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diagrams/data3.xml" ContentType="application/vnd.openxmlformats-officedocument.drawingml.diagramData+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diagrams/colors2.xml" ContentType="application/vnd.openxmlformats-officedocument.drawingml.diagramColor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charts/chart2.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00"/>
  </p:notesMasterIdLst>
  <p:handoutMasterIdLst>
    <p:handoutMasterId r:id="rId101"/>
  </p:handoutMasterIdLst>
  <p:sldIdLst>
    <p:sldId id="256" r:id="rId2"/>
    <p:sldId id="1289" r:id="rId3"/>
    <p:sldId id="1290" r:id="rId4"/>
    <p:sldId id="1291" r:id="rId5"/>
    <p:sldId id="1122" r:id="rId6"/>
    <p:sldId id="1124" r:id="rId7"/>
    <p:sldId id="1125" r:id="rId8"/>
    <p:sldId id="1126" r:id="rId9"/>
    <p:sldId id="1127" r:id="rId10"/>
    <p:sldId id="1279" r:id="rId11"/>
    <p:sldId id="1275" r:id="rId12"/>
    <p:sldId id="1276" r:id="rId13"/>
    <p:sldId id="1277" r:id="rId14"/>
    <p:sldId id="1280" r:id="rId15"/>
    <p:sldId id="1116" r:id="rId16"/>
    <p:sldId id="1274" r:id="rId17"/>
    <p:sldId id="1115" r:id="rId18"/>
    <p:sldId id="1282" r:id="rId19"/>
    <p:sldId id="1281" r:id="rId20"/>
    <p:sldId id="1273" r:id="rId21"/>
    <p:sldId id="1268" r:id="rId22"/>
    <p:sldId id="1269" r:id="rId23"/>
    <p:sldId id="1283" r:id="rId24"/>
    <p:sldId id="1285" r:id="rId25"/>
    <p:sldId id="1293" r:id="rId26"/>
    <p:sldId id="1117" r:id="rId27"/>
    <p:sldId id="1119" r:id="rId28"/>
    <p:sldId id="1270" r:id="rId29"/>
    <p:sldId id="1271" r:id="rId30"/>
    <p:sldId id="1118" r:id="rId31"/>
    <p:sldId id="1133" r:id="rId32"/>
    <p:sldId id="1264" r:id="rId33"/>
    <p:sldId id="1190" r:id="rId34"/>
    <p:sldId id="1191" r:id="rId35"/>
    <p:sldId id="1192" r:id="rId36"/>
    <p:sldId id="1193" r:id="rId37"/>
    <p:sldId id="1265" r:id="rId38"/>
    <p:sldId id="1196" r:id="rId39"/>
    <p:sldId id="1198" r:id="rId40"/>
    <p:sldId id="1199" r:id="rId41"/>
    <p:sldId id="1200" r:id="rId42"/>
    <p:sldId id="1201" r:id="rId43"/>
    <p:sldId id="1202" r:id="rId44"/>
    <p:sldId id="1203" r:id="rId45"/>
    <p:sldId id="1254" r:id="rId46"/>
    <p:sldId id="1253" r:id="rId47"/>
    <p:sldId id="1204" r:id="rId48"/>
    <p:sldId id="1205" r:id="rId49"/>
    <p:sldId id="1206" r:id="rId50"/>
    <p:sldId id="1207" r:id="rId51"/>
    <p:sldId id="1208" r:id="rId52"/>
    <p:sldId id="1210" r:id="rId53"/>
    <p:sldId id="1211" r:id="rId54"/>
    <p:sldId id="1212" r:id="rId55"/>
    <p:sldId id="1213" r:id="rId56"/>
    <p:sldId id="1215" r:id="rId57"/>
    <p:sldId id="1216" r:id="rId58"/>
    <p:sldId id="1256" r:id="rId59"/>
    <p:sldId id="1257" r:id="rId60"/>
    <p:sldId id="1258" r:id="rId61"/>
    <p:sldId id="1218" r:id="rId62"/>
    <p:sldId id="1219" r:id="rId63"/>
    <p:sldId id="1220" r:id="rId64"/>
    <p:sldId id="1221" r:id="rId65"/>
    <p:sldId id="1223" r:id="rId66"/>
    <p:sldId id="1224" r:id="rId67"/>
    <p:sldId id="1227" r:id="rId68"/>
    <p:sldId id="1225" r:id="rId69"/>
    <p:sldId id="1226" r:id="rId70"/>
    <p:sldId id="1228" r:id="rId71"/>
    <p:sldId id="1229" r:id="rId72"/>
    <p:sldId id="1230" r:id="rId73"/>
    <p:sldId id="1231" r:id="rId74"/>
    <p:sldId id="1232" r:id="rId75"/>
    <p:sldId id="1233" r:id="rId76"/>
    <p:sldId id="1234" r:id="rId77"/>
    <p:sldId id="1235" r:id="rId78"/>
    <p:sldId id="1236" r:id="rId79"/>
    <p:sldId id="1237" r:id="rId80"/>
    <p:sldId id="1238" r:id="rId81"/>
    <p:sldId id="1239" r:id="rId82"/>
    <p:sldId id="1260" r:id="rId83"/>
    <p:sldId id="1241" r:id="rId84"/>
    <p:sldId id="1240" r:id="rId85"/>
    <p:sldId id="1243" r:id="rId86"/>
    <p:sldId id="1244" r:id="rId87"/>
    <p:sldId id="1245" r:id="rId88"/>
    <p:sldId id="1246" r:id="rId89"/>
    <p:sldId id="1247" r:id="rId90"/>
    <p:sldId id="1248" r:id="rId91"/>
    <p:sldId id="1249" r:id="rId92"/>
    <p:sldId id="1109" r:id="rId93"/>
    <p:sldId id="1250" r:id="rId94"/>
    <p:sldId id="1284" r:id="rId95"/>
    <p:sldId id="1287" r:id="rId96"/>
    <p:sldId id="1288" r:id="rId97"/>
    <p:sldId id="1089" r:id="rId98"/>
    <p:sldId id="1292" r:id="rId99"/>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000066"/>
    <a:srgbClr val="A50021"/>
    <a:srgbClr val="33CC33"/>
    <a:srgbClr val="CC3399"/>
    <a:srgbClr val="F4FF61"/>
    <a:srgbClr val="B8CB0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0256" autoAdjust="0"/>
  </p:normalViewPr>
  <p:slideViewPr>
    <p:cSldViewPr>
      <p:cViewPr>
        <p:scale>
          <a:sx n="60" d="100"/>
          <a:sy n="60" d="100"/>
        </p:scale>
        <p:origin x="-786" y="60"/>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notesMaster" Target="notesMasters/notesMaster1.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aafrater:Documents:Ann:Dissertation%202008:graph_notifications_and_hospitalisations.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aafrater:Documents:Ann:Dissertation%202008:graph_notifications_and_hospitalisations.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npfrench\My%20Documents\Massey%20projects\Rima%20Srestha\Tararua%20outbreak%20Ohau_at_Rongomatane_(River_Flow).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Campylobacteriosis Notifications</a:t>
            </a:r>
            <a:r>
              <a:rPr lang="en-US" baseline="0" dirty="0" smtClean="0"/>
              <a:t> 1980-2009</a:t>
            </a:r>
            <a:endParaRPr lang="en-US" dirty="0"/>
          </a:p>
        </c:rich>
      </c:tx>
      <c:layout/>
      <c:spPr>
        <a:noFill/>
        <a:ln w="25400">
          <a:noFill/>
        </a:ln>
      </c:spPr>
    </c:title>
    <c:plotArea>
      <c:layout>
        <c:manualLayout>
          <c:layoutTarget val="inner"/>
          <c:xMode val="edge"/>
          <c:yMode val="edge"/>
          <c:x val="9.3736991355102467E-2"/>
          <c:y val="0.12644376899696044"/>
          <c:w val="0.69844653378118204"/>
          <c:h val="0.77545341406792168"/>
        </c:manualLayout>
      </c:layout>
      <c:lineChart>
        <c:grouping val="standard"/>
        <c:ser>
          <c:idx val="1"/>
          <c:order val="0"/>
          <c:tx>
            <c:v>Campylobacteriosis Notifications</c:v>
          </c:tx>
          <c:spPr>
            <a:ln w="25400">
              <a:solidFill>
                <a:srgbClr val="993366"/>
              </a:solidFill>
              <a:prstDash val="solid"/>
            </a:ln>
          </c:spPr>
          <c:marker>
            <c:symbol val="none"/>
          </c:marker>
          <c:cat>
            <c:strRef>
              <c:f>Sheet1!$D$2:$D$30</c:f>
              <c:strCache>
                <c:ptCount val="29"/>
                <c:pt idx="0">
                  <c:v>80</c:v>
                </c:pt>
                <c:pt idx="1">
                  <c:v>81</c:v>
                </c:pt>
                <c:pt idx="2">
                  <c:v>82</c:v>
                </c:pt>
                <c:pt idx="3">
                  <c:v>83</c:v>
                </c:pt>
                <c:pt idx="4">
                  <c:v>84</c:v>
                </c:pt>
                <c:pt idx="5">
                  <c:v>85</c:v>
                </c:pt>
                <c:pt idx="6">
                  <c:v>86</c:v>
                </c:pt>
                <c:pt idx="7">
                  <c:v>87</c:v>
                </c:pt>
                <c:pt idx="8">
                  <c:v>88</c:v>
                </c:pt>
                <c:pt idx="9">
                  <c:v>89</c:v>
                </c:pt>
                <c:pt idx="10">
                  <c:v>90</c:v>
                </c:pt>
                <c:pt idx="11">
                  <c:v>91</c:v>
                </c:pt>
                <c:pt idx="12">
                  <c:v>92</c:v>
                </c:pt>
                <c:pt idx="13">
                  <c:v>93</c:v>
                </c:pt>
                <c:pt idx="14">
                  <c:v>94</c:v>
                </c:pt>
                <c:pt idx="15">
                  <c:v>95</c:v>
                </c:pt>
                <c:pt idx="16">
                  <c:v>96</c:v>
                </c:pt>
                <c:pt idx="17">
                  <c:v>97</c:v>
                </c:pt>
                <c:pt idx="18">
                  <c:v>98</c:v>
                </c:pt>
                <c:pt idx="19">
                  <c:v>99</c:v>
                </c:pt>
                <c:pt idx="20">
                  <c:v>00</c:v>
                </c:pt>
                <c:pt idx="21">
                  <c:v>01</c:v>
                </c:pt>
                <c:pt idx="22">
                  <c:v>02</c:v>
                </c:pt>
                <c:pt idx="23">
                  <c:v>03</c:v>
                </c:pt>
                <c:pt idx="24">
                  <c:v>04</c:v>
                </c:pt>
                <c:pt idx="25">
                  <c:v>05</c:v>
                </c:pt>
                <c:pt idx="26">
                  <c:v>06</c:v>
                </c:pt>
                <c:pt idx="27">
                  <c:v>07</c:v>
                </c:pt>
                <c:pt idx="28">
                  <c:v>08</c:v>
                </c:pt>
              </c:strCache>
            </c:strRef>
          </c:cat>
          <c:val>
            <c:numRef>
              <c:f>Sheet1!$B$2:$B$30</c:f>
              <c:numCache>
                <c:formatCode>General</c:formatCode>
                <c:ptCount val="29"/>
                <c:pt idx="0">
                  <c:v>271</c:v>
                </c:pt>
                <c:pt idx="1">
                  <c:v>442</c:v>
                </c:pt>
                <c:pt idx="2">
                  <c:v>769</c:v>
                </c:pt>
                <c:pt idx="3">
                  <c:v>1251</c:v>
                </c:pt>
                <c:pt idx="4">
                  <c:v>1915</c:v>
                </c:pt>
                <c:pt idx="5">
                  <c:v>2390</c:v>
                </c:pt>
                <c:pt idx="6">
                  <c:v>2786</c:v>
                </c:pt>
                <c:pt idx="7">
                  <c:v>2921</c:v>
                </c:pt>
                <c:pt idx="8">
                  <c:v>2796</c:v>
                </c:pt>
                <c:pt idx="9">
                  <c:v>4187</c:v>
                </c:pt>
                <c:pt idx="10">
                  <c:v>3850</c:v>
                </c:pt>
                <c:pt idx="11">
                  <c:v>4148</c:v>
                </c:pt>
                <c:pt idx="12">
                  <c:v>5144</c:v>
                </c:pt>
                <c:pt idx="13">
                  <c:v>8101</c:v>
                </c:pt>
                <c:pt idx="14">
                  <c:v>7714</c:v>
                </c:pt>
                <c:pt idx="15">
                  <c:v>7442</c:v>
                </c:pt>
                <c:pt idx="16">
                  <c:v>7635</c:v>
                </c:pt>
                <c:pt idx="17">
                  <c:v>8924</c:v>
                </c:pt>
                <c:pt idx="18">
                  <c:v>11572</c:v>
                </c:pt>
                <c:pt idx="19">
                  <c:v>8161</c:v>
                </c:pt>
                <c:pt idx="20">
                  <c:v>8418</c:v>
                </c:pt>
                <c:pt idx="21">
                  <c:v>10146</c:v>
                </c:pt>
                <c:pt idx="22">
                  <c:v>12495</c:v>
                </c:pt>
                <c:pt idx="23">
                  <c:v>14788</c:v>
                </c:pt>
                <c:pt idx="24">
                  <c:v>12215</c:v>
                </c:pt>
                <c:pt idx="25">
                  <c:v>13836</c:v>
                </c:pt>
                <c:pt idx="26">
                  <c:v>15873</c:v>
                </c:pt>
                <c:pt idx="27">
                  <c:v>12776</c:v>
                </c:pt>
                <c:pt idx="28">
                  <c:v>6689</c:v>
                </c:pt>
              </c:numCache>
            </c:numRef>
          </c:val>
        </c:ser>
        <c:marker val="1"/>
        <c:axId val="141812096"/>
        <c:axId val="152042112"/>
      </c:lineChart>
      <c:catAx>
        <c:axId val="141812096"/>
        <c:scaling>
          <c:orientation val="minMax"/>
        </c:scaling>
        <c:axPos val="b"/>
        <c:title>
          <c:tx>
            <c:rich>
              <a:bodyPr/>
              <a:lstStyle/>
              <a:p>
                <a:pPr>
                  <a:defRPr/>
                </a:pPr>
                <a:r>
                  <a:rPr lang="en-US" dirty="0"/>
                  <a:t>Year</a:t>
                </a:r>
              </a:p>
            </c:rich>
          </c:tx>
          <c:layout/>
          <c:spPr>
            <a:noFill/>
            <a:ln w="25400">
              <a:noFill/>
            </a:ln>
          </c:spPr>
        </c:title>
        <c:numFmt formatCode="General" sourceLinked="1"/>
        <c:tickLblPos val="nextTo"/>
        <c:spPr>
          <a:ln w="3175">
            <a:solidFill>
              <a:srgbClr val="808080"/>
            </a:solidFill>
            <a:prstDash val="solid"/>
          </a:ln>
        </c:spPr>
        <c:crossAx val="152042112"/>
        <c:crosses val="autoZero"/>
        <c:auto val="1"/>
        <c:lblAlgn val="ctr"/>
        <c:lblOffset val="100"/>
      </c:catAx>
      <c:valAx>
        <c:axId val="152042112"/>
        <c:scaling>
          <c:orientation val="minMax"/>
        </c:scaling>
        <c:axPos val="l"/>
        <c:majorGridlines>
          <c:spPr>
            <a:ln w="3175">
              <a:solidFill>
                <a:srgbClr val="808080"/>
              </a:solidFill>
              <a:prstDash val="solid"/>
            </a:ln>
          </c:spPr>
        </c:majorGridlines>
        <c:title>
          <c:tx>
            <c:rich>
              <a:bodyPr/>
              <a:lstStyle/>
              <a:p>
                <a:pPr>
                  <a:defRPr/>
                </a:pPr>
                <a:r>
                  <a:rPr lang="en-US" dirty="0"/>
                  <a:t>                          Count        </a:t>
                </a:r>
              </a:p>
            </c:rich>
          </c:tx>
          <c:layout>
            <c:manualLayout>
              <c:xMode val="edge"/>
              <c:yMode val="edge"/>
              <c:x val="3.4965034965035047E-3"/>
              <c:y val="0.46317545413206301"/>
            </c:manualLayout>
          </c:layout>
          <c:spPr>
            <a:noFill/>
            <a:ln w="25400">
              <a:noFill/>
            </a:ln>
          </c:spPr>
        </c:title>
        <c:numFmt formatCode="General" sourceLinked="1"/>
        <c:tickLblPos val="nextTo"/>
        <c:spPr>
          <a:ln w="3175">
            <a:solidFill>
              <a:srgbClr val="808080"/>
            </a:solidFill>
            <a:prstDash val="solid"/>
          </a:ln>
        </c:spPr>
        <c:crossAx val="141812096"/>
        <c:crosses val="autoZero"/>
        <c:crossBetween val="between"/>
      </c:valAx>
      <c:spPr>
        <a:solidFill>
          <a:srgbClr val="FFFFFF"/>
        </a:solidFill>
        <a:ln w="25400">
          <a:noFill/>
        </a:ln>
      </c:spPr>
    </c:plotArea>
    <c:legend>
      <c:legendPos val="r"/>
      <c:layout>
        <c:manualLayout>
          <c:xMode val="edge"/>
          <c:yMode val="edge"/>
          <c:x val="0.78868702163978222"/>
          <c:y val="0.51294378096354998"/>
          <c:w val="0.19208220912945359"/>
          <c:h val="0.13095110451619313"/>
        </c:manualLayout>
      </c:layout>
      <c:spPr>
        <a:noFill/>
        <a:ln w="25400">
          <a:noFill/>
        </a:ln>
      </c:spPr>
    </c:legend>
    <c:plotVisOnly val="1"/>
    <c:dispBlanksAs val="gap"/>
  </c:chart>
  <c:spPr>
    <a:solidFill>
      <a:srgbClr val="FFFFFF"/>
    </a:solidFill>
    <a:ln w="3175">
      <a:solidFill>
        <a:srgbClr val="808080"/>
      </a:solidFill>
      <a:prstDash val="solid"/>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latin typeface="Calibri" pitchFamily="34" charset="0"/>
                <a:cs typeface="Calibri" pitchFamily="34" charset="0"/>
              </a:defRPr>
            </a:pPr>
            <a:r>
              <a:rPr lang="en-US" dirty="0">
                <a:latin typeface="Calibri" pitchFamily="34" charset="0"/>
                <a:cs typeface="Calibri" pitchFamily="34" charset="0"/>
              </a:rPr>
              <a:t>Campylobacteriosis Notifications and Hospitalisations</a:t>
            </a:r>
          </a:p>
        </c:rich>
      </c:tx>
      <c:layout>
        <c:manualLayout>
          <c:xMode val="edge"/>
          <c:yMode val="edge"/>
          <c:x val="0.26742224959310201"/>
          <c:y val="0"/>
        </c:manualLayout>
      </c:layout>
    </c:title>
    <c:plotArea>
      <c:layout>
        <c:manualLayout>
          <c:layoutTarget val="inner"/>
          <c:xMode val="edge"/>
          <c:yMode val="edge"/>
          <c:x val="0.21521400607047408"/>
          <c:y val="0.18074534161491027"/>
          <c:w val="0.63456165046409596"/>
          <c:h val="0.65751039272264356"/>
        </c:manualLayout>
      </c:layout>
      <c:lineChart>
        <c:grouping val="standard"/>
        <c:ser>
          <c:idx val="0"/>
          <c:order val="0"/>
          <c:tx>
            <c:v>Notifications</c:v>
          </c:tx>
          <c:spPr>
            <a:ln>
              <a:solidFill>
                <a:srgbClr val="FF0000"/>
              </a:solidFill>
            </a:ln>
          </c:spPr>
          <c:marker>
            <c:symbol val="none"/>
          </c:marker>
          <c:cat>
            <c:strRef>
              <c:f>Sheet1!$D$2:$D$30</c:f>
              <c:strCache>
                <c:ptCount val="29"/>
                <c:pt idx="0">
                  <c:v>80</c:v>
                </c:pt>
                <c:pt idx="1">
                  <c:v>81</c:v>
                </c:pt>
                <c:pt idx="2">
                  <c:v>82</c:v>
                </c:pt>
                <c:pt idx="3">
                  <c:v>83</c:v>
                </c:pt>
                <c:pt idx="4">
                  <c:v>84</c:v>
                </c:pt>
                <c:pt idx="5">
                  <c:v>85</c:v>
                </c:pt>
                <c:pt idx="6">
                  <c:v>86</c:v>
                </c:pt>
                <c:pt idx="7">
                  <c:v>87</c:v>
                </c:pt>
                <c:pt idx="8">
                  <c:v>88</c:v>
                </c:pt>
                <c:pt idx="9">
                  <c:v>89</c:v>
                </c:pt>
                <c:pt idx="10">
                  <c:v>90</c:v>
                </c:pt>
                <c:pt idx="11">
                  <c:v>91</c:v>
                </c:pt>
                <c:pt idx="12">
                  <c:v>92</c:v>
                </c:pt>
                <c:pt idx="13">
                  <c:v>93</c:v>
                </c:pt>
                <c:pt idx="14">
                  <c:v>94</c:v>
                </c:pt>
                <c:pt idx="15">
                  <c:v>95</c:v>
                </c:pt>
                <c:pt idx="16">
                  <c:v>96</c:v>
                </c:pt>
                <c:pt idx="17">
                  <c:v>97</c:v>
                </c:pt>
                <c:pt idx="18">
                  <c:v>98</c:v>
                </c:pt>
                <c:pt idx="19">
                  <c:v>99</c:v>
                </c:pt>
                <c:pt idx="20">
                  <c:v>00</c:v>
                </c:pt>
                <c:pt idx="21">
                  <c:v>01</c:v>
                </c:pt>
                <c:pt idx="22">
                  <c:v>02</c:v>
                </c:pt>
                <c:pt idx="23">
                  <c:v>03</c:v>
                </c:pt>
                <c:pt idx="24">
                  <c:v>04</c:v>
                </c:pt>
                <c:pt idx="25">
                  <c:v>05</c:v>
                </c:pt>
                <c:pt idx="26">
                  <c:v>06</c:v>
                </c:pt>
                <c:pt idx="27">
                  <c:v>07</c:v>
                </c:pt>
                <c:pt idx="28">
                  <c:v>08</c:v>
                </c:pt>
              </c:strCache>
            </c:strRef>
          </c:cat>
          <c:val>
            <c:numRef>
              <c:f>Sheet1!$B$2:$B$30</c:f>
              <c:numCache>
                <c:formatCode>General</c:formatCode>
                <c:ptCount val="29"/>
                <c:pt idx="0">
                  <c:v>271</c:v>
                </c:pt>
                <c:pt idx="1">
                  <c:v>442</c:v>
                </c:pt>
                <c:pt idx="2">
                  <c:v>769</c:v>
                </c:pt>
                <c:pt idx="3">
                  <c:v>1251</c:v>
                </c:pt>
                <c:pt idx="4">
                  <c:v>1915</c:v>
                </c:pt>
                <c:pt idx="5">
                  <c:v>2390</c:v>
                </c:pt>
                <c:pt idx="6">
                  <c:v>2786</c:v>
                </c:pt>
                <c:pt idx="7">
                  <c:v>2921</c:v>
                </c:pt>
                <c:pt idx="8">
                  <c:v>2796</c:v>
                </c:pt>
                <c:pt idx="9">
                  <c:v>4187</c:v>
                </c:pt>
                <c:pt idx="10">
                  <c:v>3850</c:v>
                </c:pt>
                <c:pt idx="11">
                  <c:v>4148</c:v>
                </c:pt>
                <c:pt idx="12">
                  <c:v>5144</c:v>
                </c:pt>
                <c:pt idx="13">
                  <c:v>8101</c:v>
                </c:pt>
                <c:pt idx="14">
                  <c:v>7714</c:v>
                </c:pt>
                <c:pt idx="15">
                  <c:v>7442</c:v>
                </c:pt>
                <c:pt idx="16">
                  <c:v>7635</c:v>
                </c:pt>
                <c:pt idx="17">
                  <c:v>8924</c:v>
                </c:pt>
                <c:pt idx="18">
                  <c:v>11572</c:v>
                </c:pt>
                <c:pt idx="19">
                  <c:v>8161</c:v>
                </c:pt>
                <c:pt idx="20">
                  <c:v>8418</c:v>
                </c:pt>
                <c:pt idx="21">
                  <c:v>10146</c:v>
                </c:pt>
                <c:pt idx="22">
                  <c:v>12495</c:v>
                </c:pt>
                <c:pt idx="23">
                  <c:v>14788</c:v>
                </c:pt>
                <c:pt idx="24">
                  <c:v>12215</c:v>
                </c:pt>
                <c:pt idx="25">
                  <c:v>13836</c:v>
                </c:pt>
                <c:pt idx="26">
                  <c:v>15873</c:v>
                </c:pt>
                <c:pt idx="27">
                  <c:v>12776</c:v>
                </c:pt>
                <c:pt idx="28">
                  <c:v>6689</c:v>
                </c:pt>
              </c:numCache>
            </c:numRef>
          </c:val>
        </c:ser>
        <c:marker val="1"/>
        <c:axId val="194089344"/>
        <c:axId val="194091648"/>
      </c:lineChart>
      <c:lineChart>
        <c:grouping val="standard"/>
        <c:ser>
          <c:idx val="1"/>
          <c:order val="1"/>
          <c:tx>
            <c:v>Hospitalisations</c:v>
          </c:tx>
          <c:spPr>
            <a:ln>
              <a:solidFill>
                <a:srgbClr val="0000FF"/>
              </a:solidFill>
            </a:ln>
          </c:spPr>
          <c:marker>
            <c:symbol val="none"/>
          </c:marker>
          <c:cat>
            <c:strRef>
              <c:f>Sheet1!$D$2:$D$30</c:f>
              <c:strCache>
                <c:ptCount val="29"/>
                <c:pt idx="0">
                  <c:v>80</c:v>
                </c:pt>
                <c:pt idx="1">
                  <c:v>81</c:v>
                </c:pt>
                <c:pt idx="2">
                  <c:v>82</c:v>
                </c:pt>
                <c:pt idx="3">
                  <c:v>83</c:v>
                </c:pt>
                <c:pt idx="4">
                  <c:v>84</c:v>
                </c:pt>
                <c:pt idx="5">
                  <c:v>85</c:v>
                </c:pt>
                <c:pt idx="6">
                  <c:v>86</c:v>
                </c:pt>
                <c:pt idx="7">
                  <c:v>87</c:v>
                </c:pt>
                <c:pt idx="8">
                  <c:v>88</c:v>
                </c:pt>
                <c:pt idx="9">
                  <c:v>89</c:v>
                </c:pt>
                <c:pt idx="10">
                  <c:v>90</c:v>
                </c:pt>
                <c:pt idx="11">
                  <c:v>91</c:v>
                </c:pt>
                <c:pt idx="12">
                  <c:v>92</c:v>
                </c:pt>
                <c:pt idx="13">
                  <c:v>93</c:v>
                </c:pt>
                <c:pt idx="14">
                  <c:v>94</c:v>
                </c:pt>
                <c:pt idx="15">
                  <c:v>95</c:v>
                </c:pt>
                <c:pt idx="16">
                  <c:v>96</c:v>
                </c:pt>
                <c:pt idx="17">
                  <c:v>97</c:v>
                </c:pt>
                <c:pt idx="18">
                  <c:v>98</c:v>
                </c:pt>
                <c:pt idx="19">
                  <c:v>99</c:v>
                </c:pt>
                <c:pt idx="20">
                  <c:v>00</c:v>
                </c:pt>
                <c:pt idx="21">
                  <c:v>01</c:v>
                </c:pt>
                <c:pt idx="22">
                  <c:v>02</c:v>
                </c:pt>
                <c:pt idx="23">
                  <c:v>03</c:v>
                </c:pt>
                <c:pt idx="24">
                  <c:v>04</c:v>
                </c:pt>
                <c:pt idx="25">
                  <c:v>05</c:v>
                </c:pt>
                <c:pt idx="26">
                  <c:v>06</c:v>
                </c:pt>
                <c:pt idx="27">
                  <c:v>07</c:v>
                </c:pt>
                <c:pt idx="28">
                  <c:v>08</c:v>
                </c:pt>
              </c:strCache>
            </c:strRef>
          </c:cat>
          <c:val>
            <c:numRef>
              <c:f>Sheet1!$C$2:$C$30</c:f>
              <c:numCache>
                <c:formatCode>General</c:formatCode>
                <c:ptCount val="29"/>
                <c:pt idx="17">
                  <c:v>277</c:v>
                </c:pt>
                <c:pt idx="18">
                  <c:v>331</c:v>
                </c:pt>
                <c:pt idx="19">
                  <c:v>249</c:v>
                </c:pt>
                <c:pt idx="20">
                  <c:v>353</c:v>
                </c:pt>
                <c:pt idx="21">
                  <c:v>447</c:v>
                </c:pt>
                <c:pt idx="22">
                  <c:v>478</c:v>
                </c:pt>
                <c:pt idx="23">
                  <c:v>668</c:v>
                </c:pt>
                <c:pt idx="24">
                  <c:v>608</c:v>
                </c:pt>
                <c:pt idx="25">
                  <c:v>725</c:v>
                </c:pt>
                <c:pt idx="26">
                  <c:v>780</c:v>
                </c:pt>
                <c:pt idx="27">
                  <c:v>584</c:v>
                </c:pt>
                <c:pt idx="28">
                  <c:v>308</c:v>
                </c:pt>
              </c:numCache>
            </c:numRef>
          </c:val>
        </c:ser>
        <c:marker val="1"/>
        <c:axId val="197658880"/>
        <c:axId val="194214144"/>
      </c:lineChart>
      <c:catAx>
        <c:axId val="194089344"/>
        <c:scaling>
          <c:orientation val="minMax"/>
        </c:scaling>
        <c:axPos val="b"/>
        <c:title>
          <c:tx>
            <c:rich>
              <a:bodyPr/>
              <a:lstStyle/>
              <a:p>
                <a:pPr>
                  <a:defRPr/>
                </a:pPr>
                <a:r>
                  <a:rPr lang="en-US"/>
                  <a:t>Year</a:t>
                </a:r>
              </a:p>
            </c:rich>
          </c:tx>
          <c:layout/>
        </c:title>
        <c:tickLblPos val="nextTo"/>
        <c:crossAx val="194091648"/>
        <c:crosses val="autoZero"/>
        <c:auto val="1"/>
        <c:lblAlgn val="ctr"/>
        <c:lblOffset val="100"/>
      </c:catAx>
      <c:valAx>
        <c:axId val="194091648"/>
        <c:scaling>
          <c:orientation val="minMax"/>
        </c:scaling>
        <c:axPos val="l"/>
        <c:majorGridlines/>
        <c:title>
          <c:tx>
            <c:rich>
              <a:bodyPr/>
              <a:lstStyle/>
              <a:p>
                <a:pPr>
                  <a:defRPr/>
                </a:pPr>
                <a:r>
                  <a:rPr lang="en-US"/>
                  <a:t>Notifications</a:t>
                </a:r>
              </a:p>
            </c:rich>
          </c:tx>
          <c:layout/>
        </c:title>
        <c:numFmt formatCode="General" sourceLinked="1"/>
        <c:tickLblPos val="nextTo"/>
        <c:crossAx val="194089344"/>
        <c:crosses val="autoZero"/>
        <c:crossBetween val="between"/>
      </c:valAx>
      <c:valAx>
        <c:axId val="194214144"/>
        <c:scaling>
          <c:orientation val="minMax"/>
          <c:max val="1200"/>
        </c:scaling>
        <c:axPos val="r"/>
        <c:title>
          <c:tx>
            <c:rich>
              <a:bodyPr/>
              <a:lstStyle/>
              <a:p>
                <a:pPr>
                  <a:defRPr/>
                </a:pPr>
                <a:r>
                  <a:rPr lang="en-US"/>
                  <a:t>Hospitalisations</a:t>
                </a:r>
              </a:p>
            </c:rich>
          </c:tx>
          <c:layout/>
        </c:title>
        <c:numFmt formatCode="General" sourceLinked="1"/>
        <c:tickLblPos val="nextTo"/>
        <c:crossAx val="197658880"/>
        <c:crosses val="max"/>
        <c:crossBetween val="between"/>
      </c:valAx>
      <c:catAx>
        <c:axId val="197658880"/>
        <c:scaling>
          <c:orientation val="minMax"/>
        </c:scaling>
        <c:delete val="1"/>
        <c:axPos val="b"/>
        <c:tickLblPos val="none"/>
        <c:crossAx val="194214144"/>
        <c:crosses val="autoZero"/>
        <c:auto val="1"/>
        <c:lblAlgn val="ctr"/>
        <c:lblOffset val="100"/>
      </c:catAx>
    </c:plotArea>
    <c:legend>
      <c:legendPos val="r"/>
      <c:layout>
        <c:manualLayout>
          <c:xMode val="edge"/>
          <c:yMode val="edge"/>
          <c:x val="0.23426780451326579"/>
          <c:y val="0.30024966987822238"/>
          <c:w val="0.18286441150163793"/>
          <c:h val="0.10819631241747127"/>
        </c:manualLayout>
      </c:layout>
    </c:legend>
    <c:plotVisOnly val="1"/>
  </c:chart>
  <c:spPr>
    <a:solidFill>
      <a:schemeClr val="bg1"/>
    </a:solidFill>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7.7613298337708553E-2"/>
          <c:y val="0.10232648002333072"/>
          <c:w val="0.92238670166228609"/>
          <c:h val="0.85158172936716248"/>
        </c:manualLayout>
      </c:layout>
      <c:barChart>
        <c:barDir val="col"/>
        <c:grouping val="clustered"/>
        <c:ser>
          <c:idx val="0"/>
          <c:order val="0"/>
          <c:spPr>
            <a:solidFill>
              <a:srgbClr val="FF0000"/>
            </a:solidFill>
          </c:spPr>
          <c:cat>
            <c:strRef>
              <c:f>Sheet1!$C$1:$C$31</c:f>
              <c:strCache>
                <c:ptCount val="31"/>
                <c:pt idx="0">
                  <c:v>2008-07-30</c:v>
                </c:pt>
                <c:pt idx="1">
                  <c:v>2008-07-31</c:v>
                </c:pt>
                <c:pt idx="2">
                  <c:v>2008-08-01</c:v>
                </c:pt>
                <c:pt idx="3">
                  <c:v>2008-08-02</c:v>
                </c:pt>
                <c:pt idx="4">
                  <c:v>2008-08-03</c:v>
                </c:pt>
                <c:pt idx="5">
                  <c:v>2008-08-04</c:v>
                </c:pt>
                <c:pt idx="6">
                  <c:v>2008-08-05</c:v>
                </c:pt>
                <c:pt idx="7">
                  <c:v>2008-08-06</c:v>
                </c:pt>
                <c:pt idx="8">
                  <c:v>2008-08-08</c:v>
                </c:pt>
                <c:pt idx="9">
                  <c:v>2008-08-09</c:v>
                </c:pt>
                <c:pt idx="10">
                  <c:v>2008-08-10</c:v>
                </c:pt>
                <c:pt idx="11">
                  <c:v>2008-08-11</c:v>
                </c:pt>
                <c:pt idx="12">
                  <c:v>2008-08-12</c:v>
                </c:pt>
                <c:pt idx="13">
                  <c:v>2008-08-13</c:v>
                </c:pt>
                <c:pt idx="14">
                  <c:v>2008-08-14</c:v>
                </c:pt>
                <c:pt idx="15">
                  <c:v>2008-08-15</c:v>
                </c:pt>
                <c:pt idx="16">
                  <c:v>2008-08-16</c:v>
                </c:pt>
                <c:pt idx="17">
                  <c:v>2008-08-17</c:v>
                </c:pt>
                <c:pt idx="18">
                  <c:v>2008-08-18</c:v>
                </c:pt>
                <c:pt idx="19">
                  <c:v>2008-08-19</c:v>
                </c:pt>
                <c:pt idx="20">
                  <c:v>2008-08-20</c:v>
                </c:pt>
                <c:pt idx="21">
                  <c:v>2008-08-21</c:v>
                </c:pt>
                <c:pt idx="22">
                  <c:v>2008-08-22</c:v>
                </c:pt>
                <c:pt idx="23">
                  <c:v>2008-08-23</c:v>
                </c:pt>
                <c:pt idx="24">
                  <c:v>2008-08-24</c:v>
                </c:pt>
                <c:pt idx="25">
                  <c:v>2008-08-25</c:v>
                </c:pt>
                <c:pt idx="26">
                  <c:v>2008-08-26</c:v>
                </c:pt>
                <c:pt idx="27">
                  <c:v>2008-08-27</c:v>
                </c:pt>
                <c:pt idx="28">
                  <c:v>2008-08-28</c:v>
                </c:pt>
                <c:pt idx="29">
                  <c:v>2008-08-29</c:v>
                </c:pt>
                <c:pt idx="30">
                  <c:v>2008-08-31</c:v>
                </c:pt>
              </c:strCache>
            </c:strRef>
          </c:cat>
          <c:val>
            <c:numRef>
              <c:f>Sheet1!$E$1:$E$31</c:f>
              <c:numCache>
                <c:formatCode>General</c:formatCode>
                <c:ptCount val="31"/>
                <c:pt idx="0">
                  <c:v>0</c:v>
                </c:pt>
                <c:pt idx="1">
                  <c:v>0</c:v>
                </c:pt>
                <c:pt idx="2">
                  <c:v>0</c:v>
                </c:pt>
                <c:pt idx="3">
                  <c:v>0</c:v>
                </c:pt>
                <c:pt idx="4">
                  <c:v>0</c:v>
                </c:pt>
                <c:pt idx="5">
                  <c:v>0</c:v>
                </c:pt>
                <c:pt idx="6">
                  <c:v>3</c:v>
                </c:pt>
                <c:pt idx="7">
                  <c:v>2</c:v>
                </c:pt>
                <c:pt idx="8">
                  <c:v>1</c:v>
                </c:pt>
                <c:pt idx="9">
                  <c:v>2</c:v>
                </c:pt>
                <c:pt idx="10">
                  <c:v>0</c:v>
                </c:pt>
                <c:pt idx="11">
                  <c:v>1</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numCache>
            </c:numRef>
          </c:val>
        </c:ser>
        <c:axId val="204218752"/>
        <c:axId val="204460800"/>
      </c:barChart>
      <c:catAx>
        <c:axId val="204218752"/>
        <c:scaling>
          <c:orientation val="minMax"/>
        </c:scaling>
        <c:delete val="1"/>
        <c:axPos val="b"/>
        <c:tickLblPos val="none"/>
        <c:crossAx val="204460800"/>
        <c:crosses val="autoZero"/>
        <c:auto val="1"/>
        <c:lblAlgn val="ctr"/>
        <c:lblOffset val="100"/>
      </c:catAx>
      <c:valAx>
        <c:axId val="204460800"/>
        <c:scaling>
          <c:orientation val="minMax"/>
        </c:scaling>
        <c:delete val="1"/>
        <c:axPos val="l"/>
        <c:numFmt formatCode="General" sourceLinked="1"/>
        <c:tickLblPos val="none"/>
        <c:crossAx val="204218752"/>
        <c:crosses val="autoZero"/>
        <c:crossBetween val="between"/>
      </c:valAx>
    </c:plotArea>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17EDBE-7C79-4241-A09A-8FBF38176771}" type="doc">
      <dgm:prSet loTypeId="urn:microsoft.com/office/officeart/2005/8/layout/radial1" loCatId="relationship" qsTypeId="urn:microsoft.com/office/officeart/2005/8/quickstyle/simple2" qsCatId="simple" csTypeId="urn:microsoft.com/office/officeart/2005/8/colors/accent0_1" csCatId="mainScheme" phldr="1"/>
      <dgm:spPr/>
      <dgm:t>
        <a:bodyPr/>
        <a:lstStyle/>
        <a:p>
          <a:endParaRPr lang="en-GB"/>
        </a:p>
      </dgm:t>
    </dgm:pt>
    <dgm:pt modelId="{BAAD82DF-00E2-4DCE-9124-449C0DFB6908}">
      <dgm:prSet phldrT="[Text]" custT="1"/>
      <dgm:spPr/>
      <dgm:t>
        <a:bodyPr/>
        <a:lstStyle/>
        <a:p>
          <a:r>
            <a:rPr lang="en-GB" sz="2000" dirty="0" smtClean="0">
              <a:latin typeface="Calibri" pitchFamily="34" charset="0"/>
              <a:cs typeface="Calibri" pitchFamily="34" charset="0"/>
            </a:rPr>
            <a:t>Policy officials</a:t>
          </a:r>
          <a:endParaRPr lang="en-GB" sz="3200" dirty="0">
            <a:latin typeface="Calibri" pitchFamily="34" charset="0"/>
            <a:cs typeface="Calibri" pitchFamily="34" charset="0"/>
          </a:endParaRPr>
        </a:p>
      </dgm:t>
    </dgm:pt>
    <dgm:pt modelId="{3D456500-9952-42C0-811B-BA6369A45DB0}" type="parTrans" cxnId="{98A066BA-7226-4421-94B1-42DA238E42C0}">
      <dgm:prSet/>
      <dgm:spPr/>
      <dgm:t>
        <a:bodyPr/>
        <a:lstStyle/>
        <a:p>
          <a:endParaRPr lang="en-GB"/>
        </a:p>
      </dgm:t>
    </dgm:pt>
    <dgm:pt modelId="{6B6C1B63-2CBA-431D-B922-19B76F5BB487}" type="sibTrans" cxnId="{98A066BA-7226-4421-94B1-42DA238E42C0}">
      <dgm:prSet/>
      <dgm:spPr/>
      <dgm:t>
        <a:bodyPr/>
        <a:lstStyle/>
        <a:p>
          <a:endParaRPr lang="en-GB"/>
        </a:p>
      </dgm:t>
    </dgm:pt>
    <dgm:pt modelId="{97C6C0D9-8E94-40C0-B012-B03932ABB6B0}">
      <dgm:prSet phldrT="[Text]" custT="1"/>
      <dgm:spPr/>
      <dgm:t>
        <a:bodyPr/>
        <a:lstStyle/>
        <a:p>
          <a:r>
            <a:rPr lang="en-GB" sz="2000" dirty="0" smtClean="0">
              <a:latin typeface="Calibri" pitchFamily="34" charset="0"/>
              <a:cs typeface="Calibri" pitchFamily="34" charset="0"/>
            </a:rPr>
            <a:t>Core Group of stakeholders</a:t>
          </a:r>
          <a:endParaRPr lang="en-GB" sz="2000" dirty="0">
            <a:latin typeface="Calibri" pitchFamily="34" charset="0"/>
            <a:cs typeface="Calibri" pitchFamily="34" charset="0"/>
          </a:endParaRPr>
        </a:p>
      </dgm:t>
    </dgm:pt>
    <dgm:pt modelId="{60ECA220-6B4B-4FC1-A150-485056D5802E}" type="parTrans" cxnId="{29F2CF02-C3A0-44FD-97AD-EF411C8FE928}">
      <dgm:prSet/>
      <dgm:spPr>
        <a:ln>
          <a:headEnd type="triangle" w="lg" len="lg"/>
        </a:ln>
      </dgm:spPr>
      <dgm:t>
        <a:bodyPr/>
        <a:lstStyle/>
        <a:p>
          <a:endParaRPr lang="en-GB"/>
        </a:p>
      </dgm:t>
    </dgm:pt>
    <dgm:pt modelId="{72034395-5695-4949-A33A-9BB6DF3C3E69}" type="sibTrans" cxnId="{29F2CF02-C3A0-44FD-97AD-EF411C8FE928}">
      <dgm:prSet/>
      <dgm:spPr/>
      <dgm:t>
        <a:bodyPr/>
        <a:lstStyle/>
        <a:p>
          <a:endParaRPr lang="en-GB"/>
        </a:p>
      </dgm:t>
    </dgm:pt>
    <dgm:pt modelId="{DA01FDA2-6ABB-4306-AF10-FF6B2B01D75B}">
      <dgm:prSet phldrT="[Text]" custT="1"/>
      <dgm:spPr/>
      <dgm:t>
        <a:bodyPr/>
        <a:lstStyle/>
        <a:p>
          <a:r>
            <a:rPr lang="en-GB" sz="2800" dirty="0" smtClean="0">
              <a:latin typeface="Calibri" pitchFamily="34" charset="0"/>
              <a:cs typeface="Calibri" pitchFamily="34" charset="0"/>
            </a:rPr>
            <a:t>Ministers</a:t>
          </a:r>
          <a:endParaRPr lang="en-GB" sz="3200" dirty="0">
            <a:latin typeface="Calibri" pitchFamily="34" charset="0"/>
            <a:cs typeface="Calibri" pitchFamily="34" charset="0"/>
          </a:endParaRPr>
        </a:p>
      </dgm:t>
    </dgm:pt>
    <dgm:pt modelId="{23FF895B-1800-49AF-900E-DD9F94714E19}" type="parTrans" cxnId="{0261C072-EABE-4939-9FB6-79F5F35FD330}">
      <dgm:prSet/>
      <dgm:spPr>
        <a:ln>
          <a:tailEnd type="triangle" w="lg" len="lg"/>
        </a:ln>
      </dgm:spPr>
      <dgm:t>
        <a:bodyPr/>
        <a:lstStyle/>
        <a:p>
          <a:endParaRPr lang="en-GB"/>
        </a:p>
      </dgm:t>
    </dgm:pt>
    <dgm:pt modelId="{07FB85A6-1DF0-4931-90F1-84D3189E6E9F}" type="sibTrans" cxnId="{0261C072-EABE-4939-9FB6-79F5F35FD330}">
      <dgm:prSet/>
      <dgm:spPr/>
      <dgm:t>
        <a:bodyPr/>
        <a:lstStyle/>
        <a:p>
          <a:endParaRPr lang="en-GB"/>
        </a:p>
      </dgm:t>
    </dgm:pt>
    <dgm:pt modelId="{85CBD304-347A-4107-AFE3-AA2F31730EF4}">
      <dgm:prSet phldrT="[Text]" custT="1"/>
      <dgm:spPr/>
      <dgm:t>
        <a:bodyPr/>
        <a:lstStyle/>
        <a:p>
          <a:r>
            <a:rPr lang="en-GB" sz="2000" dirty="0" smtClean="0">
              <a:latin typeface="Calibri" pitchFamily="34" charset="0"/>
              <a:cs typeface="Calibri" pitchFamily="34" charset="0"/>
            </a:rPr>
            <a:t>External stakeholders</a:t>
          </a:r>
          <a:endParaRPr lang="en-GB" sz="2000" dirty="0">
            <a:latin typeface="Calibri" pitchFamily="34" charset="0"/>
            <a:cs typeface="Calibri" pitchFamily="34" charset="0"/>
          </a:endParaRPr>
        </a:p>
      </dgm:t>
    </dgm:pt>
    <dgm:pt modelId="{7FDD2BB8-DBCC-4199-A08A-30ECFACFC594}" type="parTrans" cxnId="{093D4D68-2D03-421A-B01B-5B15934E56B2}">
      <dgm:prSet/>
      <dgm:spPr>
        <a:ln>
          <a:headEnd type="triangle" w="lg" len="lg"/>
          <a:tailEnd type="none" w="lg" len="lg"/>
        </a:ln>
      </dgm:spPr>
      <dgm:t>
        <a:bodyPr/>
        <a:lstStyle/>
        <a:p>
          <a:endParaRPr lang="en-GB"/>
        </a:p>
      </dgm:t>
    </dgm:pt>
    <dgm:pt modelId="{FA01CEC8-C326-4BBD-9ACE-516B1B57FA27}" type="sibTrans" cxnId="{093D4D68-2D03-421A-B01B-5B15934E56B2}">
      <dgm:prSet/>
      <dgm:spPr/>
      <dgm:t>
        <a:bodyPr/>
        <a:lstStyle/>
        <a:p>
          <a:endParaRPr lang="en-GB"/>
        </a:p>
      </dgm:t>
    </dgm:pt>
    <dgm:pt modelId="{488D0333-30C6-4C7B-ACC6-9FCEA6423335}">
      <dgm:prSet phldrT="[Text]" custT="1"/>
      <dgm:spPr/>
      <dgm:t>
        <a:bodyPr/>
        <a:lstStyle/>
        <a:p>
          <a:r>
            <a:rPr lang="en-GB" sz="2000" dirty="0" smtClean="0">
              <a:latin typeface="Calibri" pitchFamily="34" charset="0"/>
              <a:cs typeface="Calibri" pitchFamily="34" charset="0"/>
            </a:rPr>
            <a:t>Expert advice</a:t>
          </a:r>
          <a:endParaRPr lang="en-GB" sz="2000" dirty="0">
            <a:latin typeface="Calibri" pitchFamily="34" charset="0"/>
            <a:cs typeface="Calibri" pitchFamily="34" charset="0"/>
          </a:endParaRPr>
        </a:p>
      </dgm:t>
    </dgm:pt>
    <dgm:pt modelId="{41423434-126D-4CF8-918B-0DF2D07415F4}" type="sibTrans" cxnId="{BF0C85A5-D40C-4A40-868B-05B14BB77DAD}">
      <dgm:prSet/>
      <dgm:spPr/>
      <dgm:t>
        <a:bodyPr/>
        <a:lstStyle/>
        <a:p>
          <a:endParaRPr lang="en-GB"/>
        </a:p>
      </dgm:t>
    </dgm:pt>
    <dgm:pt modelId="{ACB40514-8567-4EB5-BE1D-834B347176C3}" type="parTrans" cxnId="{BF0C85A5-D40C-4A40-868B-05B14BB77DAD}">
      <dgm:prSet/>
      <dgm:spPr>
        <a:ln>
          <a:headEnd type="triangle" w="lg" len="lg"/>
        </a:ln>
      </dgm:spPr>
      <dgm:t>
        <a:bodyPr/>
        <a:lstStyle/>
        <a:p>
          <a:endParaRPr lang="en-GB"/>
        </a:p>
      </dgm:t>
    </dgm:pt>
    <dgm:pt modelId="{A4EABA4A-D563-40CD-80F9-8764314FF5B3}">
      <dgm:prSet custScaleX="162814" custRadScaleRad="116239" custRadScaleInc="-81461"/>
      <dgm:spPr/>
      <dgm:t>
        <a:bodyPr/>
        <a:lstStyle/>
        <a:p>
          <a:endParaRPr lang="en-GB" dirty="0"/>
        </a:p>
      </dgm:t>
    </dgm:pt>
    <dgm:pt modelId="{FE071A25-38F0-445E-858D-F4C615A07F03}" type="parTrans" cxnId="{0121D1DA-85A4-4D2E-9E8D-85E423EC7F81}">
      <dgm:prSet/>
      <dgm:spPr>
        <a:ln>
          <a:headEnd type="triangle" w="lg" len="lg"/>
        </a:ln>
      </dgm:spPr>
      <dgm:t>
        <a:bodyPr/>
        <a:lstStyle/>
        <a:p>
          <a:endParaRPr lang="en-GB"/>
        </a:p>
      </dgm:t>
    </dgm:pt>
    <dgm:pt modelId="{215A421A-4DF1-41E5-A8B3-7827FB7A9067}" type="sibTrans" cxnId="{0121D1DA-85A4-4D2E-9E8D-85E423EC7F81}">
      <dgm:prSet/>
      <dgm:spPr/>
      <dgm:t>
        <a:bodyPr/>
        <a:lstStyle/>
        <a:p>
          <a:endParaRPr lang="en-GB"/>
        </a:p>
      </dgm:t>
    </dgm:pt>
    <dgm:pt modelId="{37FDBF6F-B140-4761-8DBB-46409D6CDB54}" type="pres">
      <dgm:prSet presAssocID="{5117EDBE-7C79-4241-A09A-8FBF38176771}" presName="cycle" presStyleCnt="0">
        <dgm:presLayoutVars>
          <dgm:chMax val="1"/>
          <dgm:dir/>
          <dgm:animLvl val="ctr"/>
          <dgm:resizeHandles val="exact"/>
        </dgm:presLayoutVars>
      </dgm:prSet>
      <dgm:spPr/>
      <dgm:t>
        <a:bodyPr/>
        <a:lstStyle/>
        <a:p>
          <a:endParaRPr lang="en-GB"/>
        </a:p>
      </dgm:t>
    </dgm:pt>
    <dgm:pt modelId="{878EACF4-7592-49A9-B161-BA1A4E012895}" type="pres">
      <dgm:prSet presAssocID="{BAAD82DF-00E2-4DCE-9124-449C0DFB6908}" presName="centerShape" presStyleLbl="node0" presStyleIdx="0" presStyleCnt="1" custScaleX="138802" custScaleY="132795" custLinFactNeighborX="11766" custLinFactNeighborY="932"/>
      <dgm:spPr/>
      <dgm:t>
        <a:bodyPr/>
        <a:lstStyle/>
        <a:p>
          <a:endParaRPr lang="en-GB"/>
        </a:p>
      </dgm:t>
    </dgm:pt>
    <dgm:pt modelId="{F0466565-7D67-40AA-B17B-096CBEB39942}" type="pres">
      <dgm:prSet presAssocID="{60ECA220-6B4B-4FC1-A150-485056D5802E}" presName="Name9" presStyleLbl="parChTrans1D2" presStyleIdx="0" presStyleCnt="4"/>
      <dgm:spPr/>
      <dgm:t>
        <a:bodyPr/>
        <a:lstStyle/>
        <a:p>
          <a:endParaRPr lang="en-GB"/>
        </a:p>
      </dgm:t>
    </dgm:pt>
    <dgm:pt modelId="{E4B276E0-ED31-417C-AC3C-6EAB7C63ED43}" type="pres">
      <dgm:prSet presAssocID="{60ECA220-6B4B-4FC1-A150-485056D5802E}" presName="connTx" presStyleLbl="parChTrans1D2" presStyleIdx="0" presStyleCnt="4"/>
      <dgm:spPr/>
      <dgm:t>
        <a:bodyPr/>
        <a:lstStyle/>
        <a:p>
          <a:endParaRPr lang="en-GB"/>
        </a:p>
      </dgm:t>
    </dgm:pt>
    <dgm:pt modelId="{A3676718-7C06-4FE4-AD73-32022F11D895}" type="pres">
      <dgm:prSet presAssocID="{97C6C0D9-8E94-40C0-B012-B03932ABB6B0}" presName="node" presStyleLbl="node1" presStyleIdx="0" presStyleCnt="4" custScaleX="162814" custRadScaleRad="116239" custRadScaleInc="-81461">
        <dgm:presLayoutVars>
          <dgm:bulletEnabled val="1"/>
        </dgm:presLayoutVars>
      </dgm:prSet>
      <dgm:spPr/>
      <dgm:t>
        <a:bodyPr/>
        <a:lstStyle/>
        <a:p>
          <a:endParaRPr lang="en-GB"/>
        </a:p>
      </dgm:t>
    </dgm:pt>
    <dgm:pt modelId="{F2911640-344D-4B45-9837-BBB00D402D64}" type="pres">
      <dgm:prSet presAssocID="{23FF895B-1800-49AF-900E-DD9F94714E19}" presName="Name9" presStyleLbl="parChTrans1D2" presStyleIdx="1" presStyleCnt="4"/>
      <dgm:spPr/>
      <dgm:t>
        <a:bodyPr/>
        <a:lstStyle/>
        <a:p>
          <a:endParaRPr lang="en-GB"/>
        </a:p>
      </dgm:t>
    </dgm:pt>
    <dgm:pt modelId="{F03B4415-6EC1-4130-8F8C-2595284BC0E9}" type="pres">
      <dgm:prSet presAssocID="{23FF895B-1800-49AF-900E-DD9F94714E19}" presName="connTx" presStyleLbl="parChTrans1D2" presStyleIdx="1" presStyleCnt="4"/>
      <dgm:spPr/>
      <dgm:t>
        <a:bodyPr/>
        <a:lstStyle/>
        <a:p>
          <a:endParaRPr lang="en-GB"/>
        </a:p>
      </dgm:t>
    </dgm:pt>
    <dgm:pt modelId="{1662F460-D0C4-417E-956F-4DCA8C88DBD5}" type="pres">
      <dgm:prSet presAssocID="{DA01FDA2-6ABB-4306-AF10-FF6B2B01D75B}" presName="node" presStyleLbl="node1" presStyleIdx="1" presStyleCnt="4" custScaleX="160136" custScaleY="152011" custRadScaleRad="188954" custRadScaleInc="-931">
        <dgm:presLayoutVars>
          <dgm:bulletEnabled val="1"/>
        </dgm:presLayoutVars>
      </dgm:prSet>
      <dgm:spPr/>
      <dgm:t>
        <a:bodyPr/>
        <a:lstStyle/>
        <a:p>
          <a:endParaRPr lang="en-GB"/>
        </a:p>
      </dgm:t>
    </dgm:pt>
    <dgm:pt modelId="{9DE5840C-8384-45E8-8AF8-1FAC12FBBBF7}" type="pres">
      <dgm:prSet presAssocID="{7FDD2BB8-DBCC-4199-A08A-30ECFACFC594}" presName="Name9" presStyleLbl="parChTrans1D2" presStyleIdx="2" presStyleCnt="4"/>
      <dgm:spPr/>
      <dgm:t>
        <a:bodyPr/>
        <a:lstStyle/>
        <a:p>
          <a:endParaRPr lang="en-GB"/>
        </a:p>
      </dgm:t>
    </dgm:pt>
    <dgm:pt modelId="{C1442A53-9210-46C6-B971-6A6866717F32}" type="pres">
      <dgm:prSet presAssocID="{7FDD2BB8-DBCC-4199-A08A-30ECFACFC594}" presName="connTx" presStyleLbl="parChTrans1D2" presStyleIdx="2" presStyleCnt="4"/>
      <dgm:spPr/>
      <dgm:t>
        <a:bodyPr/>
        <a:lstStyle/>
        <a:p>
          <a:endParaRPr lang="en-GB"/>
        </a:p>
      </dgm:t>
    </dgm:pt>
    <dgm:pt modelId="{CBB0E18C-D11B-4C93-8B6B-C6143282B855}" type="pres">
      <dgm:prSet presAssocID="{85CBD304-347A-4107-AFE3-AA2F31730EF4}" presName="node" presStyleLbl="node1" presStyleIdx="2" presStyleCnt="4" custScaleX="151231" custScaleY="114941" custRadScaleRad="125280" custRadScaleInc="95825">
        <dgm:presLayoutVars>
          <dgm:bulletEnabled val="1"/>
        </dgm:presLayoutVars>
      </dgm:prSet>
      <dgm:spPr/>
      <dgm:t>
        <a:bodyPr/>
        <a:lstStyle/>
        <a:p>
          <a:endParaRPr lang="en-GB"/>
        </a:p>
      </dgm:t>
    </dgm:pt>
    <dgm:pt modelId="{108DEAB0-F55D-47F7-B571-E7D7F3744D55}" type="pres">
      <dgm:prSet presAssocID="{ACB40514-8567-4EB5-BE1D-834B347176C3}" presName="Name9" presStyleLbl="parChTrans1D2" presStyleIdx="3" presStyleCnt="4"/>
      <dgm:spPr/>
      <dgm:t>
        <a:bodyPr/>
        <a:lstStyle/>
        <a:p>
          <a:endParaRPr lang="en-GB"/>
        </a:p>
      </dgm:t>
    </dgm:pt>
    <dgm:pt modelId="{8C7565E0-9E79-4640-B3B4-3A931B504739}" type="pres">
      <dgm:prSet presAssocID="{ACB40514-8567-4EB5-BE1D-834B347176C3}" presName="connTx" presStyleLbl="parChTrans1D2" presStyleIdx="3" presStyleCnt="4"/>
      <dgm:spPr/>
      <dgm:t>
        <a:bodyPr/>
        <a:lstStyle/>
        <a:p>
          <a:endParaRPr lang="en-GB"/>
        </a:p>
      </dgm:t>
    </dgm:pt>
    <dgm:pt modelId="{FC0F42CD-20F9-433B-AD33-2ACA75C882F7}" type="pres">
      <dgm:prSet presAssocID="{488D0333-30C6-4C7B-ACC6-9FCEA6423335}" presName="node" presStyleLbl="node1" presStyleIdx="3" presStyleCnt="4" custScaleX="130811" custScaleY="125176" custRadScaleRad="148500" custRadScaleInc="-1549">
        <dgm:presLayoutVars>
          <dgm:bulletEnabled val="1"/>
        </dgm:presLayoutVars>
      </dgm:prSet>
      <dgm:spPr/>
      <dgm:t>
        <a:bodyPr/>
        <a:lstStyle/>
        <a:p>
          <a:endParaRPr lang="en-GB"/>
        </a:p>
      </dgm:t>
    </dgm:pt>
  </dgm:ptLst>
  <dgm:cxnLst>
    <dgm:cxn modelId="{A711675D-E8BA-4FEE-BCD7-4EAE22D579CF}" type="presOf" srcId="{488D0333-30C6-4C7B-ACC6-9FCEA6423335}" destId="{FC0F42CD-20F9-433B-AD33-2ACA75C882F7}" srcOrd="0" destOrd="0" presId="urn:microsoft.com/office/officeart/2005/8/layout/radial1"/>
    <dgm:cxn modelId="{BC7104A7-E4C7-48D3-A320-3F377D446C97}" type="presOf" srcId="{DA01FDA2-6ABB-4306-AF10-FF6B2B01D75B}" destId="{1662F460-D0C4-417E-956F-4DCA8C88DBD5}" srcOrd="0" destOrd="0" presId="urn:microsoft.com/office/officeart/2005/8/layout/radial1"/>
    <dgm:cxn modelId="{0121D1DA-85A4-4D2E-9E8D-85E423EC7F81}" srcId="{5117EDBE-7C79-4241-A09A-8FBF38176771}" destId="{A4EABA4A-D563-40CD-80F9-8764314FF5B3}" srcOrd="1" destOrd="0" parTransId="{FE071A25-38F0-445E-858D-F4C615A07F03}" sibTransId="{215A421A-4DF1-41E5-A8B3-7827FB7A9067}"/>
    <dgm:cxn modelId="{BF0C85A5-D40C-4A40-868B-05B14BB77DAD}" srcId="{BAAD82DF-00E2-4DCE-9124-449C0DFB6908}" destId="{488D0333-30C6-4C7B-ACC6-9FCEA6423335}" srcOrd="3" destOrd="0" parTransId="{ACB40514-8567-4EB5-BE1D-834B347176C3}" sibTransId="{41423434-126D-4CF8-918B-0DF2D07415F4}"/>
    <dgm:cxn modelId="{1F415085-7835-44D7-B82B-FD71CF0D23A0}" type="presOf" srcId="{23FF895B-1800-49AF-900E-DD9F94714E19}" destId="{F03B4415-6EC1-4130-8F8C-2595284BC0E9}" srcOrd="1" destOrd="0" presId="urn:microsoft.com/office/officeart/2005/8/layout/radial1"/>
    <dgm:cxn modelId="{C439C6E6-420F-41B1-B8E4-C6E799967E3A}" type="presOf" srcId="{ACB40514-8567-4EB5-BE1D-834B347176C3}" destId="{108DEAB0-F55D-47F7-B571-E7D7F3744D55}" srcOrd="0" destOrd="0" presId="urn:microsoft.com/office/officeart/2005/8/layout/radial1"/>
    <dgm:cxn modelId="{01E6E8B7-4C87-4D26-939A-ED45C72910DD}" type="presOf" srcId="{60ECA220-6B4B-4FC1-A150-485056D5802E}" destId="{F0466565-7D67-40AA-B17B-096CBEB39942}" srcOrd="0" destOrd="0" presId="urn:microsoft.com/office/officeart/2005/8/layout/radial1"/>
    <dgm:cxn modelId="{D05E0B87-0710-4504-955D-7997EFA882D4}" type="presOf" srcId="{5117EDBE-7C79-4241-A09A-8FBF38176771}" destId="{37FDBF6F-B140-4761-8DBB-46409D6CDB54}" srcOrd="0" destOrd="0" presId="urn:microsoft.com/office/officeart/2005/8/layout/radial1"/>
    <dgm:cxn modelId="{C3297240-3A1A-440C-88F7-C7C28B904C04}" type="presOf" srcId="{23FF895B-1800-49AF-900E-DD9F94714E19}" destId="{F2911640-344D-4B45-9837-BBB00D402D64}" srcOrd="0" destOrd="0" presId="urn:microsoft.com/office/officeart/2005/8/layout/radial1"/>
    <dgm:cxn modelId="{9DE4BE72-FD50-4CBA-A501-A6B9027069A7}" type="presOf" srcId="{7FDD2BB8-DBCC-4199-A08A-30ECFACFC594}" destId="{C1442A53-9210-46C6-B971-6A6866717F32}" srcOrd="1" destOrd="0" presId="urn:microsoft.com/office/officeart/2005/8/layout/radial1"/>
    <dgm:cxn modelId="{2FEFEBA0-377F-4DDA-AD97-040F3F5FB559}" type="presOf" srcId="{97C6C0D9-8E94-40C0-B012-B03932ABB6B0}" destId="{A3676718-7C06-4FE4-AD73-32022F11D895}" srcOrd="0" destOrd="0" presId="urn:microsoft.com/office/officeart/2005/8/layout/radial1"/>
    <dgm:cxn modelId="{093D4D68-2D03-421A-B01B-5B15934E56B2}" srcId="{BAAD82DF-00E2-4DCE-9124-449C0DFB6908}" destId="{85CBD304-347A-4107-AFE3-AA2F31730EF4}" srcOrd="2" destOrd="0" parTransId="{7FDD2BB8-DBCC-4199-A08A-30ECFACFC594}" sibTransId="{FA01CEC8-C326-4BBD-9ACE-516B1B57FA27}"/>
    <dgm:cxn modelId="{9A1D6062-8C5A-48A3-89C5-A7556F7C1CEF}" type="presOf" srcId="{85CBD304-347A-4107-AFE3-AA2F31730EF4}" destId="{CBB0E18C-D11B-4C93-8B6B-C6143282B855}" srcOrd="0" destOrd="0" presId="urn:microsoft.com/office/officeart/2005/8/layout/radial1"/>
    <dgm:cxn modelId="{0F5AC184-3A1E-4493-87A8-F69CAE193057}" type="presOf" srcId="{ACB40514-8567-4EB5-BE1D-834B347176C3}" destId="{8C7565E0-9E79-4640-B3B4-3A931B504739}" srcOrd="1" destOrd="0" presId="urn:microsoft.com/office/officeart/2005/8/layout/radial1"/>
    <dgm:cxn modelId="{D960D978-3E4F-4E68-9306-56B67D3AB7DF}" type="presOf" srcId="{60ECA220-6B4B-4FC1-A150-485056D5802E}" destId="{E4B276E0-ED31-417C-AC3C-6EAB7C63ED43}" srcOrd="1" destOrd="0" presId="urn:microsoft.com/office/officeart/2005/8/layout/radial1"/>
    <dgm:cxn modelId="{5D0A10FD-DB16-466A-A1C7-4D4F3C7A49FE}" type="presOf" srcId="{BAAD82DF-00E2-4DCE-9124-449C0DFB6908}" destId="{878EACF4-7592-49A9-B161-BA1A4E012895}" srcOrd="0" destOrd="0" presId="urn:microsoft.com/office/officeart/2005/8/layout/radial1"/>
    <dgm:cxn modelId="{5E070B88-6037-4643-B1DA-BCAE7861A98C}" type="presOf" srcId="{7FDD2BB8-DBCC-4199-A08A-30ECFACFC594}" destId="{9DE5840C-8384-45E8-8AF8-1FAC12FBBBF7}" srcOrd="0" destOrd="0" presId="urn:microsoft.com/office/officeart/2005/8/layout/radial1"/>
    <dgm:cxn modelId="{29F2CF02-C3A0-44FD-97AD-EF411C8FE928}" srcId="{BAAD82DF-00E2-4DCE-9124-449C0DFB6908}" destId="{97C6C0D9-8E94-40C0-B012-B03932ABB6B0}" srcOrd="0" destOrd="0" parTransId="{60ECA220-6B4B-4FC1-A150-485056D5802E}" sibTransId="{72034395-5695-4949-A33A-9BB6DF3C3E69}"/>
    <dgm:cxn modelId="{0261C072-EABE-4939-9FB6-79F5F35FD330}" srcId="{BAAD82DF-00E2-4DCE-9124-449C0DFB6908}" destId="{DA01FDA2-6ABB-4306-AF10-FF6B2B01D75B}" srcOrd="1" destOrd="0" parTransId="{23FF895B-1800-49AF-900E-DD9F94714E19}" sibTransId="{07FB85A6-1DF0-4931-90F1-84D3189E6E9F}"/>
    <dgm:cxn modelId="{98A066BA-7226-4421-94B1-42DA238E42C0}" srcId="{5117EDBE-7C79-4241-A09A-8FBF38176771}" destId="{BAAD82DF-00E2-4DCE-9124-449C0DFB6908}" srcOrd="0" destOrd="0" parTransId="{3D456500-9952-42C0-811B-BA6369A45DB0}" sibTransId="{6B6C1B63-2CBA-431D-B922-19B76F5BB487}"/>
    <dgm:cxn modelId="{57A57F8B-47CC-4C47-9934-446FC40D1430}" type="presParOf" srcId="{37FDBF6F-B140-4761-8DBB-46409D6CDB54}" destId="{878EACF4-7592-49A9-B161-BA1A4E012895}" srcOrd="0" destOrd="0" presId="urn:microsoft.com/office/officeart/2005/8/layout/radial1"/>
    <dgm:cxn modelId="{190EAC77-0C46-481E-8009-7EC2A9CEB02E}" type="presParOf" srcId="{37FDBF6F-B140-4761-8DBB-46409D6CDB54}" destId="{F0466565-7D67-40AA-B17B-096CBEB39942}" srcOrd="1" destOrd="0" presId="urn:microsoft.com/office/officeart/2005/8/layout/radial1"/>
    <dgm:cxn modelId="{9C823037-5BD7-4053-A771-0449AFEE26D6}" type="presParOf" srcId="{F0466565-7D67-40AA-B17B-096CBEB39942}" destId="{E4B276E0-ED31-417C-AC3C-6EAB7C63ED43}" srcOrd="0" destOrd="0" presId="urn:microsoft.com/office/officeart/2005/8/layout/radial1"/>
    <dgm:cxn modelId="{23B1003D-FA5A-42EB-A557-B04AF81DB5ED}" type="presParOf" srcId="{37FDBF6F-B140-4761-8DBB-46409D6CDB54}" destId="{A3676718-7C06-4FE4-AD73-32022F11D895}" srcOrd="2" destOrd="0" presId="urn:microsoft.com/office/officeart/2005/8/layout/radial1"/>
    <dgm:cxn modelId="{B64E5C11-A77A-4E8F-8E74-EE464EA6698D}" type="presParOf" srcId="{37FDBF6F-B140-4761-8DBB-46409D6CDB54}" destId="{F2911640-344D-4B45-9837-BBB00D402D64}" srcOrd="3" destOrd="0" presId="urn:microsoft.com/office/officeart/2005/8/layout/radial1"/>
    <dgm:cxn modelId="{2E9AFB13-9704-425C-939C-CE2700085E78}" type="presParOf" srcId="{F2911640-344D-4B45-9837-BBB00D402D64}" destId="{F03B4415-6EC1-4130-8F8C-2595284BC0E9}" srcOrd="0" destOrd="0" presId="urn:microsoft.com/office/officeart/2005/8/layout/radial1"/>
    <dgm:cxn modelId="{CFEC0D26-C425-4BB1-A3AB-BEBDC3762D6B}" type="presParOf" srcId="{37FDBF6F-B140-4761-8DBB-46409D6CDB54}" destId="{1662F460-D0C4-417E-956F-4DCA8C88DBD5}" srcOrd="4" destOrd="0" presId="urn:microsoft.com/office/officeart/2005/8/layout/radial1"/>
    <dgm:cxn modelId="{A6659E43-3289-4664-967F-B5D76345E7D7}" type="presParOf" srcId="{37FDBF6F-B140-4761-8DBB-46409D6CDB54}" destId="{9DE5840C-8384-45E8-8AF8-1FAC12FBBBF7}" srcOrd="5" destOrd="0" presId="urn:microsoft.com/office/officeart/2005/8/layout/radial1"/>
    <dgm:cxn modelId="{1055A4B8-9667-4BE8-9489-0E012D7EE7EF}" type="presParOf" srcId="{9DE5840C-8384-45E8-8AF8-1FAC12FBBBF7}" destId="{C1442A53-9210-46C6-B971-6A6866717F32}" srcOrd="0" destOrd="0" presId="urn:microsoft.com/office/officeart/2005/8/layout/radial1"/>
    <dgm:cxn modelId="{133E6CE1-68AC-4595-AFA1-C83938B4ED4E}" type="presParOf" srcId="{37FDBF6F-B140-4761-8DBB-46409D6CDB54}" destId="{CBB0E18C-D11B-4C93-8B6B-C6143282B855}" srcOrd="6" destOrd="0" presId="urn:microsoft.com/office/officeart/2005/8/layout/radial1"/>
    <dgm:cxn modelId="{8A0E0160-D774-49DF-9B2C-E322912F6691}" type="presParOf" srcId="{37FDBF6F-B140-4761-8DBB-46409D6CDB54}" destId="{108DEAB0-F55D-47F7-B571-E7D7F3744D55}" srcOrd="7" destOrd="0" presId="urn:microsoft.com/office/officeart/2005/8/layout/radial1"/>
    <dgm:cxn modelId="{C821AD02-050A-405A-BF81-2FE11872D2E9}" type="presParOf" srcId="{108DEAB0-F55D-47F7-B571-E7D7F3744D55}" destId="{8C7565E0-9E79-4640-B3B4-3A931B504739}" srcOrd="0" destOrd="0" presId="urn:microsoft.com/office/officeart/2005/8/layout/radial1"/>
    <dgm:cxn modelId="{C724DE9F-F9CD-4F9B-8BCA-16E8B82183EA}" type="presParOf" srcId="{37FDBF6F-B140-4761-8DBB-46409D6CDB54}" destId="{FC0F42CD-20F9-433B-AD33-2ACA75C882F7}" srcOrd="8"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323EE5-1AA4-4D16-8930-48C173B4DF2F}" type="doc">
      <dgm:prSet loTypeId="urn:microsoft.com/office/officeart/2005/8/layout/radial1" loCatId="cycle" qsTypeId="urn:microsoft.com/office/officeart/2005/8/quickstyle/simple2" qsCatId="simple" csTypeId="urn:microsoft.com/office/officeart/2005/8/colors/accent0_1" csCatId="mainScheme" phldr="1"/>
      <dgm:spPr/>
      <dgm:t>
        <a:bodyPr/>
        <a:lstStyle/>
        <a:p>
          <a:endParaRPr lang="en-GB"/>
        </a:p>
      </dgm:t>
    </dgm:pt>
    <dgm:pt modelId="{79107927-9EFE-4561-9400-028200C6D8E6}">
      <dgm:prSet phldrT="[Text]"/>
      <dgm:spPr/>
      <dgm:t>
        <a:bodyPr/>
        <a:lstStyle/>
        <a:p>
          <a:r>
            <a:rPr lang="en-GB" dirty="0" smtClean="0">
              <a:latin typeface="Calibri" pitchFamily="34" charset="0"/>
              <a:cs typeface="Calibri" pitchFamily="34" charset="0"/>
            </a:rPr>
            <a:t>Policy officials</a:t>
          </a:r>
          <a:endParaRPr lang="en-GB" dirty="0">
            <a:latin typeface="Calibri" pitchFamily="34" charset="0"/>
            <a:cs typeface="Calibri" pitchFamily="34" charset="0"/>
          </a:endParaRPr>
        </a:p>
      </dgm:t>
    </dgm:pt>
    <dgm:pt modelId="{356DDEE8-085F-413F-B4B7-0EBF1BF69782}" type="parTrans" cxnId="{EF0ABF92-A4E4-41D9-BCC6-655806ADF181}">
      <dgm:prSet/>
      <dgm:spPr/>
      <dgm:t>
        <a:bodyPr/>
        <a:lstStyle/>
        <a:p>
          <a:endParaRPr lang="en-GB">
            <a:latin typeface="Calibri" pitchFamily="34" charset="0"/>
            <a:cs typeface="Calibri" pitchFamily="34" charset="0"/>
          </a:endParaRPr>
        </a:p>
      </dgm:t>
    </dgm:pt>
    <dgm:pt modelId="{C11B9F9F-89E0-4634-926D-ACC24A72F786}" type="sibTrans" cxnId="{EF0ABF92-A4E4-41D9-BCC6-655806ADF181}">
      <dgm:prSet/>
      <dgm:spPr/>
      <dgm:t>
        <a:bodyPr/>
        <a:lstStyle/>
        <a:p>
          <a:endParaRPr lang="en-GB">
            <a:latin typeface="Calibri" pitchFamily="34" charset="0"/>
            <a:cs typeface="Calibri" pitchFamily="34" charset="0"/>
          </a:endParaRPr>
        </a:p>
      </dgm:t>
    </dgm:pt>
    <dgm:pt modelId="{C61A99A5-31A5-41F3-9CCC-E4F8470E376E}">
      <dgm:prSet phldrT="[Text]"/>
      <dgm:spPr/>
      <dgm:t>
        <a:bodyPr/>
        <a:lstStyle/>
        <a:p>
          <a:r>
            <a:rPr lang="en-GB" dirty="0" smtClean="0">
              <a:latin typeface="Calibri" pitchFamily="34" charset="0"/>
              <a:cs typeface="Calibri" pitchFamily="34" charset="0"/>
            </a:rPr>
            <a:t>Economic analysis</a:t>
          </a:r>
          <a:endParaRPr lang="en-GB" dirty="0">
            <a:latin typeface="Calibri" pitchFamily="34" charset="0"/>
            <a:cs typeface="Calibri" pitchFamily="34" charset="0"/>
          </a:endParaRPr>
        </a:p>
      </dgm:t>
    </dgm:pt>
    <dgm:pt modelId="{91C080F8-FB30-479E-B1B7-D275DD8C302C}" type="parTrans" cxnId="{7FF9312C-43F4-4C3F-9454-CA4581073A80}">
      <dgm:prSet/>
      <dgm:spPr/>
      <dgm:t>
        <a:bodyPr/>
        <a:lstStyle/>
        <a:p>
          <a:endParaRPr lang="en-GB">
            <a:latin typeface="Calibri" pitchFamily="34" charset="0"/>
            <a:cs typeface="Calibri" pitchFamily="34" charset="0"/>
          </a:endParaRPr>
        </a:p>
      </dgm:t>
    </dgm:pt>
    <dgm:pt modelId="{48352426-3848-4E08-AA9E-1A23508B371B}" type="sibTrans" cxnId="{7FF9312C-43F4-4C3F-9454-CA4581073A80}">
      <dgm:prSet/>
      <dgm:spPr/>
      <dgm:t>
        <a:bodyPr/>
        <a:lstStyle/>
        <a:p>
          <a:endParaRPr lang="en-GB">
            <a:latin typeface="Calibri" pitchFamily="34" charset="0"/>
            <a:cs typeface="Calibri" pitchFamily="34" charset="0"/>
          </a:endParaRPr>
        </a:p>
      </dgm:t>
    </dgm:pt>
    <dgm:pt modelId="{3AC0C4E5-F45B-4A68-BF37-B62832D13037}">
      <dgm:prSet phldrT="[Text]"/>
      <dgm:spPr/>
      <dgm:t>
        <a:bodyPr/>
        <a:lstStyle/>
        <a:p>
          <a:r>
            <a:rPr lang="en-GB" dirty="0" smtClean="0">
              <a:latin typeface="Calibri" pitchFamily="34" charset="0"/>
              <a:cs typeface="Calibri" pitchFamily="34" charset="0"/>
            </a:rPr>
            <a:t>Legal advice</a:t>
          </a:r>
          <a:endParaRPr lang="en-GB" dirty="0">
            <a:latin typeface="Calibri" pitchFamily="34" charset="0"/>
            <a:cs typeface="Calibri" pitchFamily="34" charset="0"/>
          </a:endParaRPr>
        </a:p>
      </dgm:t>
    </dgm:pt>
    <dgm:pt modelId="{CB3B1135-1C12-4340-9B52-525601BAEFDC}" type="parTrans" cxnId="{B36813EC-39F7-49BE-873F-D81B9DC5B13A}">
      <dgm:prSet/>
      <dgm:spPr/>
      <dgm:t>
        <a:bodyPr/>
        <a:lstStyle/>
        <a:p>
          <a:endParaRPr lang="en-GB">
            <a:latin typeface="Calibri" pitchFamily="34" charset="0"/>
            <a:cs typeface="Calibri" pitchFamily="34" charset="0"/>
          </a:endParaRPr>
        </a:p>
      </dgm:t>
    </dgm:pt>
    <dgm:pt modelId="{65D800C7-1B7C-4EA5-A82D-D8B98918E378}" type="sibTrans" cxnId="{B36813EC-39F7-49BE-873F-D81B9DC5B13A}">
      <dgm:prSet/>
      <dgm:spPr/>
      <dgm:t>
        <a:bodyPr/>
        <a:lstStyle/>
        <a:p>
          <a:endParaRPr lang="en-GB">
            <a:latin typeface="Calibri" pitchFamily="34" charset="0"/>
            <a:cs typeface="Calibri" pitchFamily="34" charset="0"/>
          </a:endParaRPr>
        </a:p>
      </dgm:t>
    </dgm:pt>
    <dgm:pt modelId="{201EE4A6-942B-44A3-8A28-0A8615871BDA}">
      <dgm:prSet phldrT="[Text]"/>
      <dgm:spPr/>
      <dgm:t>
        <a:bodyPr/>
        <a:lstStyle/>
        <a:p>
          <a:r>
            <a:rPr lang="en-GB" dirty="0" smtClean="0">
              <a:latin typeface="Calibri" pitchFamily="34" charset="0"/>
              <a:cs typeface="Calibri" pitchFamily="34" charset="0"/>
            </a:rPr>
            <a:t>Scientific knowledge</a:t>
          </a:r>
          <a:endParaRPr lang="en-GB" dirty="0">
            <a:latin typeface="Calibri" pitchFamily="34" charset="0"/>
            <a:cs typeface="Calibri" pitchFamily="34" charset="0"/>
          </a:endParaRPr>
        </a:p>
      </dgm:t>
    </dgm:pt>
    <dgm:pt modelId="{F586BEFE-64D2-41C6-82BB-6F8FFDA40459}" type="parTrans" cxnId="{43597335-CD86-4A75-8226-6DC7F44BA9F3}">
      <dgm:prSet/>
      <dgm:spPr/>
      <dgm:t>
        <a:bodyPr/>
        <a:lstStyle/>
        <a:p>
          <a:endParaRPr lang="en-GB">
            <a:latin typeface="Calibri" pitchFamily="34" charset="0"/>
            <a:cs typeface="Calibri" pitchFamily="34" charset="0"/>
          </a:endParaRPr>
        </a:p>
      </dgm:t>
    </dgm:pt>
    <dgm:pt modelId="{4E730C28-5149-4258-AE25-8BDC980E93A6}" type="sibTrans" cxnId="{43597335-CD86-4A75-8226-6DC7F44BA9F3}">
      <dgm:prSet/>
      <dgm:spPr/>
      <dgm:t>
        <a:bodyPr/>
        <a:lstStyle/>
        <a:p>
          <a:endParaRPr lang="en-GB">
            <a:latin typeface="Calibri" pitchFamily="34" charset="0"/>
            <a:cs typeface="Calibri" pitchFamily="34" charset="0"/>
          </a:endParaRPr>
        </a:p>
      </dgm:t>
    </dgm:pt>
    <dgm:pt modelId="{44B30309-FBDB-4C7C-898F-3995F2094DAB}">
      <dgm:prSet phldrT="[Text]"/>
      <dgm:spPr/>
      <dgm:t>
        <a:bodyPr/>
        <a:lstStyle/>
        <a:p>
          <a:r>
            <a:rPr lang="en-GB" dirty="0" smtClean="0">
              <a:latin typeface="Calibri" pitchFamily="34" charset="0"/>
              <a:cs typeface="Calibri" pitchFamily="34" charset="0"/>
            </a:rPr>
            <a:t>Expert opinion</a:t>
          </a:r>
          <a:endParaRPr lang="en-GB" dirty="0">
            <a:latin typeface="Calibri" pitchFamily="34" charset="0"/>
            <a:cs typeface="Calibri" pitchFamily="34" charset="0"/>
          </a:endParaRPr>
        </a:p>
      </dgm:t>
    </dgm:pt>
    <dgm:pt modelId="{E3D810B7-D8F6-48F7-B7B3-06FBDFB90354}" type="parTrans" cxnId="{1FA1F626-8E16-436D-BB14-3397A4962E2C}">
      <dgm:prSet/>
      <dgm:spPr/>
      <dgm:t>
        <a:bodyPr/>
        <a:lstStyle/>
        <a:p>
          <a:endParaRPr lang="en-GB">
            <a:latin typeface="Calibri" pitchFamily="34" charset="0"/>
            <a:cs typeface="Calibri" pitchFamily="34" charset="0"/>
          </a:endParaRPr>
        </a:p>
      </dgm:t>
    </dgm:pt>
    <dgm:pt modelId="{F5758DFB-8F4D-4512-9FC6-688DEC3428DE}" type="sibTrans" cxnId="{1FA1F626-8E16-436D-BB14-3397A4962E2C}">
      <dgm:prSet/>
      <dgm:spPr/>
      <dgm:t>
        <a:bodyPr/>
        <a:lstStyle/>
        <a:p>
          <a:endParaRPr lang="en-GB">
            <a:latin typeface="Calibri" pitchFamily="34" charset="0"/>
            <a:cs typeface="Calibri" pitchFamily="34" charset="0"/>
          </a:endParaRPr>
        </a:p>
      </dgm:t>
    </dgm:pt>
    <dgm:pt modelId="{B1242B89-C724-42D9-9457-4CEDACFDA53E}">
      <dgm:prSet phldrT="[Text]"/>
      <dgm:spPr/>
      <dgm:t>
        <a:bodyPr/>
        <a:lstStyle/>
        <a:p>
          <a:r>
            <a:rPr lang="en-GB" dirty="0" smtClean="0">
              <a:latin typeface="Calibri" pitchFamily="34" charset="0"/>
              <a:cs typeface="Calibri" pitchFamily="34" charset="0"/>
            </a:rPr>
            <a:t>Veterinary advice</a:t>
          </a:r>
          <a:endParaRPr lang="en-GB" dirty="0">
            <a:latin typeface="Calibri" pitchFamily="34" charset="0"/>
            <a:cs typeface="Calibri" pitchFamily="34" charset="0"/>
          </a:endParaRPr>
        </a:p>
      </dgm:t>
    </dgm:pt>
    <dgm:pt modelId="{8CD4E846-DF1E-4DB4-AF90-A9DD48CB00EC}" type="parTrans" cxnId="{DA9212A9-1464-49DB-9B06-6131758A0F9C}">
      <dgm:prSet/>
      <dgm:spPr/>
      <dgm:t>
        <a:bodyPr/>
        <a:lstStyle/>
        <a:p>
          <a:endParaRPr lang="en-GB">
            <a:latin typeface="Calibri" pitchFamily="34" charset="0"/>
            <a:cs typeface="Calibri" pitchFamily="34" charset="0"/>
          </a:endParaRPr>
        </a:p>
      </dgm:t>
    </dgm:pt>
    <dgm:pt modelId="{C4C1ACD5-86B1-4213-9477-FA6EDCD1B342}" type="sibTrans" cxnId="{DA9212A9-1464-49DB-9B06-6131758A0F9C}">
      <dgm:prSet/>
      <dgm:spPr/>
      <dgm:t>
        <a:bodyPr/>
        <a:lstStyle/>
        <a:p>
          <a:endParaRPr lang="en-GB">
            <a:latin typeface="Calibri" pitchFamily="34" charset="0"/>
            <a:cs typeface="Calibri" pitchFamily="34" charset="0"/>
          </a:endParaRPr>
        </a:p>
      </dgm:t>
    </dgm:pt>
    <dgm:pt modelId="{8109C5AD-DD24-4342-A7FC-69DEE787E008}" type="pres">
      <dgm:prSet presAssocID="{6A323EE5-1AA4-4D16-8930-48C173B4DF2F}" presName="cycle" presStyleCnt="0">
        <dgm:presLayoutVars>
          <dgm:chMax val="1"/>
          <dgm:dir/>
          <dgm:animLvl val="ctr"/>
          <dgm:resizeHandles val="exact"/>
        </dgm:presLayoutVars>
      </dgm:prSet>
      <dgm:spPr/>
      <dgm:t>
        <a:bodyPr/>
        <a:lstStyle/>
        <a:p>
          <a:endParaRPr lang="en-GB"/>
        </a:p>
      </dgm:t>
    </dgm:pt>
    <dgm:pt modelId="{9EB49C25-99CA-4235-80B8-40FA2A733229}" type="pres">
      <dgm:prSet presAssocID="{79107927-9EFE-4561-9400-028200C6D8E6}" presName="centerShape" presStyleLbl="node0" presStyleIdx="0" presStyleCnt="1"/>
      <dgm:spPr/>
      <dgm:t>
        <a:bodyPr/>
        <a:lstStyle/>
        <a:p>
          <a:endParaRPr lang="en-GB"/>
        </a:p>
      </dgm:t>
    </dgm:pt>
    <dgm:pt modelId="{7EF281AD-FB90-4881-852D-715370E31A3A}" type="pres">
      <dgm:prSet presAssocID="{91C080F8-FB30-479E-B1B7-D275DD8C302C}" presName="Name9" presStyleLbl="parChTrans1D2" presStyleIdx="0" presStyleCnt="5"/>
      <dgm:spPr/>
      <dgm:t>
        <a:bodyPr/>
        <a:lstStyle/>
        <a:p>
          <a:endParaRPr lang="en-GB"/>
        </a:p>
      </dgm:t>
    </dgm:pt>
    <dgm:pt modelId="{3EC838C9-CC63-4FEA-A771-C715C94F4117}" type="pres">
      <dgm:prSet presAssocID="{91C080F8-FB30-479E-B1B7-D275DD8C302C}" presName="connTx" presStyleLbl="parChTrans1D2" presStyleIdx="0" presStyleCnt="5"/>
      <dgm:spPr/>
      <dgm:t>
        <a:bodyPr/>
        <a:lstStyle/>
        <a:p>
          <a:endParaRPr lang="en-GB"/>
        </a:p>
      </dgm:t>
    </dgm:pt>
    <dgm:pt modelId="{BD451834-45B1-4705-BD7A-D5A0650AF20F}" type="pres">
      <dgm:prSet presAssocID="{C61A99A5-31A5-41F3-9CCC-E4F8470E376E}" presName="node" presStyleLbl="node1" presStyleIdx="0" presStyleCnt="5">
        <dgm:presLayoutVars>
          <dgm:bulletEnabled val="1"/>
        </dgm:presLayoutVars>
      </dgm:prSet>
      <dgm:spPr/>
      <dgm:t>
        <a:bodyPr/>
        <a:lstStyle/>
        <a:p>
          <a:endParaRPr lang="en-GB"/>
        </a:p>
      </dgm:t>
    </dgm:pt>
    <dgm:pt modelId="{158748C0-2ACD-4D7F-9D15-D61C800C4012}" type="pres">
      <dgm:prSet presAssocID="{CB3B1135-1C12-4340-9B52-525601BAEFDC}" presName="Name9" presStyleLbl="parChTrans1D2" presStyleIdx="1" presStyleCnt="5"/>
      <dgm:spPr/>
      <dgm:t>
        <a:bodyPr/>
        <a:lstStyle/>
        <a:p>
          <a:endParaRPr lang="en-GB"/>
        </a:p>
      </dgm:t>
    </dgm:pt>
    <dgm:pt modelId="{39485E14-23C2-40A2-9C1B-CAFF685F588A}" type="pres">
      <dgm:prSet presAssocID="{CB3B1135-1C12-4340-9B52-525601BAEFDC}" presName="connTx" presStyleLbl="parChTrans1D2" presStyleIdx="1" presStyleCnt="5"/>
      <dgm:spPr/>
      <dgm:t>
        <a:bodyPr/>
        <a:lstStyle/>
        <a:p>
          <a:endParaRPr lang="en-GB"/>
        </a:p>
      </dgm:t>
    </dgm:pt>
    <dgm:pt modelId="{C3D17D33-3703-4E49-9D3D-85127E9B3F18}" type="pres">
      <dgm:prSet presAssocID="{3AC0C4E5-F45B-4A68-BF37-B62832D13037}" presName="node" presStyleLbl="node1" presStyleIdx="1" presStyleCnt="5">
        <dgm:presLayoutVars>
          <dgm:bulletEnabled val="1"/>
        </dgm:presLayoutVars>
      </dgm:prSet>
      <dgm:spPr/>
      <dgm:t>
        <a:bodyPr/>
        <a:lstStyle/>
        <a:p>
          <a:endParaRPr lang="en-GB"/>
        </a:p>
      </dgm:t>
    </dgm:pt>
    <dgm:pt modelId="{03332530-EF98-4890-B68D-E76A8B32F863}" type="pres">
      <dgm:prSet presAssocID="{F586BEFE-64D2-41C6-82BB-6F8FFDA40459}" presName="Name9" presStyleLbl="parChTrans1D2" presStyleIdx="2" presStyleCnt="5"/>
      <dgm:spPr/>
      <dgm:t>
        <a:bodyPr/>
        <a:lstStyle/>
        <a:p>
          <a:endParaRPr lang="en-GB"/>
        </a:p>
      </dgm:t>
    </dgm:pt>
    <dgm:pt modelId="{0C3F5D5D-7D03-420C-A29F-53A06F51BE19}" type="pres">
      <dgm:prSet presAssocID="{F586BEFE-64D2-41C6-82BB-6F8FFDA40459}" presName="connTx" presStyleLbl="parChTrans1D2" presStyleIdx="2" presStyleCnt="5"/>
      <dgm:spPr/>
      <dgm:t>
        <a:bodyPr/>
        <a:lstStyle/>
        <a:p>
          <a:endParaRPr lang="en-GB"/>
        </a:p>
      </dgm:t>
    </dgm:pt>
    <dgm:pt modelId="{8ECF7A94-72F3-49B7-A871-839F307674EB}" type="pres">
      <dgm:prSet presAssocID="{201EE4A6-942B-44A3-8A28-0A8615871BDA}" presName="node" presStyleLbl="node1" presStyleIdx="2" presStyleCnt="5">
        <dgm:presLayoutVars>
          <dgm:bulletEnabled val="1"/>
        </dgm:presLayoutVars>
      </dgm:prSet>
      <dgm:spPr/>
      <dgm:t>
        <a:bodyPr/>
        <a:lstStyle/>
        <a:p>
          <a:endParaRPr lang="en-GB"/>
        </a:p>
      </dgm:t>
    </dgm:pt>
    <dgm:pt modelId="{8FC1D770-BE40-406C-AF67-F44CB631016D}" type="pres">
      <dgm:prSet presAssocID="{E3D810B7-D8F6-48F7-B7B3-06FBDFB90354}" presName="Name9" presStyleLbl="parChTrans1D2" presStyleIdx="3" presStyleCnt="5"/>
      <dgm:spPr/>
      <dgm:t>
        <a:bodyPr/>
        <a:lstStyle/>
        <a:p>
          <a:endParaRPr lang="en-GB"/>
        </a:p>
      </dgm:t>
    </dgm:pt>
    <dgm:pt modelId="{E1FEC6C0-819F-4FA1-83F9-C5970BB37E20}" type="pres">
      <dgm:prSet presAssocID="{E3D810B7-D8F6-48F7-B7B3-06FBDFB90354}" presName="connTx" presStyleLbl="parChTrans1D2" presStyleIdx="3" presStyleCnt="5"/>
      <dgm:spPr/>
      <dgm:t>
        <a:bodyPr/>
        <a:lstStyle/>
        <a:p>
          <a:endParaRPr lang="en-GB"/>
        </a:p>
      </dgm:t>
    </dgm:pt>
    <dgm:pt modelId="{26755632-4CEC-4BBE-8E03-7166034D03B8}" type="pres">
      <dgm:prSet presAssocID="{44B30309-FBDB-4C7C-898F-3995F2094DAB}" presName="node" presStyleLbl="node1" presStyleIdx="3" presStyleCnt="5">
        <dgm:presLayoutVars>
          <dgm:bulletEnabled val="1"/>
        </dgm:presLayoutVars>
      </dgm:prSet>
      <dgm:spPr/>
      <dgm:t>
        <a:bodyPr/>
        <a:lstStyle/>
        <a:p>
          <a:endParaRPr lang="en-GB"/>
        </a:p>
      </dgm:t>
    </dgm:pt>
    <dgm:pt modelId="{5F6BD6AE-AC66-4672-BA30-1738A6CA57EE}" type="pres">
      <dgm:prSet presAssocID="{8CD4E846-DF1E-4DB4-AF90-A9DD48CB00EC}" presName="Name9" presStyleLbl="parChTrans1D2" presStyleIdx="4" presStyleCnt="5"/>
      <dgm:spPr/>
      <dgm:t>
        <a:bodyPr/>
        <a:lstStyle/>
        <a:p>
          <a:endParaRPr lang="en-GB"/>
        </a:p>
      </dgm:t>
    </dgm:pt>
    <dgm:pt modelId="{E7666816-F8A6-4A41-9FE0-0464BB168E7C}" type="pres">
      <dgm:prSet presAssocID="{8CD4E846-DF1E-4DB4-AF90-A9DD48CB00EC}" presName="connTx" presStyleLbl="parChTrans1D2" presStyleIdx="4" presStyleCnt="5"/>
      <dgm:spPr/>
      <dgm:t>
        <a:bodyPr/>
        <a:lstStyle/>
        <a:p>
          <a:endParaRPr lang="en-GB"/>
        </a:p>
      </dgm:t>
    </dgm:pt>
    <dgm:pt modelId="{8326AD8F-4E34-4F89-92FC-81EBE9BB82E6}" type="pres">
      <dgm:prSet presAssocID="{B1242B89-C724-42D9-9457-4CEDACFDA53E}" presName="node" presStyleLbl="node1" presStyleIdx="4" presStyleCnt="5">
        <dgm:presLayoutVars>
          <dgm:bulletEnabled val="1"/>
        </dgm:presLayoutVars>
      </dgm:prSet>
      <dgm:spPr/>
      <dgm:t>
        <a:bodyPr/>
        <a:lstStyle/>
        <a:p>
          <a:endParaRPr lang="en-GB"/>
        </a:p>
      </dgm:t>
    </dgm:pt>
  </dgm:ptLst>
  <dgm:cxnLst>
    <dgm:cxn modelId="{27765815-FB69-49FE-B2DB-E02044B9F733}" type="presOf" srcId="{C61A99A5-31A5-41F3-9CCC-E4F8470E376E}" destId="{BD451834-45B1-4705-BD7A-D5A0650AF20F}" srcOrd="0" destOrd="0" presId="urn:microsoft.com/office/officeart/2005/8/layout/radial1"/>
    <dgm:cxn modelId="{69A6C813-8A86-43D3-B261-915E5A617A7C}" type="presOf" srcId="{8CD4E846-DF1E-4DB4-AF90-A9DD48CB00EC}" destId="{E7666816-F8A6-4A41-9FE0-0464BB168E7C}" srcOrd="1" destOrd="0" presId="urn:microsoft.com/office/officeart/2005/8/layout/radial1"/>
    <dgm:cxn modelId="{1BEF24CD-DE19-4913-A706-3AAB98554E37}" type="presOf" srcId="{E3D810B7-D8F6-48F7-B7B3-06FBDFB90354}" destId="{8FC1D770-BE40-406C-AF67-F44CB631016D}" srcOrd="0" destOrd="0" presId="urn:microsoft.com/office/officeart/2005/8/layout/radial1"/>
    <dgm:cxn modelId="{F5E44852-A470-4CE7-BBE0-0FEA2EA732D7}" type="presOf" srcId="{6A323EE5-1AA4-4D16-8930-48C173B4DF2F}" destId="{8109C5AD-DD24-4342-A7FC-69DEE787E008}" srcOrd="0" destOrd="0" presId="urn:microsoft.com/office/officeart/2005/8/layout/radial1"/>
    <dgm:cxn modelId="{B16202EA-AC61-4663-A2BB-840FC4BBEE00}" type="presOf" srcId="{F586BEFE-64D2-41C6-82BB-6F8FFDA40459}" destId="{03332530-EF98-4890-B68D-E76A8B32F863}" srcOrd="0" destOrd="0" presId="urn:microsoft.com/office/officeart/2005/8/layout/radial1"/>
    <dgm:cxn modelId="{0259A011-0DFB-46C6-925F-1932FB52EEE3}" type="presOf" srcId="{79107927-9EFE-4561-9400-028200C6D8E6}" destId="{9EB49C25-99CA-4235-80B8-40FA2A733229}" srcOrd="0" destOrd="0" presId="urn:microsoft.com/office/officeart/2005/8/layout/radial1"/>
    <dgm:cxn modelId="{40E86CAA-3210-44A6-9569-47A990EC5410}" type="presOf" srcId="{91C080F8-FB30-479E-B1B7-D275DD8C302C}" destId="{3EC838C9-CC63-4FEA-A771-C715C94F4117}" srcOrd="1" destOrd="0" presId="urn:microsoft.com/office/officeart/2005/8/layout/radial1"/>
    <dgm:cxn modelId="{95BEFFBF-87E0-4501-A68D-9684AC037D95}" type="presOf" srcId="{CB3B1135-1C12-4340-9B52-525601BAEFDC}" destId="{39485E14-23C2-40A2-9C1B-CAFF685F588A}" srcOrd="1" destOrd="0" presId="urn:microsoft.com/office/officeart/2005/8/layout/radial1"/>
    <dgm:cxn modelId="{7C6C1FD1-076C-4F7D-84ED-D65E60097658}" type="presOf" srcId="{B1242B89-C724-42D9-9457-4CEDACFDA53E}" destId="{8326AD8F-4E34-4F89-92FC-81EBE9BB82E6}" srcOrd="0" destOrd="0" presId="urn:microsoft.com/office/officeart/2005/8/layout/radial1"/>
    <dgm:cxn modelId="{43597335-CD86-4A75-8226-6DC7F44BA9F3}" srcId="{79107927-9EFE-4561-9400-028200C6D8E6}" destId="{201EE4A6-942B-44A3-8A28-0A8615871BDA}" srcOrd="2" destOrd="0" parTransId="{F586BEFE-64D2-41C6-82BB-6F8FFDA40459}" sibTransId="{4E730C28-5149-4258-AE25-8BDC980E93A6}"/>
    <dgm:cxn modelId="{6F9DED90-7528-4448-A7EA-44A95F547367}" type="presOf" srcId="{91C080F8-FB30-479E-B1B7-D275DD8C302C}" destId="{7EF281AD-FB90-4881-852D-715370E31A3A}" srcOrd="0" destOrd="0" presId="urn:microsoft.com/office/officeart/2005/8/layout/radial1"/>
    <dgm:cxn modelId="{D247D09C-29F0-40F7-8B49-16E9BB3C531E}" type="presOf" srcId="{8CD4E846-DF1E-4DB4-AF90-A9DD48CB00EC}" destId="{5F6BD6AE-AC66-4672-BA30-1738A6CA57EE}" srcOrd="0" destOrd="0" presId="urn:microsoft.com/office/officeart/2005/8/layout/radial1"/>
    <dgm:cxn modelId="{DA9212A9-1464-49DB-9B06-6131758A0F9C}" srcId="{79107927-9EFE-4561-9400-028200C6D8E6}" destId="{B1242B89-C724-42D9-9457-4CEDACFDA53E}" srcOrd="4" destOrd="0" parTransId="{8CD4E846-DF1E-4DB4-AF90-A9DD48CB00EC}" sibTransId="{C4C1ACD5-86B1-4213-9477-FA6EDCD1B342}"/>
    <dgm:cxn modelId="{1FA1F626-8E16-436D-BB14-3397A4962E2C}" srcId="{79107927-9EFE-4561-9400-028200C6D8E6}" destId="{44B30309-FBDB-4C7C-898F-3995F2094DAB}" srcOrd="3" destOrd="0" parTransId="{E3D810B7-D8F6-48F7-B7B3-06FBDFB90354}" sibTransId="{F5758DFB-8F4D-4512-9FC6-688DEC3428DE}"/>
    <dgm:cxn modelId="{8C8D36F6-C483-4B67-B163-04DC5D27653A}" type="presOf" srcId="{44B30309-FBDB-4C7C-898F-3995F2094DAB}" destId="{26755632-4CEC-4BBE-8E03-7166034D03B8}" srcOrd="0" destOrd="0" presId="urn:microsoft.com/office/officeart/2005/8/layout/radial1"/>
    <dgm:cxn modelId="{6098EC28-5E4A-4CF8-BFD3-3E0CC6997744}" type="presOf" srcId="{F586BEFE-64D2-41C6-82BB-6F8FFDA40459}" destId="{0C3F5D5D-7D03-420C-A29F-53A06F51BE19}" srcOrd="1" destOrd="0" presId="urn:microsoft.com/office/officeart/2005/8/layout/radial1"/>
    <dgm:cxn modelId="{5157BBB3-0AC9-46F7-854A-414957675D00}" type="presOf" srcId="{E3D810B7-D8F6-48F7-B7B3-06FBDFB90354}" destId="{E1FEC6C0-819F-4FA1-83F9-C5970BB37E20}" srcOrd="1" destOrd="0" presId="urn:microsoft.com/office/officeart/2005/8/layout/radial1"/>
    <dgm:cxn modelId="{EF0ABF92-A4E4-41D9-BCC6-655806ADF181}" srcId="{6A323EE5-1AA4-4D16-8930-48C173B4DF2F}" destId="{79107927-9EFE-4561-9400-028200C6D8E6}" srcOrd="0" destOrd="0" parTransId="{356DDEE8-085F-413F-B4B7-0EBF1BF69782}" sibTransId="{C11B9F9F-89E0-4634-926D-ACC24A72F786}"/>
    <dgm:cxn modelId="{298697AC-E6C2-4CBD-83CF-D1D5BD6A0068}" type="presOf" srcId="{CB3B1135-1C12-4340-9B52-525601BAEFDC}" destId="{158748C0-2ACD-4D7F-9D15-D61C800C4012}" srcOrd="0" destOrd="0" presId="urn:microsoft.com/office/officeart/2005/8/layout/radial1"/>
    <dgm:cxn modelId="{92EA3E2B-BCAB-4609-A96A-3517918EA55E}" type="presOf" srcId="{3AC0C4E5-F45B-4A68-BF37-B62832D13037}" destId="{C3D17D33-3703-4E49-9D3D-85127E9B3F18}" srcOrd="0" destOrd="0" presId="urn:microsoft.com/office/officeart/2005/8/layout/radial1"/>
    <dgm:cxn modelId="{A8F8456B-2E65-454F-A20A-53854C05CC01}" type="presOf" srcId="{201EE4A6-942B-44A3-8A28-0A8615871BDA}" destId="{8ECF7A94-72F3-49B7-A871-839F307674EB}" srcOrd="0" destOrd="0" presId="urn:microsoft.com/office/officeart/2005/8/layout/radial1"/>
    <dgm:cxn modelId="{B36813EC-39F7-49BE-873F-D81B9DC5B13A}" srcId="{79107927-9EFE-4561-9400-028200C6D8E6}" destId="{3AC0C4E5-F45B-4A68-BF37-B62832D13037}" srcOrd="1" destOrd="0" parTransId="{CB3B1135-1C12-4340-9B52-525601BAEFDC}" sibTransId="{65D800C7-1B7C-4EA5-A82D-D8B98918E378}"/>
    <dgm:cxn modelId="{7FF9312C-43F4-4C3F-9454-CA4581073A80}" srcId="{79107927-9EFE-4561-9400-028200C6D8E6}" destId="{C61A99A5-31A5-41F3-9CCC-E4F8470E376E}" srcOrd="0" destOrd="0" parTransId="{91C080F8-FB30-479E-B1B7-D275DD8C302C}" sibTransId="{48352426-3848-4E08-AA9E-1A23508B371B}"/>
    <dgm:cxn modelId="{2ABE894E-54FB-4039-B444-E42EC0800475}" type="presParOf" srcId="{8109C5AD-DD24-4342-A7FC-69DEE787E008}" destId="{9EB49C25-99CA-4235-80B8-40FA2A733229}" srcOrd="0" destOrd="0" presId="urn:microsoft.com/office/officeart/2005/8/layout/radial1"/>
    <dgm:cxn modelId="{3FC25576-CB09-4DA7-A9C7-BAEE63AD11FE}" type="presParOf" srcId="{8109C5AD-DD24-4342-A7FC-69DEE787E008}" destId="{7EF281AD-FB90-4881-852D-715370E31A3A}" srcOrd="1" destOrd="0" presId="urn:microsoft.com/office/officeart/2005/8/layout/radial1"/>
    <dgm:cxn modelId="{B3A313AA-733D-4CA8-A691-E8CE2024C172}" type="presParOf" srcId="{7EF281AD-FB90-4881-852D-715370E31A3A}" destId="{3EC838C9-CC63-4FEA-A771-C715C94F4117}" srcOrd="0" destOrd="0" presId="urn:microsoft.com/office/officeart/2005/8/layout/radial1"/>
    <dgm:cxn modelId="{11E85A13-BC50-42E1-9C71-3CF3FD39F9C6}" type="presParOf" srcId="{8109C5AD-DD24-4342-A7FC-69DEE787E008}" destId="{BD451834-45B1-4705-BD7A-D5A0650AF20F}" srcOrd="2" destOrd="0" presId="urn:microsoft.com/office/officeart/2005/8/layout/radial1"/>
    <dgm:cxn modelId="{D6C50DE8-031D-4250-9E70-8D0A3FFE8309}" type="presParOf" srcId="{8109C5AD-DD24-4342-A7FC-69DEE787E008}" destId="{158748C0-2ACD-4D7F-9D15-D61C800C4012}" srcOrd="3" destOrd="0" presId="urn:microsoft.com/office/officeart/2005/8/layout/radial1"/>
    <dgm:cxn modelId="{8AD6349E-8A80-42F1-A8A5-5D6782EBD10E}" type="presParOf" srcId="{158748C0-2ACD-4D7F-9D15-D61C800C4012}" destId="{39485E14-23C2-40A2-9C1B-CAFF685F588A}" srcOrd="0" destOrd="0" presId="urn:microsoft.com/office/officeart/2005/8/layout/radial1"/>
    <dgm:cxn modelId="{AA4E1CB1-38B8-487F-A0BA-6B18E11BF3DF}" type="presParOf" srcId="{8109C5AD-DD24-4342-A7FC-69DEE787E008}" destId="{C3D17D33-3703-4E49-9D3D-85127E9B3F18}" srcOrd="4" destOrd="0" presId="urn:microsoft.com/office/officeart/2005/8/layout/radial1"/>
    <dgm:cxn modelId="{B6219097-C56F-4CDB-9BBF-BC494663DB8A}" type="presParOf" srcId="{8109C5AD-DD24-4342-A7FC-69DEE787E008}" destId="{03332530-EF98-4890-B68D-E76A8B32F863}" srcOrd="5" destOrd="0" presId="urn:microsoft.com/office/officeart/2005/8/layout/radial1"/>
    <dgm:cxn modelId="{B272E5D2-6E2E-467E-AB2D-E1DFCFEEE365}" type="presParOf" srcId="{03332530-EF98-4890-B68D-E76A8B32F863}" destId="{0C3F5D5D-7D03-420C-A29F-53A06F51BE19}" srcOrd="0" destOrd="0" presId="urn:microsoft.com/office/officeart/2005/8/layout/radial1"/>
    <dgm:cxn modelId="{ED11B283-5625-4DFC-A922-EAF043DA6CF0}" type="presParOf" srcId="{8109C5AD-DD24-4342-A7FC-69DEE787E008}" destId="{8ECF7A94-72F3-49B7-A871-839F307674EB}" srcOrd="6" destOrd="0" presId="urn:microsoft.com/office/officeart/2005/8/layout/radial1"/>
    <dgm:cxn modelId="{10BA40B4-07B9-438A-8438-46EF6591A2F7}" type="presParOf" srcId="{8109C5AD-DD24-4342-A7FC-69DEE787E008}" destId="{8FC1D770-BE40-406C-AF67-F44CB631016D}" srcOrd="7" destOrd="0" presId="urn:microsoft.com/office/officeart/2005/8/layout/radial1"/>
    <dgm:cxn modelId="{C3543752-272A-493C-8C04-025C873D6A00}" type="presParOf" srcId="{8FC1D770-BE40-406C-AF67-F44CB631016D}" destId="{E1FEC6C0-819F-4FA1-83F9-C5970BB37E20}" srcOrd="0" destOrd="0" presId="urn:microsoft.com/office/officeart/2005/8/layout/radial1"/>
    <dgm:cxn modelId="{95C10360-3F2C-4714-AEEF-2B672608B5BA}" type="presParOf" srcId="{8109C5AD-DD24-4342-A7FC-69DEE787E008}" destId="{26755632-4CEC-4BBE-8E03-7166034D03B8}" srcOrd="8" destOrd="0" presId="urn:microsoft.com/office/officeart/2005/8/layout/radial1"/>
    <dgm:cxn modelId="{2A8A612D-7333-481C-8DB2-2E24FAD2CB75}" type="presParOf" srcId="{8109C5AD-DD24-4342-A7FC-69DEE787E008}" destId="{5F6BD6AE-AC66-4672-BA30-1738A6CA57EE}" srcOrd="9" destOrd="0" presId="urn:microsoft.com/office/officeart/2005/8/layout/radial1"/>
    <dgm:cxn modelId="{5082EF2B-324B-4A60-B1C2-0FD99ADBA879}" type="presParOf" srcId="{5F6BD6AE-AC66-4672-BA30-1738A6CA57EE}" destId="{E7666816-F8A6-4A41-9FE0-0464BB168E7C}" srcOrd="0" destOrd="0" presId="urn:microsoft.com/office/officeart/2005/8/layout/radial1"/>
    <dgm:cxn modelId="{40A754E6-0A7D-45BD-B9CE-E8E0401F1DAE}" type="presParOf" srcId="{8109C5AD-DD24-4342-A7FC-69DEE787E008}" destId="{8326AD8F-4E34-4F89-92FC-81EBE9BB82E6}" srcOrd="10" destOrd="0" presId="urn:microsoft.com/office/officeart/2005/8/layout/radial1"/>
  </dgm:cxnLst>
  <dgm:bg>
    <a:solidFill>
      <a:schemeClr val="lt1">
        <a:hueOff val="0"/>
        <a:satOff val="0"/>
        <a:lumOff val="0"/>
      </a:schemeClr>
    </a:soli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117EDBE-7C79-4241-A09A-8FBF38176771}" type="doc">
      <dgm:prSet loTypeId="urn:microsoft.com/office/officeart/2005/8/layout/radial1" loCatId="relationship" qsTypeId="urn:microsoft.com/office/officeart/2005/8/quickstyle/simple2" qsCatId="simple" csTypeId="urn:microsoft.com/office/officeart/2005/8/colors/accent0_1" csCatId="mainScheme" phldr="1"/>
      <dgm:spPr/>
      <dgm:t>
        <a:bodyPr/>
        <a:lstStyle/>
        <a:p>
          <a:endParaRPr lang="en-GB"/>
        </a:p>
      </dgm:t>
    </dgm:pt>
    <dgm:pt modelId="{BAAD82DF-00E2-4DCE-9124-449C0DFB6908}">
      <dgm:prSet phldrT="[Text]"/>
      <dgm:spPr/>
      <dgm:t>
        <a:bodyPr/>
        <a:lstStyle/>
        <a:p>
          <a:r>
            <a:rPr lang="en-GB" dirty="0" smtClean="0">
              <a:latin typeface="Calibri" pitchFamily="34" charset="0"/>
              <a:cs typeface="Calibri" pitchFamily="34" charset="0"/>
            </a:rPr>
            <a:t>Economic</a:t>
          </a:r>
          <a:br>
            <a:rPr lang="en-GB" dirty="0" smtClean="0">
              <a:latin typeface="Calibri" pitchFamily="34" charset="0"/>
              <a:cs typeface="Calibri" pitchFamily="34" charset="0"/>
            </a:rPr>
          </a:br>
          <a:r>
            <a:rPr lang="en-GB" dirty="0" smtClean="0">
              <a:latin typeface="Calibri" pitchFamily="34" charset="0"/>
              <a:cs typeface="Calibri" pitchFamily="34" charset="0"/>
            </a:rPr>
            <a:t>analysis</a:t>
          </a:r>
          <a:endParaRPr lang="en-GB" dirty="0">
            <a:latin typeface="Calibri" pitchFamily="34" charset="0"/>
            <a:cs typeface="Calibri" pitchFamily="34" charset="0"/>
          </a:endParaRPr>
        </a:p>
      </dgm:t>
    </dgm:pt>
    <dgm:pt modelId="{3D456500-9952-42C0-811B-BA6369A45DB0}" type="parTrans" cxnId="{98A066BA-7226-4421-94B1-42DA238E42C0}">
      <dgm:prSet/>
      <dgm:spPr/>
      <dgm:t>
        <a:bodyPr/>
        <a:lstStyle/>
        <a:p>
          <a:endParaRPr lang="en-GB">
            <a:latin typeface="Calibri" pitchFamily="34" charset="0"/>
            <a:cs typeface="Calibri" pitchFamily="34" charset="0"/>
          </a:endParaRPr>
        </a:p>
      </dgm:t>
    </dgm:pt>
    <dgm:pt modelId="{6B6C1B63-2CBA-431D-B922-19B76F5BB487}" type="sibTrans" cxnId="{98A066BA-7226-4421-94B1-42DA238E42C0}">
      <dgm:prSet/>
      <dgm:spPr/>
      <dgm:t>
        <a:bodyPr/>
        <a:lstStyle/>
        <a:p>
          <a:endParaRPr lang="en-GB">
            <a:latin typeface="Calibri" pitchFamily="34" charset="0"/>
            <a:cs typeface="Calibri" pitchFamily="34" charset="0"/>
          </a:endParaRPr>
        </a:p>
      </dgm:t>
    </dgm:pt>
    <dgm:pt modelId="{97C6C0D9-8E94-40C0-B012-B03932ABB6B0}">
      <dgm:prSet phldrT="[Text]" custT="1"/>
      <dgm:spPr/>
      <dgm:t>
        <a:bodyPr/>
        <a:lstStyle/>
        <a:p>
          <a:r>
            <a:rPr lang="en-GB" sz="1800" dirty="0" smtClean="0">
              <a:latin typeface="Calibri" pitchFamily="34" charset="0"/>
              <a:cs typeface="Calibri" pitchFamily="34" charset="0"/>
            </a:rPr>
            <a:t>Epidemiological</a:t>
          </a:r>
          <a:br>
            <a:rPr lang="en-GB" sz="1800" dirty="0" smtClean="0">
              <a:latin typeface="Calibri" pitchFamily="34" charset="0"/>
              <a:cs typeface="Calibri" pitchFamily="34" charset="0"/>
            </a:rPr>
          </a:br>
          <a:r>
            <a:rPr lang="en-GB" sz="1800" dirty="0" smtClean="0">
              <a:latin typeface="Calibri" pitchFamily="34" charset="0"/>
              <a:cs typeface="Calibri" pitchFamily="34" charset="0"/>
            </a:rPr>
            <a:t>modelling</a:t>
          </a:r>
          <a:endParaRPr lang="en-GB" sz="1800" dirty="0">
            <a:latin typeface="Calibri" pitchFamily="34" charset="0"/>
            <a:cs typeface="Calibri" pitchFamily="34" charset="0"/>
          </a:endParaRPr>
        </a:p>
      </dgm:t>
    </dgm:pt>
    <dgm:pt modelId="{60ECA220-6B4B-4FC1-A150-485056D5802E}" type="parTrans" cxnId="{29F2CF02-C3A0-44FD-97AD-EF411C8FE928}">
      <dgm:prSet/>
      <dgm:spPr>
        <a:ln>
          <a:headEnd type="triangle" w="lg" len="lg"/>
        </a:ln>
      </dgm:spPr>
      <dgm:t>
        <a:bodyPr/>
        <a:lstStyle/>
        <a:p>
          <a:endParaRPr lang="en-GB">
            <a:latin typeface="Calibri" pitchFamily="34" charset="0"/>
            <a:cs typeface="Calibri" pitchFamily="34" charset="0"/>
          </a:endParaRPr>
        </a:p>
      </dgm:t>
    </dgm:pt>
    <dgm:pt modelId="{72034395-5695-4949-A33A-9BB6DF3C3E69}" type="sibTrans" cxnId="{29F2CF02-C3A0-44FD-97AD-EF411C8FE928}">
      <dgm:prSet/>
      <dgm:spPr/>
      <dgm:t>
        <a:bodyPr/>
        <a:lstStyle/>
        <a:p>
          <a:endParaRPr lang="en-GB">
            <a:latin typeface="Calibri" pitchFamily="34" charset="0"/>
            <a:cs typeface="Calibri" pitchFamily="34" charset="0"/>
          </a:endParaRPr>
        </a:p>
      </dgm:t>
    </dgm:pt>
    <dgm:pt modelId="{DA01FDA2-6ABB-4306-AF10-FF6B2B01D75B}">
      <dgm:prSet phldrT="[Text]" custT="1"/>
      <dgm:spPr/>
      <dgm:t>
        <a:bodyPr/>
        <a:lstStyle/>
        <a:p>
          <a:r>
            <a:rPr lang="en-GB" sz="2400" dirty="0" smtClean="0">
              <a:latin typeface="Calibri" pitchFamily="34" charset="0"/>
              <a:cs typeface="Calibri" pitchFamily="34" charset="0"/>
            </a:rPr>
            <a:t>Policy officials</a:t>
          </a:r>
          <a:endParaRPr lang="en-GB" sz="2400" dirty="0">
            <a:latin typeface="Calibri" pitchFamily="34" charset="0"/>
            <a:cs typeface="Calibri" pitchFamily="34" charset="0"/>
          </a:endParaRPr>
        </a:p>
      </dgm:t>
    </dgm:pt>
    <dgm:pt modelId="{23FF895B-1800-49AF-900E-DD9F94714E19}" type="parTrans" cxnId="{0261C072-EABE-4939-9FB6-79F5F35FD330}">
      <dgm:prSet/>
      <dgm:spPr>
        <a:ln>
          <a:tailEnd type="triangle" w="lg" len="lg"/>
        </a:ln>
      </dgm:spPr>
      <dgm:t>
        <a:bodyPr/>
        <a:lstStyle/>
        <a:p>
          <a:endParaRPr lang="en-GB">
            <a:latin typeface="Calibri" pitchFamily="34" charset="0"/>
            <a:cs typeface="Calibri" pitchFamily="34" charset="0"/>
          </a:endParaRPr>
        </a:p>
      </dgm:t>
    </dgm:pt>
    <dgm:pt modelId="{07FB85A6-1DF0-4931-90F1-84D3189E6E9F}" type="sibTrans" cxnId="{0261C072-EABE-4939-9FB6-79F5F35FD330}">
      <dgm:prSet/>
      <dgm:spPr/>
      <dgm:t>
        <a:bodyPr/>
        <a:lstStyle/>
        <a:p>
          <a:endParaRPr lang="en-GB">
            <a:latin typeface="Calibri" pitchFamily="34" charset="0"/>
            <a:cs typeface="Calibri" pitchFamily="34" charset="0"/>
          </a:endParaRPr>
        </a:p>
      </dgm:t>
    </dgm:pt>
    <dgm:pt modelId="{85CBD304-347A-4107-AFE3-AA2F31730EF4}">
      <dgm:prSet phldrT="[Text]"/>
      <dgm:spPr/>
      <dgm:t>
        <a:bodyPr/>
        <a:lstStyle/>
        <a:p>
          <a:r>
            <a:rPr lang="en-GB" dirty="0" smtClean="0">
              <a:latin typeface="Calibri" pitchFamily="34" charset="0"/>
              <a:cs typeface="Calibri" pitchFamily="34" charset="0"/>
            </a:rPr>
            <a:t>Veterinary opinion</a:t>
          </a:r>
          <a:endParaRPr lang="en-GB" dirty="0">
            <a:latin typeface="Calibri" pitchFamily="34" charset="0"/>
            <a:cs typeface="Calibri" pitchFamily="34" charset="0"/>
          </a:endParaRPr>
        </a:p>
      </dgm:t>
    </dgm:pt>
    <dgm:pt modelId="{7FDD2BB8-DBCC-4199-A08A-30ECFACFC594}" type="parTrans" cxnId="{093D4D68-2D03-421A-B01B-5B15934E56B2}">
      <dgm:prSet/>
      <dgm:spPr>
        <a:ln>
          <a:headEnd type="triangle" w="lg" len="lg"/>
          <a:tailEnd type="none" w="lg" len="lg"/>
        </a:ln>
      </dgm:spPr>
      <dgm:t>
        <a:bodyPr/>
        <a:lstStyle/>
        <a:p>
          <a:endParaRPr lang="en-GB">
            <a:latin typeface="Calibri" pitchFamily="34" charset="0"/>
            <a:cs typeface="Calibri" pitchFamily="34" charset="0"/>
          </a:endParaRPr>
        </a:p>
      </dgm:t>
    </dgm:pt>
    <dgm:pt modelId="{FA01CEC8-C326-4BBD-9ACE-516B1B57FA27}" type="sibTrans" cxnId="{093D4D68-2D03-421A-B01B-5B15934E56B2}">
      <dgm:prSet/>
      <dgm:spPr/>
      <dgm:t>
        <a:bodyPr/>
        <a:lstStyle/>
        <a:p>
          <a:endParaRPr lang="en-GB">
            <a:latin typeface="Calibri" pitchFamily="34" charset="0"/>
            <a:cs typeface="Calibri" pitchFamily="34" charset="0"/>
          </a:endParaRPr>
        </a:p>
      </dgm:t>
    </dgm:pt>
    <dgm:pt modelId="{488D0333-30C6-4C7B-ACC6-9FCEA6423335}">
      <dgm:prSet phldrT="[Text]"/>
      <dgm:spPr/>
      <dgm:t>
        <a:bodyPr/>
        <a:lstStyle/>
        <a:p>
          <a:r>
            <a:rPr lang="en-GB" dirty="0" smtClean="0">
              <a:latin typeface="Calibri" pitchFamily="34" charset="0"/>
              <a:cs typeface="Calibri" pitchFamily="34" charset="0"/>
            </a:rPr>
            <a:t>Scientific</a:t>
          </a:r>
          <a:br>
            <a:rPr lang="en-GB" dirty="0" smtClean="0">
              <a:latin typeface="Calibri" pitchFamily="34" charset="0"/>
              <a:cs typeface="Calibri" pitchFamily="34" charset="0"/>
            </a:rPr>
          </a:br>
          <a:r>
            <a:rPr lang="en-GB" dirty="0" smtClean="0">
              <a:latin typeface="Calibri" pitchFamily="34" charset="0"/>
              <a:cs typeface="Calibri" pitchFamily="34" charset="0"/>
            </a:rPr>
            <a:t>knowledge</a:t>
          </a:r>
          <a:endParaRPr lang="en-GB" dirty="0">
            <a:latin typeface="Calibri" pitchFamily="34" charset="0"/>
            <a:cs typeface="Calibri" pitchFamily="34" charset="0"/>
          </a:endParaRPr>
        </a:p>
      </dgm:t>
    </dgm:pt>
    <dgm:pt modelId="{41423434-126D-4CF8-918B-0DF2D07415F4}" type="sibTrans" cxnId="{BF0C85A5-D40C-4A40-868B-05B14BB77DAD}">
      <dgm:prSet/>
      <dgm:spPr/>
      <dgm:t>
        <a:bodyPr/>
        <a:lstStyle/>
        <a:p>
          <a:endParaRPr lang="en-GB">
            <a:latin typeface="Calibri" pitchFamily="34" charset="0"/>
            <a:cs typeface="Calibri" pitchFamily="34" charset="0"/>
          </a:endParaRPr>
        </a:p>
      </dgm:t>
    </dgm:pt>
    <dgm:pt modelId="{ACB40514-8567-4EB5-BE1D-834B347176C3}" type="parTrans" cxnId="{BF0C85A5-D40C-4A40-868B-05B14BB77DAD}">
      <dgm:prSet/>
      <dgm:spPr>
        <a:ln>
          <a:headEnd type="triangle" w="lg" len="lg"/>
        </a:ln>
      </dgm:spPr>
      <dgm:t>
        <a:bodyPr/>
        <a:lstStyle/>
        <a:p>
          <a:endParaRPr lang="en-GB">
            <a:latin typeface="Calibri" pitchFamily="34" charset="0"/>
            <a:cs typeface="Calibri" pitchFamily="34" charset="0"/>
          </a:endParaRPr>
        </a:p>
      </dgm:t>
    </dgm:pt>
    <dgm:pt modelId="{37FDBF6F-B140-4761-8DBB-46409D6CDB54}" type="pres">
      <dgm:prSet presAssocID="{5117EDBE-7C79-4241-A09A-8FBF38176771}" presName="cycle" presStyleCnt="0">
        <dgm:presLayoutVars>
          <dgm:chMax val="1"/>
          <dgm:dir/>
          <dgm:animLvl val="ctr"/>
          <dgm:resizeHandles val="exact"/>
        </dgm:presLayoutVars>
      </dgm:prSet>
      <dgm:spPr/>
      <dgm:t>
        <a:bodyPr/>
        <a:lstStyle/>
        <a:p>
          <a:endParaRPr lang="en-GB"/>
        </a:p>
      </dgm:t>
    </dgm:pt>
    <dgm:pt modelId="{878EACF4-7592-49A9-B161-BA1A4E012895}" type="pres">
      <dgm:prSet presAssocID="{BAAD82DF-00E2-4DCE-9124-449C0DFB6908}" presName="centerShape" presStyleLbl="node0" presStyleIdx="0" presStyleCnt="1" custScaleX="138802" custScaleY="132795" custLinFactNeighborX="18866" custLinFactNeighborY="1125"/>
      <dgm:spPr/>
      <dgm:t>
        <a:bodyPr/>
        <a:lstStyle/>
        <a:p>
          <a:endParaRPr lang="en-GB"/>
        </a:p>
      </dgm:t>
    </dgm:pt>
    <dgm:pt modelId="{F0466565-7D67-40AA-B17B-096CBEB39942}" type="pres">
      <dgm:prSet presAssocID="{60ECA220-6B4B-4FC1-A150-485056D5802E}" presName="Name9" presStyleLbl="parChTrans1D2" presStyleIdx="0" presStyleCnt="4"/>
      <dgm:spPr/>
      <dgm:t>
        <a:bodyPr/>
        <a:lstStyle/>
        <a:p>
          <a:endParaRPr lang="en-GB"/>
        </a:p>
      </dgm:t>
    </dgm:pt>
    <dgm:pt modelId="{E4B276E0-ED31-417C-AC3C-6EAB7C63ED43}" type="pres">
      <dgm:prSet presAssocID="{60ECA220-6B4B-4FC1-A150-485056D5802E}" presName="connTx" presStyleLbl="parChTrans1D2" presStyleIdx="0" presStyleCnt="4"/>
      <dgm:spPr/>
      <dgm:t>
        <a:bodyPr/>
        <a:lstStyle/>
        <a:p>
          <a:endParaRPr lang="en-GB"/>
        </a:p>
      </dgm:t>
    </dgm:pt>
    <dgm:pt modelId="{A3676718-7C06-4FE4-AD73-32022F11D895}" type="pres">
      <dgm:prSet presAssocID="{97C6C0D9-8E94-40C0-B012-B03932ABB6B0}" presName="node" presStyleLbl="node1" presStyleIdx="0" presStyleCnt="4" custScaleX="174950" custScaleY="110234" custRadScaleRad="147457" custRadScaleInc="-115005">
        <dgm:presLayoutVars>
          <dgm:bulletEnabled val="1"/>
        </dgm:presLayoutVars>
      </dgm:prSet>
      <dgm:spPr/>
      <dgm:t>
        <a:bodyPr/>
        <a:lstStyle/>
        <a:p>
          <a:endParaRPr lang="en-GB"/>
        </a:p>
      </dgm:t>
    </dgm:pt>
    <dgm:pt modelId="{F2911640-344D-4B45-9837-BBB00D402D64}" type="pres">
      <dgm:prSet presAssocID="{23FF895B-1800-49AF-900E-DD9F94714E19}" presName="Name9" presStyleLbl="parChTrans1D2" presStyleIdx="1" presStyleCnt="4"/>
      <dgm:spPr/>
      <dgm:t>
        <a:bodyPr/>
        <a:lstStyle/>
        <a:p>
          <a:endParaRPr lang="en-GB"/>
        </a:p>
      </dgm:t>
    </dgm:pt>
    <dgm:pt modelId="{F03B4415-6EC1-4130-8F8C-2595284BC0E9}" type="pres">
      <dgm:prSet presAssocID="{23FF895B-1800-49AF-900E-DD9F94714E19}" presName="connTx" presStyleLbl="parChTrans1D2" presStyleIdx="1" presStyleCnt="4"/>
      <dgm:spPr/>
      <dgm:t>
        <a:bodyPr/>
        <a:lstStyle/>
        <a:p>
          <a:endParaRPr lang="en-GB"/>
        </a:p>
      </dgm:t>
    </dgm:pt>
    <dgm:pt modelId="{1662F460-D0C4-417E-956F-4DCA8C88DBD5}" type="pres">
      <dgm:prSet presAssocID="{DA01FDA2-6ABB-4306-AF10-FF6B2B01D75B}" presName="node" presStyleLbl="node1" presStyleIdx="1" presStyleCnt="4" custScaleX="129431" custScaleY="124342" custRadScaleRad="188954" custRadScaleInc="-931">
        <dgm:presLayoutVars>
          <dgm:bulletEnabled val="1"/>
        </dgm:presLayoutVars>
      </dgm:prSet>
      <dgm:spPr/>
      <dgm:t>
        <a:bodyPr/>
        <a:lstStyle/>
        <a:p>
          <a:endParaRPr lang="en-GB"/>
        </a:p>
      </dgm:t>
    </dgm:pt>
    <dgm:pt modelId="{9DE5840C-8384-45E8-8AF8-1FAC12FBBBF7}" type="pres">
      <dgm:prSet presAssocID="{7FDD2BB8-DBCC-4199-A08A-30ECFACFC594}" presName="Name9" presStyleLbl="parChTrans1D2" presStyleIdx="2" presStyleCnt="4"/>
      <dgm:spPr/>
      <dgm:t>
        <a:bodyPr/>
        <a:lstStyle/>
        <a:p>
          <a:endParaRPr lang="en-GB"/>
        </a:p>
      </dgm:t>
    </dgm:pt>
    <dgm:pt modelId="{C1442A53-9210-46C6-B971-6A6866717F32}" type="pres">
      <dgm:prSet presAssocID="{7FDD2BB8-DBCC-4199-A08A-30ECFACFC594}" presName="connTx" presStyleLbl="parChTrans1D2" presStyleIdx="2" presStyleCnt="4"/>
      <dgm:spPr/>
      <dgm:t>
        <a:bodyPr/>
        <a:lstStyle/>
        <a:p>
          <a:endParaRPr lang="en-GB"/>
        </a:p>
      </dgm:t>
    </dgm:pt>
    <dgm:pt modelId="{CBB0E18C-D11B-4C93-8B6B-C6143282B855}" type="pres">
      <dgm:prSet presAssocID="{85CBD304-347A-4107-AFE3-AA2F31730EF4}" presName="node" presStyleLbl="node1" presStyleIdx="2" presStyleCnt="4" custRadScaleRad="139427" custRadScaleInc="126899">
        <dgm:presLayoutVars>
          <dgm:bulletEnabled val="1"/>
        </dgm:presLayoutVars>
      </dgm:prSet>
      <dgm:spPr/>
      <dgm:t>
        <a:bodyPr/>
        <a:lstStyle/>
        <a:p>
          <a:endParaRPr lang="en-GB"/>
        </a:p>
      </dgm:t>
    </dgm:pt>
    <dgm:pt modelId="{108DEAB0-F55D-47F7-B571-E7D7F3744D55}" type="pres">
      <dgm:prSet presAssocID="{ACB40514-8567-4EB5-BE1D-834B347176C3}" presName="Name9" presStyleLbl="parChTrans1D2" presStyleIdx="3" presStyleCnt="4"/>
      <dgm:spPr/>
      <dgm:t>
        <a:bodyPr/>
        <a:lstStyle/>
        <a:p>
          <a:endParaRPr lang="en-GB"/>
        </a:p>
      </dgm:t>
    </dgm:pt>
    <dgm:pt modelId="{8C7565E0-9E79-4640-B3B4-3A931B504739}" type="pres">
      <dgm:prSet presAssocID="{ACB40514-8567-4EB5-BE1D-834B347176C3}" presName="connTx" presStyleLbl="parChTrans1D2" presStyleIdx="3" presStyleCnt="4"/>
      <dgm:spPr/>
      <dgm:t>
        <a:bodyPr/>
        <a:lstStyle/>
        <a:p>
          <a:endParaRPr lang="en-GB"/>
        </a:p>
      </dgm:t>
    </dgm:pt>
    <dgm:pt modelId="{FC0F42CD-20F9-433B-AD33-2ACA75C882F7}" type="pres">
      <dgm:prSet presAssocID="{488D0333-30C6-4C7B-ACC6-9FCEA6423335}" presName="node" presStyleLbl="node1" presStyleIdx="3" presStyleCnt="4" custRadScaleRad="191737" custRadScaleInc="600">
        <dgm:presLayoutVars>
          <dgm:bulletEnabled val="1"/>
        </dgm:presLayoutVars>
      </dgm:prSet>
      <dgm:spPr/>
      <dgm:t>
        <a:bodyPr/>
        <a:lstStyle/>
        <a:p>
          <a:endParaRPr lang="en-GB"/>
        </a:p>
      </dgm:t>
    </dgm:pt>
  </dgm:ptLst>
  <dgm:cxnLst>
    <dgm:cxn modelId="{86FEEFA0-E685-46C9-B56C-B37EA571BA38}" type="presOf" srcId="{7FDD2BB8-DBCC-4199-A08A-30ECFACFC594}" destId="{C1442A53-9210-46C6-B971-6A6866717F32}" srcOrd="1" destOrd="0" presId="urn:microsoft.com/office/officeart/2005/8/layout/radial1"/>
    <dgm:cxn modelId="{216334CD-0FF2-4DDF-AEB7-F92564191A78}" type="presOf" srcId="{97C6C0D9-8E94-40C0-B012-B03932ABB6B0}" destId="{A3676718-7C06-4FE4-AD73-32022F11D895}" srcOrd="0" destOrd="0" presId="urn:microsoft.com/office/officeart/2005/8/layout/radial1"/>
    <dgm:cxn modelId="{C5205495-A4AE-4529-ABC2-6CB0CE3C5B42}" type="presOf" srcId="{23FF895B-1800-49AF-900E-DD9F94714E19}" destId="{F2911640-344D-4B45-9837-BBB00D402D64}" srcOrd="0" destOrd="0" presId="urn:microsoft.com/office/officeart/2005/8/layout/radial1"/>
    <dgm:cxn modelId="{D26C2947-CABC-495D-910D-1596FEAE8891}" type="presOf" srcId="{7FDD2BB8-DBCC-4199-A08A-30ECFACFC594}" destId="{9DE5840C-8384-45E8-8AF8-1FAC12FBBBF7}" srcOrd="0" destOrd="0" presId="urn:microsoft.com/office/officeart/2005/8/layout/radial1"/>
    <dgm:cxn modelId="{BF0C85A5-D40C-4A40-868B-05B14BB77DAD}" srcId="{BAAD82DF-00E2-4DCE-9124-449C0DFB6908}" destId="{488D0333-30C6-4C7B-ACC6-9FCEA6423335}" srcOrd="3" destOrd="0" parTransId="{ACB40514-8567-4EB5-BE1D-834B347176C3}" sibTransId="{41423434-126D-4CF8-918B-0DF2D07415F4}"/>
    <dgm:cxn modelId="{2467A693-B854-4C40-84BC-285EC2FA09CF}" type="presOf" srcId="{ACB40514-8567-4EB5-BE1D-834B347176C3}" destId="{8C7565E0-9E79-4640-B3B4-3A931B504739}" srcOrd="1" destOrd="0" presId="urn:microsoft.com/office/officeart/2005/8/layout/radial1"/>
    <dgm:cxn modelId="{12A08782-391A-496E-8BCF-9D4FA7516242}" type="presOf" srcId="{ACB40514-8567-4EB5-BE1D-834B347176C3}" destId="{108DEAB0-F55D-47F7-B571-E7D7F3744D55}" srcOrd="0" destOrd="0" presId="urn:microsoft.com/office/officeart/2005/8/layout/radial1"/>
    <dgm:cxn modelId="{BE837E00-40FB-4C40-876B-C3CC1BE3B0F5}" type="presOf" srcId="{85CBD304-347A-4107-AFE3-AA2F31730EF4}" destId="{CBB0E18C-D11B-4C93-8B6B-C6143282B855}" srcOrd="0" destOrd="0" presId="urn:microsoft.com/office/officeart/2005/8/layout/radial1"/>
    <dgm:cxn modelId="{6C5D2F29-0986-477A-9BD4-E94AD34CF410}" type="presOf" srcId="{23FF895B-1800-49AF-900E-DD9F94714E19}" destId="{F03B4415-6EC1-4130-8F8C-2595284BC0E9}" srcOrd="1" destOrd="0" presId="urn:microsoft.com/office/officeart/2005/8/layout/radial1"/>
    <dgm:cxn modelId="{6600C2B1-19E4-49D2-AA67-B2AB3AD40D13}" type="presOf" srcId="{488D0333-30C6-4C7B-ACC6-9FCEA6423335}" destId="{FC0F42CD-20F9-433B-AD33-2ACA75C882F7}" srcOrd="0" destOrd="0" presId="urn:microsoft.com/office/officeart/2005/8/layout/radial1"/>
    <dgm:cxn modelId="{093D4D68-2D03-421A-B01B-5B15934E56B2}" srcId="{BAAD82DF-00E2-4DCE-9124-449C0DFB6908}" destId="{85CBD304-347A-4107-AFE3-AA2F31730EF4}" srcOrd="2" destOrd="0" parTransId="{7FDD2BB8-DBCC-4199-A08A-30ECFACFC594}" sibTransId="{FA01CEC8-C326-4BBD-9ACE-516B1B57FA27}"/>
    <dgm:cxn modelId="{E339AB8C-43E0-4084-925D-57EA5F8009B6}" type="presOf" srcId="{DA01FDA2-6ABB-4306-AF10-FF6B2B01D75B}" destId="{1662F460-D0C4-417E-956F-4DCA8C88DBD5}" srcOrd="0" destOrd="0" presId="urn:microsoft.com/office/officeart/2005/8/layout/radial1"/>
    <dgm:cxn modelId="{29F2CF02-C3A0-44FD-97AD-EF411C8FE928}" srcId="{BAAD82DF-00E2-4DCE-9124-449C0DFB6908}" destId="{97C6C0D9-8E94-40C0-B012-B03932ABB6B0}" srcOrd="0" destOrd="0" parTransId="{60ECA220-6B4B-4FC1-A150-485056D5802E}" sibTransId="{72034395-5695-4949-A33A-9BB6DF3C3E69}"/>
    <dgm:cxn modelId="{49C39EAC-1488-4E61-B808-2E2A710030AD}" type="presOf" srcId="{60ECA220-6B4B-4FC1-A150-485056D5802E}" destId="{E4B276E0-ED31-417C-AC3C-6EAB7C63ED43}" srcOrd="1" destOrd="0" presId="urn:microsoft.com/office/officeart/2005/8/layout/radial1"/>
    <dgm:cxn modelId="{BEDD7E7B-35CA-41A6-8C0D-C2057352D3D7}" type="presOf" srcId="{60ECA220-6B4B-4FC1-A150-485056D5802E}" destId="{F0466565-7D67-40AA-B17B-096CBEB39942}" srcOrd="0" destOrd="0" presId="urn:microsoft.com/office/officeart/2005/8/layout/radial1"/>
    <dgm:cxn modelId="{068E8520-6D1D-4619-841E-A2286A3FDDEB}" type="presOf" srcId="{5117EDBE-7C79-4241-A09A-8FBF38176771}" destId="{37FDBF6F-B140-4761-8DBB-46409D6CDB54}" srcOrd="0" destOrd="0" presId="urn:microsoft.com/office/officeart/2005/8/layout/radial1"/>
    <dgm:cxn modelId="{A0EAE4D4-5244-4DBF-9971-2BF9E64D9168}" type="presOf" srcId="{BAAD82DF-00E2-4DCE-9124-449C0DFB6908}" destId="{878EACF4-7592-49A9-B161-BA1A4E012895}" srcOrd="0" destOrd="0" presId="urn:microsoft.com/office/officeart/2005/8/layout/radial1"/>
    <dgm:cxn modelId="{0261C072-EABE-4939-9FB6-79F5F35FD330}" srcId="{BAAD82DF-00E2-4DCE-9124-449C0DFB6908}" destId="{DA01FDA2-6ABB-4306-AF10-FF6B2B01D75B}" srcOrd="1" destOrd="0" parTransId="{23FF895B-1800-49AF-900E-DD9F94714E19}" sibTransId="{07FB85A6-1DF0-4931-90F1-84D3189E6E9F}"/>
    <dgm:cxn modelId="{98A066BA-7226-4421-94B1-42DA238E42C0}" srcId="{5117EDBE-7C79-4241-A09A-8FBF38176771}" destId="{BAAD82DF-00E2-4DCE-9124-449C0DFB6908}" srcOrd="0" destOrd="0" parTransId="{3D456500-9952-42C0-811B-BA6369A45DB0}" sibTransId="{6B6C1B63-2CBA-431D-B922-19B76F5BB487}"/>
    <dgm:cxn modelId="{EAA4C0E4-CCDC-402F-80DE-EC359287A682}" type="presParOf" srcId="{37FDBF6F-B140-4761-8DBB-46409D6CDB54}" destId="{878EACF4-7592-49A9-B161-BA1A4E012895}" srcOrd="0" destOrd="0" presId="urn:microsoft.com/office/officeart/2005/8/layout/radial1"/>
    <dgm:cxn modelId="{20123F8E-8097-4427-97E8-34F6CE8F5213}" type="presParOf" srcId="{37FDBF6F-B140-4761-8DBB-46409D6CDB54}" destId="{F0466565-7D67-40AA-B17B-096CBEB39942}" srcOrd="1" destOrd="0" presId="urn:microsoft.com/office/officeart/2005/8/layout/radial1"/>
    <dgm:cxn modelId="{ACAFBC8D-3E56-4495-A0CE-4DE0D4FBAABC}" type="presParOf" srcId="{F0466565-7D67-40AA-B17B-096CBEB39942}" destId="{E4B276E0-ED31-417C-AC3C-6EAB7C63ED43}" srcOrd="0" destOrd="0" presId="urn:microsoft.com/office/officeart/2005/8/layout/radial1"/>
    <dgm:cxn modelId="{08235D4A-6345-4B82-8056-2D66DBA0222D}" type="presParOf" srcId="{37FDBF6F-B140-4761-8DBB-46409D6CDB54}" destId="{A3676718-7C06-4FE4-AD73-32022F11D895}" srcOrd="2" destOrd="0" presId="urn:microsoft.com/office/officeart/2005/8/layout/radial1"/>
    <dgm:cxn modelId="{252A86B8-2E21-43CD-AE2D-A8559C38ED83}" type="presParOf" srcId="{37FDBF6F-B140-4761-8DBB-46409D6CDB54}" destId="{F2911640-344D-4B45-9837-BBB00D402D64}" srcOrd="3" destOrd="0" presId="urn:microsoft.com/office/officeart/2005/8/layout/radial1"/>
    <dgm:cxn modelId="{35FE4D7A-59E8-4D15-810F-775D1FF81E75}" type="presParOf" srcId="{F2911640-344D-4B45-9837-BBB00D402D64}" destId="{F03B4415-6EC1-4130-8F8C-2595284BC0E9}" srcOrd="0" destOrd="0" presId="urn:microsoft.com/office/officeart/2005/8/layout/radial1"/>
    <dgm:cxn modelId="{AA2E6600-449F-4D62-B134-DAFC6766D38C}" type="presParOf" srcId="{37FDBF6F-B140-4761-8DBB-46409D6CDB54}" destId="{1662F460-D0C4-417E-956F-4DCA8C88DBD5}" srcOrd="4" destOrd="0" presId="urn:microsoft.com/office/officeart/2005/8/layout/radial1"/>
    <dgm:cxn modelId="{ACFB8070-8DCF-4B79-93B0-F34563760956}" type="presParOf" srcId="{37FDBF6F-B140-4761-8DBB-46409D6CDB54}" destId="{9DE5840C-8384-45E8-8AF8-1FAC12FBBBF7}" srcOrd="5" destOrd="0" presId="urn:microsoft.com/office/officeart/2005/8/layout/radial1"/>
    <dgm:cxn modelId="{EB49014D-F103-48FB-986A-B3CF1B472598}" type="presParOf" srcId="{9DE5840C-8384-45E8-8AF8-1FAC12FBBBF7}" destId="{C1442A53-9210-46C6-B971-6A6866717F32}" srcOrd="0" destOrd="0" presId="urn:microsoft.com/office/officeart/2005/8/layout/radial1"/>
    <dgm:cxn modelId="{CD687834-BBE8-4F08-A1D8-46F12C978A8F}" type="presParOf" srcId="{37FDBF6F-B140-4761-8DBB-46409D6CDB54}" destId="{CBB0E18C-D11B-4C93-8B6B-C6143282B855}" srcOrd="6" destOrd="0" presId="urn:microsoft.com/office/officeart/2005/8/layout/radial1"/>
    <dgm:cxn modelId="{3757A3CB-70BF-4EF1-BF05-DF8897C0D685}" type="presParOf" srcId="{37FDBF6F-B140-4761-8DBB-46409D6CDB54}" destId="{108DEAB0-F55D-47F7-B571-E7D7F3744D55}" srcOrd="7" destOrd="0" presId="urn:microsoft.com/office/officeart/2005/8/layout/radial1"/>
    <dgm:cxn modelId="{72DAA8B1-3933-432F-8A11-3F479F49A703}" type="presParOf" srcId="{108DEAB0-F55D-47F7-B571-E7D7F3744D55}" destId="{8C7565E0-9E79-4640-B3B4-3A931B504739}" srcOrd="0" destOrd="0" presId="urn:microsoft.com/office/officeart/2005/8/layout/radial1"/>
    <dgm:cxn modelId="{19C79402-B60A-44E1-AF8C-DA4AEB95E9DB}" type="presParOf" srcId="{37FDBF6F-B140-4761-8DBB-46409D6CDB54}" destId="{FC0F42CD-20F9-433B-AD33-2ACA75C882F7}" srcOrd="8"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78EACF4-7592-49A9-B161-BA1A4E012895}">
      <dsp:nvSpPr>
        <dsp:cNvPr id="0" name=""/>
        <dsp:cNvSpPr/>
      </dsp:nvSpPr>
      <dsp:spPr>
        <a:xfrm>
          <a:off x="3712409" y="1603635"/>
          <a:ext cx="1953017" cy="1868495"/>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smtClean="0">
              <a:latin typeface="Calibri" pitchFamily="34" charset="0"/>
              <a:cs typeface="Calibri" pitchFamily="34" charset="0"/>
            </a:rPr>
            <a:t>Policy officials</a:t>
          </a:r>
          <a:endParaRPr lang="en-GB" sz="3200" kern="1200" dirty="0">
            <a:latin typeface="Calibri" pitchFamily="34" charset="0"/>
            <a:cs typeface="Calibri" pitchFamily="34" charset="0"/>
          </a:endParaRPr>
        </a:p>
      </dsp:txBody>
      <dsp:txXfrm>
        <a:off x="3712409" y="1603635"/>
        <a:ext cx="1953017" cy="1868495"/>
      </dsp:txXfrm>
    </dsp:sp>
    <dsp:sp modelId="{F0466565-7D67-40AA-B17B-096CBEB39942}">
      <dsp:nvSpPr>
        <dsp:cNvPr id="0" name=""/>
        <dsp:cNvSpPr/>
      </dsp:nvSpPr>
      <dsp:spPr>
        <a:xfrm rot="13539908">
          <a:off x="3479188" y="1612289"/>
          <a:ext cx="639131" cy="29038"/>
        </a:xfrm>
        <a:custGeom>
          <a:avLst/>
          <a:gdLst/>
          <a:ahLst/>
          <a:cxnLst/>
          <a:rect l="0" t="0" r="0" b="0"/>
          <a:pathLst>
            <a:path>
              <a:moveTo>
                <a:pt x="0" y="14519"/>
              </a:moveTo>
              <a:lnTo>
                <a:pt x="639131" y="14519"/>
              </a:lnTo>
            </a:path>
          </a:pathLst>
        </a:custGeom>
        <a:noFill/>
        <a:ln w="25400" cap="flat" cmpd="sng" algn="ctr">
          <a:solidFill>
            <a:scrgbClr r="0" g="0" b="0"/>
          </a:solidFill>
          <a:prstDash val="solid"/>
          <a:head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3539908">
        <a:off x="3782775" y="1610830"/>
        <a:ext cx="31956" cy="31956"/>
      </dsp:txXfrm>
    </dsp:sp>
    <dsp:sp modelId="{A3676718-7C06-4FE4-AD73-32022F11D895}">
      <dsp:nvSpPr>
        <dsp:cNvPr id="0" name=""/>
        <dsp:cNvSpPr/>
      </dsp:nvSpPr>
      <dsp:spPr>
        <a:xfrm>
          <a:off x="1840589" y="91465"/>
          <a:ext cx="2290879" cy="1407052"/>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smtClean="0">
              <a:latin typeface="Calibri" pitchFamily="34" charset="0"/>
              <a:cs typeface="Calibri" pitchFamily="34" charset="0"/>
            </a:rPr>
            <a:t>Core Group of stakeholders</a:t>
          </a:r>
          <a:endParaRPr lang="en-GB" sz="2000" kern="1200" dirty="0">
            <a:latin typeface="Calibri" pitchFamily="34" charset="0"/>
            <a:cs typeface="Calibri" pitchFamily="34" charset="0"/>
          </a:endParaRPr>
        </a:p>
      </dsp:txBody>
      <dsp:txXfrm>
        <a:off x="1840589" y="91465"/>
        <a:ext cx="2290879" cy="1407052"/>
      </dsp:txXfrm>
    </dsp:sp>
    <dsp:sp modelId="{F2911640-344D-4B45-9837-BBB00D402D64}">
      <dsp:nvSpPr>
        <dsp:cNvPr id="0" name=""/>
        <dsp:cNvSpPr/>
      </dsp:nvSpPr>
      <dsp:spPr>
        <a:xfrm rot="21529658">
          <a:off x="5665119" y="2495162"/>
          <a:ext cx="803753" cy="29038"/>
        </a:xfrm>
        <a:custGeom>
          <a:avLst/>
          <a:gdLst/>
          <a:ahLst/>
          <a:cxnLst/>
          <a:rect l="0" t="0" r="0" b="0"/>
          <a:pathLst>
            <a:path>
              <a:moveTo>
                <a:pt x="0" y="14519"/>
              </a:moveTo>
              <a:lnTo>
                <a:pt x="803753" y="14519"/>
              </a:lnTo>
            </a:path>
          </a:pathLst>
        </a:custGeom>
        <a:noFill/>
        <a:ln w="25400" cap="flat" cmpd="sng" algn="ctr">
          <a:solidFill>
            <a:scrgbClr r="0" g="0" b="0"/>
          </a:solidFill>
          <a:prstDash val="solid"/>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21529658">
        <a:off x="6046902" y="2489588"/>
        <a:ext cx="40187" cy="40187"/>
      </dsp:txXfrm>
    </dsp:sp>
    <dsp:sp modelId="{1662F460-D0C4-417E-956F-4DCA8C88DBD5}">
      <dsp:nvSpPr>
        <dsp:cNvPr id="0" name=""/>
        <dsp:cNvSpPr/>
      </dsp:nvSpPr>
      <dsp:spPr>
        <a:xfrm>
          <a:off x="6468526" y="1408971"/>
          <a:ext cx="2253198" cy="2138875"/>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GB" sz="2800" kern="1200" dirty="0" smtClean="0">
              <a:latin typeface="Calibri" pitchFamily="34" charset="0"/>
              <a:cs typeface="Calibri" pitchFamily="34" charset="0"/>
            </a:rPr>
            <a:t>Ministers</a:t>
          </a:r>
          <a:endParaRPr lang="en-GB" sz="3200" kern="1200" dirty="0">
            <a:latin typeface="Calibri" pitchFamily="34" charset="0"/>
            <a:cs typeface="Calibri" pitchFamily="34" charset="0"/>
          </a:endParaRPr>
        </a:p>
      </dsp:txBody>
      <dsp:txXfrm>
        <a:off x="6468526" y="1408971"/>
        <a:ext cx="2253198" cy="2138875"/>
      </dsp:txXfrm>
    </dsp:sp>
    <dsp:sp modelId="{9DE5840C-8384-45E8-8AF8-1FAC12FBBBF7}">
      <dsp:nvSpPr>
        <dsp:cNvPr id="0" name=""/>
        <dsp:cNvSpPr/>
      </dsp:nvSpPr>
      <dsp:spPr>
        <a:xfrm rot="8437719">
          <a:off x="3332781" y="3351587"/>
          <a:ext cx="693625" cy="29038"/>
        </a:xfrm>
        <a:custGeom>
          <a:avLst/>
          <a:gdLst/>
          <a:ahLst/>
          <a:cxnLst/>
          <a:rect l="0" t="0" r="0" b="0"/>
          <a:pathLst>
            <a:path>
              <a:moveTo>
                <a:pt x="0" y="14519"/>
              </a:moveTo>
              <a:lnTo>
                <a:pt x="693625" y="14519"/>
              </a:lnTo>
            </a:path>
          </a:pathLst>
        </a:custGeom>
        <a:noFill/>
        <a:ln w="25400" cap="flat" cmpd="sng" algn="ctr">
          <a:solidFill>
            <a:scrgbClr r="0" g="0" b="0"/>
          </a:solidFill>
          <a:prstDash val="solid"/>
          <a:headEnd type="triangle" w="lg" len="lg"/>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8437719">
        <a:off x="3662253" y="3348766"/>
        <a:ext cx="34681" cy="34681"/>
      </dsp:txXfrm>
    </dsp:sp>
    <dsp:sp modelId="{CBB0E18C-D11B-4C93-8B6B-C6143282B855}">
      <dsp:nvSpPr>
        <dsp:cNvPr id="0" name=""/>
        <dsp:cNvSpPr/>
      </dsp:nvSpPr>
      <dsp:spPr>
        <a:xfrm>
          <a:off x="1624557" y="3370724"/>
          <a:ext cx="2127900" cy="1617280"/>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smtClean="0">
              <a:latin typeface="Calibri" pitchFamily="34" charset="0"/>
              <a:cs typeface="Calibri" pitchFamily="34" charset="0"/>
            </a:rPr>
            <a:t>External stakeholders</a:t>
          </a:r>
          <a:endParaRPr lang="en-GB" sz="2000" kern="1200" dirty="0">
            <a:latin typeface="Calibri" pitchFamily="34" charset="0"/>
            <a:cs typeface="Calibri" pitchFamily="34" charset="0"/>
          </a:endParaRPr>
        </a:p>
      </dsp:txBody>
      <dsp:txXfrm>
        <a:off x="1624557" y="3370724"/>
        <a:ext cx="2127900" cy="1617280"/>
      </dsp:txXfrm>
    </dsp:sp>
    <dsp:sp modelId="{108DEAB0-F55D-47F7-B571-E7D7F3744D55}">
      <dsp:nvSpPr>
        <dsp:cNvPr id="0" name=""/>
        <dsp:cNvSpPr/>
      </dsp:nvSpPr>
      <dsp:spPr>
        <a:xfrm rot="10801148">
          <a:off x="2457025" y="2522828"/>
          <a:ext cx="1255383" cy="29038"/>
        </a:xfrm>
        <a:custGeom>
          <a:avLst/>
          <a:gdLst/>
          <a:ahLst/>
          <a:cxnLst/>
          <a:rect l="0" t="0" r="0" b="0"/>
          <a:pathLst>
            <a:path>
              <a:moveTo>
                <a:pt x="0" y="14519"/>
              </a:moveTo>
              <a:lnTo>
                <a:pt x="1255383" y="14519"/>
              </a:lnTo>
            </a:path>
          </a:pathLst>
        </a:custGeom>
        <a:noFill/>
        <a:ln w="25400" cap="flat" cmpd="sng" algn="ctr">
          <a:solidFill>
            <a:scrgbClr r="0" g="0" b="0"/>
          </a:solidFill>
          <a:prstDash val="solid"/>
          <a:head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1148">
        <a:off x="3053332" y="2505963"/>
        <a:ext cx="62769" cy="62769"/>
      </dsp:txXfrm>
    </dsp:sp>
    <dsp:sp modelId="{FC0F42CD-20F9-433B-AD33-2ACA75C882F7}">
      <dsp:nvSpPr>
        <dsp:cNvPr id="0" name=""/>
        <dsp:cNvSpPr/>
      </dsp:nvSpPr>
      <dsp:spPr>
        <a:xfrm>
          <a:off x="616445" y="1656185"/>
          <a:ext cx="1840579" cy="1761292"/>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smtClean="0">
              <a:latin typeface="Calibri" pitchFamily="34" charset="0"/>
              <a:cs typeface="Calibri" pitchFamily="34" charset="0"/>
            </a:rPr>
            <a:t>Expert advice</a:t>
          </a:r>
          <a:endParaRPr lang="en-GB" sz="2000" kern="1200" dirty="0">
            <a:latin typeface="Calibri" pitchFamily="34" charset="0"/>
            <a:cs typeface="Calibri" pitchFamily="34" charset="0"/>
          </a:endParaRPr>
        </a:p>
      </dsp:txBody>
      <dsp:txXfrm>
        <a:off x="616445" y="1656185"/>
        <a:ext cx="1840579" cy="176129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EB49C25-99CA-4235-80B8-40FA2A733229}">
      <dsp:nvSpPr>
        <dsp:cNvPr id="0" name=""/>
        <dsp:cNvSpPr/>
      </dsp:nvSpPr>
      <dsp:spPr>
        <a:xfrm>
          <a:off x="3593955" y="2016076"/>
          <a:ext cx="1533814" cy="1533814"/>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GB" sz="2600" kern="1200" dirty="0" smtClean="0">
              <a:latin typeface="Calibri" pitchFamily="34" charset="0"/>
              <a:cs typeface="Calibri" pitchFamily="34" charset="0"/>
            </a:rPr>
            <a:t>Policy officials</a:t>
          </a:r>
          <a:endParaRPr lang="en-GB" sz="2600" kern="1200" dirty="0">
            <a:latin typeface="Calibri" pitchFamily="34" charset="0"/>
            <a:cs typeface="Calibri" pitchFamily="34" charset="0"/>
          </a:endParaRPr>
        </a:p>
      </dsp:txBody>
      <dsp:txXfrm>
        <a:off x="3593955" y="2016076"/>
        <a:ext cx="1533814" cy="1533814"/>
      </dsp:txXfrm>
    </dsp:sp>
    <dsp:sp modelId="{7EF281AD-FB90-4881-852D-715370E31A3A}">
      <dsp:nvSpPr>
        <dsp:cNvPr id="0" name=""/>
        <dsp:cNvSpPr/>
      </dsp:nvSpPr>
      <dsp:spPr>
        <a:xfrm rot="16200000">
          <a:off x="4129275" y="1768661"/>
          <a:ext cx="463174" cy="31655"/>
        </a:xfrm>
        <a:custGeom>
          <a:avLst/>
          <a:gdLst/>
          <a:ahLst/>
          <a:cxnLst/>
          <a:rect l="0" t="0" r="0" b="0"/>
          <a:pathLst>
            <a:path>
              <a:moveTo>
                <a:pt x="0" y="15827"/>
              </a:moveTo>
              <a:lnTo>
                <a:pt x="463174" y="15827"/>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latin typeface="Calibri" pitchFamily="34" charset="0"/>
            <a:cs typeface="Calibri" pitchFamily="34" charset="0"/>
          </a:endParaRPr>
        </a:p>
      </dsp:txBody>
      <dsp:txXfrm rot="16200000">
        <a:off x="4349283" y="1772909"/>
        <a:ext cx="23158" cy="23158"/>
      </dsp:txXfrm>
    </dsp:sp>
    <dsp:sp modelId="{BD451834-45B1-4705-BD7A-D5A0650AF20F}">
      <dsp:nvSpPr>
        <dsp:cNvPr id="0" name=""/>
        <dsp:cNvSpPr/>
      </dsp:nvSpPr>
      <dsp:spPr>
        <a:xfrm>
          <a:off x="3593955" y="19087"/>
          <a:ext cx="1533814" cy="1533814"/>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latin typeface="Calibri" pitchFamily="34" charset="0"/>
              <a:cs typeface="Calibri" pitchFamily="34" charset="0"/>
            </a:rPr>
            <a:t>Economic analysis</a:t>
          </a:r>
          <a:endParaRPr lang="en-GB" sz="1800" kern="1200" dirty="0">
            <a:latin typeface="Calibri" pitchFamily="34" charset="0"/>
            <a:cs typeface="Calibri" pitchFamily="34" charset="0"/>
          </a:endParaRPr>
        </a:p>
      </dsp:txBody>
      <dsp:txXfrm>
        <a:off x="3593955" y="19087"/>
        <a:ext cx="1533814" cy="1533814"/>
      </dsp:txXfrm>
    </dsp:sp>
    <dsp:sp modelId="{158748C0-2ACD-4D7F-9D15-D61C800C4012}">
      <dsp:nvSpPr>
        <dsp:cNvPr id="0" name=""/>
        <dsp:cNvSpPr/>
      </dsp:nvSpPr>
      <dsp:spPr>
        <a:xfrm rot="20520000">
          <a:off x="5078899" y="2458604"/>
          <a:ext cx="463174" cy="31655"/>
        </a:xfrm>
        <a:custGeom>
          <a:avLst/>
          <a:gdLst/>
          <a:ahLst/>
          <a:cxnLst/>
          <a:rect l="0" t="0" r="0" b="0"/>
          <a:pathLst>
            <a:path>
              <a:moveTo>
                <a:pt x="0" y="15827"/>
              </a:moveTo>
              <a:lnTo>
                <a:pt x="463174" y="15827"/>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latin typeface="Calibri" pitchFamily="34" charset="0"/>
            <a:cs typeface="Calibri" pitchFamily="34" charset="0"/>
          </a:endParaRPr>
        </a:p>
      </dsp:txBody>
      <dsp:txXfrm rot="20520000">
        <a:off x="5298907" y="2462852"/>
        <a:ext cx="23158" cy="23158"/>
      </dsp:txXfrm>
    </dsp:sp>
    <dsp:sp modelId="{C3D17D33-3703-4E49-9D3D-85127E9B3F18}">
      <dsp:nvSpPr>
        <dsp:cNvPr id="0" name=""/>
        <dsp:cNvSpPr/>
      </dsp:nvSpPr>
      <dsp:spPr>
        <a:xfrm>
          <a:off x="5493204" y="1398972"/>
          <a:ext cx="1533814" cy="1533814"/>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latin typeface="Calibri" pitchFamily="34" charset="0"/>
              <a:cs typeface="Calibri" pitchFamily="34" charset="0"/>
            </a:rPr>
            <a:t>Legal advice</a:t>
          </a:r>
          <a:endParaRPr lang="en-GB" sz="1800" kern="1200" dirty="0">
            <a:latin typeface="Calibri" pitchFamily="34" charset="0"/>
            <a:cs typeface="Calibri" pitchFamily="34" charset="0"/>
          </a:endParaRPr>
        </a:p>
      </dsp:txBody>
      <dsp:txXfrm>
        <a:off x="5493204" y="1398972"/>
        <a:ext cx="1533814" cy="1533814"/>
      </dsp:txXfrm>
    </dsp:sp>
    <dsp:sp modelId="{03332530-EF98-4890-B68D-E76A8B32F863}">
      <dsp:nvSpPr>
        <dsp:cNvPr id="0" name=""/>
        <dsp:cNvSpPr/>
      </dsp:nvSpPr>
      <dsp:spPr>
        <a:xfrm rot="3240000">
          <a:off x="4716175" y="3574954"/>
          <a:ext cx="463174" cy="31655"/>
        </a:xfrm>
        <a:custGeom>
          <a:avLst/>
          <a:gdLst/>
          <a:ahLst/>
          <a:cxnLst/>
          <a:rect l="0" t="0" r="0" b="0"/>
          <a:pathLst>
            <a:path>
              <a:moveTo>
                <a:pt x="0" y="15827"/>
              </a:moveTo>
              <a:lnTo>
                <a:pt x="463174" y="15827"/>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latin typeface="Calibri" pitchFamily="34" charset="0"/>
            <a:cs typeface="Calibri" pitchFamily="34" charset="0"/>
          </a:endParaRPr>
        </a:p>
      </dsp:txBody>
      <dsp:txXfrm rot="3240000">
        <a:off x="4936183" y="3579202"/>
        <a:ext cx="23158" cy="23158"/>
      </dsp:txXfrm>
    </dsp:sp>
    <dsp:sp modelId="{8ECF7A94-72F3-49B7-A871-839F307674EB}">
      <dsp:nvSpPr>
        <dsp:cNvPr id="0" name=""/>
        <dsp:cNvSpPr/>
      </dsp:nvSpPr>
      <dsp:spPr>
        <a:xfrm>
          <a:off x="4767755" y="3631673"/>
          <a:ext cx="1533814" cy="1533814"/>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latin typeface="Calibri" pitchFamily="34" charset="0"/>
              <a:cs typeface="Calibri" pitchFamily="34" charset="0"/>
            </a:rPr>
            <a:t>Scientific knowledge</a:t>
          </a:r>
          <a:endParaRPr lang="en-GB" sz="1800" kern="1200" dirty="0">
            <a:latin typeface="Calibri" pitchFamily="34" charset="0"/>
            <a:cs typeface="Calibri" pitchFamily="34" charset="0"/>
          </a:endParaRPr>
        </a:p>
      </dsp:txBody>
      <dsp:txXfrm>
        <a:off x="4767755" y="3631673"/>
        <a:ext cx="1533814" cy="1533814"/>
      </dsp:txXfrm>
    </dsp:sp>
    <dsp:sp modelId="{8FC1D770-BE40-406C-AF67-F44CB631016D}">
      <dsp:nvSpPr>
        <dsp:cNvPr id="0" name=""/>
        <dsp:cNvSpPr/>
      </dsp:nvSpPr>
      <dsp:spPr>
        <a:xfrm rot="7560000">
          <a:off x="3542375" y="3574954"/>
          <a:ext cx="463174" cy="31655"/>
        </a:xfrm>
        <a:custGeom>
          <a:avLst/>
          <a:gdLst/>
          <a:ahLst/>
          <a:cxnLst/>
          <a:rect l="0" t="0" r="0" b="0"/>
          <a:pathLst>
            <a:path>
              <a:moveTo>
                <a:pt x="0" y="15827"/>
              </a:moveTo>
              <a:lnTo>
                <a:pt x="463174" y="15827"/>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latin typeface="Calibri" pitchFamily="34" charset="0"/>
            <a:cs typeface="Calibri" pitchFamily="34" charset="0"/>
          </a:endParaRPr>
        </a:p>
      </dsp:txBody>
      <dsp:txXfrm rot="7560000">
        <a:off x="3762382" y="3579202"/>
        <a:ext cx="23158" cy="23158"/>
      </dsp:txXfrm>
    </dsp:sp>
    <dsp:sp modelId="{26755632-4CEC-4BBE-8E03-7166034D03B8}">
      <dsp:nvSpPr>
        <dsp:cNvPr id="0" name=""/>
        <dsp:cNvSpPr/>
      </dsp:nvSpPr>
      <dsp:spPr>
        <a:xfrm>
          <a:off x="2420154" y="3631673"/>
          <a:ext cx="1533814" cy="1533814"/>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latin typeface="Calibri" pitchFamily="34" charset="0"/>
              <a:cs typeface="Calibri" pitchFamily="34" charset="0"/>
            </a:rPr>
            <a:t>Expert opinion</a:t>
          </a:r>
          <a:endParaRPr lang="en-GB" sz="1800" kern="1200" dirty="0">
            <a:latin typeface="Calibri" pitchFamily="34" charset="0"/>
            <a:cs typeface="Calibri" pitchFamily="34" charset="0"/>
          </a:endParaRPr>
        </a:p>
      </dsp:txBody>
      <dsp:txXfrm>
        <a:off x="2420154" y="3631673"/>
        <a:ext cx="1533814" cy="1533814"/>
      </dsp:txXfrm>
    </dsp:sp>
    <dsp:sp modelId="{5F6BD6AE-AC66-4672-BA30-1738A6CA57EE}">
      <dsp:nvSpPr>
        <dsp:cNvPr id="0" name=""/>
        <dsp:cNvSpPr/>
      </dsp:nvSpPr>
      <dsp:spPr>
        <a:xfrm rot="11880000">
          <a:off x="3179650" y="2458604"/>
          <a:ext cx="463174" cy="31655"/>
        </a:xfrm>
        <a:custGeom>
          <a:avLst/>
          <a:gdLst/>
          <a:ahLst/>
          <a:cxnLst/>
          <a:rect l="0" t="0" r="0" b="0"/>
          <a:pathLst>
            <a:path>
              <a:moveTo>
                <a:pt x="0" y="15827"/>
              </a:moveTo>
              <a:lnTo>
                <a:pt x="463174" y="15827"/>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latin typeface="Calibri" pitchFamily="34" charset="0"/>
            <a:cs typeface="Calibri" pitchFamily="34" charset="0"/>
          </a:endParaRPr>
        </a:p>
      </dsp:txBody>
      <dsp:txXfrm rot="11880000">
        <a:off x="3399658" y="2462852"/>
        <a:ext cx="23158" cy="23158"/>
      </dsp:txXfrm>
    </dsp:sp>
    <dsp:sp modelId="{8326AD8F-4E34-4F89-92FC-81EBE9BB82E6}">
      <dsp:nvSpPr>
        <dsp:cNvPr id="0" name=""/>
        <dsp:cNvSpPr/>
      </dsp:nvSpPr>
      <dsp:spPr>
        <a:xfrm>
          <a:off x="1694706" y="1398972"/>
          <a:ext cx="1533814" cy="1533814"/>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latin typeface="Calibri" pitchFamily="34" charset="0"/>
              <a:cs typeface="Calibri" pitchFamily="34" charset="0"/>
            </a:rPr>
            <a:t>Veterinary advice</a:t>
          </a:r>
          <a:endParaRPr lang="en-GB" sz="1800" kern="1200" dirty="0">
            <a:latin typeface="Calibri" pitchFamily="34" charset="0"/>
            <a:cs typeface="Calibri" pitchFamily="34" charset="0"/>
          </a:endParaRPr>
        </a:p>
      </dsp:txBody>
      <dsp:txXfrm>
        <a:off x="1694706" y="1398972"/>
        <a:ext cx="1533814" cy="153381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78EACF4-7592-49A9-B161-BA1A4E012895}">
      <dsp:nvSpPr>
        <dsp:cNvPr id="0" name=""/>
        <dsp:cNvSpPr/>
      </dsp:nvSpPr>
      <dsp:spPr>
        <a:xfrm>
          <a:off x="3972242" y="1699265"/>
          <a:ext cx="1953017" cy="1868495"/>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GB" sz="2600" kern="1200" dirty="0" smtClean="0">
              <a:latin typeface="Calibri" pitchFamily="34" charset="0"/>
              <a:cs typeface="Calibri" pitchFamily="34" charset="0"/>
            </a:rPr>
            <a:t>Economic</a:t>
          </a:r>
          <a:br>
            <a:rPr lang="en-GB" sz="2600" kern="1200" dirty="0" smtClean="0">
              <a:latin typeface="Calibri" pitchFamily="34" charset="0"/>
              <a:cs typeface="Calibri" pitchFamily="34" charset="0"/>
            </a:rPr>
          </a:br>
          <a:r>
            <a:rPr lang="en-GB" sz="2600" kern="1200" dirty="0" smtClean="0">
              <a:latin typeface="Calibri" pitchFamily="34" charset="0"/>
              <a:cs typeface="Calibri" pitchFamily="34" charset="0"/>
            </a:rPr>
            <a:t>analysis</a:t>
          </a:r>
          <a:endParaRPr lang="en-GB" sz="2600" kern="1200" dirty="0">
            <a:latin typeface="Calibri" pitchFamily="34" charset="0"/>
            <a:cs typeface="Calibri" pitchFamily="34" charset="0"/>
          </a:endParaRPr>
        </a:p>
      </dsp:txBody>
      <dsp:txXfrm>
        <a:off x="3972242" y="1699265"/>
        <a:ext cx="1953017" cy="1868495"/>
      </dsp:txXfrm>
    </dsp:sp>
    <dsp:sp modelId="{F0466565-7D67-40AA-B17B-096CBEB39942}">
      <dsp:nvSpPr>
        <dsp:cNvPr id="0" name=""/>
        <dsp:cNvSpPr/>
      </dsp:nvSpPr>
      <dsp:spPr>
        <a:xfrm rot="12681003">
          <a:off x="2925710" y="1780637"/>
          <a:ext cx="1293790" cy="29038"/>
        </a:xfrm>
        <a:custGeom>
          <a:avLst/>
          <a:gdLst/>
          <a:ahLst/>
          <a:cxnLst/>
          <a:rect l="0" t="0" r="0" b="0"/>
          <a:pathLst>
            <a:path>
              <a:moveTo>
                <a:pt x="0" y="14519"/>
              </a:moveTo>
              <a:lnTo>
                <a:pt x="1293790" y="14519"/>
              </a:lnTo>
            </a:path>
          </a:pathLst>
        </a:custGeom>
        <a:noFill/>
        <a:ln w="25400" cap="flat" cmpd="sng" algn="ctr">
          <a:solidFill>
            <a:scrgbClr r="0" g="0" b="0"/>
          </a:solidFill>
          <a:prstDash val="solid"/>
          <a:head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latin typeface="Calibri" pitchFamily="34" charset="0"/>
            <a:cs typeface="Calibri" pitchFamily="34" charset="0"/>
          </a:endParaRPr>
        </a:p>
      </dsp:txBody>
      <dsp:txXfrm rot="12681003">
        <a:off x="3540261" y="1762811"/>
        <a:ext cx="64689" cy="64689"/>
      </dsp:txXfrm>
    </dsp:sp>
    <dsp:sp modelId="{A3676718-7C06-4FE4-AD73-32022F11D895}">
      <dsp:nvSpPr>
        <dsp:cNvPr id="0" name=""/>
        <dsp:cNvSpPr/>
      </dsp:nvSpPr>
      <dsp:spPr>
        <a:xfrm>
          <a:off x="904475" y="144011"/>
          <a:ext cx="2461639" cy="1551050"/>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latin typeface="Calibri" pitchFamily="34" charset="0"/>
              <a:cs typeface="Calibri" pitchFamily="34" charset="0"/>
            </a:rPr>
            <a:t>Epidemiological</a:t>
          </a:r>
          <a:br>
            <a:rPr lang="en-GB" sz="1800" kern="1200" dirty="0" smtClean="0">
              <a:latin typeface="Calibri" pitchFamily="34" charset="0"/>
              <a:cs typeface="Calibri" pitchFamily="34" charset="0"/>
            </a:rPr>
          </a:br>
          <a:r>
            <a:rPr lang="en-GB" sz="1800" kern="1200" dirty="0" smtClean="0">
              <a:latin typeface="Calibri" pitchFamily="34" charset="0"/>
              <a:cs typeface="Calibri" pitchFamily="34" charset="0"/>
            </a:rPr>
            <a:t>modelling</a:t>
          </a:r>
          <a:endParaRPr lang="en-GB" sz="1800" kern="1200" dirty="0">
            <a:latin typeface="Calibri" pitchFamily="34" charset="0"/>
            <a:cs typeface="Calibri" pitchFamily="34" charset="0"/>
          </a:endParaRPr>
        </a:p>
      </dsp:txBody>
      <dsp:txXfrm>
        <a:off x="904475" y="144011"/>
        <a:ext cx="2461639" cy="1551050"/>
      </dsp:txXfrm>
    </dsp:sp>
    <dsp:sp modelId="{F2911640-344D-4B45-9837-BBB00D402D64}">
      <dsp:nvSpPr>
        <dsp:cNvPr id="0" name=""/>
        <dsp:cNvSpPr/>
      </dsp:nvSpPr>
      <dsp:spPr>
        <a:xfrm rot="21517455">
          <a:off x="5924825" y="2584928"/>
          <a:ext cx="884717" cy="29038"/>
        </a:xfrm>
        <a:custGeom>
          <a:avLst/>
          <a:gdLst/>
          <a:ahLst/>
          <a:cxnLst/>
          <a:rect l="0" t="0" r="0" b="0"/>
          <a:pathLst>
            <a:path>
              <a:moveTo>
                <a:pt x="0" y="14519"/>
              </a:moveTo>
              <a:lnTo>
                <a:pt x="884717" y="14519"/>
              </a:lnTo>
            </a:path>
          </a:pathLst>
        </a:custGeom>
        <a:noFill/>
        <a:ln w="25400" cap="flat" cmpd="sng" algn="ctr">
          <a:solidFill>
            <a:scrgbClr r="0" g="0" b="0"/>
          </a:solidFill>
          <a:prstDash val="solid"/>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latin typeface="Calibri" pitchFamily="34" charset="0"/>
            <a:cs typeface="Calibri" pitchFamily="34" charset="0"/>
          </a:endParaRPr>
        </a:p>
      </dsp:txBody>
      <dsp:txXfrm rot="21517455">
        <a:off x="6345065" y="2577330"/>
        <a:ext cx="44235" cy="44235"/>
      </dsp:txXfrm>
    </dsp:sp>
    <dsp:sp modelId="{1662F460-D0C4-417E-956F-4DCA8C88DBD5}">
      <dsp:nvSpPr>
        <dsp:cNvPr id="0" name=""/>
        <dsp:cNvSpPr/>
      </dsp:nvSpPr>
      <dsp:spPr>
        <a:xfrm>
          <a:off x="6809130" y="1692187"/>
          <a:ext cx="1821162" cy="1749557"/>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GB" sz="2400" kern="1200" dirty="0" smtClean="0">
              <a:latin typeface="Calibri" pitchFamily="34" charset="0"/>
              <a:cs typeface="Calibri" pitchFamily="34" charset="0"/>
            </a:rPr>
            <a:t>Policy officials</a:t>
          </a:r>
          <a:endParaRPr lang="en-GB" sz="2400" kern="1200" dirty="0">
            <a:latin typeface="Calibri" pitchFamily="34" charset="0"/>
            <a:cs typeface="Calibri" pitchFamily="34" charset="0"/>
          </a:endParaRPr>
        </a:p>
      </dsp:txBody>
      <dsp:txXfrm>
        <a:off x="6809130" y="1692187"/>
        <a:ext cx="1821162" cy="1749557"/>
      </dsp:txXfrm>
    </dsp:sp>
    <dsp:sp modelId="{9DE5840C-8384-45E8-8AF8-1FAC12FBBBF7}">
      <dsp:nvSpPr>
        <dsp:cNvPr id="0" name=""/>
        <dsp:cNvSpPr/>
      </dsp:nvSpPr>
      <dsp:spPr>
        <a:xfrm rot="9276586">
          <a:off x="2676732" y="3348943"/>
          <a:ext cx="1468146" cy="29038"/>
        </a:xfrm>
        <a:custGeom>
          <a:avLst/>
          <a:gdLst/>
          <a:ahLst/>
          <a:cxnLst/>
          <a:rect l="0" t="0" r="0" b="0"/>
          <a:pathLst>
            <a:path>
              <a:moveTo>
                <a:pt x="0" y="14519"/>
              </a:moveTo>
              <a:lnTo>
                <a:pt x="1468146" y="14519"/>
              </a:lnTo>
            </a:path>
          </a:pathLst>
        </a:custGeom>
        <a:noFill/>
        <a:ln w="25400" cap="flat" cmpd="sng" algn="ctr">
          <a:solidFill>
            <a:scrgbClr r="0" g="0" b="0"/>
          </a:solidFill>
          <a:prstDash val="solid"/>
          <a:headEnd type="triangle" w="lg" len="lg"/>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latin typeface="Calibri" pitchFamily="34" charset="0"/>
            <a:cs typeface="Calibri" pitchFamily="34" charset="0"/>
          </a:endParaRPr>
        </a:p>
      </dsp:txBody>
      <dsp:txXfrm rot="9276586">
        <a:off x="3374102" y="3326759"/>
        <a:ext cx="73407" cy="73407"/>
      </dsp:txXfrm>
    </dsp:sp>
    <dsp:sp modelId="{CBB0E18C-D11B-4C93-8B6B-C6143282B855}">
      <dsp:nvSpPr>
        <dsp:cNvPr id="0" name=""/>
        <dsp:cNvSpPr/>
      </dsp:nvSpPr>
      <dsp:spPr>
        <a:xfrm>
          <a:off x="1408539" y="3276352"/>
          <a:ext cx="1407052" cy="1407052"/>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GB" sz="1700" kern="1200" dirty="0" smtClean="0">
              <a:latin typeface="Calibri" pitchFamily="34" charset="0"/>
              <a:cs typeface="Calibri" pitchFamily="34" charset="0"/>
            </a:rPr>
            <a:t>Veterinary opinion</a:t>
          </a:r>
          <a:endParaRPr lang="en-GB" sz="1700" kern="1200" dirty="0">
            <a:latin typeface="Calibri" pitchFamily="34" charset="0"/>
            <a:cs typeface="Calibri" pitchFamily="34" charset="0"/>
          </a:endParaRPr>
        </a:p>
      </dsp:txBody>
      <dsp:txXfrm>
        <a:off x="1408539" y="3276352"/>
        <a:ext cx="1407052" cy="1407052"/>
      </dsp:txXfrm>
    </dsp:sp>
    <dsp:sp modelId="{108DEAB0-F55D-47F7-B571-E7D7F3744D55}">
      <dsp:nvSpPr>
        <dsp:cNvPr id="0" name=""/>
        <dsp:cNvSpPr/>
      </dsp:nvSpPr>
      <dsp:spPr>
        <a:xfrm rot="10847242">
          <a:off x="1447248" y="2588225"/>
          <a:ext cx="2525213" cy="29038"/>
        </a:xfrm>
        <a:custGeom>
          <a:avLst/>
          <a:gdLst/>
          <a:ahLst/>
          <a:cxnLst/>
          <a:rect l="0" t="0" r="0" b="0"/>
          <a:pathLst>
            <a:path>
              <a:moveTo>
                <a:pt x="0" y="14519"/>
              </a:moveTo>
              <a:lnTo>
                <a:pt x="2525213" y="14519"/>
              </a:lnTo>
            </a:path>
          </a:pathLst>
        </a:custGeom>
        <a:noFill/>
        <a:ln w="25400" cap="flat" cmpd="sng" algn="ctr">
          <a:solidFill>
            <a:scrgbClr r="0" g="0" b="0"/>
          </a:solidFill>
          <a:prstDash val="solid"/>
          <a:head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GB" sz="900" kern="1200">
            <a:latin typeface="Calibri" pitchFamily="34" charset="0"/>
            <a:cs typeface="Calibri" pitchFamily="34" charset="0"/>
          </a:endParaRPr>
        </a:p>
      </dsp:txBody>
      <dsp:txXfrm rot="10847242">
        <a:off x="2646725" y="2539614"/>
        <a:ext cx="126260" cy="126260"/>
      </dsp:txXfrm>
    </dsp:sp>
    <dsp:sp modelId="{FC0F42CD-20F9-433B-AD33-2ACA75C882F7}">
      <dsp:nvSpPr>
        <dsp:cNvPr id="0" name=""/>
        <dsp:cNvSpPr/>
      </dsp:nvSpPr>
      <dsp:spPr>
        <a:xfrm>
          <a:off x="40381" y="1872200"/>
          <a:ext cx="1407052" cy="1407052"/>
        </a:xfrm>
        <a:prstGeom prst="ellipse">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GB" sz="1700" kern="1200" dirty="0" smtClean="0">
              <a:latin typeface="Calibri" pitchFamily="34" charset="0"/>
              <a:cs typeface="Calibri" pitchFamily="34" charset="0"/>
            </a:rPr>
            <a:t>Scientific</a:t>
          </a:r>
          <a:br>
            <a:rPr lang="en-GB" sz="1700" kern="1200" dirty="0" smtClean="0">
              <a:latin typeface="Calibri" pitchFamily="34" charset="0"/>
              <a:cs typeface="Calibri" pitchFamily="34" charset="0"/>
            </a:rPr>
          </a:br>
          <a:r>
            <a:rPr lang="en-GB" sz="1700" kern="1200" dirty="0" smtClean="0">
              <a:latin typeface="Calibri" pitchFamily="34" charset="0"/>
              <a:cs typeface="Calibri" pitchFamily="34" charset="0"/>
            </a:rPr>
            <a:t>knowledge</a:t>
          </a:r>
          <a:endParaRPr lang="en-GB" sz="1700" kern="1200" dirty="0">
            <a:latin typeface="Calibri" pitchFamily="34" charset="0"/>
            <a:cs typeface="Calibri" pitchFamily="34" charset="0"/>
          </a:endParaRPr>
        </a:p>
      </dsp:txBody>
      <dsp:txXfrm>
        <a:off x="40381" y="1872200"/>
        <a:ext cx="1407052" cy="1407052"/>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753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57753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577540"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577541"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E037920-6357-44AE-9AD8-7C823BD18A0C}"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5017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17412"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5018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5018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248B149-B70F-4EEF-BE11-38457B3C7589}"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ChangeArrowheads="1" noTextEdit="1"/>
          </p:cNvSpPr>
          <p:nvPr>
            <p:ph type="sldImg"/>
          </p:nvPr>
        </p:nvSpPr>
        <p:spPr>
          <a:xfrm>
            <a:off x="917575" y="744538"/>
            <a:ext cx="4962525" cy="3722687"/>
          </a:xfrm>
          <a:ln/>
        </p:spPr>
      </p:sp>
      <p:sp>
        <p:nvSpPr>
          <p:cNvPr id="2662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a:xfrm>
            <a:off x="917575" y="744538"/>
            <a:ext cx="4962525" cy="3722687"/>
          </a:xfrm>
          <a:ln/>
        </p:spPr>
      </p:sp>
      <p:sp>
        <p:nvSpPr>
          <p:cNvPr id="5222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xfrm>
            <a:off x="917575" y="744538"/>
            <a:ext cx="4962525" cy="3722687"/>
          </a:xfrm>
          <a:ln/>
        </p:spPr>
      </p:sp>
      <p:sp>
        <p:nvSpPr>
          <p:cNvPr id="798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xfrm>
            <a:off x="917575" y="744538"/>
            <a:ext cx="4962525" cy="3722687"/>
          </a:xfrm>
          <a:ln/>
        </p:spPr>
      </p:sp>
      <p:sp>
        <p:nvSpPr>
          <p:cNvPr id="17203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xfrm>
            <a:off x="917575" y="744538"/>
            <a:ext cx="4962525" cy="3722687"/>
          </a:xfrm>
          <a:ln/>
        </p:spPr>
      </p:sp>
      <p:sp>
        <p:nvSpPr>
          <p:cNvPr id="66562" name="Rectangle 3"/>
          <p:cNvSpPr>
            <a:spLocks noGrp="1" noChangeArrowheads="1"/>
          </p:cNvSpPr>
          <p:nvPr>
            <p:ph type="body" idx="1"/>
          </p:nvPr>
        </p:nvSpPr>
        <p:spPr>
          <a:noFill/>
          <a:ln/>
        </p:spPr>
        <p:txBody>
          <a:bodyPr/>
          <a:lstStyle/>
          <a:p>
            <a:r>
              <a:rPr lang="en-US" dirty="0" smtClean="0"/>
              <a:t>Workhorse typing tool</a:t>
            </a:r>
          </a:p>
          <a:p>
            <a:r>
              <a:rPr lang="en-US" dirty="0" smtClean="0"/>
              <a:t>Details not necessary but useful because some types are strongly associated with particular hosts</a:t>
            </a:r>
          </a:p>
          <a:p>
            <a:r>
              <a:rPr lang="en-US" dirty="0" smtClean="0"/>
              <a:t>And good website, transportable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xfrm>
            <a:off x="917575" y="744538"/>
            <a:ext cx="4962525" cy="3722687"/>
          </a:xfrm>
          <a:ln/>
        </p:spPr>
      </p:sp>
      <p:sp>
        <p:nvSpPr>
          <p:cNvPr id="87043"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xfrm>
            <a:off x="917575" y="744538"/>
            <a:ext cx="4962525" cy="3722687"/>
          </a:xfrm>
          <a:ln/>
        </p:spPr>
      </p:sp>
      <p:sp>
        <p:nvSpPr>
          <p:cNvPr id="89091"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ChangeArrowheads="1" noTextEdit="1"/>
          </p:cNvSpPr>
          <p:nvPr>
            <p:ph type="sldImg"/>
          </p:nvPr>
        </p:nvSpPr>
        <p:spPr>
          <a:xfrm>
            <a:off x="917575" y="744538"/>
            <a:ext cx="4962525" cy="3722687"/>
          </a:xfrm>
          <a:ln/>
        </p:spPr>
      </p:sp>
      <p:sp>
        <p:nvSpPr>
          <p:cNvPr id="7987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Rot="1" noChangeAspect="1" noChangeArrowheads="1" noTextEdit="1"/>
          </p:cNvSpPr>
          <p:nvPr>
            <p:ph type="sldImg"/>
          </p:nvPr>
        </p:nvSpPr>
        <p:spPr>
          <a:xfrm>
            <a:off x="917575" y="744538"/>
            <a:ext cx="4962525" cy="3722687"/>
          </a:xfrm>
          <a:ln/>
        </p:spPr>
      </p:sp>
      <p:sp>
        <p:nvSpPr>
          <p:cNvPr id="12185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Rot="1" noChangeAspect="1" noChangeArrowheads="1" noTextEdit="1"/>
          </p:cNvSpPr>
          <p:nvPr>
            <p:ph type="sldImg"/>
          </p:nvPr>
        </p:nvSpPr>
        <p:spPr>
          <a:xfrm>
            <a:off x="917575" y="744538"/>
            <a:ext cx="4962525" cy="3722687"/>
          </a:xfrm>
          <a:ln/>
        </p:spPr>
      </p:sp>
      <p:sp>
        <p:nvSpPr>
          <p:cNvPr id="12390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Rot="1" noChangeAspect="1" noChangeArrowheads="1" noTextEdit="1"/>
          </p:cNvSpPr>
          <p:nvPr>
            <p:ph type="sldImg"/>
          </p:nvPr>
        </p:nvSpPr>
        <p:spPr>
          <a:xfrm>
            <a:off x="917575" y="744538"/>
            <a:ext cx="4962525" cy="3722687"/>
          </a:xfrm>
          <a:ln/>
        </p:spPr>
      </p:sp>
      <p:sp>
        <p:nvSpPr>
          <p:cNvPr id="12595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xfrm>
            <a:off x="917575" y="744538"/>
            <a:ext cx="4962525" cy="3722687"/>
          </a:xfrm>
          <a:ln/>
        </p:spPr>
      </p:sp>
      <p:sp>
        <p:nvSpPr>
          <p:cNvPr id="12902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xfrm>
            <a:off x="917575" y="744538"/>
            <a:ext cx="4962525" cy="3722687"/>
          </a:xfrm>
          <a:ln/>
        </p:spPr>
      </p:sp>
      <p:sp>
        <p:nvSpPr>
          <p:cNvPr id="9625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917575" y="744538"/>
            <a:ext cx="4962525" cy="3722687"/>
          </a:xfrm>
          <a:ln/>
        </p:spPr>
      </p:sp>
      <p:sp>
        <p:nvSpPr>
          <p:cNvPr id="9728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noRot="1" noChangeAspect="1" noChangeArrowheads="1" noTextEdit="1"/>
          </p:cNvSpPr>
          <p:nvPr>
            <p:ph type="sldImg"/>
          </p:nvPr>
        </p:nvSpPr>
        <p:spPr>
          <a:xfrm>
            <a:off x="917575" y="744538"/>
            <a:ext cx="4962525" cy="3722687"/>
          </a:xfrm>
          <a:ln/>
        </p:spPr>
      </p:sp>
      <p:sp>
        <p:nvSpPr>
          <p:cNvPr id="13005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Rot="1" noChangeAspect="1" noChangeArrowheads="1" noTextEdit="1"/>
          </p:cNvSpPr>
          <p:nvPr>
            <p:ph type="sldImg"/>
          </p:nvPr>
        </p:nvSpPr>
        <p:spPr>
          <a:xfrm>
            <a:off x="917575" y="744538"/>
            <a:ext cx="4962525" cy="3722687"/>
          </a:xfrm>
          <a:ln/>
        </p:spPr>
      </p:sp>
      <p:sp>
        <p:nvSpPr>
          <p:cNvPr id="212995"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Rot="1" noChangeAspect="1" noChangeArrowheads="1" noTextEdit="1"/>
          </p:cNvSpPr>
          <p:nvPr>
            <p:ph type="sldImg"/>
          </p:nvPr>
        </p:nvSpPr>
        <p:spPr>
          <a:xfrm>
            <a:off x="917575" y="744538"/>
            <a:ext cx="4962525" cy="3722687"/>
          </a:xfrm>
          <a:ln/>
        </p:spPr>
      </p:sp>
      <p:sp>
        <p:nvSpPr>
          <p:cNvPr id="215043"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spect="1" noChangeArrowheads="1" noTextEdit="1"/>
          </p:cNvSpPr>
          <p:nvPr>
            <p:ph type="sldImg"/>
          </p:nvPr>
        </p:nvSpPr>
        <p:spPr>
          <a:xfrm>
            <a:off x="917575" y="744538"/>
            <a:ext cx="4962525" cy="3722687"/>
          </a:xfrm>
          <a:ln/>
        </p:spPr>
      </p:sp>
      <p:sp>
        <p:nvSpPr>
          <p:cNvPr id="21709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Rot="1" noChangeAspect="1" noChangeArrowheads="1" noTextEdit="1"/>
          </p:cNvSpPr>
          <p:nvPr>
            <p:ph type="sldImg"/>
          </p:nvPr>
        </p:nvSpPr>
        <p:spPr>
          <a:xfrm>
            <a:off x="917575" y="744538"/>
            <a:ext cx="4962525" cy="3722687"/>
          </a:xfrm>
          <a:ln/>
        </p:spPr>
      </p:sp>
      <p:sp>
        <p:nvSpPr>
          <p:cNvPr id="2191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Rot="1" noChangeAspect="1" noChangeArrowheads="1" noTextEdit="1"/>
          </p:cNvSpPr>
          <p:nvPr>
            <p:ph type="sldImg"/>
          </p:nvPr>
        </p:nvSpPr>
        <p:spPr>
          <a:xfrm>
            <a:off x="917575" y="744538"/>
            <a:ext cx="4962525" cy="3722687"/>
          </a:xfrm>
          <a:ln/>
        </p:spPr>
      </p:sp>
      <p:sp>
        <p:nvSpPr>
          <p:cNvPr id="223235"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Rot="1" noChangeAspect="1" noChangeArrowheads="1" noTextEdit="1"/>
          </p:cNvSpPr>
          <p:nvPr>
            <p:ph type="sldImg"/>
          </p:nvPr>
        </p:nvSpPr>
        <p:spPr>
          <a:xfrm>
            <a:off x="917575" y="744538"/>
            <a:ext cx="4962525" cy="3722687"/>
          </a:xfrm>
          <a:ln/>
        </p:spPr>
      </p:sp>
      <p:sp>
        <p:nvSpPr>
          <p:cNvPr id="23961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xfrm>
            <a:off x="917575" y="744538"/>
            <a:ext cx="4962525" cy="3722687"/>
          </a:xfrm>
          <a:ln/>
        </p:spPr>
      </p:sp>
      <p:sp>
        <p:nvSpPr>
          <p:cNvPr id="39938" name="Notes Placeholder 2"/>
          <p:cNvSpPr>
            <a:spLocks noGrp="1"/>
          </p:cNvSpPr>
          <p:nvPr>
            <p:ph type="body" idx="1"/>
          </p:nvPr>
        </p:nvSpPr>
        <p:spPr>
          <a:noFill/>
          <a:ln/>
        </p:spPr>
        <p:txBody>
          <a:bodyPr/>
          <a:lstStyle/>
          <a:p>
            <a:pPr eaLnBrk="1" hangingPunct="1">
              <a:spcBef>
                <a:spcPct val="0"/>
              </a:spcBef>
            </a:pPr>
            <a:r>
              <a:rPr lang="en-GB" smtClean="0"/>
              <a:t>Hospitalisation filter: principle diagnosis, and excluding non-NZ residents, day cases, readmissions within one month, transfers, planned admissions, privately-funded</a:t>
            </a:r>
          </a:p>
        </p:txBody>
      </p:sp>
      <p:sp>
        <p:nvSpPr>
          <p:cNvPr id="39939" name="Slide Number Placeholder 3"/>
          <p:cNvSpPr txBox="1">
            <a:spLocks noGrp="1"/>
          </p:cNvSpPr>
          <p:nvPr/>
        </p:nvSpPr>
        <p:spPr bwMode="auto">
          <a:xfrm>
            <a:off x="3849688" y="9428163"/>
            <a:ext cx="2946400" cy="496887"/>
          </a:xfrm>
          <a:prstGeom prst="rect">
            <a:avLst/>
          </a:prstGeom>
          <a:noFill/>
          <a:ln w="9525">
            <a:noFill/>
            <a:miter lim="800000"/>
            <a:headEnd/>
            <a:tailEnd/>
          </a:ln>
        </p:spPr>
        <p:txBody>
          <a:bodyPr anchor="b"/>
          <a:lstStyle/>
          <a:p>
            <a:pPr algn="r"/>
            <a:fld id="{452A02BE-509C-4C05-8127-79651F248FE7}" type="slidenum">
              <a:rPr lang="en-GB" sz="1200"/>
              <a:pPr algn="r"/>
              <a:t>75</a:t>
            </a:fld>
            <a:endParaRPr lang="en-GB"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xfrm>
            <a:off x="917575" y="744538"/>
            <a:ext cx="4962525" cy="3722687"/>
          </a:xfrm>
          <a:ln/>
        </p:spPr>
      </p:sp>
      <p:sp>
        <p:nvSpPr>
          <p:cNvPr id="13107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r>
              <a:rPr lang="en-NZ" dirty="0" smtClean="0"/>
              <a:t>This has resulted in a shift in the epidemiology of human</a:t>
            </a:r>
            <a:r>
              <a:rPr lang="en-NZ" baseline="0" dirty="0" smtClean="0"/>
              <a:t> cases – the highest rates are now in rural areas, and in pre-school children... And most associated with cattle and sheep..</a:t>
            </a:r>
            <a:endParaRPr lang="en-NZ" dirty="0"/>
          </a:p>
        </p:txBody>
      </p:sp>
      <p:sp>
        <p:nvSpPr>
          <p:cNvPr id="4" name="Slide Number Placeholder 3"/>
          <p:cNvSpPr>
            <a:spLocks noGrp="1"/>
          </p:cNvSpPr>
          <p:nvPr>
            <p:ph type="sldNum" sz="quarter" idx="10"/>
          </p:nvPr>
        </p:nvSpPr>
        <p:spPr/>
        <p:txBody>
          <a:bodyPr/>
          <a:lstStyle/>
          <a:p>
            <a:pPr>
              <a:defRPr/>
            </a:pPr>
            <a:fld id="{C248B149-B70F-4EEF-BE11-38457B3C7589}" type="slidenum">
              <a:rPr lang="en-GB" smtClean="0"/>
              <a:pPr>
                <a:defRPr/>
              </a:pPr>
              <a:t>79</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r>
              <a:rPr lang="en-NZ" dirty="0" smtClean="0"/>
              <a:t>We’ve seen a marked increase</a:t>
            </a:r>
            <a:r>
              <a:rPr lang="en-NZ" baseline="0" dirty="0" smtClean="0"/>
              <a:t> in dairy cattle densities in some areas of NZ – particularly Southland and the Waikato.</a:t>
            </a:r>
            <a:endParaRPr lang="en-NZ" dirty="0"/>
          </a:p>
        </p:txBody>
      </p:sp>
      <p:sp>
        <p:nvSpPr>
          <p:cNvPr id="4" name="Slide Number Placeholder 3"/>
          <p:cNvSpPr>
            <a:spLocks noGrp="1"/>
          </p:cNvSpPr>
          <p:nvPr>
            <p:ph type="sldNum" sz="quarter" idx="10"/>
          </p:nvPr>
        </p:nvSpPr>
        <p:spPr/>
        <p:txBody>
          <a:bodyPr/>
          <a:lstStyle/>
          <a:p>
            <a:pPr>
              <a:defRPr/>
            </a:pPr>
            <a:fld id="{C248B149-B70F-4EEF-BE11-38457B3C7589}" type="slidenum">
              <a:rPr lang="en-GB" smtClean="0"/>
              <a:pPr>
                <a:defRPr/>
              </a:pPr>
              <a:t>81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Slide Image Placeholder 1"/>
          <p:cNvSpPr>
            <a:spLocks noGrp="1" noRot="1" noChangeAspect="1"/>
          </p:cNvSpPr>
          <p:nvPr>
            <p:ph type="sldImg"/>
          </p:nvPr>
        </p:nvSpPr>
        <p:spPr>
          <a:xfrm>
            <a:off x="917575" y="744538"/>
            <a:ext cx="4962525" cy="3722687"/>
          </a:xfrm>
          <a:ln/>
        </p:spPr>
      </p:sp>
      <p:sp>
        <p:nvSpPr>
          <p:cNvPr id="147458" name="Notes Placeholder 2"/>
          <p:cNvSpPr>
            <a:spLocks noGrp="1"/>
          </p:cNvSpPr>
          <p:nvPr>
            <p:ph type="body" idx="1"/>
          </p:nvPr>
        </p:nvSpPr>
        <p:spPr>
          <a:noFill/>
          <a:ln/>
        </p:spPr>
        <p:txBody>
          <a:bodyPr/>
          <a:lstStyle/>
          <a:p>
            <a:r>
              <a:rPr lang="en-NZ" smtClean="0"/>
              <a:t>The tool has been validated using known outbreaks</a:t>
            </a:r>
          </a:p>
        </p:txBody>
      </p:sp>
      <p:sp>
        <p:nvSpPr>
          <p:cNvPr id="147459" name="Slide Number Placeholder 3"/>
          <p:cNvSpPr>
            <a:spLocks noGrp="1"/>
          </p:cNvSpPr>
          <p:nvPr>
            <p:ph type="sldNum" sz="quarter" idx="5"/>
          </p:nvPr>
        </p:nvSpPr>
        <p:spPr>
          <a:noFill/>
        </p:spPr>
        <p:txBody>
          <a:bodyPr/>
          <a:lstStyle/>
          <a:p>
            <a:fld id="{ED607CA6-9EF8-4ADE-A523-62DB4D24D47D}" type="slidenum">
              <a:rPr lang="en-GB" smtClean="0"/>
              <a:pPr/>
              <a:t>82</a:t>
            </a:fld>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NZ" smtClean="0"/>
              <a:t>As a more recent example detected by surveillance tool, in first week of August 2008, high rainfall resulted in high flows in rivers in region.  This coincided with an increase in the number of cases with onset dates between 5</a:t>
            </a:r>
            <a:r>
              <a:rPr lang="en-NZ" baseline="30000" smtClean="0"/>
              <a:t>th</a:t>
            </a:r>
            <a:r>
              <a:rPr lang="en-NZ" smtClean="0"/>
              <a:t> and 9</a:t>
            </a:r>
            <a:r>
              <a:rPr lang="en-NZ" baseline="30000" smtClean="0"/>
              <a:t>th</a:t>
            </a:r>
            <a:r>
              <a:rPr lang="en-NZ" smtClean="0"/>
              <a:t> of August in Pahiatua water supply region.  Inspection of episurv reveals interesting comments!!  And a cluster of genotypes ST 190 – most likely of ruminant origin.   </a:t>
            </a:r>
          </a:p>
        </p:txBody>
      </p:sp>
      <p:sp>
        <p:nvSpPr>
          <p:cNvPr id="4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E0E6D7-D068-4D4B-A041-981F2B9AC46A}" type="slidenum">
              <a:rPr lang="en-GB"/>
              <a:pPr fontAlgn="base">
                <a:spcBef>
                  <a:spcPct val="0"/>
                </a:spcBef>
                <a:spcAft>
                  <a:spcPct val="0"/>
                </a:spcAft>
              </a:pPr>
              <a:t>83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r>
              <a:rPr lang="en-NZ" dirty="0" smtClean="0"/>
              <a:t>And these areas have relatively high rates of </a:t>
            </a:r>
            <a:r>
              <a:rPr lang="en-NZ" dirty="0" err="1" smtClean="0"/>
              <a:t>campylobacteriosis</a:t>
            </a:r>
            <a:r>
              <a:rPr lang="en-NZ" dirty="0" smtClean="0"/>
              <a:t>.</a:t>
            </a:r>
            <a:r>
              <a:rPr lang="en-NZ" baseline="0" dirty="0" smtClean="0"/>
              <a:t>  Dairy cow density was a very important predictor for human cases in rural areas.   Highlighted in orange is the strong positive relationship between dairy cattle density and the rate of campy in rural areas.  Note that sheep were not associated with campy rates and that only in urban areas did the case rates reduce markedly below their 2000 value in 2008/9 (blue squares).  The table shows coefficients from a Poisson regression model.</a:t>
            </a:r>
          </a:p>
          <a:p>
            <a:endParaRPr lang="en-NZ" baseline="0" dirty="0" smtClean="0"/>
          </a:p>
          <a:p>
            <a:r>
              <a:rPr lang="en-NZ" baseline="0" dirty="0" smtClean="0"/>
              <a:t>This is pointing to the importance of dairy cattle as a source of human infection in rural areas – which was consistent with the molecular evidence.</a:t>
            </a:r>
            <a:endParaRPr lang="en-NZ" dirty="0"/>
          </a:p>
        </p:txBody>
      </p:sp>
      <p:sp>
        <p:nvSpPr>
          <p:cNvPr id="4" name="Slide Number Placeholder 3"/>
          <p:cNvSpPr>
            <a:spLocks noGrp="1"/>
          </p:cNvSpPr>
          <p:nvPr>
            <p:ph type="sldNum" sz="quarter" idx="10"/>
          </p:nvPr>
        </p:nvSpPr>
        <p:spPr/>
        <p:txBody>
          <a:bodyPr/>
          <a:lstStyle/>
          <a:p>
            <a:pPr>
              <a:defRPr/>
            </a:pPr>
            <a:fld id="{C248B149-B70F-4EEF-BE11-38457B3C7589}" type="slidenum">
              <a:rPr lang="en-GB" smtClean="0"/>
              <a:pPr>
                <a:defRPr/>
              </a:pPr>
              <a:t>84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r>
              <a:rPr lang="en-NZ" dirty="0" smtClean="0"/>
              <a:t>Using</a:t>
            </a:r>
            <a:r>
              <a:rPr lang="en-NZ" baseline="0" dirty="0" smtClean="0"/>
              <a:t> data visualisation tools and time series analysis we observed that the peak in cases was a few months earlier in high dairy cow areas – green line is high density dairying areas which peaks before the peaks in urban areas and rural areas without dairy cattle (blue and purple lines).   Note also that the incidence in dairy areas doesn’t decline post intervention in 2007/8.</a:t>
            </a:r>
            <a:endParaRPr lang="en-NZ" dirty="0"/>
          </a:p>
        </p:txBody>
      </p:sp>
      <p:sp>
        <p:nvSpPr>
          <p:cNvPr id="4" name="Slide Number Placeholder 3"/>
          <p:cNvSpPr>
            <a:spLocks noGrp="1"/>
          </p:cNvSpPr>
          <p:nvPr>
            <p:ph type="sldNum" sz="quarter" idx="10"/>
          </p:nvPr>
        </p:nvSpPr>
        <p:spPr/>
        <p:txBody>
          <a:bodyPr/>
          <a:lstStyle/>
          <a:p>
            <a:pPr>
              <a:defRPr/>
            </a:pPr>
            <a:fld id="{C248B149-B70F-4EEF-BE11-38457B3C7589}" type="slidenum">
              <a:rPr lang="en-GB" smtClean="0"/>
              <a:pPr>
                <a:defRPr/>
              </a:pPr>
              <a:t>90</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r>
              <a:rPr lang="en-NZ" dirty="0" smtClean="0"/>
              <a:t>This is very evident</a:t>
            </a:r>
            <a:r>
              <a:rPr lang="en-NZ" baseline="0" dirty="0" smtClean="0"/>
              <a:t> in these box plots as a peak around calving time in the high day rural areas (red arrow).  Again this points to increased dairy exposure at the time of calving.</a:t>
            </a:r>
          </a:p>
          <a:p>
            <a:endParaRPr lang="en-NZ" baseline="0" dirty="0" smtClean="0"/>
          </a:p>
          <a:p>
            <a:r>
              <a:rPr lang="en-NZ" baseline="0" dirty="0" smtClean="0"/>
              <a:t>In the post-poultry intervention period, ruminants, particularly dairy cattle are becoming increasingly important to target for control and prevention.  This will present many new challenges....</a:t>
            </a:r>
          </a:p>
          <a:p>
            <a:endParaRPr lang="en-NZ" baseline="0" dirty="0" smtClean="0"/>
          </a:p>
          <a:p>
            <a:r>
              <a:rPr lang="en-NZ" baseline="0" dirty="0" smtClean="0"/>
              <a:t> </a:t>
            </a:r>
            <a:endParaRPr lang="en-NZ" dirty="0"/>
          </a:p>
        </p:txBody>
      </p:sp>
      <p:sp>
        <p:nvSpPr>
          <p:cNvPr id="4" name="Slide Number Placeholder 3"/>
          <p:cNvSpPr>
            <a:spLocks noGrp="1"/>
          </p:cNvSpPr>
          <p:nvPr>
            <p:ph type="sldNum" sz="quarter" idx="10"/>
          </p:nvPr>
        </p:nvSpPr>
        <p:spPr/>
        <p:txBody>
          <a:bodyPr/>
          <a:lstStyle/>
          <a:p>
            <a:pPr>
              <a:defRPr/>
            </a:pPr>
            <a:fld id="{C248B149-B70F-4EEF-BE11-38457B3C7589}" type="slidenum">
              <a:rPr lang="en-GB" smtClean="0"/>
              <a:pPr>
                <a:defRPr/>
              </a:pPr>
              <a:t>91</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2"/>
          <p:cNvSpPr>
            <a:spLocks noGrp="1" noRot="1" noChangeAspect="1" noChangeArrowheads="1" noTextEdit="1"/>
          </p:cNvSpPr>
          <p:nvPr>
            <p:ph type="sldImg"/>
          </p:nvPr>
        </p:nvSpPr>
        <p:spPr>
          <a:xfrm>
            <a:off x="917575" y="744538"/>
            <a:ext cx="4962525" cy="3722687"/>
          </a:xfrm>
          <a:ln/>
        </p:spPr>
      </p:sp>
      <p:sp>
        <p:nvSpPr>
          <p:cNvPr id="16077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Rot="1" noChangeAspect="1" noChangeArrowheads="1" noTextEdit="1"/>
          </p:cNvSpPr>
          <p:nvPr>
            <p:ph type="sldImg"/>
          </p:nvPr>
        </p:nvSpPr>
        <p:spPr>
          <a:xfrm>
            <a:off x="917575" y="744538"/>
            <a:ext cx="4962525" cy="3722687"/>
          </a:xfrm>
          <a:ln/>
        </p:spPr>
      </p:sp>
      <p:sp>
        <p:nvSpPr>
          <p:cNvPr id="2375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xfrm>
            <a:off x="917575" y="744538"/>
            <a:ext cx="4962525" cy="3722687"/>
          </a:xfrm>
          <a:ln/>
        </p:spPr>
      </p:sp>
      <p:sp>
        <p:nvSpPr>
          <p:cNvPr id="13312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a:xfrm>
            <a:off x="917575" y="744538"/>
            <a:ext cx="4962525" cy="3722687"/>
          </a:xfrm>
          <a:ln/>
        </p:spPr>
      </p:sp>
      <p:sp>
        <p:nvSpPr>
          <p:cNvPr id="1351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xfrm>
            <a:off x="917575" y="744538"/>
            <a:ext cx="4962525" cy="3722687"/>
          </a:xfrm>
          <a:ln/>
        </p:spPr>
      </p:sp>
      <p:sp>
        <p:nvSpPr>
          <p:cNvPr id="1392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xfrm>
            <a:off x="917575" y="744538"/>
            <a:ext cx="4962525" cy="3722687"/>
          </a:xfrm>
          <a:ln/>
        </p:spPr>
      </p:sp>
      <p:sp>
        <p:nvSpPr>
          <p:cNvPr id="14131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xfrm>
            <a:off x="917575" y="744538"/>
            <a:ext cx="4962525" cy="3722687"/>
          </a:xfrm>
          <a:ln/>
        </p:spPr>
      </p:sp>
      <p:sp>
        <p:nvSpPr>
          <p:cNvPr id="14336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a:xfrm>
            <a:off x="917575" y="744538"/>
            <a:ext cx="4962525" cy="3722687"/>
          </a:xfrm>
          <a:ln/>
        </p:spPr>
      </p:sp>
      <p:sp>
        <p:nvSpPr>
          <p:cNvPr id="5017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4400" b="0">
                <a:latin typeface="Calibri" pitchFamily="34" charset="0"/>
              </a:defRPr>
            </a:lvl1pPr>
          </a:lstStyle>
          <a:p>
            <a:r>
              <a:rPr lang="en-US" dirty="0" smtClean="0"/>
              <a:t>Click to edit Master title style</a:t>
            </a:r>
            <a:endParaRPr lang="en-NZ"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NZ" dirty="0"/>
          </a:p>
        </p:txBody>
      </p:sp>
      <p:sp>
        <p:nvSpPr>
          <p:cNvPr id="4" name="Rectangle 5"/>
          <p:cNvSpPr>
            <a:spLocks noGrp="1" noChangeArrowheads="1"/>
          </p:cNvSpPr>
          <p:nvPr>
            <p:ph type="ftr" sz="quarter" idx="10"/>
          </p:nvPr>
        </p:nvSpPr>
        <p:spPr/>
        <p:txBody>
          <a:bodyPr/>
          <a:lstStyle>
            <a:lvl1pPr>
              <a:defRPr/>
            </a:lvl1pPr>
          </a:lstStyle>
          <a:p>
            <a:pPr>
              <a:defRPr/>
            </a:pPr>
            <a:endParaRPr lang="en-GB"/>
          </a:p>
        </p:txBody>
      </p:sp>
      <p:sp>
        <p:nvSpPr>
          <p:cNvPr id="5" name="Rectangle 6"/>
          <p:cNvSpPr>
            <a:spLocks noGrp="1" noChangeArrowheads="1"/>
          </p:cNvSpPr>
          <p:nvPr>
            <p:ph type="sldNum" sz="quarter" idx="11"/>
          </p:nvPr>
        </p:nvSpPr>
        <p:spPr/>
        <p:txBody>
          <a:bodyPr/>
          <a:lstStyle>
            <a:lvl1pPr>
              <a:defRPr/>
            </a:lvl1pPr>
          </a:lstStyle>
          <a:p>
            <a:pPr>
              <a:defRPr/>
            </a:pPr>
            <a:fld id="{F944D4C1-3FA2-4E46-A024-C7757C5E7F61}"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3CE1067-93D5-45D9-B3DA-0ED55F49ABE6}"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82FB893-C2BE-4A1C-A8A5-A51EB6982CB7}"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NZ"/>
          </a:p>
        </p:txBody>
      </p:sp>
      <p:sp>
        <p:nvSpPr>
          <p:cNvPr id="3" name="Table Placeholder 2"/>
          <p:cNvSpPr>
            <a:spLocks noGrp="1"/>
          </p:cNvSpPr>
          <p:nvPr>
            <p:ph type="tbl" idx="1"/>
          </p:nvPr>
        </p:nvSpPr>
        <p:spPr>
          <a:xfrm>
            <a:off x="457200" y="1600200"/>
            <a:ext cx="7786688" cy="4525963"/>
          </a:xfrm>
        </p:spPr>
        <p:txBody>
          <a:bodyPr/>
          <a:lstStyle/>
          <a:p>
            <a:pPr lvl="0"/>
            <a:endParaRPr lang="en-NZ" noProof="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7A1CEA5-A8CA-4FB8-926F-AC17C812E432}"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381635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quarter" idx="2"/>
          </p:nvPr>
        </p:nvSpPr>
        <p:spPr>
          <a:xfrm>
            <a:off x="4425950" y="1600200"/>
            <a:ext cx="3817938"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Content Placeholder 4"/>
          <p:cNvSpPr>
            <a:spLocks noGrp="1"/>
          </p:cNvSpPr>
          <p:nvPr>
            <p:ph sz="quarter" idx="3"/>
          </p:nvPr>
        </p:nvSpPr>
        <p:spPr>
          <a:xfrm>
            <a:off x="4425950" y="3938588"/>
            <a:ext cx="3817938"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Rectangle 4"/>
          <p:cNvSpPr>
            <a:spLocks noGrp="1" noChangeArrowheads="1"/>
          </p:cNvSpPr>
          <p:nvPr>
            <p:ph type="dt" sz="half" idx="10"/>
          </p:nvPr>
        </p:nvSpPr>
        <p:spPr>
          <a:xfrm>
            <a:off x="428625" y="5857875"/>
            <a:ext cx="2133600" cy="476250"/>
          </a:xfrm>
        </p:spPr>
        <p:txBody>
          <a:bodyPr/>
          <a:lstStyle>
            <a:lvl1pPr>
              <a:defRPr/>
            </a:lvl1pPr>
          </a:lstStyle>
          <a:p>
            <a:pPr>
              <a:defRPr/>
            </a:pPr>
            <a:endParaRPr lang="en-GB"/>
          </a:p>
        </p:txBody>
      </p:sp>
      <p:sp>
        <p:nvSpPr>
          <p:cNvPr id="7" name="Rectangle 5"/>
          <p:cNvSpPr>
            <a:spLocks noGrp="1" noChangeArrowheads="1"/>
          </p:cNvSpPr>
          <p:nvPr>
            <p:ph type="ftr" sz="quarter" idx="11"/>
          </p:nvPr>
        </p:nvSpPr>
        <p:spPr/>
        <p:txBody>
          <a:bodyPr/>
          <a:lstStyle>
            <a:lvl1pPr>
              <a:defRPr/>
            </a:lvl1pPr>
          </a:lstStyle>
          <a:p>
            <a:pPr>
              <a:defRPr/>
            </a:pPr>
            <a:endParaRPr lang="en-GB"/>
          </a:p>
        </p:txBody>
      </p:sp>
      <p:sp>
        <p:nvSpPr>
          <p:cNvPr id="8" name="Rectangle 6"/>
          <p:cNvSpPr>
            <a:spLocks noGrp="1" noChangeArrowheads="1"/>
          </p:cNvSpPr>
          <p:nvPr>
            <p:ph type="sldNum" sz="quarter" idx="12"/>
          </p:nvPr>
        </p:nvSpPr>
        <p:spPr/>
        <p:txBody>
          <a:bodyPr/>
          <a:lstStyle>
            <a:lvl1pPr>
              <a:defRPr/>
            </a:lvl1pPr>
          </a:lstStyle>
          <a:p>
            <a:pPr>
              <a:defRPr/>
            </a:pPr>
            <a:fld id="{07AA8560-1307-4B3B-A173-3EA7C11A1AB2}"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28625" y="285750"/>
            <a:ext cx="8229600" cy="1143000"/>
          </a:xfrm>
        </p:spPr>
        <p:txBody>
          <a:bodyPr/>
          <a:lstStyle/>
          <a:p>
            <a:r>
              <a:rPr lang="en-US"/>
              <a:t>Click to edit Master title style</a:t>
            </a:r>
          </a:p>
        </p:txBody>
      </p:sp>
      <p:sp>
        <p:nvSpPr>
          <p:cNvPr id="3" name="SmartArt Placeholder 2"/>
          <p:cNvSpPr>
            <a:spLocks noGrp="1"/>
          </p:cNvSpPr>
          <p:nvPr>
            <p:ph type="dgm" idx="1"/>
          </p:nvPr>
        </p:nvSpPr>
        <p:spPr>
          <a:xfrm>
            <a:off x="457200" y="1600200"/>
            <a:ext cx="7786688"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49ECC1B-F49A-4F74-81EC-B9CCC283C1B8}"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8886EBF-21A8-44FD-9051-7B9AEB7F4411}"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NZ"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3DB2590-AD36-4CC6-A907-F76D1697F510}"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965A826-E582-4F08-9EF0-2504DB0F54E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38163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425950" y="1600200"/>
            <a:ext cx="381793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E9ED3AB-A528-41C3-8D1D-E0397FA0FDD3}"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402C249F-9EEE-443C-8AEF-8F01D856FE6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DFD3A87-BEFE-4606-9D4B-2A9DC064DDC7}"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42938" y="5500688"/>
            <a:ext cx="2133600" cy="476250"/>
          </a:xfrm>
        </p:spPr>
        <p:txBody>
          <a:bodyPr/>
          <a:lstStyle>
            <a:lvl1pPr>
              <a:defRPr/>
            </a:lvl1pPr>
          </a:lstStyle>
          <a:p>
            <a:pPr>
              <a:defRPr/>
            </a:pPr>
            <a:endParaRPr lang="en-GB"/>
          </a:p>
        </p:txBody>
      </p:sp>
      <p:sp>
        <p:nvSpPr>
          <p:cNvPr id="3" name="Rectangle 5"/>
          <p:cNvSpPr>
            <a:spLocks noGrp="1" noChangeArrowheads="1"/>
          </p:cNvSpPr>
          <p:nvPr>
            <p:ph type="ftr" sz="quarter" idx="11"/>
          </p:nvPr>
        </p:nvSpPr>
        <p:spPr/>
        <p:txBody>
          <a:bodyPr/>
          <a:lstStyle>
            <a:lvl1pPr>
              <a:defRPr/>
            </a:lvl1pPr>
          </a:lstStyle>
          <a:p>
            <a:pPr>
              <a:defRPr/>
            </a:pPr>
            <a:endParaRPr lang="en-GB"/>
          </a:p>
        </p:txBody>
      </p:sp>
      <p:sp>
        <p:nvSpPr>
          <p:cNvPr id="4" name="Rectangle 6"/>
          <p:cNvSpPr>
            <a:spLocks noGrp="1" noChangeArrowheads="1"/>
          </p:cNvSpPr>
          <p:nvPr>
            <p:ph type="sldNum" sz="quarter" idx="12"/>
          </p:nvPr>
        </p:nvSpPr>
        <p:spPr/>
        <p:txBody>
          <a:bodyPr/>
          <a:lstStyle>
            <a:lvl1pPr>
              <a:defRPr/>
            </a:lvl1pPr>
          </a:lstStyle>
          <a:p>
            <a:pPr>
              <a:defRPr/>
            </a:pPr>
            <a:fld id="{8115B99F-AD83-4B63-B775-CCE91AC19D9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66333D2-4128-4960-90F8-FD7A11349DC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742F62C-24D8-4228-900B-DBC84F2CA3F9}"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28625" y="28575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7786688"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51A6D40-B19B-42BA-BDCB-9AAD18E8EE30}" type="slidenum">
              <a:rPr lang="en-GB"/>
              <a:pPr>
                <a:defRPr/>
              </a:pPr>
              <a:t>‹#›</a:t>
            </a:fld>
            <a:endParaRPr lang="en-GB"/>
          </a:p>
        </p:txBody>
      </p:sp>
      <p:grpSp>
        <p:nvGrpSpPr>
          <p:cNvPr id="1031" name="Group 10"/>
          <p:cNvGrpSpPr>
            <a:grpSpLocks/>
          </p:cNvGrpSpPr>
          <p:nvPr userDrawn="1"/>
        </p:nvGrpSpPr>
        <p:grpSpPr bwMode="auto">
          <a:xfrm>
            <a:off x="8555038" y="-26988"/>
            <a:ext cx="625475" cy="6884988"/>
            <a:chOff x="5348" y="2"/>
            <a:chExt cx="394" cy="4318"/>
          </a:xfrm>
        </p:grpSpPr>
        <p:pic>
          <p:nvPicPr>
            <p:cNvPr id="1033" name="Picture 8" descr="emptyMUbanner"/>
            <p:cNvPicPr>
              <a:picLocks noChangeAspect="1" noChangeArrowheads="1"/>
            </p:cNvPicPr>
            <p:nvPr userDrawn="1"/>
          </p:nvPicPr>
          <p:blipFill>
            <a:blip r:embed="rId17" cstate="print"/>
            <a:srcRect/>
            <a:stretch>
              <a:fillRect/>
            </a:stretch>
          </p:blipFill>
          <p:spPr bwMode="auto">
            <a:xfrm>
              <a:off x="5351" y="2"/>
              <a:ext cx="391" cy="4318"/>
            </a:xfrm>
            <a:prstGeom prst="rect">
              <a:avLst/>
            </a:prstGeom>
            <a:noFill/>
            <a:ln w="9525">
              <a:noFill/>
              <a:miter lim="800000"/>
              <a:headEnd/>
              <a:tailEnd/>
            </a:ln>
          </p:spPr>
        </p:pic>
        <p:pic>
          <p:nvPicPr>
            <p:cNvPr id="1034" name="Picture 9" descr="cosfern"/>
            <p:cNvPicPr>
              <a:picLocks noChangeAspect="1" noChangeArrowheads="1"/>
            </p:cNvPicPr>
            <p:nvPr userDrawn="1"/>
          </p:nvPicPr>
          <p:blipFill>
            <a:blip r:embed="rId18" cstate="print"/>
            <a:srcRect/>
            <a:stretch>
              <a:fillRect/>
            </a:stretch>
          </p:blipFill>
          <p:spPr bwMode="auto">
            <a:xfrm rot="5400000">
              <a:off x="5039" y="1199"/>
              <a:ext cx="1007" cy="390"/>
            </a:xfrm>
            <a:prstGeom prst="rect">
              <a:avLst/>
            </a:prstGeom>
            <a:noFill/>
            <a:ln w="9525">
              <a:noFill/>
              <a:miter lim="800000"/>
              <a:headEnd/>
              <a:tailEnd/>
            </a:ln>
          </p:spPr>
        </p:pic>
      </p:grpSp>
      <p:pic>
        <p:nvPicPr>
          <p:cNvPr id="1032" name="Picture 1"/>
          <p:cNvPicPr>
            <a:picLocks noChangeAspect="1" noChangeArrowheads="1"/>
          </p:cNvPicPr>
          <p:nvPr userDrawn="1"/>
        </p:nvPicPr>
        <p:blipFill>
          <a:blip r:embed="rId19" cstate="print"/>
          <a:srcRect/>
          <a:stretch>
            <a:fillRect/>
          </a:stretch>
        </p:blipFill>
        <p:spPr bwMode="auto">
          <a:xfrm>
            <a:off x="7858125" y="6286500"/>
            <a:ext cx="1285875" cy="520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4" r:id="rId1"/>
    <p:sldLayoutId id="2147483663" r:id="rId2"/>
    <p:sldLayoutId id="2147483662" r:id="rId3"/>
    <p:sldLayoutId id="2147483661" r:id="rId4"/>
    <p:sldLayoutId id="2147483660" r:id="rId5"/>
    <p:sldLayoutId id="2147483659" r:id="rId6"/>
    <p:sldLayoutId id="2147483665" r:id="rId7"/>
    <p:sldLayoutId id="2147483658" r:id="rId8"/>
    <p:sldLayoutId id="2147483657" r:id="rId9"/>
    <p:sldLayoutId id="2147483656" r:id="rId10"/>
    <p:sldLayoutId id="2147483655" r:id="rId11"/>
    <p:sldLayoutId id="2147483654" r:id="rId12"/>
    <p:sldLayoutId id="2147483666" r:id="rId13"/>
    <p:sldLayoutId id="2147483653" r:id="rId14"/>
    <p:sldLayoutId id="2147483652" r:id="rId15"/>
  </p:sldLayoutIdLst>
  <p:txStyles>
    <p:titleStyle>
      <a:lvl1pPr algn="ctr" rtl="0" eaLnBrk="0" fontAlgn="base" hangingPunct="0">
        <a:spcBef>
          <a:spcPct val="0"/>
        </a:spcBef>
        <a:spcAft>
          <a:spcPct val="0"/>
        </a:spcAft>
        <a:defRPr sz="4400">
          <a:solidFill>
            <a:srgbClr val="800000"/>
          </a:solidFill>
          <a:latin typeface="Calibri" pitchFamily="34" charset="0"/>
          <a:ea typeface="+mj-ea"/>
          <a:cs typeface="+mj-cs"/>
        </a:defRPr>
      </a:lvl1pPr>
      <a:lvl2pPr algn="ctr" rtl="0" eaLnBrk="0" fontAlgn="base" hangingPunct="0">
        <a:spcBef>
          <a:spcPct val="0"/>
        </a:spcBef>
        <a:spcAft>
          <a:spcPct val="0"/>
        </a:spcAft>
        <a:defRPr sz="4400">
          <a:solidFill>
            <a:srgbClr val="800000"/>
          </a:solidFill>
          <a:latin typeface="Calibri" pitchFamily="34" charset="0"/>
          <a:cs typeface="Arial" charset="0"/>
        </a:defRPr>
      </a:lvl2pPr>
      <a:lvl3pPr algn="ctr" rtl="0" eaLnBrk="0" fontAlgn="base" hangingPunct="0">
        <a:spcBef>
          <a:spcPct val="0"/>
        </a:spcBef>
        <a:spcAft>
          <a:spcPct val="0"/>
        </a:spcAft>
        <a:defRPr sz="4400">
          <a:solidFill>
            <a:srgbClr val="800000"/>
          </a:solidFill>
          <a:latin typeface="Calibri" pitchFamily="34" charset="0"/>
          <a:cs typeface="Arial" charset="0"/>
        </a:defRPr>
      </a:lvl3pPr>
      <a:lvl4pPr algn="ctr" rtl="0" eaLnBrk="0" fontAlgn="base" hangingPunct="0">
        <a:spcBef>
          <a:spcPct val="0"/>
        </a:spcBef>
        <a:spcAft>
          <a:spcPct val="0"/>
        </a:spcAft>
        <a:defRPr sz="4400">
          <a:solidFill>
            <a:srgbClr val="800000"/>
          </a:solidFill>
          <a:latin typeface="Calibri" pitchFamily="34" charset="0"/>
          <a:cs typeface="Arial" charset="0"/>
        </a:defRPr>
      </a:lvl4pPr>
      <a:lvl5pPr algn="ctr" rtl="0" eaLnBrk="0" fontAlgn="base" hangingPunct="0">
        <a:spcBef>
          <a:spcPct val="0"/>
        </a:spcBef>
        <a:spcAft>
          <a:spcPct val="0"/>
        </a:spcAft>
        <a:defRPr sz="4400">
          <a:solidFill>
            <a:srgbClr val="800000"/>
          </a:solidFill>
          <a:latin typeface="Calibri" pitchFamily="34" charset="0"/>
          <a:cs typeface="Arial" charset="0"/>
        </a:defRPr>
      </a:lvl5pPr>
      <a:lvl6pPr marL="457200" algn="ctr" rtl="0" fontAlgn="base">
        <a:spcBef>
          <a:spcPct val="0"/>
        </a:spcBef>
        <a:spcAft>
          <a:spcPct val="0"/>
        </a:spcAft>
        <a:defRPr sz="4400">
          <a:solidFill>
            <a:srgbClr val="800000"/>
          </a:solidFill>
          <a:latin typeface="Comic Sans MS" pitchFamily="66" charset="0"/>
          <a:cs typeface="Arial" charset="0"/>
        </a:defRPr>
      </a:lvl6pPr>
      <a:lvl7pPr marL="914400" algn="ctr" rtl="0" fontAlgn="base">
        <a:spcBef>
          <a:spcPct val="0"/>
        </a:spcBef>
        <a:spcAft>
          <a:spcPct val="0"/>
        </a:spcAft>
        <a:defRPr sz="4400">
          <a:solidFill>
            <a:srgbClr val="800000"/>
          </a:solidFill>
          <a:latin typeface="Comic Sans MS" pitchFamily="66" charset="0"/>
          <a:cs typeface="Arial" charset="0"/>
        </a:defRPr>
      </a:lvl7pPr>
      <a:lvl8pPr marL="1371600" algn="ctr" rtl="0" fontAlgn="base">
        <a:spcBef>
          <a:spcPct val="0"/>
        </a:spcBef>
        <a:spcAft>
          <a:spcPct val="0"/>
        </a:spcAft>
        <a:defRPr sz="4400">
          <a:solidFill>
            <a:srgbClr val="800000"/>
          </a:solidFill>
          <a:latin typeface="Comic Sans MS" pitchFamily="66" charset="0"/>
          <a:cs typeface="Arial" charset="0"/>
        </a:defRPr>
      </a:lvl8pPr>
      <a:lvl9pPr marL="1828800" algn="ctr" rtl="0" fontAlgn="base">
        <a:spcBef>
          <a:spcPct val="0"/>
        </a:spcBef>
        <a:spcAft>
          <a:spcPct val="0"/>
        </a:spcAft>
        <a:defRPr sz="4400">
          <a:solidFill>
            <a:srgbClr val="800000"/>
          </a:solidFill>
          <a:latin typeface="Comic Sans MS" pitchFamily="66" charset="0"/>
          <a:cs typeface="Arial" charset="0"/>
        </a:defRPr>
      </a:lvl9pPr>
    </p:titleStyle>
    <p:bodyStyle>
      <a:lvl1pPr marL="342900" indent="-342900" algn="l" rtl="0" eaLnBrk="0" fontAlgn="base" hangingPunct="0">
        <a:spcBef>
          <a:spcPct val="20000"/>
        </a:spcBef>
        <a:spcAft>
          <a:spcPct val="0"/>
        </a:spcAft>
        <a:buChar char="•"/>
        <a:defRPr sz="3200">
          <a:solidFill>
            <a:srgbClr val="000066"/>
          </a:solidFill>
          <a:latin typeface="Calibri" pitchFamily="34" charset="0"/>
          <a:ea typeface="+mn-ea"/>
          <a:cs typeface="+mn-cs"/>
        </a:defRPr>
      </a:lvl1pPr>
      <a:lvl2pPr marL="742950" indent="-285750" algn="l" rtl="0" eaLnBrk="0" fontAlgn="base" hangingPunct="0">
        <a:spcBef>
          <a:spcPct val="20000"/>
        </a:spcBef>
        <a:spcAft>
          <a:spcPct val="0"/>
        </a:spcAft>
        <a:buChar char="–"/>
        <a:defRPr sz="2800">
          <a:solidFill>
            <a:srgbClr val="000066"/>
          </a:solidFill>
          <a:latin typeface="Calibri" pitchFamily="34" charset="0"/>
          <a:cs typeface="+mn-cs"/>
        </a:defRPr>
      </a:lvl2pPr>
      <a:lvl3pPr marL="1143000" indent="-228600" algn="l" rtl="0" eaLnBrk="0" fontAlgn="base" hangingPunct="0">
        <a:spcBef>
          <a:spcPct val="20000"/>
        </a:spcBef>
        <a:spcAft>
          <a:spcPct val="0"/>
        </a:spcAft>
        <a:buChar char="•"/>
        <a:defRPr sz="2400">
          <a:solidFill>
            <a:srgbClr val="000066"/>
          </a:solidFill>
          <a:latin typeface="Calibri" pitchFamily="34" charset="0"/>
          <a:cs typeface="+mn-cs"/>
        </a:defRPr>
      </a:lvl3pPr>
      <a:lvl4pPr marL="1600200" indent="-228600" algn="l" rtl="0" eaLnBrk="0" fontAlgn="base" hangingPunct="0">
        <a:spcBef>
          <a:spcPct val="20000"/>
        </a:spcBef>
        <a:spcAft>
          <a:spcPct val="0"/>
        </a:spcAft>
        <a:buChar char="–"/>
        <a:defRPr sz="2000">
          <a:solidFill>
            <a:srgbClr val="000066"/>
          </a:solidFill>
          <a:latin typeface="Calibri" pitchFamily="34" charset="0"/>
          <a:cs typeface="+mn-cs"/>
        </a:defRPr>
      </a:lvl4pPr>
      <a:lvl5pPr marL="2057400" indent="-228600" algn="l" rtl="0" eaLnBrk="0" fontAlgn="base" hangingPunct="0">
        <a:spcBef>
          <a:spcPct val="20000"/>
        </a:spcBef>
        <a:spcAft>
          <a:spcPct val="0"/>
        </a:spcAft>
        <a:buChar char="»"/>
        <a:defRPr sz="2000">
          <a:solidFill>
            <a:srgbClr val="000066"/>
          </a:solidFill>
          <a:latin typeface="Calibri" pitchFamily="34" charset="0"/>
          <a:cs typeface="+mn-cs"/>
        </a:defRPr>
      </a:lvl5pPr>
      <a:lvl6pPr marL="2514600" indent="-228600" algn="l" rtl="0" fontAlgn="base">
        <a:spcBef>
          <a:spcPct val="20000"/>
        </a:spcBef>
        <a:spcAft>
          <a:spcPct val="0"/>
        </a:spcAft>
        <a:buChar char="»"/>
        <a:defRPr sz="2000">
          <a:solidFill>
            <a:srgbClr val="000066"/>
          </a:solidFill>
          <a:latin typeface="+mn-lt"/>
          <a:cs typeface="+mn-cs"/>
        </a:defRPr>
      </a:lvl6pPr>
      <a:lvl7pPr marL="2971800" indent="-228600" algn="l" rtl="0" fontAlgn="base">
        <a:spcBef>
          <a:spcPct val="20000"/>
        </a:spcBef>
        <a:spcAft>
          <a:spcPct val="0"/>
        </a:spcAft>
        <a:buChar char="»"/>
        <a:defRPr sz="2000">
          <a:solidFill>
            <a:srgbClr val="000066"/>
          </a:solidFill>
          <a:latin typeface="+mn-lt"/>
          <a:cs typeface="+mn-cs"/>
        </a:defRPr>
      </a:lvl7pPr>
      <a:lvl8pPr marL="3429000" indent="-228600" algn="l" rtl="0" fontAlgn="base">
        <a:spcBef>
          <a:spcPct val="20000"/>
        </a:spcBef>
        <a:spcAft>
          <a:spcPct val="0"/>
        </a:spcAft>
        <a:buChar char="»"/>
        <a:defRPr sz="2000">
          <a:solidFill>
            <a:srgbClr val="000066"/>
          </a:solidFill>
          <a:latin typeface="+mn-lt"/>
          <a:cs typeface="+mn-cs"/>
        </a:defRPr>
      </a:lvl8pPr>
      <a:lvl9pPr marL="3886200" indent="-228600" algn="l" rtl="0"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en.wikipedia.org/wiki/File:1933_Scottish_Shilling.jpg" TargetMode="External"/><Relationship Id="rId3" Type="http://schemas.openxmlformats.org/officeDocument/2006/relationships/image" Target="../media/image5.png"/><Relationship Id="rId7"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http://upload.wikimedia.org/wikipedia/en/6/62/Nz100.jpg" TargetMode="External"/><Relationship Id="rId5" Type="http://schemas.openxmlformats.org/officeDocument/2006/relationships/image" Target="../media/image7.png"/><Relationship Id="rId4" Type="http://schemas.openxmlformats.org/officeDocument/2006/relationships/image" Target="../media/image6.gif"/><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0.jpeg"/><Relationship Id="rId2" Type="http://schemas.openxmlformats.org/officeDocument/2006/relationships/hyperlink" Target="http://en.wikipedia.org/wiki/File:FCO-brebis.jpg" TargetMode="External"/><Relationship Id="rId1" Type="http://schemas.openxmlformats.org/officeDocument/2006/relationships/slideLayout" Target="../slideLayouts/slideLayout2.xml"/><Relationship Id="rId6" Type="http://schemas.openxmlformats.org/officeDocument/2006/relationships/hyperlink" Target="http://en.wikipedia.org/wiki/File:BitingMidge.jpg" TargetMode="External"/><Relationship Id="rId5" Type="http://schemas.openxmlformats.org/officeDocument/2006/relationships/image" Target="../media/image19.gif"/><Relationship Id="rId4" Type="http://schemas.openxmlformats.org/officeDocument/2006/relationships/hyperlink" Target="http://upload.wikimedia.org/wikipedia/commons/a/a5/Bluetongue_virus.gi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File:WORLD_ECONOMIC_FORUM_ANNUAL_MEETING_2009_-_Tony_Blair.jpg" TargetMode="External"/><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hyperlink" Target="http://www.nestle.co.uk/Home" TargetMode="Externa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en.wikipedia.org/wiki/File:1933_Scottish_Shilling.jpg" TargetMode="Externa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hyperlink" Target="http://en.wikipedia.org/wiki/File:Sun_morn09_002.jpg" TargetMode="Externa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en.wikipedia.org/wiki/File:FMD_note.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hyperlink" Target="http://www.risksol.co.uk/index.php"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www.newworldencyclopedia.org/entry/Image:Karuwai_at_August_2005_Health_Check.JPG" TargetMode="External"/><Relationship Id="rId3" Type="http://schemas.openxmlformats.org/officeDocument/2006/relationships/image" Target="../media/image49.png"/><Relationship Id="rId7" Type="http://schemas.openxmlformats.org/officeDocument/2006/relationships/image" Target="../media/image52.jpeg"/><Relationship Id="rId2" Type="http://schemas.openxmlformats.org/officeDocument/2006/relationships/image" Target="../media/image48.png"/><Relationship Id="rId1" Type="http://schemas.openxmlformats.org/officeDocument/2006/relationships/slideLayout" Target="../slideLayouts/slideLayout6.xml"/><Relationship Id="rId6" Type="http://schemas.openxmlformats.org/officeDocument/2006/relationships/hyperlink" Target="http://en.wikipedia.org/wiki/File:Kiwi_(Actinidia_chinensis)_2_Luc_Viatour.jpg" TargetMode="External"/><Relationship Id="rId5" Type="http://schemas.openxmlformats.org/officeDocument/2006/relationships/image" Target="../media/image51.png"/><Relationship Id="rId4" Type="http://schemas.openxmlformats.org/officeDocument/2006/relationships/image" Target="../media/image50.png"/><Relationship Id="rId9" Type="http://schemas.openxmlformats.org/officeDocument/2006/relationships/image" Target="../media/image53.jpeg"/></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57.png"/><Relationship Id="rId4" Type="http://schemas.openxmlformats.org/officeDocument/2006/relationships/oleObject" Target="../embeddings/oleObject1.bin"/></Relationships>
</file>

<file path=ppt/slides/_rels/slide33.x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6.png"/><Relationship Id="rId2" Type="http://schemas.openxmlformats.org/officeDocument/2006/relationships/video" Target="file:///C:\Users\npfrench\Desktop\UK%20material\Infer\Talk\campy.AVI" TargetMode="External"/><Relationship Id="rId1" Type="http://schemas.openxmlformats.org/officeDocument/2006/relationships/video" Target="file:///C:\Users\npfrench\Desktop\UK%20material\Infer\Talk\wellington%20campy.AVI" TargetMode="External"/><Relationship Id="rId6" Type="http://schemas.openxmlformats.org/officeDocument/2006/relationships/image" Target="../media/image65.jpeg"/><Relationship Id="rId5" Type="http://schemas.openxmlformats.org/officeDocument/2006/relationships/image" Target="../media/image64.png"/><Relationship Id="rId4" Type="http://schemas.openxmlformats.org/officeDocument/2006/relationships/image" Target="../media/image63.png"/></Relationships>
</file>

<file path=ppt/slides/_rels/slide3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68.emf"/><Relationship Id="rId4" Type="http://schemas.openxmlformats.org/officeDocument/2006/relationships/image" Target="../media/image67.emf"/></Relationships>
</file>

<file path=ppt/slides/_rels/slide3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41.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xml"/><Relationship Id="rId5" Type="http://schemas.openxmlformats.org/officeDocument/2006/relationships/image" Target="../media/image75.png"/><Relationship Id="rId4" Type="http://schemas.openxmlformats.org/officeDocument/2006/relationships/hyperlink" Target="http://www.nzfsa.govt.nz/publications/media-releases/2006-12-20.htm" TargetMode="External"/></Relationships>
</file>

<file path=ppt/slides/_rels/slide4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61.png"/><Relationship Id="rId1" Type="http://schemas.openxmlformats.org/officeDocument/2006/relationships/slideLayout" Target="../slideLayouts/slideLayout7.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2.png"/></Relationships>
</file>

<file path=ppt/slides/_rels/slide5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4" Type="http://schemas.openxmlformats.org/officeDocument/2006/relationships/image" Target="../media/image86.jpeg"/></Relationships>
</file>

<file path=ppt/slides/_rels/slide54.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9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notesSlide" Target="../notesSlides/notesSlide16.xml"/><Relationship Id="rId1" Type="http://schemas.openxmlformats.org/officeDocument/2006/relationships/slideLayout" Target="../slideLayouts/slideLayout15.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98.png"/></Relationships>
</file>

<file path=ppt/slides/_rels/slide6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07.wmf"/><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08.emf"/></Relationships>
</file>

<file path=ppt/slides/_rels/slide69.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10.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4.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0.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22.png"/><Relationship Id="rId4" Type="http://schemas.openxmlformats.org/officeDocument/2006/relationships/image" Target="../media/image121.png"/></Relationships>
</file>

<file path=ppt/slides/_rels/slide8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125.png"/><Relationship Id="rId4" Type="http://schemas.openxmlformats.org/officeDocument/2006/relationships/image" Target="../media/image124.png"/></Relationships>
</file>

<file path=ppt/slides/_rels/slide83.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128.png"/><Relationship Id="rId5" Type="http://schemas.openxmlformats.org/officeDocument/2006/relationships/chart" Target="../charts/chart3.xml"/><Relationship Id="rId4" Type="http://schemas.openxmlformats.org/officeDocument/2006/relationships/image" Target="../media/image127.png"/></Relationships>
</file>

<file path=ppt/slides/_rels/slide84.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30.png"/></Relationships>
</file>

<file path=ppt/slides/_rels/slide85.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png"/><Relationship Id="rId1" Type="http://schemas.openxmlformats.org/officeDocument/2006/relationships/slideLayout" Target="../slideLayouts/slideLayout7.xml"/><Relationship Id="rId4" Type="http://schemas.openxmlformats.org/officeDocument/2006/relationships/image" Target="../media/image135.png"/></Relationships>
</file>

<file path=ppt/slides/_rels/slide88.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0.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93.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42.gif"/><Relationship Id="rId2" Type="http://schemas.openxmlformats.org/officeDocument/2006/relationships/hyperlink" Target="https://www.appointments.org.uk/"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8" Type="http://schemas.openxmlformats.org/officeDocument/2006/relationships/image" Target="../media/image147.jpeg"/><Relationship Id="rId3" Type="http://schemas.openxmlformats.org/officeDocument/2006/relationships/image" Target="../media/image143.png"/><Relationship Id="rId7" Type="http://schemas.openxmlformats.org/officeDocument/2006/relationships/image" Target="../media/image146.jpe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145.png"/><Relationship Id="rId5" Type="http://schemas.openxmlformats.org/officeDocument/2006/relationships/image" Target="../media/image144.jpeg"/><Relationship Id="rId10" Type="http://schemas.openxmlformats.org/officeDocument/2006/relationships/image" Target="../media/image149.jpeg"/><Relationship Id="rId4" Type="http://schemas.openxmlformats.org/officeDocument/2006/relationships/image" Target="../media/image4.png"/><Relationship Id="rId9" Type="http://schemas.openxmlformats.org/officeDocument/2006/relationships/image" Target="../media/image148.jpeg"/></Relationships>
</file>

<file path=ppt/slides/_rels/slide98.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152.jpeg"/><Relationship Id="rId4" Type="http://schemas.openxmlformats.org/officeDocument/2006/relationships/image" Target="../media/image15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ctrTitle"/>
          </p:nvPr>
        </p:nvSpPr>
        <p:spPr>
          <a:xfrm>
            <a:off x="251520" y="2420888"/>
            <a:ext cx="7643813" cy="1470025"/>
          </a:xfrm>
        </p:spPr>
        <p:txBody>
          <a:bodyPr/>
          <a:lstStyle/>
          <a:p>
            <a:r>
              <a:rPr lang="en-AU" sz="3600" dirty="0" smtClean="0"/>
              <a:t>The King’s shilling and the Kiwi dollar:</a:t>
            </a:r>
            <a:br>
              <a:rPr lang="en-AU" sz="3600" dirty="0" smtClean="0"/>
            </a:br>
            <a:r>
              <a:rPr lang="en-AU" sz="3200" dirty="0" smtClean="0"/>
              <a:t>experiences of how models inform policy </a:t>
            </a:r>
            <a:r>
              <a:rPr lang="en-NZ" sz="3600" dirty="0" smtClean="0"/>
              <a:t/>
            </a:r>
            <a:br>
              <a:rPr lang="en-NZ" sz="3600" dirty="0" smtClean="0"/>
            </a:br>
            <a:r>
              <a:rPr lang="en-US" sz="2000" dirty="0" smtClean="0">
                <a:ea typeface="Calibri" pitchFamily="34" charset="0"/>
                <a:cs typeface="Times New Roman" pitchFamily="18" charset="0"/>
              </a:rPr>
              <a:t/>
            </a:r>
            <a:br>
              <a:rPr lang="en-US" sz="2000" dirty="0" smtClean="0">
                <a:ea typeface="Calibri" pitchFamily="34" charset="0"/>
                <a:cs typeface="Times New Roman" pitchFamily="18" charset="0"/>
              </a:rPr>
            </a:br>
            <a:r>
              <a:rPr lang="en-US" sz="2000" dirty="0" smtClean="0">
                <a:ea typeface="Calibri" pitchFamily="34" charset="0"/>
                <a:cs typeface="Times New Roman" pitchFamily="18" charset="0"/>
              </a:rPr>
              <a:t/>
            </a:r>
            <a:br>
              <a:rPr lang="en-US" sz="2000" dirty="0" smtClean="0">
                <a:ea typeface="Calibri" pitchFamily="34" charset="0"/>
                <a:cs typeface="Times New Roman" pitchFamily="18" charset="0"/>
              </a:rPr>
            </a:br>
            <a:r>
              <a:rPr lang="en-US" sz="2400" dirty="0" smtClean="0">
                <a:solidFill>
                  <a:srgbClr val="000066"/>
                </a:solidFill>
                <a:ea typeface="Calibri" pitchFamily="34" charset="0"/>
                <a:cs typeface="Times New Roman" pitchFamily="18" charset="0"/>
              </a:rPr>
              <a:t>Nigel French</a:t>
            </a:r>
            <a:br>
              <a:rPr lang="en-US" sz="2400" dirty="0" smtClean="0">
                <a:solidFill>
                  <a:srgbClr val="000066"/>
                </a:solidFill>
                <a:ea typeface="Calibri" pitchFamily="34" charset="0"/>
                <a:cs typeface="Times New Roman" pitchFamily="18" charset="0"/>
              </a:rPr>
            </a:br>
            <a:r>
              <a:rPr lang="en-US" sz="2400" dirty="0" smtClean="0">
                <a:solidFill>
                  <a:srgbClr val="000066"/>
                </a:solidFill>
                <a:ea typeface="Calibri" pitchFamily="34" charset="0"/>
                <a:cs typeface="Times New Roman" pitchFamily="18" charset="0"/>
              </a:rPr>
              <a:t/>
            </a:r>
            <a:br>
              <a:rPr lang="en-US" sz="2400" dirty="0" smtClean="0">
                <a:solidFill>
                  <a:srgbClr val="000066"/>
                </a:solidFill>
                <a:ea typeface="Calibri" pitchFamily="34" charset="0"/>
                <a:cs typeface="Times New Roman" pitchFamily="18" charset="0"/>
              </a:rPr>
            </a:br>
            <a:r>
              <a:rPr lang="en-US" sz="2400" dirty="0" smtClean="0">
                <a:solidFill>
                  <a:srgbClr val="000066"/>
                </a:solidFill>
                <a:ea typeface="Calibri" pitchFamily="34" charset="0"/>
                <a:cs typeface="Times New Roman" pitchFamily="18" charset="0"/>
              </a:rPr>
              <a:t>Massey University, New Zealand</a:t>
            </a:r>
            <a:br>
              <a:rPr lang="en-US" sz="2400" dirty="0" smtClean="0">
                <a:solidFill>
                  <a:srgbClr val="000066"/>
                </a:solidFill>
                <a:ea typeface="Calibri" pitchFamily="34" charset="0"/>
                <a:cs typeface="Times New Roman" pitchFamily="18" charset="0"/>
              </a:rPr>
            </a:br>
            <a:r>
              <a:rPr lang="en-US" sz="2400" dirty="0" smtClean="0">
                <a:solidFill>
                  <a:srgbClr val="000066"/>
                </a:solidFill>
                <a:ea typeface="Calibri" pitchFamily="34" charset="0"/>
                <a:cs typeface="Times New Roman" pitchFamily="18" charset="0"/>
              </a:rPr>
              <a:t/>
            </a:r>
            <a:br>
              <a:rPr lang="en-US" sz="2400" dirty="0" smtClean="0">
                <a:solidFill>
                  <a:srgbClr val="000066"/>
                </a:solidFill>
                <a:ea typeface="Calibri" pitchFamily="34" charset="0"/>
                <a:cs typeface="Times New Roman" pitchFamily="18" charset="0"/>
              </a:rPr>
            </a:br>
            <a:r>
              <a:rPr lang="en-US" sz="2400" dirty="0" smtClean="0">
                <a:solidFill>
                  <a:srgbClr val="000066"/>
                </a:solidFill>
                <a:ea typeface="Calibri" pitchFamily="34" charset="0"/>
                <a:cs typeface="Times New Roman" pitchFamily="18" charset="0"/>
              </a:rPr>
              <a:t/>
            </a:r>
            <a:br>
              <a:rPr lang="en-US" sz="2400" dirty="0" smtClean="0">
                <a:solidFill>
                  <a:srgbClr val="000066"/>
                </a:solidFill>
                <a:ea typeface="Calibri" pitchFamily="34" charset="0"/>
                <a:cs typeface="Times New Roman" pitchFamily="18" charset="0"/>
              </a:rPr>
            </a:br>
            <a:r>
              <a:rPr lang="en-US" sz="2400" dirty="0" smtClean="0">
                <a:solidFill>
                  <a:srgbClr val="000066"/>
                </a:solidFill>
                <a:ea typeface="Calibri" pitchFamily="34" charset="0"/>
                <a:cs typeface="Times New Roman" pitchFamily="18" charset="0"/>
              </a:rPr>
              <a:t/>
            </a:r>
            <a:br>
              <a:rPr lang="en-US" sz="2400" dirty="0" smtClean="0">
                <a:solidFill>
                  <a:srgbClr val="000066"/>
                </a:solidFill>
                <a:ea typeface="Calibri" pitchFamily="34" charset="0"/>
                <a:cs typeface="Times New Roman" pitchFamily="18" charset="0"/>
              </a:rPr>
            </a:br>
            <a:endParaRPr lang="en-GB" sz="2400" dirty="0" smtClean="0">
              <a:solidFill>
                <a:srgbClr val="000066"/>
              </a:solidFill>
              <a:ea typeface="Calibri" pitchFamily="34" charset="0"/>
              <a:cs typeface="Times New Roman" pitchFamily="18" charset="0"/>
            </a:endParaRPr>
          </a:p>
        </p:txBody>
      </p:sp>
      <p:sp>
        <p:nvSpPr>
          <p:cNvPr id="19458" name="Rectangle 3"/>
          <p:cNvSpPr>
            <a:spLocks noGrp="1" noChangeArrowheads="1"/>
          </p:cNvSpPr>
          <p:nvPr>
            <p:ph type="subTitle" idx="1"/>
          </p:nvPr>
        </p:nvSpPr>
        <p:spPr>
          <a:xfrm>
            <a:off x="971550" y="4581525"/>
            <a:ext cx="6400800" cy="720725"/>
          </a:xfrm>
        </p:spPr>
        <p:txBody>
          <a:bodyPr/>
          <a:lstStyle/>
          <a:p>
            <a:pPr eaLnBrk="1" hangingPunct="1"/>
            <a:endParaRPr lang="en-NZ" sz="2000" dirty="0" smtClean="0"/>
          </a:p>
          <a:p>
            <a:pPr eaLnBrk="1" hangingPunct="1"/>
            <a:r>
              <a:rPr lang="en-NZ" sz="2000" i="1" dirty="0" err="1" smtClean="0"/>
              <a:t>InFer</a:t>
            </a:r>
            <a:r>
              <a:rPr lang="en-NZ" sz="2000" i="1" dirty="0" smtClean="0"/>
              <a:t>, Warwick 2011</a:t>
            </a:r>
            <a:endParaRPr lang="en-NZ" sz="2000" dirty="0" smtClean="0"/>
          </a:p>
        </p:txBody>
      </p:sp>
      <p:pic>
        <p:nvPicPr>
          <p:cNvPr id="19459" name="Picture 6" descr="Hopkirk Logo"/>
          <p:cNvPicPr>
            <a:picLocks noChangeAspect="1" noChangeArrowheads="1"/>
          </p:cNvPicPr>
          <p:nvPr/>
        </p:nvPicPr>
        <p:blipFill>
          <a:blip r:embed="rId2" cstate="print"/>
          <a:srcRect/>
          <a:stretch>
            <a:fillRect/>
          </a:stretch>
        </p:blipFill>
        <p:spPr bwMode="auto">
          <a:xfrm>
            <a:off x="500063" y="6000750"/>
            <a:ext cx="2160587" cy="560388"/>
          </a:xfrm>
          <a:prstGeom prst="rect">
            <a:avLst/>
          </a:prstGeom>
          <a:noFill/>
          <a:ln w="9525">
            <a:noFill/>
            <a:miter lim="800000"/>
            <a:headEnd/>
            <a:tailEnd/>
          </a:ln>
        </p:spPr>
      </p:pic>
      <p:pic>
        <p:nvPicPr>
          <p:cNvPr id="117762" name="Picture 2" descr="mEpiLab"/>
          <p:cNvPicPr>
            <a:picLocks noChangeAspect="1" noChangeArrowheads="1"/>
          </p:cNvPicPr>
          <p:nvPr/>
        </p:nvPicPr>
        <p:blipFill>
          <a:blip r:embed="rId3" cstate="print"/>
          <a:srcRect/>
          <a:stretch>
            <a:fillRect/>
          </a:stretch>
        </p:blipFill>
        <p:spPr bwMode="auto">
          <a:xfrm>
            <a:off x="6444208" y="5949280"/>
            <a:ext cx="1285875" cy="533400"/>
          </a:xfrm>
          <a:prstGeom prst="rect">
            <a:avLst/>
          </a:prstGeom>
          <a:noFill/>
        </p:spPr>
      </p:pic>
      <p:pic>
        <p:nvPicPr>
          <p:cNvPr id="115714" name="Picture 2" descr="http://mepilab.massey.ac.nz/images/AWC_logo.gif"/>
          <p:cNvPicPr>
            <a:picLocks noChangeAspect="1" noChangeArrowheads="1"/>
          </p:cNvPicPr>
          <p:nvPr/>
        </p:nvPicPr>
        <p:blipFill>
          <a:blip r:embed="rId4" cstate="print"/>
          <a:srcRect/>
          <a:stretch>
            <a:fillRect/>
          </a:stretch>
        </p:blipFill>
        <p:spPr bwMode="auto">
          <a:xfrm>
            <a:off x="2771800" y="5743575"/>
            <a:ext cx="1181100" cy="1114425"/>
          </a:xfrm>
          <a:prstGeom prst="rect">
            <a:avLst/>
          </a:prstGeom>
          <a:noFill/>
        </p:spPr>
      </p:pic>
      <p:pic>
        <p:nvPicPr>
          <p:cNvPr id="115715" name="Picture 3"/>
          <p:cNvPicPr>
            <a:picLocks noChangeAspect="1" noChangeArrowheads="1"/>
          </p:cNvPicPr>
          <p:nvPr/>
        </p:nvPicPr>
        <p:blipFill>
          <a:blip r:embed="rId5" cstate="print"/>
          <a:srcRect/>
          <a:stretch>
            <a:fillRect/>
          </a:stretch>
        </p:blipFill>
        <p:spPr bwMode="auto">
          <a:xfrm>
            <a:off x="4355976" y="5877272"/>
            <a:ext cx="1872208" cy="702078"/>
          </a:xfrm>
          <a:prstGeom prst="rect">
            <a:avLst/>
          </a:prstGeom>
          <a:noFill/>
          <a:ln w="9525">
            <a:noFill/>
            <a:miter lim="800000"/>
            <a:headEnd/>
            <a:tailEnd/>
          </a:ln>
        </p:spPr>
      </p:pic>
      <p:pic>
        <p:nvPicPr>
          <p:cNvPr id="386050" name="Picture 2" descr="File:Nz100.jpg">
            <a:hlinkClick r:id="rId6"/>
          </p:cNvPr>
          <p:cNvPicPr>
            <a:picLocks noChangeAspect="1" noChangeArrowheads="1"/>
          </p:cNvPicPr>
          <p:nvPr/>
        </p:nvPicPr>
        <p:blipFill>
          <a:blip r:embed="rId7" cstate="print"/>
          <a:srcRect/>
          <a:stretch>
            <a:fillRect/>
          </a:stretch>
        </p:blipFill>
        <p:spPr bwMode="auto">
          <a:xfrm>
            <a:off x="6660232" y="2996952"/>
            <a:ext cx="2233811" cy="1067687"/>
          </a:xfrm>
          <a:prstGeom prst="rect">
            <a:avLst/>
          </a:prstGeom>
          <a:noFill/>
        </p:spPr>
      </p:pic>
      <p:pic>
        <p:nvPicPr>
          <p:cNvPr id="9" name="Picture 2" descr="http://upload.wikimedia.org/wikipedia/commons/thumb/5/59/1933_Scottish_Shilling.jpg/250px-1933_Scottish_Shilling.jpg">
            <a:hlinkClick r:id="rId8"/>
          </p:cNvPr>
          <p:cNvPicPr>
            <a:picLocks noChangeAspect="1" noChangeArrowheads="1"/>
          </p:cNvPicPr>
          <p:nvPr/>
        </p:nvPicPr>
        <p:blipFill>
          <a:blip r:embed="rId9" cstate="print"/>
          <a:srcRect r="48819"/>
          <a:stretch>
            <a:fillRect/>
          </a:stretch>
        </p:blipFill>
        <p:spPr bwMode="auto">
          <a:xfrm>
            <a:off x="395536" y="2996952"/>
            <a:ext cx="1218695" cy="12192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GB" dirty="0" smtClean="0"/>
              <a:t>Impact assessment required for  regulation and policy change: </a:t>
            </a:r>
            <a:r>
              <a:rPr lang="en-GB" dirty="0" smtClean="0"/>
              <a:t>RBCT</a:t>
            </a:r>
          </a:p>
        </p:txBody>
      </p:sp>
      <p:pic>
        <p:nvPicPr>
          <p:cNvPr id="51202" name="Picture 2"/>
          <p:cNvPicPr>
            <a:picLocks noChangeAspect="1" noChangeArrowheads="1"/>
          </p:cNvPicPr>
          <p:nvPr/>
        </p:nvPicPr>
        <p:blipFill>
          <a:blip r:embed="rId2" cstate="print"/>
          <a:srcRect t="13547"/>
          <a:stretch>
            <a:fillRect/>
          </a:stretch>
        </p:blipFill>
        <p:spPr bwMode="auto">
          <a:xfrm>
            <a:off x="0" y="1700808"/>
            <a:ext cx="9212263" cy="2847975"/>
          </a:xfrm>
          <a:prstGeom prst="rect">
            <a:avLst/>
          </a:prstGeom>
          <a:noFill/>
          <a:ln w="9525">
            <a:noFill/>
            <a:miter lim="800000"/>
            <a:headEnd/>
            <a:tailEnd/>
          </a:ln>
        </p:spPr>
      </p:pic>
      <p:pic>
        <p:nvPicPr>
          <p:cNvPr id="51203" name="Picture 3"/>
          <p:cNvPicPr>
            <a:picLocks noChangeAspect="1" noChangeArrowheads="1"/>
          </p:cNvPicPr>
          <p:nvPr/>
        </p:nvPicPr>
        <p:blipFill>
          <a:blip r:embed="rId3" cstate="print"/>
          <a:srcRect/>
          <a:stretch>
            <a:fillRect/>
          </a:stretch>
        </p:blipFill>
        <p:spPr bwMode="auto">
          <a:xfrm>
            <a:off x="-180528" y="4221088"/>
            <a:ext cx="8574088" cy="1328737"/>
          </a:xfrm>
          <a:prstGeom prst="rect">
            <a:avLst/>
          </a:prstGeom>
          <a:noFill/>
          <a:ln w="9525">
            <a:noFill/>
            <a:miter lim="800000"/>
            <a:headEnd/>
            <a:tailEnd/>
          </a:ln>
        </p:spPr>
      </p:pic>
      <p:pic>
        <p:nvPicPr>
          <p:cNvPr id="51204" name="Picture 4"/>
          <p:cNvPicPr>
            <a:picLocks noChangeAspect="1" noChangeArrowheads="1"/>
          </p:cNvPicPr>
          <p:nvPr/>
        </p:nvPicPr>
        <p:blipFill>
          <a:blip r:embed="rId4" cstate="print"/>
          <a:srcRect/>
          <a:stretch>
            <a:fillRect/>
          </a:stretch>
        </p:blipFill>
        <p:spPr bwMode="auto">
          <a:xfrm>
            <a:off x="574675" y="4908550"/>
            <a:ext cx="8569325" cy="19494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this pathway…</a:t>
            </a:r>
            <a:endParaRPr lang="en-US" dirty="0"/>
          </a:p>
        </p:txBody>
      </p:sp>
      <p:sp>
        <p:nvSpPr>
          <p:cNvPr id="3" name="Content Placeholder 2"/>
          <p:cNvSpPr>
            <a:spLocks noGrp="1"/>
          </p:cNvSpPr>
          <p:nvPr>
            <p:ph idx="1"/>
          </p:nvPr>
        </p:nvSpPr>
        <p:spPr/>
        <p:txBody>
          <a:bodyPr/>
          <a:lstStyle/>
          <a:p>
            <a:r>
              <a:rPr lang="en-US" sz="2400" dirty="0" smtClean="0"/>
              <a:t>Policy officials may have little understanding of the science – transient population of civil servants.</a:t>
            </a:r>
          </a:p>
          <a:p>
            <a:r>
              <a:rPr lang="en-US" sz="2400" dirty="0" smtClean="0"/>
              <a:t>Limited dialogue between modellers/epidemiologists and economists/policy makers.</a:t>
            </a:r>
          </a:p>
          <a:p>
            <a:r>
              <a:rPr lang="en-US" sz="2400" dirty="0" smtClean="0"/>
              <a:t>Need for rapid answers – focus on immediate agenda.</a:t>
            </a:r>
          </a:p>
          <a:p>
            <a:r>
              <a:rPr lang="en-US" sz="2400" dirty="0" smtClean="0"/>
              <a:t>Need for an (unequivocal) decision</a:t>
            </a:r>
          </a:p>
          <a:p>
            <a:pPr lvl="1"/>
            <a:r>
              <a:rPr lang="en-US" sz="2400" dirty="0" smtClean="0"/>
              <a:t>Ministers want clear cut evidence that leads to a obvious answer (no need for decision)</a:t>
            </a:r>
          </a:p>
          <a:p>
            <a:pPr lvl="1"/>
            <a:r>
              <a:rPr lang="en-US" sz="2400" dirty="0" smtClean="0"/>
              <a:t>Or at least….don’t want controversy (need to be re-elected / avoid challenge in court)</a:t>
            </a:r>
          </a:p>
          <a:p>
            <a:r>
              <a:rPr lang="en-US" sz="2400" dirty="0" smtClean="0"/>
              <a:t>Can lead to poor decision making, based on limited data and analyses that lack </a:t>
            </a:r>
            <a:r>
              <a:rPr lang="en-US" sz="2400" dirty="0" err="1" smtClean="0"/>
              <a:t>rigour</a:t>
            </a:r>
            <a:r>
              <a:rPr lang="en-US" sz="2400" dirty="0" smtClean="0"/>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sz="3600" dirty="0" smtClean="0"/>
              <a:t>Expected Bluetongue virus outbreak costs</a:t>
            </a:r>
          </a:p>
        </p:txBody>
      </p:sp>
      <p:sp>
        <p:nvSpPr>
          <p:cNvPr id="3" name="Content Placeholder 2"/>
          <p:cNvSpPr>
            <a:spLocks noGrp="1"/>
          </p:cNvSpPr>
          <p:nvPr>
            <p:ph idx="1"/>
          </p:nvPr>
        </p:nvSpPr>
        <p:spPr>
          <a:xfrm>
            <a:off x="-36512" y="1341438"/>
            <a:ext cx="8229600" cy="4784725"/>
          </a:xfrm>
        </p:spPr>
        <p:txBody>
          <a:bodyPr>
            <a:normAutofit fontScale="85000" lnSpcReduction="20000"/>
          </a:bodyPr>
          <a:lstStyle/>
          <a:p>
            <a:pPr algn="ctr">
              <a:buFontTx/>
              <a:buNone/>
              <a:defRPr/>
            </a:pPr>
            <a:r>
              <a:rPr lang="en-GB" dirty="0" smtClean="0"/>
              <a:t>Probability of virus circulating near French coast</a:t>
            </a:r>
          </a:p>
          <a:p>
            <a:pPr algn="ctr">
              <a:buFontTx/>
              <a:buNone/>
              <a:defRPr/>
            </a:pPr>
            <a:r>
              <a:rPr lang="en-GB" dirty="0" smtClean="0"/>
              <a:t>X</a:t>
            </a:r>
          </a:p>
          <a:p>
            <a:pPr algn="ctr">
              <a:buFontTx/>
              <a:buNone/>
              <a:defRPr/>
            </a:pPr>
            <a:r>
              <a:rPr lang="en-GB" dirty="0" smtClean="0"/>
              <a:t>Probability wind conditions can transport midges</a:t>
            </a:r>
          </a:p>
          <a:p>
            <a:pPr algn="ctr">
              <a:buFontTx/>
              <a:buNone/>
              <a:defRPr/>
            </a:pPr>
            <a:r>
              <a:rPr lang="en-GB" dirty="0" smtClean="0">
                <a:solidFill>
                  <a:prstClr val="black"/>
                </a:solidFill>
              </a:rPr>
              <a:t>X</a:t>
            </a:r>
          </a:p>
          <a:p>
            <a:pPr algn="ctr">
              <a:buFontTx/>
              <a:buNone/>
              <a:defRPr/>
            </a:pPr>
            <a:r>
              <a:rPr lang="en-GB" dirty="0" smtClean="0"/>
              <a:t>Probability midges infect livestock in England</a:t>
            </a:r>
          </a:p>
          <a:p>
            <a:pPr algn="ctr">
              <a:buFontTx/>
              <a:buNone/>
              <a:defRPr/>
            </a:pPr>
            <a:r>
              <a:rPr lang="en-GB" dirty="0" smtClean="0">
                <a:solidFill>
                  <a:prstClr val="black"/>
                </a:solidFill>
              </a:rPr>
              <a:t>X</a:t>
            </a:r>
          </a:p>
          <a:p>
            <a:pPr algn="ctr">
              <a:buFontTx/>
              <a:buNone/>
              <a:defRPr/>
            </a:pPr>
            <a:r>
              <a:rPr lang="en-GB" dirty="0" smtClean="0"/>
              <a:t>Probability outbreak then takes off</a:t>
            </a:r>
          </a:p>
          <a:p>
            <a:pPr algn="ctr">
              <a:buFontTx/>
              <a:buNone/>
              <a:defRPr/>
            </a:pPr>
            <a:r>
              <a:rPr lang="en-GB" dirty="0" smtClean="0">
                <a:solidFill>
                  <a:prstClr val="black"/>
                </a:solidFill>
              </a:rPr>
              <a:t>X</a:t>
            </a:r>
          </a:p>
          <a:p>
            <a:pPr algn="ctr">
              <a:buFontTx/>
              <a:buNone/>
              <a:defRPr/>
            </a:pPr>
            <a:r>
              <a:rPr lang="en-GB" dirty="0" smtClean="0"/>
              <a:t>Expected scale of outbreak (IPs)</a:t>
            </a:r>
          </a:p>
          <a:p>
            <a:pPr algn="ctr">
              <a:buFontTx/>
              <a:buNone/>
              <a:defRPr/>
            </a:pPr>
            <a:r>
              <a:rPr lang="en-GB" dirty="0" smtClean="0">
                <a:solidFill>
                  <a:prstClr val="black"/>
                </a:solidFill>
              </a:rPr>
              <a:t>X</a:t>
            </a:r>
          </a:p>
          <a:p>
            <a:pPr algn="ctr">
              <a:buFontTx/>
              <a:buNone/>
              <a:defRPr/>
            </a:pPr>
            <a:r>
              <a:rPr lang="en-GB" dirty="0" smtClean="0"/>
              <a:t>Average cost of an IP</a:t>
            </a:r>
          </a:p>
        </p:txBody>
      </p:sp>
      <p:sp>
        <p:nvSpPr>
          <p:cNvPr id="4" name="TextBox 3"/>
          <p:cNvSpPr txBox="1">
            <a:spLocks noChangeArrowheads="1"/>
          </p:cNvSpPr>
          <p:nvPr/>
        </p:nvSpPr>
        <p:spPr bwMode="auto">
          <a:xfrm>
            <a:off x="4465265" y="2545357"/>
            <a:ext cx="3671888" cy="369888"/>
          </a:xfrm>
          <a:prstGeom prst="rect">
            <a:avLst/>
          </a:prstGeom>
          <a:noFill/>
          <a:ln w="9525">
            <a:noFill/>
            <a:miter lim="800000"/>
            <a:headEnd/>
            <a:tailEnd/>
          </a:ln>
        </p:spPr>
        <p:txBody>
          <a:bodyPr>
            <a:spAutoFit/>
          </a:bodyPr>
          <a:lstStyle/>
          <a:p>
            <a:r>
              <a:rPr lang="en-GB" sz="1800">
                <a:solidFill>
                  <a:srgbClr val="FF0000"/>
                </a:solidFill>
              </a:rPr>
              <a:t>Met Office NAME model new runs</a:t>
            </a:r>
          </a:p>
        </p:txBody>
      </p:sp>
      <p:sp>
        <p:nvSpPr>
          <p:cNvPr id="5" name="TextBox 4"/>
          <p:cNvSpPr txBox="1">
            <a:spLocks noChangeArrowheads="1"/>
          </p:cNvSpPr>
          <p:nvPr/>
        </p:nvSpPr>
        <p:spPr bwMode="auto">
          <a:xfrm>
            <a:off x="5255840" y="4274145"/>
            <a:ext cx="2881313" cy="369887"/>
          </a:xfrm>
          <a:prstGeom prst="rect">
            <a:avLst/>
          </a:prstGeom>
          <a:noFill/>
          <a:ln w="9525">
            <a:noFill/>
            <a:miter lim="800000"/>
            <a:headEnd/>
            <a:tailEnd/>
          </a:ln>
        </p:spPr>
        <p:txBody>
          <a:bodyPr>
            <a:spAutoFit/>
          </a:bodyPr>
          <a:lstStyle/>
          <a:p>
            <a:r>
              <a:rPr lang="en-GB" sz="1800">
                <a:solidFill>
                  <a:srgbClr val="FF0000"/>
                </a:solidFill>
              </a:rPr>
              <a:t>IAH BTV model new runs</a:t>
            </a:r>
          </a:p>
        </p:txBody>
      </p:sp>
      <p:sp>
        <p:nvSpPr>
          <p:cNvPr id="8" name="TextBox 7"/>
          <p:cNvSpPr txBox="1">
            <a:spLocks noChangeArrowheads="1"/>
          </p:cNvSpPr>
          <p:nvPr/>
        </p:nvSpPr>
        <p:spPr bwMode="auto">
          <a:xfrm>
            <a:off x="5328865" y="5066307"/>
            <a:ext cx="2879725" cy="369888"/>
          </a:xfrm>
          <a:prstGeom prst="rect">
            <a:avLst/>
          </a:prstGeom>
          <a:noFill/>
          <a:ln w="9525">
            <a:noFill/>
            <a:miter lim="800000"/>
            <a:headEnd/>
            <a:tailEnd/>
          </a:ln>
        </p:spPr>
        <p:txBody>
          <a:bodyPr>
            <a:spAutoFit/>
          </a:bodyPr>
          <a:lstStyle/>
          <a:p>
            <a:r>
              <a:rPr lang="en-GB" sz="1800">
                <a:solidFill>
                  <a:srgbClr val="FF0000"/>
                </a:solidFill>
              </a:rPr>
              <a:t>IAH BTV model new runs</a:t>
            </a:r>
          </a:p>
        </p:txBody>
      </p:sp>
      <p:sp>
        <p:nvSpPr>
          <p:cNvPr id="9" name="TextBox 8"/>
          <p:cNvSpPr txBox="1">
            <a:spLocks noChangeArrowheads="1"/>
          </p:cNvSpPr>
          <p:nvPr/>
        </p:nvSpPr>
        <p:spPr bwMode="auto">
          <a:xfrm>
            <a:off x="3096840" y="5785445"/>
            <a:ext cx="5435600" cy="523875"/>
          </a:xfrm>
          <a:prstGeom prst="rect">
            <a:avLst/>
          </a:prstGeom>
          <a:noFill/>
          <a:ln w="9525">
            <a:noFill/>
            <a:miter lim="800000"/>
            <a:headEnd/>
            <a:tailEnd/>
          </a:ln>
        </p:spPr>
        <p:txBody>
          <a:bodyPr>
            <a:spAutoFit/>
          </a:bodyPr>
          <a:lstStyle/>
          <a:p>
            <a:r>
              <a:rPr lang="en-GB" sz="1800">
                <a:solidFill>
                  <a:srgbClr val="FF0000"/>
                </a:solidFill>
              </a:rPr>
              <a:t>Economists using animal incidence from IAH model</a:t>
            </a:r>
            <a:r>
              <a:rPr lang="en-GB">
                <a:solidFill>
                  <a:srgbClr val="FF0000"/>
                </a:solidFill>
              </a:rPr>
              <a:t> </a:t>
            </a:r>
          </a:p>
        </p:txBody>
      </p:sp>
      <p:sp>
        <p:nvSpPr>
          <p:cNvPr id="10" name="TextBox 9"/>
          <p:cNvSpPr txBox="1">
            <a:spLocks noChangeArrowheads="1"/>
          </p:cNvSpPr>
          <p:nvPr/>
        </p:nvSpPr>
        <p:spPr bwMode="auto">
          <a:xfrm>
            <a:off x="4320803" y="1753195"/>
            <a:ext cx="4032250" cy="369887"/>
          </a:xfrm>
          <a:prstGeom prst="rect">
            <a:avLst/>
          </a:prstGeom>
          <a:noFill/>
          <a:ln w="9525">
            <a:noFill/>
            <a:miter lim="800000"/>
            <a:headEnd/>
            <a:tailEnd/>
          </a:ln>
        </p:spPr>
        <p:txBody>
          <a:bodyPr>
            <a:spAutoFit/>
          </a:bodyPr>
          <a:lstStyle/>
          <a:p>
            <a:r>
              <a:rPr lang="en-GB" sz="1800" dirty="0">
                <a:solidFill>
                  <a:srgbClr val="FF0000"/>
                </a:solidFill>
              </a:rPr>
              <a:t>Expert opinion based on surveillance</a:t>
            </a:r>
          </a:p>
        </p:txBody>
      </p:sp>
      <p:sp>
        <p:nvSpPr>
          <p:cNvPr id="11" name="TextBox 10"/>
          <p:cNvSpPr txBox="1">
            <a:spLocks noChangeArrowheads="1"/>
          </p:cNvSpPr>
          <p:nvPr/>
        </p:nvSpPr>
        <p:spPr bwMode="auto">
          <a:xfrm>
            <a:off x="5039940" y="3410545"/>
            <a:ext cx="1657350" cy="368300"/>
          </a:xfrm>
          <a:prstGeom prst="rect">
            <a:avLst/>
          </a:prstGeom>
          <a:noFill/>
          <a:ln w="9525">
            <a:noFill/>
            <a:miter lim="800000"/>
            <a:headEnd/>
            <a:tailEnd/>
          </a:ln>
        </p:spPr>
        <p:txBody>
          <a:bodyPr>
            <a:spAutoFit/>
          </a:bodyPr>
          <a:lstStyle/>
          <a:p>
            <a:r>
              <a:rPr lang="en-GB" sz="1800">
                <a:solidFill>
                  <a:srgbClr val="FF0000"/>
                </a:solidFill>
              </a:rPr>
              <a:t>Expert opinion</a:t>
            </a:r>
          </a:p>
        </p:txBody>
      </p:sp>
      <p:pic>
        <p:nvPicPr>
          <p:cNvPr id="378882" name="Picture 2" descr="http://upload.wikimedia.org/wikipedia/commons/thumb/3/3f/FCO-brebis.jpg/220px-FCO-brebis.jpg">
            <a:hlinkClick r:id="rId2"/>
          </p:cNvPr>
          <p:cNvPicPr>
            <a:picLocks noChangeAspect="1" noChangeArrowheads="1"/>
          </p:cNvPicPr>
          <p:nvPr/>
        </p:nvPicPr>
        <p:blipFill>
          <a:blip r:embed="rId3" cstate="print"/>
          <a:srcRect/>
          <a:stretch>
            <a:fillRect/>
          </a:stretch>
        </p:blipFill>
        <p:spPr bwMode="auto">
          <a:xfrm>
            <a:off x="251520" y="4365104"/>
            <a:ext cx="1307788" cy="1075953"/>
          </a:xfrm>
          <a:prstGeom prst="rect">
            <a:avLst/>
          </a:prstGeom>
          <a:noFill/>
        </p:spPr>
      </p:pic>
      <p:pic>
        <p:nvPicPr>
          <p:cNvPr id="378884" name="Picture 4" descr="File:Bluetongue virus.gif">
            <a:hlinkClick r:id="rId4"/>
          </p:cNvPr>
          <p:cNvPicPr>
            <a:picLocks noChangeAspect="1" noChangeArrowheads="1"/>
          </p:cNvPicPr>
          <p:nvPr/>
        </p:nvPicPr>
        <p:blipFill>
          <a:blip r:embed="rId5" cstate="print"/>
          <a:srcRect/>
          <a:stretch>
            <a:fillRect/>
          </a:stretch>
        </p:blipFill>
        <p:spPr bwMode="auto">
          <a:xfrm>
            <a:off x="0" y="3573016"/>
            <a:ext cx="1044624" cy="835699"/>
          </a:xfrm>
          <a:prstGeom prst="rect">
            <a:avLst/>
          </a:prstGeom>
          <a:noFill/>
        </p:spPr>
      </p:pic>
      <p:pic>
        <p:nvPicPr>
          <p:cNvPr id="378886" name="Picture 6" descr="http://upload.wikimedia.org/wikipedia/commons/thumb/d/d6/BitingMidge.jpg/250px-BitingMidge.jpg">
            <a:hlinkClick r:id="rId6"/>
          </p:cNvPr>
          <p:cNvPicPr>
            <a:picLocks noChangeAspect="1" noChangeArrowheads="1"/>
          </p:cNvPicPr>
          <p:nvPr/>
        </p:nvPicPr>
        <p:blipFill>
          <a:blip r:embed="rId7" cstate="print"/>
          <a:srcRect/>
          <a:stretch>
            <a:fillRect/>
          </a:stretch>
        </p:blipFill>
        <p:spPr bwMode="auto">
          <a:xfrm>
            <a:off x="899592" y="5445224"/>
            <a:ext cx="945509" cy="61647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5750"/>
            <a:ext cx="8820472" cy="1143000"/>
          </a:xfrm>
        </p:spPr>
        <p:txBody>
          <a:bodyPr/>
          <a:lstStyle/>
          <a:p>
            <a:r>
              <a:rPr lang="en-US" dirty="0" smtClean="0"/>
              <a:t>Problems with multiplying probabilities …</a:t>
            </a:r>
            <a:r>
              <a:rPr lang="en-US" sz="1800" dirty="0" smtClean="0"/>
              <a:t>Gareth Roberts</a:t>
            </a:r>
            <a:endParaRPr lang="en-US" sz="1800" dirty="0"/>
          </a:p>
        </p:txBody>
      </p:sp>
      <p:pic>
        <p:nvPicPr>
          <p:cNvPr id="516098" name="Picture 2"/>
          <p:cNvPicPr>
            <a:picLocks noChangeAspect="1" noChangeArrowheads="1"/>
          </p:cNvPicPr>
          <p:nvPr/>
        </p:nvPicPr>
        <p:blipFill>
          <a:blip r:embed="rId2" cstate="print"/>
          <a:srcRect/>
          <a:stretch>
            <a:fillRect/>
          </a:stretch>
        </p:blipFill>
        <p:spPr bwMode="auto">
          <a:xfrm>
            <a:off x="395536" y="2204864"/>
            <a:ext cx="4038600" cy="3638550"/>
          </a:xfrm>
          <a:prstGeom prst="rect">
            <a:avLst/>
          </a:prstGeom>
          <a:noFill/>
          <a:ln w="9525">
            <a:noFill/>
            <a:miter lim="800000"/>
            <a:headEnd/>
            <a:tailEnd/>
          </a:ln>
        </p:spPr>
      </p:pic>
      <p:pic>
        <p:nvPicPr>
          <p:cNvPr id="516099" name="Picture 3"/>
          <p:cNvPicPr>
            <a:picLocks noChangeAspect="1" noChangeArrowheads="1"/>
          </p:cNvPicPr>
          <p:nvPr/>
        </p:nvPicPr>
        <p:blipFill>
          <a:blip r:embed="rId3" cstate="print"/>
          <a:srcRect/>
          <a:stretch>
            <a:fillRect/>
          </a:stretch>
        </p:blipFill>
        <p:spPr bwMode="auto">
          <a:xfrm>
            <a:off x="4541465" y="1916832"/>
            <a:ext cx="3990975" cy="3952875"/>
          </a:xfrm>
          <a:prstGeom prst="rect">
            <a:avLst/>
          </a:prstGeom>
          <a:noFill/>
          <a:ln w="9525">
            <a:noFill/>
            <a:miter lim="800000"/>
            <a:headEnd/>
            <a:tailEnd/>
          </a:ln>
        </p:spPr>
      </p:pic>
      <p:sp>
        <p:nvSpPr>
          <p:cNvPr id="6" name="TextBox 5"/>
          <p:cNvSpPr txBox="1"/>
          <p:nvPr/>
        </p:nvSpPr>
        <p:spPr>
          <a:xfrm>
            <a:off x="6228184" y="3356992"/>
            <a:ext cx="1024639" cy="369332"/>
          </a:xfrm>
          <a:prstGeom prst="rect">
            <a:avLst/>
          </a:prstGeom>
          <a:noFill/>
        </p:spPr>
        <p:txBody>
          <a:bodyPr wrap="none" rtlCol="0">
            <a:spAutoFit/>
          </a:bodyPr>
          <a:lstStyle/>
          <a:p>
            <a:r>
              <a:rPr lang="en-US" dirty="0" smtClean="0"/>
              <a:t>=0.0156</a:t>
            </a:r>
            <a:endParaRPr lang="en-US" dirty="0"/>
          </a:p>
        </p:txBody>
      </p:sp>
      <p:cxnSp>
        <p:nvCxnSpPr>
          <p:cNvPr id="8" name="Straight Arrow Connector 7"/>
          <p:cNvCxnSpPr>
            <a:stCxn id="6" idx="1"/>
          </p:cNvCxnSpPr>
          <p:nvPr/>
        </p:nvCxnSpPr>
        <p:spPr>
          <a:xfrm rot="10800000" flipV="1">
            <a:off x="5796136" y="3541658"/>
            <a:ext cx="432048" cy="103366"/>
          </a:xfrm>
          <a:prstGeom prst="straightConnector1">
            <a:avLst/>
          </a:prstGeom>
          <a:ln>
            <a:solidFill>
              <a:srgbClr val="C00000"/>
            </a:solidFill>
            <a:tailEnd type="arrow"/>
          </a:ln>
        </p:spPr>
        <p:style>
          <a:lnRef idx="2">
            <a:schemeClr val="dk1"/>
          </a:lnRef>
          <a:fillRef idx="0">
            <a:schemeClr val="dk1"/>
          </a:fillRef>
          <a:effectRef idx="1">
            <a:schemeClr val="dk1"/>
          </a:effectRef>
          <a:fontRef idx="minor">
            <a:schemeClr val="tx1"/>
          </a:fontRef>
        </p:style>
      </p:cxnSp>
      <p:sp>
        <p:nvSpPr>
          <p:cNvPr id="7" name="TextBox 6"/>
          <p:cNvSpPr txBox="1"/>
          <p:nvPr/>
        </p:nvSpPr>
        <p:spPr>
          <a:xfrm>
            <a:off x="323529" y="5877272"/>
            <a:ext cx="8820472" cy="923330"/>
          </a:xfrm>
          <a:prstGeom prst="rect">
            <a:avLst/>
          </a:prstGeom>
          <a:solidFill>
            <a:schemeClr val="bg1"/>
          </a:solidFill>
        </p:spPr>
        <p:txBody>
          <a:bodyPr wrap="square" rtlCol="0">
            <a:spAutoFit/>
          </a:bodyPr>
          <a:lstStyle/>
          <a:p>
            <a:r>
              <a:rPr lang="en-US" dirty="0" smtClean="0"/>
              <a:t>A fully Bayesian analysis would </a:t>
            </a:r>
            <a:r>
              <a:rPr lang="en-US" dirty="0" err="1" smtClean="0"/>
              <a:t>recognise</a:t>
            </a:r>
            <a:r>
              <a:rPr lang="en-US" dirty="0" smtClean="0"/>
              <a:t> this large uncertainty and skew.</a:t>
            </a:r>
          </a:p>
          <a:p>
            <a:r>
              <a:rPr lang="en-US" dirty="0" smtClean="0"/>
              <a:t>May have resulted in a different decision (more chance of outbreaks, greater benefit of vaccination)</a:t>
            </a:r>
          </a:p>
        </p:txBody>
      </p:sp>
      <p:sp>
        <p:nvSpPr>
          <p:cNvPr id="9" name="TextBox 8"/>
          <p:cNvSpPr txBox="1"/>
          <p:nvPr/>
        </p:nvSpPr>
        <p:spPr>
          <a:xfrm>
            <a:off x="5580112" y="2564904"/>
            <a:ext cx="3337465" cy="923330"/>
          </a:xfrm>
          <a:prstGeom prst="rect">
            <a:avLst/>
          </a:prstGeom>
          <a:noFill/>
        </p:spPr>
        <p:txBody>
          <a:bodyPr wrap="square" rtlCol="0">
            <a:spAutoFit/>
          </a:bodyPr>
          <a:lstStyle/>
          <a:p>
            <a:r>
              <a:rPr lang="en-US" dirty="0" smtClean="0"/>
              <a:t>True value much higher than mode of the distribution of estimated values </a:t>
            </a:r>
            <a:endParaRPr lang="en-US" dirty="0"/>
          </a:p>
        </p:txBody>
      </p:sp>
      <p:sp>
        <p:nvSpPr>
          <p:cNvPr id="10" name="TextBox 9"/>
          <p:cNvSpPr txBox="1"/>
          <p:nvPr/>
        </p:nvSpPr>
        <p:spPr>
          <a:xfrm>
            <a:off x="251520" y="1844824"/>
            <a:ext cx="4160113" cy="369332"/>
          </a:xfrm>
          <a:prstGeom prst="rect">
            <a:avLst/>
          </a:prstGeom>
          <a:noFill/>
        </p:spPr>
        <p:txBody>
          <a:bodyPr wrap="none" rtlCol="0">
            <a:spAutoFit/>
          </a:bodyPr>
          <a:lstStyle/>
          <a:p>
            <a:r>
              <a:rPr lang="en-US" dirty="0" smtClean="0"/>
              <a:t>Sample 6 probabilities from distribution</a:t>
            </a:r>
            <a:endParaRPr lang="en-US" dirty="0"/>
          </a:p>
        </p:txBody>
      </p:sp>
      <p:sp>
        <p:nvSpPr>
          <p:cNvPr id="11" name="TextBox 10"/>
          <p:cNvSpPr txBox="1"/>
          <p:nvPr/>
        </p:nvSpPr>
        <p:spPr>
          <a:xfrm>
            <a:off x="4932040" y="1844824"/>
            <a:ext cx="3312368" cy="369332"/>
          </a:xfrm>
          <a:prstGeom prst="rect">
            <a:avLst/>
          </a:prstGeom>
          <a:solidFill>
            <a:schemeClr val="bg1"/>
          </a:solidFill>
        </p:spPr>
        <p:txBody>
          <a:bodyPr wrap="square" rtlCol="0">
            <a:spAutoFit/>
          </a:bodyPr>
          <a:lstStyle/>
          <a:p>
            <a:r>
              <a:rPr lang="en-US" dirty="0" smtClean="0"/>
              <a:t>And multiply them (0.5^6) </a:t>
            </a:r>
            <a:endParaRPr lang="en-US" dirty="0"/>
          </a:p>
        </p:txBody>
      </p:sp>
      <p:sp>
        <p:nvSpPr>
          <p:cNvPr id="12" name="TextBox 11"/>
          <p:cNvSpPr txBox="1"/>
          <p:nvPr/>
        </p:nvSpPr>
        <p:spPr>
          <a:xfrm>
            <a:off x="2915816" y="4365104"/>
            <a:ext cx="1281120" cy="369332"/>
          </a:xfrm>
          <a:prstGeom prst="rect">
            <a:avLst/>
          </a:prstGeom>
          <a:noFill/>
        </p:spPr>
        <p:txBody>
          <a:bodyPr wrap="none" rtlCol="0">
            <a:spAutoFit/>
          </a:bodyPr>
          <a:lstStyle/>
          <a:p>
            <a:r>
              <a:rPr lang="en-US" dirty="0" smtClean="0"/>
              <a:t>Mean =0.5</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pathways</a:t>
            </a:r>
            <a:endParaRPr lang="en-US" dirty="0"/>
          </a:p>
        </p:txBody>
      </p:sp>
      <p:sp>
        <p:nvSpPr>
          <p:cNvPr id="3" name="Content Placeholder 2"/>
          <p:cNvSpPr>
            <a:spLocks noGrp="1"/>
          </p:cNvSpPr>
          <p:nvPr>
            <p:ph idx="1"/>
          </p:nvPr>
        </p:nvSpPr>
        <p:spPr>
          <a:xfrm>
            <a:off x="395536" y="1484784"/>
            <a:ext cx="7786688" cy="4525963"/>
          </a:xfrm>
        </p:spPr>
        <p:txBody>
          <a:bodyPr/>
          <a:lstStyle/>
          <a:p>
            <a:r>
              <a:rPr lang="en-US" sz="2800" dirty="0" smtClean="0"/>
              <a:t>Where there’s a will….</a:t>
            </a:r>
          </a:p>
          <a:p>
            <a:r>
              <a:rPr lang="en-US" sz="2800" dirty="0" smtClean="0"/>
              <a:t>Larger democracies evolved complex systems for decision making and setting policy.</a:t>
            </a:r>
          </a:p>
          <a:p>
            <a:r>
              <a:rPr lang="en-US" sz="2800" dirty="0" smtClean="0"/>
              <a:t>US – highly complex structure.  Formal and informal pathways for influencing regional, national and international policy.</a:t>
            </a:r>
          </a:p>
          <a:p>
            <a:r>
              <a:rPr lang="en-US" sz="2800" dirty="0" smtClean="0"/>
              <a:t>UK – good example of ‘flexibility’ in policy making during 2001 epidemic</a:t>
            </a:r>
          </a:p>
          <a:p>
            <a:pPr lvl="1"/>
            <a:r>
              <a:rPr lang="en-US" sz="2400" dirty="0" smtClean="0"/>
              <a:t>Powerful industry lobbying</a:t>
            </a:r>
          </a:p>
          <a:p>
            <a:pPr lvl="1"/>
            <a:r>
              <a:rPr lang="en-US" sz="2400" dirty="0" smtClean="0"/>
              <a:t>The contiguous cull</a:t>
            </a:r>
          </a:p>
          <a:p>
            <a:pPr lvl="1"/>
            <a:endParaRPr lang="en-US" sz="2400" dirty="0"/>
          </a:p>
        </p:txBody>
      </p:sp>
      <p:pic>
        <p:nvPicPr>
          <p:cNvPr id="4" name="Picture 4" descr="milk.jpg image by anoddtod"/>
          <p:cNvPicPr>
            <a:picLocks noChangeAspect="1" noChangeArrowheads="1"/>
          </p:cNvPicPr>
          <p:nvPr/>
        </p:nvPicPr>
        <p:blipFill>
          <a:blip r:embed="rId2" cstate="print"/>
          <a:srcRect/>
          <a:stretch>
            <a:fillRect/>
          </a:stretch>
        </p:blipFill>
        <p:spPr bwMode="auto">
          <a:xfrm>
            <a:off x="7705725" y="4869160"/>
            <a:ext cx="1438275" cy="1524001"/>
          </a:xfrm>
          <a:prstGeom prst="rect">
            <a:avLst/>
          </a:prstGeom>
          <a:noFill/>
        </p:spPr>
      </p:pic>
      <p:pic>
        <p:nvPicPr>
          <p:cNvPr id="373762" name="Picture 2" descr="A photograph of a man with greying hair speaking into a microphone and gesturing with his left hand">
            <a:hlinkClick r:id="rId3" tooltip="Tony Blair"/>
          </p:cNvPr>
          <p:cNvPicPr>
            <a:picLocks noChangeAspect="1" noChangeArrowheads="1"/>
          </p:cNvPicPr>
          <p:nvPr/>
        </p:nvPicPr>
        <p:blipFill>
          <a:blip r:embed="rId4" cstate="print"/>
          <a:srcRect/>
          <a:stretch>
            <a:fillRect/>
          </a:stretch>
        </p:blipFill>
        <p:spPr bwMode="auto">
          <a:xfrm>
            <a:off x="6660232" y="5229200"/>
            <a:ext cx="915048" cy="1370704"/>
          </a:xfrm>
          <a:prstGeom prst="rect">
            <a:avLst/>
          </a:prstGeom>
          <a:noFill/>
        </p:spPr>
      </p:pic>
      <p:pic>
        <p:nvPicPr>
          <p:cNvPr id="373764" name="Picture 4" descr="Nestlé logo">
            <a:hlinkClick r:id="rId5" tooltip="Nestlé - Good food, Good life"/>
          </p:cNvPr>
          <p:cNvPicPr>
            <a:picLocks noChangeAspect="1" noChangeArrowheads="1"/>
          </p:cNvPicPr>
          <p:nvPr/>
        </p:nvPicPr>
        <p:blipFill>
          <a:blip r:embed="rId6" cstate="print"/>
          <a:srcRect/>
          <a:stretch>
            <a:fillRect/>
          </a:stretch>
        </p:blipFill>
        <p:spPr bwMode="auto">
          <a:xfrm>
            <a:off x="4932040" y="5301208"/>
            <a:ext cx="1457325" cy="6477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60648"/>
            <a:ext cx="8229600" cy="1143000"/>
          </a:xfrm>
        </p:spPr>
        <p:txBody>
          <a:bodyPr/>
          <a:lstStyle/>
          <a:p>
            <a:r>
              <a:rPr lang="en-US" dirty="0" smtClean="0"/>
              <a:t>FMD and the King’s shilling</a:t>
            </a:r>
            <a:endParaRPr lang="en-US" dirty="0"/>
          </a:p>
        </p:txBody>
      </p:sp>
      <p:sp>
        <p:nvSpPr>
          <p:cNvPr id="3" name="Content Placeholder 2"/>
          <p:cNvSpPr>
            <a:spLocks noGrp="1"/>
          </p:cNvSpPr>
          <p:nvPr>
            <p:ph idx="1"/>
          </p:nvPr>
        </p:nvSpPr>
        <p:spPr>
          <a:xfrm>
            <a:off x="467544" y="1772816"/>
            <a:ext cx="7786688" cy="4525963"/>
          </a:xfrm>
        </p:spPr>
        <p:txBody>
          <a:bodyPr/>
          <a:lstStyle/>
          <a:p>
            <a:endParaRPr lang="en-US" dirty="0" smtClean="0"/>
          </a:p>
          <a:p>
            <a:endParaRPr lang="en-US" dirty="0"/>
          </a:p>
        </p:txBody>
      </p:sp>
      <p:pic>
        <p:nvPicPr>
          <p:cNvPr id="217090" name="Picture 2" descr="http://upload.wikimedia.org/wikipedia/commons/thumb/5/59/1933_Scottish_Shilling.jpg/250px-1933_Scottish_Shilling.jpg">
            <a:hlinkClick r:id="rId2"/>
          </p:cNvPr>
          <p:cNvPicPr>
            <a:picLocks noChangeAspect="1" noChangeArrowheads="1"/>
          </p:cNvPicPr>
          <p:nvPr/>
        </p:nvPicPr>
        <p:blipFill>
          <a:blip r:embed="rId3" cstate="print"/>
          <a:srcRect r="48819"/>
          <a:stretch>
            <a:fillRect/>
          </a:stretch>
        </p:blipFill>
        <p:spPr bwMode="auto">
          <a:xfrm>
            <a:off x="251520" y="188640"/>
            <a:ext cx="1218695" cy="1219201"/>
          </a:xfrm>
          <a:prstGeom prst="rect">
            <a:avLst/>
          </a:prstGeom>
          <a:noFill/>
        </p:spPr>
      </p:pic>
      <p:pic>
        <p:nvPicPr>
          <p:cNvPr id="6" name="Picture 4"/>
          <p:cNvPicPr>
            <a:picLocks noChangeAspect="1" noChangeArrowheads="1"/>
          </p:cNvPicPr>
          <p:nvPr/>
        </p:nvPicPr>
        <p:blipFill>
          <a:blip r:embed="rId4" cstate="print"/>
          <a:srcRect/>
          <a:stretch>
            <a:fillRect/>
          </a:stretch>
        </p:blipFill>
        <p:spPr bwMode="auto">
          <a:xfrm>
            <a:off x="1691680" y="2132856"/>
            <a:ext cx="7222161" cy="3960440"/>
          </a:xfrm>
          <a:prstGeom prst="rect">
            <a:avLst/>
          </a:prstGeom>
          <a:noFill/>
          <a:ln w="9525">
            <a:noFill/>
            <a:miter lim="800000"/>
            <a:headEnd/>
            <a:tailEnd/>
          </a:ln>
        </p:spPr>
      </p:pic>
      <p:pic>
        <p:nvPicPr>
          <p:cNvPr id="373762" name="Picture 2" descr="http://upload.wikimedia.org/wikipedia/commons/thumb/4/41/Sun_morn09_002.jpg/200px-Sun_morn09_002.jpg">
            <a:hlinkClick r:id="rId5"/>
          </p:cNvPr>
          <p:cNvPicPr>
            <a:picLocks noChangeAspect="1" noChangeArrowheads="1"/>
          </p:cNvPicPr>
          <p:nvPr/>
        </p:nvPicPr>
        <p:blipFill>
          <a:blip r:embed="rId6" cstate="print"/>
          <a:srcRect/>
          <a:stretch>
            <a:fillRect/>
          </a:stretch>
        </p:blipFill>
        <p:spPr bwMode="auto">
          <a:xfrm>
            <a:off x="107504" y="1556792"/>
            <a:ext cx="1331640" cy="1338298"/>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en-US" dirty="0" smtClean="0"/>
              <a:t>Controversial policy: FMD 2001</a:t>
            </a:r>
            <a:endParaRPr lang="en-US" dirty="0"/>
          </a:p>
        </p:txBody>
      </p:sp>
      <p:sp>
        <p:nvSpPr>
          <p:cNvPr id="3" name="Content Placeholder 2"/>
          <p:cNvSpPr>
            <a:spLocks noGrp="1"/>
          </p:cNvSpPr>
          <p:nvPr>
            <p:ph idx="1"/>
          </p:nvPr>
        </p:nvSpPr>
        <p:spPr>
          <a:xfrm>
            <a:off x="0" y="847253"/>
            <a:ext cx="8496944" cy="4525963"/>
          </a:xfrm>
        </p:spPr>
        <p:txBody>
          <a:bodyPr/>
          <a:lstStyle/>
          <a:p>
            <a:r>
              <a:rPr lang="en-US" sz="2800" dirty="0" smtClean="0"/>
              <a:t>First case Feb 19</a:t>
            </a:r>
            <a:r>
              <a:rPr lang="en-US" sz="2800" baseline="30000" dirty="0" smtClean="0"/>
              <a:t>th</a:t>
            </a:r>
            <a:r>
              <a:rPr lang="en-US" sz="2800" dirty="0" smtClean="0"/>
              <a:t> </a:t>
            </a:r>
          </a:p>
          <a:p>
            <a:r>
              <a:rPr lang="en-US" sz="2800" dirty="0" smtClean="0"/>
              <a:t>Statement </a:t>
            </a:r>
            <a:r>
              <a:rPr lang="en-US" sz="2800" dirty="0" smtClean="0"/>
              <a:t>that FMD was not under control </a:t>
            </a:r>
            <a:r>
              <a:rPr lang="en-US" sz="2800" dirty="0" smtClean="0"/>
              <a:t> on 21</a:t>
            </a:r>
            <a:r>
              <a:rPr lang="en-US" sz="2800" baseline="30000" dirty="0" smtClean="0"/>
              <a:t>st</a:t>
            </a:r>
            <a:r>
              <a:rPr lang="en-US" sz="2800" dirty="0" smtClean="0"/>
              <a:t> March triggered change</a:t>
            </a:r>
          </a:p>
          <a:p>
            <a:pPr lvl="1"/>
            <a:r>
              <a:rPr lang="en-US" sz="2000" dirty="0" smtClean="0"/>
              <a:t>(</a:t>
            </a:r>
            <a:r>
              <a:rPr lang="en-US" sz="2000" dirty="0" err="1" smtClean="0"/>
              <a:t>Cumbria</a:t>
            </a:r>
            <a:r>
              <a:rPr lang="en-US" sz="2000" dirty="0" smtClean="0"/>
              <a:t> / SW Scotland: 3km cull of sheep March 22</a:t>
            </a:r>
            <a:r>
              <a:rPr lang="en-US" sz="2000" baseline="30000" dirty="0" smtClean="0"/>
              <a:t>nd</a:t>
            </a:r>
            <a:r>
              <a:rPr lang="en-US" sz="2000" dirty="0" smtClean="0"/>
              <a:t> )</a:t>
            </a:r>
            <a:endParaRPr lang="en-US" sz="2000" dirty="0" smtClean="0"/>
          </a:p>
          <a:p>
            <a:r>
              <a:rPr lang="en-US" sz="2800" dirty="0" smtClean="0"/>
              <a:t>Rapid </a:t>
            </a:r>
            <a:r>
              <a:rPr lang="en-US" sz="2800" dirty="0" smtClean="0"/>
              <a:t>and pre-emptive culling – the 24/48hr policy</a:t>
            </a:r>
          </a:p>
          <a:p>
            <a:pPr lvl="1"/>
            <a:r>
              <a:rPr lang="en-US" sz="2400" dirty="0" smtClean="0"/>
              <a:t>Rapid culling of IPs before diagnosis (SOS) 24</a:t>
            </a:r>
            <a:r>
              <a:rPr lang="en-US" sz="2400" baseline="30000" dirty="0" smtClean="0"/>
              <a:t>th</a:t>
            </a:r>
            <a:r>
              <a:rPr lang="en-US" sz="2400" dirty="0" smtClean="0"/>
              <a:t> March</a:t>
            </a:r>
          </a:p>
          <a:p>
            <a:pPr lvl="1"/>
            <a:r>
              <a:rPr lang="en-US" sz="2400" dirty="0" smtClean="0"/>
              <a:t>Contiguous premises culling within 48 hours (March 26</a:t>
            </a:r>
            <a:r>
              <a:rPr lang="en-US" sz="2400" baseline="30000" dirty="0" smtClean="0"/>
              <a:t>th</a:t>
            </a:r>
            <a:r>
              <a:rPr lang="en-US" sz="2400" dirty="0" smtClean="0"/>
              <a:t>)</a:t>
            </a:r>
          </a:p>
          <a:p>
            <a:r>
              <a:rPr lang="en-US" sz="2800" dirty="0" smtClean="0"/>
              <a:t>Resulted </a:t>
            </a:r>
            <a:r>
              <a:rPr lang="en-US" sz="2800" dirty="0" smtClean="0"/>
              <a:t>in:</a:t>
            </a:r>
          </a:p>
          <a:p>
            <a:pPr lvl="1"/>
            <a:r>
              <a:rPr lang="en-US" sz="2400" dirty="0" smtClean="0"/>
              <a:t>Change in control policy</a:t>
            </a:r>
          </a:p>
          <a:p>
            <a:pPr lvl="1"/>
            <a:r>
              <a:rPr lang="en-US" sz="2400" dirty="0" smtClean="0"/>
              <a:t>Changes in </a:t>
            </a:r>
            <a:r>
              <a:rPr lang="en-US" sz="2400" dirty="0" err="1" smtClean="0"/>
              <a:t>organisation</a:t>
            </a:r>
            <a:r>
              <a:rPr lang="en-US" sz="2400" dirty="0" smtClean="0"/>
              <a:t> of response</a:t>
            </a:r>
          </a:p>
          <a:p>
            <a:pPr lvl="2"/>
            <a:r>
              <a:rPr lang="en-US" sz="2000" dirty="0" smtClean="0"/>
              <a:t>GCS took over lead role in policy</a:t>
            </a:r>
          </a:p>
        </p:txBody>
      </p:sp>
      <p:pic>
        <p:nvPicPr>
          <p:cNvPr id="4" name="Picture 5" descr="FMD"/>
          <p:cNvPicPr>
            <a:picLocks noChangeAspect="1" noChangeArrowheads="1"/>
          </p:cNvPicPr>
          <p:nvPr/>
        </p:nvPicPr>
        <p:blipFill>
          <a:blip r:embed="rId2" cstate="print"/>
          <a:srcRect/>
          <a:stretch>
            <a:fillRect/>
          </a:stretch>
        </p:blipFill>
        <p:spPr bwMode="auto">
          <a:xfrm>
            <a:off x="6143625" y="4221088"/>
            <a:ext cx="3000375" cy="1714500"/>
          </a:xfrm>
          <a:prstGeom prst="rect">
            <a:avLst/>
          </a:prstGeom>
          <a:noFill/>
        </p:spPr>
      </p:pic>
      <p:sp>
        <p:nvSpPr>
          <p:cNvPr id="5" name="TextBox 4"/>
          <p:cNvSpPr txBox="1"/>
          <p:nvPr/>
        </p:nvSpPr>
        <p:spPr>
          <a:xfrm>
            <a:off x="1" y="5934670"/>
            <a:ext cx="9143999" cy="923330"/>
          </a:xfrm>
          <a:prstGeom prst="rect">
            <a:avLst/>
          </a:prstGeom>
          <a:solidFill>
            <a:schemeClr val="bg1"/>
          </a:solidFill>
        </p:spPr>
        <p:txBody>
          <a:bodyPr wrap="square" rtlCol="0">
            <a:spAutoFit/>
          </a:bodyPr>
          <a:lstStyle/>
          <a:p>
            <a:r>
              <a:rPr lang="en-US" dirty="0" smtClean="0"/>
              <a:t>“</a:t>
            </a:r>
            <a:r>
              <a:rPr lang="en-US" i="1" dirty="0" smtClean="0"/>
              <a:t>Speedier slaughter of infected animals will help to reduce transmission. But this needs to be accompanied by immediate slaughter of all susceptible species around infected farms…”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3" name="Text Box 5"/>
          <p:cNvSpPr txBox="1">
            <a:spLocks noChangeArrowheads="1"/>
          </p:cNvSpPr>
          <p:nvPr/>
        </p:nvSpPr>
        <p:spPr bwMode="auto">
          <a:xfrm>
            <a:off x="234950" y="271463"/>
            <a:ext cx="7853363" cy="641350"/>
          </a:xfrm>
          <a:prstGeom prst="rect">
            <a:avLst/>
          </a:prstGeom>
          <a:noFill/>
          <a:ln w="9525">
            <a:noFill/>
            <a:miter lim="800000"/>
            <a:headEnd/>
            <a:tailEnd/>
          </a:ln>
          <a:effectLst/>
        </p:spPr>
        <p:txBody>
          <a:bodyPr>
            <a:spAutoFit/>
          </a:bodyPr>
          <a:lstStyle/>
          <a:p>
            <a:pPr algn="ctr">
              <a:spcBef>
                <a:spcPct val="50000"/>
              </a:spcBef>
            </a:pPr>
            <a:r>
              <a:rPr lang="en-GB" sz="3600"/>
              <a:t>FMD in GB: control options</a:t>
            </a:r>
          </a:p>
        </p:txBody>
      </p:sp>
      <p:sp>
        <p:nvSpPr>
          <p:cNvPr id="217095" name="Rectangle 7"/>
          <p:cNvSpPr>
            <a:spLocks noChangeArrowheads="1"/>
          </p:cNvSpPr>
          <p:nvPr/>
        </p:nvSpPr>
        <p:spPr bwMode="auto">
          <a:xfrm>
            <a:off x="1047750" y="882650"/>
            <a:ext cx="7059613" cy="222250"/>
          </a:xfrm>
          <a:prstGeom prst="rect">
            <a:avLst/>
          </a:prstGeom>
          <a:noFill/>
          <a:ln w="9525">
            <a:noFill/>
            <a:miter lim="800000"/>
            <a:headEnd/>
            <a:tailEnd/>
          </a:ln>
        </p:spPr>
        <p:txBody>
          <a:bodyPr/>
          <a:lstStyle/>
          <a:p>
            <a:endParaRPr lang="en-US"/>
          </a:p>
        </p:txBody>
      </p:sp>
      <p:grpSp>
        <p:nvGrpSpPr>
          <p:cNvPr id="2" name="Group 8"/>
          <p:cNvGrpSpPr>
            <a:grpSpLocks/>
          </p:cNvGrpSpPr>
          <p:nvPr/>
        </p:nvGrpSpPr>
        <p:grpSpPr bwMode="auto">
          <a:xfrm>
            <a:off x="804863" y="1200150"/>
            <a:ext cx="7381875" cy="4068763"/>
            <a:chOff x="507" y="756"/>
            <a:chExt cx="4650" cy="2563"/>
          </a:xfrm>
        </p:grpSpPr>
        <p:sp>
          <p:nvSpPr>
            <p:cNvPr id="217097" name="Rectangle 9"/>
            <p:cNvSpPr>
              <a:spLocks noChangeArrowheads="1"/>
            </p:cNvSpPr>
            <p:nvPr/>
          </p:nvSpPr>
          <p:spPr bwMode="auto">
            <a:xfrm>
              <a:off x="572" y="756"/>
              <a:ext cx="4585" cy="2535"/>
            </a:xfrm>
            <a:prstGeom prst="rect">
              <a:avLst/>
            </a:prstGeom>
            <a:solidFill>
              <a:srgbClr val="FFFFFF"/>
            </a:solidFill>
            <a:ln w="9525">
              <a:noFill/>
              <a:miter lim="800000"/>
              <a:headEnd/>
              <a:tailEnd/>
            </a:ln>
          </p:spPr>
          <p:txBody>
            <a:bodyPr/>
            <a:lstStyle/>
            <a:p>
              <a:endParaRPr lang="en-US"/>
            </a:p>
          </p:txBody>
        </p:sp>
        <p:sp>
          <p:nvSpPr>
            <p:cNvPr id="217098" name="Line 10"/>
            <p:cNvSpPr>
              <a:spLocks noChangeShapeType="1"/>
            </p:cNvSpPr>
            <p:nvPr/>
          </p:nvSpPr>
          <p:spPr bwMode="auto">
            <a:xfrm>
              <a:off x="572" y="3009"/>
              <a:ext cx="4585" cy="1"/>
            </a:xfrm>
            <a:prstGeom prst="line">
              <a:avLst/>
            </a:prstGeom>
            <a:noFill/>
            <a:ln w="0">
              <a:solidFill>
                <a:srgbClr val="C0C0C0"/>
              </a:solidFill>
              <a:round/>
              <a:headEnd/>
              <a:tailEnd/>
            </a:ln>
          </p:spPr>
          <p:txBody>
            <a:bodyPr/>
            <a:lstStyle/>
            <a:p>
              <a:endParaRPr lang="en-US"/>
            </a:p>
          </p:txBody>
        </p:sp>
        <p:sp>
          <p:nvSpPr>
            <p:cNvPr id="217099" name="Line 11"/>
            <p:cNvSpPr>
              <a:spLocks noChangeShapeType="1"/>
            </p:cNvSpPr>
            <p:nvPr/>
          </p:nvSpPr>
          <p:spPr bwMode="auto">
            <a:xfrm>
              <a:off x="572" y="2727"/>
              <a:ext cx="4585" cy="1"/>
            </a:xfrm>
            <a:prstGeom prst="line">
              <a:avLst/>
            </a:prstGeom>
            <a:noFill/>
            <a:ln w="0">
              <a:solidFill>
                <a:srgbClr val="C0C0C0"/>
              </a:solidFill>
              <a:round/>
              <a:headEnd/>
              <a:tailEnd/>
            </a:ln>
          </p:spPr>
          <p:txBody>
            <a:bodyPr/>
            <a:lstStyle/>
            <a:p>
              <a:endParaRPr lang="en-US"/>
            </a:p>
          </p:txBody>
        </p:sp>
        <p:sp>
          <p:nvSpPr>
            <p:cNvPr id="217100" name="Line 12"/>
            <p:cNvSpPr>
              <a:spLocks noChangeShapeType="1"/>
            </p:cNvSpPr>
            <p:nvPr/>
          </p:nvSpPr>
          <p:spPr bwMode="auto">
            <a:xfrm>
              <a:off x="572" y="2446"/>
              <a:ext cx="4585" cy="1"/>
            </a:xfrm>
            <a:prstGeom prst="line">
              <a:avLst/>
            </a:prstGeom>
            <a:noFill/>
            <a:ln w="0">
              <a:solidFill>
                <a:srgbClr val="C0C0C0"/>
              </a:solidFill>
              <a:round/>
              <a:headEnd/>
              <a:tailEnd/>
            </a:ln>
          </p:spPr>
          <p:txBody>
            <a:bodyPr/>
            <a:lstStyle/>
            <a:p>
              <a:endParaRPr lang="en-US"/>
            </a:p>
          </p:txBody>
        </p:sp>
        <p:sp>
          <p:nvSpPr>
            <p:cNvPr id="217101" name="Line 13"/>
            <p:cNvSpPr>
              <a:spLocks noChangeShapeType="1"/>
            </p:cNvSpPr>
            <p:nvPr/>
          </p:nvSpPr>
          <p:spPr bwMode="auto">
            <a:xfrm>
              <a:off x="572" y="2164"/>
              <a:ext cx="4585" cy="1"/>
            </a:xfrm>
            <a:prstGeom prst="line">
              <a:avLst/>
            </a:prstGeom>
            <a:noFill/>
            <a:ln w="0">
              <a:solidFill>
                <a:srgbClr val="C0C0C0"/>
              </a:solidFill>
              <a:round/>
              <a:headEnd/>
              <a:tailEnd/>
            </a:ln>
          </p:spPr>
          <p:txBody>
            <a:bodyPr/>
            <a:lstStyle/>
            <a:p>
              <a:endParaRPr lang="en-US"/>
            </a:p>
          </p:txBody>
        </p:sp>
        <p:sp>
          <p:nvSpPr>
            <p:cNvPr id="217102" name="Line 14"/>
            <p:cNvSpPr>
              <a:spLocks noChangeShapeType="1"/>
            </p:cNvSpPr>
            <p:nvPr/>
          </p:nvSpPr>
          <p:spPr bwMode="auto">
            <a:xfrm>
              <a:off x="572" y="1882"/>
              <a:ext cx="4585" cy="1"/>
            </a:xfrm>
            <a:prstGeom prst="line">
              <a:avLst/>
            </a:prstGeom>
            <a:noFill/>
            <a:ln w="0">
              <a:solidFill>
                <a:srgbClr val="C0C0C0"/>
              </a:solidFill>
              <a:round/>
              <a:headEnd/>
              <a:tailEnd/>
            </a:ln>
          </p:spPr>
          <p:txBody>
            <a:bodyPr/>
            <a:lstStyle/>
            <a:p>
              <a:endParaRPr lang="en-US"/>
            </a:p>
          </p:txBody>
        </p:sp>
        <p:sp>
          <p:nvSpPr>
            <p:cNvPr id="217103" name="Line 15"/>
            <p:cNvSpPr>
              <a:spLocks noChangeShapeType="1"/>
            </p:cNvSpPr>
            <p:nvPr/>
          </p:nvSpPr>
          <p:spPr bwMode="auto">
            <a:xfrm>
              <a:off x="572" y="1601"/>
              <a:ext cx="4585" cy="1"/>
            </a:xfrm>
            <a:prstGeom prst="line">
              <a:avLst/>
            </a:prstGeom>
            <a:noFill/>
            <a:ln w="0">
              <a:solidFill>
                <a:srgbClr val="C0C0C0"/>
              </a:solidFill>
              <a:round/>
              <a:headEnd/>
              <a:tailEnd/>
            </a:ln>
          </p:spPr>
          <p:txBody>
            <a:bodyPr/>
            <a:lstStyle/>
            <a:p>
              <a:endParaRPr lang="en-US"/>
            </a:p>
          </p:txBody>
        </p:sp>
        <p:sp>
          <p:nvSpPr>
            <p:cNvPr id="217104" name="Line 16"/>
            <p:cNvSpPr>
              <a:spLocks noChangeShapeType="1"/>
            </p:cNvSpPr>
            <p:nvPr/>
          </p:nvSpPr>
          <p:spPr bwMode="auto">
            <a:xfrm>
              <a:off x="572" y="1319"/>
              <a:ext cx="4585" cy="1"/>
            </a:xfrm>
            <a:prstGeom prst="line">
              <a:avLst/>
            </a:prstGeom>
            <a:noFill/>
            <a:ln w="0">
              <a:solidFill>
                <a:srgbClr val="C0C0C0"/>
              </a:solidFill>
              <a:round/>
              <a:headEnd/>
              <a:tailEnd/>
            </a:ln>
          </p:spPr>
          <p:txBody>
            <a:bodyPr/>
            <a:lstStyle/>
            <a:p>
              <a:endParaRPr lang="en-US"/>
            </a:p>
          </p:txBody>
        </p:sp>
        <p:sp>
          <p:nvSpPr>
            <p:cNvPr id="217105" name="Line 17"/>
            <p:cNvSpPr>
              <a:spLocks noChangeShapeType="1"/>
            </p:cNvSpPr>
            <p:nvPr/>
          </p:nvSpPr>
          <p:spPr bwMode="auto">
            <a:xfrm>
              <a:off x="572" y="1038"/>
              <a:ext cx="4585" cy="1"/>
            </a:xfrm>
            <a:prstGeom prst="line">
              <a:avLst/>
            </a:prstGeom>
            <a:noFill/>
            <a:ln w="0">
              <a:solidFill>
                <a:srgbClr val="C0C0C0"/>
              </a:solidFill>
              <a:round/>
              <a:headEnd/>
              <a:tailEnd/>
            </a:ln>
          </p:spPr>
          <p:txBody>
            <a:bodyPr/>
            <a:lstStyle/>
            <a:p>
              <a:endParaRPr lang="en-US"/>
            </a:p>
          </p:txBody>
        </p:sp>
        <p:sp>
          <p:nvSpPr>
            <p:cNvPr id="217106" name="Line 18"/>
            <p:cNvSpPr>
              <a:spLocks noChangeShapeType="1"/>
            </p:cNvSpPr>
            <p:nvPr/>
          </p:nvSpPr>
          <p:spPr bwMode="auto">
            <a:xfrm>
              <a:off x="572" y="756"/>
              <a:ext cx="4585" cy="1"/>
            </a:xfrm>
            <a:prstGeom prst="line">
              <a:avLst/>
            </a:prstGeom>
            <a:noFill/>
            <a:ln w="0">
              <a:solidFill>
                <a:srgbClr val="C0C0C0"/>
              </a:solidFill>
              <a:round/>
              <a:headEnd/>
              <a:tailEnd/>
            </a:ln>
          </p:spPr>
          <p:txBody>
            <a:bodyPr/>
            <a:lstStyle/>
            <a:p>
              <a:endParaRPr lang="en-US"/>
            </a:p>
          </p:txBody>
        </p:sp>
        <p:sp>
          <p:nvSpPr>
            <p:cNvPr id="217107" name="Rectangle 19"/>
            <p:cNvSpPr>
              <a:spLocks noChangeArrowheads="1"/>
            </p:cNvSpPr>
            <p:nvPr/>
          </p:nvSpPr>
          <p:spPr bwMode="auto">
            <a:xfrm>
              <a:off x="572" y="756"/>
              <a:ext cx="4585" cy="2535"/>
            </a:xfrm>
            <a:prstGeom prst="rect">
              <a:avLst/>
            </a:prstGeom>
            <a:noFill/>
            <a:ln w="11113">
              <a:solidFill>
                <a:srgbClr val="808080"/>
              </a:solidFill>
              <a:miter lim="800000"/>
              <a:headEnd/>
              <a:tailEnd/>
            </a:ln>
          </p:spPr>
          <p:txBody>
            <a:bodyPr/>
            <a:lstStyle/>
            <a:p>
              <a:endParaRPr lang="en-US"/>
            </a:p>
          </p:txBody>
        </p:sp>
        <p:sp>
          <p:nvSpPr>
            <p:cNvPr id="217108" name="Line 20"/>
            <p:cNvSpPr>
              <a:spLocks noChangeShapeType="1"/>
            </p:cNvSpPr>
            <p:nvPr/>
          </p:nvSpPr>
          <p:spPr bwMode="auto">
            <a:xfrm>
              <a:off x="572" y="756"/>
              <a:ext cx="1" cy="2535"/>
            </a:xfrm>
            <a:prstGeom prst="line">
              <a:avLst/>
            </a:prstGeom>
            <a:noFill/>
            <a:ln w="0">
              <a:solidFill>
                <a:srgbClr val="000000"/>
              </a:solidFill>
              <a:round/>
              <a:headEnd/>
              <a:tailEnd/>
            </a:ln>
          </p:spPr>
          <p:txBody>
            <a:bodyPr/>
            <a:lstStyle/>
            <a:p>
              <a:endParaRPr lang="en-US"/>
            </a:p>
          </p:txBody>
        </p:sp>
        <p:sp>
          <p:nvSpPr>
            <p:cNvPr id="217109" name="Line 21"/>
            <p:cNvSpPr>
              <a:spLocks noChangeShapeType="1"/>
            </p:cNvSpPr>
            <p:nvPr/>
          </p:nvSpPr>
          <p:spPr bwMode="auto">
            <a:xfrm>
              <a:off x="546" y="3291"/>
              <a:ext cx="26" cy="1"/>
            </a:xfrm>
            <a:prstGeom prst="line">
              <a:avLst/>
            </a:prstGeom>
            <a:noFill/>
            <a:ln w="0">
              <a:solidFill>
                <a:srgbClr val="000000"/>
              </a:solidFill>
              <a:round/>
              <a:headEnd/>
              <a:tailEnd/>
            </a:ln>
          </p:spPr>
          <p:txBody>
            <a:bodyPr/>
            <a:lstStyle/>
            <a:p>
              <a:endParaRPr lang="en-US"/>
            </a:p>
          </p:txBody>
        </p:sp>
        <p:sp>
          <p:nvSpPr>
            <p:cNvPr id="217110" name="Line 22"/>
            <p:cNvSpPr>
              <a:spLocks noChangeShapeType="1"/>
            </p:cNvSpPr>
            <p:nvPr/>
          </p:nvSpPr>
          <p:spPr bwMode="auto">
            <a:xfrm>
              <a:off x="546" y="3009"/>
              <a:ext cx="26" cy="1"/>
            </a:xfrm>
            <a:prstGeom prst="line">
              <a:avLst/>
            </a:prstGeom>
            <a:noFill/>
            <a:ln w="0">
              <a:solidFill>
                <a:srgbClr val="000000"/>
              </a:solidFill>
              <a:round/>
              <a:headEnd/>
              <a:tailEnd/>
            </a:ln>
          </p:spPr>
          <p:txBody>
            <a:bodyPr/>
            <a:lstStyle/>
            <a:p>
              <a:endParaRPr lang="en-US"/>
            </a:p>
          </p:txBody>
        </p:sp>
        <p:sp>
          <p:nvSpPr>
            <p:cNvPr id="217111" name="Line 23"/>
            <p:cNvSpPr>
              <a:spLocks noChangeShapeType="1"/>
            </p:cNvSpPr>
            <p:nvPr/>
          </p:nvSpPr>
          <p:spPr bwMode="auto">
            <a:xfrm>
              <a:off x="546" y="2727"/>
              <a:ext cx="26" cy="1"/>
            </a:xfrm>
            <a:prstGeom prst="line">
              <a:avLst/>
            </a:prstGeom>
            <a:noFill/>
            <a:ln w="0">
              <a:solidFill>
                <a:srgbClr val="000000"/>
              </a:solidFill>
              <a:round/>
              <a:headEnd/>
              <a:tailEnd/>
            </a:ln>
          </p:spPr>
          <p:txBody>
            <a:bodyPr/>
            <a:lstStyle/>
            <a:p>
              <a:endParaRPr lang="en-US"/>
            </a:p>
          </p:txBody>
        </p:sp>
        <p:sp>
          <p:nvSpPr>
            <p:cNvPr id="217112" name="Line 24"/>
            <p:cNvSpPr>
              <a:spLocks noChangeShapeType="1"/>
            </p:cNvSpPr>
            <p:nvPr/>
          </p:nvSpPr>
          <p:spPr bwMode="auto">
            <a:xfrm>
              <a:off x="546" y="2446"/>
              <a:ext cx="26" cy="1"/>
            </a:xfrm>
            <a:prstGeom prst="line">
              <a:avLst/>
            </a:prstGeom>
            <a:noFill/>
            <a:ln w="0">
              <a:solidFill>
                <a:srgbClr val="000000"/>
              </a:solidFill>
              <a:round/>
              <a:headEnd/>
              <a:tailEnd/>
            </a:ln>
          </p:spPr>
          <p:txBody>
            <a:bodyPr/>
            <a:lstStyle/>
            <a:p>
              <a:endParaRPr lang="en-US"/>
            </a:p>
          </p:txBody>
        </p:sp>
        <p:sp>
          <p:nvSpPr>
            <p:cNvPr id="217113" name="Line 25"/>
            <p:cNvSpPr>
              <a:spLocks noChangeShapeType="1"/>
            </p:cNvSpPr>
            <p:nvPr/>
          </p:nvSpPr>
          <p:spPr bwMode="auto">
            <a:xfrm>
              <a:off x="546" y="2164"/>
              <a:ext cx="26" cy="1"/>
            </a:xfrm>
            <a:prstGeom prst="line">
              <a:avLst/>
            </a:prstGeom>
            <a:noFill/>
            <a:ln w="0">
              <a:solidFill>
                <a:srgbClr val="000000"/>
              </a:solidFill>
              <a:round/>
              <a:headEnd/>
              <a:tailEnd/>
            </a:ln>
          </p:spPr>
          <p:txBody>
            <a:bodyPr/>
            <a:lstStyle/>
            <a:p>
              <a:endParaRPr lang="en-US"/>
            </a:p>
          </p:txBody>
        </p:sp>
        <p:sp>
          <p:nvSpPr>
            <p:cNvPr id="217114" name="Line 26"/>
            <p:cNvSpPr>
              <a:spLocks noChangeShapeType="1"/>
            </p:cNvSpPr>
            <p:nvPr/>
          </p:nvSpPr>
          <p:spPr bwMode="auto">
            <a:xfrm>
              <a:off x="546" y="1882"/>
              <a:ext cx="26" cy="1"/>
            </a:xfrm>
            <a:prstGeom prst="line">
              <a:avLst/>
            </a:prstGeom>
            <a:noFill/>
            <a:ln w="0">
              <a:solidFill>
                <a:srgbClr val="000000"/>
              </a:solidFill>
              <a:round/>
              <a:headEnd/>
              <a:tailEnd/>
            </a:ln>
          </p:spPr>
          <p:txBody>
            <a:bodyPr/>
            <a:lstStyle/>
            <a:p>
              <a:endParaRPr lang="en-US"/>
            </a:p>
          </p:txBody>
        </p:sp>
        <p:sp>
          <p:nvSpPr>
            <p:cNvPr id="217115" name="Line 27"/>
            <p:cNvSpPr>
              <a:spLocks noChangeShapeType="1"/>
            </p:cNvSpPr>
            <p:nvPr/>
          </p:nvSpPr>
          <p:spPr bwMode="auto">
            <a:xfrm>
              <a:off x="546" y="1601"/>
              <a:ext cx="26" cy="1"/>
            </a:xfrm>
            <a:prstGeom prst="line">
              <a:avLst/>
            </a:prstGeom>
            <a:noFill/>
            <a:ln w="0">
              <a:solidFill>
                <a:srgbClr val="000000"/>
              </a:solidFill>
              <a:round/>
              <a:headEnd/>
              <a:tailEnd/>
            </a:ln>
          </p:spPr>
          <p:txBody>
            <a:bodyPr/>
            <a:lstStyle/>
            <a:p>
              <a:endParaRPr lang="en-US"/>
            </a:p>
          </p:txBody>
        </p:sp>
        <p:sp>
          <p:nvSpPr>
            <p:cNvPr id="217116" name="Line 28"/>
            <p:cNvSpPr>
              <a:spLocks noChangeShapeType="1"/>
            </p:cNvSpPr>
            <p:nvPr/>
          </p:nvSpPr>
          <p:spPr bwMode="auto">
            <a:xfrm>
              <a:off x="546" y="1319"/>
              <a:ext cx="26" cy="1"/>
            </a:xfrm>
            <a:prstGeom prst="line">
              <a:avLst/>
            </a:prstGeom>
            <a:noFill/>
            <a:ln w="0">
              <a:solidFill>
                <a:srgbClr val="000000"/>
              </a:solidFill>
              <a:round/>
              <a:headEnd/>
              <a:tailEnd/>
            </a:ln>
          </p:spPr>
          <p:txBody>
            <a:bodyPr/>
            <a:lstStyle/>
            <a:p>
              <a:endParaRPr lang="en-US"/>
            </a:p>
          </p:txBody>
        </p:sp>
        <p:sp>
          <p:nvSpPr>
            <p:cNvPr id="217117" name="Line 29"/>
            <p:cNvSpPr>
              <a:spLocks noChangeShapeType="1"/>
            </p:cNvSpPr>
            <p:nvPr/>
          </p:nvSpPr>
          <p:spPr bwMode="auto">
            <a:xfrm>
              <a:off x="546" y="1038"/>
              <a:ext cx="26" cy="1"/>
            </a:xfrm>
            <a:prstGeom prst="line">
              <a:avLst/>
            </a:prstGeom>
            <a:noFill/>
            <a:ln w="0">
              <a:solidFill>
                <a:srgbClr val="000000"/>
              </a:solidFill>
              <a:round/>
              <a:headEnd/>
              <a:tailEnd/>
            </a:ln>
          </p:spPr>
          <p:txBody>
            <a:bodyPr/>
            <a:lstStyle/>
            <a:p>
              <a:endParaRPr lang="en-US"/>
            </a:p>
          </p:txBody>
        </p:sp>
        <p:sp>
          <p:nvSpPr>
            <p:cNvPr id="217118" name="Line 30"/>
            <p:cNvSpPr>
              <a:spLocks noChangeShapeType="1"/>
            </p:cNvSpPr>
            <p:nvPr/>
          </p:nvSpPr>
          <p:spPr bwMode="auto">
            <a:xfrm>
              <a:off x="546" y="756"/>
              <a:ext cx="26" cy="1"/>
            </a:xfrm>
            <a:prstGeom prst="line">
              <a:avLst/>
            </a:prstGeom>
            <a:noFill/>
            <a:ln w="0">
              <a:solidFill>
                <a:srgbClr val="000000"/>
              </a:solidFill>
              <a:round/>
              <a:headEnd/>
              <a:tailEnd/>
            </a:ln>
          </p:spPr>
          <p:txBody>
            <a:bodyPr/>
            <a:lstStyle/>
            <a:p>
              <a:endParaRPr lang="en-US"/>
            </a:p>
          </p:txBody>
        </p:sp>
        <p:sp>
          <p:nvSpPr>
            <p:cNvPr id="217119" name="Line 31"/>
            <p:cNvSpPr>
              <a:spLocks noChangeShapeType="1"/>
            </p:cNvSpPr>
            <p:nvPr/>
          </p:nvSpPr>
          <p:spPr bwMode="auto">
            <a:xfrm>
              <a:off x="572" y="3291"/>
              <a:ext cx="4585" cy="1"/>
            </a:xfrm>
            <a:prstGeom prst="line">
              <a:avLst/>
            </a:prstGeom>
            <a:noFill/>
            <a:ln w="0">
              <a:solidFill>
                <a:srgbClr val="000000"/>
              </a:solidFill>
              <a:round/>
              <a:headEnd/>
              <a:tailEnd/>
            </a:ln>
          </p:spPr>
          <p:txBody>
            <a:bodyPr/>
            <a:lstStyle/>
            <a:p>
              <a:endParaRPr lang="en-US"/>
            </a:p>
          </p:txBody>
        </p:sp>
        <p:sp>
          <p:nvSpPr>
            <p:cNvPr id="217120" name="Line 32"/>
            <p:cNvSpPr>
              <a:spLocks noChangeShapeType="1"/>
            </p:cNvSpPr>
            <p:nvPr/>
          </p:nvSpPr>
          <p:spPr bwMode="auto">
            <a:xfrm flipV="1">
              <a:off x="572" y="3291"/>
              <a:ext cx="1" cy="28"/>
            </a:xfrm>
            <a:prstGeom prst="line">
              <a:avLst/>
            </a:prstGeom>
            <a:noFill/>
            <a:ln w="0">
              <a:solidFill>
                <a:srgbClr val="000000"/>
              </a:solidFill>
              <a:round/>
              <a:headEnd/>
              <a:tailEnd/>
            </a:ln>
          </p:spPr>
          <p:txBody>
            <a:bodyPr/>
            <a:lstStyle/>
            <a:p>
              <a:endParaRPr lang="en-US"/>
            </a:p>
          </p:txBody>
        </p:sp>
        <p:sp>
          <p:nvSpPr>
            <p:cNvPr id="217121" name="Line 33"/>
            <p:cNvSpPr>
              <a:spLocks noChangeShapeType="1"/>
            </p:cNvSpPr>
            <p:nvPr/>
          </p:nvSpPr>
          <p:spPr bwMode="auto">
            <a:xfrm flipV="1">
              <a:off x="1023" y="3291"/>
              <a:ext cx="1" cy="28"/>
            </a:xfrm>
            <a:prstGeom prst="line">
              <a:avLst/>
            </a:prstGeom>
            <a:noFill/>
            <a:ln w="0">
              <a:solidFill>
                <a:srgbClr val="000000"/>
              </a:solidFill>
              <a:round/>
              <a:headEnd/>
              <a:tailEnd/>
            </a:ln>
          </p:spPr>
          <p:txBody>
            <a:bodyPr/>
            <a:lstStyle/>
            <a:p>
              <a:endParaRPr lang="en-US"/>
            </a:p>
          </p:txBody>
        </p:sp>
        <p:sp>
          <p:nvSpPr>
            <p:cNvPr id="217122" name="Line 34"/>
            <p:cNvSpPr>
              <a:spLocks noChangeShapeType="1"/>
            </p:cNvSpPr>
            <p:nvPr/>
          </p:nvSpPr>
          <p:spPr bwMode="auto">
            <a:xfrm flipV="1">
              <a:off x="1476" y="3291"/>
              <a:ext cx="1" cy="28"/>
            </a:xfrm>
            <a:prstGeom prst="line">
              <a:avLst/>
            </a:prstGeom>
            <a:noFill/>
            <a:ln w="0">
              <a:solidFill>
                <a:srgbClr val="000000"/>
              </a:solidFill>
              <a:round/>
              <a:headEnd/>
              <a:tailEnd/>
            </a:ln>
          </p:spPr>
          <p:txBody>
            <a:bodyPr/>
            <a:lstStyle/>
            <a:p>
              <a:endParaRPr lang="en-US"/>
            </a:p>
          </p:txBody>
        </p:sp>
        <p:sp>
          <p:nvSpPr>
            <p:cNvPr id="217123" name="Line 35"/>
            <p:cNvSpPr>
              <a:spLocks noChangeShapeType="1"/>
            </p:cNvSpPr>
            <p:nvPr/>
          </p:nvSpPr>
          <p:spPr bwMode="auto">
            <a:xfrm flipV="1">
              <a:off x="1928" y="3291"/>
              <a:ext cx="1" cy="28"/>
            </a:xfrm>
            <a:prstGeom prst="line">
              <a:avLst/>
            </a:prstGeom>
            <a:noFill/>
            <a:ln w="0">
              <a:solidFill>
                <a:srgbClr val="000000"/>
              </a:solidFill>
              <a:round/>
              <a:headEnd/>
              <a:tailEnd/>
            </a:ln>
          </p:spPr>
          <p:txBody>
            <a:bodyPr/>
            <a:lstStyle/>
            <a:p>
              <a:endParaRPr lang="en-US"/>
            </a:p>
          </p:txBody>
        </p:sp>
        <p:sp>
          <p:nvSpPr>
            <p:cNvPr id="217124" name="Line 36"/>
            <p:cNvSpPr>
              <a:spLocks noChangeShapeType="1"/>
            </p:cNvSpPr>
            <p:nvPr/>
          </p:nvSpPr>
          <p:spPr bwMode="auto">
            <a:xfrm flipV="1">
              <a:off x="2380" y="3291"/>
              <a:ext cx="1" cy="28"/>
            </a:xfrm>
            <a:prstGeom prst="line">
              <a:avLst/>
            </a:prstGeom>
            <a:noFill/>
            <a:ln w="0">
              <a:solidFill>
                <a:srgbClr val="000000"/>
              </a:solidFill>
              <a:round/>
              <a:headEnd/>
              <a:tailEnd/>
            </a:ln>
          </p:spPr>
          <p:txBody>
            <a:bodyPr/>
            <a:lstStyle/>
            <a:p>
              <a:endParaRPr lang="en-US"/>
            </a:p>
          </p:txBody>
        </p:sp>
        <p:sp>
          <p:nvSpPr>
            <p:cNvPr id="217125" name="Line 37"/>
            <p:cNvSpPr>
              <a:spLocks noChangeShapeType="1"/>
            </p:cNvSpPr>
            <p:nvPr/>
          </p:nvSpPr>
          <p:spPr bwMode="auto">
            <a:xfrm flipV="1">
              <a:off x="2832" y="3291"/>
              <a:ext cx="1" cy="28"/>
            </a:xfrm>
            <a:prstGeom prst="line">
              <a:avLst/>
            </a:prstGeom>
            <a:noFill/>
            <a:ln w="0">
              <a:solidFill>
                <a:srgbClr val="000000"/>
              </a:solidFill>
              <a:round/>
              <a:headEnd/>
              <a:tailEnd/>
            </a:ln>
          </p:spPr>
          <p:txBody>
            <a:bodyPr/>
            <a:lstStyle/>
            <a:p>
              <a:endParaRPr lang="en-US"/>
            </a:p>
          </p:txBody>
        </p:sp>
        <p:sp>
          <p:nvSpPr>
            <p:cNvPr id="217126" name="Line 38"/>
            <p:cNvSpPr>
              <a:spLocks noChangeShapeType="1"/>
            </p:cNvSpPr>
            <p:nvPr/>
          </p:nvSpPr>
          <p:spPr bwMode="auto">
            <a:xfrm flipV="1">
              <a:off x="3284" y="3291"/>
              <a:ext cx="1" cy="28"/>
            </a:xfrm>
            <a:prstGeom prst="line">
              <a:avLst/>
            </a:prstGeom>
            <a:noFill/>
            <a:ln w="0">
              <a:solidFill>
                <a:srgbClr val="000000"/>
              </a:solidFill>
              <a:round/>
              <a:headEnd/>
              <a:tailEnd/>
            </a:ln>
          </p:spPr>
          <p:txBody>
            <a:bodyPr/>
            <a:lstStyle/>
            <a:p>
              <a:endParaRPr lang="en-US"/>
            </a:p>
          </p:txBody>
        </p:sp>
        <p:sp>
          <p:nvSpPr>
            <p:cNvPr id="217127" name="Line 39"/>
            <p:cNvSpPr>
              <a:spLocks noChangeShapeType="1"/>
            </p:cNvSpPr>
            <p:nvPr/>
          </p:nvSpPr>
          <p:spPr bwMode="auto">
            <a:xfrm flipV="1">
              <a:off x="3736" y="3291"/>
              <a:ext cx="1" cy="28"/>
            </a:xfrm>
            <a:prstGeom prst="line">
              <a:avLst/>
            </a:prstGeom>
            <a:noFill/>
            <a:ln w="0">
              <a:solidFill>
                <a:srgbClr val="000000"/>
              </a:solidFill>
              <a:round/>
              <a:headEnd/>
              <a:tailEnd/>
            </a:ln>
          </p:spPr>
          <p:txBody>
            <a:bodyPr/>
            <a:lstStyle/>
            <a:p>
              <a:endParaRPr lang="en-US"/>
            </a:p>
          </p:txBody>
        </p:sp>
        <p:sp>
          <p:nvSpPr>
            <p:cNvPr id="217128" name="Line 40"/>
            <p:cNvSpPr>
              <a:spLocks noChangeShapeType="1"/>
            </p:cNvSpPr>
            <p:nvPr/>
          </p:nvSpPr>
          <p:spPr bwMode="auto">
            <a:xfrm flipV="1">
              <a:off x="4189" y="3291"/>
              <a:ext cx="1" cy="28"/>
            </a:xfrm>
            <a:prstGeom prst="line">
              <a:avLst/>
            </a:prstGeom>
            <a:noFill/>
            <a:ln w="0">
              <a:solidFill>
                <a:srgbClr val="000000"/>
              </a:solidFill>
              <a:round/>
              <a:headEnd/>
              <a:tailEnd/>
            </a:ln>
          </p:spPr>
          <p:txBody>
            <a:bodyPr/>
            <a:lstStyle/>
            <a:p>
              <a:endParaRPr lang="en-US"/>
            </a:p>
          </p:txBody>
        </p:sp>
        <p:sp>
          <p:nvSpPr>
            <p:cNvPr id="217129" name="Line 41"/>
            <p:cNvSpPr>
              <a:spLocks noChangeShapeType="1"/>
            </p:cNvSpPr>
            <p:nvPr/>
          </p:nvSpPr>
          <p:spPr bwMode="auto">
            <a:xfrm flipV="1">
              <a:off x="4641" y="3291"/>
              <a:ext cx="1" cy="28"/>
            </a:xfrm>
            <a:prstGeom prst="line">
              <a:avLst/>
            </a:prstGeom>
            <a:noFill/>
            <a:ln w="0">
              <a:solidFill>
                <a:srgbClr val="000000"/>
              </a:solidFill>
              <a:round/>
              <a:headEnd/>
              <a:tailEnd/>
            </a:ln>
          </p:spPr>
          <p:txBody>
            <a:bodyPr/>
            <a:lstStyle/>
            <a:p>
              <a:endParaRPr lang="en-US"/>
            </a:p>
          </p:txBody>
        </p:sp>
        <p:sp>
          <p:nvSpPr>
            <p:cNvPr id="217130" name="Line 42"/>
            <p:cNvSpPr>
              <a:spLocks noChangeShapeType="1"/>
            </p:cNvSpPr>
            <p:nvPr/>
          </p:nvSpPr>
          <p:spPr bwMode="auto">
            <a:xfrm flipV="1">
              <a:off x="5092" y="3291"/>
              <a:ext cx="1" cy="28"/>
            </a:xfrm>
            <a:prstGeom prst="line">
              <a:avLst/>
            </a:prstGeom>
            <a:noFill/>
            <a:ln w="0">
              <a:solidFill>
                <a:srgbClr val="000000"/>
              </a:solidFill>
              <a:round/>
              <a:headEnd/>
              <a:tailEnd/>
            </a:ln>
          </p:spPr>
          <p:txBody>
            <a:bodyPr/>
            <a:lstStyle/>
            <a:p>
              <a:endParaRPr lang="en-US"/>
            </a:p>
          </p:txBody>
        </p:sp>
        <p:sp>
          <p:nvSpPr>
            <p:cNvPr id="217131" name="Line 43"/>
            <p:cNvSpPr>
              <a:spLocks noChangeShapeType="1"/>
            </p:cNvSpPr>
            <p:nvPr/>
          </p:nvSpPr>
          <p:spPr bwMode="auto">
            <a:xfrm>
              <a:off x="507" y="3291"/>
              <a:ext cx="33" cy="1"/>
            </a:xfrm>
            <a:prstGeom prst="line">
              <a:avLst/>
            </a:prstGeom>
            <a:noFill/>
            <a:ln w="22225">
              <a:solidFill>
                <a:srgbClr val="000080"/>
              </a:solidFill>
              <a:round/>
              <a:headEnd/>
              <a:tailEnd/>
            </a:ln>
          </p:spPr>
          <p:txBody>
            <a:bodyPr/>
            <a:lstStyle/>
            <a:p>
              <a:endParaRPr lang="en-US"/>
            </a:p>
          </p:txBody>
        </p:sp>
        <p:sp>
          <p:nvSpPr>
            <p:cNvPr id="217132" name="Line 44"/>
            <p:cNvSpPr>
              <a:spLocks noChangeShapeType="1"/>
            </p:cNvSpPr>
            <p:nvPr/>
          </p:nvSpPr>
          <p:spPr bwMode="auto">
            <a:xfrm>
              <a:off x="572" y="3291"/>
              <a:ext cx="1" cy="1"/>
            </a:xfrm>
            <a:prstGeom prst="line">
              <a:avLst/>
            </a:prstGeom>
            <a:noFill/>
            <a:ln w="22225">
              <a:solidFill>
                <a:srgbClr val="000080"/>
              </a:solidFill>
              <a:round/>
              <a:headEnd/>
              <a:tailEnd/>
            </a:ln>
          </p:spPr>
          <p:txBody>
            <a:bodyPr/>
            <a:lstStyle/>
            <a:p>
              <a:endParaRPr lang="en-US"/>
            </a:p>
          </p:txBody>
        </p:sp>
        <p:sp>
          <p:nvSpPr>
            <p:cNvPr id="217133" name="Line 45"/>
            <p:cNvSpPr>
              <a:spLocks noChangeShapeType="1"/>
            </p:cNvSpPr>
            <p:nvPr/>
          </p:nvSpPr>
          <p:spPr bwMode="auto">
            <a:xfrm>
              <a:off x="572" y="3291"/>
              <a:ext cx="31" cy="1"/>
            </a:xfrm>
            <a:prstGeom prst="line">
              <a:avLst/>
            </a:prstGeom>
            <a:noFill/>
            <a:ln w="22225">
              <a:solidFill>
                <a:srgbClr val="000080"/>
              </a:solidFill>
              <a:round/>
              <a:headEnd/>
              <a:tailEnd/>
            </a:ln>
          </p:spPr>
          <p:txBody>
            <a:bodyPr/>
            <a:lstStyle/>
            <a:p>
              <a:endParaRPr lang="en-US"/>
            </a:p>
          </p:txBody>
        </p:sp>
        <p:sp>
          <p:nvSpPr>
            <p:cNvPr id="217134" name="Line 46"/>
            <p:cNvSpPr>
              <a:spLocks noChangeShapeType="1"/>
            </p:cNvSpPr>
            <p:nvPr/>
          </p:nvSpPr>
          <p:spPr bwMode="auto">
            <a:xfrm>
              <a:off x="603" y="3291"/>
              <a:ext cx="33" cy="1"/>
            </a:xfrm>
            <a:prstGeom prst="line">
              <a:avLst/>
            </a:prstGeom>
            <a:noFill/>
            <a:ln w="22225">
              <a:solidFill>
                <a:srgbClr val="000080"/>
              </a:solidFill>
              <a:round/>
              <a:headEnd/>
              <a:tailEnd/>
            </a:ln>
          </p:spPr>
          <p:txBody>
            <a:bodyPr/>
            <a:lstStyle/>
            <a:p>
              <a:endParaRPr lang="en-US"/>
            </a:p>
          </p:txBody>
        </p:sp>
        <p:sp>
          <p:nvSpPr>
            <p:cNvPr id="217135" name="Line 47"/>
            <p:cNvSpPr>
              <a:spLocks noChangeShapeType="1"/>
            </p:cNvSpPr>
            <p:nvPr/>
          </p:nvSpPr>
          <p:spPr bwMode="auto">
            <a:xfrm>
              <a:off x="636" y="3291"/>
              <a:ext cx="32" cy="1"/>
            </a:xfrm>
            <a:prstGeom prst="line">
              <a:avLst/>
            </a:prstGeom>
            <a:noFill/>
            <a:ln w="22225">
              <a:solidFill>
                <a:srgbClr val="000080"/>
              </a:solidFill>
              <a:round/>
              <a:headEnd/>
              <a:tailEnd/>
            </a:ln>
          </p:spPr>
          <p:txBody>
            <a:bodyPr/>
            <a:lstStyle/>
            <a:p>
              <a:endParaRPr lang="en-US"/>
            </a:p>
          </p:txBody>
        </p:sp>
        <p:sp>
          <p:nvSpPr>
            <p:cNvPr id="217136" name="Line 48"/>
            <p:cNvSpPr>
              <a:spLocks noChangeShapeType="1"/>
            </p:cNvSpPr>
            <p:nvPr/>
          </p:nvSpPr>
          <p:spPr bwMode="auto">
            <a:xfrm>
              <a:off x="668" y="3291"/>
              <a:ext cx="33" cy="1"/>
            </a:xfrm>
            <a:prstGeom prst="line">
              <a:avLst/>
            </a:prstGeom>
            <a:noFill/>
            <a:ln w="22225">
              <a:solidFill>
                <a:srgbClr val="000080"/>
              </a:solidFill>
              <a:round/>
              <a:headEnd/>
              <a:tailEnd/>
            </a:ln>
          </p:spPr>
          <p:txBody>
            <a:bodyPr/>
            <a:lstStyle/>
            <a:p>
              <a:endParaRPr lang="en-US"/>
            </a:p>
          </p:txBody>
        </p:sp>
        <p:sp>
          <p:nvSpPr>
            <p:cNvPr id="217137" name="Line 49"/>
            <p:cNvSpPr>
              <a:spLocks noChangeShapeType="1"/>
            </p:cNvSpPr>
            <p:nvPr/>
          </p:nvSpPr>
          <p:spPr bwMode="auto">
            <a:xfrm>
              <a:off x="701" y="3291"/>
              <a:ext cx="32" cy="1"/>
            </a:xfrm>
            <a:prstGeom prst="line">
              <a:avLst/>
            </a:prstGeom>
            <a:noFill/>
            <a:ln w="22225">
              <a:solidFill>
                <a:srgbClr val="000080"/>
              </a:solidFill>
              <a:round/>
              <a:headEnd/>
              <a:tailEnd/>
            </a:ln>
          </p:spPr>
          <p:txBody>
            <a:bodyPr/>
            <a:lstStyle/>
            <a:p>
              <a:endParaRPr lang="en-US"/>
            </a:p>
          </p:txBody>
        </p:sp>
        <p:sp>
          <p:nvSpPr>
            <p:cNvPr id="217138" name="Line 50"/>
            <p:cNvSpPr>
              <a:spLocks noChangeShapeType="1"/>
            </p:cNvSpPr>
            <p:nvPr/>
          </p:nvSpPr>
          <p:spPr bwMode="auto">
            <a:xfrm>
              <a:off x="733" y="3291"/>
              <a:ext cx="32" cy="1"/>
            </a:xfrm>
            <a:prstGeom prst="line">
              <a:avLst/>
            </a:prstGeom>
            <a:noFill/>
            <a:ln w="22225">
              <a:solidFill>
                <a:srgbClr val="000080"/>
              </a:solidFill>
              <a:round/>
              <a:headEnd/>
              <a:tailEnd/>
            </a:ln>
          </p:spPr>
          <p:txBody>
            <a:bodyPr/>
            <a:lstStyle/>
            <a:p>
              <a:endParaRPr lang="en-US"/>
            </a:p>
          </p:txBody>
        </p:sp>
        <p:sp>
          <p:nvSpPr>
            <p:cNvPr id="217139" name="Line 51"/>
            <p:cNvSpPr>
              <a:spLocks noChangeShapeType="1"/>
            </p:cNvSpPr>
            <p:nvPr/>
          </p:nvSpPr>
          <p:spPr bwMode="auto">
            <a:xfrm>
              <a:off x="765" y="3291"/>
              <a:ext cx="33" cy="1"/>
            </a:xfrm>
            <a:prstGeom prst="line">
              <a:avLst/>
            </a:prstGeom>
            <a:noFill/>
            <a:ln w="22225">
              <a:solidFill>
                <a:srgbClr val="000080"/>
              </a:solidFill>
              <a:round/>
              <a:headEnd/>
              <a:tailEnd/>
            </a:ln>
          </p:spPr>
          <p:txBody>
            <a:bodyPr/>
            <a:lstStyle/>
            <a:p>
              <a:endParaRPr lang="en-US"/>
            </a:p>
          </p:txBody>
        </p:sp>
        <p:sp>
          <p:nvSpPr>
            <p:cNvPr id="217140" name="Line 52"/>
            <p:cNvSpPr>
              <a:spLocks noChangeShapeType="1"/>
            </p:cNvSpPr>
            <p:nvPr/>
          </p:nvSpPr>
          <p:spPr bwMode="auto">
            <a:xfrm>
              <a:off x="798" y="3291"/>
              <a:ext cx="32" cy="1"/>
            </a:xfrm>
            <a:prstGeom prst="line">
              <a:avLst/>
            </a:prstGeom>
            <a:noFill/>
            <a:ln w="22225">
              <a:solidFill>
                <a:srgbClr val="000080"/>
              </a:solidFill>
              <a:round/>
              <a:headEnd/>
              <a:tailEnd/>
            </a:ln>
          </p:spPr>
          <p:txBody>
            <a:bodyPr/>
            <a:lstStyle/>
            <a:p>
              <a:endParaRPr lang="en-US"/>
            </a:p>
          </p:txBody>
        </p:sp>
        <p:sp>
          <p:nvSpPr>
            <p:cNvPr id="217141" name="Line 53"/>
            <p:cNvSpPr>
              <a:spLocks noChangeShapeType="1"/>
            </p:cNvSpPr>
            <p:nvPr/>
          </p:nvSpPr>
          <p:spPr bwMode="auto">
            <a:xfrm>
              <a:off x="830" y="3291"/>
              <a:ext cx="32" cy="1"/>
            </a:xfrm>
            <a:prstGeom prst="line">
              <a:avLst/>
            </a:prstGeom>
            <a:noFill/>
            <a:ln w="22225">
              <a:solidFill>
                <a:srgbClr val="000080"/>
              </a:solidFill>
              <a:round/>
              <a:headEnd/>
              <a:tailEnd/>
            </a:ln>
          </p:spPr>
          <p:txBody>
            <a:bodyPr/>
            <a:lstStyle/>
            <a:p>
              <a:endParaRPr lang="en-US"/>
            </a:p>
          </p:txBody>
        </p:sp>
        <p:sp>
          <p:nvSpPr>
            <p:cNvPr id="217142" name="Line 54"/>
            <p:cNvSpPr>
              <a:spLocks noChangeShapeType="1"/>
            </p:cNvSpPr>
            <p:nvPr/>
          </p:nvSpPr>
          <p:spPr bwMode="auto">
            <a:xfrm>
              <a:off x="862" y="3291"/>
              <a:ext cx="33" cy="1"/>
            </a:xfrm>
            <a:prstGeom prst="line">
              <a:avLst/>
            </a:prstGeom>
            <a:noFill/>
            <a:ln w="22225">
              <a:solidFill>
                <a:srgbClr val="000080"/>
              </a:solidFill>
              <a:round/>
              <a:headEnd/>
              <a:tailEnd/>
            </a:ln>
          </p:spPr>
          <p:txBody>
            <a:bodyPr/>
            <a:lstStyle/>
            <a:p>
              <a:endParaRPr lang="en-US"/>
            </a:p>
          </p:txBody>
        </p:sp>
        <p:sp>
          <p:nvSpPr>
            <p:cNvPr id="217143" name="Line 55"/>
            <p:cNvSpPr>
              <a:spLocks noChangeShapeType="1"/>
            </p:cNvSpPr>
            <p:nvPr/>
          </p:nvSpPr>
          <p:spPr bwMode="auto">
            <a:xfrm>
              <a:off x="895" y="3291"/>
              <a:ext cx="32" cy="1"/>
            </a:xfrm>
            <a:prstGeom prst="line">
              <a:avLst/>
            </a:prstGeom>
            <a:noFill/>
            <a:ln w="22225">
              <a:solidFill>
                <a:srgbClr val="000080"/>
              </a:solidFill>
              <a:round/>
              <a:headEnd/>
              <a:tailEnd/>
            </a:ln>
          </p:spPr>
          <p:txBody>
            <a:bodyPr/>
            <a:lstStyle/>
            <a:p>
              <a:endParaRPr lang="en-US"/>
            </a:p>
          </p:txBody>
        </p:sp>
        <p:sp>
          <p:nvSpPr>
            <p:cNvPr id="217144" name="Line 56"/>
            <p:cNvSpPr>
              <a:spLocks noChangeShapeType="1"/>
            </p:cNvSpPr>
            <p:nvPr/>
          </p:nvSpPr>
          <p:spPr bwMode="auto">
            <a:xfrm>
              <a:off x="927" y="3291"/>
              <a:ext cx="32" cy="1"/>
            </a:xfrm>
            <a:prstGeom prst="line">
              <a:avLst/>
            </a:prstGeom>
            <a:noFill/>
            <a:ln w="22225">
              <a:solidFill>
                <a:srgbClr val="000080"/>
              </a:solidFill>
              <a:round/>
              <a:headEnd/>
              <a:tailEnd/>
            </a:ln>
          </p:spPr>
          <p:txBody>
            <a:bodyPr/>
            <a:lstStyle/>
            <a:p>
              <a:endParaRPr lang="en-US"/>
            </a:p>
          </p:txBody>
        </p:sp>
        <p:sp>
          <p:nvSpPr>
            <p:cNvPr id="217145" name="Line 57"/>
            <p:cNvSpPr>
              <a:spLocks noChangeShapeType="1"/>
            </p:cNvSpPr>
            <p:nvPr/>
          </p:nvSpPr>
          <p:spPr bwMode="auto">
            <a:xfrm>
              <a:off x="959" y="3291"/>
              <a:ext cx="32" cy="1"/>
            </a:xfrm>
            <a:prstGeom prst="line">
              <a:avLst/>
            </a:prstGeom>
            <a:noFill/>
            <a:ln w="22225">
              <a:solidFill>
                <a:srgbClr val="000080"/>
              </a:solidFill>
              <a:round/>
              <a:headEnd/>
              <a:tailEnd/>
            </a:ln>
          </p:spPr>
          <p:txBody>
            <a:bodyPr/>
            <a:lstStyle/>
            <a:p>
              <a:endParaRPr lang="en-US"/>
            </a:p>
          </p:txBody>
        </p:sp>
        <p:sp>
          <p:nvSpPr>
            <p:cNvPr id="217146" name="Line 58"/>
            <p:cNvSpPr>
              <a:spLocks noChangeShapeType="1"/>
            </p:cNvSpPr>
            <p:nvPr/>
          </p:nvSpPr>
          <p:spPr bwMode="auto">
            <a:xfrm>
              <a:off x="991" y="3291"/>
              <a:ext cx="32" cy="1"/>
            </a:xfrm>
            <a:prstGeom prst="line">
              <a:avLst/>
            </a:prstGeom>
            <a:noFill/>
            <a:ln w="22225">
              <a:solidFill>
                <a:srgbClr val="000080"/>
              </a:solidFill>
              <a:round/>
              <a:headEnd/>
              <a:tailEnd/>
            </a:ln>
          </p:spPr>
          <p:txBody>
            <a:bodyPr/>
            <a:lstStyle/>
            <a:p>
              <a:endParaRPr lang="en-US"/>
            </a:p>
          </p:txBody>
        </p:sp>
        <p:sp>
          <p:nvSpPr>
            <p:cNvPr id="217147" name="Line 59"/>
            <p:cNvSpPr>
              <a:spLocks noChangeShapeType="1"/>
            </p:cNvSpPr>
            <p:nvPr/>
          </p:nvSpPr>
          <p:spPr bwMode="auto">
            <a:xfrm>
              <a:off x="1023" y="3291"/>
              <a:ext cx="33" cy="1"/>
            </a:xfrm>
            <a:prstGeom prst="line">
              <a:avLst/>
            </a:prstGeom>
            <a:noFill/>
            <a:ln w="22225">
              <a:solidFill>
                <a:srgbClr val="000080"/>
              </a:solidFill>
              <a:round/>
              <a:headEnd/>
              <a:tailEnd/>
            </a:ln>
          </p:spPr>
          <p:txBody>
            <a:bodyPr/>
            <a:lstStyle/>
            <a:p>
              <a:endParaRPr lang="en-US"/>
            </a:p>
          </p:txBody>
        </p:sp>
        <p:sp>
          <p:nvSpPr>
            <p:cNvPr id="217148" name="Line 60"/>
            <p:cNvSpPr>
              <a:spLocks noChangeShapeType="1"/>
            </p:cNvSpPr>
            <p:nvPr/>
          </p:nvSpPr>
          <p:spPr bwMode="auto">
            <a:xfrm>
              <a:off x="1056" y="3291"/>
              <a:ext cx="32" cy="1"/>
            </a:xfrm>
            <a:prstGeom prst="line">
              <a:avLst/>
            </a:prstGeom>
            <a:noFill/>
            <a:ln w="22225">
              <a:solidFill>
                <a:srgbClr val="000080"/>
              </a:solidFill>
              <a:round/>
              <a:headEnd/>
              <a:tailEnd/>
            </a:ln>
          </p:spPr>
          <p:txBody>
            <a:bodyPr/>
            <a:lstStyle/>
            <a:p>
              <a:endParaRPr lang="en-US"/>
            </a:p>
          </p:txBody>
        </p:sp>
        <p:sp>
          <p:nvSpPr>
            <p:cNvPr id="217149" name="Line 61"/>
            <p:cNvSpPr>
              <a:spLocks noChangeShapeType="1"/>
            </p:cNvSpPr>
            <p:nvPr/>
          </p:nvSpPr>
          <p:spPr bwMode="auto">
            <a:xfrm>
              <a:off x="1088" y="3291"/>
              <a:ext cx="32" cy="1"/>
            </a:xfrm>
            <a:prstGeom prst="line">
              <a:avLst/>
            </a:prstGeom>
            <a:noFill/>
            <a:ln w="22225">
              <a:solidFill>
                <a:srgbClr val="000080"/>
              </a:solidFill>
              <a:round/>
              <a:headEnd/>
              <a:tailEnd/>
            </a:ln>
          </p:spPr>
          <p:txBody>
            <a:bodyPr/>
            <a:lstStyle/>
            <a:p>
              <a:endParaRPr lang="en-US"/>
            </a:p>
          </p:txBody>
        </p:sp>
        <p:sp>
          <p:nvSpPr>
            <p:cNvPr id="217150" name="Line 62"/>
            <p:cNvSpPr>
              <a:spLocks noChangeShapeType="1"/>
            </p:cNvSpPr>
            <p:nvPr/>
          </p:nvSpPr>
          <p:spPr bwMode="auto">
            <a:xfrm flipV="1">
              <a:off x="1120" y="3290"/>
              <a:ext cx="33" cy="1"/>
            </a:xfrm>
            <a:prstGeom prst="line">
              <a:avLst/>
            </a:prstGeom>
            <a:noFill/>
            <a:ln w="22225">
              <a:solidFill>
                <a:srgbClr val="000080"/>
              </a:solidFill>
              <a:round/>
              <a:headEnd/>
              <a:tailEnd/>
            </a:ln>
          </p:spPr>
          <p:txBody>
            <a:bodyPr/>
            <a:lstStyle/>
            <a:p>
              <a:endParaRPr lang="en-US"/>
            </a:p>
          </p:txBody>
        </p:sp>
        <p:sp>
          <p:nvSpPr>
            <p:cNvPr id="217151" name="Line 63"/>
            <p:cNvSpPr>
              <a:spLocks noChangeShapeType="1"/>
            </p:cNvSpPr>
            <p:nvPr/>
          </p:nvSpPr>
          <p:spPr bwMode="auto">
            <a:xfrm>
              <a:off x="1153" y="3290"/>
              <a:ext cx="32" cy="1"/>
            </a:xfrm>
            <a:prstGeom prst="line">
              <a:avLst/>
            </a:prstGeom>
            <a:noFill/>
            <a:ln w="22225">
              <a:solidFill>
                <a:srgbClr val="000080"/>
              </a:solidFill>
              <a:round/>
              <a:headEnd/>
              <a:tailEnd/>
            </a:ln>
          </p:spPr>
          <p:txBody>
            <a:bodyPr/>
            <a:lstStyle/>
            <a:p>
              <a:endParaRPr lang="en-US"/>
            </a:p>
          </p:txBody>
        </p:sp>
        <p:sp>
          <p:nvSpPr>
            <p:cNvPr id="217152" name="Line 64"/>
            <p:cNvSpPr>
              <a:spLocks noChangeShapeType="1"/>
            </p:cNvSpPr>
            <p:nvPr/>
          </p:nvSpPr>
          <p:spPr bwMode="auto">
            <a:xfrm flipV="1">
              <a:off x="1185" y="3289"/>
              <a:ext cx="33" cy="1"/>
            </a:xfrm>
            <a:prstGeom prst="line">
              <a:avLst/>
            </a:prstGeom>
            <a:noFill/>
            <a:ln w="22225">
              <a:solidFill>
                <a:srgbClr val="000080"/>
              </a:solidFill>
              <a:round/>
              <a:headEnd/>
              <a:tailEnd/>
            </a:ln>
          </p:spPr>
          <p:txBody>
            <a:bodyPr/>
            <a:lstStyle/>
            <a:p>
              <a:endParaRPr lang="en-US"/>
            </a:p>
          </p:txBody>
        </p:sp>
        <p:sp>
          <p:nvSpPr>
            <p:cNvPr id="217153" name="Line 65"/>
            <p:cNvSpPr>
              <a:spLocks noChangeShapeType="1"/>
            </p:cNvSpPr>
            <p:nvPr/>
          </p:nvSpPr>
          <p:spPr bwMode="auto">
            <a:xfrm>
              <a:off x="1218" y="3289"/>
              <a:ext cx="32" cy="1"/>
            </a:xfrm>
            <a:prstGeom prst="line">
              <a:avLst/>
            </a:prstGeom>
            <a:noFill/>
            <a:ln w="22225">
              <a:solidFill>
                <a:srgbClr val="000080"/>
              </a:solidFill>
              <a:round/>
              <a:headEnd/>
              <a:tailEnd/>
            </a:ln>
          </p:spPr>
          <p:txBody>
            <a:bodyPr/>
            <a:lstStyle/>
            <a:p>
              <a:endParaRPr lang="en-US"/>
            </a:p>
          </p:txBody>
        </p:sp>
        <p:sp>
          <p:nvSpPr>
            <p:cNvPr id="217154" name="Line 66"/>
            <p:cNvSpPr>
              <a:spLocks noChangeShapeType="1"/>
            </p:cNvSpPr>
            <p:nvPr/>
          </p:nvSpPr>
          <p:spPr bwMode="auto">
            <a:xfrm>
              <a:off x="1250" y="3289"/>
              <a:ext cx="32" cy="1"/>
            </a:xfrm>
            <a:prstGeom prst="line">
              <a:avLst/>
            </a:prstGeom>
            <a:noFill/>
            <a:ln w="22225">
              <a:solidFill>
                <a:srgbClr val="000080"/>
              </a:solidFill>
              <a:round/>
              <a:headEnd/>
              <a:tailEnd/>
            </a:ln>
          </p:spPr>
          <p:txBody>
            <a:bodyPr/>
            <a:lstStyle/>
            <a:p>
              <a:endParaRPr lang="en-US"/>
            </a:p>
          </p:txBody>
        </p:sp>
        <p:sp>
          <p:nvSpPr>
            <p:cNvPr id="217155" name="Line 67"/>
            <p:cNvSpPr>
              <a:spLocks noChangeShapeType="1"/>
            </p:cNvSpPr>
            <p:nvPr/>
          </p:nvSpPr>
          <p:spPr bwMode="auto">
            <a:xfrm flipV="1">
              <a:off x="1282" y="3288"/>
              <a:ext cx="32" cy="1"/>
            </a:xfrm>
            <a:prstGeom prst="line">
              <a:avLst/>
            </a:prstGeom>
            <a:noFill/>
            <a:ln w="22225">
              <a:solidFill>
                <a:srgbClr val="000080"/>
              </a:solidFill>
              <a:round/>
              <a:headEnd/>
              <a:tailEnd/>
            </a:ln>
          </p:spPr>
          <p:txBody>
            <a:bodyPr/>
            <a:lstStyle/>
            <a:p>
              <a:endParaRPr lang="en-US"/>
            </a:p>
          </p:txBody>
        </p:sp>
        <p:sp>
          <p:nvSpPr>
            <p:cNvPr id="217156" name="Line 68"/>
            <p:cNvSpPr>
              <a:spLocks noChangeShapeType="1"/>
            </p:cNvSpPr>
            <p:nvPr/>
          </p:nvSpPr>
          <p:spPr bwMode="auto">
            <a:xfrm flipV="1">
              <a:off x="1314" y="3287"/>
              <a:ext cx="32" cy="1"/>
            </a:xfrm>
            <a:prstGeom prst="line">
              <a:avLst/>
            </a:prstGeom>
            <a:noFill/>
            <a:ln w="22225">
              <a:solidFill>
                <a:srgbClr val="000080"/>
              </a:solidFill>
              <a:round/>
              <a:headEnd/>
              <a:tailEnd/>
            </a:ln>
          </p:spPr>
          <p:txBody>
            <a:bodyPr/>
            <a:lstStyle/>
            <a:p>
              <a:endParaRPr lang="en-US"/>
            </a:p>
          </p:txBody>
        </p:sp>
        <p:sp>
          <p:nvSpPr>
            <p:cNvPr id="217157" name="Line 69"/>
            <p:cNvSpPr>
              <a:spLocks noChangeShapeType="1"/>
            </p:cNvSpPr>
            <p:nvPr/>
          </p:nvSpPr>
          <p:spPr bwMode="auto">
            <a:xfrm flipV="1">
              <a:off x="1346" y="3286"/>
              <a:ext cx="33" cy="1"/>
            </a:xfrm>
            <a:prstGeom prst="line">
              <a:avLst/>
            </a:prstGeom>
            <a:noFill/>
            <a:ln w="22225">
              <a:solidFill>
                <a:srgbClr val="000080"/>
              </a:solidFill>
              <a:round/>
              <a:headEnd/>
              <a:tailEnd/>
            </a:ln>
          </p:spPr>
          <p:txBody>
            <a:bodyPr/>
            <a:lstStyle/>
            <a:p>
              <a:endParaRPr lang="en-US"/>
            </a:p>
          </p:txBody>
        </p:sp>
        <p:sp>
          <p:nvSpPr>
            <p:cNvPr id="217158" name="Line 70"/>
            <p:cNvSpPr>
              <a:spLocks noChangeShapeType="1"/>
            </p:cNvSpPr>
            <p:nvPr/>
          </p:nvSpPr>
          <p:spPr bwMode="auto">
            <a:xfrm flipV="1">
              <a:off x="1379" y="3285"/>
              <a:ext cx="32" cy="1"/>
            </a:xfrm>
            <a:prstGeom prst="line">
              <a:avLst/>
            </a:prstGeom>
            <a:noFill/>
            <a:ln w="22225">
              <a:solidFill>
                <a:srgbClr val="000080"/>
              </a:solidFill>
              <a:round/>
              <a:headEnd/>
              <a:tailEnd/>
            </a:ln>
          </p:spPr>
          <p:txBody>
            <a:bodyPr/>
            <a:lstStyle/>
            <a:p>
              <a:endParaRPr lang="en-US"/>
            </a:p>
          </p:txBody>
        </p:sp>
        <p:sp>
          <p:nvSpPr>
            <p:cNvPr id="217159" name="Line 71"/>
            <p:cNvSpPr>
              <a:spLocks noChangeShapeType="1"/>
            </p:cNvSpPr>
            <p:nvPr/>
          </p:nvSpPr>
          <p:spPr bwMode="auto">
            <a:xfrm flipV="1">
              <a:off x="1411" y="3283"/>
              <a:ext cx="32" cy="2"/>
            </a:xfrm>
            <a:prstGeom prst="line">
              <a:avLst/>
            </a:prstGeom>
            <a:noFill/>
            <a:ln w="22225">
              <a:solidFill>
                <a:srgbClr val="000080"/>
              </a:solidFill>
              <a:round/>
              <a:headEnd/>
              <a:tailEnd/>
            </a:ln>
          </p:spPr>
          <p:txBody>
            <a:bodyPr/>
            <a:lstStyle/>
            <a:p>
              <a:endParaRPr lang="en-US"/>
            </a:p>
          </p:txBody>
        </p:sp>
        <p:sp>
          <p:nvSpPr>
            <p:cNvPr id="217160" name="Line 72"/>
            <p:cNvSpPr>
              <a:spLocks noChangeShapeType="1"/>
            </p:cNvSpPr>
            <p:nvPr/>
          </p:nvSpPr>
          <p:spPr bwMode="auto">
            <a:xfrm flipV="1">
              <a:off x="1443" y="3280"/>
              <a:ext cx="33" cy="3"/>
            </a:xfrm>
            <a:prstGeom prst="line">
              <a:avLst/>
            </a:prstGeom>
            <a:noFill/>
            <a:ln w="22225">
              <a:solidFill>
                <a:srgbClr val="000080"/>
              </a:solidFill>
              <a:round/>
              <a:headEnd/>
              <a:tailEnd/>
            </a:ln>
          </p:spPr>
          <p:txBody>
            <a:bodyPr/>
            <a:lstStyle/>
            <a:p>
              <a:endParaRPr lang="en-US"/>
            </a:p>
          </p:txBody>
        </p:sp>
        <p:sp>
          <p:nvSpPr>
            <p:cNvPr id="217161" name="Line 73"/>
            <p:cNvSpPr>
              <a:spLocks noChangeShapeType="1"/>
            </p:cNvSpPr>
            <p:nvPr/>
          </p:nvSpPr>
          <p:spPr bwMode="auto">
            <a:xfrm flipV="1">
              <a:off x="1476" y="3278"/>
              <a:ext cx="32" cy="2"/>
            </a:xfrm>
            <a:prstGeom prst="line">
              <a:avLst/>
            </a:prstGeom>
            <a:noFill/>
            <a:ln w="22225">
              <a:solidFill>
                <a:srgbClr val="000080"/>
              </a:solidFill>
              <a:round/>
              <a:headEnd/>
              <a:tailEnd/>
            </a:ln>
          </p:spPr>
          <p:txBody>
            <a:bodyPr/>
            <a:lstStyle/>
            <a:p>
              <a:endParaRPr lang="en-US"/>
            </a:p>
          </p:txBody>
        </p:sp>
        <p:sp>
          <p:nvSpPr>
            <p:cNvPr id="217162" name="Line 74"/>
            <p:cNvSpPr>
              <a:spLocks noChangeShapeType="1"/>
            </p:cNvSpPr>
            <p:nvPr/>
          </p:nvSpPr>
          <p:spPr bwMode="auto">
            <a:xfrm flipV="1">
              <a:off x="1508" y="3273"/>
              <a:ext cx="32" cy="5"/>
            </a:xfrm>
            <a:prstGeom prst="line">
              <a:avLst/>
            </a:prstGeom>
            <a:noFill/>
            <a:ln w="22225">
              <a:solidFill>
                <a:srgbClr val="000080"/>
              </a:solidFill>
              <a:round/>
              <a:headEnd/>
              <a:tailEnd/>
            </a:ln>
          </p:spPr>
          <p:txBody>
            <a:bodyPr/>
            <a:lstStyle/>
            <a:p>
              <a:endParaRPr lang="en-US"/>
            </a:p>
          </p:txBody>
        </p:sp>
        <p:sp>
          <p:nvSpPr>
            <p:cNvPr id="217163" name="Line 75"/>
            <p:cNvSpPr>
              <a:spLocks noChangeShapeType="1"/>
            </p:cNvSpPr>
            <p:nvPr/>
          </p:nvSpPr>
          <p:spPr bwMode="auto">
            <a:xfrm flipV="1">
              <a:off x="1540" y="3268"/>
              <a:ext cx="33" cy="5"/>
            </a:xfrm>
            <a:prstGeom prst="line">
              <a:avLst/>
            </a:prstGeom>
            <a:noFill/>
            <a:ln w="22225">
              <a:solidFill>
                <a:srgbClr val="000080"/>
              </a:solidFill>
              <a:round/>
              <a:headEnd/>
              <a:tailEnd/>
            </a:ln>
          </p:spPr>
          <p:txBody>
            <a:bodyPr/>
            <a:lstStyle/>
            <a:p>
              <a:endParaRPr lang="en-US"/>
            </a:p>
          </p:txBody>
        </p:sp>
        <p:sp>
          <p:nvSpPr>
            <p:cNvPr id="217164" name="Line 76"/>
            <p:cNvSpPr>
              <a:spLocks noChangeShapeType="1"/>
            </p:cNvSpPr>
            <p:nvPr/>
          </p:nvSpPr>
          <p:spPr bwMode="auto">
            <a:xfrm flipV="1">
              <a:off x="1573" y="3260"/>
              <a:ext cx="32" cy="8"/>
            </a:xfrm>
            <a:prstGeom prst="line">
              <a:avLst/>
            </a:prstGeom>
            <a:noFill/>
            <a:ln w="22225">
              <a:solidFill>
                <a:srgbClr val="000080"/>
              </a:solidFill>
              <a:round/>
              <a:headEnd/>
              <a:tailEnd/>
            </a:ln>
          </p:spPr>
          <p:txBody>
            <a:bodyPr/>
            <a:lstStyle/>
            <a:p>
              <a:endParaRPr lang="en-US"/>
            </a:p>
          </p:txBody>
        </p:sp>
        <p:sp>
          <p:nvSpPr>
            <p:cNvPr id="217165" name="Line 77"/>
            <p:cNvSpPr>
              <a:spLocks noChangeShapeType="1"/>
            </p:cNvSpPr>
            <p:nvPr/>
          </p:nvSpPr>
          <p:spPr bwMode="auto">
            <a:xfrm flipV="1">
              <a:off x="1605" y="3252"/>
              <a:ext cx="33" cy="8"/>
            </a:xfrm>
            <a:prstGeom prst="line">
              <a:avLst/>
            </a:prstGeom>
            <a:noFill/>
            <a:ln w="22225">
              <a:solidFill>
                <a:srgbClr val="000080"/>
              </a:solidFill>
              <a:round/>
              <a:headEnd/>
              <a:tailEnd/>
            </a:ln>
          </p:spPr>
          <p:txBody>
            <a:bodyPr/>
            <a:lstStyle/>
            <a:p>
              <a:endParaRPr lang="en-US"/>
            </a:p>
          </p:txBody>
        </p:sp>
        <p:sp>
          <p:nvSpPr>
            <p:cNvPr id="217166" name="Line 78"/>
            <p:cNvSpPr>
              <a:spLocks noChangeShapeType="1"/>
            </p:cNvSpPr>
            <p:nvPr/>
          </p:nvSpPr>
          <p:spPr bwMode="auto">
            <a:xfrm flipV="1">
              <a:off x="1638" y="3240"/>
              <a:ext cx="32" cy="12"/>
            </a:xfrm>
            <a:prstGeom prst="line">
              <a:avLst/>
            </a:prstGeom>
            <a:noFill/>
            <a:ln w="22225">
              <a:solidFill>
                <a:srgbClr val="000080"/>
              </a:solidFill>
              <a:round/>
              <a:headEnd/>
              <a:tailEnd/>
            </a:ln>
          </p:spPr>
          <p:txBody>
            <a:bodyPr/>
            <a:lstStyle/>
            <a:p>
              <a:endParaRPr lang="en-US"/>
            </a:p>
          </p:txBody>
        </p:sp>
        <p:sp>
          <p:nvSpPr>
            <p:cNvPr id="217167" name="Line 79"/>
            <p:cNvSpPr>
              <a:spLocks noChangeShapeType="1"/>
            </p:cNvSpPr>
            <p:nvPr/>
          </p:nvSpPr>
          <p:spPr bwMode="auto">
            <a:xfrm flipV="1">
              <a:off x="1670" y="3228"/>
              <a:ext cx="32" cy="12"/>
            </a:xfrm>
            <a:prstGeom prst="line">
              <a:avLst/>
            </a:prstGeom>
            <a:noFill/>
            <a:ln w="22225">
              <a:solidFill>
                <a:srgbClr val="000080"/>
              </a:solidFill>
              <a:round/>
              <a:headEnd/>
              <a:tailEnd/>
            </a:ln>
          </p:spPr>
          <p:txBody>
            <a:bodyPr/>
            <a:lstStyle/>
            <a:p>
              <a:endParaRPr lang="en-US"/>
            </a:p>
          </p:txBody>
        </p:sp>
        <p:sp>
          <p:nvSpPr>
            <p:cNvPr id="217168" name="Line 80"/>
            <p:cNvSpPr>
              <a:spLocks noChangeShapeType="1"/>
            </p:cNvSpPr>
            <p:nvPr/>
          </p:nvSpPr>
          <p:spPr bwMode="auto">
            <a:xfrm flipV="1">
              <a:off x="1702" y="3217"/>
              <a:ext cx="32" cy="11"/>
            </a:xfrm>
            <a:prstGeom prst="line">
              <a:avLst/>
            </a:prstGeom>
            <a:noFill/>
            <a:ln w="22225">
              <a:solidFill>
                <a:srgbClr val="000080"/>
              </a:solidFill>
              <a:round/>
              <a:headEnd/>
              <a:tailEnd/>
            </a:ln>
          </p:spPr>
          <p:txBody>
            <a:bodyPr/>
            <a:lstStyle/>
            <a:p>
              <a:endParaRPr lang="en-US"/>
            </a:p>
          </p:txBody>
        </p:sp>
        <p:sp>
          <p:nvSpPr>
            <p:cNvPr id="217169" name="Line 81"/>
            <p:cNvSpPr>
              <a:spLocks noChangeShapeType="1"/>
            </p:cNvSpPr>
            <p:nvPr/>
          </p:nvSpPr>
          <p:spPr bwMode="auto">
            <a:xfrm flipV="1">
              <a:off x="1734" y="3214"/>
              <a:ext cx="32" cy="3"/>
            </a:xfrm>
            <a:prstGeom prst="line">
              <a:avLst/>
            </a:prstGeom>
            <a:noFill/>
            <a:ln w="22225">
              <a:solidFill>
                <a:srgbClr val="000080"/>
              </a:solidFill>
              <a:round/>
              <a:headEnd/>
              <a:tailEnd/>
            </a:ln>
          </p:spPr>
          <p:txBody>
            <a:bodyPr/>
            <a:lstStyle/>
            <a:p>
              <a:endParaRPr lang="en-US"/>
            </a:p>
          </p:txBody>
        </p:sp>
        <p:sp>
          <p:nvSpPr>
            <p:cNvPr id="217170" name="Line 82"/>
            <p:cNvSpPr>
              <a:spLocks noChangeShapeType="1"/>
            </p:cNvSpPr>
            <p:nvPr/>
          </p:nvSpPr>
          <p:spPr bwMode="auto">
            <a:xfrm>
              <a:off x="1766" y="3214"/>
              <a:ext cx="32" cy="1"/>
            </a:xfrm>
            <a:prstGeom prst="line">
              <a:avLst/>
            </a:prstGeom>
            <a:noFill/>
            <a:ln w="22225">
              <a:solidFill>
                <a:srgbClr val="000080"/>
              </a:solidFill>
              <a:round/>
              <a:headEnd/>
              <a:tailEnd/>
            </a:ln>
          </p:spPr>
          <p:txBody>
            <a:bodyPr/>
            <a:lstStyle/>
            <a:p>
              <a:endParaRPr lang="en-US"/>
            </a:p>
          </p:txBody>
        </p:sp>
        <p:sp>
          <p:nvSpPr>
            <p:cNvPr id="217171" name="Line 83"/>
            <p:cNvSpPr>
              <a:spLocks noChangeShapeType="1"/>
            </p:cNvSpPr>
            <p:nvPr/>
          </p:nvSpPr>
          <p:spPr bwMode="auto">
            <a:xfrm>
              <a:off x="1798" y="3215"/>
              <a:ext cx="33" cy="1"/>
            </a:xfrm>
            <a:prstGeom prst="line">
              <a:avLst/>
            </a:prstGeom>
            <a:noFill/>
            <a:ln w="22225">
              <a:solidFill>
                <a:srgbClr val="000080"/>
              </a:solidFill>
              <a:round/>
              <a:headEnd/>
              <a:tailEnd/>
            </a:ln>
          </p:spPr>
          <p:txBody>
            <a:bodyPr/>
            <a:lstStyle/>
            <a:p>
              <a:endParaRPr lang="en-US"/>
            </a:p>
          </p:txBody>
        </p:sp>
        <p:sp>
          <p:nvSpPr>
            <p:cNvPr id="217172" name="Line 84"/>
            <p:cNvSpPr>
              <a:spLocks noChangeShapeType="1"/>
            </p:cNvSpPr>
            <p:nvPr/>
          </p:nvSpPr>
          <p:spPr bwMode="auto">
            <a:xfrm flipV="1">
              <a:off x="1831" y="3215"/>
              <a:ext cx="32" cy="1"/>
            </a:xfrm>
            <a:prstGeom prst="line">
              <a:avLst/>
            </a:prstGeom>
            <a:noFill/>
            <a:ln w="22225">
              <a:solidFill>
                <a:srgbClr val="000080"/>
              </a:solidFill>
              <a:round/>
              <a:headEnd/>
              <a:tailEnd/>
            </a:ln>
          </p:spPr>
          <p:txBody>
            <a:bodyPr/>
            <a:lstStyle/>
            <a:p>
              <a:endParaRPr lang="en-US"/>
            </a:p>
          </p:txBody>
        </p:sp>
        <p:sp>
          <p:nvSpPr>
            <p:cNvPr id="217173" name="Line 85"/>
            <p:cNvSpPr>
              <a:spLocks noChangeShapeType="1"/>
            </p:cNvSpPr>
            <p:nvPr/>
          </p:nvSpPr>
          <p:spPr bwMode="auto">
            <a:xfrm flipV="1">
              <a:off x="1863" y="3209"/>
              <a:ext cx="33" cy="6"/>
            </a:xfrm>
            <a:prstGeom prst="line">
              <a:avLst/>
            </a:prstGeom>
            <a:noFill/>
            <a:ln w="22225">
              <a:solidFill>
                <a:srgbClr val="000080"/>
              </a:solidFill>
              <a:round/>
              <a:headEnd/>
              <a:tailEnd/>
            </a:ln>
          </p:spPr>
          <p:txBody>
            <a:bodyPr/>
            <a:lstStyle/>
            <a:p>
              <a:endParaRPr lang="en-US"/>
            </a:p>
          </p:txBody>
        </p:sp>
        <p:sp>
          <p:nvSpPr>
            <p:cNvPr id="217174" name="Line 86"/>
            <p:cNvSpPr>
              <a:spLocks noChangeShapeType="1"/>
            </p:cNvSpPr>
            <p:nvPr/>
          </p:nvSpPr>
          <p:spPr bwMode="auto">
            <a:xfrm flipV="1">
              <a:off x="1896" y="3202"/>
              <a:ext cx="32" cy="7"/>
            </a:xfrm>
            <a:prstGeom prst="line">
              <a:avLst/>
            </a:prstGeom>
            <a:noFill/>
            <a:ln w="22225">
              <a:solidFill>
                <a:srgbClr val="000080"/>
              </a:solidFill>
              <a:round/>
              <a:headEnd/>
              <a:tailEnd/>
            </a:ln>
          </p:spPr>
          <p:txBody>
            <a:bodyPr/>
            <a:lstStyle/>
            <a:p>
              <a:endParaRPr lang="en-US"/>
            </a:p>
          </p:txBody>
        </p:sp>
        <p:sp>
          <p:nvSpPr>
            <p:cNvPr id="217175" name="Line 87"/>
            <p:cNvSpPr>
              <a:spLocks noChangeShapeType="1"/>
            </p:cNvSpPr>
            <p:nvPr/>
          </p:nvSpPr>
          <p:spPr bwMode="auto">
            <a:xfrm flipV="1">
              <a:off x="1928" y="3194"/>
              <a:ext cx="32" cy="8"/>
            </a:xfrm>
            <a:prstGeom prst="line">
              <a:avLst/>
            </a:prstGeom>
            <a:noFill/>
            <a:ln w="22225">
              <a:solidFill>
                <a:srgbClr val="000080"/>
              </a:solidFill>
              <a:round/>
              <a:headEnd/>
              <a:tailEnd/>
            </a:ln>
          </p:spPr>
          <p:txBody>
            <a:bodyPr/>
            <a:lstStyle/>
            <a:p>
              <a:endParaRPr lang="en-US"/>
            </a:p>
          </p:txBody>
        </p:sp>
        <p:sp>
          <p:nvSpPr>
            <p:cNvPr id="217176" name="Line 88"/>
            <p:cNvSpPr>
              <a:spLocks noChangeShapeType="1"/>
            </p:cNvSpPr>
            <p:nvPr/>
          </p:nvSpPr>
          <p:spPr bwMode="auto">
            <a:xfrm flipV="1">
              <a:off x="1960" y="3186"/>
              <a:ext cx="33" cy="8"/>
            </a:xfrm>
            <a:prstGeom prst="line">
              <a:avLst/>
            </a:prstGeom>
            <a:noFill/>
            <a:ln w="22225">
              <a:solidFill>
                <a:srgbClr val="000080"/>
              </a:solidFill>
              <a:round/>
              <a:headEnd/>
              <a:tailEnd/>
            </a:ln>
          </p:spPr>
          <p:txBody>
            <a:bodyPr/>
            <a:lstStyle/>
            <a:p>
              <a:endParaRPr lang="en-US"/>
            </a:p>
          </p:txBody>
        </p:sp>
        <p:sp>
          <p:nvSpPr>
            <p:cNvPr id="217177" name="Line 89"/>
            <p:cNvSpPr>
              <a:spLocks noChangeShapeType="1"/>
            </p:cNvSpPr>
            <p:nvPr/>
          </p:nvSpPr>
          <p:spPr bwMode="auto">
            <a:xfrm flipV="1">
              <a:off x="1993" y="3177"/>
              <a:ext cx="32" cy="9"/>
            </a:xfrm>
            <a:prstGeom prst="line">
              <a:avLst/>
            </a:prstGeom>
            <a:noFill/>
            <a:ln w="22225">
              <a:solidFill>
                <a:srgbClr val="000080"/>
              </a:solidFill>
              <a:round/>
              <a:headEnd/>
              <a:tailEnd/>
            </a:ln>
          </p:spPr>
          <p:txBody>
            <a:bodyPr/>
            <a:lstStyle/>
            <a:p>
              <a:endParaRPr lang="en-US"/>
            </a:p>
          </p:txBody>
        </p:sp>
        <p:sp>
          <p:nvSpPr>
            <p:cNvPr id="217178" name="Line 90"/>
            <p:cNvSpPr>
              <a:spLocks noChangeShapeType="1"/>
            </p:cNvSpPr>
            <p:nvPr/>
          </p:nvSpPr>
          <p:spPr bwMode="auto">
            <a:xfrm flipV="1">
              <a:off x="2025" y="3166"/>
              <a:ext cx="32" cy="11"/>
            </a:xfrm>
            <a:prstGeom prst="line">
              <a:avLst/>
            </a:prstGeom>
            <a:noFill/>
            <a:ln w="22225">
              <a:solidFill>
                <a:srgbClr val="000080"/>
              </a:solidFill>
              <a:round/>
              <a:headEnd/>
              <a:tailEnd/>
            </a:ln>
          </p:spPr>
          <p:txBody>
            <a:bodyPr/>
            <a:lstStyle/>
            <a:p>
              <a:endParaRPr lang="en-US"/>
            </a:p>
          </p:txBody>
        </p:sp>
        <p:sp>
          <p:nvSpPr>
            <p:cNvPr id="217179" name="Line 91"/>
            <p:cNvSpPr>
              <a:spLocks noChangeShapeType="1"/>
            </p:cNvSpPr>
            <p:nvPr/>
          </p:nvSpPr>
          <p:spPr bwMode="auto">
            <a:xfrm flipV="1">
              <a:off x="2057" y="3157"/>
              <a:ext cx="32" cy="9"/>
            </a:xfrm>
            <a:prstGeom prst="line">
              <a:avLst/>
            </a:prstGeom>
            <a:noFill/>
            <a:ln w="22225">
              <a:solidFill>
                <a:srgbClr val="000080"/>
              </a:solidFill>
              <a:round/>
              <a:headEnd/>
              <a:tailEnd/>
            </a:ln>
          </p:spPr>
          <p:txBody>
            <a:bodyPr/>
            <a:lstStyle/>
            <a:p>
              <a:endParaRPr lang="en-US"/>
            </a:p>
          </p:txBody>
        </p:sp>
        <p:sp>
          <p:nvSpPr>
            <p:cNvPr id="217180" name="Line 92"/>
            <p:cNvSpPr>
              <a:spLocks noChangeShapeType="1"/>
            </p:cNvSpPr>
            <p:nvPr/>
          </p:nvSpPr>
          <p:spPr bwMode="auto">
            <a:xfrm flipV="1">
              <a:off x="2089" y="3148"/>
              <a:ext cx="32" cy="9"/>
            </a:xfrm>
            <a:prstGeom prst="line">
              <a:avLst/>
            </a:prstGeom>
            <a:noFill/>
            <a:ln w="22225">
              <a:solidFill>
                <a:srgbClr val="000080"/>
              </a:solidFill>
              <a:round/>
              <a:headEnd/>
              <a:tailEnd/>
            </a:ln>
          </p:spPr>
          <p:txBody>
            <a:bodyPr/>
            <a:lstStyle/>
            <a:p>
              <a:endParaRPr lang="en-US"/>
            </a:p>
          </p:txBody>
        </p:sp>
        <p:sp>
          <p:nvSpPr>
            <p:cNvPr id="217181" name="Line 93"/>
            <p:cNvSpPr>
              <a:spLocks noChangeShapeType="1"/>
            </p:cNvSpPr>
            <p:nvPr/>
          </p:nvSpPr>
          <p:spPr bwMode="auto">
            <a:xfrm flipV="1">
              <a:off x="2121" y="3138"/>
              <a:ext cx="33" cy="10"/>
            </a:xfrm>
            <a:prstGeom prst="line">
              <a:avLst/>
            </a:prstGeom>
            <a:noFill/>
            <a:ln w="22225">
              <a:solidFill>
                <a:srgbClr val="000080"/>
              </a:solidFill>
              <a:round/>
              <a:headEnd/>
              <a:tailEnd/>
            </a:ln>
          </p:spPr>
          <p:txBody>
            <a:bodyPr/>
            <a:lstStyle/>
            <a:p>
              <a:endParaRPr lang="en-US"/>
            </a:p>
          </p:txBody>
        </p:sp>
        <p:sp>
          <p:nvSpPr>
            <p:cNvPr id="217182" name="Line 94"/>
            <p:cNvSpPr>
              <a:spLocks noChangeShapeType="1"/>
            </p:cNvSpPr>
            <p:nvPr/>
          </p:nvSpPr>
          <p:spPr bwMode="auto">
            <a:xfrm flipV="1">
              <a:off x="2154" y="3127"/>
              <a:ext cx="32" cy="11"/>
            </a:xfrm>
            <a:prstGeom prst="line">
              <a:avLst/>
            </a:prstGeom>
            <a:noFill/>
            <a:ln w="22225">
              <a:solidFill>
                <a:srgbClr val="000080"/>
              </a:solidFill>
              <a:round/>
              <a:headEnd/>
              <a:tailEnd/>
            </a:ln>
          </p:spPr>
          <p:txBody>
            <a:bodyPr/>
            <a:lstStyle/>
            <a:p>
              <a:endParaRPr lang="en-US"/>
            </a:p>
          </p:txBody>
        </p:sp>
        <p:sp>
          <p:nvSpPr>
            <p:cNvPr id="217183" name="Line 95"/>
            <p:cNvSpPr>
              <a:spLocks noChangeShapeType="1"/>
            </p:cNvSpPr>
            <p:nvPr/>
          </p:nvSpPr>
          <p:spPr bwMode="auto">
            <a:xfrm flipV="1">
              <a:off x="2186" y="3116"/>
              <a:ext cx="32" cy="11"/>
            </a:xfrm>
            <a:prstGeom prst="line">
              <a:avLst/>
            </a:prstGeom>
            <a:noFill/>
            <a:ln w="22225">
              <a:solidFill>
                <a:srgbClr val="000080"/>
              </a:solidFill>
              <a:round/>
              <a:headEnd/>
              <a:tailEnd/>
            </a:ln>
          </p:spPr>
          <p:txBody>
            <a:bodyPr/>
            <a:lstStyle/>
            <a:p>
              <a:endParaRPr lang="en-US"/>
            </a:p>
          </p:txBody>
        </p:sp>
        <p:sp>
          <p:nvSpPr>
            <p:cNvPr id="217184" name="Line 96"/>
            <p:cNvSpPr>
              <a:spLocks noChangeShapeType="1"/>
            </p:cNvSpPr>
            <p:nvPr/>
          </p:nvSpPr>
          <p:spPr bwMode="auto">
            <a:xfrm flipV="1">
              <a:off x="2218" y="3103"/>
              <a:ext cx="33" cy="13"/>
            </a:xfrm>
            <a:prstGeom prst="line">
              <a:avLst/>
            </a:prstGeom>
            <a:noFill/>
            <a:ln w="22225">
              <a:solidFill>
                <a:srgbClr val="000080"/>
              </a:solidFill>
              <a:round/>
              <a:headEnd/>
              <a:tailEnd/>
            </a:ln>
          </p:spPr>
          <p:txBody>
            <a:bodyPr/>
            <a:lstStyle/>
            <a:p>
              <a:endParaRPr lang="en-US"/>
            </a:p>
          </p:txBody>
        </p:sp>
        <p:sp>
          <p:nvSpPr>
            <p:cNvPr id="217185" name="Line 97"/>
            <p:cNvSpPr>
              <a:spLocks noChangeShapeType="1"/>
            </p:cNvSpPr>
            <p:nvPr/>
          </p:nvSpPr>
          <p:spPr bwMode="auto">
            <a:xfrm flipV="1">
              <a:off x="2251" y="3090"/>
              <a:ext cx="32" cy="13"/>
            </a:xfrm>
            <a:prstGeom prst="line">
              <a:avLst/>
            </a:prstGeom>
            <a:noFill/>
            <a:ln w="22225">
              <a:solidFill>
                <a:srgbClr val="000080"/>
              </a:solidFill>
              <a:round/>
              <a:headEnd/>
              <a:tailEnd/>
            </a:ln>
          </p:spPr>
          <p:txBody>
            <a:bodyPr/>
            <a:lstStyle/>
            <a:p>
              <a:endParaRPr lang="en-US"/>
            </a:p>
          </p:txBody>
        </p:sp>
        <p:sp>
          <p:nvSpPr>
            <p:cNvPr id="217186" name="Line 98"/>
            <p:cNvSpPr>
              <a:spLocks noChangeShapeType="1"/>
            </p:cNvSpPr>
            <p:nvPr/>
          </p:nvSpPr>
          <p:spPr bwMode="auto">
            <a:xfrm flipV="1">
              <a:off x="2283" y="3076"/>
              <a:ext cx="33" cy="14"/>
            </a:xfrm>
            <a:prstGeom prst="line">
              <a:avLst/>
            </a:prstGeom>
            <a:noFill/>
            <a:ln w="22225">
              <a:solidFill>
                <a:srgbClr val="000080"/>
              </a:solidFill>
              <a:round/>
              <a:headEnd/>
              <a:tailEnd/>
            </a:ln>
          </p:spPr>
          <p:txBody>
            <a:bodyPr/>
            <a:lstStyle/>
            <a:p>
              <a:endParaRPr lang="en-US"/>
            </a:p>
          </p:txBody>
        </p:sp>
        <p:sp>
          <p:nvSpPr>
            <p:cNvPr id="217187" name="Line 99"/>
            <p:cNvSpPr>
              <a:spLocks noChangeShapeType="1"/>
            </p:cNvSpPr>
            <p:nvPr/>
          </p:nvSpPr>
          <p:spPr bwMode="auto">
            <a:xfrm flipV="1">
              <a:off x="2316" y="3062"/>
              <a:ext cx="32" cy="14"/>
            </a:xfrm>
            <a:prstGeom prst="line">
              <a:avLst/>
            </a:prstGeom>
            <a:noFill/>
            <a:ln w="22225">
              <a:solidFill>
                <a:srgbClr val="000080"/>
              </a:solidFill>
              <a:round/>
              <a:headEnd/>
              <a:tailEnd/>
            </a:ln>
          </p:spPr>
          <p:txBody>
            <a:bodyPr/>
            <a:lstStyle/>
            <a:p>
              <a:endParaRPr lang="en-US"/>
            </a:p>
          </p:txBody>
        </p:sp>
        <p:sp>
          <p:nvSpPr>
            <p:cNvPr id="217188" name="Line 100"/>
            <p:cNvSpPr>
              <a:spLocks noChangeShapeType="1"/>
            </p:cNvSpPr>
            <p:nvPr/>
          </p:nvSpPr>
          <p:spPr bwMode="auto">
            <a:xfrm flipV="1">
              <a:off x="2348" y="3046"/>
              <a:ext cx="32" cy="16"/>
            </a:xfrm>
            <a:prstGeom prst="line">
              <a:avLst/>
            </a:prstGeom>
            <a:noFill/>
            <a:ln w="22225">
              <a:solidFill>
                <a:srgbClr val="000080"/>
              </a:solidFill>
              <a:round/>
              <a:headEnd/>
              <a:tailEnd/>
            </a:ln>
          </p:spPr>
          <p:txBody>
            <a:bodyPr/>
            <a:lstStyle/>
            <a:p>
              <a:endParaRPr lang="en-US"/>
            </a:p>
          </p:txBody>
        </p:sp>
        <p:sp>
          <p:nvSpPr>
            <p:cNvPr id="217189" name="Line 101"/>
            <p:cNvSpPr>
              <a:spLocks noChangeShapeType="1"/>
            </p:cNvSpPr>
            <p:nvPr/>
          </p:nvSpPr>
          <p:spPr bwMode="auto">
            <a:xfrm flipV="1">
              <a:off x="2380" y="3045"/>
              <a:ext cx="32" cy="1"/>
            </a:xfrm>
            <a:prstGeom prst="line">
              <a:avLst/>
            </a:prstGeom>
            <a:noFill/>
            <a:ln w="22225">
              <a:solidFill>
                <a:srgbClr val="000080"/>
              </a:solidFill>
              <a:round/>
              <a:headEnd/>
              <a:tailEnd/>
            </a:ln>
          </p:spPr>
          <p:txBody>
            <a:bodyPr/>
            <a:lstStyle/>
            <a:p>
              <a:endParaRPr lang="en-US"/>
            </a:p>
          </p:txBody>
        </p:sp>
        <p:sp>
          <p:nvSpPr>
            <p:cNvPr id="217190" name="Line 102"/>
            <p:cNvSpPr>
              <a:spLocks noChangeShapeType="1"/>
            </p:cNvSpPr>
            <p:nvPr/>
          </p:nvSpPr>
          <p:spPr bwMode="auto">
            <a:xfrm flipV="1">
              <a:off x="2412" y="3035"/>
              <a:ext cx="32" cy="10"/>
            </a:xfrm>
            <a:prstGeom prst="line">
              <a:avLst/>
            </a:prstGeom>
            <a:noFill/>
            <a:ln w="22225">
              <a:solidFill>
                <a:srgbClr val="000080"/>
              </a:solidFill>
              <a:round/>
              <a:headEnd/>
              <a:tailEnd/>
            </a:ln>
          </p:spPr>
          <p:txBody>
            <a:bodyPr/>
            <a:lstStyle/>
            <a:p>
              <a:endParaRPr lang="en-US"/>
            </a:p>
          </p:txBody>
        </p:sp>
        <p:sp>
          <p:nvSpPr>
            <p:cNvPr id="217191" name="Line 103"/>
            <p:cNvSpPr>
              <a:spLocks noChangeShapeType="1"/>
            </p:cNvSpPr>
            <p:nvPr/>
          </p:nvSpPr>
          <p:spPr bwMode="auto">
            <a:xfrm flipV="1">
              <a:off x="2444" y="3019"/>
              <a:ext cx="32" cy="16"/>
            </a:xfrm>
            <a:prstGeom prst="line">
              <a:avLst/>
            </a:prstGeom>
            <a:noFill/>
            <a:ln w="22225">
              <a:solidFill>
                <a:srgbClr val="000080"/>
              </a:solidFill>
              <a:round/>
              <a:headEnd/>
              <a:tailEnd/>
            </a:ln>
          </p:spPr>
          <p:txBody>
            <a:bodyPr/>
            <a:lstStyle/>
            <a:p>
              <a:endParaRPr lang="en-US"/>
            </a:p>
          </p:txBody>
        </p:sp>
        <p:sp>
          <p:nvSpPr>
            <p:cNvPr id="217192" name="Line 104"/>
            <p:cNvSpPr>
              <a:spLocks noChangeShapeType="1"/>
            </p:cNvSpPr>
            <p:nvPr/>
          </p:nvSpPr>
          <p:spPr bwMode="auto">
            <a:xfrm flipV="1">
              <a:off x="2476" y="3002"/>
              <a:ext cx="33" cy="17"/>
            </a:xfrm>
            <a:prstGeom prst="line">
              <a:avLst/>
            </a:prstGeom>
            <a:noFill/>
            <a:ln w="22225">
              <a:solidFill>
                <a:srgbClr val="000080"/>
              </a:solidFill>
              <a:round/>
              <a:headEnd/>
              <a:tailEnd/>
            </a:ln>
          </p:spPr>
          <p:txBody>
            <a:bodyPr/>
            <a:lstStyle/>
            <a:p>
              <a:endParaRPr lang="en-US"/>
            </a:p>
          </p:txBody>
        </p:sp>
        <p:sp>
          <p:nvSpPr>
            <p:cNvPr id="217193" name="Line 105"/>
            <p:cNvSpPr>
              <a:spLocks noChangeShapeType="1"/>
            </p:cNvSpPr>
            <p:nvPr/>
          </p:nvSpPr>
          <p:spPr bwMode="auto">
            <a:xfrm flipV="1">
              <a:off x="2509" y="2984"/>
              <a:ext cx="32" cy="18"/>
            </a:xfrm>
            <a:prstGeom prst="line">
              <a:avLst/>
            </a:prstGeom>
            <a:noFill/>
            <a:ln w="22225">
              <a:solidFill>
                <a:srgbClr val="000080"/>
              </a:solidFill>
              <a:round/>
              <a:headEnd/>
              <a:tailEnd/>
            </a:ln>
          </p:spPr>
          <p:txBody>
            <a:bodyPr/>
            <a:lstStyle/>
            <a:p>
              <a:endParaRPr lang="en-US"/>
            </a:p>
          </p:txBody>
        </p:sp>
        <p:sp>
          <p:nvSpPr>
            <p:cNvPr id="217194" name="Line 106"/>
            <p:cNvSpPr>
              <a:spLocks noChangeShapeType="1"/>
            </p:cNvSpPr>
            <p:nvPr/>
          </p:nvSpPr>
          <p:spPr bwMode="auto">
            <a:xfrm flipV="1">
              <a:off x="2541" y="2965"/>
              <a:ext cx="33" cy="19"/>
            </a:xfrm>
            <a:prstGeom prst="line">
              <a:avLst/>
            </a:prstGeom>
            <a:noFill/>
            <a:ln w="22225">
              <a:solidFill>
                <a:srgbClr val="000080"/>
              </a:solidFill>
              <a:round/>
              <a:headEnd/>
              <a:tailEnd/>
            </a:ln>
          </p:spPr>
          <p:txBody>
            <a:bodyPr/>
            <a:lstStyle/>
            <a:p>
              <a:endParaRPr lang="en-US"/>
            </a:p>
          </p:txBody>
        </p:sp>
        <p:sp>
          <p:nvSpPr>
            <p:cNvPr id="217195" name="Line 107"/>
            <p:cNvSpPr>
              <a:spLocks noChangeShapeType="1"/>
            </p:cNvSpPr>
            <p:nvPr/>
          </p:nvSpPr>
          <p:spPr bwMode="auto">
            <a:xfrm flipV="1">
              <a:off x="2574" y="2945"/>
              <a:ext cx="32" cy="20"/>
            </a:xfrm>
            <a:prstGeom prst="line">
              <a:avLst/>
            </a:prstGeom>
            <a:noFill/>
            <a:ln w="22225">
              <a:solidFill>
                <a:srgbClr val="000080"/>
              </a:solidFill>
              <a:round/>
              <a:headEnd/>
              <a:tailEnd/>
            </a:ln>
          </p:spPr>
          <p:txBody>
            <a:bodyPr/>
            <a:lstStyle/>
            <a:p>
              <a:endParaRPr lang="en-US"/>
            </a:p>
          </p:txBody>
        </p:sp>
        <p:sp>
          <p:nvSpPr>
            <p:cNvPr id="217196" name="Line 108"/>
            <p:cNvSpPr>
              <a:spLocks noChangeShapeType="1"/>
            </p:cNvSpPr>
            <p:nvPr/>
          </p:nvSpPr>
          <p:spPr bwMode="auto">
            <a:xfrm flipV="1">
              <a:off x="2606" y="2924"/>
              <a:ext cx="32" cy="21"/>
            </a:xfrm>
            <a:prstGeom prst="line">
              <a:avLst/>
            </a:prstGeom>
            <a:noFill/>
            <a:ln w="22225">
              <a:solidFill>
                <a:srgbClr val="000080"/>
              </a:solidFill>
              <a:round/>
              <a:headEnd/>
              <a:tailEnd/>
            </a:ln>
          </p:spPr>
          <p:txBody>
            <a:bodyPr/>
            <a:lstStyle/>
            <a:p>
              <a:endParaRPr lang="en-US"/>
            </a:p>
          </p:txBody>
        </p:sp>
        <p:sp>
          <p:nvSpPr>
            <p:cNvPr id="217197" name="Line 109"/>
            <p:cNvSpPr>
              <a:spLocks noChangeShapeType="1"/>
            </p:cNvSpPr>
            <p:nvPr/>
          </p:nvSpPr>
          <p:spPr bwMode="auto">
            <a:xfrm flipV="1">
              <a:off x="2638" y="2902"/>
              <a:ext cx="33" cy="22"/>
            </a:xfrm>
            <a:prstGeom prst="line">
              <a:avLst/>
            </a:prstGeom>
            <a:noFill/>
            <a:ln w="22225">
              <a:solidFill>
                <a:srgbClr val="000080"/>
              </a:solidFill>
              <a:round/>
              <a:headEnd/>
              <a:tailEnd/>
            </a:ln>
          </p:spPr>
          <p:txBody>
            <a:bodyPr/>
            <a:lstStyle/>
            <a:p>
              <a:endParaRPr lang="en-US"/>
            </a:p>
          </p:txBody>
        </p:sp>
        <p:sp>
          <p:nvSpPr>
            <p:cNvPr id="217198" name="Line 110"/>
            <p:cNvSpPr>
              <a:spLocks noChangeShapeType="1"/>
            </p:cNvSpPr>
            <p:nvPr/>
          </p:nvSpPr>
          <p:spPr bwMode="auto">
            <a:xfrm flipV="1">
              <a:off x="2671" y="2879"/>
              <a:ext cx="32" cy="23"/>
            </a:xfrm>
            <a:prstGeom prst="line">
              <a:avLst/>
            </a:prstGeom>
            <a:noFill/>
            <a:ln w="22225">
              <a:solidFill>
                <a:srgbClr val="000080"/>
              </a:solidFill>
              <a:round/>
              <a:headEnd/>
              <a:tailEnd/>
            </a:ln>
          </p:spPr>
          <p:txBody>
            <a:bodyPr/>
            <a:lstStyle/>
            <a:p>
              <a:endParaRPr lang="en-US"/>
            </a:p>
          </p:txBody>
        </p:sp>
        <p:sp>
          <p:nvSpPr>
            <p:cNvPr id="217199" name="Line 111"/>
            <p:cNvSpPr>
              <a:spLocks noChangeShapeType="1"/>
            </p:cNvSpPr>
            <p:nvPr/>
          </p:nvSpPr>
          <p:spPr bwMode="auto">
            <a:xfrm flipV="1">
              <a:off x="2703" y="2853"/>
              <a:ext cx="32" cy="26"/>
            </a:xfrm>
            <a:prstGeom prst="line">
              <a:avLst/>
            </a:prstGeom>
            <a:noFill/>
            <a:ln w="22225">
              <a:solidFill>
                <a:srgbClr val="000080"/>
              </a:solidFill>
              <a:round/>
              <a:headEnd/>
              <a:tailEnd/>
            </a:ln>
          </p:spPr>
          <p:txBody>
            <a:bodyPr/>
            <a:lstStyle/>
            <a:p>
              <a:endParaRPr lang="en-US"/>
            </a:p>
          </p:txBody>
        </p:sp>
        <p:sp>
          <p:nvSpPr>
            <p:cNvPr id="217200" name="Line 112"/>
            <p:cNvSpPr>
              <a:spLocks noChangeShapeType="1"/>
            </p:cNvSpPr>
            <p:nvPr/>
          </p:nvSpPr>
          <p:spPr bwMode="auto">
            <a:xfrm flipV="1">
              <a:off x="2735" y="2828"/>
              <a:ext cx="33" cy="25"/>
            </a:xfrm>
            <a:prstGeom prst="line">
              <a:avLst/>
            </a:prstGeom>
            <a:noFill/>
            <a:ln w="22225">
              <a:solidFill>
                <a:srgbClr val="000080"/>
              </a:solidFill>
              <a:round/>
              <a:headEnd/>
              <a:tailEnd/>
            </a:ln>
          </p:spPr>
          <p:txBody>
            <a:bodyPr/>
            <a:lstStyle/>
            <a:p>
              <a:endParaRPr lang="en-US"/>
            </a:p>
          </p:txBody>
        </p:sp>
        <p:sp>
          <p:nvSpPr>
            <p:cNvPr id="217201" name="Line 113"/>
            <p:cNvSpPr>
              <a:spLocks noChangeShapeType="1"/>
            </p:cNvSpPr>
            <p:nvPr/>
          </p:nvSpPr>
          <p:spPr bwMode="auto">
            <a:xfrm flipV="1">
              <a:off x="2768" y="2801"/>
              <a:ext cx="32" cy="27"/>
            </a:xfrm>
            <a:prstGeom prst="line">
              <a:avLst/>
            </a:prstGeom>
            <a:noFill/>
            <a:ln w="22225">
              <a:solidFill>
                <a:srgbClr val="000080"/>
              </a:solidFill>
              <a:round/>
              <a:headEnd/>
              <a:tailEnd/>
            </a:ln>
          </p:spPr>
          <p:txBody>
            <a:bodyPr/>
            <a:lstStyle/>
            <a:p>
              <a:endParaRPr lang="en-US"/>
            </a:p>
          </p:txBody>
        </p:sp>
        <p:sp>
          <p:nvSpPr>
            <p:cNvPr id="217202" name="Line 114"/>
            <p:cNvSpPr>
              <a:spLocks noChangeShapeType="1"/>
            </p:cNvSpPr>
            <p:nvPr/>
          </p:nvSpPr>
          <p:spPr bwMode="auto">
            <a:xfrm flipV="1">
              <a:off x="2800" y="2771"/>
              <a:ext cx="32" cy="30"/>
            </a:xfrm>
            <a:prstGeom prst="line">
              <a:avLst/>
            </a:prstGeom>
            <a:noFill/>
            <a:ln w="22225">
              <a:solidFill>
                <a:srgbClr val="000080"/>
              </a:solidFill>
              <a:round/>
              <a:headEnd/>
              <a:tailEnd/>
            </a:ln>
          </p:spPr>
          <p:txBody>
            <a:bodyPr/>
            <a:lstStyle/>
            <a:p>
              <a:endParaRPr lang="en-US"/>
            </a:p>
          </p:txBody>
        </p:sp>
        <p:sp>
          <p:nvSpPr>
            <p:cNvPr id="217203" name="Line 115"/>
            <p:cNvSpPr>
              <a:spLocks noChangeShapeType="1"/>
            </p:cNvSpPr>
            <p:nvPr/>
          </p:nvSpPr>
          <p:spPr bwMode="auto">
            <a:xfrm flipV="1">
              <a:off x="2832" y="2741"/>
              <a:ext cx="32" cy="30"/>
            </a:xfrm>
            <a:prstGeom prst="line">
              <a:avLst/>
            </a:prstGeom>
            <a:noFill/>
            <a:ln w="22225">
              <a:solidFill>
                <a:srgbClr val="000080"/>
              </a:solidFill>
              <a:round/>
              <a:headEnd/>
              <a:tailEnd/>
            </a:ln>
          </p:spPr>
          <p:txBody>
            <a:bodyPr/>
            <a:lstStyle/>
            <a:p>
              <a:endParaRPr lang="en-US"/>
            </a:p>
          </p:txBody>
        </p:sp>
        <p:sp>
          <p:nvSpPr>
            <p:cNvPr id="217204" name="Line 116"/>
            <p:cNvSpPr>
              <a:spLocks noChangeShapeType="1"/>
            </p:cNvSpPr>
            <p:nvPr/>
          </p:nvSpPr>
          <p:spPr bwMode="auto">
            <a:xfrm flipV="1">
              <a:off x="2864" y="2709"/>
              <a:ext cx="32" cy="32"/>
            </a:xfrm>
            <a:prstGeom prst="line">
              <a:avLst/>
            </a:prstGeom>
            <a:noFill/>
            <a:ln w="22225">
              <a:solidFill>
                <a:srgbClr val="000080"/>
              </a:solidFill>
              <a:round/>
              <a:headEnd/>
              <a:tailEnd/>
            </a:ln>
          </p:spPr>
          <p:txBody>
            <a:bodyPr/>
            <a:lstStyle/>
            <a:p>
              <a:endParaRPr lang="en-US"/>
            </a:p>
          </p:txBody>
        </p:sp>
        <p:sp>
          <p:nvSpPr>
            <p:cNvPr id="217205" name="Line 117"/>
            <p:cNvSpPr>
              <a:spLocks noChangeShapeType="1"/>
            </p:cNvSpPr>
            <p:nvPr/>
          </p:nvSpPr>
          <p:spPr bwMode="auto">
            <a:xfrm flipV="1">
              <a:off x="2896" y="2676"/>
              <a:ext cx="33" cy="33"/>
            </a:xfrm>
            <a:prstGeom prst="line">
              <a:avLst/>
            </a:prstGeom>
            <a:noFill/>
            <a:ln w="22225">
              <a:solidFill>
                <a:srgbClr val="000080"/>
              </a:solidFill>
              <a:round/>
              <a:headEnd/>
              <a:tailEnd/>
            </a:ln>
          </p:spPr>
          <p:txBody>
            <a:bodyPr/>
            <a:lstStyle/>
            <a:p>
              <a:endParaRPr lang="en-US"/>
            </a:p>
          </p:txBody>
        </p:sp>
        <p:sp>
          <p:nvSpPr>
            <p:cNvPr id="217206" name="Line 118"/>
            <p:cNvSpPr>
              <a:spLocks noChangeShapeType="1"/>
            </p:cNvSpPr>
            <p:nvPr/>
          </p:nvSpPr>
          <p:spPr bwMode="auto">
            <a:xfrm flipV="1">
              <a:off x="2929" y="2641"/>
              <a:ext cx="32" cy="35"/>
            </a:xfrm>
            <a:prstGeom prst="line">
              <a:avLst/>
            </a:prstGeom>
            <a:noFill/>
            <a:ln w="22225">
              <a:solidFill>
                <a:srgbClr val="000080"/>
              </a:solidFill>
              <a:round/>
              <a:headEnd/>
              <a:tailEnd/>
            </a:ln>
          </p:spPr>
          <p:txBody>
            <a:bodyPr/>
            <a:lstStyle/>
            <a:p>
              <a:endParaRPr lang="en-US"/>
            </a:p>
          </p:txBody>
        </p:sp>
        <p:sp>
          <p:nvSpPr>
            <p:cNvPr id="217207" name="Line 119"/>
            <p:cNvSpPr>
              <a:spLocks noChangeShapeType="1"/>
            </p:cNvSpPr>
            <p:nvPr/>
          </p:nvSpPr>
          <p:spPr bwMode="auto">
            <a:xfrm flipV="1">
              <a:off x="2961" y="2605"/>
              <a:ext cx="33" cy="36"/>
            </a:xfrm>
            <a:prstGeom prst="line">
              <a:avLst/>
            </a:prstGeom>
            <a:noFill/>
            <a:ln w="22225">
              <a:solidFill>
                <a:srgbClr val="000080"/>
              </a:solidFill>
              <a:round/>
              <a:headEnd/>
              <a:tailEnd/>
            </a:ln>
          </p:spPr>
          <p:txBody>
            <a:bodyPr/>
            <a:lstStyle/>
            <a:p>
              <a:endParaRPr lang="en-US"/>
            </a:p>
          </p:txBody>
        </p:sp>
        <p:sp>
          <p:nvSpPr>
            <p:cNvPr id="217208" name="Line 120"/>
            <p:cNvSpPr>
              <a:spLocks noChangeShapeType="1"/>
            </p:cNvSpPr>
            <p:nvPr/>
          </p:nvSpPr>
          <p:spPr bwMode="auto">
            <a:xfrm flipV="1">
              <a:off x="2994" y="2567"/>
              <a:ext cx="32" cy="38"/>
            </a:xfrm>
            <a:prstGeom prst="line">
              <a:avLst/>
            </a:prstGeom>
            <a:noFill/>
            <a:ln w="22225">
              <a:solidFill>
                <a:srgbClr val="000080"/>
              </a:solidFill>
              <a:round/>
              <a:headEnd/>
              <a:tailEnd/>
            </a:ln>
          </p:spPr>
          <p:txBody>
            <a:bodyPr/>
            <a:lstStyle/>
            <a:p>
              <a:endParaRPr lang="en-US"/>
            </a:p>
          </p:txBody>
        </p:sp>
        <p:sp>
          <p:nvSpPr>
            <p:cNvPr id="217209" name="Line 121"/>
            <p:cNvSpPr>
              <a:spLocks noChangeShapeType="1"/>
            </p:cNvSpPr>
            <p:nvPr/>
          </p:nvSpPr>
          <p:spPr bwMode="auto">
            <a:xfrm flipV="1">
              <a:off x="3026" y="2527"/>
              <a:ext cx="32" cy="40"/>
            </a:xfrm>
            <a:prstGeom prst="line">
              <a:avLst/>
            </a:prstGeom>
            <a:noFill/>
            <a:ln w="22225">
              <a:solidFill>
                <a:srgbClr val="000080"/>
              </a:solidFill>
              <a:round/>
              <a:headEnd/>
              <a:tailEnd/>
            </a:ln>
          </p:spPr>
          <p:txBody>
            <a:bodyPr/>
            <a:lstStyle/>
            <a:p>
              <a:endParaRPr lang="en-US"/>
            </a:p>
          </p:txBody>
        </p:sp>
        <p:sp>
          <p:nvSpPr>
            <p:cNvPr id="217210" name="Line 122"/>
            <p:cNvSpPr>
              <a:spLocks noChangeShapeType="1"/>
            </p:cNvSpPr>
            <p:nvPr/>
          </p:nvSpPr>
          <p:spPr bwMode="auto">
            <a:xfrm flipV="1">
              <a:off x="3058" y="2485"/>
              <a:ext cx="33" cy="42"/>
            </a:xfrm>
            <a:prstGeom prst="line">
              <a:avLst/>
            </a:prstGeom>
            <a:noFill/>
            <a:ln w="22225">
              <a:solidFill>
                <a:srgbClr val="000080"/>
              </a:solidFill>
              <a:round/>
              <a:headEnd/>
              <a:tailEnd/>
            </a:ln>
          </p:spPr>
          <p:txBody>
            <a:bodyPr/>
            <a:lstStyle/>
            <a:p>
              <a:endParaRPr lang="en-US"/>
            </a:p>
          </p:txBody>
        </p:sp>
        <p:sp>
          <p:nvSpPr>
            <p:cNvPr id="217211" name="Line 123"/>
            <p:cNvSpPr>
              <a:spLocks noChangeShapeType="1"/>
            </p:cNvSpPr>
            <p:nvPr/>
          </p:nvSpPr>
          <p:spPr bwMode="auto">
            <a:xfrm flipV="1">
              <a:off x="3091" y="2442"/>
              <a:ext cx="32" cy="43"/>
            </a:xfrm>
            <a:prstGeom prst="line">
              <a:avLst/>
            </a:prstGeom>
            <a:noFill/>
            <a:ln w="22225">
              <a:solidFill>
                <a:srgbClr val="000080"/>
              </a:solidFill>
              <a:round/>
              <a:headEnd/>
              <a:tailEnd/>
            </a:ln>
          </p:spPr>
          <p:txBody>
            <a:bodyPr/>
            <a:lstStyle/>
            <a:p>
              <a:endParaRPr lang="en-US"/>
            </a:p>
          </p:txBody>
        </p:sp>
        <p:sp>
          <p:nvSpPr>
            <p:cNvPr id="217212" name="Line 124"/>
            <p:cNvSpPr>
              <a:spLocks noChangeShapeType="1"/>
            </p:cNvSpPr>
            <p:nvPr/>
          </p:nvSpPr>
          <p:spPr bwMode="auto">
            <a:xfrm flipV="1">
              <a:off x="3123" y="2397"/>
              <a:ext cx="32" cy="45"/>
            </a:xfrm>
            <a:prstGeom prst="line">
              <a:avLst/>
            </a:prstGeom>
            <a:noFill/>
            <a:ln w="22225">
              <a:solidFill>
                <a:srgbClr val="000080"/>
              </a:solidFill>
              <a:round/>
              <a:headEnd/>
              <a:tailEnd/>
            </a:ln>
          </p:spPr>
          <p:txBody>
            <a:bodyPr/>
            <a:lstStyle/>
            <a:p>
              <a:endParaRPr lang="en-US"/>
            </a:p>
          </p:txBody>
        </p:sp>
        <p:sp>
          <p:nvSpPr>
            <p:cNvPr id="217213" name="Line 125"/>
            <p:cNvSpPr>
              <a:spLocks noChangeShapeType="1"/>
            </p:cNvSpPr>
            <p:nvPr/>
          </p:nvSpPr>
          <p:spPr bwMode="auto">
            <a:xfrm flipV="1">
              <a:off x="3155" y="2352"/>
              <a:ext cx="32" cy="45"/>
            </a:xfrm>
            <a:prstGeom prst="line">
              <a:avLst/>
            </a:prstGeom>
            <a:noFill/>
            <a:ln w="22225">
              <a:solidFill>
                <a:srgbClr val="000080"/>
              </a:solidFill>
              <a:round/>
              <a:headEnd/>
              <a:tailEnd/>
            </a:ln>
          </p:spPr>
          <p:txBody>
            <a:bodyPr/>
            <a:lstStyle/>
            <a:p>
              <a:endParaRPr lang="en-US"/>
            </a:p>
          </p:txBody>
        </p:sp>
        <p:sp>
          <p:nvSpPr>
            <p:cNvPr id="217214" name="Line 126"/>
            <p:cNvSpPr>
              <a:spLocks noChangeShapeType="1"/>
            </p:cNvSpPr>
            <p:nvPr/>
          </p:nvSpPr>
          <p:spPr bwMode="auto">
            <a:xfrm flipV="1">
              <a:off x="3187" y="2303"/>
              <a:ext cx="32" cy="49"/>
            </a:xfrm>
            <a:prstGeom prst="line">
              <a:avLst/>
            </a:prstGeom>
            <a:noFill/>
            <a:ln w="22225">
              <a:solidFill>
                <a:srgbClr val="000080"/>
              </a:solidFill>
              <a:round/>
              <a:headEnd/>
              <a:tailEnd/>
            </a:ln>
          </p:spPr>
          <p:txBody>
            <a:bodyPr/>
            <a:lstStyle/>
            <a:p>
              <a:endParaRPr lang="en-US"/>
            </a:p>
          </p:txBody>
        </p:sp>
        <p:sp>
          <p:nvSpPr>
            <p:cNvPr id="217215" name="Line 127"/>
            <p:cNvSpPr>
              <a:spLocks noChangeShapeType="1"/>
            </p:cNvSpPr>
            <p:nvPr/>
          </p:nvSpPr>
          <p:spPr bwMode="auto">
            <a:xfrm flipV="1">
              <a:off x="3219" y="2254"/>
              <a:ext cx="33" cy="49"/>
            </a:xfrm>
            <a:prstGeom prst="line">
              <a:avLst/>
            </a:prstGeom>
            <a:noFill/>
            <a:ln w="22225">
              <a:solidFill>
                <a:srgbClr val="000080"/>
              </a:solidFill>
              <a:round/>
              <a:headEnd/>
              <a:tailEnd/>
            </a:ln>
          </p:spPr>
          <p:txBody>
            <a:bodyPr/>
            <a:lstStyle/>
            <a:p>
              <a:endParaRPr lang="en-US"/>
            </a:p>
          </p:txBody>
        </p:sp>
        <p:sp>
          <p:nvSpPr>
            <p:cNvPr id="217216" name="Line 128"/>
            <p:cNvSpPr>
              <a:spLocks noChangeShapeType="1"/>
            </p:cNvSpPr>
            <p:nvPr/>
          </p:nvSpPr>
          <p:spPr bwMode="auto">
            <a:xfrm flipV="1">
              <a:off x="3252" y="2202"/>
              <a:ext cx="32" cy="52"/>
            </a:xfrm>
            <a:prstGeom prst="line">
              <a:avLst/>
            </a:prstGeom>
            <a:noFill/>
            <a:ln w="22225">
              <a:solidFill>
                <a:srgbClr val="000080"/>
              </a:solidFill>
              <a:round/>
              <a:headEnd/>
              <a:tailEnd/>
            </a:ln>
          </p:spPr>
          <p:txBody>
            <a:bodyPr/>
            <a:lstStyle/>
            <a:p>
              <a:endParaRPr lang="en-US"/>
            </a:p>
          </p:txBody>
        </p:sp>
        <p:sp>
          <p:nvSpPr>
            <p:cNvPr id="217217" name="Line 129"/>
            <p:cNvSpPr>
              <a:spLocks noChangeShapeType="1"/>
            </p:cNvSpPr>
            <p:nvPr/>
          </p:nvSpPr>
          <p:spPr bwMode="auto">
            <a:xfrm flipV="1">
              <a:off x="3284" y="2150"/>
              <a:ext cx="32" cy="52"/>
            </a:xfrm>
            <a:prstGeom prst="line">
              <a:avLst/>
            </a:prstGeom>
            <a:noFill/>
            <a:ln w="22225">
              <a:solidFill>
                <a:srgbClr val="000080"/>
              </a:solidFill>
              <a:round/>
              <a:headEnd/>
              <a:tailEnd/>
            </a:ln>
          </p:spPr>
          <p:txBody>
            <a:bodyPr/>
            <a:lstStyle/>
            <a:p>
              <a:endParaRPr lang="en-US"/>
            </a:p>
          </p:txBody>
        </p:sp>
        <p:sp>
          <p:nvSpPr>
            <p:cNvPr id="217218" name="Line 130"/>
            <p:cNvSpPr>
              <a:spLocks noChangeShapeType="1"/>
            </p:cNvSpPr>
            <p:nvPr/>
          </p:nvSpPr>
          <p:spPr bwMode="auto">
            <a:xfrm flipV="1">
              <a:off x="3316" y="2096"/>
              <a:ext cx="33" cy="54"/>
            </a:xfrm>
            <a:prstGeom prst="line">
              <a:avLst/>
            </a:prstGeom>
            <a:noFill/>
            <a:ln w="22225">
              <a:solidFill>
                <a:srgbClr val="000080"/>
              </a:solidFill>
              <a:round/>
              <a:headEnd/>
              <a:tailEnd/>
            </a:ln>
          </p:spPr>
          <p:txBody>
            <a:bodyPr/>
            <a:lstStyle/>
            <a:p>
              <a:endParaRPr lang="en-US"/>
            </a:p>
          </p:txBody>
        </p:sp>
        <p:sp>
          <p:nvSpPr>
            <p:cNvPr id="217219" name="Line 131"/>
            <p:cNvSpPr>
              <a:spLocks noChangeShapeType="1"/>
            </p:cNvSpPr>
            <p:nvPr/>
          </p:nvSpPr>
          <p:spPr bwMode="auto">
            <a:xfrm flipV="1">
              <a:off x="3349" y="2041"/>
              <a:ext cx="32" cy="55"/>
            </a:xfrm>
            <a:prstGeom prst="line">
              <a:avLst/>
            </a:prstGeom>
            <a:noFill/>
            <a:ln w="22225">
              <a:solidFill>
                <a:srgbClr val="000080"/>
              </a:solidFill>
              <a:round/>
              <a:headEnd/>
              <a:tailEnd/>
            </a:ln>
          </p:spPr>
          <p:txBody>
            <a:bodyPr/>
            <a:lstStyle/>
            <a:p>
              <a:endParaRPr lang="en-US"/>
            </a:p>
          </p:txBody>
        </p:sp>
        <p:sp>
          <p:nvSpPr>
            <p:cNvPr id="217220" name="Line 132"/>
            <p:cNvSpPr>
              <a:spLocks noChangeShapeType="1"/>
            </p:cNvSpPr>
            <p:nvPr/>
          </p:nvSpPr>
          <p:spPr bwMode="auto">
            <a:xfrm flipV="1">
              <a:off x="3381" y="1984"/>
              <a:ext cx="32" cy="57"/>
            </a:xfrm>
            <a:prstGeom prst="line">
              <a:avLst/>
            </a:prstGeom>
            <a:noFill/>
            <a:ln w="22225">
              <a:solidFill>
                <a:srgbClr val="000080"/>
              </a:solidFill>
              <a:round/>
              <a:headEnd/>
              <a:tailEnd/>
            </a:ln>
          </p:spPr>
          <p:txBody>
            <a:bodyPr/>
            <a:lstStyle/>
            <a:p>
              <a:endParaRPr lang="en-US"/>
            </a:p>
          </p:txBody>
        </p:sp>
        <p:sp>
          <p:nvSpPr>
            <p:cNvPr id="217221" name="Line 133"/>
            <p:cNvSpPr>
              <a:spLocks noChangeShapeType="1"/>
            </p:cNvSpPr>
            <p:nvPr/>
          </p:nvSpPr>
          <p:spPr bwMode="auto">
            <a:xfrm flipV="1">
              <a:off x="3413" y="1927"/>
              <a:ext cx="33" cy="57"/>
            </a:xfrm>
            <a:prstGeom prst="line">
              <a:avLst/>
            </a:prstGeom>
            <a:noFill/>
            <a:ln w="22225">
              <a:solidFill>
                <a:srgbClr val="000080"/>
              </a:solidFill>
              <a:round/>
              <a:headEnd/>
              <a:tailEnd/>
            </a:ln>
          </p:spPr>
          <p:txBody>
            <a:bodyPr/>
            <a:lstStyle/>
            <a:p>
              <a:endParaRPr lang="en-US"/>
            </a:p>
          </p:txBody>
        </p:sp>
        <p:sp>
          <p:nvSpPr>
            <p:cNvPr id="217222" name="Line 134"/>
            <p:cNvSpPr>
              <a:spLocks noChangeShapeType="1"/>
            </p:cNvSpPr>
            <p:nvPr/>
          </p:nvSpPr>
          <p:spPr bwMode="auto">
            <a:xfrm flipV="1">
              <a:off x="3446" y="1869"/>
              <a:ext cx="32" cy="58"/>
            </a:xfrm>
            <a:prstGeom prst="line">
              <a:avLst/>
            </a:prstGeom>
            <a:noFill/>
            <a:ln w="22225">
              <a:solidFill>
                <a:srgbClr val="000080"/>
              </a:solidFill>
              <a:round/>
              <a:headEnd/>
              <a:tailEnd/>
            </a:ln>
          </p:spPr>
          <p:txBody>
            <a:bodyPr/>
            <a:lstStyle/>
            <a:p>
              <a:endParaRPr lang="en-US"/>
            </a:p>
          </p:txBody>
        </p:sp>
        <p:sp>
          <p:nvSpPr>
            <p:cNvPr id="217223" name="Line 135"/>
            <p:cNvSpPr>
              <a:spLocks noChangeShapeType="1"/>
            </p:cNvSpPr>
            <p:nvPr/>
          </p:nvSpPr>
          <p:spPr bwMode="auto">
            <a:xfrm flipV="1">
              <a:off x="3478" y="1810"/>
              <a:ext cx="33" cy="59"/>
            </a:xfrm>
            <a:prstGeom prst="line">
              <a:avLst/>
            </a:prstGeom>
            <a:noFill/>
            <a:ln w="22225">
              <a:solidFill>
                <a:srgbClr val="000080"/>
              </a:solidFill>
              <a:round/>
              <a:headEnd/>
              <a:tailEnd/>
            </a:ln>
          </p:spPr>
          <p:txBody>
            <a:bodyPr/>
            <a:lstStyle/>
            <a:p>
              <a:endParaRPr lang="en-US"/>
            </a:p>
          </p:txBody>
        </p:sp>
        <p:sp>
          <p:nvSpPr>
            <p:cNvPr id="217224" name="Line 136"/>
            <p:cNvSpPr>
              <a:spLocks noChangeShapeType="1"/>
            </p:cNvSpPr>
            <p:nvPr/>
          </p:nvSpPr>
          <p:spPr bwMode="auto">
            <a:xfrm flipV="1">
              <a:off x="3511" y="1751"/>
              <a:ext cx="31" cy="59"/>
            </a:xfrm>
            <a:prstGeom prst="line">
              <a:avLst/>
            </a:prstGeom>
            <a:noFill/>
            <a:ln w="22225">
              <a:solidFill>
                <a:srgbClr val="000080"/>
              </a:solidFill>
              <a:round/>
              <a:headEnd/>
              <a:tailEnd/>
            </a:ln>
          </p:spPr>
          <p:txBody>
            <a:bodyPr/>
            <a:lstStyle/>
            <a:p>
              <a:endParaRPr lang="en-US"/>
            </a:p>
          </p:txBody>
        </p:sp>
        <p:sp>
          <p:nvSpPr>
            <p:cNvPr id="217225" name="Line 137"/>
            <p:cNvSpPr>
              <a:spLocks noChangeShapeType="1"/>
            </p:cNvSpPr>
            <p:nvPr/>
          </p:nvSpPr>
          <p:spPr bwMode="auto">
            <a:xfrm flipV="1">
              <a:off x="3542" y="1692"/>
              <a:ext cx="32" cy="59"/>
            </a:xfrm>
            <a:prstGeom prst="line">
              <a:avLst/>
            </a:prstGeom>
            <a:noFill/>
            <a:ln w="22225">
              <a:solidFill>
                <a:srgbClr val="000080"/>
              </a:solidFill>
              <a:round/>
              <a:headEnd/>
              <a:tailEnd/>
            </a:ln>
          </p:spPr>
          <p:txBody>
            <a:bodyPr/>
            <a:lstStyle/>
            <a:p>
              <a:endParaRPr lang="en-US"/>
            </a:p>
          </p:txBody>
        </p:sp>
        <p:sp>
          <p:nvSpPr>
            <p:cNvPr id="217226" name="Line 138"/>
            <p:cNvSpPr>
              <a:spLocks noChangeShapeType="1"/>
            </p:cNvSpPr>
            <p:nvPr/>
          </p:nvSpPr>
          <p:spPr bwMode="auto">
            <a:xfrm flipV="1">
              <a:off x="3574" y="1632"/>
              <a:ext cx="33" cy="60"/>
            </a:xfrm>
            <a:prstGeom prst="line">
              <a:avLst/>
            </a:prstGeom>
            <a:noFill/>
            <a:ln w="22225">
              <a:solidFill>
                <a:srgbClr val="000080"/>
              </a:solidFill>
              <a:round/>
              <a:headEnd/>
              <a:tailEnd/>
            </a:ln>
          </p:spPr>
          <p:txBody>
            <a:bodyPr/>
            <a:lstStyle/>
            <a:p>
              <a:endParaRPr lang="en-US"/>
            </a:p>
          </p:txBody>
        </p:sp>
        <p:sp>
          <p:nvSpPr>
            <p:cNvPr id="217227" name="Line 139"/>
            <p:cNvSpPr>
              <a:spLocks noChangeShapeType="1"/>
            </p:cNvSpPr>
            <p:nvPr/>
          </p:nvSpPr>
          <p:spPr bwMode="auto">
            <a:xfrm flipV="1">
              <a:off x="3607" y="1573"/>
              <a:ext cx="32" cy="59"/>
            </a:xfrm>
            <a:prstGeom prst="line">
              <a:avLst/>
            </a:prstGeom>
            <a:noFill/>
            <a:ln w="22225">
              <a:solidFill>
                <a:srgbClr val="000080"/>
              </a:solidFill>
              <a:round/>
              <a:headEnd/>
              <a:tailEnd/>
            </a:ln>
          </p:spPr>
          <p:txBody>
            <a:bodyPr/>
            <a:lstStyle/>
            <a:p>
              <a:endParaRPr lang="en-US"/>
            </a:p>
          </p:txBody>
        </p:sp>
        <p:sp>
          <p:nvSpPr>
            <p:cNvPr id="217228" name="Line 140"/>
            <p:cNvSpPr>
              <a:spLocks noChangeShapeType="1"/>
            </p:cNvSpPr>
            <p:nvPr/>
          </p:nvSpPr>
          <p:spPr bwMode="auto">
            <a:xfrm flipV="1">
              <a:off x="3639" y="1515"/>
              <a:ext cx="33" cy="58"/>
            </a:xfrm>
            <a:prstGeom prst="line">
              <a:avLst/>
            </a:prstGeom>
            <a:noFill/>
            <a:ln w="22225">
              <a:solidFill>
                <a:srgbClr val="000080"/>
              </a:solidFill>
              <a:round/>
              <a:headEnd/>
              <a:tailEnd/>
            </a:ln>
          </p:spPr>
          <p:txBody>
            <a:bodyPr/>
            <a:lstStyle/>
            <a:p>
              <a:endParaRPr lang="en-US"/>
            </a:p>
          </p:txBody>
        </p:sp>
        <p:sp>
          <p:nvSpPr>
            <p:cNvPr id="217229" name="Line 141"/>
            <p:cNvSpPr>
              <a:spLocks noChangeShapeType="1"/>
            </p:cNvSpPr>
            <p:nvPr/>
          </p:nvSpPr>
          <p:spPr bwMode="auto">
            <a:xfrm flipV="1">
              <a:off x="3672" y="1457"/>
              <a:ext cx="32" cy="58"/>
            </a:xfrm>
            <a:prstGeom prst="line">
              <a:avLst/>
            </a:prstGeom>
            <a:noFill/>
            <a:ln w="22225">
              <a:solidFill>
                <a:srgbClr val="000080"/>
              </a:solidFill>
              <a:round/>
              <a:headEnd/>
              <a:tailEnd/>
            </a:ln>
          </p:spPr>
          <p:txBody>
            <a:bodyPr/>
            <a:lstStyle/>
            <a:p>
              <a:endParaRPr lang="en-US"/>
            </a:p>
          </p:txBody>
        </p:sp>
        <p:sp>
          <p:nvSpPr>
            <p:cNvPr id="217230" name="Line 142"/>
            <p:cNvSpPr>
              <a:spLocks noChangeShapeType="1"/>
            </p:cNvSpPr>
            <p:nvPr/>
          </p:nvSpPr>
          <p:spPr bwMode="auto">
            <a:xfrm flipV="1">
              <a:off x="3704" y="1401"/>
              <a:ext cx="32" cy="56"/>
            </a:xfrm>
            <a:prstGeom prst="line">
              <a:avLst/>
            </a:prstGeom>
            <a:noFill/>
            <a:ln w="22225">
              <a:solidFill>
                <a:srgbClr val="000080"/>
              </a:solidFill>
              <a:round/>
              <a:headEnd/>
              <a:tailEnd/>
            </a:ln>
          </p:spPr>
          <p:txBody>
            <a:bodyPr/>
            <a:lstStyle/>
            <a:p>
              <a:endParaRPr lang="en-US"/>
            </a:p>
          </p:txBody>
        </p:sp>
        <p:sp>
          <p:nvSpPr>
            <p:cNvPr id="217231" name="Line 143"/>
            <p:cNvSpPr>
              <a:spLocks noChangeShapeType="1"/>
            </p:cNvSpPr>
            <p:nvPr/>
          </p:nvSpPr>
          <p:spPr bwMode="auto">
            <a:xfrm flipV="1">
              <a:off x="3736" y="1347"/>
              <a:ext cx="33" cy="54"/>
            </a:xfrm>
            <a:prstGeom prst="line">
              <a:avLst/>
            </a:prstGeom>
            <a:noFill/>
            <a:ln w="22225">
              <a:solidFill>
                <a:srgbClr val="000080"/>
              </a:solidFill>
              <a:round/>
              <a:headEnd/>
              <a:tailEnd/>
            </a:ln>
          </p:spPr>
          <p:txBody>
            <a:bodyPr/>
            <a:lstStyle/>
            <a:p>
              <a:endParaRPr lang="en-US"/>
            </a:p>
          </p:txBody>
        </p:sp>
        <p:sp>
          <p:nvSpPr>
            <p:cNvPr id="217232" name="Line 144"/>
            <p:cNvSpPr>
              <a:spLocks noChangeShapeType="1"/>
            </p:cNvSpPr>
            <p:nvPr/>
          </p:nvSpPr>
          <p:spPr bwMode="auto">
            <a:xfrm flipV="1">
              <a:off x="3769" y="1294"/>
              <a:ext cx="32" cy="53"/>
            </a:xfrm>
            <a:prstGeom prst="line">
              <a:avLst/>
            </a:prstGeom>
            <a:noFill/>
            <a:ln w="22225">
              <a:solidFill>
                <a:srgbClr val="000080"/>
              </a:solidFill>
              <a:round/>
              <a:headEnd/>
              <a:tailEnd/>
            </a:ln>
          </p:spPr>
          <p:txBody>
            <a:bodyPr/>
            <a:lstStyle/>
            <a:p>
              <a:endParaRPr lang="en-US"/>
            </a:p>
          </p:txBody>
        </p:sp>
        <p:sp>
          <p:nvSpPr>
            <p:cNvPr id="217233" name="Line 145"/>
            <p:cNvSpPr>
              <a:spLocks noChangeShapeType="1"/>
            </p:cNvSpPr>
            <p:nvPr/>
          </p:nvSpPr>
          <p:spPr bwMode="auto">
            <a:xfrm flipV="1">
              <a:off x="3801" y="1244"/>
              <a:ext cx="32" cy="50"/>
            </a:xfrm>
            <a:prstGeom prst="line">
              <a:avLst/>
            </a:prstGeom>
            <a:noFill/>
            <a:ln w="22225">
              <a:solidFill>
                <a:srgbClr val="000080"/>
              </a:solidFill>
              <a:round/>
              <a:headEnd/>
              <a:tailEnd/>
            </a:ln>
          </p:spPr>
          <p:txBody>
            <a:bodyPr/>
            <a:lstStyle/>
            <a:p>
              <a:endParaRPr lang="en-US"/>
            </a:p>
          </p:txBody>
        </p:sp>
        <p:sp>
          <p:nvSpPr>
            <p:cNvPr id="217234" name="Line 146"/>
            <p:cNvSpPr>
              <a:spLocks noChangeShapeType="1"/>
            </p:cNvSpPr>
            <p:nvPr/>
          </p:nvSpPr>
          <p:spPr bwMode="auto">
            <a:xfrm flipV="1">
              <a:off x="3833" y="1197"/>
              <a:ext cx="33" cy="47"/>
            </a:xfrm>
            <a:prstGeom prst="line">
              <a:avLst/>
            </a:prstGeom>
            <a:noFill/>
            <a:ln w="22225">
              <a:solidFill>
                <a:srgbClr val="000080"/>
              </a:solidFill>
              <a:round/>
              <a:headEnd/>
              <a:tailEnd/>
            </a:ln>
          </p:spPr>
          <p:txBody>
            <a:bodyPr/>
            <a:lstStyle/>
            <a:p>
              <a:endParaRPr lang="en-US"/>
            </a:p>
          </p:txBody>
        </p:sp>
        <p:sp>
          <p:nvSpPr>
            <p:cNvPr id="217235" name="Line 147"/>
            <p:cNvSpPr>
              <a:spLocks noChangeShapeType="1"/>
            </p:cNvSpPr>
            <p:nvPr/>
          </p:nvSpPr>
          <p:spPr bwMode="auto">
            <a:xfrm flipV="1">
              <a:off x="3866" y="1152"/>
              <a:ext cx="32" cy="45"/>
            </a:xfrm>
            <a:prstGeom prst="line">
              <a:avLst/>
            </a:prstGeom>
            <a:noFill/>
            <a:ln w="22225">
              <a:solidFill>
                <a:srgbClr val="000080"/>
              </a:solidFill>
              <a:round/>
              <a:headEnd/>
              <a:tailEnd/>
            </a:ln>
          </p:spPr>
          <p:txBody>
            <a:bodyPr/>
            <a:lstStyle/>
            <a:p>
              <a:endParaRPr lang="en-US"/>
            </a:p>
          </p:txBody>
        </p:sp>
        <p:sp>
          <p:nvSpPr>
            <p:cNvPr id="217236" name="Line 148"/>
            <p:cNvSpPr>
              <a:spLocks noChangeShapeType="1"/>
            </p:cNvSpPr>
            <p:nvPr/>
          </p:nvSpPr>
          <p:spPr bwMode="auto">
            <a:xfrm flipV="1">
              <a:off x="3898" y="1111"/>
              <a:ext cx="32" cy="41"/>
            </a:xfrm>
            <a:prstGeom prst="line">
              <a:avLst/>
            </a:prstGeom>
            <a:noFill/>
            <a:ln w="22225">
              <a:solidFill>
                <a:srgbClr val="000080"/>
              </a:solidFill>
              <a:round/>
              <a:headEnd/>
              <a:tailEnd/>
            </a:ln>
          </p:spPr>
          <p:txBody>
            <a:bodyPr/>
            <a:lstStyle/>
            <a:p>
              <a:endParaRPr lang="en-US"/>
            </a:p>
          </p:txBody>
        </p:sp>
        <p:sp>
          <p:nvSpPr>
            <p:cNvPr id="217237" name="Line 149"/>
            <p:cNvSpPr>
              <a:spLocks noChangeShapeType="1"/>
            </p:cNvSpPr>
            <p:nvPr/>
          </p:nvSpPr>
          <p:spPr bwMode="auto">
            <a:xfrm flipV="1">
              <a:off x="3930" y="1073"/>
              <a:ext cx="32" cy="38"/>
            </a:xfrm>
            <a:prstGeom prst="line">
              <a:avLst/>
            </a:prstGeom>
            <a:noFill/>
            <a:ln w="22225">
              <a:solidFill>
                <a:srgbClr val="000080"/>
              </a:solidFill>
              <a:round/>
              <a:headEnd/>
              <a:tailEnd/>
            </a:ln>
          </p:spPr>
          <p:txBody>
            <a:bodyPr/>
            <a:lstStyle/>
            <a:p>
              <a:endParaRPr lang="en-US"/>
            </a:p>
          </p:txBody>
        </p:sp>
        <p:sp>
          <p:nvSpPr>
            <p:cNvPr id="217238" name="Line 150"/>
            <p:cNvSpPr>
              <a:spLocks noChangeShapeType="1"/>
            </p:cNvSpPr>
            <p:nvPr/>
          </p:nvSpPr>
          <p:spPr bwMode="auto">
            <a:xfrm flipV="1">
              <a:off x="3962" y="1040"/>
              <a:ext cx="32" cy="33"/>
            </a:xfrm>
            <a:prstGeom prst="line">
              <a:avLst/>
            </a:prstGeom>
            <a:noFill/>
            <a:ln w="22225">
              <a:solidFill>
                <a:srgbClr val="000080"/>
              </a:solidFill>
              <a:round/>
              <a:headEnd/>
              <a:tailEnd/>
            </a:ln>
          </p:spPr>
          <p:txBody>
            <a:bodyPr/>
            <a:lstStyle/>
            <a:p>
              <a:endParaRPr lang="en-US"/>
            </a:p>
          </p:txBody>
        </p:sp>
        <p:sp>
          <p:nvSpPr>
            <p:cNvPr id="217239" name="Line 151"/>
            <p:cNvSpPr>
              <a:spLocks noChangeShapeType="1"/>
            </p:cNvSpPr>
            <p:nvPr/>
          </p:nvSpPr>
          <p:spPr bwMode="auto">
            <a:xfrm flipV="1">
              <a:off x="3994" y="1011"/>
              <a:ext cx="33" cy="29"/>
            </a:xfrm>
            <a:prstGeom prst="line">
              <a:avLst/>
            </a:prstGeom>
            <a:noFill/>
            <a:ln w="22225">
              <a:solidFill>
                <a:srgbClr val="000080"/>
              </a:solidFill>
              <a:round/>
              <a:headEnd/>
              <a:tailEnd/>
            </a:ln>
          </p:spPr>
          <p:txBody>
            <a:bodyPr/>
            <a:lstStyle/>
            <a:p>
              <a:endParaRPr lang="en-US"/>
            </a:p>
          </p:txBody>
        </p:sp>
        <p:sp>
          <p:nvSpPr>
            <p:cNvPr id="217240" name="Line 152"/>
            <p:cNvSpPr>
              <a:spLocks noChangeShapeType="1"/>
            </p:cNvSpPr>
            <p:nvPr/>
          </p:nvSpPr>
          <p:spPr bwMode="auto">
            <a:xfrm flipV="1">
              <a:off x="4027" y="987"/>
              <a:ext cx="32" cy="24"/>
            </a:xfrm>
            <a:prstGeom prst="line">
              <a:avLst/>
            </a:prstGeom>
            <a:noFill/>
            <a:ln w="22225">
              <a:solidFill>
                <a:srgbClr val="000080"/>
              </a:solidFill>
              <a:round/>
              <a:headEnd/>
              <a:tailEnd/>
            </a:ln>
          </p:spPr>
          <p:txBody>
            <a:bodyPr/>
            <a:lstStyle/>
            <a:p>
              <a:endParaRPr lang="en-US"/>
            </a:p>
          </p:txBody>
        </p:sp>
        <p:sp>
          <p:nvSpPr>
            <p:cNvPr id="217241" name="Line 153"/>
            <p:cNvSpPr>
              <a:spLocks noChangeShapeType="1"/>
            </p:cNvSpPr>
            <p:nvPr/>
          </p:nvSpPr>
          <p:spPr bwMode="auto">
            <a:xfrm flipV="1">
              <a:off x="4059" y="967"/>
              <a:ext cx="32" cy="20"/>
            </a:xfrm>
            <a:prstGeom prst="line">
              <a:avLst/>
            </a:prstGeom>
            <a:noFill/>
            <a:ln w="22225">
              <a:solidFill>
                <a:srgbClr val="000080"/>
              </a:solidFill>
              <a:round/>
              <a:headEnd/>
              <a:tailEnd/>
            </a:ln>
          </p:spPr>
          <p:txBody>
            <a:bodyPr/>
            <a:lstStyle/>
            <a:p>
              <a:endParaRPr lang="en-US"/>
            </a:p>
          </p:txBody>
        </p:sp>
        <p:sp>
          <p:nvSpPr>
            <p:cNvPr id="217242" name="Line 154"/>
            <p:cNvSpPr>
              <a:spLocks noChangeShapeType="1"/>
            </p:cNvSpPr>
            <p:nvPr/>
          </p:nvSpPr>
          <p:spPr bwMode="auto">
            <a:xfrm flipV="1">
              <a:off x="4091" y="953"/>
              <a:ext cx="33" cy="14"/>
            </a:xfrm>
            <a:prstGeom prst="line">
              <a:avLst/>
            </a:prstGeom>
            <a:noFill/>
            <a:ln w="22225">
              <a:solidFill>
                <a:srgbClr val="000080"/>
              </a:solidFill>
              <a:round/>
              <a:headEnd/>
              <a:tailEnd/>
            </a:ln>
          </p:spPr>
          <p:txBody>
            <a:bodyPr/>
            <a:lstStyle/>
            <a:p>
              <a:endParaRPr lang="en-US"/>
            </a:p>
          </p:txBody>
        </p:sp>
        <p:sp>
          <p:nvSpPr>
            <p:cNvPr id="217243" name="Line 155"/>
            <p:cNvSpPr>
              <a:spLocks noChangeShapeType="1"/>
            </p:cNvSpPr>
            <p:nvPr/>
          </p:nvSpPr>
          <p:spPr bwMode="auto">
            <a:xfrm flipV="1">
              <a:off x="4124" y="943"/>
              <a:ext cx="32" cy="10"/>
            </a:xfrm>
            <a:prstGeom prst="line">
              <a:avLst/>
            </a:prstGeom>
            <a:noFill/>
            <a:ln w="22225">
              <a:solidFill>
                <a:srgbClr val="000080"/>
              </a:solidFill>
              <a:round/>
              <a:headEnd/>
              <a:tailEnd/>
            </a:ln>
          </p:spPr>
          <p:txBody>
            <a:bodyPr/>
            <a:lstStyle/>
            <a:p>
              <a:endParaRPr lang="en-US"/>
            </a:p>
          </p:txBody>
        </p:sp>
        <p:sp>
          <p:nvSpPr>
            <p:cNvPr id="217244" name="Line 156"/>
            <p:cNvSpPr>
              <a:spLocks noChangeShapeType="1"/>
            </p:cNvSpPr>
            <p:nvPr/>
          </p:nvSpPr>
          <p:spPr bwMode="auto">
            <a:xfrm flipV="1">
              <a:off x="4156" y="940"/>
              <a:ext cx="33" cy="3"/>
            </a:xfrm>
            <a:prstGeom prst="line">
              <a:avLst/>
            </a:prstGeom>
            <a:noFill/>
            <a:ln w="22225">
              <a:solidFill>
                <a:srgbClr val="000080"/>
              </a:solidFill>
              <a:round/>
              <a:headEnd/>
              <a:tailEnd/>
            </a:ln>
          </p:spPr>
          <p:txBody>
            <a:bodyPr/>
            <a:lstStyle/>
            <a:p>
              <a:endParaRPr lang="en-US"/>
            </a:p>
          </p:txBody>
        </p:sp>
        <p:sp>
          <p:nvSpPr>
            <p:cNvPr id="217245" name="Line 157"/>
            <p:cNvSpPr>
              <a:spLocks noChangeShapeType="1"/>
            </p:cNvSpPr>
            <p:nvPr/>
          </p:nvSpPr>
          <p:spPr bwMode="auto">
            <a:xfrm>
              <a:off x="4189" y="940"/>
              <a:ext cx="32" cy="2"/>
            </a:xfrm>
            <a:prstGeom prst="line">
              <a:avLst/>
            </a:prstGeom>
            <a:noFill/>
            <a:ln w="22225">
              <a:solidFill>
                <a:srgbClr val="000080"/>
              </a:solidFill>
              <a:round/>
              <a:headEnd/>
              <a:tailEnd/>
            </a:ln>
          </p:spPr>
          <p:txBody>
            <a:bodyPr/>
            <a:lstStyle/>
            <a:p>
              <a:endParaRPr lang="en-US"/>
            </a:p>
          </p:txBody>
        </p:sp>
        <p:sp>
          <p:nvSpPr>
            <p:cNvPr id="217246" name="Line 158"/>
            <p:cNvSpPr>
              <a:spLocks noChangeShapeType="1"/>
            </p:cNvSpPr>
            <p:nvPr/>
          </p:nvSpPr>
          <p:spPr bwMode="auto">
            <a:xfrm>
              <a:off x="4221" y="942"/>
              <a:ext cx="32" cy="7"/>
            </a:xfrm>
            <a:prstGeom prst="line">
              <a:avLst/>
            </a:prstGeom>
            <a:noFill/>
            <a:ln w="22225">
              <a:solidFill>
                <a:srgbClr val="000080"/>
              </a:solidFill>
              <a:round/>
              <a:headEnd/>
              <a:tailEnd/>
            </a:ln>
          </p:spPr>
          <p:txBody>
            <a:bodyPr/>
            <a:lstStyle/>
            <a:p>
              <a:endParaRPr lang="en-US"/>
            </a:p>
          </p:txBody>
        </p:sp>
        <p:sp>
          <p:nvSpPr>
            <p:cNvPr id="217247" name="Line 159"/>
            <p:cNvSpPr>
              <a:spLocks noChangeShapeType="1"/>
            </p:cNvSpPr>
            <p:nvPr/>
          </p:nvSpPr>
          <p:spPr bwMode="auto">
            <a:xfrm>
              <a:off x="4253" y="949"/>
              <a:ext cx="32" cy="12"/>
            </a:xfrm>
            <a:prstGeom prst="line">
              <a:avLst/>
            </a:prstGeom>
            <a:noFill/>
            <a:ln w="22225">
              <a:solidFill>
                <a:srgbClr val="000080"/>
              </a:solidFill>
              <a:round/>
              <a:headEnd/>
              <a:tailEnd/>
            </a:ln>
          </p:spPr>
          <p:txBody>
            <a:bodyPr/>
            <a:lstStyle/>
            <a:p>
              <a:endParaRPr lang="en-US"/>
            </a:p>
          </p:txBody>
        </p:sp>
        <p:sp>
          <p:nvSpPr>
            <p:cNvPr id="217248" name="Line 160"/>
            <p:cNvSpPr>
              <a:spLocks noChangeShapeType="1"/>
            </p:cNvSpPr>
            <p:nvPr/>
          </p:nvSpPr>
          <p:spPr bwMode="auto">
            <a:xfrm>
              <a:off x="4285" y="961"/>
              <a:ext cx="32" cy="18"/>
            </a:xfrm>
            <a:prstGeom prst="line">
              <a:avLst/>
            </a:prstGeom>
            <a:noFill/>
            <a:ln w="22225">
              <a:solidFill>
                <a:srgbClr val="000080"/>
              </a:solidFill>
              <a:round/>
              <a:headEnd/>
              <a:tailEnd/>
            </a:ln>
          </p:spPr>
          <p:txBody>
            <a:bodyPr/>
            <a:lstStyle/>
            <a:p>
              <a:endParaRPr lang="en-US"/>
            </a:p>
          </p:txBody>
        </p:sp>
        <p:sp>
          <p:nvSpPr>
            <p:cNvPr id="217249" name="Line 161"/>
            <p:cNvSpPr>
              <a:spLocks noChangeShapeType="1"/>
            </p:cNvSpPr>
            <p:nvPr/>
          </p:nvSpPr>
          <p:spPr bwMode="auto">
            <a:xfrm>
              <a:off x="4317" y="979"/>
              <a:ext cx="32" cy="22"/>
            </a:xfrm>
            <a:prstGeom prst="line">
              <a:avLst/>
            </a:prstGeom>
            <a:noFill/>
            <a:ln w="22225">
              <a:solidFill>
                <a:srgbClr val="000080"/>
              </a:solidFill>
              <a:round/>
              <a:headEnd/>
              <a:tailEnd/>
            </a:ln>
          </p:spPr>
          <p:txBody>
            <a:bodyPr/>
            <a:lstStyle/>
            <a:p>
              <a:endParaRPr lang="en-US"/>
            </a:p>
          </p:txBody>
        </p:sp>
        <p:sp>
          <p:nvSpPr>
            <p:cNvPr id="217250" name="Line 162"/>
            <p:cNvSpPr>
              <a:spLocks noChangeShapeType="1"/>
            </p:cNvSpPr>
            <p:nvPr/>
          </p:nvSpPr>
          <p:spPr bwMode="auto">
            <a:xfrm>
              <a:off x="4349" y="1001"/>
              <a:ext cx="33" cy="29"/>
            </a:xfrm>
            <a:prstGeom prst="line">
              <a:avLst/>
            </a:prstGeom>
            <a:noFill/>
            <a:ln w="22225">
              <a:solidFill>
                <a:srgbClr val="000080"/>
              </a:solidFill>
              <a:round/>
              <a:headEnd/>
              <a:tailEnd/>
            </a:ln>
          </p:spPr>
          <p:txBody>
            <a:bodyPr/>
            <a:lstStyle/>
            <a:p>
              <a:endParaRPr lang="en-US"/>
            </a:p>
          </p:txBody>
        </p:sp>
        <p:sp>
          <p:nvSpPr>
            <p:cNvPr id="217251" name="Line 163"/>
            <p:cNvSpPr>
              <a:spLocks noChangeShapeType="1"/>
            </p:cNvSpPr>
            <p:nvPr/>
          </p:nvSpPr>
          <p:spPr bwMode="auto">
            <a:xfrm>
              <a:off x="4382" y="1030"/>
              <a:ext cx="32" cy="33"/>
            </a:xfrm>
            <a:prstGeom prst="line">
              <a:avLst/>
            </a:prstGeom>
            <a:noFill/>
            <a:ln w="22225">
              <a:solidFill>
                <a:srgbClr val="000080"/>
              </a:solidFill>
              <a:round/>
              <a:headEnd/>
              <a:tailEnd/>
            </a:ln>
          </p:spPr>
          <p:txBody>
            <a:bodyPr/>
            <a:lstStyle/>
            <a:p>
              <a:endParaRPr lang="en-US"/>
            </a:p>
          </p:txBody>
        </p:sp>
        <p:sp>
          <p:nvSpPr>
            <p:cNvPr id="217252" name="Line 164"/>
            <p:cNvSpPr>
              <a:spLocks noChangeShapeType="1"/>
            </p:cNvSpPr>
            <p:nvPr/>
          </p:nvSpPr>
          <p:spPr bwMode="auto">
            <a:xfrm>
              <a:off x="4414" y="1063"/>
              <a:ext cx="33" cy="37"/>
            </a:xfrm>
            <a:prstGeom prst="line">
              <a:avLst/>
            </a:prstGeom>
            <a:noFill/>
            <a:ln w="22225">
              <a:solidFill>
                <a:srgbClr val="000080"/>
              </a:solidFill>
              <a:round/>
              <a:headEnd/>
              <a:tailEnd/>
            </a:ln>
          </p:spPr>
          <p:txBody>
            <a:bodyPr/>
            <a:lstStyle/>
            <a:p>
              <a:endParaRPr lang="en-US"/>
            </a:p>
          </p:txBody>
        </p:sp>
        <p:sp>
          <p:nvSpPr>
            <p:cNvPr id="217253" name="Line 165"/>
            <p:cNvSpPr>
              <a:spLocks noChangeShapeType="1"/>
            </p:cNvSpPr>
            <p:nvPr/>
          </p:nvSpPr>
          <p:spPr bwMode="auto">
            <a:xfrm>
              <a:off x="4447" y="1100"/>
              <a:ext cx="32" cy="41"/>
            </a:xfrm>
            <a:prstGeom prst="line">
              <a:avLst/>
            </a:prstGeom>
            <a:noFill/>
            <a:ln w="22225">
              <a:solidFill>
                <a:srgbClr val="000080"/>
              </a:solidFill>
              <a:round/>
              <a:headEnd/>
              <a:tailEnd/>
            </a:ln>
          </p:spPr>
          <p:txBody>
            <a:bodyPr/>
            <a:lstStyle/>
            <a:p>
              <a:endParaRPr lang="en-US"/>
            </a:p>
          </p:txBody>
        </p:sp>
        <p:sp>
          <p:nvSpPr>
            <p:cNvPr id="217254" name="Line 166"/>
            <p:cNvSpPr>
              <a:spLocks noChangeShapeType="1"/>
            </p:cNvSpPr>
            <p:nvPr/>
          </p:nvSpPr>
          <p:spPr bwMode="auto">
            <a:xfrm>
              <a:off x="4479" y="1141"/>
              <a:ext cx="32" cy="45"/>
            </a:xfrm>
            <a:prstGeom prst="line">
              <a:avLst/>
            </a:prstGeom>
            <a:noFill/>
            <a:ln w="22225">
              <a:solidFill>
                <a:srgbClr val="000080"/>
              </a:solidFill>
              <a:round/>
              <a:headEnd/>
              <a:tailEnd/>
            </a:ln>
          </p:spPr>
          <p:txBody>
            <a:bodyPr/>
            <a:lstStyle/>
            <a:p>
              <a:endParaRPr lang="en-US"/>
            </a:p>
          </p:txBody>
        </p:sp>
        <p:sp>
          <p:nvSpPr>
            <p:cNvPr id="217255" name="Line 167"/>
            <p:cNvSpPr>
              <a:spLocks noChangeShapeType="1"/>
            </p:cNvSpPr>
            <p:nvPr/>
          </p:nvSpPr>
          <p:spPr bwMode="auto">
            <a:xfrm>
              <a:off x="4511" y="1186"/>
              <a:ext cx="33" cy="49"/>
            </a:xfrm>
            <a:prstGeom prst="line">
              <a:avLst/>
            </a:prstGeom>
            <a:noFill/>
            <a:ln w="22225">
              <a:solidFill>
                <a:srgbClr val="000080"/>
              </a:solidFill>
              <a:round/>
              <a:headEnd/>
              <a:tailEnd/>
            </a:ln>
          </p:spPr>
          <p:txBody>
            <a:bodyPr/>
            <a:lstStyle/>
            <a:p>
              <a:endParaRPr lang="en-US"/>
            </a:p>
          </p:txBody>
        </p:sp>
        <p:sp>
          <p:nvSpPr>
            <p:cNvPr id="217256" name="Line 168"/>
            <p:cNvSpPr>
              <a:spLocks noChangeShapeType="1"/>
            </p:cNvSpPr>
            <p:nvPr/>
          </p:nvSpPr>
          <p:spPr bwMode="auto">
            <a:xfrm>
              <a:off x="4544" y="1235"/>
              <a:ext cx="32" cy="52"/>
            </a:xfrm>
            <a:prstGeom prst="line">
              <a:avLst/>
            </a:prstGeom>
            <a:noFill/>
            <a:ln w="22225">
              <a:solidFill>
                <a:srgbClr val="000080"/>
              </a:solidFill>
              <a:round/>
              <a:headEnd/>
              <a:tailEnd/>
            </a:ln>
          </p:spPr>
          <p:txBody>
            <a:bodyPr/>
            <a:lstStyle/>
            <a:p>
              <a:endParaRPr lang="en-US"/>
            </a:p>
          </p:txBody>
        </p:sp>
        <p:sp>
          <p:nvSpPr>
            <p:cNvPr id="217257" name="Line 169"/>
            <p:cNvSpPr>
              <a:spLocks noChangeShapeType="1"/>
            </p:cNvSpPr>
            <p:nvPr/>
          </p:nvSpPr>
          <p:spPr bwMode="auto">
            <a:xfrm>
              <a:off x="4576" y="1287"/>
              <a:ext cx="33" cy="56"/>
            </a:xfrm>
            <a:prstGeom prst="line">
              <a:avLst/>
            </a:prstGeom>
            <a:noFill/>
            <a:ln w="22225">
              <a:solidFill>
                <a:srgbClr val="000080"/>
              </a:solidFill>
              <a:round/>
              <a:headEnd/>
              <a:tailEnd/>
            </a:ln>
          </p:spPr>
          <p:txBody>
            <a:bodyPr/>
            <a:lstStyle/>
            <a:p>
              <a:endParaRPr lang="en-US"/>
            </a:p>
          </p:txBody>
        </p:sp>
        <p:sp>
          <p:nvSpPr>
            <p:cNvPr id="217258" name="Line 170"/>
            <p:cNvSpPr>
              <a:spLocks noChangeShapeType="1"/>
            </p:cNvSpPr>
            <p:nvPr/>
          </p:nvSpPr>
          <p:spPr bwMode="auto">
            <a:xfrm>
              <a:off x="4609" y="1343"/>
              <a:ext cx="32" cy="57"/>
            </a:xfrm>
            <a:prstGeom prst="line">
              <a:avLst/>
            </a:prstGeom>
            <a:noFill/>
            <a:ln w="22225">
              <a:solidFill>
                <a:srgbClr val="000080"/>
              </a:solidFill>
              <a:round/>
              <a:headEnd/>
              <a:tailEnd/>
            </a:ln>
          </p:spPr>
          <p:txBody>
            <a:bodyPr/>
            <a:lstStyle/>
            <a:p>
              <a:endParaRPr lang="en-US"/>
            </a:p>
          </p:txBody>
        </p:sp>
        <p:sp>
          <p:nvSpPr>
            <p:cNvPr id="217259" name="Line 171"/>
            <p:cNvSpPr>
              <a:spLocks noChangeShapeType="1"/>
            </p:cNvSpPr>
            <p:nvPr/>
          </p:nvSpPr>
          <p:spPr bwMode="auto">
            <a:xfrm>
              <a:off x="4641" y="1400"/>
              <a:ext cx="31" cy="58"/>
            </a:xfrm>
            <a:prstGeom prst="line">
              <a:avLst/>
            </a:prstGeom>
            <a:noFill/>
            <a:ln w="22225">
              <a:solidFill>
                <a:srgbClr val="000080"/>
              </a:solidFill>
              <a:round/>
              <a:headEnd/>
              <a:tailEnd/>
            </a:ln>
          </p:spPr>
          <p:txBody>
            <a:bodyPr/>
            <a:lstStyle/>
            <a:p>
              <a:endParaRPr lang="en-US"/>
            </a:p>
          </p:txBody>
        </p:sp>
        <p:sp>
          <p:nvSpPr>
            <p:cNvPr id="217260" name="Line 172"/>
            <p:cNvSpPr>
              <a:spLocks noChangeShapeType="1"/>
            </p:cNvSpPr>
            <p:nvPr/>
          </p:nvSpPr>
          <p:spPr bwMode="auto">
            <a:xfrm>
              <a:off x="4672" y="1458"/>
              <a:ext cx="33" cy="62"/>
            </a:xfrm>
            <a:prstGeom prst="line">
              <a:avLst/>
            </a:prstGeom>
            <a:noFill/>
            <a:ln w="22225">
              <a:solidFill>
                <a:srgbClr val="000080"/>
              </a:solidFill>
              <a:round/>
              <a:headEnd/>
              <a:tailEnd/>
            </a:ln>
          </p:spPr>
          <p:txBody>
            <a:bodyPr/>
            <a:lstStyle/>
            <a:p>
              <a:endParaRPr lang="en-US"/>
            </a:p>
          </p:txBody>
        </p:sp>
        <p:sp>
          <p:nvSpPr>
            <p:cNvPr id="217261" name="Line 173"/>
            <p:cNvSpPr>
              <a:spLocks noChangeShapeType="1"/>
            </p:cNvSpPr>
            <p:nvPr/>
          </p:nvSpPr>
          <p:spPr bwMode="auto">
            <a:xfrm>
              <a:off x="4705" y="1520"/>
              <a:ext cx="32" cy="61"/>
            </a:xfrm>
            <a:prstGeom prst="line">
              <a:avLst/>
            </a:prstGeom>
            <a:noFill/>
            <a:ln w="22225">
              <a:solidFill>
                <a:srgbClr val="000080"/>
              </a:solidFill>
              <a:round/>
              <a:headEnd/>
              <a:tailEnd/>
            </a:ln>
          </p:spPr>
          <p:txBody>
            <a:bodyPr/>
            <a:lstStyle/>
            <a:p>
              <a:endParaRPr lang="en-US"/>
            </a:p>
          </p:txBody>
        </p:sp>
        <p:sp>
          <p:nvSpPr>
            <p:cNvPr id="217262" name="Line 174"/>
            <p:cNvSpPr>
              <a:spLocks noChangeShapeType="1"/>
            </p:cNvSpPr>
            <p:nvPr/>
          </p:nvSpPr>
          <p:spPr bwMode="auto">
            <a:xfrm>
              <a:off x="4737" y="1581"/>
              <a:ext cx="32" cy="63"/>
            </a:xfrm>
            <a:prstGeom prst="line">
              <a:avLst/>
            </a:prstGeom>
            <a:noFill/>
            <a:ln w="22225">
              <a:solidFill>
                <a:srgbClr val="000080"/>
              </a:solidFill>
              <a:round/>
              <a:headEnd/>
              <a:tailEnd/>
            </a:ln>
          </p:spPr>
          <p:txBody>
            <a:bodyPr/>
            <a:lstStyle/>
            <a:p>
              <a:endParaRPr lang="en-US"/>
            </a:p>
          </p:txBody>
        </p:sp>
        <p:sp>
          <p:nvSpPr>
            <p:cNvPr id="217263" name="Line 175"/>
            <p:cNvSpPr>
              <a:spLocks noChangeShapeType="1"/>
            </p:cNvSpPr>
            <p:nvPr/>
          </p:nvSpPr>
          <p:spPr bwMode="auto">
            <a:xfrm>
              <a:off x="4769" y="1644"/>
              <a:ext cx="33" cy="63"/>
            </a:xfrm>
            <a:prstGeom prst="line">
              <a:avLst/>
            </a:prstGeom>
            <a:noFill/>
            <a:ln w="22225">
              <a:solidFill>
                <a:srgbClr val="000080"/>
              </a:solidFill>
              <a:round/>
              <a:headEnd/>
              <a:tailEnd/>
            </a:ln>
          </p:spPr>
          <p:txBody>
            <a:bodyPr/>
            <a:lstStyle/>
            <a:p>
              <a:endParaRPr lang="en-US"/>
            </a:p>
          </p:txBody>
        </p:sp>
        <p:sp>
          <p:nvSpPr>
            <p:cNvPr id="217264" name="Line 176"/>
            <p:cNvSpPr>
              <a:spLocks noChangeShapeType="1"/>
            </p:cNvSpPr>
            <p:nvPr/>
          </p:nvSpPr>
          <p:spPr bwMode="auto">
            <a:xfrm>
              <a:off x="4802" y="1707"/>
              <a:ext cx="32" cy="64"/>
            </a:xfrm>
            <a:prstGeom prst="line">
              <a:avLst/>
            </a:prstGeom>
            <a:noFill/>
            <a:ln w="22225">
              <a:solidFill>
                <a:srgbClr val="000080"/>
              </a:solidFill>
              <a:round/>
              <a:headEnd/>
              <a:tailEnd/>
            </a:ln>
          </p:spPr>
          <p:txBody>
            <a:bodyPr/>
            <a:lstStyle/>
            <a:p>
              <a:endParaRPr lang="en-US"/>
            </a:p>
          </p:txBody>
        </p:sp>
        <p:sp>
          <p:nvSpPr>
            <p:cNvPr id="217265" name="Line 177"/>
            <p:cNvSpPr>
              <a:spLocks noChangeShapeType="1"/>
            </p:cNvSpPr>
            <p:nvPr/>
          </p:nvSpPr>
          <p:spPr bwMode="auto">
            <a:xfrm>
              <a:off x="4834" y="1771"/>
              <a:ext cx="33" cy="63"/>
            </a:xfrm>
            <a:prstGeom prst="line">
              <a:avLst/>
            </a:prstGeom>
            <a:noFill/>
            <a:ln w="22225">
              <a:solidFill>
                <a:srgbClr val="000080"/>
              </a:solidFill>
              <a:round/>
              <a:headEnd/>
              <a:tailEnd/>
            </a:ln>
          </p:spPr>
          <p:txBody>
            <a:bodyPr/>
            <a:lstStyle/>
            <a:p>
              <a:endParaRPr lang="en-US"/>
            </a:p>
          </p:txBody>
        </p:sp>
        <p:sp>
          <p:nvSpPr>
            <p:cNvPr id="217266" name="Line 178"/>
            <p:cNvSpPr>
              <a:spLocks noChangeShapeType="1"/>
            </p:cNvSpPr>
            <p:nvPr/>
          </p:nvSpPr>
          <p:spPr bwMode="auto">
            <a:xfrm>
              <a:off x="4867" y="1834"/>
              <a:ext cx="32" cy="63"/>
            </a:xfrm>
            <a:prstGeom prst="line">
              <a:avLst/>
            </a:prstGeom>
            <a:noFill/>
            <a:ln w="22225">
              <a:solidFill>
                <a:srgbClr val="000080"/>
              </a:solidFill>
              <a:round/>
              <a:headEnd/>
              <a:tailEnd/>
            </a:ln>
          </p:spPr>
          <p:txBody>
            <a:bodyPr/>
            <a:lstStyle/>
            <a:p>
              <a:endParaRPr lang="en-US"/>
            </a:p>
          </p:txBody>
        </p:sp>
        <p:sp>
          <p:nvSpPr>
            <p:cNvPr id="217267" name="Line 179"/>
            <p:cNvSpPr>
              <a:spLocks noChangeShapeType="1"/>
            </p:cNvSpPr>
            <p:nvPr/>
          </p:nvSpPr>
          <p:spPr bwMode="auto">
            <a:xfrm>
              <a:off x="4899" y="1897"/>
              <a:ext cx="32" cy="61"/>
            </a:xfrm>
            <a:prstGeom prst="line">
              <a:avLst/>
            </a:prstGeom>
            <a:noFill/>
            <a:ln w="22225">
              <a:solidFill>
                <a:srgbClr val="000080"/>
              </a:solidFill>
              <a:round/>
              <a:headEnd/>
              <a:tailEnd/>
            </a:ln>
          </p:spPr>
          <p:txBody>
            <a:bodyPr/>
            <a:lstStyle/>
            <a:p>
              <a:endParaRPr lang="en-US"/>
            </a:p>
          </p:txBody>
        </p:sp>
        <p:sp>
          <p:nvSpPr>
            <p:cNvPr id="217268" name="Line 180"/>
            <p:cNvSpPr>
              <a:spLocks noChangeShapeType="1"/>
            </p:cNvSpPr>
            <p:nvPr/>
          </p:nvSpPr>
          <p:spPr bwMode="auto">
            <a:xfrm>
              <a:off x="4931" y="1958"/>
              <a:ext cx="33" cy="62"/>
            </a:xfrm>
            <a:prstGeom prst="line">
              <a:avLst/>
            </a:prstGeom>
            <a:noFill/>
            <a:ln w="22225">
              <a:solidFill>
                <a:srgbClr val="000080"/>
              </a:solidFill>
              <a:round/>
              <a:headEnd/>
              <a:tailEnd/>
            </a:ln>
          </p:spPr>
          <p:txBody>
            <a:bodyPr/>
            <a:lstStyle/>
            <a:p>
              <a:endParaRPr lang="en-US"/>
            </a:p>
          </p:txBody>
        </p:sp>
        <p:sp>
          <p:nvSpPr>
            <p:cNvPr id="217269" name="Line 181"/>
            <p:cNvSpPr>
              <a:spLocks noChangeShapeType="1"/>
            </p:cNvSpPr>
            <p:nvPr/>
          </p:nvSpPr>
          <p:spPr bwMode="auto">
            <a:xfrm>
              <a:off x="4964" y="2020"/>
              <a:ext cx="32" cy="60"/>
            </a:xfrm>
            <a:prstGeom prst="line">
              <a:avLst/>
            </a:prstGeom>
            <a:noFill/>
            <a:ln w="22225">
              <a:solidFill>
                <a:srgbClr val="000080"/>
              </a:solidFill>
              <a:round/>
              <a:headEnd/>
              <a:tailEnd/>
            </a:ln>
          </p:spPr>
          <p:txBody>
            <a:bodyPr/>
            <a:lstStyle/>
            <a:p>
              <a:endParaRPr lang="en-US"/>
            </a:p>
          </p:txBody>
        </p:sp>
        <p:sp>
          <p:nvSpPr>
            <p:cNvPr id="217270" name="Line 182"/>
            <p:cNvSpPr>
              <a:spLocks noChangeShapeType="1"/>
            </p:cNvSpPr>
            <p:nvPr/>
          </p:nvSpPr>
          <p:spPr bwMode="auto">
            <a:xfrm>
              <a:off x="4996" y="2080"/>
              <a:ext cx="32" cy="59"/>
            </a:xfrm>
            <a:prstGeom prst="line">
              <a:avLst/>
            </a:prstGeom>
            <a:noFill/>
            <a:ln w="22225">
              <a:solidFill>
                <a:srgbClr val="000080"/>
              </a:solidFill>
              <a:round/>
              <a:headEnd/>
              <a:tailEnd/>
            </a:ln>
          </p:spPr>
          <p:txBody>
            <a:bodyPr/>
            <a:lstStyle/>
            <a:p>
              <a:endParaRPr lang="en-US"/>
            </a:p>
          </p:txBody>
        </p:sp>
        <p:sp>
          <p:nvSpPr>
            <p:cNvPr id="217271" name="Line 183"/>
            <p:cNvSpPr>
              <a:spLocks noChangeShapeType="1"/>
            </p:cNvSpPr>
            <p:nvPr/>
          </p:nvSpPr>
          <p:spPr bwMode="auto">
            <a:xfrm>
              <a:off x="5028" y="2139"/>
              <a:ext cx="32" cy="57"/>
            </a:xfrm>
            <a:prstGeom prst="line">
              <a:avLst/>
            </a:prstGeom>
            <a:noFill/>
            <a:ln w="22225">
              <a:solidFill>
                <a:srgbClr val="000080"/>
              </a:solidFill>
              <a:round/>
              <a:headEnd/>
              <a:tailEnd/>
            </a:ln>
          </p:spPr>
          <p:txBody>
            <a:bodyPr/>
            <a:lstStyle/>
            <a:p>
              <a:endParaRPr lang="en-US"/>
            </a:p>
          </p:txBody>
        </p:sp>
        <p:sp>
          <p:nvSpPr>
            <p:cNvPr id="217272" name="Line 184"/>
            <p:cNvSpPr>
              <a:spLocks noChangeShapeType="1"/>
            </p:cNvSpPr>
            <p:nvPr/>
          </p:nvSpPr>
          <p:spPr bwMode="auto">
            <a:xfrm>
              <a:off x="5060" y="2196"/>
              <a:ext cx="32" cy="55"/>
            </a:xfrm>
            <a:prstGeom prst="line">
              <a:avLst/>
            </a:prstGeom>
            <a:noFill/>
            <a:ln w="22225">
              <a:solidFill>
                <a:srgbClr val="000080"/>
              </a:solidFill>
              <a:round/>
              <a:headEnd/>
              <a:tailEnd/>
            </a:ln>
          </p:spPr>
          <p:txBody>
            <a:bodyPr/>
            <a:lstStyle/>
            <a:p>
              <a:endParaRPr lang="en-US"/>
            </a:p>
          </p:txBody>
        </p:sp>
        <p:sp>
          <p:nvSpPr>
            <p:cNvPr id="217273" name="Line 185"/>
            <p:cNvSpPr>
              <a:spLocks noChangeShapeType="1"/>
            </p:cNvSpPr>
            <p:nvPr/>
          </p:nvSpPr>
          <p:spPr bwMode="auto">
            <a:xfrm>
              <a:off x="5092" y="2251"/>
              <a:ext cx="33" cy="54"/>
            </a:xfrm>
            <a:prstGeom prst="line">
              <a:avLst/>
            </a:prstGeom>
            <a:noFill/>
            <a:ln w="22225">
              <a:solidFill>
                <a:srgbClr val="000080"/>
              </a:solidFill>
              <a:round/>
              <a:headEnd/>
              <a:tailEnd/>
            </a:ln>
          </p:spPr>
          <p:txBody>
            <a:bodyPr/>
            <a:lstStyle/>
            <a:p>
              <a:endParaRPr lang="en-US"/>
            </a:p>
          </p:txBody>
        </p:sp>
        <p:sp>
          <p:nvSpPr>
            <p:cNvPr id="217274" name="Line 186"/>
            <p:cNvSpPr>
              <a:spLocks noChangeShapeType="1"/>
            </p:cNvSpPr>
            <p:nvPr/>
          </p:nvSpPr>
          <p:spPr bwMode="auto">
            <a:xfrm>
              <a:off x="5125" y="2305"/>
              <a:ext cx="32" cy="53"/>
            </a:xfrm>
            <a:prstGeom prst="line">
              <a:avLst/>
            </a:prstGeom>
            <a:noFill/>
            <a:ln w="22225">
              <a:solidFill>
                <a:srgbClr val="000080"/>
              </a:solidFill>
              <a:round/>
              <a:headEnd/>
              <a:tailEnd/>
            </a:ln>
          </p:spPr>
          <p:txBody>
            <a:bodyPr/>
            <a:lstStyle/>
            <a:p>
              <a:endParaRPr lang="en-US"/>
            </a:p>
          </p:txBody>
        </p:sp>
        <p:sp>
          <p:nvSpPr>
            <p:cNvPr id="217275" name="Line 187"/>
            <p:cNvSpPr>
              <a:spLocks noChangeShapeType="1"/>
            </p:cNvSpPr>
            <p:nvPr/>
          </p:nvSpPr>
          <p:spPr bwMode="auto">
            <a:xfrm>
              <a:off x="507" y="3291"/>
              <a:ext cx="33" cy="1"/>
            </a:xfrm>
            <a:prstGeom prst="line">
              <a:avLst/>
            </a:prstGeom>
            <a:noFill/>
            <a:ln w="22225">
              <a:solidFill>
                <a:srgbClr val="FF00FF"/>
              </a:solidFill>
              <a:round/>
              <a:headEnd/>
              <a:tailEnd/>
            </a:ln>
          </p:spPr>
          <p:txBody>
            <a:bodyPr/>
            <a:lstStyle/>
            <a:p>
              <a:endParaRPr lang="en-US"/>
            </a:p>
          </p:txBody>
        </p:sp>
        <p:sp>
          <p:nvSpPr>
            <p:cNvPr id="217276" name="Line 188"/>
            <p:cNvSpPr>
              <a:spLocks noChangeShapeType="1"/>
            </p:cNvSpPr>
            <p:nvPr/>
          </p:nvSpPr>
          <p:spPr bwMode="auto">
            <a:xfrm>
              <a:off x="572" y="3291"/>
              <a:ext cx="1" cy="1"/>
            </a:xfrm>
            <a:prstGeom prst="line">
              <a:avLst/>
            </a:prstGeom>
            <a:noFill/>
            <a:ln w="22225">
              <a:solidFill>
                <a:srgbClr val="FF00FF"/>
              </a:solidFill>
              <a:round/>
              <a:headEnd/>
              <a:tailEnd/>
            </a:ln>
          </p:spPr>
          <p:txBody>
            <a:bodyPr/>
            <a:lstStyle/>
            <a:p>
              <a:endParaRPr lang="en-US"/>
            </a:p>
          </p:txBody>
        </p:sp>
        <p:sp>
          <p:nvSpPr>
            <p:cNvPr id="217277" name="Line 189"/>
            <p:cNvSpPr>
              <a:spLocks noChangeShapeType="1"/>
            </p:cNvSpPr>
            <p:nvPr/>
          </p:nvSpPr>
          <p:spPr bwMode="auto">
            <a:xfrm>
              <a:off x="572" y="3291"/>
              <a:ext cx="31" cy="1"/>
            </a:xfrm>
            <a:prstGeom prst="line">
              <a:avLst/>
            </a:prstGeom>
            <a:noFill/>
            <a:ln w="22225">
              <a:solidFill>
                <a:srgbClr val="FF00FF"/>
              </a:solidFill>
              <a:round/>
              <a:headEnd/>
              <a:tailEnd/>
            </a:ln>
          </p:spPr>
          <p:txBody>
            <a:bodyPr/>
            <a:lstStyle/>
            <a:p>
              <a:endParaRPr lang="en-US"/>
            </a:p>
          </p:txBody>
        </p:sp>
        <p:sp>
          <p:nvSpPr>
            <p:cNvPr id="217278" name="Line 190"/>
            <p:cNvSpPr>
              <a:spLocks noChangeShapeType="1"/>
            </p:cNvSpPr>
            <p:nvPr/>
          </p:nvSpPr>
          <p:spPr bwMode="auto">
            <a:xfrm>
              <a:off x="603" y="3291"/>
              <a:ext cx="33" cy="1"/>
            </a:xfrm>
            <a:prstGeom prst="line">
              <a:avLst/>
            </a:prstGeom>
            <a:noFill/>
            <a:ln w="22225">
              <a:solidFill>
                <a:srgbClr val="FF00FF"/>
              </a:solidFill>
              <a:round/>
              <a:headEnd/>
              <a:tailEnd/>
            </a:ln>
          </p:spPr>
          <p:txBody>
            <a:bodyPr/>
            <a:lstStyle/>
            <a:p>
              <a:endParaRPr lang="en-US"/>
            </a:p>
          </p:txBody>
        </p:sp>
        <p:sp>
          <p:nvSpPr>
            <p:cNvPr id="217279" name="Line 191"/>
            <p:cNvSpPr>
              <a:spLocks noChangeShapeType="1"/>
            </p:cNvSpPr>
            <p:nvPr/>
          </p:nvSpPr>
          <p:spPr bwMode="auto">
            <a:xfrm>
              <a:off x="636" y="3291"/>
              <a:ext cx="32" cy="1"/>
            </a:xfrm>
            <a:prstGeom prst="line">
              <a:avLst/>
            </a:prstGeom>
            <a:noFill/>
            <a:ln w="22225">
              <a:solidFill>
                <a:srgbClr val="FF00FF"/>
              </a:solidFill>
              <a:round/>
              <a:headEnd/>
              <a:tailEnd/>
            </a:ln>
          </p:spPr>
          <p:txBody>
            <a:bodyPr/>
            <a:lstStyle/>
            <a:p>
              <a:endParaRPr lang="en-US"/>
            </a:p>
          </p:txBody>
        </p:sp>
        <p:sp>
          <p:nvSpPr>
            <p:cNvPr id="217280" name="Line 192"/>
            <p:cNvSpPr>
              <a:spLocks noChangeShapeType="1"/>
            </p:cNvSpPr>
            <p:nvPr/>
          </p:nvSpPr>
          <p:spPr bwMode="auto">
            <a:xfrm>
              <a:off x="668" y="3291"/>
              <a:ext cx="33" cy="1"/>
            </a:xfrm>
            <a:prstGeom prst="line">
              <a:avLst/>
            </a:prstGeom>
            <a:noFill/>
            <a:ln w="22225">
              <a:solidFill>
                <a:srgbClr val="FF00FF"/>
              </a:solidFill>
              <a:round/>
              <a:headEnd/>
              <a:tailEnd/>
            </a:ln>
          </p:spPr>
          <p:txBody>
            <a:bodyPr/>
            <a:lstStyle/>
            <a:p>
              <a:endParaRPr lang="en-US"/>
            </a:p>
          </p:txBody>
        </p:sp>
        <p:sp>
          <p:nvSpPr>
            <p:cNvPr id="217281" name="Line 193"/>
            <p:cNvSpPr>
              <a:spLocks noChangeShapeType="1"/>
            </p:cNvSpPr>
            <p:nvPr/>
          </p:nvSpPr>
          <p:spPr bwMode="auto">
            <a:xfrm>
              <a:off x="701" y="3291"/>
              <a:ext cx="32" cy="1"/>
            </a:xfrm>
            <a:prstGeom prst="line">
              <a:avLst/>
            </a:prstGeom>
            <a:noFill/>
            <a:ln w="22225">
              <a:solidFill>
                <a:srgbClr val="FF00FF"/>
              </a:solidFill>
              <a:round/>
              <a:headEnd/>
              <a:tailEnd/>
            </a:ln>
          </p:spPr>
          <p:txBody>
            <a:bodyPr/>
            <a:lstStyle/>
            <a:p>
              <a:endParaRPr lang="en-US"/>
            </a:p>
          </p:txBody>
        </p:sp>
        <p:sp>
          <p:nvSpPr>
            <p:cNvPr id="217282" name="Line 194"/>
            <p:cNvSpPr>
              <a:spLocks noChangeShapeType="1"/>
            </p:cNvSpPr>
            <p:nvPr/>
          </p:nvSpPr>
          <p:spPr bwMode="auto">
            <a:xfrm>
              <a:off x="733" y="3291"/>
              <a:ext cx="32" cy="1"/>
            </a:xfrm>
            <a:prstGeom prst="line">
              <a:avLst/>
            </a:prstGeom>
            <a:noFill/>
            <a:ln w="22225">
              <a:solidFill>
                <a:srgbClr val="FF00FF"/>
              </a:solidFill>
              <a:round/>
              <a:headEnd/>
              <a:tailEnd/>
            </a:ln>
          </p:spPr>
          <p:txBody>
            <a:bodyPr/>
            <a:lstStyle/>
            <a:p>
              <a:endParaRPr lang="en-US"/>
            </a:p>
          </p:txBody>
        </p:sp>
        <p:sp>
          <p:nvSpPr>
            <p:cNvPr id="217283" name="Line 195"/>
            <p:cNvSpPr>
              <a:spLocks noChangeShapeType="1"/>
            </p:cNvSpPr>
            <p:nvPr/>
          </p:nvSpPr>
          <p:spPr bwMode="auto">
            <a:xfrm>
              <a:off x="765" y="3291"/>
              <a:ext cx="33" cy="1"/>
            </a:xfrm>
            <a:prstGeom prst="line">
              <a:avLst/>
            </a:prstGeom>
            <a:noFill/>
            <a:ln w="22225">
              <a:solidFill>
                <a:srgbClr val="FF00FF"/>
              </a:solidFill>
              <a:round/>
              <a:headEnd/>
              <a:tailEnd/>
            </a:ln>
          </p:spPr>
          <p:txBody>
            <a:bodyPr/>
            <a:lstStyle/>
            <a:p>
              <a:endParaRPr lang="en-US"/>
            </a:p>
          </p:txBody>
        </p:sp>
        <p:sp>
          <p:nvSpPr>
            <p:cNvPr id="217284" name="Line 196"/>
            <p:cNvSpPr>
              <a:spLocks noChangeShapeType="1"/>
            </p:cNvSpPr>
            <p:nvPr/>
          </p:nvSpPr>
          <p:spPr bwMode="auto">
            <a:xfrm>
              <a:off x="798" y="3291"/>
              <a:ext cx="32" cy="1"/>
            </a:xfrm>
            <a:prstGeom prst="line">
              <a:avLst/>
            </a:prstGeom>
            <a:noFill/>
            <a:ln w="22225">
              <a:solidFill>
                <a:srgbClr val="FF00FF"/>
              </a:solidFill>
              <a:round/>
              <a:headEnd/>
              <a:tailEnd/>
            </a:ln>
          </p:spPr>
          <p:txBody>
            <a:bodyPr/>
            <a:lstStyle/>
            <a:p>
              <a:endParaRPr lang="en-US"/>
            </a:p>
          </p:txBody>
        </p:sp>
        <p:sp>
          <p:nvSpPr>
            <p:cNvPr id="217285" name="Line 197"/>
            <p:cNvSpPr>
              <a:spLocks noChangeShapeType="1"/>
            </p:cNvSpPr>
            <p:nvPr/>
          </p:nvSpPr>
          <p:spPr bwMode="auto">
            <a:xfrm>
              <a:off x="830" y="3291"/>
              <a:ext cx="32" cy="1"/>
            </a:xfrm>
            <a:prstGeom prst="line">
              <a:avLst/>
            </a:prstGeom>
            <a:noFill/>
            <a:ln w="22225">
              <a:solidFill>
                <a:srgbClr val="FF00FF"/>
              </a:solidFill>
              <a:round/>
              <a:headEnd/>
              <a:tailEnd/>
            </a:ln>
          </p:spPr>
          <p:txBody>
            <a:bodyPr/>
            <a:lstStyle/>
            <a:p>
              <a:endParaRPr lang="en-US"/>
            </a:p>
          </p:txBody>
        </p:sp>
        <p:sp>
          <p:nvSpPr>
            <p:cNvPr id="217286" name="Line 198"/>
            <p:cNvSpPr>
              <a:spLocks noChangeShapeType="1"/>
            </p:cNvSpPr>
            <p:nvPr/>
          </p:nvSpPr>
          <p:spPr bwMode="auto">
            <a:xfrm>
              <a:off x="862" y="3291"/>
              <a:ext cx="33" cy="1"/>
            </a:xfrm>
            <a:prstGeom prst="line">
              <a:avLst/>
            </a:prstGeom>
            <a:noFill/>
            <a:ln w="22225">
              <a:solidFill>
                <a:srgbClr val="FF00FF"/>
              </a:solidFill>
              <a:round/>
              <a:headEnd/>
              <a:tailEnd/>
            </a:ln>
          </p:spPr>
          <p:txBody>
            <a:bodyPr/>
            <a:lstStyle/>
            <a:p>
              <a:endParaRPr lang="en-US"/>
            </a:p>
          </p:txBody>
        </p:sp>
        <p:sp>
          <p:nvSpPr>
            <p:cNvPr id="217287" name="Line 199"/>
            <p:cNvSpPr>
              <a:spLocks noChangeShapeType="1"/>
            </p:cNvSpPr>
            <p:nvPr/>
          </p:nvSpPr>
          <p:spPr bwMode="auto">
            <a:xfrm>
              <a:off x="895" y="3291"/>
              <a:ext cx="32" cy="1"/>
            </a:xfrm>
            <a:prstGeom prst="line">
              <a:avLst/>
            </a:prstGeom>
            <a:noFill/>
            <a:ln w="22225">
              <a:solidFill>
                <a:srgbClr val="FF00FF"/>
              </a:solidFill>
              <a:round/>
              <a:headEnd/>
              <a:tailEnd/>
            </a:ln>
          </p:spPr>
          <p:txBody>
            <a:bodyPr/>
            <a:lstStyle/>
            <a:p>
              <a:endParaRPr lang="en-US"/>
            </a:p>
          </p:txBody>
        </p:sp>
        <p:sp>
          <p:nvSpPr>
            <p:cNvPr id="217288" name="Line 200"/>
            <p:cNvSpPr>
              <a:spLocks noChangeShapeType="1"/>
            </p:cNvSpPr>
            <p:nvPr/>
          </p:nvSpPr>
          <p:spPr bwMode="auto">
            <a:xfrm>
              <a:off x="927" y="3291"/>
              <a:ext cx="32" cy="1"/>
            </a:xfrm>
            <a:prstGeom prst="line">
              <a:avLst/>
            </a:prstGeom>
            <a:noFill/>
            <a:ln w="22225">
              <a:solidFill>
                <a:srgbClr val="FF00FF"/>
              </a:solidFill>
              <a:round/>
              <a:headEnd/>
              <a:tailEnd/>
            </a:ln>
          </p:spPr>
          <p:txBody>
            <a:bodyPr/>
            <a:lstStyle/>
            <a:p>
              <a:endParaRPr lang="en-US"/>
            </a:p>
          </p:txBody>
        </p:sp>
        <p:sp>
          <p:nvSpPr>
            <p:cNvPr id="217289" name="Line 201"/>
            <p:cNvSpPr>
              <a:spLocks noChangeShapeType="1"/>
            </p:cNvSpPr>
            <p:nvPr/>
          </p:nvSpPr>
          <p:spPr bwMode="auto">
            <a:xfrm>
              <a:off x="959" y="3291"/>
              <a:ext cx="32" cy="1"/>
            </a:xfrm>
            <a:prstGeom prst="line">
              <a:avLst/>
            </a:prstGeom>
            <a:noFill/>
            <a:ln w="22225">
              <a:solidFill>
                <a:srgbClr val="FF00FF"/>
              </a:solidFill>
              <a:round/>
              <a:headEnd/>
              <a:tailEnd/>
            </a:ln>
          </p:spPr>
          <p:txBody>
            <a:bodyPr/>
            <a:lstStyle/>
            <a:p>
              <a:endParaRPr lang="en-US"/>
            </a:p>
          </p:txBody>
        </p:sp>
        <p:sp>
          <p:nvSpPr>
            <p:cNvPr id="217290" name="Line 202"/>
            <p:cNvSpPr>
              <a:spLocks noChangeShapeType="1"/>
            </p:cNvSpPr>
            <p:nvPr/>
          </p:nvSpPr>
          <p:spPr bwMode="auto">
            <a:xfrm>
              <a:off x="991" y="3291"/>
              <a:ext cx="32" cy="1"/>
            </a:xfrm>
            <a:prstGeom prst="line">
              <a:avLst/>
            </a:prstGeom>
            <a:noFill/>
            <a:ln w="22225">
              <a:solidFill>
                <a:srgbClr val="FF00FF"/>
              </a:solidFill>
              <a:round/>
              <a:headEnd/>
              <a:tailEnd/>
            </a:ln>
          </p:spPr>
          <p:txBody>
            <a:bodyPr/>
            <a:lstStyle/>
            <a:p>
              <a:endParaRPr lang="en-US"/>
            </a:p>
          </p:txBody>
        </p:sp>
        <p:sp>
          <p:nvSpPr>
            <p:cNvPr id="217291" name="Line 203"/>
            <p:cNvSpPr>
              <a:spLocks noChangeShapeType="1"/>
            </p:cNvSpPr>
            <p:nvPr/>
          </p:nvSpPr>
          <p:spPr bwMode="auto">
            <a:xfrm>
              <a:off x="1023" y="3291"/>
              <a:ext cx="33" cy="1"/>
            </a:xfrm>
            <a:prstGeom prst="line">
              <a:avLst/>
            </a:prstGeom>
            <a:noFill/>
            <a:ln w="22225">
              <a:solidFill>
                <a:srgbClr val="FF00FF"/>
              </a:solidFill>
              <a:round/>
              <a:headEnd/>
              <a:tailEnd/>
            </a:ln>
          </p:spPr>
          <p:txBody>
            <a:bodyPr/>
            <a:lstStyle/>
            <a:p>
              <a:endParaRPr lang="en-US"/>
            </a:p>
          </p:txBody>
        </p:sp>
        <p:sp>
          <p:nvSpPr>
            <p:cNvPr id="217292" name="Line 204"/>
            <p:cNvSpPr>
              <a:spLocks noChangeShapeType="1"/>
            </p:cNvSpPr>
            <p:nvPr/>
          </p:nvSpPr>
          <p:spPr bwMode="auto">
            <a:xfrm>
              <a:off x="1056" y="3291"/>
              <a:ext cx="32" cy="1"/>
            </a:xfrm>
            <a:prstGeom prst="line">
              <a:avLst/>
            </a:prstGeom>
            <a:noFill/>
            <a:ln w="22225">
              <a:solidFill>
                <a:srgbClr val="FF00FF"/>
              </a:solidFill>
              <a:round/>
              <a:headEnd/>
              <a:tailEnd/>
            </a:ln>
          </p:spPr>
          <p:txBody>
            <a:bodyPr/>
            <a:lstStyle/>
            <a:p>
              <a:endParaRPr lang="en-US"/>
            </a:p>
          </p:txBody>
        </p:sp>
        <p:sp>
          <p:nvSpPr>
            <p:cNvPr id="217293" name="Line 205"/>
            <p:cNvSpPr>
              <a:spLocks noChangeShapeType="1"/>
            </p:cNvSpPr>
            <p:nvPr/>
          </p:nvSpPr>
          <p:spPr bwMode="auto">
            <a:xfrm>
              <a:off x="1088" y="3291"/>
              <a:ext cx="32" cy="1"/>
            </a:xfrm>
            <a:prstGeom prst="line">
              <a:avLst/>
            </a:prstGeom>
            <a:noFill/>
            <a:ln w="22225">
              <a:solidFill>
                <a:srgbClr val="FF00FF"/>
              </a:solidFill>
              <a:round/>
              <a:headEnd/>
              <a:tailEnd/>
            </a:ln>
          </p:spPr>
          <p:txBody>
            <a:bodyPr/>
            <a:lstStyle/>
            <a:p>
              <a:endParaRPr lang="en-US"/>
            </a:p>
          </p:txBody>
        </p:sp>
        <p:sp>
          <p:nvSpPr>
            <p:cNvPr id="217294" name="Line 206"/>
            <p:cNvSpPr>
              <a:spLocks noChangeShapeType="1"/>
            </p:cNvSpPr>
            <p:nvPr/>
          </p:nvSpPr>
          <p:spPr bwMode="auto">
            <a:xfrm flipV="1">
              <a:off x="1120" y="3290"/>
              <a:ext cx="33" cy="1"/>
            </a:xfrm>
            <a:prstGeom prst="line">
              <a:avLst/>
            </a:prstGeom>
            <a:noFill/>
            <a:ln w="22225">
              <a:solidFill>
                <a:srgbClr val="FF00FF"/>
              </a:solidFill>
              <a:round/>
              <a:headEnd/>
              <a:tailEnd/>
            </a:ln>
          </p:spPr>
          <p:txBody>
            <a:bodyPr/>
            <a:lstStyle/>
            <a:p>
              <a:endParaRPr lang="en-US"/>
            </a:p>
          </p:txBody>
        </p:sp>
        <p:sp>
          <p:nvSpPr>
            <p:cNvPr id="217295" name="Line 207"/>
            <p:cNvSpPr>
              <a:spLocks noChangeShapeType="1"/>
            </p:cNvSpPr>
            <p:nvPr/>
          </p:nvSpPr>
          <p:spPr bwMode="auto">
            <a:xfrm>
              <a:off x="1153" y="3290"/>
              <a:ext cx="32" cy="1"/>
            </a:xfrm>
            <a:prstGeom prst="line">
              <a:avLst/>
            </a:prstGeom>
            <a:noFill/>
            <a:ln w="22225">
              <a:solidFill>
                <a:srgbClr val="FF00FF"/>
              </a:solidFill>
              <a:round/>
              <a:headEnd/>
              <a:tailEnd/>
            </a:ln>
          </p:spPr>
          <p:txBody>
            <a:bodyPr/>
            <a:lstStyle/>
            <a:p>
              <a:endParaRPr lang="en-US"/>
            </a:p>
          </p:txBody>
        </p:sp>
        <p:sp>
          <p:nvSpPr>
            <p:cNvPr id="217296" name="Line 208"/>
            <p:cNvSpPr>
              <a:spLocks noChangeShapeType="1"/>
            </p:cNvSpPr>
            <p:nvPr/>
          </p:nvSpPr>
          <p:spPr bwMode="auto">
            <a:xfrm flipV="1">
              <a:off x="1185" y="3289"/>
              <a:ext cx="33" cy="1"/>
            </a:xfrm>
            <a:prstGeom prst="line">
              <a:avLst/>
            </a:prstGeom>
            <a:noFill/>
            <a:ln w="22225">
              <a:solidFill>
                <a:srgbClr val="FF00FF"/>
              </a:solidFill>
              <a:round/>
              <a:headEnd/>
              <a:tailEnd/>
            </a:ln>
          </p:spPr>
          <p:txBody>
            <a:bodyPr/>
            <a:lstStyle/>
            <a:p>
              <a:endParaRPr lang="en-US"/>
            </a:p>
          </p:txBody>
        </p:sp>
      </p:grpSp>
      <p:grpSp>
        <p:nvGrpSpPr>
          <p:cNvPr id="3" name="Group 209"/>
          <p:cNvGrpSpPr>
            <a:grpSpLocks/>
          </p:cNvGrpSpPr>
          <p:nvPr/>
        </p:nvGrpSpPr>
        <p:grpSpPr bwMode="auto">
          <a:xfrm>
            <a:off x="804863" y="4316413"/>
            <a:ext cx="7381875" cy="909637"/>
            <a:chOff x="507" y="2719"/>
            <a:chExt cx="4650" cy="573"/>
          </a:xfrm>
        </p:grpSpPr>
        <p:sp>
          <p:nvSpPr>
            <p:cNvPr id="217298" name="Line 210"/>
            <p:cNvSpPr>
              <a:spLocks noChangeShapeType="1"/>
            </p:cNvSpPr>
            <p:nvPr/>
          </p:nvSpPr>
          <p:spPr bwMode="auto">
            <a:xfrm>
              <a:off x="1218" y="3289"/>
              <a:ext cx="32" cy="1"/>
            </a:xfrm>
            <a:prstGeom prst="line">
              <a:avLst/>
            </a:prstGeom>
            <a:noFill/>
            <a:ln w="22225">
              <a:solidFill>
                <a:srgbClr val="FF00FF"/>
              </a:solidFill>
              <a:round/>
              <a:headEnd/>
              <a:tailEnd/>
            </a:ln>
          </p:spPr>
          <p:txBody>
            <a:bodyPr/>
            <a:lstStyle/>
            <a:p>
              <a:endParaRPr lang="en-US"/>
            </a:p>
          </p:txBody>
        </p:sp>
        <p:sp>
          <p:nvSpPr>
            <p:cNvPr id="217299" name="Line 211"/>
            <p:cNvSpPr>
              <a:spLocks noChangeShapeType="1"/>
            </p:cNvSpPr>
            <p:nvPr/>
          </p:nvSpPr>
          <p:spPr bwMode="auto">
            <a:xfrm>
              <a:off x="1250" y="3289"/>
              <a:ext cx="32" cy="1"/>
            </a:xfrm>
            <a:prstGeom prst="line">
              <a:avLst/>
            </a:prstGeom>
            <a:noFill/>
            <a:ln w="22225">
              <a:solidFill>
                <a:srgbClr val="FF00FF"/>
              </a:solidFill>
              <a:round/>
              <a:headEnd/>
              <a:tailEnd/>
            </a:ln>
          </p:spPr>
          <p:txBody>
            <a:bodyPr/>
            <a:lstStyle/>
            <a:p>
              <a:endParaRPr lang="en-US"/>
            </a:p>
          </p:txBody>
        </p:sp>
        <p:sp>
          <p:nvSpPr>
            <p:cNvPr id="217300" name="Line 212"/>
            <p:cNvSpPr>
              <a:spLocks noChangeShapeType="1"/>
            </p:cNvSpPr>
            <p:nvPr/>
          </p:nvSpPr>
          <p:spPr bwMode="auto">
            <a:xfrm flipV="1">
              <a:off x="1282" y="3288"/>
              <a:ext cx="32" cy="1"/>
            </a:xfrm>
            <a:prstGeom prst="line">
              <a:avLst/>
            </a:prstGeom>
            <a:noFill/>
            <a:ln w="22225">
              <a:solidFill>
                <a:srgbClr val="FF00FF"/>
              </a:solidFill>
              <a:round/>
              <a:headEnd/>
              <a:tailEnd/>
            </a:ln>
          </p:spPr>
          <p:txBody>
            <a:bodyPr/>
            <a:lstStyle/>
            <a:p>
              <a:endParaRPr lang="en-US"/>
            </a:p>
          </p:txBody>
        </p:sp>
        <p:sp>
          <p:nvSpPr>
            <p:cNvPr id="217301" name="Line 213"/>
            <p:cNvSpPr>
              <a:spLocks noChangeShapeType="1"/>
            </p:cNvSpPr>
            <p:nvPr/>
          </p:nvSpPr>
          <p:spPr bwMode="auto">
            <a:xfrm flipV="1">
              <a:off x="1314" y="3287"/>
              <a:ext cx="32" cy="1"/>
            </a:xfrm>
            <a:prstGeom prst="line">
              <a:avLst/>
            </a:prstGeom>
            <a:noFill/>
            <a:ln w="22225">
              <a:solidFill>
                <a:srgbClr val="FF00FF"/>
              </a:solidFill>
              <a:round/>
              <a:headEnd/>
              <a:tailEnd/>
            </a:ln>
          </p:spPr>
          <p:txBody>
            <a:bodyPr/>
            <a:lstStyle/>
            <a:p>
              <a:endParaRPr lang="en-US"/>
            </a:p>
          </p:txBody>
        </p:sp>
        <p:sp>
          <p:nvSpPr>
            <p:cNvPr id="217302" name="Line 214"/>
            <p:cNvSpPr>
              <a:spLocks noChangeShapeType="1"/>
            </p:cNvSpPr>
            <p:nvPr/>
          </p:nvSpPr>
          <p:spPr bwMode="auto">
            <a:xfrm flipV="1">
              <a:off x="1346" y="3286"/>
              <a:ext cx="33" cy="1"/>
            </a:xfrm>
            <a:prstGeom prst="line">
              <a:avLst/>
            </a:prstGeom>
            <a:noFill/>
            <a:ln w="22225">
              <a:solidFill>
                <a:srgbClr val="FF00FF"/>
              </a:solidFill>
              <a:round/>
              <a:headEnd/>
              <a:tailEnd/>
            </a:ln>
          </p:spPr>
          <p:txBody>
            <a:bodyPr/>
            <a:lstStyle/>
            <a:p>
              <a:endParaRPr lang="en-US"/>
            </a:p>
          </p:txBody>
        </p:sp>
        <p:sp>
          <p:nvSpPr>
            <p:cNvPr id="217303" name="Line 215"/>
            <p:cNvSpPr>
              <a:spLocks noChangeShapeType="1"/>
            </p:cNvSpPr>
            <p:nvPr/>
          </p:nvSpPr>
          <p:spPr bwMode="auto">
            <a:xfrm flipV="1">
              <a:off x="1379" y="3285"/>
              <a:ext cx="32" cy="1"/>
            </a:xfrm>
            <a:prstGeom prst="line">
              <a:avLst/>
            </a:prstGeom>
            <a:noFill/>
            <a:ln w="22225">
              <a:solidFill>
                <a:srgbClr val="FF00FF"/>
              </a:solidFill>
              <a:round/>
              <a:headEnd/>
              <a:tailEnd/>
            </a:ln>
          </p:spPr>
          <p:txBody>
            <a:bodyPr/>
            <a:lstStyle/>
            <a:p>
              <a:endParaRPr lang="en-US"/>
            </a:p>
          </p:txBody>
        </p:sp>
        <p:sp>
          <p:nvSpPr>
            <p:cNvPr id="217304" name="Line 216"/>
            <p:cNvSpPr>
              <a:spLocks noChangeShapeType="1"/>
            </p:cNvSpPr>
            <p:nvPr/>
          </p:nvSpPr>
          <p:spPr bwMode="auto">
            <a:xfrm flipV="1">
              <a:off x="1411" y="3283"/>
              <a:ext cx="32" cy="2"/>
            </a:xfrm>
            <a:prstGeom prst="line">
              <a:avLst/>
            </a:prstGeom>
            <a:noFill/>
            <a:ln w="22225">
              <a:solidFill>
                <a:srgbClr val="FF00FF"/>
              </a:solidFill>
              <a:round/>
              <a:headEnd/>
              <a:tailEnd/>
            </a:ln>
          </p:spPr>
          <p:txBody>
            <a:bodyPr/>
            <a:lstStyle/>
            <a:p>
              <a:endParaRPr lang="en-US"/>
            </a:p>
          </p:txBody>
        </p:sp>
        <p:sp>
          <p:nvSpPr>
            <p:cNvPr id="217305" name="Line 217"/>
            <p:cNvSpPr>
              <a:spLocks noChangeShapeType="1"/>
            </p:cNvSpPr>
            <p:nvPr/>
          </p:nvSpPr>
          <p:spPr bwMode="auto">
            <a:xfrm flipV="1">
              <a:off x="1443" y="3280"/>
              <a:ext cx="33" cy="3"/>
            </a:xfrm>
            <a:prstGeom prst="line">
              <a:avLst/>
            </a:prstGeom>
            <a:noFill/>
            <a:ln w="22225">
              <a:solidFill>
                <a:srgbClr val="FF00FF"/>
              </a:solidFill>
              <a:round/>
              <a:headEnd/>
              <a:tailEnd/>
            </a:ln>
          </p:spPr>
          <p:txBody>
            <a:bodyPr/>
            <a:lstStyle/>
            <a:p>
              <a:endParaRPr lang="en-US"/>
            </a:p>
          </p:txBody>
        </p:sp>
        <p:sp>
          <p:nvSpPr>
            <p:cNvPr id="217306" name="Line 218"/>
            <p:cNvSpPr>
              <a:spLocks noChangeShapeType="1"/>
            </p:cNvSpPr>
            <p:nvPr/>
          </p:nvSpPr>
          <p:spPr bwMode="auto">
            <a:xfrm flipV="1">
              <a:off x="1476" y="3278"/>
              <a:ext cx="32" cy="2"/>
            </a:xfrm>
            <a:prstGeom prst="line">
              <a:avLst/>
            </a:prstGeom>
            <a:noFill/>
            <a:ln w="22225">
              <a:solidFill>
                <a:srgbClr val="FF00FF"/>
              </a:solidFill>
              <a:round/>
              <a:headEnd/>
              <a:tailEnd/>
            </a:ln>
          </p:spPr>
          <p:txBody>
            <a:bodyPr/>
            <a:lstStyle/>
            <a:p>
              <a:endParaRPr lang="en-US"/>
            </a:p>
          </p:txBody>
        </p:sp>
        <p:sp>
          <p:nvSpPr>
            <p:cNvPr id="217307" name="Line 219"/>
            <p:cNvSpPr>
              <a:spLocks noChangeShapeType="1"/>
            </p:cNvSpPr>
            <p:nvPr/>
          </p:nvSpPr>
          <p:spPr bwMode="auto">
            <a:xfrm flipV="1">
              <a:off x="1508" y="3273"/>
              <a:ext cx="32" cy="5"/>
            </a:xfrm>
            <a:prstGeom prst="line">
              <a:avLst/>
            </a:prstGeom>
            <a:noFill/>
            <a:ln w="22225">
              <a:solidFill>
                <a:srgbClr val="FF00FF"/>
              </a:solidFill>
              <a:round/>
              <a:headEnd/>
              <a:tailEnd/>
            </a:ln>
          </p:spPr>
          <p:txBody>
            <a:bodyPr/>
            <a:lstStyle/>
            <a:p>
              <a:endParaRPr lang="en-US"/>
            </a:p>
          </p:txBody>
        </p:sp>
        <p:sp>
          <p:nvSpPr>
            <p:cNvPr id="217308" name="Line 220"/>
            <p:cNvSpPr>
              <a:spLocks noChangeShapeType="1"/>
            </p:cNvSpPr>
            <p:nvPr/>
          </p:nvSpPr>
          <p:spPr bwMode="auto">
            <a:xfrm flipV="1">
              <a:off x="1540" y="3268"/>
              <a:ext cx="33" cy="5"/>
            </a:xfrm>
            <a:prstGeom prst="line">
              <a:avLst/>
            </a:prstGeom>
            <a:noFill/>
            <a:ln w="22225">
              <a:solidFill>
                <a:srgbClr val="FF00FF"/>
              </a:solidFill>
              <a:round/>
              <a:headEnd/>
              <a:tailEnd/>
            </a:ln>
          </p:spPr>
          <p:txBody>
            <a:bodyPr/>
            <a:lstStyle/>
            <a:p>
              <a:endParaRPr lang="en-US"/>
            </a:p>
          </p:txBody>
        </p:sp>
        <p:sp>
          <p:nvSpPr>
            <p:cNvPr id="217309" name="Line 221"/>
            <p:cNvSpPr>
              <a:spLocks noChangeShapeType="1"/>
            </p:cNvSpPr>
            <p:nvPr/>
          </p:nvSpPr>
          <p:spPr bwMode="auto">
            <a:xfrm flipV="1">
              <a:off x="1573" y="3260"/>
              <a:ext cx="32" cy="8"/>
            </a:xfrm>
            <a:prstGeom prst="line">
              <a:avLst/>
            </a:prstGeom>
            <a:noFill/>
            <a:ln w="22225">
              <a:solidFill>
                <a:srgbClr val="FF00FF"/>
              </a:solidFill>
              <a:round/>
              <a:headEnd/>
              <a:tailEnd/>
            </a:ln>
          </p:spPr>
          <p:txBody>
            <a:bodyPr/>
            <a:lstStyle/>
            <a:p>
              <a:endParaRPr lang="en-US"/>
            </a:p>
          </p:txBody>
        </p:sp>
        <p:sp>
          <p:nvSpPr>
            <p:cNvPr id="217310" name="Line 222"/>
            <p:cNvSpPr>
              <a:spLocks noChangeShapeType="1"/>
            </p:cNvSpPr>
            <p:nvPr/>
          </p:nvSpPr>
          <p:spPr bwMode="auto">
            <a:xfrm flipV="1">
              <a:off x="1605" y="3252"/>
              <a:ext cx="33" cy="8"/>
            </a:xfrm>
            <a:prstGeom prst="line">
              <a:avLst/>
            </a:prstGeom>
            <a:noFill/>
            <a:ln w="22225">
              <a:solidFill>
                <a:srgbClr val="FF00FF"/>
              </a:solidFill>
              <a:round/>
              <a:headEnd/>
              <a:tailEnd/>
            </a:ln>
          </p:spPr>
          <p:txBody>
            <a:bodyPr/>
            <a:lstStyle/>
            <a:p>
              <a:endParaRPr lang="en-US"/>
            </a:p>
          </p:txBody>
        </p:sp>
        <p:sp>
          <p:nvSpPr>
            <p:cNvPr id="217311" name="Line 223"/>
            <p:cNvSpPr>
              <a:spLocks noChangeShapeType="1"/>
            </p:cNvSpPr>
            <p:nvPr/>
          </p:nvSpPr>
          <p:spPr bwMode="auto">
            <a:xfrm flipV="1">
              <a:off x="1638" y="3240"/>
              <a:ext cx="32" cy="12"/>
            </a:xfrm>
            <a:prstGeom prst="line">
              <a:avLst/>
            </a:prstGeom>
            <a:noFill/>
            <a:ln w="22225">
              <a:solidFill>
                <a:srgbClr val="FF00FF"/>
              </a:solidFill>
              <a:round/>
              <a:headEnd/>
              <a:tailEnd/>
            </a:ln>
          </p:spPr>
          <p:txBody>
            <a:bodyPr/>
            <a:lstStyle/>
            <a:p>
              <a:endParaRPr lang="en-US"/>
            </a:p>
          </p:txBody>
        </p:sp>
        <p:sp>
          <p:nvSpPr>
            <p:cNvPr id="217312" name="Line 224"/>
            <p:cNvSpPr>
              <a:spLocks noChangeShapeType="1"/>
            </p:cNvSpPr>
            <p:nvPr/>
          </p:nvSpPr>
          <p:spPr bwMode="auto">
            <a:xfrm flipV="1">
              <a:off x="1670" y="3228"/>
              <a:ext cx="32" cy="12"/>
            </a:xfrm>
            <a:prstGeom prst="line">
              <a:avLst/>
            </a:prstGeom>
            <a:noFill/>
            <a:ln w="22225">
              <a:solidFill>
                <a:srgbClr val="FF00FF"/>
              </a:solidFill>
              <a:round/>
              <a:headEnd/>
              <a:tailEnd/>
            </a:ln>
          </p:spPr>
          <p:txBody>
            <a:bodyPr/>
            <a:lstStyle/>
            <a:p>
              <a:endParaRPr lang="en-US"/>
            </a:p>
          </p:txBody>
        </p:sp>
        <p:sp>
          <p:nvSpPr>
            <p:cNvPr id="217313" name="Line 225"/>
            <p:cNvSpPr>
              <a:spLocks noChangeShapeType="1"/>
            </p:cNvSpPr>
            <p:nvPr/>
          </p:nvSpPr>
          <p:spPr bwMode="auto">
            <a:xfrm flipV="1">
              <a:off x="1702" y="3217"/>
              <a:ext cx="32" cy="11"/>
            </a:xfrm>
            <a:prstGeom prst="line">
              <a:avLst/>
            </a:prstGeom>
            <a:noFill/>
            <a:ln w="22225">
              <a:solidFill>
                <a:srgbClr val="FF00FF"/>
              </a:solidFill>
              <a:round/>
              <a:headEnd/>
              <a:tailEnd/>
            </a:ln>
          </p:spPr>
          <p:txBody>
            <a:bodyPr/>
            <a:lstStyle/>
            <a:p>
              <a:endParaRPr lang="en-US"/>
            </a:p>
          </p:txBody>
        </p:sp>
        <p:sp>
          <p:nvSpPr>
            <p:cNvPr id="217314" name="Line 226"/>
            <p:cNvSpPr>
              <a:spLocks noChangeShapeType="1"/>
            </p:cNvSpPr>
            <p:nvPr/>
          </p:nvSpPr>
          <p:spPr bwMode="auto">
            <a:xfrm flipV="1">
              <a:off x="1734" y="3214"/>
              <a:ext cx="32" cy="3"/>
            </a:xfrm>
            <a:prstGeom prst="line">
              <a:avLst/>
            </a:prstGeom>
            <a:noFill/>
            <a:ln w="22225">
              <a:solidFill>
                <a:srgbClr val="FF00FF"/>
              </a:solidFill>
              <a:round/>
              <a:headEnd/>
              <a:tailEnd/>
            </a:ln>
          </p:spPr>
          <p:txBody>
            <a:bodyPr/>
            <a:lstStyle/>
            <a:p>
              <a:endParaRPr lang="en-US"/>
            </a:p>
          </p:txBody>
        </p:sp>
        <p:sp>
          <p:nvSpPr>
            <p:cNvPr id="217315" name="Line 227"/>
            <p:cNvSpPr>
              <a:spLocks noChangeShapeType="1"/>
            </p:cNvSpPr>
            <p:nvPr/>
          </p:nvSpPr>
          <p:spPr bwMode="auto">
            <a:xfrm>
              <a:off x="1766" y="3214"/>
              <a:ext cx="32" cy="1"/>
            </a:xfrm>
            <a:prstGeom prst="line">
              <a:avLst/>
            </a:prstGeom>
            <a:noFill/>
            <a:ln w="22225">
              <a:solidFill>
                <a:srgbClr val="FF00FF"/>
              </a:solidFill>
              <a:round/>
              <a:headEnd/>
              <a:tailEnd/>
            </a:ln>
          </p:spPr>
          <p:txBody>
            <a:bodyPr/>
            <a:lstStyle/>
            <a:p>
              <a:endParaRPr lang="en-US"/>
            </a:p>
          </p:txBody>
        </p:sp>
        <p:sp>
          <p:nvSpPr>
            <p:cNvPr id="217316" name="Line 228"/>
            <p:cNvSpPr>
              <a:spLocks noChangeShapeType="1"/>
            </p:cNvSpPr>
            <p:nvPr/>
          </p:nvSpPr>
          <p:spPr bwMode="auto">
            <a:xfrm>
              <a:off x="1798" y="3215"/>
              <a:ext cx="33" cy="1"/>
            </a:xfrm>
            <a:prstGeom prst="line">
              <a:avLst/>
            </a:prstGeom>
            <a:noFill/>
            <a:ln w="22225">
              <a:solidFill>
                <a:srgbClr val="FF00FF"/>
              </a:solidFill>
              <a:round/>
              <a:headEnd/>
              <a:tailEnd/>
            </a:ln>
          </p:spPr>
          <p:txBody>
            <a:bodyPr/>
            <a:lstStyle/>
            <a:p>
              <a:endParaRPr lang="en-US"/>
            </a:p>
          </p:txBody>
        </p:sp>
        <p:sp>
          <p:nvSpPr>
            <p:cNvPr id="217317" name="Line 229"/>
            <p:cNvSpPr>
              <a:spLocks noChangeShapeType="1"/>
            </p:cNvSpPr>
            <p:nvPr/>
          </p:nvSpPr>
          <p:spPr bwMode="auto">
            <a:xfrm flipV="1">
              <a:off x="1831" y="3215"/>
              <a:ext cx="32" cy="1"/>
            </a:xfrm>
            <a:prstGeom prst="line">
              <a:avLst/>
            </a:prstGeom>
            <a:noFill/>
            <a:ln w="22225">
              <a:solidFill>
                <a:srgbClr val="FF00FF"/>
              </a:solidFill>
              <a:round/>
              <a:headEnd/>
              <a:tailEnd/>
            </a:ln>
          </p:spPr>
          <p:txBody>
            <a:bodyPr/>
            <a:lstStyle/>
            <a:p>
              <a:endParaRPr lang="en-US"/>
            </a:p>
          </p:txBody>
        </p:sp>
        <p:sp>
          <p:nvSpPr>
            <p:cNvPr id="217318" name="Line 230"/>
            <p:cNvSpPr>
              <a:spLocks noChangeShapeType="1"/>
            </p:cNvSpPr>
            <p:nvPr/>
          </p:nvSpPr>
          <p:spPr bwMode="auto">
            <a:xfrm flipV="1">
              <a:off x="1863" y="3209"/>
              <a:ext cx="33" cy="6"/>
            </a:xfrm>
            <a:prstGeom prst="line">
              <a:avLst/>
            </a:prstGeom>
            <a:noFill/>
            <a:ln w="22225">
              <a:solidFill>
                <a:srgbClr val="FF00FF"/>
              </a:solidFill>
              <a:round/>
              <a:headEnd/>
              <a:tailEnd/>
            </a:ln>
          </p:spPr>
          <p:txBody>
            <a:bodyPr/>
            <a:lstStyle/>
            <a:p>
              <a:endParaRPr lang="en-US"/>
            </a:p>
          </p:txBody>
        </p:sp>
        <p:sp>
          <p:nvSpPr>
            <p:cNvPr id="217319" name="Line 231"/>
            <p:cNvSpPr>
              <a:spLocks noChangeShapeType="1"/>
            </p:cNvSpPr>
            <p:nvPr/>
          </p:nvSpPr>
          <p:spPr bwMode="auto">
            <a:xfrm flipV="1">
              <a:off x="1896" y="3202"/>
              <a:ext cx="32" cy="7"/>
            </a:xfrm>
            <a:prstGeom prst="line">
              <a:avLst/>
            </a:prstGeom>
            <a:noFill/>
            <a:ln w="22225">
              <a:solidFill>
                <a:srgbClr val="FF00FF"/>
              </a:solidFill>
              <a:round/>
              <a:headEnd/>
              <a:tailEnd/>
            </a:ln>
          </p:spPr>
          <p:txBody>
            <a:bodyPr/>
            <a:lstStyle/>
            <a:p>
              <a:endParaRPr lang="en-US"/>
            </a:p>
          </p:txBody>
        </p:sp>
        <p:sp>
          <p:nvSpPr>
            <p:cNvPr id="217320" name="Line 232"/>
            <p:cNvSpPr>
              <a:spLocks noChangeShapeType="1"/>
            </p:cNvSpPr>
            <p:nvPr/>
          </p:nvSpPr>
          <p:spPr bwMode="auto">
            <a:xfrm flipV="1">
              <a:off x="1928" y="3194"/>
              <a:ext cx="32" cy="8"/>
            </a:xfrm>
            <a:prstGeom prst="line">
              <a:avLst/>
            </a:prstGeom>
            <a:noFill/>
            <a:ln w="22225">
              <a:solidFill>
                <a:srgbClr val="FF00FF"/>
              </a:solidFill>
              <a:round/>
              <a:headEnd/>
              <a:tailEnd/>
            </a:ln>
          </p:spPr>
          <p:txBody>
            <a:bodyPr/>
            <a:lstStyle/>
            <a:p>
              <a:endParaRPr lang="en-US"/>
            </a:p>
          </p:txBody>
        </p:sp>
        <p:sp>
          <p:nvSpPr>
            <p:cNvPr id="217321" name="Line 233"/>
            <p:cNvSpPr>
              <a:spLocks noChangeShapeType="1"/>
            </p:cNvSpPr>
            <p:nvPr/>
          </p:nvSpPr>
          <p:spPr bwMode="auto">
            <a:xfrm flipV="1">
              <a:off x="1960" y="3186"/>
              <a:ext cx="33" cy="8"/>
            </a:xfrm>
            <a:prstGeom prst="line">
              <a:avLst/>
            </a:prstGeom>
            <a:noFill/>
            <a:ln w="22225">
              <a:solidFill>
                <a:srgbClr val="FF00FF"/>
              </a:solidFill>
              <a:round/>
              <a:headEnd/>
              <a:tailEnd/>
            </a:ln>
          </p:spPr>
          <p:txBody>
            <a:bodyPr/>
            <a:lstStyle/>
            <a:p>
              <a:endParaRPr lang="en-US"/>
            </a:p>
          </p:txBody>
        </p:sp>
        <p:sp>
          <p:nvSpPr>
            <p:cNvPr id="217322" name="Line 234"/>
            <p:cNvSpPr>
              <a:spLocks noChangeShapeType="1"/>
            </p:cNvSpPr>
            <p:nvPr/>
          </p:nvSpPr>
          <p:spPr bwMode="auto">
            <a:xfrm flipV="1">
              <a:off x="1993" y="3177"/>
              <a:ext cx="32" cy="9"/>
            </a:xfrm>
            <a:prstGeom prst="line">
              <a:avLst/>
            </a:prstGeom>
            <a:noFill/>
            <a:ln w="22225">
              <a:solidFill>
                <a:srgbClr val="FF00FF"/>
              </a:solidFill>
              <a:round/>
              <a:headEnd/>
              <a:tailEnd/>
            </a:ln>
          </p:spPr>
          <p:txBody>
            <a:bodyPr/>
            <a:lstStyle/>
            <a:p>
              <a:endParaRPr lang="en-US"/>
            </a:p>
          </p:txBody>
        </p:sp>
        <p:sp>
          <p:nvSpPr>
            <p:cNvPr id="217323" name="Line 235"/>
            <p:cNvSpPr>
              <a:spLocks noChangeShapeType="1"/>
            </p:cNvSpPr>
            <p:nvPr/>
          </p:nvSpPr>
          <p:spPr bwMode="auto">
            <a:xfrm flipV="1">
              <a:off x="2025" y="3166"/>
              <a:ext cx="32" cy="11"/>
            </a:xfrm>
            <a:prstGeom prst="line">
              <a:avLst/>
            </a:prstGeom>
            <a:noFill/>
            <a:ln w="22225">
              <a:solidFill>
                <a:srgbClr val="FF00FF"/>
              </a:solidFill>
              <a:round/>
              <a:headEnd/>
              <a:tailEnd/>
            </a:ln>
          </p:spPr>
          <p:txBody>
            <a:bodyPr/>
            <a:lstStyle/>
            <a:p>
              <a:endParaRPr lang="en-US"/>
            </a:p>
          </p:txBody>
        </p:sp>
        <p:sp>
          <p:nvSpPr>
            <p:cNvPr id="217324" name="Line 236"/>
            <p:cNvSpPr>
              <a:spLocks noChangeShapeType="1"/>
            </p:cNvSpPr>
            <p:nvPr/>
          </p:nvSpPr>
          <p:spPr bwMode="auto">
            <a:xfrm flipV="1">
              <a:off x="2057" y="3157"/>
              <a:ext cx="32" cy="9"/>
            </a:xfrm>
            <a:prstGeom prst="line">
              <a:avLst/>
            </a:prstGeom>
            <a:noFill/>
            <a:ln w="22225">
              <a:solidFill>
                <a:srgbClr val="FF00FF"/>
              </a:solidFill>
              <a:round/>
              <a:headEnd/>
              <a:tailEnd/>
            </a:ln>
          </p:spPr>
          <p:txBody>
            <a:bodyPr/>
            <a:lstStyle/>
            <a:p>
              <a:endParaRPr lang="en-US"/>
            </a:p>
          </p:txBody>
        </p:sp>
        <p:sp>
          <p:nvSpPr>
            <p:cNvPr id="217325" name="Line 237"/>
            <p:cNvSpPr>
              <a:spLocks noChangeShapeType="1"/>
            </p:cNvSpPr>
            <p:nvPr/>
          </p:nvSpPr>
          <p:spPr bwMode="auto">
            <a:xfrm flipV="1">
              <a:off x="2089" y="3148"/>
              <a:ext cx="32" cy="9"/>
            </a:xfrm>
            <a:prstGeom prst="line">
              <a:avLst/>
            </a:prstGeom>
            <a:noFill/>
            <a:ln w="22225">
              <a:solidFill>
                <a:srgbClr val="FF00FF"/>
              </a:solidFill>
              <a:round/>
              <a:headEnd/>
              <a:tailEnd/>
            </a:ln>
          </p:spPr>
          <p:txBody>
            <a:bodyPr/>
            <a:lstStyle/>
            <a:p>
              <a:endParaRPr lang="en-US"/>
            </a:p>
          </p:txBody>
        </p:sp>
        <p:sp>
          <p:nvSpPr>
            <p:cNvPr id="217326" name="Line 238"/>
            <p:cNvSpPr>
              <a:spLocks noChangeShapeType="1"/>
            </p:cNvSpPr>
            <p:nvPr/>
          </p:nvSpPr>
          <p:spPr bwMode="auto">
            <a:xfrm flipV="1">
              <a:off x="2121" y="3138"/>
              <a:ext cx="33" cy="10"/>
            </a:xfrm>
            <a:prstGeom prst="line">
              <a:avLst/>
            </a:prstGeom>
            <a:noFill/>
            <a:ln w="22225">
              <a:solidFill>
                <a:srgbClr val="FF00FF"/>
              </a:solidFill>
              <a:round/>
              <a:headEnd/>
              <a:tailEnd/>
            </a:ln>
          </p:spPr>
          <p:txBody>
            <a:bodyPr/>
            <a:lstStyle/>
            <a:p>
              <a:endParaRPr lang="en-US"/>
            </a:p>
          </p:txBody>
        </p:sp>
        <p:sp>
          <p:nvSpPr>
            <p:cNvPr id="217327" name="Line 239"/>
            <p:cNvSpPr>
              <a:spLocks noChangeShapeType="1"/>
            </p:cNvSpPr>
            <p:nvPr/>
          </p:nvSpPr>
          <p:spPr bwMode="auto">
            <a:xfrm flipV="1">
              <a:off x="2154" y="3127"/>
              <a:ext cx="32" cy="11"/>
            </a:xfrm>
            <a:prstGeom prst="line">
              <a:avLst/>
            </a:prstGeom>
            <a:noFill/>
            <a:ln w="22225">
              <a:solidFill>
                <a:srgbClr val="FF00FF"/>
              </a:solidFill>
              <a:round/>
              <a:headEnd/>
              <a:tailEnd/>
            </a:ln>
          </p:spPr>
          <p:txBody>
            <a:bodyPr/>
            <a:lstStyle/>
            <a:p>
              <a:endParaRPr lang="en-US"/>
            </a:p>
          </p:txBody>
        </p:sp>
        <p:sp>
          <p:nvSpPr>
            <p:cNvPr id="217328" name="Line 240"/>
            <p:cNvSpPr>
              <a:spLocks noChangeShapeType="1"/>
            </p:cNvSpPr>
            <p:nvPr/>
          </p:nvSpPr>
          <p:spPr bwMode="auto">
            <a:xfrm flipV="1">
              <a:off x="2186" y="3116"/>
              <a:ext cx="32" cy="11"/>
            </a:xfrm>
            <a:prstGeom prst="line">
              <a:avLst/>
            </a:prstGeom>
            <a:noFill/>
            <a:ln w="22225">
              <a:solidFill>
                <a:srgbClr val="FF00FF"/>
              </a:solidFill>
              <a:round/>
              <a:headEnd/>
              <a:tailEnd/>
            </a:ln>
          </p:spPr>
          <p:txBody>
            <a:bodyPr/>
            <a:lstStyle/>
            <a:p>
              <a:endParaRPr lang="en-US"/>
            </a:p>
          </p:txBody>
        </p:sp>
        <p:sp>
          <p:nvSpPr>
            <p:cNvPr id="217329" name="Line 241"/>
            <p:cNvSpPr>
              <a:spLocks noChangeShapeType="1"/>
            </p:cNvSpPr>
            <p:nvPr/>
          </p:nvSpPr>
          <p:spPr bwMode="auto">
            <a:xfrm flipV="1">
              <a:off x="2218" y="3103"/>
              <a:ext cx="33" cy="13"/>
            </a:xfrm>
            <a:prstGeom prst="line">
              <a:avLst/>
            </a:prstGeom>
            <a:noFill/>
            <a:ln w="22225">
              <a:solidFill>
                <a:srgbClr val="FF00FF"/>
              </a:solidFill>
              <a:round/>
              <a:headEnd/>
              <a:tailEnd/>
            </a:ln>
          </p:spPr>
          <p:txBody>
            <a:bodyPr/>
            <a:lstStyle/>
            <a:p>
              <a:endParaRPr lang="en-US"/>
            </a:p>
          </p:txBody>
        </p:sp>
        <p:sp>
          <p:nvSpPr>
            <p:cNvPr id="217330" name="Line 242"/>
            <p:cNvSpPr>
              <a:spLocks noChangeShapeType="1"/>
            </p:cNvSpPr>
            <p:nvPr/>
          </p:nvSpPr>
          <p:spPr bwMode="auto">
            <a:xfrm flipV="1">
              <a:off x="2251" y="3090"/>
              <a:ext cx="32" cy="13"/>
            </a:xfrm>
            <a:prstGeom prst="line">
              <a:avLst/>
            </a:prstGeom>
            <a:noFill/>
            <a:ln w="22225">
              <a:solidFill>
                <a:srgbClr val="FF00FF"/>
              </a:solidFill>
              <a:round/>
              <a:headEnd/>
              <a:tailEnd/>
            </a:ln>
          </p:spPr>
          <p:txBody>
            <a:bodyPr/>
            <a:lstStyle/>
            <a:p>
              <a:endParaRPr lang="en-US"/>
            </a:p>
          </p:txBody>
        </p:sp>
        <p:sp>
          <p:nvSpPr>
            <p:cNvPr id="217331" name="Line 243"/>
            <p:cNvSpPr>
              <a:spLocks noChangeShapeType="1"/>
            </p:cNvSpPr>
            <p:nvPr/>
          </p:nvSpPr>
          <p:spPr bwMode="auto">
            <a:xfrm flipV="1">
              <a:off x="2283" y="3076"/>
              <a:ext cx="33" cy="14"/>
            </a:xfrm>
            <a:prstGeom prst="line">
              <a:avLst/>
            </a:prstGeom>
            <a:noFill/>
            <a:ln w="22225">
              <a:solidFill>
                <a:srgbClr val="FF00FF"/>
              </a:solidFill>
              <a:round/>
              <a:headEnd/>
              <a:tailEnd/>
            </a:ln>
          </p:spPr>
          <p:txBody>
            <a:bodyPr/>
            <a:lstStyle/>
            <a:p>
              <a:endParaRPr lang="en-US"/>
            </a:p>
          </p:txBody>
        </p:sp>
        <p:sp>
          <p:nvSpPr>
            <p:cNvPr id="217332" name="Line 244"/>
            <p:cNvSpPr>
              <a:spLocks noChangeShapeType="1"/>
            </p:cNvSpPr>
            <p:nvPr/>
          </p:nvSpPr>
          <p:spPr bwMode="auto">
            <a:xfrm flipV="1">
              <a:off x="2316" y="3062"/>
              <a:ext cx="32" cy="14"/>
            </a:xfrm>
            <a:prstGeom prst="line">
              <a:avLst/>
            </a:prstGeom>
            <a:noFill/>
            <a:ln w="22225">
              <a:solidFill>
                <a:srgbClr val="FF00FF"/>
              </a:solidFill>
              <a:round/>
              <a:headEnd/>
              <a:tailEnd/>
            </a:ln>
          </p:spPr>
          <p:txBody>
            <a:bodyPr/>
            <a:lstStyle/>
            <a:p>
              <a:endParaRPr lang="en-US"/>
            </a:p>
          </p:txBody>
        </p:sp>
        <p:sp>
          <p:nvSpPr>
            <p:cNvPr id="217333" name="Line 245"/>
            <p:cNvSpPr>
              <a:spLocks noChangeShapeType="1"/>
            </p:cNvSpPr>
            <p:nvPr/>
          </p:nvSpPr>
          <p:spPr bwMode="auto">
            <a:xfrm flipV="1">
              <a:off x="2348" y="3046"/>
              <a:ext cx="32" cy="16"/>
            </a:xfrm>
            <a:prstGeom prst="line">
              <a:avLst/>
            </a:prstGeom>
            <a:noFill/>
            <a:ln w="22225">
              <a:solidFill>
                <a:srgbClr val="FF00FF"/>
              </a:solidFill>
              <a:round/>
              <a:headEnd/>
              <a:tailEnd/>
            </a:ln>
          </p:spPr>
          <p:txBody>
            <a:bodyPr/>
            <a:lstStyle/>
            <a:p>
              <a:endParaRPr lang="en-US"/>
            </a:p>
          </p:txBody>
        </p:sp>
        <p:sp>
          <p:nvSpPr>
            <p:cNvPr id="217334" name="Line 246"/>
            <p:cNvSpPr>
              <a:spLocks noChangeShapeType="1"/>
            </p:cNvSpPr>
            <p:nvPr/>
          </p:nvSpPr>
          <p:spPr bwMode="auto">
            <a:xfrm flipV="1">
              <a:off x="2380" y="3045"/>
              <a:ext cx="32" cy="1"/>
            </a:xfrm>
            <a:prstGeom prst="line">
              <a:avLst/>
            </a:prstGeom>
            <a:noFill/>
            <a:ln w="22225">
              <a:solidFill>
                <a:srgbClr val="FF00FF"/>
              </a:solidFill>
              <a:round/>
              <a:headEnd/>
              <a:tailEnd/>
            </a:ln>
          </p:spPr>
          <p:txBody>
            <a:bodyPr/>
            <a:lstStyle/>
            <a:p>
              <a:endParaRPr lang="en-US"/>
            </a:p>
          </p:txBody>
        </p:sp>
        <p:sp>
          <p:nvSpPr>
            <p:cNvPr id="217335" name="Line 247"/>
            <p:cNvSpPr>
              <a:spLocks noChangeShapeType="1"/>
            </p:cNvSpPr>
            <p:nvPr/>
          </p:nvSpPr>
          <p:spPr bwMode="auto">
            <a:xfrm flipV="1">
              <a:off x="2412" y="3035"/>
              <a:ext cx="32" cy="10"/>
            </a:xfrm>
            <a:prstGeom prst="line">
              <a:avLst/>
            </a:prstGeom>
            <a:noFill/>
            <a:ln w="22225">
              <a:solidFill>
                <a:srgbClr val="FF00FF"/>
              </a:solidFill>
              <a:round/>
              <a:headEnd/>
              <a:tailEnd/>
            </a:ln>
          </p:spPr>
          <p:txBody>
            <a:bodyPr/>
            <a:lstStyle/>
            <a:p>
              <a:endParaRPr lang="en-US"/>
            </a:p>
          </p:txBody>
        </p:sp>
        <p:sp>
          <p:nvSpPr>
            <p:cNvPr id="217336" name="Line 248"/>
            <p:cNvSpPr>
              <a:spLocks noChangeShapeType="1"/>
            </p:cNvSpPr>
            <p:nvPr/>
          </p:nvSpPr>
          <p:spPr bwMode="auto">
            <a:xfrm flipV="1">
              <a:off x="2444" y="3019"/>
              <a:ext cx="32" cy="16"/>
            </a:xfrm>
            <a:prstGeom prst="line">
              <a:avLst/>
            </a:prstGeom>
            <a:noFill/>
            <a:ln w="22225">
              <a:solidFill>
                <a:srgbClr val="FF00FF"/>
              </a:solidFill>
              <a:round/>
              <a:headEnd/>
              <a:tailEnd/>
            </a:ln>
          </p:spPr>
          <p:txBody>
            <a:bodyPr/>
            <a:lstStyle/>
            <a:p>
              <a:endParaRPr lang="en-US"/>
            </a:p>
          </p:txBody>
        </p:sp>
        <p:sp>
          <p:nvSpPr>
            <p:cNvPr id="217337" name="Line 249"/>
            <p:cNvSpPr>
              <a:spLocks noChangeShapeType="1"/>
            </p:cNvSpPr>
            <p:nvPr/>
          </p:nvSpPr>
          <p:spPr bwMode="auto">
            <a:xfrm flipV="1">
              <a:off x="2476" y="3002"/>
              <a:ext cx="33" cy="17"/>
            </a:xfrm>
            <a:prstGeom prst="line">
              <a:avLst/>
            </a:prstGeom>
            <a:noFill/>
            <a:ln w="22225">
              <a:solidFill>
                <a:srgbClr val="FF00FF"/>
              </a:solidFill>
              <a:round/>
              <a:headEnd/>
              <a:tailEnd/>
            </a:ln>
          </p:spPr>
          <p:txBody>
            <a:bodyPr/>
            <a:lstStyle/>
            <a:p>
              <a:endParaRPr lang="en-US"/>
            </a:p>
          </p:txBody>
        </p:sp>
        <p:sp>
          <p:nvSpPr>
            <p:cNvPr id="217338" name="Line 250"/>
            <p:cNvSpPr>
              <a:spLocks noChangeShapeType="1"/>
            </p:cNvSpPr>
            <p:nvPr/>
          </p:nvSpPr>
          <p:spPr bwMode="auto">
            <a:xfrm flipV="1">
              <a:off x="2509" y="2985"/>
              <a:ext cx="32" cy="17"/>
            </a:xfrm>
            <a:prstGeom prst="line">
              <a:avLst/>
            </a:prstGeom>
            <a:noFill/>
            <a:ln w="22225">
              <a:solidFill>
                <a:srgbClr val="FF00FF"/>
              </a:solidFill>
              <a:round/>
              <a:headEnd/>
              <a:tailEnd/>
            </a:ln>
          </p:spPr>
          <p:txBody>
            <a:bodyPr/>
            <a:lstStyle/>
            <a:p>
              <a:endParaRPr lang="en-US"/>
            </a:p>
          </p:txBody>
        </p:sp>
        <p:sp>
          <p:nvSpPr>
            <p:cNvPr id="217339" name="Line 251"/>
            <p:cNvSpPr>
              <a:spLocks noChangeShapeType="1"/>
            </p:cNvSpPr>
            <p:nvPr/>
          </p:nvSpPr>
          <p:spPr bwMode="auto">
            <a:xfrm flipV="1">
              <a:off x="2541" y="2967"/>
              <a:ext cx="33" cy="18"/>
            </a:xfrm>
            <a:prstGeom prst="line">
              <a:avLst/>
            </a:prstGeom>
            <a:noFill/>
            <a:ln w="22225">
              <a:solidFill>
                <a:srgbClr val="FF00FF"/>
              </a:solidFill>
              <a:round/>
              <a:headEnd/>
              <a:tailEnd/>
            </a:ln>
          </p:spPr>
          <p:txBody>
            <a:bodyPr/>
            <a:lstStyle/>
            <a:p>
              <a:endParaRPr lang="en-US"/>
            </a:p>
          </p:txBody>
        </p:sp>
        <p:sp>
          <p:nvSpPr>
            <p:cNvPr id="217340" name="Line 252"/>
            <p:cNvSpPr>
              <a:spLocks noChangeShapeType="1"/>
            </p:cNvSpPr>
            <p:nvPr/>
          </p:nvSpPr>
          <p:spPr bwMode="auto">
            <a:xfrm flipV="1">
              <a:off x="2574" y="2951"/>
              <a:ext cx="32" cy="16"/>
            </a:xfrm>
            <a:prstGeom prst="line">
              <a:avLst/>
            </a:prstGeom>
            <a:noFill/>
            <a:ln w="22225">
              <a:solidFill>
                <a:srgbClr val="FF00FF"/>
              </a:solidFill>
              <a:round/>
              <a:headEnd/>
              <a:tailEnd/>
            </a:ln>
          </p:spPr>
          <p:txBody>
            <a:bodyPr/>
            <a:lstStyle/>
            <a:p>
              <a:endParaRPr lang="en-US"/>
            </a:p>
          </p:txBody>
        </p:sp>
        <p:sp>
          <p:nvSpPr>
            <p:cNvPr id="217341" name="Line 253"/>
            <p:cNvSpPr>
              <a:spLocks noChangeShapeType="1"/>
            </p:cNvSpPr>
            <p:nvPr/>
          </p:nvSpPr>
          <p:spPr bwMode="auto">
            <a:xfrm flipV="1">
              <a:off x="2606" y="2942"/>
              <a:ext cx="32" cy="9"/>
            </a:xfrm>
            <a:prstGeom prst="line">
              <a:avLst/>
            </a:prstGeom>
            <a:noFill/>
            <a:ln w="22225">
              <a:solidFill>
                <a:srgbClr val="FF00FF"/>
              </a:solidFill>
              <a:round/>
              <a:headEnd/>
              <a:tailEnd/>
            </a:ln>
          </p:spPr>
          <p:txBody>
            <a:bodyPr/>
            <a:lstStyle/>
            <a:p>
              <a:endParaRPr lang="en-US"/>
            </a:p>
          </p:txBody>
        </p:sp>
        <p:sp>
          <p:nvSpPr>
            <p:cNvPr id="217342" name="Line 254"/>
            <p:cNvSpPr>
              <a:spLocks noChangeShapeType="1"/>
            </p:cNvSpPr>
            <p:nvPr/>
          </p:nvSpPr>
          <p:spPr bwMode="auto">
            <a:xfrm flipV="1">
              <a:off x="2638" y="2942"/>
              <a:ext cx="33" cy="1"/>
            </a:xfrm>
            <a:prstGeom prst="line">
              <a:avLst/>
            </a:prstGeom>
            <a:noFill/>
            <a:ln w="22225">
              <a:solidFill>
                <a:srgbClr val="FF00FF"/>
              </a:solidFill>
              <a:round/>
              <a:headEnd/>
              <a:tailEnd/>
            </a:ln>
          </p:spPr>
          <p:txBody>
            <a:bodyPr/>
            <a:lstStyle/>
            <a:p>
              <a:endParaRPr lang="en-US"/>
            </a:p>
          </p:txBody>
        </p:sp>
        <p:sp>
          <p:nvSpPr>
            <p:cNvPr id="217343" name="Line 255"/>
            <p:cNvSpPr>
              <a:spLocks noChangeShapeType="1"/>
            </p:cNvSpPr>
            <p:nvPr/>
          </p:nvSpPr>
          <p:spPr bwMode="auto">
            <a:xfrm>
              <a:off x="2671" y="2942"/>
              <a:ext cx="32" cy="1"/>
            </a:xfrm>
            <a:prstGeom prst="line">
              <a:avLst/>
            </a:prstGeom>
            <a:noFill/>
            <a:ln w="22225">
              <a:solidFill>
                <a:srgbClr val="FF00FF"/>
              </a:solidFill>
              <a:round/>
              <a:headEnd/>
              <a:tailEnd/>
            </a:ln>
          </p:spPr>
          <p:txBody>
            <a:bodyPr/>
            <a:lstStyle/>
            <a:p>
              <a:endParaRPr lang="en-US"/>
            </a:p>
          </p:txBody>
        </p:sp>
        <p:sp>
          <p:nvSpPr>
            <p:cNvPr id="217344" name="Line 256"/>
            <p:cNvSpPr>
              <a:spLocks noChangeShapeType="1"/>
            </p:cNvSpPr>
            <p:nvPr/>
          </p:nvSpPr>
          <p:spPr bwMode="auto">
            <a:xfrm flipV="1">
              <a:off x="2703" y="2940"/>
              <a:ext cx="32" cy="2"/>
            </a:xfrm>
            <a:prstGeom prst="line">
              <a:avLst/>
            </a:prstGeom>
            <a:noFill/>
            <a:ln w="22225">
              <a:solidFill>
                <a:srgbClr val="FF00FF"/>
              </a:solidFill>
              <a:round/>
              <a:headEnd/>
              <a:tailEnd/>
            </a:ln>
          </p:spPr>
          <p:txBody>
            <a:bodyPr/>
            <a:lstStyle/>
            <a:p>
              <a:endParaRPr lang="en-US"/>
            </a:p>
          </p:txBody>
        </p:sp>
        <p:sp>
          <p:nvSpPr>
            <p:cNvPr id="217345" name="Line 257"/>
            <p:cNvSpPr>
              <a:spLocks noChangeShapeType="1"/>
            </p:cNvSpPr>
            <p:nvPr/>
          </p:nvSpPr>
          <p:spPr bwMode="auto">
            <a:xfrm flipV="1">
              <a:off x="2735" y="2932"/>
              <a:ext cx="33" cy="8"/>
            </a:xfrm>
            <a:prstGeom prst="line">
              <a:avLst/>
            </a:prstGeom>
            <a:noFill/>
            <a:ln w="22225">
              <a:solidFill>
                <a:srgbClr val="FF00FF"/>
              </a:solidFill>
              <a:round/>
              <a:headEnd/>
              <a:tailEnd/>
            </a:ln>
          </p:spPr>
          <p:txBody>
            <a:bodyPr/>
            <a:lstStyle/>
            <a:p>
              <a:endParaRPr lang="en-US"/>
            </a:p>
          </p:txBody>
        </p:sp>
        <p:sp>
          <p:nvSpPr>
            <p:cNvPr id="217346" name="Line 258"/>
            <p:cNvSpPr>
              <a:spLocks noChangeShapeType="1"/>
            </p:cNvSpPr>
            <p:nvPr/>
          </p:nvSpPr>
          <p:spPr bwMode="auto">
            <a:xfrm flipV="1">
              <a:off x="2768" y="2923"/>
              <a:ext cx="32" cy="9"/>
            </a:xfrm>
            <a:prstGeom prst="line">
              <a:avLst/>
            </a:prstGeom>
            <a:noFill/>
            <a:ln w="22225">
              <a:solidFill>
                <a:srgbClr val="FF00FF"/>
              </a:solidFill>
              <a:round/>
              <a:headEnd/>
              <a:tailEnd/>
            </a:ln>
          </p:spPr>
          <p:txBody>
            <a:bodyPr/>
            <a:lstStyle/>
            <a:p>
              <a:endParaRPr lang="en-US"/>
            </a:p>
          </p:txBody>
        </p:sp>
        <p:sp>
          <p:nvSpPr>
            <p:cNvPr id="217347" name="Line 259"/>
            <p:cNvSpPr>
              <a:spLocks noChangeShapeType="1"/>
            </p:cNvSpPr>
            <p:nvPr/>
          </p:nvSpPr>
          <p:spPr bwMode="auto">
            <a:xfrm flipV="1">
              <a:off x="2800" y="2916"/>
              <a:ext cx="32" cy="7"/>
            </a:xfrm>
            <a:prstGeom prst="line">
              <a:avLst/>
            </a:prstGeom>
            <a:noFill/>
            <a:ln w="22225">
              <a:solidFill>
                <a:srgbClr val="FF00FF"/>
              </a:solidFill>
              <a:round/>
              <a:headEnd/>
              <a:tailEnd/>
            </a:ln>
          </p:spPr>
          <p:txBody>
            <a:bodyPr/>
            <a:lstStyle/>
            <a:p>
              <a:endParaRPr lang="en-US"/>
            </a:p>
          </p:txBody>
        </p:sp>
        <p:sp>
          <p:nvSpPr>
            <p:cNvPr id="217348" name="Line 260"/>
            <p:cNvSpPr>
              <a:spLocks noChangeShapeType="1"/>
            </p:cNvSpPr>
            <p:nvPr/>
          </p:nvSpPr>
          <p:spPr bwMode="auto">
            <a:xfrm flipV="1">
              <a:off x="2832" y="2909"/>
              <a:ext cx="32" cy="7"/>
            </a:xfrm>
            <a:prstGeom prst="line">
              <a:avLst/>
            </a:prstGeom>
            <a:noFill/>
            <a:ln w="22225">
              <a:solidFill>
                <a:srgbClr val="FF00FF"/>
              </a:solidFill>
              <a:round/>
              <a:headEnd/>
              <a:tailEnd/>
            </a:ln>
          </p:spPr>
          <p:txBody>
            <a:bodyPr/>
            <a:lstStyle/>
            <a:p>
              <a:endParaRPr lang="en-US"/>
            </a:p>
          </p:txBody>
        </p:sp>
        <p:sp>
          <p:nvSpPr>
            <p:cNvPr id="217349" name="Line 261"/>
            <p:cNvSpPr>
              <a:spLocks noChangeShapeType="1"/>
            </p:cNvSpPr>
            <p:nvPr/>
          </p:nvSpPr>
          <p:spPr bwMode="auto">
            <a:xfrm flipV="1">
              <a:off x="2864" y="2904"/>
              <a:ext cx="32" cy="5"/>
            </a:xfrm>
            <a:prstGeom prst="line">
              <a:avLst/>
            </a:prstGeom>
            <a:noFill/>
            <a:ln w="22225">
              <a:solidFill>
                <a:srgbClr val="FF00FF"/>
              </a:solidFill>
              <a:round/>
              <a:headEnd/>
              <a:tailEnd/>
            </a:ln>
          </p:spPr>
          <p:txBody>
            <a:bodyPr/>
            <a:lstStyle/>
            <a:p>
              <a:endParaRPr lang="en-US"/>
            </a:p>
          </p:txBody>
        </p:sp>
        <p:sp>
          <p:nvSpPr>
            <p:cNvPr id="217350" name="Line 262"/>
            <p:cNvSpPr>
              <a:spLocks noChangeShapeType="1"/>
            </p:cNvSpPr>
            <p:nvPr/>
          </p:nvSpPr>
          <p:spPr bwMode="auto">
            <a:xfrm flipV="1">
              <a:off x="2896" y="2898"/>
              <a:ext cx="33" cy="6"/>
            </a:xfrm>
            <a:prstGeom prst="line">
              <a:avLst/>
            </a:prstGeom>
            <a:noFill/>
            <a:ln w="22225">
              <a:solidFill>
                <a:srgbClr val="FF00FF"/>
              </a:solidFill>
              <a:round/>
              <a:headEnd/>
              <a:tailEnd/>
            </a:ln>
          </p:spPr>
          <p:txBody>
            <a:bodyPr/>
            <a:lstStyle/>
            <a:p>
              <a:endParaRPr lang="en-US"/>
            </a:p>
          </p:txBody>
        </p:sp>
        <p:sp>
          <p:nvSpPr>
            <p:cNvPr id="217351" name="Line 263"/>
            <p:cNvSpPr>
              <a:spLocks noChangeShapeType="1"/>
            </p:cNvSpPr>
            <p:nvPr/>
          </p:nvSpPr>
          <p:spPr bwMode="auto">
            <a:xfrm flipV="1">
              <a:off x="2929" y="2891"/>
              <a:ext cx="32" cy="7"/>
            </a:xfrm>
            <a:prstGeom prst="line">
              <a:avLst/>
            </a:prstGeom>
            <a:noFill/>
            <a:ln w="22225">
              <a:solidFill>
                <a:srgbClr val="FF00FF"/>
              </a:solidFill>
              <a:round/>
              <a:headEnd/>
              <a:tailEnd/>
            </a:ln>
          </p:spPr>
          <p:txBody>
            <a:bodyPr/>
            <a:lstStyle/>
            <a:p>
              <a:endParaRPr lang="en-US"/>
            </a:p>
          </p:txBody>
        </p:sp>
        <p:sp>
          <p:nvSpPr>
            <p:cNvPr id="217352" name="Line 264"/>
            <p:cNvSpPr>
              <a:spLocks noChangeShapeType="1"/>
            </p:cNvSpPr>
            <p:nvPr/>
          </p:nvSpPr>
          <p:spPr bwMode="auto">
            <a:xfrm flipV="1">
              <a:off x="2961" y="2885"/>
              <a:ext cx="33" cy="6"/>
            </a:xfrm>
            <a:prstGeom prst="line">
              <a:avLst/>
            </a:prstGeom>
            <a:noFill/>
            <a:ln w="22225">
              <a:solidFill>
                <a:srgbClr val="FF00FF"/>
              </a:solidFill>
              <a:round/>
              <a:headEnd/>
              <a:tailEnd/>
            </a:ln>
          </p:spPr>
          <p:txBody>
            <a:bodyPr/>
            <a:lstStyle/>
            <a:p>
              <a:endParaRPr lang="en-US"/>
            </a:p>
          </p:txBody>
        </p:sp>
        <p:sp>
          <p:nvSpPr>
            <p:cNvPr id="217353" name="Line 265"/>
            <p:cNvSpPr>
              <a:spLocks noChangeShapeType="1"/>
            </p:cNvSpPr>
            <p:nvPr/>
          </p:nvSpPr>
          <p:spPr bwMode="auto">
            <a:xfrm flipV="1">
              <a:off x="2994" y="2879"/>
              <a:ext cx="32" cy="6"/>
            </a:xfrm>
            <a:prstGeom prst="line">
              <a:avLst/>
            </a:prstGeom>
            <a:noFill/>
            <a:ln w="22225">
              <a:solidFill>
                <a:srgbClr val="FF00FF"/>
              </a:solidFill>
              <a:round/>
              <a:headEnd/>
              <a:tailEnd/>
            </a:ln>
          </p:spPr>
          <p:txBody>
            <a:bodyPr/>
            <a:lstStyle/>
            <a:p>
              <a:endParaRPr lang="en-US"/>
            </a:p>
          </p:txBody>
        </p:sp>
        <p:sp>
          <p:nvSpPr>
            <p:cNvPr id="217354" name="Line 266"/>
            <p:cNvSpPr>
              <a:spLocks noChangeShapeType="1"/>
            </p:cNvSpPr>
            <p:nvPr/>
          </p:nvSpPr>
          <p:spPr bwMode="auto">
            <a:xfrm flipV="1">
              <a:off x="3026" y="2872"/>
              <a:ext cx="32" cy="7"/>
            </a:xfrm>
            <a:prstGeom prst="line">
              <a:avLst/>
            </a:prstGeom>
            <a:noFill/>
            <a:ln w="22225">
              <a:solidFill>
                <a:srgbClr val="FF00FF"/>
              </a:solidFill>
              <a:round/>
              <a:headEnd/>
              <a:tailEnd/>
            </a:ln>
          </p:spPr>
          <p:txBody>
            <a:bodyPr/>
            <a:lstStyle/>
            <a:p>
              <a:endParaRPr lang="en-US"/>
            </a:p>
          </p:txBody>
        </p:sp>
        <p:sp>
          <p:nvSpPr>
            <p:cNvPr id="217355" name="Line 267"/>
            <p:cNvSpPr>
              <a:spLocks noChangeShapeType="1"/>
            </p:cNvSpPr>
            <p:nvPr/>
          </p:nvSpPr>
          <p:spPr bwMode="auto">
            <a:xfrm flipV="1">
              <a:off x="3058" y="2866"/>
              <a:ext cx="33" cy="6"/>
            </a:xfrm>
            <a:prstGeom prst="line">
              <a:avLst/>
            </a:prstGeom>
            <a:noFill/>
            <a:ln w="22225">
              <a:solidFill>
                <a:srgbClr val="FF00FF"/>
              </a:solidFill>
              <a:round/>
              <a:headEnd/>
              <a:tailEnd/>
            </a:ln>
          </p:spPr>
          <p:txBody>
            <a:bodyPr/>
            <a:lstStyle/>
            <a:p>
              <a:endParaRPr lang="en-US"/>
            </a:p>
          </p:txBody>
        </p:sp>
        <p:sp>
          <p:nvSpPr>
            <p:cNvPr id="217356" name="Line 268"/>
            <p:cNvSpPr>
              <a:spLocks noChangeShapeType="1"/>
            </p:cNvSpPr>
            <p:nvPr/>
          </p:nvSpPr>
          <p:spPr bwMode="auto">
            <a:xfrm flipV="1">
              <a:off x="3091" y="2859"/>
              <a:ext cx="32" cy="7"/>
            </a:xfrm>
            <a:prstGeom prst="line">
              <a:avLst/>
            </a:prstGeom>
            <a:noFill/>
            <a:ln w="22225">
              <a:solidFill>
                <a:srgbClr val="FF00FF"/>
              </a:solidFill>
              <a:round/>
              <a:headEnd/>
              <a:tailEnd/>
            </a:ln>
          </p:spPr>
          <p:txBody>
            <a:bodyPr/>
            <a:lstStyle/>
            <a:p>
              <a:endParaRPr lang="en-US"/>
            </a:p>
          </p:txBody>
        </p:sp>
        <p:sp>
          <p:nvSpPr>
            <p:cNvPr id="217357" name="Line 269"/>
            <p:cNvSpPr>
              <a:spLocks noChangeShapeType="1"/>
            </p:cNvSpPr>
            <p:nvPr/>
          </p:nvSpPr>
          <p:spPr bwMode="auto">
            <a:xfrm flipV="1">
              <a:off x="3123" y="2853"/>
              <a:ext cx="32" cy="6"/>
            </a:xfrm>
            <a:prstGeom prst="line">
              <a:avLst/>
            </a:prstGeom>
            <a:noFill/>
            <a:ln w="22225">
              <a:solidFill>
                <a:srgbClr val="FF00FF"/>
              </a:solidFill>
              <a:round/>
              <a:headEnd/>
              <a:tailEnd/>
            </a:ln>
          </p:spPr>
          <p:txBody>
            <a:bodyPr/>
            <a:lstStyle/>
            <a:p>
              <a:endParaRPr lang="en-US"/>
            </a:p>
          </p:txBody>
        </p:sp>
        <p:sp>
          <p:nvSpPr>
            <p:cNvPr id="217358" name="Line 270"/>
            <p:cNvSpPr>
              <a:spLocks noChangeShapeType="1"/>
            </p:cNvSpPr>
            <p:nvPr/>
          </p:nvSpPr>
          <p:spPr bwMode="auto">
            <a:xfrm flipV="1">
              <a:off x="3155" y="2847"/>
              <a:ext cx="32" cy="6"/>
            </a:xfrm>
            <a:prstGeom prst="line">
              <a:avLst/>
            </a:prstGeom>
            <a:noFill/>
            <a:ln w="22225">
              <a:solidFill>
                <a:srgbClr val="FF00FF"/>
              </a:solidFill>
              <a:round/>
              <a:headEnd/>
              <a:tailEnd/>
            </a:ln>
          </p:spPr>
          <p:txBody>
            <a:bodyPr/>
            <a:lstStyle/>
            <a:p>
              <a:endParaRPr lang="en-US"/>
            </a:p>
          </p:txBody>
        </p:sp>
        <p:sp>
          <p:nvSpPr>
            <p:cNvPr id="217359" name="Line 271"/>
            <p:cNvSpPr>
              <a:spLocks noChangeShapeType="1"/>
            </p:cNvSpPr>
            <p:nvPr/>
          </p:nvSpPr>
          <p:spPr bwMode="auto">
            <a:xfrm flipV="1">
              <a:off x="3187" y="2841"/>
              <a:ext cx="32" cy="6"/>
            </a:xfrm>
            <a:prstGeom prst="line">
              <a:avLst/>
            </a:prstGeom>
            <a:noFill/>
            <a:ln w="22225">
              <a:solidFill>
                <a:srgbClr val="FF00FF"/>
              </a:solidFill>
              <a:round/>
              <a:headEnd/>
              <a:tailEnd/>
            </a:ln>
          </p:spPr>
          <p:txBody>
            <a:bodyPr/>
            <a:lstStyle/>
            <a:p>
              <a:endParaRPr lang="en-US"/>
            </a:p>
          </p:txBody>
        </p:sp>
        <p:sp>
          <p:nvSpPr>
            <p:cNvPr id="217360" name="Line 272"/>
            <p:cNvSpPr>
              <a:spLocks noChangeShapeType="1"/>
            </p:cNvSpPr>
            <p:nvPr/>
          </p:nvSpPr>
          <p:spPr bwMode="auto">
            <a:xfrm flipV="1">
              <a:off x="3219" y="2834"/>
              <a:ext cx="33" cy="7"/>
            </a:xfrm>
            <a:prstGeom prst="line">
              <a:avLst/>
            </a:prstGeom>
            <a:noFill/>
            <a:ln w="22225">
              <a:solidFill>
                <a:srgbClr val="FF00FF"/>
              </a:solidFill>
              <a:round/>
              <a:headEnd/>
              <a:tailEnd/>
            </a:ln>
          </p:spPr>
          <p:txBody>
            <a:bodyPr/>
            <a:lstStyle/>
            <a:p>
              <a:endParaRPr lang="en-US"/>
            </a:p>
          </p:txBody>
        </p:sp>
        <p:sp>
          <p:nvSpPr>
            <p:cNvPr id="217361" name="Line 273"/>
            <p:cNvSpPr>
              <a:spLocks noChangeShapeType="1"/>
            </p:cNvSpPr>
            <p:nvPr/>
          </p:nvSpPr>
          <p:spPr bwMode="auto">
            <a:xfrm flipV="1">
              <a:off x="3252" y="2829"/>
              <a:ext cx="32" cy="5"/>
            </a:xfrm>
            <a:prstGeom prst="line">
              <a:avLst/>
            </a:prstGeom>
            <a:noFill/>
            <a:ln w="22225">
              <a:solidFill>
                <a:srgbClr val="FF00FF"/>
              </a:solidFill>
              <a:round/>
              <a:headEnd/>
              <a:tailEnd/>
            </a:ln>
          </p:spPr>
          <p:txBody>
            <a:bodyPr/>
            <a:lstStyle/>
            <a:p>
              <a:endParaRPr lang="en-US"/>
            </a:p>
          </p:txBody>
        </p:sp>
        <p:sp>
          <p:nvSpPr>
            <p:cNvPr id="217362" name="Line 274"/>
            <p:cNvSpPr>
              <a:spLocks noChangeShapeType="1"/>
            </p:cNvSpPr>
            <p:nvPr/>
          </p:nvSpPr>
          <p:spPr bwMode="auto">
            <a:xfrm flipV="1">
              <a:off x="3284" y="2823"/>
              <a:ext cx="32" cy="6"/>
            </a:xfrm>
            <a:prstGeom prst="line">
              <a:avLst/>
            </a:prstGeom>
            <a:noFill/>
            <a:ln w="22225">
              <a:solidFill>
                <a:srgbClr val="FF00FF"/>
              </a:solidFill>
              <a:round/>
              <a:headEnd/>
              <a:tailEnd/>
            </a:ln>
          </p:spPr>
          <p:txBody>
            <a:bodyPr/>
            <a:lstStyle/>
            <a:p>
              <a:endParaRPr lang="en-US"/>
            </a:p>
          </p:txBody>
        </p:sp>
        <p:sp>
          <p:nvSpPr>
            <p:cNvPr id="217363" name="Line 275"/>
            <p:cNvSpPr>
              <a:spLocks noChangeShapeType="1"/>
            </p:cNvSpPr>
            <p:nvPr/>
          </p:nvSpPr>
          <p:spPr bwMode="auto">
            <a:xfrm flipV="1">
              <a:off x="3316" y="2817"/>
              <a:ext cx="33" cy="6"/>
            </a:xfrm>
            <a:prstGeom prst="line">
              <a:avLst/>
            </a:prstGeom>
            <a:noFill/>
            <a:ln w="22225">
              <a:solidFill>
                <a:srgbClr val="FF00FF"/>
              </a:solidFill>
              <a:round/>
              <a:headEnd/>
              <a:tailEnd/>
            </a:ln>
          </p:spPr>
          <p:txBody>
            <a:bodyPr/>
            <a:lstStyle/>
            <a:p>
              <a:endParaRPr lang="en-US"/>
            </a:p>
          </p:txBody>
        </p:sp>
        <p:sp>
          <p:nvSpPr>
            <p:cNvPr id="217364" name="Line 276"/>
            <p:cNvSpPr>
              <a:spLocks noChangeShapeType="1"/>
            </p:cNvSpPr>
            <p:nvPr/>
          </p:nvSpPr>
          <p:spPr bwMode="auto">
            <a:xfrm flipV="1">
              <a:off x="3349" y="2811"/>
              <a:ext cx="32" cy="6"/>
            </a:xfrm>
            <a:prstGeom prst="line">
              <a:avLst/>
            </a:prstGeom>
            <a:noFill/>
            <a:ln w="22225">
              <a:solidFill>
                <a:srgbClr val="FF00FF"/>
              </a:solidFill>
              <a:round/>
              <a:headEnd/>
              <a:tailEnd/>
            </a:ln>
          </p:spPr>
          <p:txBody>
            <a:bodyPr/>
            <a:lstStyle/>
            <a:p>
              <a:endParaRPr lang="en-US"/>
            </a:p>
          </p:txBody>
        </p:sp>
        <p:sp>
          <p:nvSpPr>
            <p:cNvPr id="217365" name="Line 277"/>
            <p:cNvSpPr>
              <a:spLocks noChangeShapeType="1"/>
            </p:cNvSpPr>
            <p:nvPr/>
          </p:nvSpPr>
          <p:spPr bwMode="auto">
            <a:xfrm flipV="1">
              <a:off x="3381" y="2806"/>
              <a:ext cx="32" cy="5"/>
            </a:xfrm>
            <a:prstGeom prst="line">
              <a:avLst/>
            </a:prstGeom>
            <a:noFill/>
            <a:ln w="22225">
              <a:solidFill>
                <a:srgbClr val="FF00FF"/>
              </a:solidFill>
              <a:round/>
              <a:headEnd/>
              <a:tailEnd/>
            </a:ln>
          </p:spPr>
          <p:txBody>
            <a:bodyPr/>
            <a:lstStyle/>
            <a:p>
              <a:endParaRPr lang="en-US"/>
            </a:p>
          </p:txBody>
        </p:sp>
        <p:sp>
          <p:nvSpPr>
            <p:cNvPr id="217366" name="Line 278"/>
            <p:cNvSpPr>
              <a:spLocks noChangeShapeType="1"/>
            </p:cNvSpPr>
            <p:nvPr/>
          </p:nvSpPr>
          <p:spPr bwMode="auto">
            <a:xfrm flipV="1">
              <a:off x="3413" y="2801"/>
              <a:ext cx="33" cy="5"/>
            </a:xfrm>
            <a:prstGeom prst="line">
              <a:avLst/>
            </a:prstGeom>
            <a:noFill/>
            <a:ln w="22225">
              <a:solidFill>
                <a:srgbClr val="FF00FF"/>
              </a:solidFill>
              <a:round/>
              <a:headEnd/>
              <a:tailEnd/>
            </a:ln>
          </p:spPr>
          <p:txBody>
            <a:bodyPr/>
            <a:lstStyle/>
            <a:p>
              <a:endParaRPr lang="en-US"/>
            </a:p>
          </p:txBody>
        </p:sp>
        <p:sp>
          <p:nvSpPr>
            <p:cNvPr id="217367" name="Line 279"/>
            <p:cNvSpPr>
              <a:spLocks noChangeShapeType="1"/>
            </p:cNvSpPr>
            <p:nvPr/>
          </p:nvSpPr>
          <p:spPr bwMode="auto">
            <a:xfrm flipV="1">
              <a:off x="3446" y="2795"/>
              <a:ext cx="32" cy="6"/>
            </a:xfrm>
            <a:prstGeom prst="line">
              <a:avLst/>
            </a:prstGeom>
            <a:noFill/>
            <a:ln w="22225">
              <a:solidFill>
                <a:srgbClr val="FF00FF"/>
              </a:solidFill>
              <a:round/>
              <a:headEnd/>
              <a:tailEnd/>
            </a:ln>
          </p:spPr>
          <p:txBody>
            <a:bodyPr/>
            <a:lstStyle/>
            <a:p>
              <a:endParaRPr lang="en-US"/>
            </a:p>
          </p:txBody>
        </p:sp>
        <p:sp>
          <p:nvSpPr>
            <p:cNvPr id="217368" name="Line 280"/>
            <p:cNvSpPr>
              <a:spLocks noChangeShapeType="1"/>
            </p:cNvSpPr>
            <p:nvPr/>
          </p:nvSpPr>
          <p:spPr bwMode="auto">
            <a:xfrm flipV="1">
              <a:off x="3478" y="2790"/>
              <a:ext cx="33" cy="5"/>
            </a:xfrm>
            <a:prstGeom prst="line">
              <a:avLst/>
            </a:prstGeom>
            <a:noFill/>
            <a:ln w="22225">
              <a:solidFill>
                <a:srgbClr val="FF00FF"/>
              </a:solidFill>
              <a:round/>
              <a:headEnd/>
              <a:tailEnd/>
            </a:ln>
          </p:spPr>
          <p:txBody>
            <a:bodyPr/>
            <a:lstStyle/>
            <a:p>
              <a:endParaRPr lang="en-US"/>
            </a:p>
          </p:txBody>
        </p:sp>
        <p:sp>
          <p:nvSpPr>
            <p:cNvPr id="217369" name="Line 281"/>
            <p:cNvSpPr>
              <a:spLocks noChangeShapeType="1"/>
            </p:cNvSpPr>
            <p:nvPr/>
          </p:nvSpPr>
          <p:spPr bwMode="auto">
            <a:xfrm flipV="1">
              <a:off x="3511" y="2784"/>
              <a:ext cx="31" cy="6"/>
            </a:xfrm>
            <a:prstGeom prst="line">
              <a:avLst/>
            </a:prstGeom>
            <a:noFill/>
            <a:ln w="22225">
              <a:solidFill>
                <a:srgbClr val="FF00FF"/>
              </a:solidFill>
              <a:round/>
              <a:headEnd/>
              <a:tailEnd/>
            </a:ln>
          </p:spPr>
          <p:txBody>
            <a:bodyPr/>
            <a:lstStyle/>
            <a:p>
              <a:endParaRPr lang="en-US"/>
            </a:p>
          </p:txBody>
        </p:sp>
        <p:sp>
          <p:nvSpPr>
            <p:cNvPr id="217370" name="Line 282"/>
            <p:cNvSpPr>
              <a:spLocks noChangeShapeType="1"/>
            </p:cNvSpPr>
            <p:nvPr/>
          </p:nvSpPr>
          <p:spPr bwMode="auto">
            <a:xfrm flipV="1">
              <a:off x="3542" y="2780"/>
              <a:ext cx="32" cy="4"/>
            </a:xfrm>
            <a:prstGeom prst="line">
              <a:avLst/>
            </a:prstGeom>
            <a:noFill/>
            <a:ln w="22225">
              <a:solidFill>
                <a:srgbClr val="FF00FF"/>
              </a:solidFill>
              <a:round/>
              <a:headEnd/>
              <a:tailEnd/>
            </a:ln>
          </p:spPr>
          <p:txBody>
            <a:bodyPr/>
            <a:lstStyle/>
            <a:p>
              <a:endParaRPr lang="en-US"/>
            </a:p>
          </p:txBody>
        </p:sp>
        <p:sp>
          <p:nvSpPr>
            <p:cNvPr id="217371" name="Line 283"/>
            <p:cNvSpPr>
              <a:spLocks noChangeShapeType="1"/>
            </p:cNvSpPr>
            <p:nvPr/>
          </p:nvSpPr>
          <p:spPr bwMode="auto">
            <a:xfrm flipV="1">
              <a:off x="3574" y="2775"/>
              <a:ext cx="33" cy="5"/>
            </a:xfrm>
            <a:prstGeom prst="line">
              <a:avLst/>
            </a:prstGeom>
            <a:noFill/>
            <a:ln w="22225">
              <a:solidFill>
                <a:srgbClr val="FF00FF"/>
              </a:solidFill>
              <a:round/>
              <a:headEnd/>
              <a:tailEnd/>
            </a:ln>
          </p:spPr>
          <p:txBody>
            <a:bodyPr/>
            <a:lstStyle/>
            <a:p>
              <a:endParaRPr lang="en-US"/>
            </a:p>
          </p:txBody>
        </p:sp>
        <p:sp>
          <p:nvSpPr>
            <p:cNvPr id="217372" name="Line 284"/>
            <p:cNvSpPr>
              <a:spLocks noChangeShapeType="1"/>
            </p:cNvSpPr>
            <p:nvPr/>
          </p:nvSpPr>
          <p:spPr bwMode="auto">
            <a:xfrm flipV="1">
              <a:off x="3607" y="2771"/>
              <a:ext cx="32" cy="4"/>
            </a:xfrm>
            <a:prstGeom prst="line">
              <a:avLst/>
            </a:prstGeom>
            <a:noFill/>
            <a:ln w="22225">
              <a:solidFill>
                <a:srgbClr val="FF00FF"/>
              </a:solidFill>
              <a:round/>
              <a:headEnd/>
              <a:tailEnd/>
            </a:ln>
          </p:spPr>
          <p:txBody>
            <a:bodyPr/>
            <a:lstStyle/>
            <a:p>
              <a:endParaRPr lang="en-US"/>
            </a:p>
          </p:txBody>
        </p:sp>
        <p:sp>
          <p:nvSpPr>
            <p:cNvPr id="217373" name="Line 285"/>
            <p:cNvSpPr>
              <a:spLocks noChangeShapeType="1"/>
            </p:cNvSpPr>
            <p:nvPr/>
          </p:nvSpPr>
          <p:spPr bwMode="auto">
            <a:xfrm flipV="1">
              <a:off x="3639" y="2766"/>
              <a:ext cx="33" cy="5"/>
            </a:xfrm>
            <a:prstGeom prst="line">
              <a:avLst/>
            </a:prstGeom>
            <a:noFill/>
            <a:ln w="22225">
              <a:solidFill>
                <a:srgbClr val="FF00FF"/>
              </a:solidFill>
              <a:round/>
              <a:headEnd/>
              <a:tailEnd/>
            </a:ln>
          </p:spPr>
          <p:txBody>
            <a:bodyPr/>
            <a:lstStyle/>
            <a:p>
              <a:endParaRPr lang="en-US"/>
            </a:p>
          </p:txBody>
        </p:sp>
        <p:sp>
          <p:nvSpPr>
            <p:cNvPr id="217374" name="Line 286"/>
            <p:cNvSpPr>
              <a:spLocks noChangeShapeType="1"/>
            </p:cNvSpPr>
            <p:nvPr/>
          </p:nvSpPr>
          <p:spPr bwMode="auto">
            <a:xfrm flipV="1">
              <a:off x="3672" y="2761"/>
              <a:ext cx="32" cy="5"/>
            </a:xfrm>
            <a:prstGeom prst="line">
              <a:avLst/>
            </a:prstGeom>
            <a:noFill/>
            <a:ln w="22225">
              <a:solidFill>
                <a:srgbClr val="FF00FF"/>
              </a:solidFill>
              <a:round/>
              <a:headEnd/>
              <a:tailEnd/>
            </a:ln>
          </p:spPr>
          <p:txBody>
            <a:bodyPr/>
            <a:lstStyle/>
            <a:p>
              <a:endParaRPr lang="en-US"/>
            </a:p>
          </p:txBody>
        </p:sp>
        <p:sp>
          <p:nvSpPr>
            <p:cNvPr id="217375" name="Line 287"/>
            <p:cNvSpPr>
              <a:spLocks noChangeShapeType="1"/>
            </p:cNvSpPr>
            <p:nvPr/>
          </p:nvSpPr>
          <p:spPr bwMode="auto">
            <a:xfrm flipV="1">
              <a:off x="3704" y="2758"/>
              <a:ext cx="32" cy="3"/>
            </a:xfrm>
            <a:prstGeom prst="line">
              <a:avLst/>
            </a:prstGeom>
            <a:noFill/>
            <a:ln w="22225">
              <a:solidFill>
                <a:srgbClr val="FF00FF"/>
              </a:solidFill>
              <a:round/>
              <a:headEnd/>
              <a:tailEnd/>
            </a:ln>
          </p:spPr>
          <p:txBody>
            <a:bodyPr/>
            <a:lstStyle/>
            <a:p>
              <a:endParaRPr lang="en-US"/>
            </a:p>
          </p:txBody>
        </p:sp>
        <p:sp>
          <p:nvSpPr>
            <p:cNvPr id="217376" name="Line 288"/>
            <p:cNvSpPr>
              <a:spLocks noChangeShapeType="1"/>
            </p:cNvSpPr>
            <p:nvPr/>
          </p:nvSpPr>
          <p:spPr bwMode="auto">
            <a:xfrm flipV="1">
              <a:off x="3736" y="2753"/>
              <a:ext cx="33" cy="5"/>
            </a:xfrm>
            <a:prstGeom prst="line">
              <a:avLst/>
            </a:prstGeom>
            <a:noFill/>
            <a:ln w="22225">
              <a:solidFill>
                <a:srgbClr val="FF00FF"/>
              </a:solidFill>
              <a:round/>
              <a:headEnd/>
              <a:tailEnd/>
            </a:ln>
          </p:spPr>
          <p:txBody>
            <a:bodyPr/>
            <a:lstStyle/>
            <a:p>
              <a:endParaRPr lang="en-US"/>
            </a:p>
          </p:txBody>
        </p:sp>
        <p:sp>
          <p:nvSpPr>
            <p:cNvPr id="217377" name="Line 289"/>
            <p:cNvSpPr>
              <a:spLocks noChangeShapeType="1"/>
            </p:cNvSpPr>
            <p:nvPr/>
          </p:nvSpPr>
          <p:spPr bwMode="auto">
            <a:xfrm flipV="1">
              <a:off x="3769" y="2750"/>
              <a:ext cx="32" cy="3"/>
            </a:xfrm>
            <a:prstGeom prst="line">
              <a:avLst/>
            </a:prstGeom>
            <a:noFill/>
            <a:ln w="22225">
              <a:solidFill>
                <a:srgbClr val="FF00FF"/>
              </a:solidFill>
              <a:round/>
              <a:headEnd/>
              <a:tailEnd/>
            </a:ln>
          </p:spPr>
          <p:txBody>
            <a:bodyPr/>
            <a:lstStyle/>
            <a:p>
              <a:endParaRPr lang="en-US"/>
            </a:p>
          </p:txBody>
        </p:sp>
        <p:sp>
          <p:nvSpPr>
            <p:cNvPr id="217378" name="Line 290"/>
            <p:cNvSpPr>
              <a:spLocks noChangeShapeType="1"/>
            </p:cNvSpPr>
            <p:nvPr/>
          </p:nvSpPr>
          <p:spPr bwMode="auto">
            <a:xfrm flipV="1">
              <a:off x="3801" y="2746"/>
              <a:ext cx="32" cy="4"/>
            </a:xfrm>
            <a:prstGeom prst="line">
              <a:avLst/>
            </a:prstGeom>
            <a:noFill/>
            <a:ln w="22225">
              <a:solidFill>
                <a:srgbClr val="FF00FF"/>
              </a:solidFill>
              <a:round/>
              <a:headEnd/>
              <a:tailEnd/>
            </a:ln>
          </p:spPr>
          <p:txBody>
            <a:bodyPr/>
            <a:lstStyle/>
            <a:p>
              <a:endParaRPr lang="en-US"/>
            </a:p>
          </p:txBody>
        </p:sp>
        <p:sp>
          <p:nvSpPr>
            <p:cNvPr id="217379" name="Line 291"/>
            <p:cNvSpPr>
              <a:spLocks noChangeShapeType="1"/>
            </p:cNvSpPr>
            <p:nvPr/>
          </p:nvSpPr>
          <p:spPr bwMode="auto">
            <a:xfrm flipV="1">
              <a:off x="3833" y="2743"/>
              <a:ext cx="33" cy="3"/>
            </a:xfrm>
            <a:prstGeom prst="line">
              <a:avLst/>
            </a:prstGeom>
            <a:noFill/>
            <a:ln w="22225">
              <a:solidFill>
                <a:srgbClr val="FF00FF"/>
              </a:solidFill>
              <a:round/>
              <a:headEnd/>
              <a:tailEnd/>
            </a:ln>
          </p:spPr>
          <p:txBody>
            <a:bodyPr/>
            <a:lstStyle/>
            <a:p>
              <a:endParaRPr lang="en-US"/>
            </a:p>
          </p:txBody>
        </p:sp>
        <p:sp>
          <p:nvSpPr>
            <p:cNvPr id="217380" name="Line 292"/>
            <p:cNvSpPr>
              <a:spLocks noChangeShapeType="1"/>
            </p:cNvSpPr>
            <p:nvPr/>
          </p:nvSpPr>
          <p:spPr bwMode="auto">
            <a:xfrm flipV="1">
              <a:off x="3866" y="2739"/>
              <a:ext cx="32" cy="4"/>
            </a:xfrm>
            <a:prstGeom prst="line">
              <a:avLst/>
            </a:prstGeom>
            <a:noFill/>
            <a:ln w="22225">
              <a:solidFill>
                <a:srgbClr val="FF00FF"/>
              </a:solidFill>
              <a:round/>
              <a:headEnd/>
              <a:tailEnd/>
            </a:ln>
          </p:spPr>
          <p:txBody>
            <a:bodyPr/>
            <a:lstStyle/>
            <a:p>
              <a:endParaRPr lang="en-US"/>
            </a:p>
          </p:txBody>
        </p:sp>
        <p:sp>
          <p:nvSpPr>
            <p:cNvPr id="217381" name="Line 293"/>
            <p:cNvSpPr>
              <a:spLocks noChangeShapeType="1"/>
            </p:cNvSpPr>
            <p:nvPr/>
          </p:nvSpPr>
          <p:spPr bwMode="auto">
            <a:xfrm flipV="1">
              <a:off x="3898" y="2737"/>
              <a:ext cx="32" cy="2"/>
            </a:xfrm>
            <a:prstGeom prst="line">
              <a:avLst/>
            </a:prstGeom>
            <a:noFill/>
            <a:ln w="22225">
              <a:solidFill>
                <a:srgbClr val="FF00FF"/>
              </a:solidFill>
              <a:round/>
              <a:headEnd/>
              <a:tailEnd/>
            </a:ln>
          </p:spPr>
          <p:txBody>
            <a:bodyPr/>
            <a:lstStyle/>
            <a:p>
              <a:endParaRPr lang="en-US"/>
            </a:p>
          </p:txBody>
        </p:sp>
        <p:sp>
          <p:nvSpPr>
            <p:cNvPr id="217382" name="Line 294"/>
            <p:cNvSpPr>
              <a:spLocks noChangeShapeType="1"/>
            </p:cNvSpPr>
            <p:nvPr/>
          </p:nvSpPr>
          <p:spPr bwMode="auto">
            <a:xfrm flipV="1">
              <a:off x="3930" y="2733"/>
              <a:ext cx="32" cy="4"/>
            </a:xfrm>
            <a:prstGeom prst="line">
              <a:avLst/>
            </a:prstGeom>
            <a:noFill/>
            <a:ln w="22225">
              <a:solidFill>
                <a:srgbClr val="FF00FF"/>
              </a:solidFill>
              <a:round/>
              <a:headEnd/>
              <a:tailEnd/>
            </a:ln>
          </p:spPr>
          <p:txBody>
            <a:bodyPr/>
            <a:lstStyle/>
            <a:p>
              <a:endParaRPr lang="en-US"/>
            </a:p>
          </p:txBody>
        </p:sp>
        <p:sp>
          <p:nvSpPr>
            <p:cNvPr id="217383" name="Line 295"/>
            <p:cNvSpPr>
              <a:spLocks noChangeShapeType="1"/>
            </p:cNvSpPr>
            <p:nvPr/>
          </p:nvSpPr>
          <p:spPr bwMode="auto">
            <a:xfrm flipV="1">
              <a:off x="3962" y="2731"/>
              <a:ext cx="32" cy="2"/>
            </a:xfrm>
            <a:prstGeom prst="line">
              <a:avLst/>
            </a:prstGeom>
            <a:noFill/>
            <a:ln w="22225">
              <a:solidFill>
                <a:srgbClr val="FF00FF"/>
              </a:solidFill>
              <a:round/>
              <a:headEnd/>
              <a:tailEnd/>
            </a:ln>
          </p:spPr>
          <p:txBody>
            <a:bodyPr/>
            <a:lstStyle/>
            <a:p>
              <a:endParaRPr lang="en-US"/>
            </a:p>
          </p:txBody>
        </p:sp>
        <p:sp>
          <p:nvSpPr>
            <p:cNvPr id="217384" name="Line 296"/>
            <p:cNvSpPr>
              <a:spLocks noChangeShapeType="1"/>
            </p:cNvSpPr>
            <p:nvPr/>
          </p:nvSpPr>
          <p:spPr bwMode="auto">
            <a:xfrm flipV="1">
              <a:off x="3994" y="2729"/>
              <a:ext cx="33" cy="2"/>
            </a:xfrm>
            <a:prstGeom prst="line">
              <a:avLst/>
            </a:prstGeom>
            <a:noFill/>
            <a:ln w="22225">
              <a:solidFill>
                <a:srgbClr val="FF00FF"/>
              </a:solidFill>
              <a:round/>
              <a:headEnd/>
              <a:tailEnd/>
            </a:ln>
          </p:spPr>
          <p:txBody>
            <a:bodyPr/>
            <a:lstStyle/>
            <a:p>
              <a:endParaRPr lang="en-US"/>
            </a:p>
          </p:txBody>
        </p:sp>
        <p:sp>
          <p:nvSpPr>
            <p:cNvPr id="217385" name="Line 297"/>
            <p:cNvSpPr>
              <a:spLocks noChangeShapeType="1"/>
            </p:cNvSpPr>
            <p:nvPr/>
          </p:nvSpPr>
          <p:spPr bwMode="auto">
            <a:xfrm flipV="1">
              <a:off x="4027" y="2726"/>
              <a:ext cx="32" cy="3"/>
            </a:xfrm>
            <a:prstGeom prst="line">
              <a:avLst/>
            </a:prstGeom>
            <a:noFill/>
            <a:ln w="22225">
              <a:solidFill>
                <a:srgbClr val="FF00FF"/>
              </a:solidFill>
              <a:round/>
              <a:headEnd/>
              <a:tailEnd/>
            </a:ln>
          </p:spPr>
          <p:txBody>
            <a:bodyPr/>
            <a:lstStyle/>
            <a:p>
              <a:endParaRPr lang="en-US"/>
            </a:p>
          </p:txBody>
        </p:sp>
        <p:sp>
          <p:nvSpPr>
            <p:cNvPr id="217386" name="Line 298"/>
            <p:cNvSpPr>
              <a:spLocks noChangeShapeType="1"/>
            </p:cNvSpPr>
            <p:nvPr/>
          </p:nvSpPr>
          <p:spPr bwMode="auto">
            <a:xfrm flipV="1">
              <a:off x="4059" y="2725"/>
              <a:ext cx="32" cy="1"/>
            </a:xfrm>
            <a:prstGeom prst="line">
              <a:avLst/>
            </a:prstGeom>
            <a:noFill/>
            <a:ln w="22225">
              <a:solidFill>
                <a:srgbClr val="FF00FF"/>
              </a:solidFill>
              <a:round/>
              <a:headEnd/>
              <a:tailEnd/>
            </a:ln>
          </p:spPr>
          <p:txBody>
            <a:bodyPr/>
            <a:lstStyle/>
            <a:p>
              <a:endParaRPr lang="en-US"/>
            </a:p>
          </p:txBody>
        </p:sp>
        <p:sp>
          <p:nvSpPr>
            <p:cNvPr id="217387" name="Line 299"/>
            <p:cNvSpPr>
              <a:spLocks noChangeShapeType="1"/>
            </p:cNvSpPr>
            <p:nvPr/>
          </p:nvSpPr>
          <p:spPr bwMode="auto">
            <a:xfrm flipV="1">
              <a:off x="4091" y="2723"/>
              <a:ext cx="33" cy="2"/>
            </a:xfrm>
            <a:prstGeom prst="line">
              <a:avLst/>
            </a:prstGeom>
            <a:noFill/>
            <a:ln w="22225">
              <a:solidFill>
                <a:srgbClr val="FF00FF"/>
              </a:solidFill>
              <a:round/>
              <a:headEnd/>
              <a:tailEnd/>
            </a:ln>
          </p:spPr>
          <p:txBody>
            <a:bodyPr/>
            <a:lstStyle/>
            <a:p>
              <a:endParaRPr lang="en-US"/>
            </a:p>
          </p:txBody>
        </p:sp>
        <p:sp>
          <p:nvSpPr>
            <p:cNvPr id="217388" name="Line 300"/>
            <p:cNvSpPr>
              <a:spLocks noChangeShapeType="1"/>
            </p:cNvSpPr>
            <p:nvPr/>
          </p:nvSpPr>
          <p:spPr bwMode="auto">
            <a:xfrm flipV="1">
              <a:off x="4124" y="2722"/>
              <a:ext cx="32" cy="1"/>
            </a:xfrm>
            <a:prstGeom prst="line">
              <a:avLst/>
            </a:prstGeom>
            <a:noFill/>
            <a:ln w="22225">
              <a:solidFill>
                <a:srgbClr val="FF00FF"/>
              </a:solidFill>
              <a:round/>
              <a:headEnd/>
              <a:tailEnd/>
            </a:ln>
          </p:spPr>
          <p:txBody>
            <a:bodyPr/>
            <a:lstStyle/>
            <a:p>
              <a:endParaRPr lang="en-US"/>
            </a:p>
          </p:txBody>
        </p:sp>
        <p:sp>
          <p:nvSpPr>
            <p:cNvPr id="217389" name="Line 301"/>
            <p:cNvSpPr>
              <a:spLocks noChangeShapeType="1"/>
            </p:cNvSpPr>
            <p:nvPr/>
          </p:nvSpPr>
          <p:spPr bwMode="auto">
            <a:xfrm flipV="1">
              <a:off x="4156" y="2721"/>
              <a:ext cx="33" cy="1"/>
            </a:xfrm>
            <a:prstGeom prst="line">
              <a:avLst/>
            </a:prstGeom>
            <a:noFill/>
            <a:ln w="22225">
              <a:solidFill>
                <a:srgbClr val="FF00FF"/>
              </a:solidFill>
              <a:round/>
              <a:headEnd/>
              <a:tailEnd/>
            </a:ln>
          </p:spPr>
          <p:txBody>
            <a:bodyPr/>
            <a:lstStyle/>
            <a:p>
              <a:endParaRPr lang="en-US"/>
            </a:p>
          </p:txBody>
        </p:sp>
        <p:sp>
          <p:nvSpPr>
            <p:cNvPr id="217390" name="Line 302"/>
            <p:cNvSpPr>
              <a:spLocks noChangeShapeType="1"/>
            </p:cNvSpPr>
            <p:nvPr/>
          </p:nvSpPr>
          <p:spPr bwMode="auto">
            <a:xfrm flipV="1">
              <a:off x="4189" y="2720"/>
              <a:ext cx="32" cy="1"/>
            </a:xfrm>
            <a:prstGeom prst="line">
              <a:avLst/>
            </a:prstGeom>
            <a:noFill/>
            <a:ln w="22225">
              <a:solidFill>
                <a:srgbClr val="FF00FF"/>
              </a:solidFill>
              <a:round/>
              <a:headEnd/>
              <a:tailEnd/>
            </a:ln>
          </p:spPr>
          <p:txBody>
            <a:bodyPr/>
            <a:lstStyle/>
            <a:p>
              <a:endParaRPr lang="en-US"/>
            </a:p>
          </p:txBody>
        </p:sp>
        <p:sp>
          <p:nvSpPr>
            <p:cNvPr id="217391" name="Line 303"/>
            <p:cNvSpPr>
              <a:spLocks noChangeShapeType="1"/>
            </p:cNvSpPr>
            <p:nvPr/>
          </p:nvSpPr>
          <p:spPr bwMode="auto">
            <a:xfrm flipV="1">
              <a:off x="4221" y="2720"/>
              <a:ext cx="32" cy="1"/>
            </a:xfrm>
            <a:prstGeom prst="line">
              <a:avLst/>
            </a:prstGeom>
            <a:noFill/>
            <a:ln w="22225">
              <a:solidFill>
                <a:srgbClr val="FF00FF"/>
              </a:solidFill>
              <a:round/>
              <a:headEnd/>
              <a:tailEnd/>
            </a:ln>
          </p:spPr>
          <p:txBody>
            <a:bodyPr/>
            <a:lstStyle/>
            <a:p>
              <a:endParaRPr lang="en-US"/>
            </a:p>
          </p:txBody>
        </p:sp>
        <p:sp>
          <p:nvSpPr>
            <p:cNvPr id="217392" name="Line 304"/>
            <p:cNvSpPr>
              <a:spLocks noChangeShapeType="1"/>
            </p:cNvSpPr>
            <p:nvPr/>
          </p:nvSpPr>
          <p:spPr bwMode="auto">
            <a:xfrm flipV="1">
              <a:off x="4253" y="2719"/>
              <a:ext cx="32" cy="1"/>
            </a:xfrm>
            <a:prstGeom prst="line">
              <a:avLst/>
            </a:prstGeom>
            <a:noFill/>
            <a:ln w="22225">
              <a:solidFill>
                <a:srgbClr val="FF00FF"/>
              </a:solidFill>
              <a:round/>
              <a:headEnd/>
              <a:tailEnd/>
            </a:ln>
          </p:spPr>
          <p:txBody>
            <a:bodyPr/>
            <a:lstStyle/>
            <a:p>
              <a:endParaRPr lang="en-US"/>
            </a:p>
          </p:txBody>
        </p:sp>
        <p:sp>
          <p:nvSpPr>
            <p:cNvPr id="217393" name="Line 305"/>
            <p:cNvSpPr>
              <a:spLocks noChangeShapeType="1"/>
            </p:cNvSpPr>
            <p:nvPr/>
          </p:nvSpPr>
          <p:spPr bwMode="auto">
            <a:xfrm>
              <a:off x="4285" y="2719"/>
              <a:ext cx="32" cy="1"/>
            </a:xfrm>
            <a:prstGeom prst="line">
              <a:avLst/>
            </a:prstGeom>
            <a:noFill/>
            <a:ln w="22225">
              <a:solidFill>
                <a:srgbClr val="FF00FF"/>
              </a:solidFill>
              <a:round/>
              <a:headEnd/>
              <a:tailEnd/>
            </a:ln>
          </p:spPr>
          <p:txBody>
            <a:bodyPr/>
            <a:lstStyle/>
            <a:p>
              <a:endParaRPr lang="en-US"/>
            </a:p>
          </p:txBody>
        </p:sp>
        <p:sp>
          <p:nvSpPr>
            <p:cNvPr id="217394" name="Line 306"/>
            <p:cNvSpPr>
              <a:spLocks noChangeShapeType="1"/>
            </p:cNvSpPr>
            <p:nvPr/>
          </p:nvSpPr>
          <p:spPr bwMode="auto">
            <a:xfrm>
              <a:off x="4317" y="2719"/>
              <a:ext cx="32" cy="1"/>
            </a:xfrm>
            <a:prstGeom prst="line">
              <a:avLst/>
            </a:prstGeom>
            <a:noFill/>
            <a:ln w="22225">
              <a:solidFill>
                <a:srgbClr val="FF00FF"/>
              </a:solidFill>
              <a:round/>
              <a:headEnd/>
              <a:tailEnd/>
            </a:ln>
          </p:spPr>
          <p:txBody>
            <a:bodyPr/>
            <a:lstStyle/>
            <a:p>
              <a:endParaRPr lang="en-US"/>
            </a:p>
          </p:txBody>
        </p:sp>
        <p:sp>
          <p:nvSpPr>
            <p:cNvPr id="217395" name="Line 307"/>
            <p:cNvSpPr>
              <a:spLocks noChangeShapeType="1"/>
            </p:cNvSpPr>
            <p:nvPr/>
          </p:nvSpPr>
          <p:spPr bwMode="auto">
            <a:xfrm>
              <a:off x="4349" y="2719"/>
              <a:ext cx="33" cy="1"/>
            </a:xfrm>
            <a:prstGeom prst="line">
              <a:avLst/>
            </a:prstGeom>
            <a:noFill/>
            <a:ln w="22225">
              <a:solidFill>
                <a:srgbClr val="FF00FF"/>
              </a:solidFill>
              <a:round/>
              <a:headEnd/>
              <a:tailEnd/>
            </a:ln>
          </p:spPr>
          <p:txBody>
            <a:bodyPr/>
            <a:lstStyle/>
            <a:p>
              <a:endParaRPr lang="en-US"/>
            </a:p>
          </p:txBody>
        </p:sp>
        <p:sp>
          <p:nvSpPr>
            <p:cNvPr id="217396" name="Line 308"/>
            <p:cNvSpPr>
              <a:spLocks noChangeShapeType="1"/>
            </p:cNvSpPr>
            <p:nvPr/>
          </p:nvSpPr>
          <p:spPr bwMode="auto">
            <a:xfrm>
              <a:off x="4382" y="2720"/>
              <a:ext cx="32" cy="1"/>
            </a:xfrm>
            <a:prstGeom prst="line">
              <a:avLst/>
            </a:prstGeom>
            <a:noFill/>
            <a:ln w="22225">
              <a:solidFill>
                <a:srgbClr val="FF00FF"/>
              </a:solidFill>
              <a:round/>
              <a:headEnd/>
              <a:tailEnd/>
            </a:ln>
          </p:spPr>
          <p:txBody>
            <a:bodyPr/>
            <a:lstStyle/>
            <a:p>
              <a:endParaRPr lang="en-US"/>
            </a:p>
          </p:txBody>
        </p:sp>
        <p:sp>
          <p:nvSpPr>
            <p:cNvPr id="217397" name="Line 309"/>
            <p:cNvSpPr>
              <a:spLocks noChangeShapeType="1"/>
            </p:cNvSpPr>
            <p:nvPr/>
          </p:nvSpPr>
          <p:spPr bwMode="auto">
            <a:xfrm>
              <a:off x="4414" y="2720"/>
              <a:ext cx="33" cy="1"/>
            </a:xfrm>
            <a:prstGeom prst="line">
              <a:avLst/>
            </a:prstGeom>
            <a:noFill/>
            <a:ln w="22225">
              <a:solidFill>
                <a:srgbClr val="FF00FF"/>
              </a:solidFill>
              <a:round/>
              <a:headEnd/>
              <a:tailEnd/>
            </a:ln>
          </p:spPr>
          <p:txBody>
            <a:bodyPr/>
            <a:lstStyle/>
            <a:p>
              <a:endParaRPr lang="en-US"/>
            </a:p>
          </p:txBody>
        </p:sp>
        <p:sp>
          <p:nvSpPr>
            <p:cNvPr id="217398" name="Line 310"/>
            <p:cNvSpPr>
              <a:spLocks noChangeShapeType="1"/>
            </p:cNvSpPr>
            <p:nvPr/>
          </p:nvSpPr>
          <p:spPr bwMode="auto">
            <a:xfrm>
              <a:off x="4447" y="2721"/>
              <a:ext cx="32" cy="1"/>
            </a:xfrm>
            <a:prstGeom prst="line">
              <a:avLst/>
            </a:prstGeom>
            <a:noFill/>
            <a:ln w="22225">
              <a:solidFill>
                <a:srgbClr val="FF00FF"/>
              </a:solidFill>
              <a:round/>
              <a:headEnd/>
              <a:tailEnd/>
            </a:ln>
          </p:spPr>
          <p:txBody>
            <a:bodyPr/>
            <a:lstStyle/>
            <a:p>
              <a:endParaRPr lang="en-US"/>
            </a:p>
          </p:txBody>
        </p:sp>
        <p:sp>
          <p:nvSpPr>
            <p:cNvPr id="217399" name="Line 311"/>
            <p:cNvSpPr>
              <a:spLocks noChangeShapeType="1"/>
            </p:cNvSpPr>
            <p:nvPr/>
          </p:nvSpPr>
          <p:spPr bwMode="auto">
            <a:xfrm>
              <a:off x="4479" y="2722"/>
              <a:ext cx="32" cy="2"/>
            </a:xfrm>
            <a:prstGeom prst="line">
              <a:avLst/>
            </a:prstGeom>
            <a:noFill/>
            <a:ln w="22225">
              <a:solidFill>
                <a:srgbClr val="FF00FF"/>
              </a:solidFill>
              <a:round/>
              <a:headEnd/>
              <a:tailEnd/>
            </a:ln>
          </p:spPr>
          <p:txBody>
            <a:bodyPr/>
            <a:lstStyle/>
            <a:p>
              <a:endParaRPr lang="en-US"/>
            </a:p>
          </p:txBody>
        </p:sp>
        <p:sp>
          <p:nvSpPr>
            <p:cNvPr id="217400" name="Line 312"/>
            <p:cNvSpPr>
              <a:spLocks noChangeShapeType="1"/>
            </p:cNvSpPr>
            <p:nvPr/>
          </p:nvSpPr>
          <p:spPr bwMode="auto">
            <a:xfrm>
              <a:off x="4511" y="2724"/>
              <a:ext cx="33" cy="1"/>
            </a:xfrm>
            <a:prstGeom prst="line">
              <a:avLst/>
            </a:prstGeom>
            <a:noFill/>
            <a:ln w="22225">
              <a:solidFill>
                <a:srgbClr val="FF00FF"/>
              </a:solidFill>
              <a:round/>
              <a:headEnd/>
              <a:tailEnd/>
            </a:ln>
          </p:spPr>
          <p:txBody>
            <a:bodyPr/>
            <a:lstStyle/>
            <a:p>
              <a:endParaRPr lang="en-US"/>
            </a:p>
          </p:txBody>
        </p:sp>
        <p:sp>
          <p:nvSpPr>
            <p:cNvPr id="217401" name="Line 313"/>
            <p:cNvSpPr>
              <a:spLocks noChangeShapeType="1"/>
            </p:cNvSpPr>
            <p:nvPr/>
          </p:nvSpPr>
          <p:spPr bwMode="auto">
            <a:xfrm>
              <a:off x="4544" y="2725"/>
              <a:ext cx="32" cy="1"/>
            </a:xfrm>
            <a:prstGeom prst="line">
              <a:avLst/>
            </a:prstGeom>
            <a:noFill/>
            <a:ln w="22225">
              <a:solidFill>
                <a:srgbClr val="FF00FF"/>
              </a:solidFill>
              <a:round/>
              <a:headEnd/>
              <a:tailEnd/>
            </a:ln>
          </p:spPr>
          <p:txBody>
            <a:bodyPr/>
            <a:lstStyle/>
            <a:p>
              <a:endParaRPr lang="en-US"/>
            </a:p>
          </p:txBody>
        </p:sp>
        <p:sp>
          <p:nvSpPr>
            <p:cNvPr id="217402" name="Line 314"/>
            <p:cNvSpPr>
              <a:spLocks noChangeShapeType="1"/>
            </p:cNvSpPr>
            <p:nvPr/>
          </p:nvSpPr>
          <p:spPr bwMode="auto">
            <a:xfrm>
              <a:off x="4576" y="2726"/>
              <a:ext cx="33" cy="3"/>
            </a:xfrm>
            <a:prstGeom prst="line">
              <a:avLst/>
            </a:prstGeom>
            <a:noFill/>
            <a:ln w="22225">
              <a:solidFill>
                <a:srgbClr val="FF00FF"/>
              </a:solidFill>
              <a:round/>
              <a:headEnd/>
              <a:tailEnd/>
            </a:ln>
          </p:spPr>
          <p:txBody>
            <a:bodyPr/>
            <a:lstStyle/>
            <a:p>
              <a:endParaRPr lang="en-US"/>
            </a:p>
          </p:txBody>
        </p:sp>
        <p:sp>
          <p:nvSpPr>
            <p:cNvPr id="217403" name="Line 315"/>
            <p:cNvSpPr>
              <a:spLocks noChangeShapeType="1"/>
            </p:cNvSpPr>
            <p:nvPr/>
          </p:nvSpPr>
          <p:spPr bwMode="auto">
            <a:xfrm>
              <a:off x="4609" y="2729"/>
              <a:ext cx="32" cy="3"/>
            </a:xfrm>
            <a:prstGeom prst="line">
              <a:avLst/>
            </a:prstGeom>
            <a:noFill/>
            <a:ln w="22225">
              <a:solidFill>
                <a:srgbClr val="FF00FF"/>
              </a:solidFill>
              <a:round/>
              <a:headEnd/>
              <a:tailEnd/>
            </a:ln>
          </p:spPr>
          <p:txBody>
            <a:bodyPr/>
            <a:lstStyle/>
            <a:p>
              <a:endParaRPr lang="en-US"/>
            </a:p>
          </p:txBody>
        </p:sp>
        <p:sp>
          <p:nvSpPr>
            <p:cNvPr id="217404" name="Line 316"/>
            <p:cNvSpPr>
              <a:spLocks noChangeShapeType="1"/>
            </p:cNvSpPr>
            <p:nvPr/>
          </p:nvSpPr>
          <p:spPr bwMode="auto">
            <a:xfrm>
              <a:off x="4641" y="2732"/>
              <a:ext cx="31" cy="2"/>
            </a:xfrm>
            <a:prstGeom prst="line">
              <a:avLst/>
            </a:prstGeom>
            <a:noFill/>
            <a:ln w="22225">
              <a:solidFill>
                <a:srgbClr val="FF00FF"/>
              </a:solidFill>
              <a:round/>
              <a:headEnd/>
              <a:tailEnd/>
            </a:ln>
          </p:spPr>
          <p:txBody>
            <a:bodyPr/>
            <a:lstStyle/>
            <a:p>
              <a:endParaRPr lang="en-US"/>
            </a:p>
          </p:txBody>
        </p:sp>
        <p:sp>
          <p:nvSpPr>
            <p:cNvPr id="217405" name="Line 317"/>
            <p:cNvSpPr>
              <a:spLocks noChangeShapeType="1"/>
            </p:cNvSpPr>
            <p:nvPr/>
          </p:nvSpPr>
          <p:spPr bwMode="auto">
            <a:xfrm>
              <a:off x="4672" y="2734"/>
              <a:ext cx="33" cy="3"/>
            </a:xfrm>
            <a:prstGeom prst="line">
              <a:avLst/>
            </a:prstGeom>
            <a:noFill/>
            <a:ln w="22225">
              <a:solidFill>
                <a:srgbClr val="FF00FF"/>
              </a:solidFill>
              <a:round/>
              <a:headEnd/>
              <a:tailEnd/>
            </a:ln>
          </p:spPr>
          <p:txBody>
            <a:bodyPr/>
            <a:lstStyle/>
            <a:p>
              <a:endParaRPr lang="en-US"/>
            </a:p>
          </p:txBody>
        </p:sp>
        <p:sp>
          <p:nvSpPr>
            <p:cNvPr id="217406" name="Line 318"/>
            <p:cNvSpPr>
              <a:spLocks noChangeShapeType="1"/>
            </p:cNvSpPr>
            <p:nvPr/>
          </p:nvSpPr>
          <p:spPr bwMode="auto">
            <a:xfrm>
              <a:off x="4705" y="2737"/>
              <a:ext cx="32" cy="2"/>
            </a:xfrm>
            <a:prstGeom prst="line">
              <a:avLst/>
            </a:prstGeom>
            <a:noFill/>
            <a:ln w="22225">
              <a:solidFill>
                <a:srgbClr val="FF00FF"/>
              </a:solidFill>
              <a:round/>
              <a:headEnd/>
              <a:tailEnd/>
            </a:ln>
          </p:spPr>
          <p:txBody>
            <a:bodyPr/>
            <a:lstStyle/>
            <a:p>
              <a:endParaRPr lang="en-US"/>
            </a:p>
          </p:txBody>
        </p:sp>
        <p:sp>
          <p:nvSpPr>
            <p:cNvPr id="217407" name="Line 319"/>
            <p:cNvSpPr>
              <a:spLocks noChangeShapeType="1"/>
            </p:cNvSpPr>
            <p:nvPr/>
          </p:nvSpPr>
          <p:spPr bwMode="auto">
            <a:xfrm>
              <a:off x="4737" y="2739"/>
              <a:ext cx="32" cy="4"/>
            </a:xfrm>
            <a:prstGeom prst="line">
              <a:avLst/>
            </a:prstGeom>
            <a:noFill/>
            <a:ln w="22225">
              <a:solidFill>
                <a:srgbClr val="FF00FF"/>
              </a:solidFill>
              <a:round/>
              <a:headEnd/>
              <a:tailEnd/>
            </a:ln>
          </p:spPr>
          <p:txBody>
            <a:bodyPr/>
            <a:lstStyle/>
            <a:p>
              <a:endParaRPr lang="en-US"/>
            </a:p>
          </p:txBody>
        </p:sp>
        <p:sp>
          <p:nvSpPr>
            <p:cNvPr id="217408" name="Line 320"/>
            <p:cNvSpPr>
              <a:spLocks noChangeShapeType="1"/>
            </p:cNvSpPr>
            <p:nvPr/>
          </p:nvSpPr>
          <p:spPr bwMode="auto">
            <a:xfrm>
              <a:off x="4769" y="2743"/>
              <a:ext cx="33" cy="3"/>
            </a:xfrm>
            <a:prstGeom prst="line">
              <a:avLst/>
            </a:prstGeom>
            <a:noFill/>
            <a:ln w="22225">
              <a:solidFill>
                <a:srgbClr val="FF00FF"/>
              </a:solidFill>
              <a:round/>
              <a:headEnd/>
              <a:tailEnd/>
            </a:ln>
          </p:spPr>
          <p:txBody>
            <a:bodyPr/>
            <a:lstStyle/>
            <a:p>
              <a:endParaRPr lang="en-US"/>
            </a:p>
          </p:txBody>
        </p:sp>
        <p:sp>
          <p:nvSpPr>
            <p:cNvPr id="217409" name="Line 321"/>
            <p:cNvSpPr>
              <a:spLocks noChangeShapeType="1"/>
            </p:cNvSpPr>
            <p:nvPr/>
          </p:nvSpPr>
          <p:spPr bwMode="auto">
            <a:xfrm>
              <a:off x="4802" y="2746"/>
              <a:ext cx="32" cy="4"/>
            </a:xfrm>
            <a:prstGeom prst="line">
              <a:avLst/>
            </a:prstGeom>
            <a:noFill/>
            <a:ln w="22225">
              <a:solidFill>
                <a:srgbClr val="FF00FF"/>
              </a:solidFill>
              <a:round/>
              <a:headEnd/>
              <a:tailEnd/>
            </a:ln>
          </p:spPr>
          <p:txBody>
            <a:bodyPr/>
            <a:lstStyle/>
            <a:p>
              <a:endParaRPr lang="en-US"/>
            </a:p>
          </p:txBody>
        </p:sp>
        <p:sp>
          <p:nvSpPr>
            <p:cNvPr id="217410" name="Line 322"/>
            <p:cNvSpPr>
              <a:spLocks noChangeShapeType="1"/>
            </p:cNvSpPr>
            <p:nvPr/>
          </p:nvSpPr>
          <p:spPr bwMode="auto">
            <a:xfrm>
              <a:off x="4834" y="2750"/>
              <a:ext cx="33" cy="3"/>
            </a:xfrm>
            <a:prstGeom prst="line">
              <a:avLst/>
            </a:prstGeom>
            <a:noFill/>
            <a:ln w="22225">
              <a:solidFill>
                <a:srgbClr val="FF00FF"/>
              </a:solidFill>
              <a:round/>
              <a:headEnd/>
              <a:tailEnd/>
            </a:ln>
          </p:spPr>
          <p:txBody>
            <a:bodyPr/>
            <a:lstStyle/>
            <a:p>
              <a:endParaRPr lang="en-US"/>
            </a:p>
          </p:txBody>
        </p:sp>
        <p:sp>
          <p:nvSpPr>
            <p:cNvPr id="217411" name="Line 323"/>
            <p:cNvSpPr>
              <a:spLocks noChangeShapeType="1"/>
            </p:cNvSpPr>
            <p:nvPr/>
          </p:nvSpPr>
          <p:spPr bwMode="auto">
            <a:xfrm>
              <a:off x="4867" y="2753"/>
              <a:ext cx="32" cy="5"/>
            </a:xfrm>
            <a:prstGeom prst="line">
              <a:avLst/>
            </a:prstGeom>
            <a:noFill/>
            <a:ln w="22225">
              <a:solidFill>
                <a:srgbClr val="FF00FF"/>
              </a:solidFill>
              <a:round/>
              <a:headEnd/>
              <a:tailEnd/>
            </a:ln>
          </p:spPr>
          <p:txBody>
            <a:bodyPr/>
            <a:lstStyle/>
            <a:p>
              <a:endParaRPr lang="en-US"/>
            </a:p>
          </p:txBody>
        </p:sp>
        <p:sp>
          <p:nvSpPr>
            <p:cNvPr id="217412" name="Line 324"/>
            <p:cNvSpPr>
              <a:spLocks noChangeShapeType="1"/>
            </p:cNvSpPr>
            <p:nvPr/>
          </p:nvSpPr>
          <p:spPr bwMode="auto">
            <a:xfrm>
              <a:off x="4899" y="2758"/>
              <a:ext cx="32" cy="4"/>
            </a:xfrm>
            <a:prstGeom prst="line">
              <a:avLst/>
            </a:prstGeom>
            <a:noFill/>
            <a:ln w="22225">
              <a:solidFill>
                <a:srgbClr val="FF00FF"/>
              </a:solidFill>
              <a:round/>
              <a:headEnd/>
              <a:tailEnd/>
            </a:ln>
          </p:spPr>
          <p:txBody>
            <a:bodyPr/>
            <a:lstStyle/>
            <a:p>
              <a:endParaRPr lang="en-US"/>
            </a:p>
          </p:txBody>
        </p:sp>
        <p:sp>
          <p:nvSpPr>
            <p:cNvPr id="217413" name="Line 325"/>
            <p:cNvSpPr>
              <a:spLocks noChangeShapeType="1"/>
            </p:cNvSpPr>
            <p:nvPr/>
          </p:nvSpPr>
          <p:spPr bwMode="auto">
            <a:xfrm>
              <a:off x="4931" y="2762"/>
              <a:ext cx="33" cy="4"/>
            </a:xfrm>
            <a:prstGeom prst="line">
              <a:avLst/>
            </a:prstGeom>
            <a:noFill/>
            <a:ln w="22225">
              <a:solidFill>
                <a:srgbClr val="FF00FF"/>
              </a:solidFill>
              <a:round/>
              <a:headEnd/>
              <a:tailEnd/>
            </a:ln>
          </p:spPr>
          <p:txBody>
            <a:bodyPr/>
            <a:lstStyle/>
            <a:p>
              <a:endParaRPr lang="en-US"/>
            </a:p>
          </p:txBody>
        </p:sp>
        <p:sp>
          <p:nvSpPr>
            <p:cNvPr id="217414" name="Line 326"/>
            <p:cNvSpPr>
              <a:spLocks noChangeShapeType="1"/>
            </p:cNvSpPr>
            <p:nvPr/>
          </p:nvSpPr>
          <p:spPr bwMode="auto">
            <a:xfrm>
              <a:off x="4964" y="2766"/>
              <a:ext cx="32" cy="5"/>
            </a:xfrm>
            <a:prstGeom prst="line">
              <a:avLst/>
            </a:prstGeom>
            <a:noFill/>
            <a:ln w="22225">
              <a:solidFill>
                <a:srgbClr val="FF00FF"/>
              </a:solidFill>
              <a:round/>
              <a:headEnd/>
              <a:tailEnd/>
            </a:ln>
          </p:spPr>
          <p:txBody>
            <a:bodyPr/>
            <a:lstStyle/>
            <a:p>
              <a:endParaRPr lang="en-US"/>
            </a:p>
          </p:txBody>
        </p:sp>
        <p:sp>
          <p:nvSpPr>
            <p:cNvPr id="217415" name="Line 327"/>
            <p:cNvSpPr>
              <a:spLocks noChangeShapeType="1"/>
            </p:cNvSpPr>
            <p:nvPr/>
          </p:nvSpPr>
          <p:spPr bwMode="auto">
            <a:xfrm>
              <a:off x="4996" y="2771"/>
              <a:ext cx="32" cy="5"/>
            </a:xfrm>
            <a:prstGeom prst="line">
              <a:avLst/>
            </a:prstGeom>
            <a:noFill/>
            <a:ln w="22225">
              <a:solidFill>
                <a:srgbClr val="FF00FF"/>
              </a:solidFill>
              <a:round/>
              <a:headEnd/>
              <a:tailEnd/>
            </a:ln>
          </p:spPr>
          <p:txBody>
            <a:bodyPr/>
            <a:lstStyle/>
            <a:p>
              <a:endParaRPr lang="en-US"/>
            </a:p>
          </p:txBody>
        </p:sp>
        <p:sp>
          <p:nvSpPr>
            <p:cNvPr id="217416" name="Line 328"/>
            <p:cNvSpPr>
              <a:spLocks noChangeShapeType="1"/>
            </p:cNvSpPr>
            <p:nvPr/>
          </p:nvSpPr>
          <p:spPr bwMode="auto">
            <a:xfrm>
              <a:off x="5028" y="2776"/>
              <a:ext cx="32" cy="4"/>
            </a:xfrm>
            <a:prstGeom prst="line">
              <a:avLst/>
            </a:prstGeom>
            <a:noFill/>
            <a:ln w="22225">
              <a:solidFill>
                <a:srgbClr val="FF00FF"/>
              </a:solidFill>
              <a:round/>
              <a:headEnd/>
              <a:tailEnd/>
            </a:ln>
          </p:spPr>
          <p:txBody>
            <a:bodyPr/>
            <a:lstStyle/>
            <a:p>
              <a:endParaRPr lang="en-US"/>
            </a:p>
          </p:txBody>
        </p:sp>
        <p:sp>
          <p:nvSpPr>
            <p:cNvPr id="217417" name="Line 329"/>
            <p:cNvSpPr>
              <a:spLocks noChangeShapeType="1"/>
            </p:cNvSpPr>
            <p:nvPr/>
          </p:nvSpPr>
          <p:spPr bwMode="auto">
            <a:xfrm>
              <a:off x="5060" y="2780"/>
              <a:ext cx="32" cy="5"/>
            </a:xfrm>
            <a:prstGeom prst="line">
              <a:avLst/>
            </a:prstGeom>
            <a:noFill/>
            <a:ln w="22225">
              <a:solidFill>
                <a:srgbClr val="FF00FF"/>
              </a:solidFill>
              <a:round/>
              <a:headEnd/>
              <a:tailEnd/>
            </a:ln>
          </p:spPr>
          <p:txBody>
            <a:bodyPr/>
            <a:lstStyle/>
            <a:p>
              <a:endParaRPr lang="en-US"/>
            </a:p>
          </p:txBody>
        </p:sp>
        <p:sp>
          <p:nvSpPr>
            <p:cNvPr id="217418" name="Line 330"/>
            <p:cNvSpPr>
              <a:spLocks noChangeShapeType="1"/>
            </p:cNvSpPr>
            <p:nvPr/>
          </p:nvSpPr>
          <p:spPr bwMode="auto">
            <a:xfrm>
              <a:off x="5092" y="2785"/>
              <a:ext cx="33" cy="5"/>
            </a:xfrm>
            <a:prstGeom prst="line">
              <a:avLst/>
            </a:prstGeom>
            <a:noFill/>
            <a:ln w="22225">
              <a:solidFill>
                <a:srgbClr val="FF00FF"/>
              </a:solidFill>
              <a:round/>
              <a:headEnd/>
              <a:tailEnd/>
            </a:ln>
          </p:spPr>
          <p:txBody>
            <a:bodyPr/>
            <a:lstStyle/>
            <a:p>
              <a:endParaRPr lang="en-US"/>
            </a:p>
          </p:txBody>
        </p:sp>
        <p:sp>
          <p:nvSpPr>
            <p:cNvPr id="217419" name="Line 331"/>
            <p:cNvSpPr>
              <a:spLocks noChangeShapeType="1"/>
            </p:cNvSpPr>
            <p:nvPr/>
          </p:nvSpPr>
          <p:spPr bwMode="auto">
            <a:xfrm>
              <a:off x="5125" y="2790"/>
              <a:ext cx="32" cy="6"/>
            </a:xfrm>
            <a:prstGeom prst="line">
              <a:avLst/>
            </a:prstGeom>
            <a:noFill/>
            <a:ln w="22225">
              <a:solidFill>
                <a:srgbClr val="FF00FF"/>
              </a:solidFill>
              <a:round/>
              <a:headEnd/>
              <a:tailEnd/>
            </a:ln>
          </p:spPr>
          <p:txBody>
            <a:bodyPr/>
            <a:lstStyle/>
            <a:p>
              <a:endParaRPr lang="en-US"/>
            </a:p>
          </p:txBody>
        </p:sp>
        <p:sp>
          <p:nvSpPr>
            <p:cNvPr id="217420" name="Line 332"/>
            <p:cNvSpPr>
              <a:spLocks noChangeShapeType="1"/>
            </p:cNvSpPr>
            <p:nvPr/>
          </p:nvSpPr>
          <p:spPr bwMode="auto">
            <a:xfrm>
              <a:off x="507" y="3291"/>
              <a:ext cx="33" cy="1"/>
            </a:xfrm>
            <a:prstGeom prst="line">
              <a:avLst/>
            </a:prstGeom>
            <a:noFill/>
            <a:ln w="22225">
              <a:solidFill>
                <a:srgbClr val="FF9900"/>
              </a:solidFill>
              <a:round/>
              <a:headEnd/>
              <a:tailEnd/>
            </a:ln>
          </p:spPr>
          <p:txBody>
            <a:bodyPr/>
            <a:lstStyle/>
            <a:p>
              <a:endParaRPr lang="en-US"/>
            </a:p>
          </p:txBody>
        </p:sp>
        <p:sp>
          <p:nvSpPr>
            <p:cNvPr id="217421" name="Line 333"/>
            <p:cNvSpPr>
              <a:spLocks noChangeShapeType="1"/>
            </p:cNvSpPr>
            <p:nvPr/>
          </p:nvSpPr>
          <p:spPr bwMode="auto">
            <a:xfrm>
              <a:off x="572" y="3291"/>
              <a:ext cx="1" cy="1"/>
            </a:xfrm>
            <a:prstGeom prst="line">
              <a:avLst/>
            </a:prstGeom>
            <a:noFill/>
            <a:ln w="22225">
              <a:solidFill>
                <a:srgbClr val="FF9900"/>
              </a:solidFill>
              <a:round/>
              <a:headEnd/>
              <a:tailEnd/>
            </a:ln>
          </p:spPr>
          <p:txBody>
            <a:bodyPr/>
            <a:lstStyle/>
            <a:p>
              <a:endParaRPr lang="en-US"/>
            </a:p>
          </p:txBody>
        </p:sp>
        <p:sp>
          <p:nvSpPr>
            <p:cNvPr id="217422" name="Line 334"/>
            <p:cNvSpPr>
              <a:spLocks noChangeShapeType="1"/>
            </p:cNvSpPr>
            <p:nvPr/>
          </p:nvSpPr>
          <p:spPr bwMode="auto">
            <a:xfrm>
              <a:off x="572" y="3291"/>
              <a:ext cx="31" cy="1"/>
            </a:xfrm>
            <a:prstGeom prst="line">
              <a:avLst/>
            </a:prstGeom>
            <a:noFill/>
            <a:ln w="22225">
              <a:solidFill>
                <a:srgbClr val="FF9900"/>
              </a:solidFill>
              <a:round/>
              <a:headEnd/>
              <a:tailEnd/>
            </a:ln>
          </p:spPr>
          <p:txBody>
            <a:bodyPr/>
            <a:lstStyle/>
            <a:p>
              <a:endParaRPr lang="en-US"/>
            </a:p>
          </p:txBody>
        </p:sp>
        <p:sp>
          <p:nvSpPr>
            <p:cNvPr id="217423" name="Line 335"/>
            <p:cNvSpPr>
              <a:spLocks noChangeShapeType="1"/>
            </p:cNvSpPr>
            <p:nvPr/>
          </p:nvSpPr>
          <p:spPr bwMode="auto">
            <a:xfrm>
              <a:off x="603" y="3291"/>
              <a:ext cx="33" cy="1"/>
            </a:xfrm>
            <a:prstGeom prst="line">
              <a:avLst/>
            </a:prstGeom>
            <a:noFill/>
            <a:ln w="22225">
              <a:solidFill>
                <a:srgbClr val="FF9900"/>
              </a:solidFill>
              <a:round/>
              <a:headEnd/>
              <a:tailEnd/>
            </a:ln>
          </p:spPr>
          <p:txBody>
            <a:bodyPr/>
            <a:lstStyle/>
            <a:p>
              <a:endParaRPr lang="en-US"/>
            </a:p>
          </p:txBody>
        </p:sp>
        <p:sp>
          <p:nvSpPr>
            <p:cNvPr id="217424" name="Line 336"/>
            <p:cNvSpPr>
              <a:spLocks noChangeShapeType="1"/>
            </p:cNvSpPr>
            <p:nvPr/>
          </p:nvSpPr>
          <p:spPr bwMode="auto">
            <a:xfrm>
              <a:off x="636" y="3291"/>
              <a:ext cx="32" cy="1"/>
            </a:xfrm>
            <a:prstGeom prst="line">
              <a:avLst/>
            </a:prstGeom>
            <a:noFill/>
            <a:ln w="22225">
              <a:solidFill>
                <a:srgbClr val="FF9900"/>
              </a:solidFill>
              <a:round/>
              <a:headEnd/>
              <a:tailEnd/>
            </a:ln>
          </p:spPr>
          <p:txBody>
            <a:bodyPr/>
            <a:lstStyle/>
            <a:p>
              <a:endParaRPr lang="en-US"/>
            </a:p>
          </p:txBody>
        </p:sp>
        <p:sp>
          <p:nvSpPr>
            <p:cNvPr id="217425" name="Line 337"/>
            <p:cNvSpPr>
              <a:spLocks noChangeShapeType="1"/>
            </p:cNvSpPr>
            <p:nvPr/>
          </p:nvSpPr>
          <p:spPr bwMode="auto">
            <a:xfrm>
              <a:off x="668" y="3291"/>
              <a:ext cx="33" cy="1"/>
            </a:xfrm>
            <a:prstGeom prst="line">
              <a:avLst/>
            </a:prstGeom>
            <a:noFill/>
            <a:ln w="22225">
              <a:solidFill>
                <a:srgbClr val="FF9900"/>
              </a:solidFill>
              <a:round/>
              <a:headEnd/>
              <a:tailEnd/>
            </a:ln>
          </p:spPr>
          <p:txBody>
            <a:bodyPr/>
            <a:lstStyle/>
            <a:p>
              <a:endParaRPr lang="en-US"/>
            </a:p>
          </p:txBody>
        </p:sp>
        <p:sp>
          <p:nvSpPr>
            <p:cNvPr id="217426" name="Line 338"/>
            <p:cNvSpPr>
              <a:spLocks noChangeShapeType="1"/>
            </p:cNvSpPr>
            <p:nvPr/>
          </p:nvSpPr>
          <p:spPr bwMode="auto">
            <a:xfrm>
              <a:off x="701" y="3291"/>
              <a:ext cx="32" cy="1"/>
            </a:xfrm>
            <a:prstGeom prst="line">
              <a:avLst/>
            </a:prstGeom>
            <a:noFill/>
            <a:ln w="22225">
              <a:solidFill>
                <a:srgbClr val="FF9900"/>
              </a:solidFill>
              <a:round/>
              <a:headEnd/>
              <a:tailEnd/>
            </a:ln>
          </p:spPr>
          <p:txBody>
            <a:bodyPr/>
            <a:lstStyle/>
            <a:p>
              <a:endParaRPr lang="en-US"/>
            </a:p>
          </p:txBody>
        </p:sp>
        <p:sp>
          <p:nvSpPr>
            <p:cNvPr id="217427" name="Line 339"/>
            <p:cNvSpPr>
              <a:spLocks noChangeShapeType="1"/>
            </p:cNvSpPr>
            <p:nvPr/>
          </p:nvSpPr>
          <p:spPr bwMode="auto">
            <a:xfrm>
              <a:off x="733" y="3291"/>
              <a:ext cx="32" cy="1"/>
            </a:xfrm>
            <a:prstGeom prst="line">
              <a:avLst/>
            </a:prstGeom>
            <a:noFill/>
            <a:ln w="22225">
              <a:solidFill>
                <a:srgbClr val="FF9900"/>
              </a:solidFill>
              <a:round/>
              <a:headEnd/>
              <a:tailEnd/>
            </a:ln>
          </p:spPr>
          <p:txBody>
            <a:bodyPr/>
            <a:lstStyle/>
            <a:p>
              <a:endParaRPr lang="en-US"/>
            </a:p>
          </p:txBody>
        </p:sp>
        <p:sp>
          <p:nvSpPr>
            <p:cNvPr id="217428" name="Line 340"/>
            <p:cNvSpPr>
              <a:spLocks noChangeShapeType="1"/>
            </p:cNvSpPr>
            <p:nvPr/>
          </p:nvSpPr>
          <p:spPr bwMode="auto">
            <a:xfrm>
              <a:off x="765" y="3291"/>
              <a:ext cx="33" cy="1"/>
            </a:xfrm>
            <a:prstGeom prst="line">
              <a:avLst/>
            </a:prstGeom>
            <a:noFill/>
            <a:ln w="22225">
              <a:solidFill>
                <a:srgbClr val="FF9900"/>
              </a:solidFill>
              <a:round/>
              <a:headEnd/>
              <a:tailEnd/>
            </a:ln>
          </p:spPr>
          <p:txBody>
            <a:bodyPr/>
            <a:lstStyle/>
            <a:p>
              <a:endParaRPr lang="en-US"/>
            </a:p>
          </p:txBody>
        </p:sp>
        <p:sp>
          <p:nvSpPr>
            <p:cNvPr id="217429" name="Line 341"/>
            <p:cNvSpPr>
              <a:spLocks noChangeShapeType="1"/>
            </p:cNvSpPr>
            <p:nvPr/>
          </p:nvSpPr>
          <p:spPr bwMode="auto">
            <a:xfrm>
              <a:off x="798" y="3291"/>
              <a:ext cx="32" cy="1"/>
            </a:xfrm>
            <a:prstGeom prst="line">
              <a:avLst/>
            </a:prstGeom>
            <a:noFill/>
            <a:ln w="22225">
              <a:solidFill>
                <a:srgbClr val="FF9900"/>
              </a:solidFill>
              <a:round/>
              <a:headEnd/>
              <a:tailEnd/>
            </a:ln>
          </p:spPr>
          <p:txBody>
            <a:bodyPr/>
            <a:lstStyle/>
            <a:p>
              <a:endParaRPr lang="en-US"/>
            </a:p>
          </p:txBody>
        </p:sp>
        <p:sp>
          <p:nvSpPr>
            <p:cNvPr id="217430" name="Line 342"/>
            <p:cNvSpPr>
              <a:spLocks noChangeShapeType="1"/>
            </p:cNvSpPr>
            <p:nvPr/>
          </p:nvSpPr>
          <p:spPr bwMode="auto">
            <a:xfrm>
              <a:off x="830" y="3291"/>
              <a:ext cx="32" cy="1"/>
            </a:xfrm>
            <a:prstGeom prst="line">
              <a:avLst/>
            </a:prstGeom>
            <a:noFill/>
            <a:ln w="22225">
              <a:solidFill>
                <a:srgbClr val="FF9900"/>
              </a:solidFill>
              <a:round/>
              <a:headEnd/>
              <a:tailEnd/>
            </a:ln>
          </p:spPr>
          <p:txBody>
            <a:bodyPr/>
            <a:lstStyle/>
            <a:p>
              <a:endParaRPr lang="en-US"/>
            </a:p>
          </p:txBody>
        </p:sp>
        <p:sp>
          <p:nvSpPr>
            <p:cNvPr id="217431" name="Line 343"/>
            <p:cNvSpPr>
              <a:spLocks noChangeShapeType="1"/>
            </p:cNvSpPr>
            <p:nvPr/>
          </p:nvSpPr>
          <p:spPr bwMode="auto">
            <a:xfrm>
              <a:off x="862" y="3291"/>
              <a:ext cx="33" cy="1"/>
            </a:xfrm>
            <a:prstGeom prst="line">
              <a:avLst/>
            </a:prstGeom>
            <a:noFill/>
            <a:ln w="22225">
              <a:solidFill>
                <a:srgbClr val="FF9900"/>
              </a:solidFill>
              <a:round/>
              <a:headEnd/>
              <a:tailEnd/>
            </a:ln>
          </p:spPr>
          <p:txBody>
            <a:bodyPr/>
            <a:lstStyle/>
            <a:p>
              <a:endParaRPr lang="en-US"/>
            </a:p>
          </p:txBody>
        </p:sp>
        <p:sp>
          <p:nvSpPr>
            <p:cNvPr id="217432" name="Line 344"/>
            <p:cNvSpPr>
              <a:spLocks noChangeShapeType="1"/>
            </p:cNvSpPr>
            <p:nvPr/>
          </p:nvSpPr>
          <p:spPr bwMode="auto">
            <a:xfrm>
              <a:off x="895" y="3291"/>
              <a:ext cx="32" cy="1"/>
            </a:xfrm>
            <a:prstGeom prst="line">
              <a:avLst/>
            </a:prstGeom>
            <a:noFill/>
            <a:ln w="22225">
              <a:solidFill>
                <a:srgbClr val="FF9900"/>
              </a:solidFill>
              <a:round/>
              <a:headEnd/>
              <a:tailEnd/>
            </a:ln>
          </p:spPr>
          <p:txBody>
            <a:bodyPr/>
            <a:lstStyle/>
            <a:p>
              <a:endParaRPr lang="en-US"/>
            </a:p>
          </p:txBody>
        </p:sp>
        <p:sp>
          <p:nvSpPr>
            <p:cNvPr id="217433" name="Line 345"/>
            <p:cNvSpPr>
              <a:spLocks noChangeShapeType="1"/>
            </p:cNvSpPr>
            <p:nvPr/>
          </p:nvSpPr>
          <p:spPr bwMode="auto">
            <a:xfrm>
              <a:off x="927" y="3291"/>
              <a:ext cx="32" cy="1"/>
            </a:xfrm>
            <a:prstGeom prst="line">
              <a:avLst/>
            </a:prstGeom>
            <a:noFill/>
            <a:ln w="22225">
              <a:solidFill>
                <a:srgbClr val="FF9900"/>
              </a:solidFill>
              <a:round/>
              <a:headEnd/>
              <a:tailEnd/>
            </a:ln>
          </p:spPr>
          <p:txBody>
            <a:bodyPr/>
            <a:lstStyle/>
            <a:p>
              <a:endParaRPr lang="en-US"/>
            </a:p>
          </p:txBody>
        </p:sp>
        <p:sp>
          <p:nvSpPr>
            <p:cNvPr id="217434" name="Line 346"/>
            <p:cNvSpPr>
              <a:spLocks noChangeShapeType="1"/>
            </p:cNvSpPr>
            <p:nvPr/>
          </p:nvSpPr>
          <p:spPr bwMode="auto">
            <a:xfrm>
              <a:off x="959" y="3291"/>
              <a:ext cx="32" cy="1"/>
            </a:xfrm>
            <a:prstGeom prst="line">
              <a:avLst/>
            </a:prstGeom>
            <a:noFill/>
            <a:ln w="22225">
              <a:solidFill>
                <a:srgbClr val="FF9900"/>
              </a:solidFill>
              <a:round/>
              <a:headEnd/>
              <a:tailEnd/>
            </a:ln>
          </p:spPr>
          <p:txBody>
            <a:bodyPr/>
            <a:lstStyle/>
            <a:p>
              <a:endParaRPr lang="en-US"/>
            </a:p>
          </p:txBody>
        </p:sp>
        <p:sp>
          <p:nvSpPr>
            <p:cNvPr id="217435" name="Line 347"/>
            <p:cNvSpPr>
              <a:spLocks noChangeShapeType="1"/>
            </p:cNvSpPr>
            <p:nvPr/>
          </p:nvSpPr>
          <p:spPr bwMode="auto">
            <a:xfrm>
              <a:off x="991" y="3291"/>
              <a:ext cx="32" cy="1"/>
            </a:xfrm>
            <a:prstGeom prst="line">
              <a:avLst/>
            </a:prstGeom>
            <a:noFill/>
            <a:ln w="22225">
              <a:solidFill>
                <a:srgbClr val="FF9900"/>
              </a:solidFill>
              <a:round/>
              <a:headEnd/>
              <a:tailEnd/>
            </a:ln>
          </p:spPr>
          <p:txBody>
            <a:bodyPr/>
            <a:lstStyle/>
            <a:p>
              <a:endParaRPr lang="en-US"/>
            </a:p>
          </p:txBody>
        </p:sp>
        <p:sp>
          <p:nvSpPr>
            <p:cNvPr id="217436" name="Line 348"/>
            <p:cNvSpPr>
              <a:spLocks noChangeShapeType="1"/>
            </p:cNvSpPr>
            <p:nvPr/>
          </p:nvSpPr>
          <p:spPr bwMode="auto">
            <a:xfrm>
              <a:off x="1023" y="3291"/>
              <a:ext cx="33" cy="1"/>
            </a:xfrm>
            <a:prstGeom prst="line">
              <a:avLst/>
            </a:prstGeom>
            <a:noFill/>
            <a:ln w="22225">
              <a:solidFill>
                <a:srgbClr val="FF9900"/>
              </a:solidFill>
              <a:round/>
              <a:headEnd/>
              <a:tailEnd/>
            </a:ln>
          </p:spPr>
          <p:txBody>
            <a:bodyPr/>
            <a:lstStyle/>
            <a:p>
              <a:endParaRPr lang="en-US"/>
            </a:p>
          </p:txBody>
        </p:sp>
        <p:sp>
          <p:nvSpPr>
            <p:cNvPr id="217437" name="Line 349"/>
            <p:cNvSpPr>
              <a:spLocks noChangeShapeType="1"/>
            </p:cNvSpPr>
            <p:nvPr/>
          </p:nvSpPr>
          <p:spPr bwMode="auto">
            <a:xfrm>
              <a:off x="1056" y="3291"/>
              <a:ext cx="32" cy="1"/>
            </a:xfrm>
            <a:prstGeom prst="line">
              <a:avLst/>
            </a:prstGeom>
            <a:noFill/>
            <a:ln w="22225">
              <a:solidFill>
                <a:srgbClr val="FF9900"/>
              </a:solidFill>
              <a:round/>
              <a:headEnd/>
              <a:tailEnd/>
            </a:ln>
          </p:spPr>
          <p:txBody>
            <a:bodyPr/>
            <a:lstStyle/>
            <a:p>
              <a:endParaRPr lang="en-US"/>
            </a:p>
          </p:txBody>
        </p:sp>
        <p:sp>
          <p:nvSpPr>
            <p:cNvPr id="217438" name="Line 350"/>
            <p:cNvSpPr>
              <a:spLocks noChangeShapeType="1"/>
            </p:cNvSpPr>
            <p:nvPr/>
          </p:nvSpPr>
          <p:spPr bwMode="auto">
            <a:xfrm>
              <a:off x="1088" y="3291"/>
              <a:ext cx="32" cy="1"/>
            </a:xfrm>
            <a:prstGeom prst="line">
              <a:avLst/>
            </a:prstGeom>
            <a:noFill/>
            <a:ln w="22225">
              <a:solidFill>
                <a:srgbClr val="FF9900"/>
              </a:solidFill>
              <a:round/>
              <a:headEnd/>
              <a:tailEnd/>
            </a:ln>
          </p:spPr>
          <p:txBody>
            <a:bodyPr/>
            <a:lstStyle/>
            <a:p>
              <a:endParaRPr lang="en-US"/>
            </a:p>
          </p:txBody>
        </p:sp>
        <p:sp>
          <p:nvSpPr>
            <p:cNvPr id="217439" name="Line 351"/>
            <p:cNvSpPr>
              <a:spLocks noChangeShapeType="1"/>
            </p:cNvSpPr>
            <p:nvPr/>
          </p:nvSpPr>
          <p:spPr bwMode="auto">
            <a:xfrm flipV="1">
              <a:off x="1120" y="3290"/>
              <a:ext cx="33" cy="1"/>
            </a:xfrm>
            <a:prstGeom prst="line">
              <a:avLst/>
            </a:prstGeom>
            <a:noFill/>
            <a:ln w="22225">
              <a:solidFill>
                <a:srgbClr val="FF9900"/>
              </a:solidFill>
              <a:round/>
              <a:headEnd/>
              <a:tailEnd/>
            </a:ln>
          </p:spPr>
          <p:txBody>
            <a:bodyPr/>
            <a:lstStyle/>
            <a:p>
              <a:endParaRPr lang="en-US"/>
            </a:p>
          </p:txBody>
        </p:sp>
        <p:sp>
          <p:nvSpPr>
            <p:cNvPr id="217440" name="Line 352"/>
            <p:cNvSpPr>
              <a:spLocks noChangeShapeType="1"/>
            </p:cNvSpPr>
            <p:nvPr/>
          </p:nvSpPr>
          <p:spPr bwMode="auto">
            <a:xfrm>
              <a:off x="1153" y="3290"/>
              <a:ext cx="32" cy="1"/>
            </a:xfrm>
            <a:prstGeom prst="line">
              <a:avLst/>
            </a:prstGeom>
            <a:noFill/>
            <a:ln w="22225">
              <a:solidFill>
                <a:srgbClr val="FF9900"/>
              </a:solidFill>
              <a:round/>
              <a:headEnd/>
              <a:tailEnd/>
            </a:ln>
          </p:spPr>
          <p:txBody>
            <a:bodyPr/>
            <a:lstStyle/>
            <a:p>
              <a:endParaRPr lang="en-US"/>
            </a:p>
          </p:txBody>
        </p:sp>
        <p:sp>
          <p:nvSpPr>
            <p:cNvPr id="217441" name="Line 353"/>
            <p:cNvSpPr>
              <a:spLocks noChangeShapeType="1"/>
            </p:cNvSpPr>
            <p:nvPr/>
          </p:nvSpPr>
          <p:spPr bwMode="auto">
            <a:xfrm flipV="1">
              <a:off x="1185" y="3289"/>
              <a:ext cx="33" cy="1"/>
            </a:xfrm>
            <a:prstGeom prst="line">
              <a:avLst/>
            </a:prstGeom>
            <a:noFill/>
            <a:ln w="22225">
              <a:solidFill>
                <a:srgbClr val="FF9900"/>
              </a:solidFill>
              <a:round/>
              <a:headEnd/>
              <a:tailEnd/>
            </a:ln>
          </p:spPr>
          <p:txBody>
            <a:bodyPr/>
            <a:lstStyle/>
            <a:p>
              <a:endParaRPr lang="en-US"/>
            </a:p>
          </p:txBody>
        </p:sp>
        <p:sp>
          <p:nvSpPr>
            <p:cNvPr id="217442" name="Line 354"/>
            <p:cNvSpPr>
              <a:spLocks noChangeShapeType="1"/>
            </p:cNvSpPr>
            <p:nvPr/>
          </p:nvSpPr>
          <p:spPr bwMode="auto">
            <a:xfrm>
              <a:off x="1218" y="3289"/>
              <a:ext cx="32" cy="1"/>
            </a:xfrm>
            <a:prstGeom prst="line">
              <a:avLst/>
            </a:prstGeom>
            <a:noFill/>
            <a:ln w="22225">
              <a:solidFill>
                <a:srgbClr val="FF9900"/>
              </a:solidFill>
              <a:round/>
              <a:headEnd/>
              <a:tailEnd/>
            </a:ln>
          </p:spPr>
          <p:txBody>
            <a:bodyPr/>
            <a:lstStyle/>
            <a:p>
              <a:endParaRPr lang="en-US"/>
            </a:p>
          </p:txBody>
        </p:sp>
        <p:sp>
          <p:nvSpPr>
            <p:cNvPr id="217443" name="Line 355"/>
            <p:cNvSpPr>
              <a:spLocks noChangeShapeType="1"/>
            </p:cNvSpPr>
            <p:nvPr/>
          </p:nvSpPr>
          <p:spPr bwMode="auto">
            <a:xfrm>
              <a:off x="1250" y="3289"/>
              <a:ext cx="32" cy="1"/>
            </a:xfrm>
            <a:prstGeom prst="line">
              <a:avLst/>
            </a:prstGeom>
            <a:noFill/>
            <a:ln w="22225">
              <a:solidFill>
                <a:srgbClr val="FF9900"/>
              </a:solidFill>
              <a:round/>
              <a:headEnd/>
              <a:tailEnd/>
            </a:ln>
          </p:spPr>
          <p:txBody>
            <a:bodyPr/>
            <a:lstStyle/>
            <a:p>
              <a:endParaRPr lang="en-US"/>
            </a:p>
          </p:txBody>
        </p:sp>
        <p:sp>
          <p:nvSpPr>
            <p:cNvPr id="217444" name="Line 356"/>
            <p:cNvSpPr>
              <a:spLocks noChangeShapeType="1"/>
            </p:cNvSpPr>
            <p:nvPr/>
          </p:nvSpPr>
          <p:spPr bwMode="auto">
            <a:xfrm flipV="1">
              <a:off x="1282" y="3288"/>
              <a:ext cx="32" cy="1"/>
            </a:xfrm>
            <a:prstGeom prst="line">
              <a:avLst/>
            </a:prstGeom>
            <a:noFill/>
            <a:ln w="22225">
              <a:solidFill>
                <a:srgbClr val="FF9900"/>
              </a:solidFill>
              <a:round/>
              <a:headEnd/>
              <a:tailEnd/>
            </a:ln>
          </p:spPr>
          <p:txBody>
            <a:bodyPr/>
            <a:lstStyle/>
            <a:p>
              <a:endParaRPr lang="en-US"/>
            </a:p>
          </p:txBody>
        </p:sp>
        <p:sp>
          <p:nvSpPr>
            <p:cNvPr id="217445" name="Line 357"/>
            <p:cNvSpPr>
              <a:spLocks noChangeShapeType="1"/>
            </p:cNvSpPr>
            <p:nvPr/>
          </p:nvSpPr>
          <p:spPr bwMode="auto">
            <a:xfrm flipV="1">
              <a:off x="1314" y="3287"/>
              <a:ext cx="32" cy="1"/>
            </a:xfrm>
            <a:prstGeom prst="line">
              <a:avLst/>
            </a:prstGeom>
            <a:noFill/>
            <a:ln w="22225">
              <a:solidFill>
                <a:srgbClr val="FF9900"/>
              </a:solidFill>
              <a:round/>
              <a:headEnd/>
              <a:tailEnd/>
            </a:ln>
          </p:spPr>
          <p:txBody>
            <a:bodyPr/>
            <a:lstStyle/>
            <a:p>
              <a:endParaRPr lang="en-US"/>
            </a:p>
          </p:txBody>
        </p:sp>
        <p:sp>
          <p:nvSpPr>
            <p:cNvPr id="217446" name="Line 358"/>
            <p:cNvSpPr>
              <a:spLocks noChangeShapeType="1"/>
            </p:cNvSpPr>
            <p:nvPr/>
          </p:nvSpPr>
          <p:spPr bwMode="auto">
            <a:xfrm flipV="1">
              <a:off x="1346" y="3286"/>
              <a:ext cx="33" cy="1"/>
            </a:xfrm>
            <a:prstGeom prst="line">
              <a:avLst/>
            </a:prstGeom>
            <a:noFill/>
            <a:ln w="22225">
              <a:solidFill>
                <a:srgbClr val="FF9900"/>
              </a:solidFill>
              <a:round/>
              <a:headEnd/>
              <a:tailEnd/>
            </a:ln>
          </p:spPr>
          <p:txBody>
            <a:bodyPr/>
            <a:lstStyle/>
            <a:p>
              <a:endParaRPr lang="en-US"/>
            </a:p>
          </p:txBody>
        </p:sp>
        <p:sp>
          <p:nvSpPr>
            <p:cNvPr id="217447" name="Line 359"/>
            <p:cNvSpPr>
              <a:spLocks noChangeShapeType="1"/>
            </p:cNvSpPr>
            <p:nvPr/>
          </p:nvSpPr>
          <p:spPr bwMode="auto">
            <a:xfrm flipV="1">
              <a:off x="1379" y="3285"/>
              <a:ext cx="32" cy="1"/>
            </a:xfrm>
            <a:prstGeom prst="line">
              <a:avLst/>
            </a:prstGeom>
            <a:noFill/>
            <a:ln w="22225">
              <a:solidFill>
                <a:srgbClr val="FF9900"/>
              </a:solidFill>
              <a:round/>
              <a:headEnd/>
              <a:tailEnd/>
            </a:ln>
          </p:spPr>
          <p:txBody>
            <a:bodyPr/>
            <a:lstStyle/>
            <a:p>
              <a:endParaRPr lang="en-US"/>
            </a:p>
          </p:txBody>
        </p:sp>
        <p:sp>
          <p:nvSpPr>
            <p:cNvPr id="217448" name="Line 360"/>
            <p:cNvSpPr>
              <a:spLocks noChangeShapeType="1"/>
            </p:cNvSpPr>
            <p:nvPr/>
          </p:nvSpPr>
          <p:spPr bwMode="auto">
            <a:xfrm flipV="1">
              <a:off x="1411" y="3283"/>
              <a:ext cx="32" cy="2"/>
            </a:xfrm>
            <a:prstGeom prst="line">
              <a:avLst/>
            </a:prstGeom>
            <a:noFill/>
            <a:ln w="22225">
              <a:solidFill>
                <a:srgbClr val="FF9900"/>
              </a:solidFill>
              <a:round/>
              <a:headEnd/>
              <a:tailEnd/>
            </a:ln>
          </p:spPr>
          <p:txBody>
            <a:bodyPr/>
            <a:lstStyle/>
            <a:p>
              <a:endParaRPr lang="en-US"/>
            </a:p>
          </p:txBody>
        </p:sp>
        <p:sp>
          <p:nvSpPr>
            <p:cNvPr id="217449" name="Line 361"/>
            <p:cNvSpPr>
              <a:spLocks noChangeShapeType="1"/>
            </p:cNvSpPr>
            <p:nvPr/>
          </p:nvSpPr>
          <p:spPr bwMode="auto">
            <a:xfrm flipV="1">
              <a:off x="1443" y="3280"/>
              <a:ext cx="33" cy="3"/>
            </a:xfrm>
            <a:prstGeom prst="line">
              <a:avLst/>
            </a:prstGeom>
            <a:noFill/>
            <a:ln w="22225">
              <a:solidFill>
                <a:srgbClr val="FF9900"/>
              </a:solidFill>
              <a:round/>
              <a:headEnd/>
              <a:tailEnd/>
            </a:ln>
          </p:spPr>
          <p:txBody>
            <a:bodyPr/>
            <a:lstStyle/>
            <a:p>
              <a:endParaRPr lang="en-US"/>
            </a:p>
          </p:txBody>
        </p:sp>
        <p:sp>
          <p:nvSpPr>
            <p:cNvPr id="217450" name="Line 362"/>
            <p:cNvSpPr>
              <a:spLocks noChangeShapeType="1"/>
            </p:cNvSpPr>
            <p:nvPr/>
          </p:nvSpPr>
          <p:spPr bwMode="auto">
            <a:xfrm flipV="1">
              <a:off x="1476" y="3278"/>
              <a:ext cx="32" cy="2"/>
            </a:xfrm>
            <a:prstGeom prst="line">
              <a:avLst/>
            </a:prstGeom>
            <a:noFill/>
            <a:ln w="22225">
              <a:solidFill>
                <a:srgbClr val="FF9900"/>
              </a:solidFill>
              <a:round/>
              <a:headEnd/>
              <a:tailEnd/>
            </a:ln>
          </p:spPr>
          <p:txBody>
            <a:bodyPr/>
            <a:lstStyle/>
            <a:p>
              <a:endParaRPr lang="en-US"/>
            </a:p>
          </p:txBody>
        </p:sp>
        <p:sp>
          <p:nvSpPr>
            <p:cNvPr id="217451" name="Line 363"/>
            <p:cNvSpPr>
              <a:spLocks noChangeShapeType="1"/>
            </p:cNvSpPr>
            <p:nvPr/>
          </p:nvSpPr>
          <p:spPr bwMode="auto">
            <a:xfrm flipV="1">
              <a:off x="1508" y="3273"/>
              <a:ext cx="32" cy="5"/>
            </a:xfrm>
            <a:prstGeom prst="line">
              <a:avLst/>
            </a:prstGeom>
            <a:noFill/>
            <a:ln w="22225">
              <a:solidFill>
                <a:srgbClr val="FF9900"/>
              </a:solidFill>
              <a:round/>
              <a:headEnd/>
              <a:tailEnd/>
            </a:ln>
          </p:spPr>
          <p:txBody>
            <a:bodyPr/>
            <a:lstStyle/>
            <a:p>
              <a:endParaRPr lang="en-US"/>
            </a:p>
          </p:txBody>
        </p:sp>
        <p:sp>
          <p:nvSpPr>
            <p:cNvPr id="217452" name="Line 364"/>
            <p:cNvSpPr>
              <a:spLocks noChangeShapeType="1"/>
            </p:cNvSpPr>
            <p:nvPr/>
          </p:nvSpPr>
          <p:spPr bwMode="auto">
            <a:xfrm flipV="1">
              <a:off x="1540" y="3268"/>
              <a:ext cx="33" cy="5"/>
            </a:xfrm>
            <a:prstGeom prst="line">
              <a:avLst/>
            </a:prstGeom>
            <a:noFill/>
            <a:ln w="22225">
              <a:solidFill>
                <a:srgbClr val="FF9900"/>
              </a:solidFill>
              <a:round/>
              <a:headEnd/>
              <a:tailEnd/>
            </a:ln>
          </p:spPr>
          <p:txBody>
            <a:bodyPr/>
            <a:lstStyle/>
            <a:p>
              <a:endParaRPr lang="en-US"/>
            </a:p>
          </p:txBody>
        </p:sp>
        <p:sp>
          <p:nvSpPr>
            <p:cNvPr id="217453" name="Line 365"/>
            <p:cNvSpPr>
              <a:spLocks noChangeShapeType="1"/>
            </p:cNvSpPr>
            <p:nvPr/>
          </p:nvSpPr>
          <p:spPr bwMode="auto">
            <a:xfrm flipV="1">
              <a:off x="1573" y="3260"/>
              <a:ext cx="32" cy="8"/>
            </a:xfrm>
            <a:prstGeom prst="line">
              <a:avLst/>
            </a:prstGeom>
            <a:noFill/>
            <a:ln w="22225">
              <a:solidFill>
                <a:srgbClr val="FF9900"/>
              </a:solidFill>
              <a:round/>
              <a:headEnd/>
              <a:tailEnd/>
            </a:ln>
          </p:spPr>
          <p:txBody>
            <a:bodyPr/>
            <a:lstStyle/>
            <a:p>
              <a:endParaRPr lang="en-US"/>
            </a:p>
          </p:txBody>
        </p:sp>
        <p:sp>
          <p:nvSpPr>
            <p:cNvPr id="217454" name="Line 366"/>
            <p:cNvSpPr>
              <a:spLocks noChangeShapeType="1"/>
            </p:cNvSpPr>
            <p:nvPr/>
          </p:nvSpPr>
          <p:spPr bwMode="auto">
            <a:xfrm flipV="1">
              <a:off x="1605" y="3252"/>
              <a:ext cx="33" cy="8"/>
            </a:xfrm>
            <a:prstGeom prst="line">
              <a:avLst/>
            </a:prstGeom>
            <a:noFill/>
            <a:ln w="22225">
              <a:solidFill>
                <a:srgbClr val="FF9900"/>
              </a:solidFill>
              <a:round/>
              <a:headEnd/>
              <a:tailEnd/>
            </a:ln>
          </p:spPr>
          <p:txBody>
            <a:bodyPr/>
            <a:lstStyle/>
            <a:p>
              <a:endParaRPr lang="en-US"/>
            </a:p>
          </p:txBody>
        </p:sp>
        <p:sp>
          <p:nvSpPr>
            <p:cNvPr id="217455" name="Line 367"/>
            <p:cNvSpPr>
              <a:spLocks noChangeShapeType="1"/>
            </p:cNvSpPr>
            <p:nvPr/>
          </p:nvSpPr>
          <p:spPr bwMode="auto">
            <a:xfrm flipV="1">
              <a:off x="1638" y="3240"/>
              <a:ext cx="32" cy="12"/>
            </a:xfrm>
            <a:prstGeom prst="line">
              <a:avLst/>
            </a:prstGeom>
            <a:noFill/>
            <a:ln w="22225">
              <a:solidFill>
                <a:srgbClr val="FF9900"/>
              </a:solidFill>
              <a:round/>
              <a:headEnd/>
              <a:tailEnd/>
            </a:ln>
          </p:spPr>
          <p:txBody>
            <a:bodyPr/>
            <a:lstStyle/>
            <a:p>
              <a:endParaRPr lang="en-US"/>
            </a:p>
          </p:txBody>
        </p:sp>
        <p:sp>
          <p:nvSpPr>
            <p:cNvPr id="217456" name="Line 368"/>
            <p:cNvSpPr>
              <a:spLocks noChangeShapeType="1"/>
            </p:cNvSpPr>
            <p:nvPr/>
          </p:nvSpPr>
          <p:spPr bwMode="auto">
            <a:xfrm flipV="1">
              <a:off x="1670" y="3228"/>
              <a:ext cx="32" cy="12"/>
            </a:xfrm>
            <a:prstGeom prst="line">
              <a:avLst/>
            </a:prstGeom>
            <a:noFill/>
            <a:ln w="22225">
              <a:solidFill>
                <a:srgbClr val="FF9900"/>
              </a:solidFill>
              <a:round/>
              <a:headEnd/>
              <a:tailEnd/>
            </a:ln>
          </p:spPr>
          <p:txBody>
            <a:bodyPr/>
            <a:lstStyle/>
            <a:p>
              <a:endParaRPr lang="en-US"/>
            </a:p>
          </p:txBody>
        </p:sp>
        <p:sp>
          <p:nvSpPr>
            <p:cNvPr id="217457" name="Line 369"/>
            <p:cNvSpPr>
              <a:spLocks noChangeShapeType="1"/>
            </p:cNvSpPr>
            <p:nvPr/>
          </p:nvSpPr>
          <p:spPr bwMode="auto">
            <a:xfrm flipV="1">
              <a:off x="1702" y="3217"/>
              <a:ext cx="32" cy="11"/>
            </a:xfrm>
            <a:prstGeom prst="line">
              <a:avLst/>
            </a:prstGeom>
            <a:noFill/>
            <a:ln w="22225">
              <a:solidFill>
                <a:srgbClr val="FF9900"/>
              </a:solidFill>
              <a:round/>
              <a:headEnd/>
              <a:tailEnd/>
            </a:ln>
          </p:spPr>
          <p:txBody>
            <a:bodyPr/>
            <a:lstStyle/>
            <a:p>
              <a:endParaRPr lang="en-US"/>
            </a:p>
          </p:txBody>
        </p:sp>
        <p:sp>
          <p:nvSpPr>
            <p:cNvPr id="217458" name="Line 370"/>
            <p:cNvSpPr>
              <a:spLocks noChangeShapeType="1"/>
            </p:cNvSpPr>
            <p:nvPr/>
          </p:nvSpPr>
          <p:spPr bwMode="auto">
            <a:xfrm flipV="1">
              <a:off x="1734" y="3214"/>
              <a:ext cx="32" cy="3"/>
            </a:xfrm>
            <a:prstGeom prst="line">
              <a:avLst/>
            </a:prstGeom>
            <a:noFill/>
            <a:ln w="22225">
              <a:solidFill>
                <a:srgbClr val="FF9900"/>
              </a:solidFill>
              <a:round/>
              <a:headEnd/>
              <a:tailEnd/>
            </a:ln>
          </p:spPr>
          <p:txBody>
            <a:bodyPr/>
            <a:lstStyle/>
            <a:p>
              <a:endParaRPr lang="en-US"/>
            </a:p>
          </p:txBody>
        </p:sp>
        <p:sp>
          <p:nvSpPr>
            <p:cNvPr id="217459" name="Line 371"/>
            <p:cNvSpPr>
              <a:spLocks noChangeShapeType="1"/>
            </p:cNvSpPr>
            <p:nvPr/>
          </p:nvSpPr>
          <p:spPr bwMode="auto">
            <a:xfrm>
              <a:off x="1766" y="3214"/>
              <a:ext cx="32" cy="1"/>
            </a:xfrm>
            <a:prstGeom prst="line">
              <a:avLst/>
            </a:prstGeom>
            <a:noFill/>
            <a:ln w="22225">
              <a:solidFill>
                <a:srgbClr val="FF9900"/>
              </a:solidFill>
              <a:round/>
              <a:headEnd/>
              <a:tailEnd/>
            </a:ln>
          </p:spPr>
          <p:txBody>
            <a:bodyPr/>
            <a:lstStyle/>
            <a:p>
              <a:endParaRPr lang="en-US"/>
            </a:p>
          </p:txBody>
        </p:sp>
        <p:sp>
          <p:nvSpPr>
            <p:cNvPr id="217460" name="Line 372"/>
            <p:cNvSpPr>
              <a:spLocks noChangeShapeType="1"/>
            </p:cNvSpPr>
            <p:nvPr/>
          </p:nvSpPr>
          <p:spPr bwMode="auto">
            <a:xfrm>
              <a:off x="1798" y="3215"/>
              <a:ext cx="33" cy="1"/>
            </a:xfrm>
            <a:prstGeom prst="line">
              <a:avLst/>
            </a:prstGeom>
            <a:noFill/>
            <a:ln w="22225">
              <a:solidFill>
                <a:srgbClr val="FF9900"/>
              </a:solidFill>
              <a:round/>
              <a:headEnd/>
              <a:tailEnd/>
            </a:ln>
          </p:spPr>
          <p:txBody>
            <a:bodyPr/>
            <a:lstStyle/>
            <a:p>
              <a:endParaRPr lang="en-US"/>
            </a:p>
          </p:txBody>
        </p:sp>
        <p:sp>
          <p:nvSpPr>
            <p:cNvPr id="217461" name="Line 373"/>
            <p:cNvSpPr>
              <a:spLocks noChangeShapeType="1"/>
            </p:cNvSpPr>
            <p:nvPr/>
          </p:nvSpPr>
          <p:spPr bwMode="auto">
            <a:xfrm flipV="1">
              <a:off x="1831" y="3215"/>
              <a:ext cx="32" cy="1"/>
            </a:xfrm>
            <a:prstGeom prst="line">
              <a:avLst/>
            </a:prstGeom>
            <a:noFill/>
            <a:ln w="22225">
              <a:solidFill>
                <a:srgbClr val="FF9900"/>
              </a:solidFill>
              <a:round/>
              <a:headEnd/>
              <a:tailEnd/>
            </a:ln>
          </p:spPr>
          <p:txBody>
            <a:bodyPr/>
            <a:lstStyle/>
            <a:p>
              <a:endParaRPr lang="en-US"/>
            </a:p>
          </p:txBody>
        </p:sp>
        <p:sp>
          <p:nvSpPr>
            <p:cNvPr id="217462" name="Line 374"/>
            <p:cNvSpPr>
              <a:spLocks noChangeShapeType="1"/>
            </p:cNvSpPr>
            <p:nvPr/>
          </p:nvSpPr>
          <p:spPr bwMode="auto">
            <a:xfrm flipV="1">
              <a:off x="1863" y="3209"/>
              <a:ext cx="33" cy="6"/>
            </a:xfrm>
            <a:prstGeom prst="line">
              <a:avLst/>
            </a:prstGeom>
            <a:noFill/>
            <a:ln w="22225">
              <a:solidFill>
                <a:srgbClr val="FF9900"/>
              </a:solidFill>
              <a:round/>
              <a:headEnd/>
              <a:tailEnd/>
            </a:ln>
          </p:spPr>
          <p:txBody>
            <a:bodyPr/>
            <a:lstStyle/>
            <a:p>
              <a:endParaRPr lang="en-US"/>
            </a:p>
          </p:txBody>
        </p:sp>
        <p:sp>
          <p:nvSpPr>
            <p:cNvPr id="217463" name="Line 375"/>
            <p:cNvSpPr>
              <a:spLocks noChangeShapeType="1"/>
            </p:cNvSpPr>
            <p:nvPr/>
          </p:nvSpPr>
          <p:spPr bwMode="auto">
            <a:xfrm flipV="1">
              <a:off x="1896" y="3202"/>
              <a:ext cx="32" cy="7"/>
            </a:xfrm>
            <a:prstGeom prst="line">
              <a:avLst/>
            </a:prstGeom>
            <a:noFill/>
            <a:ln w="22225">
              <a:solidFill>
                <a:srgbClr val="FF9900"/>
              </a:solidFill>
              <a:round/>
              <a:headEnd/>
              <a:tailEnd/>
            </a:ln>
          </p:spPr>
          <p:txBody>
            <a:bodyPr/>
            <a:lstStyle/>
            <a:p>
              <a:endParaRPr lang="en-US"/>
            </a:p>
          </p:txBody>
        </p:sp>
        <p:sp>
          <p:nvSpPr>
            <p:cNvPr id="217464" name="Line 376"/>
            <p:cNvSpPr>
              <a:spLocks noChangeShapeType="1"/>
            </p:cNvSpPr>
            <p:nvPr/>
          </p:nvSpPr>
          <p:spPr bwMode="auto">
            <a:xfrm flipV="1">
              <a:off x="1928" y="3194"/>
              <a:ext cx="32" cy="8"/>
            </a:xfrm>
            <a:prstGeom prst="line">
              <a:avLst/>
            </a:prstGeom>
            <a:noFill/>
            <a:ln w="22225">
              <a:solidFill>
                <a:srgbClr val="FF9900"/>
              </a:solidFill>
              <a:round/>
              <a:headEnd/>
              <a:tailEnd/>
            </a:ln>
          </p:spPr>
          <p:txBody>
            <a:bodyPr/>
            <a:lstStyle/>
            <a:p>
              <a:endParaRPr lang="en-US"/>
            </a:p>
          </p:txBody>
        </p:sp>
        <p:sp>
          <p:nvSpPr>
            <p:cNvPr id="217465" name="Line 377"/>
            <p:cNvSpPr>
              <a:spLocks noChangeShapeType="1"/>
            </p:cNvSpPr>
            <p:nvPr/>
          </p:nvSpPr>
          <p:spPr bwMode="auto">
            <a:xfrm flipV="1">
              <a:off x="1960" y="3186"/>
              <a:ext cx="33" cy="8"/>
            </a:xfrm>
            <a:prstGeom prst="line">
              <a:avLst/>
            </a:prstGeom>
            <a:noFill/>
            <a:ln w="22225">
              <a:solidFill>
                <a:srgbClr val="FF9900"/>
              </a:solidFill>
              <a:round/>
              <a:headEnd/>
              <a:tailEnd/>
            </a:ln>
          </p:spPr>
          <p:txBody>
            <a:bodyPr/>
            <a:lstStyle/>
            <a:p>
              <a:endParaRPr lang="en-US"/>
            </a:p>
          </p:txBody>
        </p:sp>
        <p:sp>
          <p:nvSpPr>
            <p:cNvPr id="217466" name="Line 378"/>
            <p:cNvSpPr>
              <a:spLocks noChangeShapeType="1"/>
            </p:cNvSpPr>
            <p:nvPr/>
          </p:nvSpPr>
          <p:spPr bwMode="auto">
            <a:xfrm flipV="1">
              <a:off x="1993" y="3177"/>
              <a:ext cx="32" cy="9"/>
            </a:xfrm>
            <a:prstGeom prst="line">
              <a:avLst/>
            </a:prstGeom>
            <a:noFill/>
            <a:ln w="22225">
              <a:solidFill>
                <a:srgbClr val="FF9900"/>
              </a:solidFill>
              <a:round/>
              <a:headEnd/>
              <a:tailEnd/>
            </a:ln>
          </p:spPr>
          <p:txBody>
            <a:bodyPr/>
            <a:lstStyle/>
            <a:p>
              <a:endParaRPr lang="en-US"/>
            </a:p>
          </p:txBody>
        </p:sp>
        <p:sp>
          <p:nvSpPr>
            <p:cNvPr id="217467" name="Line 379"/>
            <p:cNvSpPr>
              <a:spLocks noChangeShapeType="1"/>
            </p:cNvSpPr>
            <p:nvPr/>
          </p:nvSpPr>
          <p:spPr bwMode="auto">
            <a:xfrm flipV="1">
              <a:off x="2025" y="3166"/>
              <a:ext cx="32" cy="11"/>
            </a:xfrm>
            <a:prstGeom prst="line">
              <a:avLst/>
            </a:prstGeom>
            <a:noFill/>
            <a:ln w="22225">
              <a:solidFill>
                <a:srgbClr val="FF9900"/>
              </a:solidFill>
              <a:round/>
              <a:headEnd/>
              <a:tailEnd/>
            </a:ln>
          </p:spPr>
          <p:txBody>
            <a:bodyPr/>
            <a:lstStyle/>
            <a:p>
              <a:endParaRPr lang="en-US"/>
            </a:p>
          </p:txBody>
        </p:sp>
        <p:sp>
          <p:nvSpPr>
            <p:cNvPr id="217468" name="Line 380"/>
            <p:cNvSpPr>
              <a:spLocks noChangeShapeType="1"/>
            </p:cNvSpPr>
            <p:nvPr/>
          </p:nvSpPr>
          <p:spPr bwMode="auto">
            <a:xfrm flipV="1">
              <a:off x="2057" y="3157"/>
              <a:ext cx="32" cy="9"/>
            </a:xfrm>
            <a:prstGeom prst="line">
              <a:avLst/>
            </a:prstGeom>
            <a:noFill/>
            <a:ln w="22225">
              <a:solidFill>
                <a:srgbClr val="FF9900"/>
              </a:solidFill>
              <a:round/>
              <a:headEnd/>
              <a:tailEnd/>
            </a:ln>
          </p:spPr>
          <p:txBody>
            <a:bodyPr/>
            <a:lstStyle/>
            <a:p>
              <a:endParaRPr lang="en-US"/>
            </a:p>
          </p:txBody>
        </p:sp>
        <p:sp>
          <p:nvSpPr>
            <p:cNvPr id="217469" name="Line 381"/>
            <p:cNvSpPr>
              <a:spLocks noChangeShapeType="1"/>
            </p:cNvSpPr>
            <p:nvPr/>
          </p:nvSpPr>
          <p:spPr bwMode="auto">
            <a:xfrm flipV="1">
              <a:off x="2089" y="3148"/>
              <a:ext cx="32" cy="9"/>
            </a:xfrm>
            <a:prstGeom prst="line">
              <a:avLst/>
            </a:prstGeom>
            <a:noFill/>
            <a:ln w="22225">
              <a:solidFill>
                <a:srgbClr val="FF9900"/>
              </a:solidFill>
              <a:round/>
              <a:headEnd/>
              <a:tailEnd/>
            </a:ln>
          </p:spPr>
          <p:txBody>
            <a:bodyPr/>
            <a:lstStyle/>
            <a:p>
              <a:endParaRPr lang="en-US"/>
            </a:p>
          </p:txBody>
        </p:sp>
        <p:sp>
          <p:nvSpPr>
            <p:cNvPr id="217470" name="Line 382"/>
            <p:cNvSpPr>
              <a:spLocks noChangeShapeType="1"/>
            </p:cNvSpPr>
            <p:nvPr/>
          </p:nvSpPr>
          <p:spPr bwMode="auto">
            <a:xfrm flipV="1">
              <a:off x="2121" y="3138"/>
              <a:ext cx="33" cy="10"/>
            </a:xfrm>
            <a:prstGeom prst="line">
              <a:avLst/>
            </a:prstGeom>
            <a:noFill/>
            <a:ln w="22225">
              <a:solidFill>
                <a:srgbClr val="FF9900"/>
              </a:solidFill>
              <a:round/>
              <a:headEnd/>
              <a:tailEnd/>
            </a:ln>
          </p:spPr>
          <p:txBody>
            <a:bodyPr/>
            <a:lstStyle/>
            <a:p>
              <a:endParaRPr lang="en-US"/>
            </a:p>
          </p:txBody>
        </p:sp>
        <p:sp>
          <p:nvSpPr>
            <p:cNvPr id="217471" name="Line 383"/>
            <p:cNvSpPr>
              <a:spLocks noChangeShapeType="1"/>
            </p:cNvSpPr>
            <p:nvPr/>
          </p:nvSpPr>
          <p:spPr bwMode="auto">
            <a:xfrm flipV="1">
              <a:off x="2154" y="3127"/>
              <a:ext cx="32" cy="11"/>
            </a:xfrm>
            <a:prstGeom prst="line">
              <a:avLst/>
            </a:prstGeom>
            <a:noFill/>
            <a:ln w="22225">
              <a:solidFill>
                <a:srgbClr val="FF9900"/>
              </a:solidFill>
              <a:round/>
              <a:headEnd/>
              <a:tailEnd/>
            </a:ln>
          </p:spPr>
          <p:txBody>
            <a:bodyPr/>
            <a:lstStyle/>
            <a:p>
              <a:endParaRPr lang="en-US"/>
            </a:p>
          </p:txBody>
        </p:sp>
        <p:sp>
          <p:nvSpPr>
            <p:cNvPr id="217472" name="Line 384"/>
            <p:cNvSpPr>
              <a:spLocks noChangeShapeType="1"/>
            </p:cNvSpPr>
            <p:nvPr/>
          </p:nvSpPr>
          <p:spPr bwMode="auto">
            <a:xfrm flipV="1">
              <a:off x="2186" y="3116"/>
              <a:ext cx="32" cy="11"/>
            </a:xfrm>
            <a:prstGeom prst="line">
              <a:avLst/>
            </a:prstGeom>
            <a:noFill/>
            <a:ln w="22225">
              <a:solidFill>
                <a:srgbClr val="FF9900"/>
              </a:solidFill>
              <a:round/>
              <a:headEnd/>
              <a:tailEnd/>
            </a:ln>
          </p:spPr>
          <p:txBody>
            <a:bodyPr/>
            <a:lstStyle/>
            <a:p>
              <a:endParaRPr lang="en-US"/>
            </a:p>
          </p:txBody>
        </p:sp>
        <p:sp>
          <p:nvSpPr>
            <p:cNvPr id="217473" name="Line 385"/>
            <p:cNvSpPr>
              <a:spLocks noChangeShapeType="1"/>
            </p:cNvSpPr>
            <p:nvPr/>
          </p:nvSpPr>
          <p:spPr bwMode="auto">
            <a:xfrm flipV="1">
              <a:off x="2218" y="3103"/>
              <a:ext cx="33" cy="13"/>
            </a:xfrm>
            <a:prstGeom prst="line">
              <a:avLst/>
            </a:prstGeom>
            <a:noFill/>
            <a:ln w="22225">
              <a:solidFill>
                <a:srgbClr val="FF9900"/>
              </a:solidFill>
              <a:round/>
              <a:headEnd/>
              <a:tailEnd/>
            </a:ln>
          </p:spPr>
          <p:txBody>
            <a:bodyPr/>
            <a:lstStyle/>
            <a:p>
              <a:endParaRPr lang="en-US"/>
            </a:p>
          </p:txBody>
        </p:sp>
        <p:sp>
          <p:nvSpPr>
            <p:cNvPr id="217474" name="Line 386"/>
            <p:cNvSpPr>
              <a:spLocks noChangeShapeType="1"/>
            </p:cNvSpPr>
            <p:nvPr/>
          </p:nvSpPr>
          <p:spPr bwMode="auto">
            <a:xfrm flipV="1">
              <a:off x="2251" y="3090"/>
              <a:ext cx="32" cy="13"/>
            </a:xfrm>
            <a:prstGeom prst="line">
              <a:avLst/>
            </a:prstGeom>
            <a:noFill/>
            <a:ln w="22225">
              <a:solidFill>
                <a:srgbClr val="FF9900"/>
              </a:solidFill>
              <a:round/>
              <a:headEnd/>
              <a:tailEnd/>
            </a:ln>
          </p:spPr>
          <p:txBody>
            <a:bodyPr/>
            <a:lstStyle/>
            <a:p>
              <a:endParaRPr lang="en-US"/>
            </a:p>
          </p:txBody>
        </p:sp>
        <p:sp>
          <p:nvSpPr>
            <p:cNvPr id="217475" name="Line 387"/>
            <p:cNvSpPr>
              <a:spLocks noChangeShapeType="1"/>
            </p:cNvSpPr>
            <p:nvPr/>
          </p:nvSpPr>
          <p:spPr bwMode="auto">
            <a:xfrm flipV="1">
              <a:off x="2283" y="3076"/>
              <a:ext cx="33" cy="14"/>
            </a:xfrm>
            <a:prstGeom prst="line">
              <a:avLst/>
            </a:prstGeom>
            <a:noFill/>
            <a:ln w="22225">
              <a:solidFill>
                <a:srgbClr val="FF9900"/>
              </a:solidFill>
              <a:round/>
              <a:headEnd/>
              <a:tailEnd/>
            </a:ln>
          </p:spPr>
          <p:txBody>
            <a:bodyPr/>
            <a:lstStyle/>
            <a:p>
              <a:endParaRPr lang="en-US"/>
            </a:p>
          </p:txBody>
        </p:sp>
        <p:sp>
          <p:nvSpPr>
            <p:cNvPr id="217476" name="Line 388"/>
            <p:cNvSpPr>
              <a:spLocks noChangeShapeType="1"/>
            </p:cNvSpPr>
            <p:nvPr/>
          </p:nvSpPr>
          <p:spPr bwMode="auto">
            <a:xfrm flipV="1">
              <a:off x="2316" y="3062"/>
              <a:ext cx="32" cy="14"/>
            </a:xfrm>
            <a:prstGeom prst="line">
              <a:avLst/>
            </a:prstGeom>
            <a:noFill/>
            <a:ln w="22225">
              <a:solidFill>
                <a:srgbClr val="FF9900"/>
              </a:solidFill>
              <a:round/>
              <a:headEnd/>
              <a:tailEnd/>
            </a:ln>
          </p:spPr>
          <p:txBody>
            <a:bodyPr/>
            <a:lstStyle/>
            <a:p>
              <a:endParaRPr lang="en-US"/>
            </a:p>
          </p:txBody>
        </p:sp>
        <p:sp>
          <p:nvSpPr>
            <p:cNvPr id="217477" name="Line 389"/>
            <p:cNvSpPr>
              <a:spLocks noChangeShapeType="1"/>
            </p:cNvSpPr>
            <p:nvPr/>
          </p:nvSpPr>
          <p:spPr bwMode="auto">
            <a:xfrm flipV="1">
              <a:off x="2348" y="3046"/>
              <a:ext cx="32" cy="16"/>
            </a:xfrm>
            <a:prstGeom prst="line">
              <a:avLst/>
            </a:prstGeom>
            <a:noFill/>
            <a:ln w="22225">
              <a:solidFill>
                <a:srgbClr val="FF9900"/>
              </a:solidFill>
              <a:round/>
              <a:headEnd/>
              <a:tailEnd/>
            </a:ln>
          </p:spPr>
          <p:txBody>
            <a:bodyPr/>
            <a:lstStyle/>
            <a:p>
              <a:endParaRPr lang="en-US"/>
            </a:p>
          </p:txBody>
        </p:sp>
        <p:sp>
          <p:nvSpPr>
            <p:cNvPr id="217478" name="Line 390"/>
            <p:cNvSpPr>
              <a:spLocks noChangeShapeType="1"/>
            </p:cNvSpPr>
            <p:nvPr/>
          </p:nvSpPr>
          <p:spPr bwMode="auto">
            <a:xfrm flipV="1">
              <a:off x="2380" y="3045"/>
              <a:ext cx="32" cy="1"/>
            </a:xfrm>
            <a:prstGeom prst="line">
              <a:avLst/>
            </a:prstGeom>
            <a:noFill/>
            <a:ln w="22225">
              <a:solidFill>
                <a:srgbClr val="FF9900"/>
              </a:solidFill>
              <a:round/>
              <a:headEnd/>
              <a:tailEnd/>
            </a:ln>
          </p:spPr>
          <p:txBody>
            <a:bodyPr/>
            <a:lstStyle/>
            <a:p>
              <a:endParaRPr lang="en-US"/>
            </a:p>
          </p:txBody>
        </p:sp>
        <p:sp>
          <p:nvSpPr>
            <p:cNvPr id="217479" name="Line 391"/>
            <p:cNvSpPr>
              <a:spLocks noChangeShapeType="1"/>
            </p:cNvSpPr>
            <p:nvPr/>
          </p:nvSpPr>
          <p:spPr bwMode="auto">
            <a:xfrm flipV="1">
              <a:off x="2412" y="3035"/>
              <a:ext cx="32" cy="10"/>
            </a:xfrm>
            <a:prstGeom prst="line">
              <a:avLst/>
            </a:prstGeom>
            <a:noFill/>
            <a:ln w="22225">
              <a:solidFill>
                <a:srgbClr val="FF9900"/>
              </a:solidFill>
              <a:round/>
              <a:headEnd/>
              <a:tailEnd/>
            </a:ln>
          </p:spPr>
          <p:txBody>
            <a:bodyPr/>
            <a:lstStyle/>
            <a:p>
              <a:endParaRPr lang="en-US"/>
            </a:p>
          </p:txBody>
        </p:sp>
        <p:sp>
          <p:nvSpPr>
            <p:cNvPr id="217480" name="Line 392"/>
            <p:cNvSpPr>
              <a:spLocks noChangeShapeType="1"/>
            </p:cNvSpPr>
            <p:nvPr/>
          </p:nvSpPr>
          <p:spPr bwMode="auto">
            <a:xfrm flipV="1">
              <a:off x="2444" y="3019"/>
              <a:ext cx="32" cy="16"/>
            </a:xfrm>
            <a:prstGeom prst="line">
              <a:avLst/>
            </a:prstGeom>
            <a:noFill/>
            <a:ln w="22225">
              <a:solidFill>
                <a:srgbClr val="FF9900"/>
              </a:solidFill>
              <a:round/>
              <a:headEnd/>
              <a:tailEnd/>
            </a:ln>
          </p:spPr>
          <p:txBody>
            <a:bodyPr/>
            <a:lstStyle/>
            <a:p>
              <a:endParaRPr lang="en-US"/>
            </a:p>
          </p:txBody>
        </p:sp>
        <p:sp>
          <p:nvSpPr>
            <p:cNvPr id="217481" name="Line 393"/>
            <p:cNvSpPr>
              <a:spLocks noChangeShapeType="1"/>
            </p:cNvSpPr>
            <p:nvPr/>
          </p:nvSpPr>
          <p:spPr bwMode="auto">
            <a:xfrm flipV="1">
              <a:off x="2476" y="3002"/>
              <a:ext cx="33" cy="17"/>
            </a:xfrm>
            <a:prstGeom prst="line">
              <a:avLst/>
            </a:prstGeom>
            <a:noFill/>
            <a:ln w="22225">
              <a:solidFill>
                <a:srgbClr val="FF9900"/>
              </a:solidFill>
              <a:round/>
              <a:headEnd/>
              <a:tailEnd/>
            </a:ln>
          </p:spPr>
          <p:txBody>
            <a:bodyPr/>
            <a:lstStyle/>
            <a:p>
              <a:endParaRPr lang="en-US"/>
            </a:p>
          </p:txBody>
        </p:sp>
        <p:sp>
          <p:nvSpPr>
            <p:cNvPr id="217482" name="Line 394"/>
            <p:cNvSpPr>
              <a:spLocks noChangeShapeType="1"/>
            </p:cNvSpPr>
            <p:nvPr/>
          </p:nvSpPr>
          <p:spPr bwMode="auto">
            <a:xfrm>
              <a:off x="2509" y="3002"/>
              <a:ext cx="32" cy="15"/>
            </a:xfrm>
            <a:prstGeom prst="line">
              <a:avLst/>
            </a:prstGeom>
            <a:noFill/>
            <a:ln w="22225">
              <a:solidFill>
                <a:srgbClr val="FF9900"/>
              </a:solidFill>
              <a:round/>
              <a:headEnd/>
              <a:tailEnd/>
            </a:ln>
          </p:spPr>
          <p:txBody>
            <a:bodyPr/>
            <a:lstStyle/>
            <a:p>
              <a:endParaRPr lang="en-US"/>
            </a:p>
          </p:txBody>
        </p:sp>
        <p:sp>
          <p:nvSpPr>
            <p:cNvPr id="217483" name="Line 395"/>
            <p:cNvSpPr>
              <a:spLocks noChangeShapeType="1"/>
            </p:cNvSpPr>
            <p:nvPr/>
          </p:nvSpPr>
          <p:spPr bwMode="auto">
            <a:xfrm>
              <a:off x="2541" y="3017"/>
              <a:ext cx="33" cy="37"/>
            </a:xfrm>
            <a:prstGeom prst="line">
              <a:avLst/>
            </a:prstGeom>
            <a:noFill/>
            <a:ln w="22225">
              <a:solidFill>
                <a:srgbClr val="FF9900"/>
              </a:solidFill>
              <a:round/>
              <a:headEnd/>
              <a:tailEnd/>
            </a:ln>
          </p:spPr>
          <p:txBody>
            <a:bodyPr/>
            <a:lstStyle/>
            <a:p>
              <a:endParaRPr lang="en-US"/>
            </a:p>
          </p:txBody>
        </p:sp>
        <p:sp>
          <p:nvSpPr>
            <p:cNvPr id="217484" name="Line 396"/>
            <p:cNvSpPr>
              <a:spLocks noChangeShapeType="1"/>
            </p:cNvSpPr>
            <p:nvPr/>
          </p:nvSpPr>
          <p:spPr bwMode="auto">
            <a:xfrm flipV="1">
              <a:off x="2574" y="3052"/>
              <a:ext cx="32" cy="2"/>
            </a:xfrm>
            <a:prstGeom prst="line">
              <a:avLst/>
            </a:prstGeom>
            <a:noFill/>
            <a:ln w="22225">
              <a:solidFill>
                <a:srgbClr val="FF9900"/>
              </a:solidFill>
              <a:round/>
              <a:headEnd/>
              <a:tailEnd/>
            </a:ln>
          </p:spPr>
          <p:txBody>
            <a:bodyPr/>
            <a:lstStyle/>
            <a:p>
              <a:endParaRPr lang="en-US"/>
            </a:p>
          </p:txBody>
        </p:sp>
        <p:sp>
          <p:nvSpPr>
            <p:cNvPr id="217485" name="Line 397"/>
            <p:cNvSpPr>
              <a:spLocks noChangeShapeType="1"/>
            </p:cNvSpPr>
            <p:nvPr/>
          </p:nvSpPr>
          <p:spPr bwMode="auto">
            <a:xfrm flipV="1">
              <a:off x="2606" y="3047"/>
              <a:ext cx="32" cy="5"/>
            </a:xfrm>
            <a:prstGeom prst="line">
              <a:avLst/>
            </a:prstGeom>
            <a:noFill/>
            <a:ln w="22225">
              <a:solidFill>
                <a:srgbClr val="FF9900"/>
              </a:solidFill>
              <a:round/>
              <a:headEnd/>
              <a:tailEnd/>
            </a:ln>
          </p:spPr>
          <p:txBody>
            <a:bodyPr/>
            <a:lstStyle/>
            <a:p>
              <a:endParaRPr lang="en-US"/>
            </a:p>
          </p:txBody>
        </p:sp>
        <p:sp>
          <p:nvSpPr>
            <p:cNvPr id="217486" name="Line 398"/>
            <p:cNvSpPr>
              <a:spLocks noChangeShapeType="1"/>
            </p:cNvSpPr>
            <p:nvPr/>
          </p:nvSpPr>
          <p:spPr bwMode="auto">
            <a:xfrm flipV="1">
              <a:off x="2638" y="3045"/>
              <a:ext cx="33" cy="2"/>
            </a:xfrm>
            <a:prstGeom prst="line">
              <a:avLst/>
            </a:prstGeom>
            <a:noFill/>
            <a:ln w="22225">
              <a:solidFill>
                <a:srgbClr val="FF9900"/>
              </a:solidFill>
              <a:round/>
              <a:headEnd/>
              <a:tailEnd/>
            </a:ln>
          </p:spPr>
          <p:txBody>
            <a:bodyPr/>
            <a:lstStyle/>
            <a:p>
              <a:endParaRPr lang="en-US"/>
            </a:p>
          </p:txBody>
        </p:sp>
        <p:sp>
          <p:nvSpPr>
            <p:cNvPr id="217487" name="Line 399"/>
            <p:cNvSpPr>
              <a:spLocks noChangeShapeType="1"/>
            </p:cNvSpPr>
            <p:nvPr/>
          </p:nvSpPr>
          <p:spPr bwMode="auto">
            <a:xfrm flipV="1">
              <a:off x="2671" y="3044"/>
              <a:ext cx="32" cy="1"/>
            </a:xfrm>
            <a:prstGeom prst="line">
              <a:avLst/>
            </a:prstGeom>
            <a:noFill/>
            <a:ln w="22225">
              <a:solidFill>
                <a:srgbClr val="FF9900"/>
              </a:solidFill>
              <a:round/>
              <a:headEnd/>
              <a:tailEnd/>
            </a:ln>
          </p:spPr>
          <p:txBody>
            <a:bodyPr/>
            <a:lstStyle/>
            <a:p>
              <a:endParaRPr lang="en-US"/>
            </a:p>
          </p:txBody>
        </p:sp>
        <p:sp>
          <p:nvSpPr>
            <p:cNvPr id="217488" name="Line 400"/>
            <p:cNvSpPr>
              <a:spLocks noChangeShapeType="1"/>
            </p:cNvSpPr>
            <p:nvPr/>
          </p:nvSpPr>
          <p:spPr bwMode="auto">
            <a:xfrm flipV="1">
              <a:off x="2703" y="3043"/>
              <a:ext cx="32" cy="1"/>
            </a:xfrm>
            <a:prstGeom prst="line">
              <a:avLst/>
            </a:prstGeom>
            <a:noFill/>
            <a:ln w="22225">
              <a:solidFill>
                <a:srgbClr val="FF9900"/>
              </a:solidFill>
              <a:round/>
              <a:headEnd/>
              <a:tailEnd/>
            </a:ln>
          </p:spPr>
          <p:txBody>
            <a:bodyPr/>
            <a:lstStyle/>
            <a:p>
              <a:endParaRPr lang="en-US"/>
            </a:p>
          </p:txBody>
        </p:sp>
        <p:sp>
          <p:nvSpPr>
            <p:cNvPr id="217489" name="Line 401"/>
            <p:cNvSpPr>
              <a:spLocks noChangeShapeType="1"/>
            </p:cNvSpPr>
            <p:nvPr/>
          </p:nvSpPr>
          <p:spPr bwMode="auto">
            <a:xfrm>
              <a:off x="2735" y="3043"/>
              <a:ext cx="33" cy="3"/>
            </a:xfrm>
            <a:prstGeom prst="line">
              <a:avLst/>
            </a:prstGeom>
            <a:noFill/>
            <a:ln w="22225">
              <a:solidFill>
                <a:srgbClr val="FF9900"/>
              </a:solidFill>
              <a:round/>
              <a:headEnd/>
              <a:tailEnd/>
            </a:ln>
          </p:spPr>
          <p:txBody>
            <a:bodyPr/>
            <a:lstStyle/>
            <a:p>
              <a:endParaRPr lang="en-US"/>
            </a:p>
          </p:txBody>
        </p:sp>
        <p:sp>
          <p:nvSpPr>
            <p:cNvPr id="217490" name="Line 402"/>
            <p:cNvSpPr>
              <a:spLocks noChangeShapeType="1"/>
            </p:cNvSpPr>
            <p:nvPr/>
          </p:nvSpPr>
          <p:spPr bwMode="auto">
            <a:xfrm>
              <a:off x="2768" y="3046"/>
              <a:ext cx="32" cy="10"/>
            </a:xfrm>
            <a:prstGeom prst="line">
              <a:avLst/>
            </a:prstGeom>
            <a:noFill/>
            <a:ln w="22225">
              <a:solidFill>
                <a:srgbClr val="FF9900"/>
              </a:solidFill>
              <a:round/>
              <a:headEnd/>
              <a:tailEnd/>
            </a:ln>
          </p:spPr>
          <p:txBody>
            <a:bodyPr/>
            <a:lstStyle/>
            <a:p>
              <a:endParaRPr lang="en-US"/>
            </a:p>
          </p:txBody>
        </p:sp>
        <p:sp>
          <p:nvSpPr>
            <p:cNvPr id="217491" name="Line 403"/>
            <p:cNvSpPr>
              <a:spLocks noChangeShapeType="1"/>
            </p:cNvSpPr>
            <p:nvPr/>
          </p:nvSpPr>
          <p:spPr bwMode="auto">
            <a:xfrm>
              <a:off x="2800" y="3056"/>
              <a:ext cx="32" cy="13"/>
            </a:xfrm>
            <a:prstGeom prst="line">
              <a:avLst/>
            </a:prstGeom>
            <a:noFill/>
            <a:ln w="22225">
              <a:solidFill>
                <a:srgbClr val="FF9900"/>
              </a:solidFill>
              <a:round/>
              <a:headEnd/>
              <a:tailEnd/>
            </a:ln>
          </p:spPr>
          <p:txBody>
            <a:bodyPr/>
            <a:lstStyle/>
            <a:p>
              <a:endParaRPr lang="en-US"/>
            </a:p>
          </p:txBody>
        </p:sp>
        <p:sp>
          <p:nvSpPr>
            <p:cNvPr id="217492" name="Line 404"/>
            <p:cNvSpPr>
              <a:spLocks noChangeShapeType="1"/>
            </p:cNvSpPr>
            <p:nvPr/>
          </p:nvSpPr>
          <p:spPr bwMode="auto">
            <a:xfrm>
              <a:off x="2832" y="3069"/>
              <a:ext cx="32" cy="11"/>
            </a:xfrm>
            <a:prstGeom prst="line">
              <a:avLst/>
            </a:prstGeom>
            <a:noFill/>
            <a:ln w="22225">
              <a:solidFill>
                <a:srgbClr val="FF9900"/>
              </a:solidFill>
              <a:round/>
              <a:headEnd/>
              <a:tailEnd/>
            </a:ln>
          </p:spPr>
          <p:txBody>
            <a:bodyPr/>
            <a:lstStyle/>
            <a:p>
              <a:endParaRPr lang="en-US"/>
            </a:p>
          </p:txBody>
        </p:sp>
        <p:sp>
          <p:nvSpPr>
            <p:cNvPr id="217493" name="Line 405"/>
            <p:cNvSpPr>
              <a:spLocks noChangeShapeType="1"/>
            </p:cNvSpPr>
            <p:nvPr/>
          </p:nvSpPr>
          <p:spPr bwMode="auto">
            <a:xfrm>
              <a:off x="2864" y="3080"/>
              <a:ext cx="32" cy="7"/>
            </a:xfrm>
            <a:prstGeom prst="line">
              <a:avLst/>
            </a:prstGeom>
            <a:noFill/>
            <a:ln w="22225">
              <a:solidFill>
                <a:srgbClr val="FF9900"/>
              </a:solidFill>
              <a:round/>
              <a:headEnd/>
              <a:tailEnd/>
            </a:ln>
          </p:spPr>
          <p:txBody>
            <a:bodyPr/>
            <a:lstStyle/>
            <a:p>
              <a:endParaRPr lang="en-US"/>
            </a:p>
          </p:txBody>
        </p:sp>
        <p:sp>
          <p:nvSpPr>
            <p:cNvPr id="217494" name="Line 406"/>
            <p:cNvSpPr>
              <a:spLocks noChangeShapeType="1"/>
            </p:cNvSpPr>
            <p:nvPr/>
          </p:nvSpPr>
          <p:spPr bwMode="auto">
            <a:xfrm>
              <a:off x="2896" y="3087"/>
              <a:ext cx="33" cy="5"/>
            </a:xfrm>
            <a:prstGeom prst="line">
              <a:avLst/>
            </a:prstGeom>
            <a:noFill/>
            <a:ln w="22225">
              <a:solidFill>
                <a:srgbClr val="FF9900"/>
              </a:solidFill>
              <a:round/>
              <a:headEnd/>
              <a:tailEnd/>
            </a:ln>
          </p:spPr>
          <p:txBody>
            <a:bodyPr/>
            <a:lstStyle/>
            <a:p>
              <a:endParaRPr lang="en-US"/>
            </a:p>
          </p:txBody>
        </p:sp>
        <p:sp>
          <p:nvSpPr>
            <p:cNvPr id="217495" name="Line 407"/>
            <p:cNvSpPr>
              <a:spLocks noChangeShapeType="1"/>
            </p:cNvSpPr>
            <p:nvPr/>
          </p:nvSpPr>
          <p:spPr bwMode="auto">
            <a:xfrm>
              <a:off x="2929" y="3092"/>
              <a:ext cx="32" cy="5"/>
            </a:xfrm>
            <a:prstGeom prst="line">
              <a:avLst/>
            </a:prstGeom>
            <a:noFill/>
            <a:ln w="22225">
              <a:solidFill>
                <a:srgbClr val="FF9900"/>
              </a:solidFill>
              <a:round/>
              <a:headEnd/>
              <a:tailEnd/>
            </a:ln>
          </p:spPr>
          <p:txBody>
            <a:bodyPr/>
            <a:lstStyle/>
            <a:p>
              <a:endParaRPr lang="en-US"/>
            </a:p>
          </p:txBody>
        </p:sp>
        <p:sp>
          <p:nvSpPr>
            <p:cNvPr id="217496" name="Line 408"/>
            <p:cNvSpPr>
              <a:spLocks noChangeShapeType="1"/>
            </p:cNvSpPr>
            <p:nvPr/>
          </p:nvSpPr>
          <p:spPr bwMode="auto">
            <a:xfrm>
              <a:off x="2961" y="3097"/>
              <a:ext cx="33" cy="6"/>
            </a:xfrm>
            <a:prstGeom prst="line">
              <a:avLst/>
            </a:prstGeom>
            <a:noFill/>
            <a:ln w="22225">
              <a:solidFill>
                <a:srgbClr val="FF9900"/>
              </a:solidFill>
              <a:round/>
              <a:headEnd/>
              <a:tailEnd/>
            </a:ln>
          </p:spPr>
          <p:txBody>
            <a:bodyPr/>
            <a:lstStyle/>
            <a:p>
              <a:endParaRPr lang="en-US"/>
            </a:p>
          </p:txBody>
        </p:sp>
        <p:sp>
          <p:nvSpPr>
            <p:cNvPr id="217497" name="Line 409"/>
            <p:cNvSpPr>
              <a:spLocks noChangeShapeType="1"/>
            </p:cNvSpPr>
            <p:nvPr/>
          </p:nvSpPr>
          <p:spPr bwMode="auto">
            <a:xfrm>
              <a:off x="2994" y="3103"/>
              <a:ext cx="32" cy="6"/>
            </a:xfrm>
            <a:prstGeom prst="line">
              <a:avLst/>
            </a:prstGeom>
            <a:noFill/>
            <a:ln w="22225">
              <a:solidFill>
                <a:srgbClr val="FF9900"/>
              </a:solidFill>
              <a:round/>
              <a:headEnd/>
              <a:tailEnd/>
            </a:ln>
          </p:spPr>
          <p:txBody>
            <a:bodyPr/>
            <a:lstStyle/>
            <a:p>
              <a:endParaRPr lang="en-US"/>
            </a:p>
          </p:txBody>
        </p:sp>
      </p:grpSp>
      <p:sp>
        <p:nvSpPr>
          <p:cNvPr id="217498" name="Line 410"/>
          <p:cNvSpPr>
            <a:spLocks noChangeShapeType="1"/>
          </p:cNvSpPr>
          <p:nvPr/>
        </p:nvSpPr>
        <p:spPr bwMode="auto">
          <a:xfrm>
            <a:off x="4803775" y="4935538"/>
            <a:ext cx="50800" cy="11112"/>
          </a:xfrm>
          <a:prstGeom prst="line">
            <a:avLst/>
          </a:prstGeom>
          <a:noFill/>
          <a:ln w="22225">
            <a:solidFill>
              <a:srgbClr val="FF9900"/>
            </a:solidFill>
            <a:round/>
            <a:headEnd/>
            <a:tailEnd/>
          </a:ln>
        </p:spPr>
        <p:txBody>
          <a:bodyPr/>
          <a:lstStyle/>
          <a:p>
            <a:endParaRPr lang="en-US"/>
          </a:p>
        </p:txBody>
      </p:sp>
      <p:sp>
        <p:nvSpPr>
          <p:cNvPr id="217499" name="Line 411"/>
          <p:cNvSpPr>
            <a:spLocks noChangeShapeType="1"/>
          </p:cNvSpPr>
          <p:nvPr/>
        </p:nvSpPr>
        <p:spPr bwMode="auto">
          <a:xfrm>
            <a:off x="4854575" y="4946650"/>
            <a:ext cx="52388" cy="9525"/>
          </a:xfrm>
          <a:prstGeom prst="line">
            <a:avLst/>
          </a:prstGeom>
          <a:noFill/>
          <a:ln w="22225">
            <a:solidFill>
              <a:srgbClr val="FF9900"/>
            </a:solidFill>
            <a:round/>
            <a:headEnd/>
            <a:tailEnd/>
          </a:ln>
        </p:spPr>
        <p:txBody>
          <a:bodyPr/>
          <a:lstStyle/>
          <a:p>
            <a:endParaRPr lang="en-US"/>
          </a:p>
        </p:txBody>
      </p:sp>
      <p:sp>
        <p:nvSpPr>
          <p:cNvPr id="217500" name="Line 412"/>
          <p:cNvSpPr>
            <a:spLocks noChangeShapeType="1"/>
          </p:cNvSpPr>
          <p:nvPr/>
        </p:nvSpPr>
        <p:spPr bwMode="auto">
          <a:xfrm>
            <a:off x="4906963" y="4956175"/>
            <a:ext cx="50800" cy="9525"/>
          </a:xfrm>
          <a:prstGeom prst="line">
            <a:avLst/>
          </a:prstGeom>
          <a:noFill/>
          <a:ln w="22225">
            <a:solidFill>
              <a:srgbClr val="FF9900"/>
            </a:solidFill>
            <a:round/>
            <a:headEnd/>
            <a:tailEnd/>
          </a:ln>
        </p:spPr>
        <p:txBody>
          <a:bodyPr/>
          <a:lstStyle/>
          <a:p>
            <a:endParaRPr lang="en-US"/>
          </a:p>
        </p:txBody>
      </p:sp>
      <p:sp>
        <p:nvSpPr>
          <p:cNvPr id="217501" name="Line 413"/>
          <p:cNvSpPr>
            <a:spLocks noChangeShapeType="1"/>
          </p:cNvSpPr>
          <p:nvPr/>
        </p:nvSpPr>
        <p:spPr bwMode="auto">
          <a:xfrm>
            <a:off x="4957763" y="4965700"/>
            <a:ext cx="50800" cy="9525"/>
          </a:xfrm>
          <a:prstGeom prst="line">
            <a:avLst/>
          </a:prstGeom>
          <a:noFill/>
          <a:ln w="22225">
            <a:solidFill>
              <a:srgbClr val="FF9900"/>
            </a:solidFill>
            <a:round/>
            <a:headEnd/>
            <a:tailEnd/>
          </a:ln>
        </p:spPr>
        <p:txBody>
          <a:bodyPr/>
          <a:lstStyle/>
          <a:p>
            <a:endParaRPr lang="en-US"/>
          </a:p>
        </p:txBody>
      </p:sp>
      <p:sp>
        <p:nvSpPr>
          <p:cNvPr id="217502" name="Line 414"/>
          <p:cNvSpPr>
            <a:spLocks noChangeShapeType="1"/>
          </p:cNvSpPr>
          <p:nvPr/>
        </p:nvSpPr>
        <p:spPr bwMode="auto">
          <a:xfrm>
            <a:off x="5008563" y="4975225"/>
            <a:ext cx="50800" cy="7938"/>
          </a:xfrm>
          <a:prstGeom prst="line">
            <a:avLst/>
          </a:prstGeom>
          <a:noFill/>
          <a:ln w="22225">
            <a:solidFill>
              <a:srgbClr val="FF9900"/>
            </a:solidFill>
            <a:round/>
            <a:headEnd/>
            <a:tailEnd/>
          </a:ln>
        </p:spPr>
        <p:txBody>
          <a:bodyPr/>
          <a:lstStyle/>
          <a:p>
            <a:endParaRPr lang="en-US"/>
          </a:p>
        </p:txBody>
      </p:sp>
      <p:sp>
        <p:nvSpPr>
          <p:cNvPr id="217503" name="Line 415"/>
          <p:cNvSpPr>
            <a:spLocks noChangeShapeType="1"/>
          </p:cNvSpPr>
          <p:nvPr/>
        </p:nvSpPr>
        <p:spPr bwMode="auto">
          <a:xfrm>
            <a:off x="5059363" y="4983163"/>
            <a:ext cx="50800" cy="9525"/>
          </a:xfrm>
          <a:prstGeom prst="line">
            <a:avLst/>
          </a:prstGeom>
          <a:noFill/>
          <a:ln w="22225">
            <a:solidFill>
              <a:srgbClr val="FF9900"/>
            </a:solidFill>
            <a:round/>
            <a:headEnd/>
            <a:tailEnd/>
          </a:ln>
        </p:spPr>
        <p:txBody>
          <a:bodyPr/>
          <a:lstStyle/>
          <a:p>
            <a:endParaRPr lang="en-US"/>
          </a:p>
        </p:txBody>
      </p:sp>
      <p:sp>
        <p:nvSpPr>
          <p:cNvPr id="217504" name="Line 416"/>
          <p:cNvSpPr>
            <a:spLocks noChangeShapeType="1"/>
          </p:cNvSpPr>
          <p:nvPr/>
        </p:nvSpPr>
        <p:spPr bwMode="auto">
          <a:xfrm>
            <a:off x="5110163" y="4992688"/>
            <a:ext cx="52387" cy="7937"/>
          </a:xfrm>
          <a:prstGeom prst="line">
            <a:avLst/>
          </a:prstGeom>
          <a:noFill/>
          <a:ln w="22225">
            <a:solidFill>
              <a:srgbClr val="FF9900"/>
            </a:solidFill>
            <a:round/>
            <a:headEnd/>
            <a:tailEnd/>
          </a:ln>
        </p:spPr>
        <p:txBody>
          <a:bodyPr/>
          <a:lstStyle/>
          <a:p>
            <a:endParaRPr lang="en-US"/>
          </a:p>
        </p:txBody>
      </p:sp>
      <p:sp>
        <p:nvSpPr>
          <p:cNvPr id="217505" name="Line 417"/>
          <p:cNvSpPr>
            <a:spLocks noChangeShapeType="1"/>
          </p:cNvSpPr>
          <p:nvPr/>
        </p:nvSpPr>
        <p:spPr bwMode="auto">
          <a:xfrm>
            <a:off x="5162550" y="5000625"/>
            <a:ext cx="50800" cy="7938"/>
          </a:xfrm>
          <a:prstGeom prst="line">
            <a:avLst/>
          </a:prstGeom>
          <a:noFill/>
          <a:ln w="22225">
            <a:solidFill>
              <a:srgbClr val="FF9900"/>
            </a:solidFill>
            <a:round/>
            <a:headEnd/>
            <a:tailEnd/>
          </a:ln>
        </p:spPr>
        <p:txBody>
          <a:bodyPr/>
          <a:lstStyle/>
          <a:p>
            <a:endParaRPr lang="en-US"/>
          </a:p>
        </p:txBody>
      </p:sp>
      <p:sp>
        <p:nvSpPr>
          <p:cNvPr id="217506" name="Line 418"/>
          <p:cNvSpPr>
            <a:spLocks noChangeShapeType="1"/>
          </p:cNvSpPr>
          <p:nvPr/>
        </p:nvSpPr>
        <p:spPr bwMode="auto">
          <a:xfrm>
            <a:off x="5213350" y="5008563"/>
            <a:ext cx="50800" cy="7937"/>
          </a:xfrm>
          <a:prstGeom prst="line">
            <a:avLst/>
          </a:prstGeom>
          <a:noFill/>
          <a:ln w="22225">
            <a:solidFill>
              <a:srgbClr val="FF9900"/>
            </a:solidFill>
            <a:round/>
            <a:headEnd/>
            <a:tailEnd/>
          </a:ln>
        </p:spPr>
        <p:txBody>
          <a:bodyPr/>
          <a:lstStyle/>
          <a:p>
            <a:endParaRPr lang="en-US"/>
          </a:p>
        </p:txBody>
      </p:sp>
      <p:sp>
        <p:nvSpPr>
          <p:cNvPr id="217507" name="Line 419"/>
          <p:cNvSpPr>
            <a:spLocks noChangeShapeType="1"/>
          </p:cNvSpPr>
          <p:nvPr/>
        </p:nvSpPr>
        <p:spPr bwMode="auto">
          <a:xfrm>
            <a:off x="5264150" y="5016500"/>
            <a:ext cx="52388" cy="6350"/>
          </a:xfrm>
          <a:prstGeom prst="line">
            <a:avLst/>
          </a:prstGeom>
          <a:noFill/>
          <a:ln w="22225">
            <a:solidFill>
              <a:srgbClr val="FF9900"/>
            </a:solidFill>
            <a:round/>
            <a:headEnd/>
            <a:tailEnd/>
          </a:ln>
        </p:spPr>
        <p:txBody>
          <a:bodyPr/>
          <a:lstStyle/>
          <a:p>
            <a:endParaRPr lang="en-US"/>
          </a:p>
        </p:txBody>
      </p:sp>
      <p:sp>
        <p:nvSpPr>
          <p:cNvPr id="217508" name="Line 420"/>
          <p:cNvSpPr>
            <a:spLocks noChangeShapeType="1"/>
          </p:cNvSpPr>
          <p:nvPr/>
        </p:nvSpPr>
        <p:spPr bwMode="auto">
          <a:xfrm>
            <a:off x="5316538" y="5022850"/>
            <a:ext cx="50800" cy="9525"/>
          </a:xfrm>
          <a:prstGeom prst="line">
            <a:avLst/>
          </a:prstGeom>
          <a:noFill/>
          <a:ln w="22225">
            <a:solidFill>
              <a:srgbClr val="FF9900"/>
            </a:solidFill>
            <a:round/>
            <a:headEnd/>
            <a:tailEnd/>
          </a:ln>
        </p:spPr>
        <p:txBody>
          <a:bodyPr/>
          <a:lstStyle/>
          <a:p>
            <a:endParaRPr lang="en-US"/>
          </a:p>
        </p:txBody>
      </p:sp>
      <p:sp>
        <p:nvSpPr>
          <p:cNvPr id="217509" name="Line 421"/>
          <p:cNvSpPr>
            <a:spLocks noChangeShapeType="1"/>
          </p:cNvSpPr>
          <p:nvPr/>
        </p:nvSpPr>
        <p:spPr bwMode="auto">
          <a:xfrm>
            <a:off x="5367338" y="5032375"/>
            <a:ext cx="50800" cy="6350"/>
          </a:xfrm>
          <a:prstGeom prst="line">
            <a:avLst/>
          </a:prstGeom>
          <a:noFill/>
          <a:ln w="22225">
            <a:solidFill>
              <a:srgbClr val="FF9900"/>
            </a:solidFill>
            <a:round/>
            <a:headEnd/>
            <a:tailEnd/>
          </a:ln>
        </p:spPr>
        <p:txBody>
          <a:bodyPr/>
          <a:lstStyle/>
          <a:p>
            <a:endParaRPr lang="en-US"/>
          </a:p>
        </p:txBody>
      </p:sp>
      <p:sp>
        <p:nvSpPr>
          <p:cNvPr id="217510" name="Line 422"/>
          <p:cNvSpPr>
            <a:spLocks noChangeShapeType="1"/>
          </p:cNvSpPr>
          <p:nvPr/>
        </p:nvSpPr>
        <p:spPr bwMode="auto">
          <a:xfrm>
            <a:off x="5418138" y="5038725"/>
            <a:ext cx="52387" cy="6350"/>
          </a:xfrm>
          <a:prstGeom prst="line">
            <a:avLst/>
          </a:prstGeom>
          <a:noFill/>
          <a:ln w="22225">
            <a:solidFill>
              <a:srgbClr val="FF9900"/>
            </a:solidFill>
            <a:round/>
            <a:headEnd/>
            <a:tailEnd/>
          </a:ln>
        </p:spPr>
        <p:txBody>
          <a:bodyPr/>
          <a:lstStyle/>
          <a:p>
            <a:endParaRPr lang="en-US"/>
          </a:p>
        </p:txBody>
      </p:sp>
      <p:sp>
        <p:nvSpPr>
          <p:cNvPr id="217511" name="Line 423"/>
          <p:cNvSpPr>
            <a:spLocks noChangeShapeType="1"/>
          </p:cNvSpPr>
          <p:nvPr/>
        </p:nvSpPr>
        <p:spPr bwMode="auto">
          <a:xfrm>
            <a:off x="5470525" y="5045075"/>
            <a:ext cx="50800" cy="7938"/>
          </a:xfrm>
          <a:prstGeom prst="line">
            <a:avLst/>
          </a:prstGeom>
          <a:noFill/>
          <a:ln w="22225">
            <a:solidFill>
              <a:srgbClr val="FF9900"/>
            </a:solidFill>
            <a:round/>
            <a:headEnd/>
            <a:tailEnd/>
          </a:ln>
        </p:spPr>
        <p:txBody>
          <a:bodyPr/>
          <a:lstStyle/>
          <a:p>
            <a:endParaRPr lang="en-US"/>
          </a:p>
        </p:txBody>
      </p:sp>
      <p:sp>
        <p:nvSpPr>
          <p:cNvPr id="217512" name="Line 424"/>
          <p:cNvSpPr>
            <a:spLocks noChangeShapeType="1"/>
          </p:cNvSpPr>
          <p:nvPr/>
        </p:nvSpPr>
        <p:spPr bwMode="auto">
          <a:xfrm>
            <a:off x="5521325" y="5053013"/>
            <a:ext cx="52388" cy="6350"/>
          </a:xfrm>
          <a:prstGeom prst="line">
            <a:avLst/>
          </a:prstGeom>
          <a:noFill/>
          <a:ln w="22225">
            <a:solidFill>
              <a:srgbClr val="FF9900"/>
            </a:solidFill>
            <a:round/>
            <a:headEnd/>
            <a:tailEnd/>
          </a:ln>
        </p:spPr>
        <p:txBody>
          <a:bodyPr/>
          <a:lstStyle/>
          <a:p>
            <a:endParaRPr lang="en-US"/>
          </a:p>
        </p:txBody>
      </p:sp>
      <p:sp>
        <p:nvSpPr>
          <p:cNvPr id="217513" name="Line 425"/>
          <p:cNvSpPr>
            <a:spLocks noChangeShapeType="1"/>
          </p:cNvSpPr>
          <p:nvPr/>
        </p:nvSpPr>
        <p:spPr bwMode="auto">
          <a:xfrm>
            <a:off x="5573713" y="5059363"/>
            <a:ext cx="49212" cy="4762"/>
          </a:xfrm>
          <a:prstGeom prst="line">
            <a:avLst/>
          </a:prstGeom>
          <a:noFill/>
          <a:ln w="22225">
            <a:solidFill>
              <a:srgbClr val="FF9900"/>
            </a:solidFill>
            <a:round/>
            <a:headEnd/>
            <a:tailEnd/>
          </a:ln>
        </p:spPr>
        <p:txBody>
          <a:bodyPr/>
          <a:lstStyle/>
          <a:p>
            <a:endParaRPr lang="en-US"/>
          </a:p>
        </p:txBody>
      </p:sp>
      <p:sp>
        <p:nvSpPr>
          <p:cNvPr id="217514" name="Line 426"/>
          <p:cNvSpPr>
            <a:spLocks noChangeShapeType="1"/>
          </p:cNvSpPr>
          <p:nvPr/>
        </p:nvSpPr>
        <p:spPr bwMode="auto">
          <a:xfrm>
            <a:off x="5622925" y="5064125"/>
            <a:ext cx="50800" cy="7938"/>
          </a:xfrm>
          <a:prstGeom prst="line">
            <a:avLst/>
          </a:prstGeom>
          <a:noFill/>
          <a:ln w="22225">
            <a:solidFill>
              <a:srgbClr val="FF9900"/>
            </a:solidFill>
            <a:round/>
            <a:headEnd/>
            <a:tailEnd/>
          </a:ln>
        </p:spPr>
        <p:txBody>
          <a:bodyPr/>
          <a:lstStyle/>
          <a:p>
            <a:endParaRPr lang="en-US"/>
          </a:p>
        </p:txBody>
      </p:sp>
      <p:sp>
        <p:nvSpPr>
          <p:cNvPr id="217515" name="Line 427"/>
          <p:cNvSpPr>
            <a:spLocks noChangeShapeType="1"/>
          </p:cNvSpPr>
          <p:nvPr/>
        </p:nvSpPr>
        <p:spPr bwMode="auto">
          <a:xfrm>
            <a:off x="5673725" y="5072063"/>
            <a:ext cx="52388" cy="4762"/>
          </a:xfrm>
          <a:prstGeom prst="line">
            <a:avLst/>
          </a:prstGeom>
          <a:noFill/>
          <a:ln w="22225">
            <a:solidFill>
              <a:srgbClr val="FF9900"/>
            </a:solidFill>
            <a:round/>
            <a:headEnd/>
            <a:tailEnd/>
          </a:ln>
        </p:spPr>
        <p:txBody>
          <a:bodyPr/>
          <a:lstStyle/>
          <a:p>
            <a:endParaRPr lang="en-US"/>
          </a:p>
        </p:txBody>
      </p:sp>
      <p:sp>
        <p:nvSpPr>
          <p:cNvPr id="217516" name="Line 428"/>
          <p:cNvSpPr>
            <a:spLocks noChangeShapeType="1"/>
          </p:cNvSpPr>
          <p:nvPr/>
        </p:nvSpPr>
        <p:spPr bwMode="auto">
          <a:xfrm>
            <a:off x="5726113" y="5076825"/>
            <a:ext cx="50800" cy="6350"/>
          </a:xfrm>
          <a:prstGeom prst="line">
            <a:avLst/>
          </a:prstGeom>
          <a:noFill/>
          <a:ln w="22225">
            <a:solidFill>
              <a:srgbClr val="FF9900"/>
            </a:solidFill>
            <a:round/>
            <a:headEnd/>
            <a:tailEnd/>
          </a:ln>
        </p:spPr>
        <p:txBody>
          <a:bodyPr/>
          <a:lstStyle/>
          <a:p>
            <a:endParaRPr lang="en-US"/>
          </a:p>
        </p:txBody>
      </p:sp>
      <p:sp>
        <p:nvSpPr>
          <p:cNvPr id="217517" name="Line 429"/>
          <p:cNvSpPr>
            <a:spLocks noChangeShapeType="1"/>
          </p:cNvSpPr>
          <p:nvPr/>
        </p:nvSpPr>
        <p:spPr bwMode="auto">
          <a:xfrm>
            <a:off x="5776913" y="5083175"/>
            <a:ext cx="52387" cy="4763"/>
          </a:xfrm>
          <a:prstGeom prst="line">
            <a:avLst/>
          </a:prstGeom>
          <a:noFill/>
          <a:ln w="22225">
            <a:solidFill>
              <a:srgbClr val="FF9900"/>
            </a:solidFill>
            <a:round/>
            <a:headEnd/>
            <a:tailEnd/>
          </a:ln>
        </p:spPr>
        <p:txBody>
          <a:bodyPr/>
          <a:lstStyle/>
          <a:p>
            <a:endParaRPr lang="en-US"/>
          </a:p>
        </p:txBody>
      </p:sp>
      <p:sp>
        <p:nvSpPr>
          <p:cNvPr id="217518" name="Line 430"/>
          <p:cNvSpPr>
            <a:spLocks noChangeShapeType="1"/>
          </p:cNvSpPr>
          <p:nvPr/>
        </p:nvSpPr>
        <p:spPr bwMode="auto">
          <a:xfrm>
            <a:off x="5829300" y="5087938"/>
            <a:ext cx="50800" cy="6350"/>
          </a:xfrm>
          <a:prstGeom prst="line">
            <a:avLst/>
          </a:prstGeom>
          <a:noFill/>
          <a:ln w="22225">
            <a:solidFill>
              <a:srgbClr val="FF9900"/>
            </a:solidFill>
            <a:round/>
            <a:headEnd/>
            <a:tailEnd/>
          </a:ln>
        </p:spPr>
        <p:txBody>
          <a:bodyPr/>
          <a:lstStyle/>
          <a:p>
            <a:endParaRPr lang="en-US"/>
          </a:p>
        </p:txBody>
      </p:sp>
      <p:sp>
        <p:nvSpPr>
          <p:cNvPr id="217519" name="Line 431"/>
          <p:cNvSpPr>
            <a:spLocks noChangeShapeType="1"/>
          </p:cNvSpPr>
          <p:nvPr/>
        </p:nvSpPr>
        <p:spPr bwMode="auto">
          <a:xfrm>
            <a:off x="5880100" y="5094288"/>
            <a:ext cx="50800" cy="4762"/>
          </a:xfrm>
          <a:prstGeom prst="line">
            <a:avLst/>
          </a:prstGeom>
          <a:noFill/>
          <a:ln w="22225">
            <a:solidFill>
              <a:srgbClr val="FF9900"/>
            </a:solidFill>
            <a:round/>
            <a:headEnd/>
            <a:tailEnd/>
          </a:ln>
        </p:spPr>
        <p:txBody>
          <a:bodyPr/>
          <a:lstStyle/>
          <a:p>
            <a:endParaRPr lang="en-US"/>
          </a:p>
        </p:txBody>
      </p:sp>
      <p:sp>
        <p:nvSpPr>
          <p:cNvPr id="217520" name="Line 432"/>
          <p:cNvSpPr>
            <a:spLocks noChangeShapeType="1"/>
          </p:cNvSpPr>
          <p:nvPr/>
        </p:nvSpPr>
        <p:spPr bwMode="auto">
          <a:xfrm>
            <a:off x="5930900" y="5099050"/>
            <a:ext cx="52388" cy="4763"/>
          </a:xfrm>
          <a:prstGeom prst="line">
            <a:avLst/>
          </a:prstGeom>
          <a:noFill/>
          <a:ln w="22225">
            <a:solidFill>
              <a:srgbClr val="FF9900"/>
            </a:solidFill>
            <a:round/>
            <a:headEnd/>
            <a:tailEnd/>
          </a:ln>
        </p:spPr>
        <p:txBody>
          <a:bodyPr/>
          <a:lstStyle/>
          <a:p>
            <a:endParaRPr lang="en-US"/>
          </a:p>
        </p:txBody>
      </p:sp>
      <p:sp>
        <p:nvSpPr>
          <p:cNvPr id="217521" name="Line 433"/>
          <p:cNvSpPr>
            <a:spLocks noChangeShapeType="1"/>
          </p:cNvSpPr>
          <p:nvPr/>
        </p:nvSpPr>
        <p:spPr bwMode="auto">
          <a:xfrm>
            <a:off x="5983288" y="5103813"/>
            <a:ext cx="50800" cy="4762"/>
          </a:xfrm>
          <a:prstGeom prst="line">
            <a:avLst/>
          </a:prstGeom>
          <a:noFill/>
          <a:ln w="22225">
            <a:solidFill>
              <a:srgbClr val="FF9900"/>
            </a:solidFill>
            <a:round/>
            <a:headEnd/>
            <a:tailEnd/>
          </a:ln>
        </p:spPr>
        <p:txBody>
          <a:bodyPr/>
          <a:lstStyle/>
          <a:p>
            <a:endParaRPr lang="en-US"/>
          </a:p>
        </p:txBody>
      </p:sp>
      <p:sp>
        <p:nvSpPr>
          <p:cNvPr id="217522" name="Line 434"/>
          <p:cNvSpPr>
            <a:spLocks noChangeShapeType="1"/>
          </p:cNvSpPr>
          <p:nvPr/>
        </p:nvSpPr>
        <p:spPr bwMode="auto">
          <a:xfrm>
            <a:off x="6034088" y="5108575"/>
            <a:ext cx="50800" cy="4763"/>
          </a:xfrm>
          <a:prstGeom prst="line">
            <a:avLst/>
          </a:prstGeom>
          <a:noFill/>
          <a:ln w="22225">
            <a:solidFill>
              <a:srgbClr val="FF9900"/>
            </a:solidFill>
            <a:round/>
            <a:headEnd/>
            <a:tailEnd/>
          </a:ln>
        </p:spPr>
        <p:txBody>
          <a:bodyPr/>
          <a:lstStyle/>
          <a:p>
            <a:endParaRPr lang="en-US"/>
          </a:p>
        </p:txBody>
      </p:sp>
      <p:sp>
        <p:nvSpPr>
          <p:cNvPr id="217523" name="Line 435"/>
          <p:cNvSpPr>
            <a:spLocks noChangeShapeType="1"/>
          </p:cNvSpPr>
          <p:nvPr/>
        </p:nvSpPr>
        <p:spPr bwMode="auto">
          <a:xfrm>
            <a:off x="6084888" y="5113338"/>
            <a:ext cx="52387" cy="3175"/>
          </a:xfrm>
          <a:prstGeom prst="line">
            <a:avLst/>
          </a:prstGeom>
          <a:noFill/>
          <a:ln w="22225">
            <a:solidFill>
              <a:srgbClr val="FF9900"/>
            </a:solidFill>
            <a:round/>
            <a:headEnd/>
            <a:tailEnd/>
          </a:ln>
        </p:spPr>
        <p:txBody>
          <a:bodyPr/>
          <a:lstStyle/>
          <a:p>
            <a:endParaRPr lang="en-US"/>
          </a:p>
        </p:txBody>
      </p:sp>
      <p:sp>
        <p:nvSpPr>
          <p:cNvPr id="217524" name="Line 436"/>
          <p:cNvSpPr>
            <a:spLocks noChangeShapeType="1"/>
          </p:cNvSpPr>
          <p:nvPr/>
        </p:nvSpPr>
        <p:spPr bwMode="auto">
          <a:xfrm>
            <a:off x="6137275" y="5116513"/>
            <a:ext cx="50800" cy="4762"/>
          </a:xfrm>
          <a:prstGeom prst="line">
            <a:avLst/>
          </a:prstGeom>
          <a:noFill/>
          <a:ln w="22225">
            <a:solidFill>
              <a:srgbClr val="FF9900"/>
            </a:solidFill>
            <a:round/>
            <a:headEnd/>
            <a:tailEnd/>
          </a:ln>
        </p:spPr>
        <p:txBody>
          <a:bodyPr/>
          <a:lstStyle/>
          <a:p>
            <a:endParaRPr lang="en-US"/>
          </a:p>
        </p:txBody>
      </p:sp>
      <p:sp>
        <p:nvSpPr>
          <p:cNvPr id="217525" name="Line 437"/>
          <p:cNvSpPr>
            <a:spLocks noChangeShapeType="1"/>
          </p:cNvSpPr>
          <p:nvPr/>
        </p:nvSpPr>
        <p:spPr bwMode="auto">
          <a:xfrm>
            <a:off x="6188075" y="5121275"/>
            <a:ext cx="50800" cy="3175"/>
          </a:xfrm>
          <a:prstGeom prst="line">
            <a:avLst/>
          </a:prstGeom>
          <a:noFill/>
          <a:ln w="22225">
            <a:solidFill>
              <a:srgbClr val="FF9900"/>
            </a:solidFill>
            <a:round/>
            <a:headEnd/>
            <a:tailEnd/>
          </a:ln>
        </p:spPr>
        <p:txBody>
          <a:bodyPr/>
          <a:lstStyle/>
          <a:p>
            <a:endParaRPr lang="en-US"/>
          </a:p>
        </p:txBody>
      </p:sp>
      <p:sp>
        <p:nvSpPr>
          <p:cNvPr id="217526" name="Line 438"/>
          <p:cNvSpPr>
            <a:spLocks noChangeShapeType="1"/>
          </p:cNvSpPr>
          <p:nvPr/>
        </p:nvSpPr>
        <p:spPr bwMode="auto">
          <a:xfrm>
            <a:off x="6238875" y="5124450"/>
            <a:ext cx="50800" cy="4763"/>
          </a:xfrm>
          <a:prstGeom prst="line">
            <a:avLst/>
          </a:prstGeom>
          <a:noFill/>
          <a:ln w="22225">
            <a:solidFill>
              <a:srgbClr val="FF9900"/>
            </a:solidFill>
            <a:round/>
            <a:headEnd/>
            <a:tailEnd/>
          </a:ln>
        </p:spPr>
        <p:txBody>
          <a:bodyPr/>
          <a:lstStyle/>
          <a:p>
            <a:endParaRPr lang="en-US"/>
          </a:p>
        </p:txBody>
      </p:sp>
      <p:sp>
        <p:nvSpPr>
          <p:cNvPr id="217527" name="Line 439"/>
          <p:cNvSpPr>
            <a:spLocks noChangeShapeType="1"/>
          </p:cNvSpPr>
          <p:nvPr/>
        </p:nvSpPr>
        <p:spPr bwMode="auto">
          <a:xfrm>
            <a:off x="6289675" y="5129213"/>
            <a:ext cx="50800" cy="4762"/>
          </a:xfrm>
          <a:prstGeom prst="line">
            <a:avLst/>
          </a:prstGeom>
          <a:noFill/>
          <a:ln w="22225">
            <a:solidFill>
              <a:srgbClr val="FF9900"/>
            </a:solidFill>
            <a:round/>
            <a:headEnd/>
            <a:tailEnd/>
          </a:ln>
        </p:spPr>
        <p:txBody>
          <a:bodyPr/>
          <a:lstStyle/>
          <a:p>
            <a:endParaRPr lang="en-US"/>
          </a:p>
        </p:txBody>
      </p:sp>
      <p:sp>
        <p:nvSpPr>
          <p:cNvPr id="217528" name="Line 440"/>
          <p:cNvSpPr>
            <a:spLocks noChangeShapeType="1"/>
          </p:cNvSpPr>
          <p:nvPr/>
        </p:nvSpPr>
        <p:spPr bwMode="auto">
          <a:xfrm>
            <a:off x="6340475" y="5133975"/>
            <a:ext cx="52388" cy="3175"/>
          </a:xfrm>
          <a:prstGeom prst="line">
            <a:avLst/>
          </a:prstGeom>
          <a:noFill/>
          <a:ln w="22225">
            <a:solidFill>
              <a:srgbClr val="FF9900"/>
            </a:solidFill>
            <a:round/>
            <a:headEnd/>
            <a:tailEnd/>
          </a:ln>
        </p:spPr>
        <p:txBody>
          <a:bodyPr/>
          <a:lstStyle/>
          <a:p>
            <a:endParaRPr lang="en-US"/>
          </a:p>
        </p:txBody>
      </p:sp>
      <p:sp>
        <p:nvSpPr>
          <p:cNvPr id="217529" name="Line 441"/>
          <p:cNvSpPr>
            <a:spLocks noChangeShapeType="1"/>
          </p:cNvSpPr>
          <p:nvPr/>
        </p:nvSpPr>
        <p:spPr bwMode="auto">
          <a:xfrm>
            <a:off x="6392863" y="5137150"/>
            <a:ext cx="50800" cy="3175"/>
          </a:xfrm>
          <a:prstGeom prst="line">
            <a:avLst/>
          </a:prstGeom>
          <a:noFill/>
          <a:ln w="22225">
            <a:solidFill>
              <a:srgbClr val="FF9900"/>
            </a:solidFill>
            <a:round/>
            <a:headEnd/>
            <a:tailEnd/>
          </a:ln>
        </p:spPr>
        <p:txBody>
          <a:bodyPr/>
          <a:lstStyle/>
          <a:p>
            <a:endParaRPr lang="en-US"/>
          </a:p>
        </p:txBody>
      </p:sp>
      <p:sp>
        <p:nvSpPr>
          <p:cNvPr id="217530" name="Line 442"/>
          <p:cNvSpPr>
            <a:spLocks noChangeShapeType="1"/>
          </p:cNvSpPr>
          <p:nvPr/>
        </p:nvSpPr>
        <p:spPr bwMode="auto">
          <a:xfrm>
            <a:off x="6443663" y="5140325"/>
            <a:ext cx="50800" cy="3175"/>
          </a:xfrm>
          <a:prstGeom prst="line">
            <a:avLst/>
          </a:prstGeom>
          <a:noFill/>
          <a:ln w="22225">
            <a:solidFill>
              <a:srgbClr val="FF9900"/>
            </a:solidFill>
            <a:round/>
            <a:headEnd/>
            <a:tailEnd/>
          </a:ln>
        </p:spPr>
        <p:txBody>
          <a:bodyPr/>
          <a:lstStyle/>
          <a:p>
            <a:endParaRPr lang="en-US"/>
          </a:p>
        </p:txBody>
      </p:sp>
      <p:sp>
        <p:nvSpPr>
          <p:cNvPr id="217531" name="Line 443"/>
          <p:cNvSpPr>
            <a:spLocks noChangeShapeType="1"/>
          </p:cNvSpPr>
          <p:nvPr/>
        </p:nvSpPr>
        <p:spPr bwMode="auto">
          <a:xfrm>
            <a:off x="6494463" y="5143500"/>
            <a:ext cx="52387" cy="3175"/>
          </a:xfrm>
          <a:prstGeom prst="line">
            <a:avLst/>
          </a:prstGeom>
          <a:noFill/>
          <a:ln w="22225">
            <a:solidFill>
              <a:srgbClr val="FF9900"/>
            </a:solidFill>
            <a:round/>
            <a:headEnd/>
            <a:tailEnd/>
          </a:ln>
        </p:spPr>
        <p:txBody>
          <a:bodyPr/>
          <a:lstStyle/>
          <a:p>
            <a:endParaRPr lang="en-US"/>
          </a:p>
        </p:txBody>
      </p:sp>
      <p:sp>
        <p:nvSpPr>
          <p:cNvPr id="217532" name="Line 444"/>
          <p:cNvSpPr>
            <a:spLocks noChangeShapeType="1"/>
          </p:cNvSpPr>
          <p:nvPr/>
        </p:nvSpPr>
        <p:spPr bwMode="auto">
          <a:xfrm>
            <a:off x="6546850" y="5146675"/>
            <a:ext cx="50800" cy="3175"/>
          </a:xfrm>
          <a:prstGeom prst="line">
            <a:avLst/>
          </a:prstGeom>
          <a:noFill/>
          <a:ln w="22225">
            <a:solidFill>
              <a:srgbClr val="FF9900"/>
            </a:solidFill>
            <a:round/>
            <a:headEnd/>
            <a:tailEnd/>
          </a:ln>
        </p:spPr>
        <p:txBody>
          <a:bodyPr/>
          <a:lstStyle/>
          <a:p>
            <a:endParaRPr lang="en-US"/>
          </a:p>
        </p:txBody>
      </p:sp>
      <p:sp>
        <p:nvSpPr>
          <p:cNvPr id="217533" name="Line 445"/>
          <p:cNvSpPr>
            <a:spLocks noChangeShapeType="1"/>
          </p:cNvSpPr>
          <p:nvPr/>
        </p:nvSpPr>
        <p:spPr bwMode="auto">
          <a:xfrm>
            <a:off x="6597650" y="5149850"/>
            <a:ext cx="52388" cy="4763"/>
          </a:xfrm>
          <a:prstGeom prst="line">
            <a:avLst/>
          </a:prstGeom>
          <a:noFill/>
          <a:ln w="22225">
            <a:solidFill>
              <a:srgbClr val="FF9900"/>
            </a:solidFill>
            <a:round/>
            <a:headEnd/>
            <a:tailEnd/>
          </a:ln>
        </p:spPr>
        <p:txBody>
          <a:bodyPr/>
          <a:lstStyle/>
          <a:p>
            <a:endParaRPr lang="en-US"/>
          </a:p>
        </p:txBody>
      </p:sp>
      <p:sp>
        <p:nvSpPr>
          <p:cNvPr id="217534" name="Line 446"/>
          <p:cNvSpPr>
            <a:spLocks noChangeShapeType="1"/>
          </p:cNvSpPr>
          <p:nvPr/>
        </p:nvSpPr>
        <p:spPr bwMode="auto">
          <a:xfrm>
            <a:off x="6650038" y="5154613"/>
            <a:ext cx="50800" cy="1587"/>
          </a:xfrm>
          <a:prstGeom prst="line">
            <a:avLst/>
          </a:prstGeom>
          <a:noFill/>
          <a:ln w="22225">
            <a:solidFill>
              <a:srgbClr val="FF9900"/>
            </a:solidFill>
            <a:round/>
            <a:headEnd/>
            <a:tailEnd/>
          </a:ln>
        </p:spPr>
        <p:txBody>
          <a:bodyPr/>
          <a:lstStyle/>
          <a:p>
            <a:endParaRPr lang="en-US"/>
          </a:p>
        </p:txBody>
      </p:sp>
      <p:sp>
        <p:nvSpPr>
          <p:cNvPr id="217535" name="Line 447"/>
          <p:cNvSpPr>
            <a:spLocks noChangeShapeType="1"/>
          </p:cNvSpPr>
          <p:nvPr/>
        </p:nvSpPr>
        <p:spPr bwMode="auto">
          <a:xfrm>
            <a:off x="6700838" y="5156200"/>
            <a:ext cx="50800" cy="3175"/>
          </a:xfrm>
          <a:prstGeom prst="line">
            <a:avLst/>
          </a:prstGeom>
          <a:noFill/>
          <a:ln w="22225">
            <a:solidFill>
              <a:srgbClr val="FF9900"/>
            </a:solidFill>
            <a:round/>
            <a:headEnd/>
            <a:tailEnd/>
          </a:ln>
        </p:spPr>
        <p:txBody>
          <a:bodyPr/>
          <a:lstStyle/>
          <a:p>
            <a:endParaRPr lang="en-US"/>
          </a:p>
        </p:txBody>
      </p:sp>
      <p:sp>
        <p:nvSpPr>
          <p:cNvPr id="217536" name="Line 448"/>
          <p:cNvSpPr>
            <a:spLocks noChangeShapeType="1"/>
          </p:cNvSpPr>
          <p:nvPr/>
        </p:nvSpPr>
        <p:spPr bwMode="auto">
          <a:xfrm>
            <a:off x="6751638" y="5159375"/>
            <a:ext cx="50800" cy="3175"/>
          </a:xfrm>
          <a:prstGeom prst="line">
            <a:avLst/>
          </a:prstGeom>
          <a:noFill/>
          <a:ln w="22225">
            <a:solidFill>
              <a:srgbClr val="FF9900"/>
            </a:solidFill>
            <a:round/>
            <a:headEnd/>
            <a:tailEnd/>
          </a:ln>
        </p:spPr>
        <p:txBody>
          <a:bodyPr/>
          <a:lstStyle/>
          <a:p>
            <a:endParaRPr lang="en-US"/>
          </a:p>
        </p:txBody>
      </p:sp>
      <p:sp>
        <p:nvSpPr>
          <p:cNvPr id="217537" name="Line 449"/>
          <p:cNvSpPr>
            <a:spLocks noChangeShapeType="1"/>
          </p:cNvSpPr>
          <p:nvPr/>
        </p:nvSpPr>
        <p:spPr bwMode="auto">
          <a:xfrm>
            <a:off x="6802438" y="5162550"/>
            <a:ext cx="50800" cy="1588"/>
          </a:xfrm>
          <a:prstGeom prst="line">
            <a:avLst/>
          </a:prstGeom>
          <a:noFill/>
          <a:ln w="22225">
            <a:solidFill>
              <a:srgbClr val="FF9900"/>
            </a:solidFill>
            <a:round/>
            <a:headEnd/>
            <a:tailEnd/>
          </a:ln>
        </p:spPr>
        <p:txBody>
          <a:bodyPr/>
          <a:lstStyle/>
          <a:p>
            <a:endParaRPr lang="en-US"/>
          </a:p>
        </p:txBody>
      </p:sp>
      <p:sp>
        <p:nvSpPr>
          <p:cNvPr id="217538" name="Line 450"/>
          <p:cNvSpPr>
            <a:spLocks noChangeShapeType="1"/>
          </p:cNvSpPr>
          <p:nvPr/>
        </p:nvSpPr>
        <p:spPr bwMode="auto">
          <a:xfrm>
            <a:off x="6853238" y="5164138"/>
            <a:ext cx="50800" cy="1587"/>
          </a:xfrm>
          <a:prstGeom prst="line">
            <a:avLst/>
          </a:prstGeom>
          <a:noFill/>
          <a:ln w="22225">
            <a:solidFill>
              <a:srgbClr val="FF9900"/>
            </a:solidFill>
            <a:round/>
            <a:headEnd/>
            <a:tailEnd/>
          </a:ln>
        </p:spPr>
        <p:txBody>
          <a:bodyPr/>
          <a:lstStyle/>
          <a:p>
            <a:endParaRPr lang="en-US"/>
          </a:p>
        </p:txBody>
      </p:sp>
      <p:sp>
        <p:nvSpPr>
          <p:cNvPr id="217539" name="Line 451"/>
          <p:cNvSpPr>
            <a:spLocks noChangeShapeType="1"/>
          </p:cNvSpPr>
          <p:nvPr/>
        </p:nvSpPr>
        <p:spPr bwMode="auto">
          <a:xfrm>
            <a:off x="6904038" y="5165725"/>
            <a:ext cx="52387" cy="3175"/>
          </a:xfrm>
          <a:prstGeom prst="line">
            <a:avLst/>
          </a:prstGeom>
          <a:noFill/>
          <a:ln w="22225">
            <a:solidFill>
              <a:srgbClr val="FF9900"/>
            </a:solidFill>
            <a:round/>
            <a:headEnd/>
            <a:tailEnd/>
          </a:ln>
        </p:spPr>
        <p:txBody>
          <a:bodyPr/>
          <a:lstStyle/>
          <a:p>
            <a:endParaRPr lang="en-US"/>
          </a:p>
        </p:txBody>
      </p:sp>
      <p:sp>
        <p:nvSpPr>
          <p:cNvPr id="217540" name="Line 452"/>
          <p:cNvSpPr>
            <a:spLocks noChangeShapeType="1"/>
          </p:cNvSpPr>
          <p:nvPr/>
        </p:nvSpPr>
        <p:spPr bwMode="auto">
          <a:xfrm>
            <a:off x="6956425" y="5168900"/>
            <a:ext cx="50800" cy="3175"/>
          </a:xfrm>
          <a:prstGeom prst="line">
            <a:avLst/>
          </a:prstGeom>
          <a:noFill/>
          <a:ln w="22225">
            <a:solidFill>
              <a:srgbClr val="FF9900"/>
            </a:solidFill>
            <a:round/>
            <a:headEnd/>
            <a:tailEnd/>
          </a:ln>
        </p:spPr>
        <p:txBody>
          <a:bodyPr/>
          <a:lstStyle/>
          <a:p>
            <a:endParaRPr lang="en-US"/>
          </a:p>
        </p:txBody>
      </p:sp>
      <p:sp>
        <p:nvSpPr>
          <p:cNvPr id="217541" name="Line 453"/>
          <p:cNvSpPr>
            <a:spLocks noChangeShapeType="1"/>
          </p:cNvSpPr>
          <p:nvPr/>
        </p:nvSpPr>
        <p:spPr bwMode="auto">
          <a:xfrm>
            <a:off x="7007225" y="5172075"/>
            <a:ext cx="52388" cy="1588"/>
          </a:xfrm>
          <a:prstGeom prst="line">
            <a:avLst/>
          </a:prstGeom>
          <a:noFill/>
          <a:ln w="22225">
            <a:solidFill>
              <a:srgbClr val="FF9900"/>
            </a:solidFill>
            <a:round/>
            <a:headEnd/>
            <a:tailEnd/>
          </a:ln>
        </p:spPr>
        <p:txBody>
          <a:bodyPr/>
          <a:lstStyle/>
          <a:p>
            <a:endParaRPr lang="en-US"/>
          </a:p>
        </p:txBody>
      </p:sp>
      <p:sp>
        <p:nvSpPr>
          <p:cNvPr id="217542" name="Line 454"/>
          <p:cNvSpPr>
            <a:spLocks noChangeShapeType="1"/>
          </p:cNvSpPr>
          <p:nvPr/>
        </p:nvSpPr>
        <p:spPr bwMode="auto">
          <a:xfrm>
            <a:off x="7059613" y="5173663"/>
            <a:ext cx="50800" cy="1587"/>
          </a:xfrm>
          <a:prstGeom prst="line">
            <a:avLst/>
          </a:prstGeom>
          <a:noFill/>
          <a:ln w="22225">
            <a:solidFill>
              <a:srgbClr val="FF9900"/>
            </a:solidFill>
            <a:round/>
            <a:headEnd/>
            <a:tailEnd/>
          </a:ln>
        </p:spPr>
        <p:txBody>
          <a:bodyPr/>
          <a:lstStyle/>
          <a:p>
            <a:endParaRPr lang="en-US"/>
          </a:p>
        </p:txBody>
      </p:sp>
      <p:sp>
        <p:nvSpPr>
          <p:cNvPr id="217543" name="Line 455"/>
          <p:cNvSpPr>
            <a:spLocks noChangeShapeType="1"/>
          </p:cNvSpPr>
          <p:nvPr/>
        </p:nvSpPr>
        <p:spPr bwMode="auto">
          <a:xfrm>
            <a:off x="7110413" y="5175250"/>
            <a:ext cx="50800" cy="1588"/>
          </a:xfrm>
          <a:prstGeom prst="line">
            <a:avLst/>
          </a:prstGeom>
          <a:noFill/>
          <a:ln w="22225">
            <a:solidFill>
              <a:srgbClr val="FF9900"/>
            </a:solidFill>
            <a:round/>
            <a:headEnd/>
            <a:tailEnd/>
          </a:ln>
        </p:spPr>
        <p:txBody>
          <a:bodyPr/>
          <a:lstStyle/>
          <a:p>
            <a:endParaRPr lang="en-US"/>
          </a:p>
        </p:txBody>
      </p:sp>
      <p:sp>
        <p:nvSpPr>
          <p:cNvPr id="217544" name="Line 456"/>
          <p:cNvSpPr>
            <a:spLocks noChangeShapeType="1"/>
          </p:cNvSpPr>
          <p:nvPr/>
        </p:nvSpPr>
        <p:spPr bwMode="auto">
          <a:xfrm>
            <a:off x="7161213" y="5176838"/>
            <a:ext cx="52387" cy="1587"/>
          </a:xfrm>
          <a:prstGeom prst="line">
            <a:avLst/>
          </a:prstGeom>
          <a:noFill/>
          <a:ln w="22225">
            <a:solidFill>
              <a:srgbClr val="FF9900"/>
            </a:solidFill>
            <a:round/>
            <a:headEnd/>
            <a:tailEnd/>
          </a:ln>
        </p:spPr>
        <p:txBody>
          <a:bodyPr/>
          <a:lstStyle/>
          <a:p>
            <a:endParaRPr lang="en-US"/>
          </a:p>
        </p:txBody>
      </p:sp>
      <p:sp>
        <p:nvSpPr>
          <p:cNvPr id="217545" name="Line 457"/>
          <p:cNvSpPr>
            <a:spLocks noChangeShapeType="1"/>
          </p:cNvSpPr>
          <p:nvPr/>
        </p:nvSpPr>
        <p:spPr bwMode="auto">
          <a:xfrm>
            <a:off x="7213600" y="5178425"/>
            <a:ext cx="50800" cy="3175"/>
          </a:xfrm>
          <a:prstGeom prst="line">
            <a:avLst/>
          </a:prstGeom>
          <a:noFill/>
          <a:ln w="22225">
            <a:solidFill>
              <a:srgbClr val="FF9900"/>
            </a:solidFill>
            <a:round/>
            <a:headEnd/>
            <a:tailEnd/>
          </a:ln>
        </p:spPr>
        <p:txBody>
          <a:bodyPr/>
          <a:lstStyle/>
          <a:p>
            <a:endParaRPr lang="en-US"/>
          </a:p>
        </p:txBody>
      </p:sp>
      <p:sp>
        <p:nvSpPr>
          <p:cNvPr id="217546" name="Line 458"/>
          <p:cNvSpPr>
            <a:spLocks noChangeShapeType="1"/>
          </p:cNvSpPr>
          <p:nvPr/>
        </p:nvSpPr>
        <p:spPr bwMode="auto">
          <a:xfrm>
            <a:off x="7264400" y="5181600"/>
            <a:ext cx="52388" cy="1588"/>
          </a:xfrm>
          <a:prstGeom prst="line">
            <a:avLst/>
          </a:prstGeom>
          <a:noFill/>
          <a:ln w="22225">
            <a:solidFill>
              <a:srgbClr val="FF9900"/>
            </a:solidFill>
            <a:round/>
            <a:headEnd/>
            <a:tailEnd/>
          </a:ln>
        </p:spPr>
        <p:txBody>
          <a:bodyPr/>
          <a:lstStyle/>
          <a:p>
            <a:endParaRPr lang="en-US"/>
          </a:p>
        </p:txBody>
      </p:sp>
      <p:sp>
        <p:nvSpPr>
          <p:cNvPr id="217547" name="Line 459"/>
          <p:cNvSpPr>
            <a:spLocks noChangeShapeType="1"/>
          </p:cNvSpPr>
          <p:nvPr/>
        </p:nvSpPr>
        <p:spPr bwMode="auto">
          <a:xfrm>
            <a:off x="7316788" y="5183188"/>
            <a:ext cx="50800" cy="1587"/>
          </a:xfrm>
          <a:prstGeom prst="line">
            <a:avLst/>
          </a:prstGeom>
          <a:noFill/>
          <a:ln w="22225">
            <a:solidFill>
              <a:srgbClr val="FF9900"/>
            </a:solidFill>
            <a:round/>
            <a:headEnd/>
            <a:tailEnd/>
          </a:ln>
        </p:spPr>
        <p:txBody>
          <a:bodyPr/>
          <a:lstStyle/>
          <a:p>
            <a:endParaRPr lang="en-US"/>
          </a:p>
        </p:txBody>
      </p:sp>
      <p:sp>
        <p:nvSpPr>
          <p:cNvPr id="217548" name="Line 460"/>
          <p:cNvSpPr>
            <a:spLocks noChangeShapeType="1"/>
          </p:cNvSpPr>
          <p:nvPr/>
        </p:nvSpPr>
        <p:spPr bwMode="auto">
          <a:xfrm>
            <a:off x="7367588" y="5184775"/>
            <a:ext cx="49212" cy="1588"/>
          </a:xfrm>
          <a:prstGeom prst="line">
            <a:avLst/>
          </a:prstGeom>
          <a:noFill/>
          <a:ln w="22225">
            <a:solidFill>
              <a:srgbClr val="FF9900"/>
            </a:solidFill>
            <a:round/>
            <a:headEnd/>
            <a:tailEnd/>
          </a:ln>
        </p:spPr>
        <p:txBody>
          <a:bodyPr/>
          <a:lstStyle/>
          <a:p>
            <a:endParaRPr lang="en-US"/>
          </a:p>
        </p:txBody>
      </p:sp>
      <p:sp>
        <p:nvSpPr>
          <p:cNvPr id="217549" name="Line 461"/>
          <p:cNvSpPr>
            <a:spLocks noChangeShapeType="1"/>
          </p:cNvSpPr>
          <p:nvPr/>
        </p:nvSpPr>
        <p:spPr bwMode="auto">
          <a:xfrm>
            <a:off x="7416800" y="5184775"/>
            <a:ext cx="52388" cy="3175"/>
          </a:xfrm>
          <a:prstGeom prst="line">
            <a:avLst/>
          </a:prstGeom>
          <a:noFill/>
          <a:ln w="22225">
            <a:solidFill>
              <a:srgbClr val="FF9900"/>
            </a:solidFill>
            <a:round/>
            <a:headEnd/>
            <a:tailEnd/>
          </a:ln>
        </p:spPr>
        <p:txBody>
          <a:bodyPr/>
          <a:lstStyle/>
          <a:p>
            <a:endParaRPr lang="en-US"/>
          </a:p>
        </p:txBody>
      </p:sp>
      <p:sp>
        <p:nvSpPr>
          <p:cNvPr id="217550" name="Line 462"/>
          <p:cNvSpPr>
            <a:spLocks noChangeShapeType="1"/>
          </p:cNvSpPr>
          <p:nvPr/>
        </p:nvSpPr>
        <p:spPr bwMode="auto">
          <a:xfrm>
            <a:off x="7469188" y="5187950"/>
            <a:ext cx="50800" cy="1588"/>
          </a:xfrm>
          <a:prstGeom prst="line">
            <a:avLst/>
          </a:prstGeom>
          <a:noFill/>
          <a:ln w="22225">
            <a:solidFill>
              <a:srgbClr val="FF9900"/>
            </a:solidFill>
            <a:round/>
            <a:headEnd/>
            <a:tailEnd/>
          </a:ln>
        </p:spPr>
        <p:txBody>
          <a:bodyPr/>
          <a:lstStyle/>
          <a:p>
            <a:endParaRPr lang="en-US"/>
          </a:p>
        </p:txBody>
      </p:sp>
      <p:sp>
        <p:nvSpPr>
          <p:cNvPr id="217551" name="Line 463"/>
          <p:cNvSpPr>
            <a:spLocks noChangeShapeType="1"/>
          </p:cNvSpPr>
          <p:nvPr/>
        </p:nvSpPr>
        <p:spPr bwMode="auto">
          <a:xfrm>
            <a:off x="7519988" y="5189538"/>
            <a:ext cx="50800" cy="1587"/>
          </a:xfrm>
          <a:prstGeom prst="line">
            <a:avLst/>
          </a:prstGeom>
          <a:noFill/>
          <a:ln w="22225">
            <a:solidFill>
              <a:srgbClr val="FF9900"/>
            </a:solidFill>
            <a:round/>
            <a:headEnd/>
            <a:tailEnd/>
          </a:ln>
        </p:spPr>
        <p:txBody>
          <a:bodyPr/>
          <a:lstStyle/>
          <a:p>
            <a:endParaRPr lang="en-US"/>
          </a:p>
        </p:txBody>
      </p:sp>
      <p:sp>
        <p:nvSpPr>
          <p:cNvPr id="217552" name="Line 464"/>
          <p:cNvSpPr>
            <a:spLocks noChangeShapeType="1"/>
          </p:cNvSpPr>
          <p:nvPr/>
        </p:nvSpPr>
        <p:spPr bwMode="auto">
          <a:xfrm>
            <a:off x="7570788" y="5191125"/>
            <a:ext cx="52387" cy="1588"/>
          </a:xfrm>
          <a:prstGeom prst="line">
            <a:avLst/>
          </a:prstGeom>
          <a:noFill/>
          <a:ln w="22225">
            <a:solidFill>
              <a:srgbClr val="FF9900"/>
            </a:solidFill>
            <a:round/>
            <a:headEnd/>
            <a:tailEnd/>
          </a:ln>
        </p:spPr>
        <p:txBody>
          <a:bodyPr/>
          <a:lstStyle/>
          <a:p>
            <a:endParaRPr lang="en-US"/>
          </a:p>
        </p:txBody>
      </p:sp>
      <p:sp>
        <p:nvSpPr>
          <p:cNvPr id="217553" name="Line 465"/>
          <p:cNvSpPr>
            <a:spLocks noChangeShapeType="1"/>
          </p:cNvSpPr>
          <p:nvPr/>
        </p:nvSpPr>
        <p:spPr bwMode="auto">
          <a:xfrm>
            <a:off x="7623175" y="5192713"/>
            <a:ext cx="50800" cy="1587"/>
          </a:xfrm>
          <a:prstGeom prst="line">
            <a:avLst/>
          </a:prstGeom>
          <a:noFill/>
          <a:ln w="22225">
            <a:solidFill>
              <a:srgbClr val="FF9900"/>
            </a:solidFill>
            <a:round/>
            <a:headEnd/>
            <a:tailEnd/>
          </a:ln>
        </p:spPr>
        <p:txBody>
          <a:bodyPr/>
          <a:lstStyle/>
          <a:p>
            <a:endParaRPr lang="en-US"/>
          </a:p>
        </p:txBody>
      </p:sp>
      <p:sp>
        <p:nvSpPr>
          <p:cNvPr id="217554" name="Line 466"/>
          <p:cNvSpPr>
            <a:spLocks noChangeShapeType="1"/>
          </p:cNvSpPr>
          <p:nvPr/>
        </p:nvSpPr>
        <p:spPr bwMode="auto">
          <a:xfrm>
            <a:off x="7673975" y="5194300"/>
            <a:ext cx="52388" cy="1588"/>
          </a:xfrm>
          <a:prstGeom prst="line">
            <a:avLst/>
          </a:prstGeom>
          <a:noFill/>
          <a:ln w="22225">
            <a:solidFill>
              <a:srgbClr val="FF9900"/>
            </a:solidFill>
            <a:round/>
            <a:headEnd/>
            <a:tailEnd/>
          </a:ln>
        </p:spPr>
        <p:txBody>
          <a:bodyPr/>
          <a:lstStyle/>
          <a:p>
            <a:endParaRPr lang="en-US"/>
          </a:p>
        </p:txBody>
      </p:sp>
      <p:sp>
        <p:nvSpPr>
          <p:cNvPr id="217555" name="Line 467"/>
          <p:cNvSpPr>
            <a:spLocks noChangeShapeType="1"/>
          </p:cNvSpPr>
          <p:nvPr/>
        </p:nvSpPr>
        <p:spPr bwMode="auto">
          <a:xfrm>
            <a:off x="7726363" y="5194300"/>
            <a:ext cx="50800" cy="1588"/>
          </a:xfrm>
          <a:prstGeom prst="line">
            <a:avLst/>
          </a:prstGeom>
          <a:noFill/>
          <a:ln w="22225">
            <a:solidFill>
              <a:srgbClr val="FF9900"/>
            </a:solidFill>
            <a:round/>
            <a:headEnd/>
            <a:tailEnd/>
          </a:ln>
        </p:spPr>
        <p:txBody>
          <a:bodyPr/>
          <a:lstStyle/>
          <a:p>
            <a:endParaRPr lang="en-US"/>
          </a:p>
        </p:txBody>
      </p:sp>
      <p:sp>
        <p:nvSpPr>
          <p:cNvPr id="217556" name="Line 468"/>
          <p:cNvSpPr>
            <a:spLocks noChangeShapeType="1"/>
          </p:cNvSpPr>
          <p:nvPr/>
        </p:nvSpPr>
        <p:spPr bwMode="auto">
          <a:xfrm>
            <a:off x="7777163" y="5194300"/>
            <a:ext cx="50800" cy="1588"/>
          </a:xfrm>
          <a:prstGeom prst="line">
            <a:avLst/>
          </a:prstGeom>
          <a:noFill/>
          <a:ln w="22225">
            <a:solidFill>
              <a:srgbClr val="FF9900"/>
            </a:solidFill>
            <a:round/>
            <a:headEnd/>
            <a:tailEnd/>
          </a:ln>
        </p:spPr>
        <p:txBody>
          <a:bodyPr/>
          <a:lstStyle/>
          <a:p>
            <a:endParaRPr lang="en-US"/>
          </a:p>
        </p:txBody>
      </p:sp>
      <p:sp>
        <p:nvSpPr>
          <p:cNvPr id="217557" name="Line 469"/>
          <p:cNvSpPr>
            <a:spLocks noChangeShapeType="1"/>
          </p:cNvSpPr>
          <p:nvPr/>
        </p:nvSpPr>
        <p:spPr bwMode="auto">
          <a:xfrm>
            <a:off x="7827963" y="5195888"/>
            <a:ext cx="52387" cy="1587"/>
          </a:xfrm>
          <a:prstGeom prst="line">
            <a:avLst/>
          </a:prstGeom>
          <a:noFill/>
          <a:ln w="22225">
            <a:solidFill>
              <a:srgbClr val="FF9900"/>
            </a:solidFill>
            <a:round/>
            <a:headEnd/>
            <a:tailEnd/>
          </a:ln>
        </p:spPr>
        <p:txBody>
          <a:bodyPr/>
          <a:lstStyle/>
          <a:p>
            <a:endParaRPr lang="en-US"/>
          </a:p>
        </p:txBody>
      </p:sp>
      <p:sp>
        <p:nvSpPr>
          <p:cNvPr id="217558" name="Line 470"/>
          <p:cNvSpPr>
            <a:spLocks noChangeShapeType="1"/>
          </p:cNvSpPr>
          <p:nvPr/>
        </p:nvSpPr>
        <p:spPr bwMode="auto">
          <a:xfrm>
            <a:off x="7880350" y="5197475"/>
            <a:ext cx="50800" cy="1588"/>
          </a:xfrm>
          <a:prstGeom prst="line">
            <a:avLst/>
          </a:prstGeom>
          <a:noFill/>
          <a:ln w="22225">
            <a:solidFill>
              <a:srgbClr val="FF9900"/>
            </a:solidFill>
            <a:round/>
            <a:headEnd/>
            <a:tailEnd/>
          </a:ln>
        </p:spPr>
        <p:txBody>
          <a:bodyPr/>
          <a:lstStyle/>
          <a:p>
            <a:endParaRPr lang="en-US"/>
          </a:p>
        </p:txBody>
      </p:sp>
      <p:sp>
        <p:nvSpPr>
          <p:cNvPr id="217559" name="Line 471"/>
          <p:cNvSpPr>
            <a:spLocks noChangeShapeType="1"/>
          </p:cNvSpPr>
          <p:nvPr/>
        </p:nvSpPr>
        <p:spPr bwMode="auto">
          <a:xfrm>
            <a:off x="7931150" y="5199063"/>
            <a:ext cx="50800" cy="1587"/>
          </a:xfrm>
          <a:prstGeom prst="line">
            <a:avLst/>
          </a:prstGeom>
          <a:noFill/>
          <a:ln w="22225">
            <a:solidFill>
              <a:srgbClr val="FF9900"/>
            </a:solidFill>
            <a:round/>
            <a:headEnd/>
            <a:tailEnd/>
          </a:ln>
        </p:spPr>
        <p:txBody>
          <a:bodyPr/>
          <a:lstStyle/>
          <a:p>
            <a:endParaRPr lang="en-US"/>
          </a:p>
        </p:txBody>
      </p:sp>
      <p:sp>
        <p:nvSpPr>
          <p:cNvPr id="217560" name="Line 472"/>
          <p:cNvSpPr>
            <a:spLocks noChangeShapeType="1"/>
          </p:cNvSpPr>
          <p:nvPr/>
        </p:nvSpPr>
        <p:spPr bwMode="auto">
          <a:xfrm>
            <a:off x="7981950" y="5199063"/>
            <a:ext cx="50800" cy="1587"/>
          </a:xfrm>
          <a:prstGeom prst="line">
            <a:avLst/>
          </a:prstGeom>
          <a:noFill/>
          <a:ln w="22225">
            <a:solidFill>
              <a:srgbClr val="FF9900"/>
            </a:solidFill>
            <a:round/>
            <a:headEnd/>
            <a:tailEnd/>
          </a:ln>
        </p:spPr>
        <p:txBody>
          <a:bodyPr/>
          <a:lstStyle/>
          <a:p>
            <a:endParaRPr lang="en-US"/>
          </a:p>
        </p:txBody>
      </p:sp>
      <p:sp>
        <p:nvSpPr>
          <p:cNvPr id="217561" name="Line 473"/>
          <p:cNvSpPr>
            <a:spLocks noChangeShapeType="1"/>
          </p:cNvSpPr>
          <p:nvPr/>
        </p:nvSpPr>
        <p:spPr bwMode="auto">
          <a:xfrm>
            <a:off x="8032750" y="5200650"/>
            <a:ext cx="50800" cy="1588"/>
          </a:xfrm>
          <a:prstGeom prst="line">
            <a:avLst/>
          </a:prstGeom>
          <a:noFill/>
          <a:ln w="22225">
            <a:solidFill>
              <a:srgbClr val="FF9900"/>
            </a:solidFill>
            <a:round/>
            <a:headEnd/>
            <a:tailEnd/>
          </a:ln>
        </p:spPr>
        <p:txBody>
          <a:bodyPr/>
          <a:lstStyle/>
          <a:p>
            <a:endParaRPr lang="en-US"/>
          </a:p>
        </p:txBody>
      </p:sp>
      <p:sp>
        <p:nvSpPr>
          <p:cNvPr id="217562" name="Line 474"/>
          <p:cNvSpPr>
            <a:spLocks noChangeShapeType="1"/>
          </p:cNvSpPr>
          <p:nvPr/>
        </p:nvSpPr>
        <p:spPr bwMode="auto">
          <a:xfrm>
            <a:off x="8083550" y="5202238"/>
            <a:ext cx="52388" cy="1587"/>
          </a:xfrm>
          <a:prstGeom prst="line">
            <a:avLst/>
          </a:prstGeom>
          <a:noFill/>
          <a:ln w="22225">
            <a:solidFill>
              <a:srgbClr val="FF9900"/>
            </a:solidFill>
            <a:round/>
            <a:headEnd/>
            <a:tailEnd/>
          </a:ln>
        </p:spPr>
        <p:txBody>
          <a:bodyPr/>
          <a:lstStyle/>
          <a:p>
            <a:endParaRPr lang="en-US"/>
          </a:p>
        </p:txBody>
      </p:sp>
      <p:sp>
        <p:nvSpPr>
          <p:cNvPr id="217563" name="Line 475"/>
          <p:cNvSpPr>
            <a:spLocks noChangeShapeType="1"/>
          </p:cNvSpPr>
          <p:nvPr/>
        </p:nvSpPr>
        <p:spPr bwMode="auto">
          <a:xfrm>
            <a:off x="8135938" y="5202238"/>
            <a:ext cx="50800" cy="1587"/>
          </a:xfrm>
          <a:prstGeom prst="line">
            <a:avLst/>
          </a:prstGeom>
          <a:noFill/>
          <a:ln w="22225">
            <a:solidFill>
              <a:srgbClr val="FF9900"/>
            </a:solidFill>
            <a:round/>
            <a:headEnd/>
            <a:tailEnd/>
          </a:ln>
        </p:spPr>
        <p:txBody>
          <a:bodyPr/>
          <a:lstStyle/>
          <a:p>
            <a:endParaRPr lang="en-US"/>
          </a:p>
        </p:txBody>
      </p:sp>
      <p:sp>
        <p:nvSpPr>
          <p:cNvPr id="217564" name="Rectangle 476"/>
          <p:cNvSpPr>
            <a:spLocks noChangeArrowheads="1"/>
          </p:cNvSpPr>
          <p:nvPr/>
        </p:nvSpPr>
        <p:spPr bwMode="auto">
          <a:xfrm>
            <a:off x="728663" y="5162550"/>
            <a:ext cx="139700" cy="188913"/>
          </a:xfrm>
          <a:prstGeom prst="rect">
            <a:avLst/>
          </a:prstGeom>
          <a:noFill/>
          <a:ln w="9525">
            <a:noFill/>
            <a:miter lim="800000"/>
            <a:headEnd/>
            <a:tailEnd/>
          </a:ln>
        </p:spPr>
        <p:txBody>
          <a:bodyPr wrap="none" lIns="0" tIns="0" rIns="0" bIns="0">
            <a:spAutoFit/>
          </a:bodyPr>
          <a:lstStyle/>
          <a:p>
            <a:r>
              <a:rPr lang="en-GB" sz="1100">
                <a:solidFill>
                  <a:srgbClr val="000000"/>
                </a:solidFill>
                <a:latin typeface="Arial" charset="0"/>
              </a:rPr>
              <a:t>0</a:t>
            </a:r>
            <a:endParaRPr lang="en-GB"/>
          </a:p>
        </p:txBody>
      </p:sp>
      <p:sp>
        <p:nvSpPr>
          <p:cNvPr id="217565" name="Rectangle 477"/>
          <p:cNvSpPr>
            <a:spLocks noChangeArrowheads="1"/>
          </p:cNvSpPr>
          <p:nvPr/>
        </p:nvSpPr>
        <p:spPr bwMode="auto">
          <a:xfrm>
            <a:off x="652463" y="4714875"/>
            <a:ext cx="217487" cy="188913"/>
          </a:xfrm>
          <a:prstGeom prst="rect">
            <a:avLst/>
          </a:prstGeom>
          <a:noFill/>
          <a:ln w="9525">
            <a:noFill/>
            <a:miter lim="800000"/>
            <a:headEnd/>
            <a:tailEnd/>
          </a:ln>
        </p:spPr>
        <p:txBody>
          <a:bodyPr wrap="none" lIns="0" tIns="0" rIns="0" bIns="0">
            <a:spAutoFit/>
          </a:bodyPr>
          <a:lstStyle/>
          <a:p>
            <a:r>
              <a:rPr lang="en-GB" sz="1100">
                <a:solidFill>
                  <a:srgbClr val="000000"/>
                </a:solidFill>
                <a:latin typeface="Arial" charset="0"/>
              </a:rPr>
              <a:t>50</a:t>
            </a:r>
            <a:endParaRPr lang="en-GB"/>
          </a:p>
        </p:txBody>
      </p:sp>
      <p:sp>
        <p:nvSpPr>
          <p:cNvPr id="217566" name="Rectangle 478"/>
          <p:cNvSpPr>
            <a:spLocks noChangeArrowheads="1"/>
          </p:cNvSpPr>
          <p:nvPr/>
        </p:nvSpPr>
        <p:spPr bwMode="auto">
          <a:xfrm>
            <a:off x="574675" y="4267200"/>
            <a:ext cx="296863" cy="188913"/>
          </a:xfrm>
          <a:prstGeom prst="rect">
            <a:avLst/>
          </a:prstGeom>
          <a:noFill/>
          <a:ln w="9525">
            <a:noFill/>
            <a:miter lim="800000"/>
            <a:headEnd/>
            <a:tailEnd/>
          </a:ln>
        </p:spPr>
        <p:txBody>
          <a:bodyPr wrap="none" lIns="0" tIns="0" rIns="0" bIns="0">
            <a:spAutoFit/>
          </a:bodyPr>
          <a:lstStyle/>
          <a:p>
            <a:r>
              <a:rPr lang="en-GB" sz="1100">
                <a:solidFill>
                  <a:srgbClr val="000000"/>
                </a:solidFill>
                <a:latin typeface="Arial" charset="0"/>
              </a:rPr>
              <a:t>100</a:t>
            </a:r>
            <a:endParaRPr lang="en-GB"/>
          </a:p>
        </p:txBody>
      </p:sp>
      <p:sp>
        <p:nvSpPr>
          <p:cNvPr id="217567" name="Rectangle 479"/>
          <p:cNvSpPr>
            <a:spLocks noChangeArrowheads="1"/>
          </p:cNvSpPr>
          <p:nvPr/>
        </p:nvSpPr>
        <p:spPr bwMode="auto">
          <a:xfrm>
            <a:off x="574675" y="3821113"/>
            <a:ext cx="296863" cy="188912"/>
          </a:xfrm>
          <a:prstGeom prst="rect">
            <a:avLst/>
          </a:prstGeom>
          <a:noFill/>
          <a:ln w="9525">
            <a:noFill/>
            <a:miter lim="800000"/>
            <a:headEnd/>
            <a:tailEnd/>
          </a:ln>
        </p:spPr>
        <p:txBody>
          <a:bodyPr wrap="none" lIns="0" tIns="0" rIns="0" bIns="0">
            <a:spAutoFit/>
          </a:bodyPr>
          <a:lstStyle/>
          <a:p>
            <a:r>
              <a:rPr lang="en-GB" sz="1100">
                <a:solidFill>
                  <a:srgbClr val="000000"/>
                </a:solidFill>
                <a:latin typeface="Arial" charset="0"/>
              </a:rPr>
              <a:t>150</a:t>
            </a:r>
            <a:endParaRPr lang="en-GB"/>
          </a:p>
        </p:txBody>
      </p:sp>
      <p:sp>
        <p:nvSpPr>
          <p:cNvPr id="217568" name="Rectangle 480"/>
          <p:cNvSpPr>
            <a:spLocks noChangeArrowheads="1"/>
          </p:cNvSpPr>
          <p:nvPr/>
        </p:nvSpPr>
        <p:spPr bwMode="auto">
          <a:xfrm>
            <a:off x="574675" y="3373438"/>
            <a:ext cx="296863" cy="188912"/>
          </a:xfrm>
          <a:prstGeom prst="rect">
            <a:avLst/>
          </a:prstGeom>
          <a:noFill/>
          <a:ln w="9525">
            <a:noFill/>
            <a:miter lim="800000"/>
            <a:headEnd/>
            <a:tailEnd/>
          </a:ln>
        </p:spPr>
        <p:txBody>
          <a:bodyPr wrap="none" lIns="0" tIns="0" rIns="0" bIns="0">
            <a:spAutoFit/>
          </a:bodyPr>
          <a:lstStyle/>
          <a:p>
            <a:r>
              <a:rPr lang="en-GB" sz="1100">
                <a:solidFill>
                  <a:srgbClr val="000000"/>
                </a:solidFill>
                <a:latin typeface="Arial" charset="0"/>
              </a:rPr>
              <a:t>200</a:t>
            </a:r>
            <a:endParaRPr lang="en-GB"/>
          </a:p>
        </p:txBody>
      </p:sp>
      <p:sp>
        <p:nvSpPr>
          <p:cNvPr id="217569" name="Rectangle 481"/>
          <p:cNvSpPr>
            <a:spLocks noChangeArrowheads="1"/>
          </p:cNvSpPr>
          <p:nvPr/>
        </p:nvSpPr>
        <p:spPr bwMode="auto">
          <a:xfrm>
            <a:off x="574675" y="2927350"/>
            <a:ext cx="296863" cy="188913"/>
          </a:xfrm>
          <a:prstGeom prst="rect">
            <a:avLst/>
          </a:prstGeom>
          <a:noFill/>
          <a:ln w="9525">
            <a:noFill/>
            <a:miter lim="800000"/>
            <a:headEnd/>
            <a:tailEnd/>
          </a:ln>
        </p:spPr>
        <p:txBody>
          <a:bodyPr wrap="none" lIns="0" tIns="0" rIns="0" bIns="0">
            <a:spAutoFit/>
          </a:bodyPr>
          <a:lstStyle/>
          <a:p>
            <a:r>
              <a:rPr lang="en-GB" sz="1100">
                <a:solidFill>
                  <a:srgbClr val="000000"/>
                </a:solidFill>
                <a:latin typeface="Arial" charset="0"/>
              </a:rPr>
              <a:t>250</a:t>
            </a:r>
            <a:endParaRPr lang="en-GB"/>
          </a:p>
        </p:txBody>
      </p:sp>
      <p:sp>
        <p:nvSpPr>
          <p:cNvPr id="217570" name="Rectangle 482"/>
          <p:cNvSpPr>
            <a:spLocks noChangeArrowheads="1"/>
          </p:cNvSpPr>
          <p:nvPr/>
        </p:nvSpPr>
        <p:spPr bwMode="auto">
          <a:xfrm>
            <a:off x="574675" y="2479675"/>
            <a:ext cx="296863" cy="188913"/>
          </a:xfrm>
          <a:prstGeom prst="rect">
            <a:avLst/>
          </a:prstGeom>
          <a:noFill/>
          <a:ln w="9525">
            <a:noFill/>
            <a:miter lim="800000"/>
            <a:headEnd/>
            <a:tailEnd/>
          </a:ln>
        </p:spPr>
        <p:txBody>
          <a:bodyPr wrap="none" lIns="0" tIns="0" rIns="0" bIns="0">
            <a:spAutoFit/>
          </a:bodyPr>
          <a:lstStyle/>
          <a:p>
            <a:r>
              <a:rPr lang="en-GB" sz="1100">
                <a:solidFill>
                  <a:srgbClr val="000000"/>
                </a:solidFill>
                <a:latin typeface="Arial" charset="0"/>
              </a:rPr>
              <a:t>300</a:t>
            </a:r>
            <a:endParaRPr lang="en-GB"/>
          </a:p>
        </p:txBody>
      </p:sp>
      <p:sp>
        <p:nvSpPr>
          <p:cNvPr id="217571" name="Rectangle 483"/>
          <p:cNvSpPr>
            <a:spLocks noChangeArrowheads="1"/>
          </p:cNvSpPr>
          <p:nvPr/>
        </p:nvSpPr>
        <p:spPr bwMode="auto">
          <a:xfrm>
            <a:off x="574675" y="2032000"/>
            <a:ext cx="296863" cy="188913"/>
          </a:xfrm>
          <a:prstGeom prst="rect">
            <a:avLst/>
          </a:prstGeom>
          <a:noFill/>
          <a:ln w="9525">
            <a:noFill/>
            <a:miter lim="800000"/>
            <a:headEnd/>
            <a:tailEnd/>
          </a:ln>
        </p:spPr>
        <p:txBody>
          <a:bodyPr wrap="none" lIns="0" tIns="0" rIns="0" bIns="0">
            <a:spAutoFit/>
          </a:bodyPr>
          <a:lstStyle/>
          <a:p>
            <a:r>
              <a:rPr lang="en-GB" sz="1100">
                <a:solidFill>
                  <a:srgbClr val="000000"/>
                </a:solidFill>
                <a:latin typeface="Arial" charset="0"/>
              </a:rPr>
              <a:t>350</a:t>
            </a:r>
            <a:endParaRPr lang="en-GB"/>
          </a:p>
        </p:txBody>
      </p:sp>
      <p:sp>
        <p:nvSpPr>
          <p:cNvPr id="217572" name="Rectangle 484"/>
          <p:cNvSpPr>
            <a:spLocks noChangeArrowheads="1"/>
          </p:cNvSpPr>
          <p:nvPr/>
        </p:nvSpPr>
        <p:spPr bwMode="auto">
          <a:xfrm>
            <a:off x="574675" y="1585913"/>
            <a:ext cx="296863" cy="188912"/>
          </a:xfrm>
          <a:prstGeom prst="rect">
            <a:avLst/>
          </a:prstGeom>
          <a:noFill/>
          <a:ln w="9525">
            <a:noFill/>
            <a:miter lim="800000"/>
            <a:headEnd/>
            <a:tailEnd/>
          </a:ln>
        </p:spPr>
        <p:txBody>
          <a:bodyPr wrap="none" lIns="0" tIns="0" rIns="0" bIns="0">
            <a:spAutoFit/>
          </a:bodyPr>
          <a:lstStyle/>
          <a:p>
            <a:r>
              <a:rPr lang="en-GB" sz="1100">
                <a:solidFill>
                  <a:srgbClr val="000000"/>
                </a:solidFill>
                <a:latin typeface="Arial" charset="0"/>
              </a:rPr>
              <a:t>400</a:t>
            </a:r>
            <a:endParaRPr lang="en-GB"/>
          </a:p>
        </p:txBody>
      </p:sp>
      <p:sp>
        <p:nvSpPr>
          <p:cNvPr id="217573" name="Rectangle 485"/>
          <p:cNvSpPr>
            <a:spLocks noChangeArrowheads="1"/>
          </p:cNvSpPr>
          <p:nvPr/>
        </p:nvSpPr>
        <p:spPr bwMode="auto">
          <a:xfrm>
            <a:off x="574675" y="1138238"/>
            <a:ext cx="296863" cy="188912"/>
          </a:xfrm>
          <a:prstGeom prst="rect">
            <a:avLst/>
          </a:prstGeom>
          <a:noFill/>
          <a:ln w="9525">
            <a:noFill/>
            <a:miter lim="800000"/>
            <a:headEnd/>
            <a:tailEnd/>
          </a:ln>
        </p:spPr>
        <p:txBody>
          <a:bodyPr wrap="none" lIns="0" tIns="0" rIns="0" bIns="0">
            <a:spAutoFit/>
          </a:bodyPr>
          <a:lstStyle/>
          <a:p>
            <a:r>
              <a:rPr lang="en-GB" sz="1100">
                <a:solidFill>
                  <a:srgbClr val="000000"/>
                </a:solidFill>
                <a:latin typeface="Arial" charset="0"/>
              </a:rPr>
              <a:t>450</a:t>
            </a:r>
            <a:endParaRPr lang="en-GB"/>
          </a:p>
        </p:txBody>
      </p:sp>
      <p:sp>
        <p:nvSpPr>
          <p:cNvPr id="217574" name="Rectangle 486"/>
          <p:cNvSpPr>
            <a:spLocks noChangeArrowheads="1"/>
          </p:cNvSpPr>
          <p:nvPr/>
        </p:nvSpPr>
        <p:spPr bwMode="auto">
          <a:xfrm>
            <a:off x="681038" y="5391150"/>
            <a:ext cx="534987" cy="201613"/>
          </a:xfrm>
          <a:prstGeom prst="rect">
            <a:avLst/>
          </a:prstGeom>
          <a:noFill/>
          <a:ln w="9525">
            <a:noFill/>
            <a:miter lim="800000"/>
            <a:headEnd/>
            <a:tailEnd/>
          </a:ln>
        </p:spPr>
        <p:txBody>
          <a:bodyPr wrap="none" lIns="0" tIns="0" rIns="0" bIns="0">
            <a:spAutoFit/>
          </a:bodyPr>
          <a:lstStyle/>
          <a:p>
            <a:r>
              <a:rPr lang="en-GB" sz="1200">
                <a:solidFill>
                  <a:srgbClr val="000000"/>
                </a:solidFill>
                <a:latin typeface="Arial" charset="0"/>
              </a:rPr>
              <a:t>27-Jan</a:t>
            </a:r>
            <a:endParaRPr lang="en-GB"/>
          </a:p>
        </p:txBody>
      </p:sp>
      <p:sp>
        <p:nvSpPr>
          <p:cNvPr id="217575" name="Rectangle 487"/>
          <p:cNvSpPr>
            <a:spLocks noChangeArrowheads="1"/>
          </p:cNvSpPr>
          <p:nvPr/>
        </p:nvSpPr>
        <p:spPr bwMode="auto">
          <a:xfrm>
            <a:off x="1390650" y="5391150"/>
            <a:ext cx="550863" cy="201613"/>
          </a:xfrm>
          <a:prstGeom prst="rect">
            <a:avLst/>
          </a:prstGeom>
          <a:noFill/>
          <a:ln w="9525">
            <a:noFill/>
            <a:miter lim="800000"/>
            <a:headEnd/>
            <a:tailEnd/>
          </a:ln>
        </p:spPr>
        <p:txBody>
          <a:bodyPr wrap="none" lIns="0" tIns="0" rIns="0" bIns="0">
            <a:spAutoFit/>
          </a:bodyPr>
          <a:lstStyle/>
          <a:p>
            <a:r>
              <a:rPr lang="en-GB" sz="1200">
                <a:solidFill>
                  <a:srgbClr val="000000"/>
                </a:solidFill>
                <a:latin typeface="Arial" charset="0"/>
              </a:rPr>
              <a:t>10-Feb</a:t>
            </a:r>
            <a:endParaRPr lang="en-GB"/>
          </a:p>
        </p:txBody>
      </p:sp>
      <p:sp>
        <p:nvSpPr>
          <p:cNvPr id="217576" name="Rectangle 488"/>
          <p:cNvSpPr>
            <a:spLocks noChangeArrowheads="1"/>
          </p:cNvSpPr>
          <p:nvPr/>
        </p:nvSpPr>
        <p:spPr bwMode="auto">
          <a:xfrm>
            <a:off x="2108200" y="5391150"/>
            <a:ext cx="550863" cy="201613"/>
          </a:xfrm>
          <a:prstGeom prst="rect">
            <a:avLst/>
          </a:prstGeom>
          <a:noFill/>
          <a:ln w="9525">
            <a:noFill/>
            <a:miter lim="800000"/>
            <a:headEnd/>
            <a:tailEnd/>
          </a:ln>
        </p:spPr>
        <p:txBody>
          <a:bodyPr wrap="none" lIns="0" tIns="0" rIns="0" bIns="0">
            <a:spAutoFit/>
          </a:bodyPr>
          <a:lstStyle/>
          <a:p>
            <a:r>
              <a:rPr lang="en-GB" sz="1200">
                <a:solidFill>
                  <a:srgbClr val="000000"/>
                </a:solidFill>
                <a:latin typeface="Arial" charset="0"/>
              </a:rPr>
              <a:t>24-Feb</a:t>
            </a:r>
            <a:endParaRPr lang="en-GB"/>
          </a:p>
        </p:txBody>
      </p:sp>
      <p:sp>
        <p:nvSpPr>
          <p:cNvPr id="217577" name="Rectangle 489"/>
          <p:cNvSpPr>
            <a:spLocks noChangeArrowheads="1"/>
          </p:cNvSpPr>
          <p:nvPr/>
        </p:nvSpPr>
        <p:spPr bwMode="auto">
          <a:xfrm>
            <a:off x="2825750" y="5391150"/>
            <a:ext cx="549275" cy="201613"/>
          </a:xfrm>
          <a:prstGeom prst="rect">
            <a:avLst/>
          </a:prstGeom>
          <a:noFill/>
          <a:ln w="9525">
            <a:noFill/>
            <a:miter lim="800000"/>
            <a:headEnd/>
            <a:tailEnd/>
          </a:ln>
        </p:spPr>
        <p:txBody>
          <a:bodyPr wrap="none" lIns="0" tIns="0" rIns="0" bIns="0">
            <a:spAutoFit/>
          </a:bodyPr>
          <a:lstStyle/>
          <a:p>
            <a:r>
              <a:rPr lang="en-GB" sz="1200">
                <a:solidFill>
                  <a:srgbClr val="000000"/>
                </a:solidFill>
                <a:latin typeface="Arial" charset="0"/>
              </a:rPr>
              <a:t>10-Mar</a:t>
            </a:r>
            <a:endParaRPr lang="en-GB"/>
          </a:p>
        </p:txBody>
      </p:sp>
      <p:sp>
        <p:nvSpPr>
          <p:cNvPr id="217578" name="Rectangle 490"/>
          <p:cNvSpPr>
            <a:spLocks noChangeArrowheads="1"/>
          </p:cNvSpPr>
          <p:nvPr/>
        </p:nvSpPr>
        <p:spPr bwMode="auto">
          <a:xfrm>
            <a:off x="3543300" y="5391150"/>
            <a:ext cx="549275" cy="201613"/>
          </a:xfrm>
          <a:prstGeom prst="rect">
            <a:avLst/>
          </a:prstGeom>
          <a:noFill/>
          <a:ln w="9525">
            <a:noFill/>
            <a:miter lim="800000"/>
            <a:headEnd/>
            <a:tailEnd/>
          </a:ln>
        </p:spPr>
        <p:txBody>
          <a:bodyPr wrap="none" lIns="0" tIns="0" rIns="0" bIns="0">
            <a:spAutoFit/>
          </a:bodyPr>
          <a:lstStyle/>
          <a:p>
            <a:r>
              <a:rPr lang="en-GB" sz="1200">
                <a:solidFill>
                  <a:srgbClr val="000000"/>
                </a:solidFill>
                <a:latin typeface="Arial" charset="0"/>
              </a:rPr>
              <a:t>24-Mar</a:t>
            </a:r>
            <a:endParaRPr lang="en-GB"/>
          </a:p>
        </p:txBody>
      </p:sp>
      <p:sp>
        <p:nvSpPr>
          <p:cNvPr id="217579" name="Rectangle 491"/>
          <p:cNvSpPr>
            <a:spLocks noChangeArrowheads="1"/>
          </p:cNvSpPr>
          <p:nvPr/>
        </p:nvSpPr>
        <p:spPr bwMode="auto">
          <a:xfrm>
            <a:off x="4314825" y="5391150"/>
            <a:ext cx="439738" cy="201613"/>
          </a:xfrm>
          <a:prstGeom prst="rect">
            <a:avLst/>
          </a:prstGeom>
          <a:noFill/>
          <a:ln w="9525">
            <a:noFill/>
            <a:miter lim="800000"/>
            <a:headEnd/>
            <a:tailEnd/>
          </a:ln>
        </p:spPr>
        <p:txBody>
          <a:bodyPr wrap="none" lIns="0" tIns="0" rIns="0" bIns="0">
            <a:spAutoFit/>
          </a:bodyPr>
          <a:lstStyle/>
          <a:p>
            <a:r>
              <a:rPr lang="en-GB" sz="1200">
                <a:solidFill>
                  <a:srgbClr val="000000"/>
                </a:solidFill>
                <a:latin typeface="Arial" charset="0"/>
              </a:rPr>
              <a:t>7-Apr</a:t>
            </a:r>
            <a:endParaRPr lang="en-GB"/>
          </a:p>
        </p:txBody>
      </p:sp>
      <p:sp>
        <p:nvSpPr>
          <p:cNvPr id="217580" name="Rectangle 492"/>
          <p:cNvSpPr>
            <a:spLocks noChangeArrowheads="1"/>
          </p:cNvSpPr>
          <p:nvPr/>
        </p:nvSpPr>
        <p:spPr bwMode="auto">
          <a:xfrm>
            <a:off x="4991100" y="5391150"/>
            <a:ext cx="525463" cy="201613"/>
          </a:xfrm>
          <a:prstGeom prst="rect">
            <a:avLst/>
          </a:prstGeom>
          <a:noFill/>
          <a:ln w="9525">
            <a:noFill/>
            <a:miter lim="800000"/>
            <a:headEnd/>
            <a:tailEnd/>
          </a:ln>
        </p:spPr>
        <p:txBody>
          <a:bodyPr wrap="none" lIns="0" tIns="0" rIns="0" bIns="0">
            <a:spAutoFit/>
          </a:bodyPr>
          <a:lstStyle/>
          <a:p>
            <a:r>
              <a:rPr lang="en-GB" sz="1200">
                <a:solidFill>
                  <a:srgbClr val="000000"/>
                </a:solidFill>
                <a:latin typeface="Arial" charset="0"/>
              </a:rPr>
              <a:t>21-Apr</a:t>
            </a:r>
            <a:endParaRPr lang="en-GB"/>
          </a:p>
        </p:txBody>
      </p:sp>
      <p:sp>
        <p:nvSpPr>
          <p:cNvPr id="217581" name="Rectangle 493"/>
          <p:cNvSpPr>
            <a:spLocks noChangeArrowheads="1"/>
          </p:cNvSpPr>
          <p:nvPr/>
        </p:nvSpPr>
        <p:spPr bwMode="auto">
          <a:xfrm>
            <a:off x="5724525" y="5391150"/>
            <a:ext cx="485775" cy="201613"/>
          </a:xfrm>
          <a:prstGeom prst="rect">
            <a:avLst/>
          </a:prstGeom>
          <a:noFill/>
          <a:ln w="9525">
            <a:noFill/>
            <a:miter lim="800000"/>
            <a:headEnd/>
            <a:tailEnd/>
          </a:ln>
        </p:spPr>
        <p:txBody>
          <a:bodyPr wrap="none" lIns="0" tIns="0" rIns="0" bIns="0">
            <a:spAutoFit/>
          </a:bodyPr>
          <a:lstStyle/>
          <a:p>
            <a:r>
              <a:rPr lang="en-GB" sz="1200">
                <a:solidFill>
                  <a:srgbClr val="000000"/>
                </a:solidFill>
                <a:latin typeface="Arial" charset="0"/>
              </a:rPr>
              <a:t>5-May</a:t>
            </a:r>
            <a:endParaRPr lang="en-GB"/>
          </a:p>
        </p:txBody>
      </p:sp>
      <p:sp>
        <p:nvSpPr>
          <p:cNvPr id="217582" name="Rectangle 494"/>
          <p:cNvSpPr>
            <a:spLocks noChangeArrowheads="1"/>
          </p:cNvSpPr>
          <p:nvPr/>
        </p:nvSpPr>
        <p:spPr bwMode="auto">
          <a:xfrm>
            <a:off x="6402388" y="5391150"/>
            <a:ext cx="569912" cy="201613"/>
          </a:xfrm>
          <a:prstGeom prst="rect">
            <a:avLst/>
          </a:prstGeom>
          <a:noFill/>
          <a:ln w="9525">
            <a:noFill/>
            <a:miter lim="800000"/>
            <a:headEnd/>
            <a:tailEnd/>
          </a:ln>
        </p:spPr>
        <p:txBody>
          <a:bodyPr wrap="none" lIns="0" tIns="0" rIns="0" bIns="0">
            <a:spAutoFit/>
          </a:bodyPr>
          <a:lstStyle/>
          <a:p>
            <a:r>
              <a:rPr lang="en-GB" sz="1200">
                <a:solidFill>
                  <a:srgbClr val="000000"/>
                </a:solidFill>
                <a:latin typeface="Arial" charset="0"/>
              </a:rPr>
              <a:t>19-May</a:t>
            </a:r>
            <a:endParaRPr lang="en-GB"/>
          </a:p>
        </p:txBody>
      </p:sp>
      <p:sp>
        <p:nvSpPr>
          <p:cNvPr id="217583" name="Rectangle 495"/>
          <p:cNvSpPr>
            <a:spLocks noChangeArrowheads="1"/>
          </p:cNvSpPr>
          <p:nvPr/>
        </p:nvSpPr>
        <p:spPr bwMode="auto">
          <a:xfrm>
            <a:off x="7181850" y="5391150"/>
            <a:ext cx="449263" cy="201613"/>
          </a:xfrm>
          <a:prstGeom prst="rect">
            <a:avLst/>
          </a:prstGeom>
          <a:noFill/>
          <a:ln w="9525">
            <a:noFill/>
            <a:miter lim="800000"/>
            <a:headEnd/>
            <a:tailEnd/>
          </a:ln>
        </p:spPr>
        <p:txBody>
          <a:bodyPr wrap="none" lIns="0" tIns="0" rIns="0" bIns="0">
            <a:spAutoFit/>
          </a:bodyPr>
          <a:lstStyle/>
          <a:p>
            <a:r>
              <a:rPr lang="en-GB" sz="1200">
                <a:solidFill>
                  <a:srgbClr val="000000"/>
                </a:solidFill>
                <a:latin typeface="Arial" charset="0"/>
              </a:rPr>
              <a:t>2-Jun</a:t>
            </a:r>
            <a:endParaRPr lang="en-GB"/>
          </a:p>
        </p:txBody>
      </p:sp>
      <p:sp>
        <p:nvSpPr>
          <p:cNvPr id="217584" name="Rectangle 496"/>
          <p:cNvSpPr>
            <a:spLocks noChangeArrowheads="1"/>
          </p:cNvSpPr>
          <p:nvPr/>
        </p:nvSpPr>
        <p:spPr bwMode="auto">
          <a:xfrm>
            <a:off x="7858125" y="5391150"/>
            <a:ext cx="534988" cy="201613"/>
          </a:xfrm>
          <a:prstGeom prst="rect">
            <a:avLst/>
          </a:prstGeom>
          <a:noFill/>
          <a:ln w="9525">
            <a:noFill/>
            <a:miter lim="800000"/>
            <a:headEnd/>
            <a:tailEnd/>
          </a:ln>
        </p:spPr>
        <p:txBody>
          <a:bodyPr wrap="none" lIns="0" tIns="0" rIns="0" bIns="0">
            <a:spAutoFit/>
          </a:bodyPr>
          <a:lstStyle/>
          <a:p>
            <a:r>
              <a:rPr lang="en-GB" sz="1200">
                <a:solidFill>
                  <a:srgbClr val="000000"/>
                </a:solidFill>
                <a:latin typeface="Arial" charset="0"/>
              </a:rPr>
              <a:t>16-Jun</a:t>
            </a:r>
            <a:endParaRPr lang="en-GB"/>
          </a:p>
        </p:txBody>
      </p:sp>
      <p:sp>
        <p:nvSpPr>
          <p:cNvPr id="217585" name="Rectangle 497"/>
          <p:cNvSpPr>
            <a:spLocks noChangeArrowheads="1"/>
          </p:cNvSpPr>
          <p:nvPr/>
        </p:nvSpPr>
        <p:spPr bwMode="auto">
          <a:xfrm>
            <a:off x="4373563" y="5683250"/>
            <a:ext cx="436562" cy="227013"/>
          </a:xfrm>
          <a:prstGeom prst="rect">
            <a:avLst/>
          </a:prstGeom>
          <a:noFill/>
          <a:ln w="9525">
            <a:noFill/>
            <a:miter lim="800000"/>
            <a:headEnd/>
            <a:tailEnd/>
          </a:ln>
        </p:spPr>
        <p:txBody>
          <a:bodyPr wrap="none" lIns="0" tIns="0" rIns="0" bIns="0">
            <a:spAutoFit/>
          </a:bodyPr>
          <a:lstStyle/>
          <a:p>
            <a:r>
              <a:rPr lang="en-GB" sz="1300" b="1">
                <a:solidFill>
                  <a:srgbClr val="000000"/>
                </a:solidFill>
                <a:latin typeface="Arial" charset="0"/>
              </a:rPr>
              <a:t>Date</a:t>
            </a:r>
            <a:endParaRPr lang="en-GB"/>
          </a:p>
        </p:txBody>
      </p:sp>
      <p:pic>
        <p:nvPicPr>
          <p:cNvPr id="217586" name="Picture 498"/>
          <p:cNvPicPr>
            <a:picLocks noChangeAspect="1" noChangeArrowheads="1"/>
          </p:cNvPicPr>
          <p:nvPr/>
        </p:nvPicPr>
        <p:blipFill>
          <a:blip r:embed="rId2" cstate="print"/>
          <a:srcRect/>
          <a:stretch>
            <a:fillRect/>
          </a:stretch>
        </p:blipFill>
        <p:spPr bwMode="auto">
          <a:xfrm>
            <a:off x="222250" y="2006600"/>
            <a:ext cx="161925" cy="2386013"/>
          </a:xfrm>
          <a:prstGeom prst="rect">
            <a:avLst/>
          </a:prstGeom>
          <a:noFill/>
          <a:ln w="9525">
            <a:noFill/>
            <a:miter lim="800000"/>
            <a:headEnd/>
            <a:tailEnd/>
          </a:ln>
        </p:spPr>
      </p:pic>
      <p:sp>
        <p:nvSpPr>
          <p:cNvPr id="217587" name="Line 499"/>
          <p:cNvSpPr>
            <a:spLocks noChangeShapeType="1"/>
          </p:cNvSpPr>
          <p:nvPr/>
        </p:nvSpPr>
        <p:spPr bwMode="auto">
          <a:xfrm>
            <a:off x="1366838" y="2141538"/>
            <a:ext cx="206375" cy="1587"/>
          </a:xfrm>
          <a:prstGeom prst="line">
            <a:avLst/>
          </a:prstGeom>
          <a:noFill/>
          <a:ln w="22225">
            <a:solidFill>
              <a:srgbClr val="000080"/>
            </a:solidFill>
            <a:round/>
            <a:headEnd/>
            <a:tailEnd/>
          </a:ln>
        </p:spPr>
        <p:txBody>
          <a:bodyPr/>
          <a:lstStyle/>
          <a:p>
            <a:endParaRPr lang="en-US"/>
          </a:p>
        </p:txBody>
      </p:sp>
      <p:sp>
        <p:nvSpPr>
          <p:cNvPr id="217588" name="Rectangle 500"/>
          <p:cNvSpPr>
            <a:spLocks noChangeArrowheads="1"/>
          </p:cNvSpPr>
          <p:nvPr/>
        </p:nvSpPr>
        <p:spPr bwMode="auto">
          <a:xfrm>
            <a:off x="1601788" y="2098675"/>
            <a:ext cx="1773237" cy="176213"/>
          </a:xfrm>
          <a:prstGeom prst="rect">
            <a:avLst/>
          </a:prstGeom>
          <a:noFill/>
          <a:ln w="9525">
            <a:noFill/>
            <a:miter lim="800000"/>
            <a:headEnd/>
            <a:tailEnd/>
          </a:ln>
        </p:spPr>
        <p:txBody>
          <a:bodyPr wrap="none" lIns="0" tIns="0" rIns="0" bIns="0">
            <a:spAutoFit/>
          </a:bodyPr>
          <a:lstStyle/>
          <a:p>
            <a:r>
              <a:rPr lang="en-GB" sz="1000" b="1">
                <a:solidFill>
                  <a:srgbClr val="000000"/>
                </a:solidFill>
                <a:latin typeface="Arial" charset="0"/>
              </a:rPr>
              <a:t>A: Several days to slaughter</a:t>
            </a:r>
            <a:endParaRPr lang="en-GB"/>
          </a:p>
        </p:txBody>
      </p:sp>
      <p:sp>
        <p:nvSpPr>
          <p:cNvPr id="217589" name="Line 501"/>
          <p:cNvSpPr>
            <a:spLocks noChangeShapeType="1"/>
          </p:cNvSpPr>
          <p:nvPr/>
        </p:nvSpPr>
        <p:spPr bwMode="auto">
          <a:xfrm>
            <a:off x="1366838" y="3092450"/>
            <a:ext cx="206375" cy="1588"/>
          </a:xfrm>
          <a:prstGeom prst="line">
            <a:avLst/>
          </a:prstGeom>
          <a:noFill/>
          <a:ln w="22225">
            <a:solidFill>
              <a:srgbClr val="FF00FF"/>
            </a:solidFill>
            <a:round/>
            <a:headEnd/>
            <a:tailEnd/>
          </a:ln>
        </p:spPr>
        <p:txBody>
          <a:bodyPr/>
          <a:lstStyle/>
          <a:p>
            <a:endParaRPr lang="en-US"/>
          </a:p>
        </p:txBody>
      </p:sp>
      <p:sp>
        <p:nvSpPr>
          <p:cNvPr id="217590" name="Rectangle 502"/>
          <p:cNvSpPr>
            <a:spLocks noChangeArrowheads="1"/>
          </p:cNvSpPr>
          <p:nvPr/>
        </p:nvSpPr>
        <p:spPr bwMode="auto">
          <a:xfrm>
            <a:off x="1601788" y="3049588"/>
            <a:ext cx="2138362" cy="176212"/>
          </a:xfrm>
          <a:prstGeom prst="rect">
            <a:avLst/>
          </a:prstGeom>
          <a:noFill/>
          <a:ln w="9525">
            <a:noFill/>
            <a:miter lim="800000"/>
            <a:headEnd/>
            <a:tailEnd/>
          </a:ln>
        </p:spPr>
        <p:txBody>
          <a:bodyPr wrap="none" lIns="0" tIns="0" rIns="0" bIns="0">
            <a:spAutoFit/>
          </a:bodyPr>
          <a:lstStyle/>
          <a:p>
            <a:r>
              <a:rPr lang="en-GB" sz="1000" b="1">
                <a:solidFill>
                  <a:srgbClr val="000000"/>
                </a:solidFill>
                <a:latin typeface="Arial" charset="0"/>
              </a:rPr>
              <a:t>B: Slaughter on infected premises</a:t>
            </a:r>
            <a:endParaRPr lang="en-GB"/>
          </a:p>
        </p:txBody>
      </p:sp>
      <p:sp>
        <p:nvSpPr>
          <p:cNvPr id="217591" name="Rectangle 503"/>
          <p:cNvSpPr>
            <a:spLocks noChangeArrowheads="1"/>
          </p:cNvSpPr>
          <p:nvPr/>
        </p:nvSpPr>
        <p:spPr bwMode="auto">
          <a:xfrm>
            <a:off x="1601788" y="3195638"/>
            <a:ext cx="1003300" cy="176212"/>
          </a:xfrm>
          <a:prstGeom prst="rect">
            <a:avLst/>
          </a:prstGeom>
          <a:noFill/>
          <a:ln w="9525">
            <a:noFill/>
            <a:miter lim="800000"/>
            <a:headEnd/>
            <a:tailEnd/>
          </a:ln>
        </p:spPr>
        <p:txBody>
          <a:bodyPr wrap="none" lIns="0" tIns="0" rIns="0" bIns="0">
            <a:spAutoFit/>
          </a:bodyPr>
          <a:lstStyle/>
          <a:p>
            <a:r>
              <a:rPr lang="en-GB" sz="1000" b="1">
                <a:solidFill>
                  <a:srgbClr val="000000"/>
                </a:solidFill>
                <a:latin typeface="Arial" charset="0"/>
              </a:rPr>
              <a:t>within 24 hours</a:t>
            </a:r>
            <a:endParaRPr lang="en-GB"/>
          </a:p>
        </p:txBody>
      </p:sp>
      <p:sp>
        <p:nvSpPr>
          <p:cNvPr id="217592" name="Line 504"/>
          <p:cNvSpPr>
            <a:spLocks noChangeShapeType="1"/>
          </p:cNvSpPr>
          <p:nvPr/>
        </p:nvSpPr>
        <p:spPr bwMode="auto">
          <a:xfrm>
            <a:off x="1366838" y="4046538"/>
            <a:ext cx="206375" cy="1587"/>
          </a:xfrm>
          <a:prstGeom prst="line">
            <a:avLst/>
          </a:prstGeom>
          <a:noFill/>
          <a:ln w="22225">
            <a:solidFill>
              <a:srgbClr val="FF9900"/>
            </a:solidFill>
            <a:round/>
            <a:headEnd/>
            <a:tailEnd/>
          </a:ln>
        </p:spPr>
        <p:txBody>
          <a:bodyPr/>
          <a:lstStyle/>
          <a:p>
            <a:endParaRPr lang="en-US"/>
          </a:p>
        </p:txBody>
      </p:sp>
      <p:sp>
        <p:nvSpPr>
          <p:cNvPr id="217593" name="Rectangle 505"/>
          <p:cNvSpPr>
            <a:spLocks noChangeArrowheads="1"/>
          </p:cNvSpPr>
          <p:nvPr/>
        </p:nvSpPr>
        <p:spPr bwMode="auto">
          <a:xfrm>
            <a:off x="1601788" y="4003675"/>
            <a:ext cx="2951162" cy="152400"/>
          </a:xfrm>
          <a:prstGeom prst="rect">
            <a:avLst/>
          </a:prstGeom>
          <a:noFill/>
          <a:ln w="9525">
            <a:noFill/>
            <a:miter lim="800000"/>
            <a:headEnd/>
            <a:tailEnd/>
          </a:ln>
        </p:spPr>
        <p:txBody>
          <a:bodyPr wrap="none" lIns="0" tIns="0" rIns="0" bIns="0">
            <a:spAutoFit/>
          </a:bodyPr>
          <a:lstStyle/>
          <a:p>
            <a:r>
              <a:rPr lang="en-GB" sz="1000" b="1">
                <a:solidFill>
                  <a:srgbClr val="000000"/>
                </a:solidFill>
                <a:latin typeface="Arial" charset="0"/>
              </a:rPr>
              <a:t>C: Slaughter on infected and neighbouring farms</a:t>
            </a:r>
            <a:endParaRPr lang="en-GB"/>
          </a:p>
        </p:txBody>
      </p:sp>
      <p:sp>
        <p:nvSpPr>
          <p:cNvPr id="217594" name="Rectangle 506"/>
          <p:cNvSpPr>
            <a:spLocks noChangeArrowheads="1"/>
          </p:cNvSpPr>
          <p:nvPr/>
        </p:nvSpPr>
        <p:spPr bwMode="auto">
          <a:xfrm>
            <a:off x="1601788" y="4148138"/>
            <a:ext cx="1003300" cy="176212"/>
          </a:xfrm>
          <a:prstGeom prst="rect">
            <a:avLst/>
          </a:prstGeom>
          <a:noFill/>
          <a:ln w="9525">
            <a:noFill/>
            <a:miter lim="800000"/>
            <a:headEnd/>
            <a:tailEnd/>
          </a:ln>
        </p:spPr>
        <p:txBody>
          <a:bodyPr wrap="none" lIns="0" tIns="0" rIns="0" bIns="0">
            <a:spAutoFit/>
          </a:bodyPr>
          <a:lstStyle/>
          <a:p>
            <a:r>
              <a:rPr lang="en-GB" sz="1000" b="1">
                <a:solidFill>
                  <a:srgbClr val="000000"/>
                </a:solidFill>
                <a:latin typeface="Arial" charset="0"/>
              </a:rPr>
              <a:t>within 48 hours</a:t>
            </a:r>
            <a:endParaRPr lang="en-GB"/>
          </a:p>
        </p:txBody>
      </p:sp>
      <p:sp>
        <p:nvSpPr>
          <p:cNvPr id="217595" name="Rectangle 507"/>
          <p:cNvSpPr>
            <a:spLocks noChangeArrowheads="1"/>
          </p:cNvSpPr>
          <p:nvPr/>
        </p:nvSpPr>
        <p:spPr bwMode="auto">
          <a:xfrm>
            <a:off x="5319713" y="2481263"/>
            <a:ext cx="333375" cy="288925"/>
          </a:xfrm>
          <a:prstGeom prst="rect">
            <a:avLst/>
          </a:prstGeom>
          <a:noFill/>
          <a:ln w="9525">
            <a:noFill/>
            <a:miter lim="800000"/>
            <a:headEnd/>
            <a:tailEnd/>
          </a:ln>
        </p:spPr>
        <p:txBody>
          <a:bodyPr/>
          <a:lstStyle/>
          <a:p>
            <a:endParaRPr lang="en-US"/>
          </a:p>
        </p:txBody>
      </p:sp>
      <p:sp>
        <p:nvSpPr>
          <p:cNvPr id="217596" name="Rectangle 508"/>
          <p:cNvSpPr>
            <a:spLocks noChangeArrowheads="1"/>
          </p:cNvSpPr>
          <p:nvPr/>
        </p:nvSpPr>
        <p:spPr bwMode="auto">
          <a:xfrm>
            <a:off x="5432425" y="2552700"/>
            <a:ext cx="182563" cy="220663"/>
          </a:xfrm>
          <a:prstGeom prst="rect">
            <a:avLst/>
          </a:prstGeom>
          <a:noFill/>
          <a:ln w="9525">
            <a:noFill/>
            <a:miter lim="800000"/>
            <a:headEnd/>
            <a:tailEnd/>
          </a:ln>
        </p:spPr>
        <p:txBody>
          <a:bodyPr wrap="none" lIns="0" tIns="0" rIns="0" bIns="0">
            <a:spAutoFit/>
          </a:bodyPr>
          <a:lstStyle/>
          <a:p>
            <a:r>
              <a:rPr lang="en-GB" sz="1300">
                <a:solidFill>
                  <a:srgbClr val="000000"/>
                </a:solidFill>
                <a:latin typeface="Arial" charset="0"/>
              </a:rPr>
              <a:t>A</a:t>
            </a:r>
            <a:endParaRPr lang="en-GB"/>
          </a:p>
        </p:txBody>
      </p:sp>
      <p:sp>
        <p:nvSpPr>
          <p:cNvPr id="217597" name="Rectangle 509"/>
          <p:cNvSpPr>
            <a:spLocks noChangeArrowheads="1"/>
          </p:cNvSpPr>
          <p:nvPr/>
        </p:nvSpPr>
        <p:spPr bwMode="auto">
          <a:xfrm>
            <a:off x="5480050" y="4048125"/>
            <a:ext cx="261938" cy="350838"/>
          </a:xfrm>
          <a:prstGeom prst="rect">
            <a:avLst/>
          </a:prstGeom>
          <a:noFill/>
          <a:ln w="9525">
            <a:noFill/>
            <a:miter lim="800000"/>
            <a:headEnd/>
            <a:tailEnd/>
          </a:ln>
        </p:spPr>
        <p:txBody>
          <a:bodyPr/>
          <a:lstStyle/>
          <a:p>
            <a:endParaRPr lang="en-US"/>
          </a:p>
        </p:txBody>
      </p:sp>
      <p:sp>
        <p:nvSpPr>
          <p:cNvPr id="217598" name="Rectangle 510"/>
          <p:cNvSpPr>
            <a:spLocks noChangeArrowheads="1"/>
          </p:cNvSpPr>
          <p:nvPr/>
        </p:nvSpPr>
        <p:spPr bwMode="auto">
          <a:xfrm>
            <a:off x="5556250" y="4149725"/>
            <a:ext cx="182563" cy="220663"/>
          </a:xfrm>
          <a:prstGeom prst="rect">
            <a:avLst/>
          </a:prstGeom>
          <a:noFill/>
          <a:ln w="9525">
            <a:noFill/>
            <a:miter lim="800000"/>
            <a:headEnd/>
            <a:tailEnd/>
          </a:ln>
        </p:spPr>
        <p:txBody>
          <a:bodyPr wrap="none" lIns="0" tIns="0" rIns="0" bIns="0">
            <a:spAutoFit/>
          </a:bodyPr>
          <a:lstStyle/>
          <a:p>
            <a:r>
              <a:rPr lang="en-GB" sz="1300">
                <a:solidFill>
                  <a:srgbClr val="000000"/>
                </a:solidFill>
                <a:latin typeface="Arial" charset="0"/>
              </a:rPr>
              <a:t>B</a:t>
            </a:r>
            <a:endParaRPr lang="en-GB"/>
          </a:p>
        </p:txBody>
      </p:sp>
      <p:sp>
        <p:nvSpPr>
          <p:cNvPr id="217599" name="Rectangle 511"/>
          <p:cNvSpPr>
            <a:spLocks noChangeArrowheads="1"/>
          </p:cNvSpPr>
          <p:nvPr/>
        </p:nvSpPr>
        <p:spPr bwMode="auto">
          <a:xfrm>
            <a:off x="4645025" y="4722813"/>
            <a:ext cx="560388" cy="330200"/>
          </a:xfrm>
          <a:prstGeom prst="rect">
            <a:avLst/>
          </a:prstGeom>
          <a:noFill/>
          <a:ln w="9525">
            <a:noFill/>
            <a:miter lim="800000"/>
            <a:headEnd/>
            <a:tailEnd/>
          </a:ln>
        </p:spPr>
        <p:txBody>
          <a:bodyPr/>
          <a:lstStyle/>
          <a:p>
            <a:endParaRPr lang="en-US"/>
          </a:p>
        </p:txBody>
      </p:sp>
      <p:sp>
        <p:nvSpPr>
          <p:cNvPr id="217600" name="Rectangle 512"/>
          <p:cNvSpPr>
            <a:spLocks noChangeArrowheads="1"/>
          </p:cNvSpPr>
          <p:nvPr/>
        </p:nvSpPr>
        <p:spPr bwMode="auto">
          <a:xfrm>
            <a:off x="4867275" y="4814888"/>
            <a:ext cx="192088" cy="220662"/>
          </a:xfrm>
          <a:prstGeom prst="rect">
            <a:avLst/>
          </a:prstGeom>
          <a:noFill/>
          <a:ln w="9525">
            <a:noFill/>
            <a:miter lim="800000"/>
            <a:headEnd/>
            <a:tailEnd/>
          </a:ln>
        </p:spPr>
        <p:txBody>
          <a:bodyPr wrap="none" lIns="0" tIns="0" rIns="0" bIns="0">
            <a:spAutoFit/>
          </a:bodyPr>
          <a:lstStyle/>
          <a:p>
            <a:r>
              <a:rPr lang="en-GB" sz="1300">
                <a:solidFill>
                  <a:srgbClr val="000000"/>
                </a:solidFill>
                <a:latin typeface="Arial" charset="0"/>
              </a:rPr>
              <a:t>C</a:t>
            </a:r>
            <a:endParaRPr lang="en-GB"/>
          </a:p>
        </p:txBody>
      </p:sp>
      <p:sp>
        <p:nvSpPr>
          <p:cNvPr id="217601" name="Rectangle 513"/>
          <p:cNvSpPr>
            <a:spLocks noChangeArrowheads="1"/>
          </p:cNvSpPr>
          <p:nvPr/>
        </p:nvSpPr>
        <p:spPr bwMode="auto">
          <a:xfrm>
            <a:off x="1319213" y="2338388"/>
            <a:ext cx="2738437" cy="439737"/>
          </a:xfrm>
          <a:prstGeom prst="rect">
            <a:avLst/>
          </a:prstGeom>
          <a:noFill/>
          <a:ln w="9525">
            <a:noFill/>
            <a:miter lim="800000"/>
            <a:headEnd/>
            <a:tailEnd/>
          </a:ln>
        </p:spPr>
        <p:txBody>
          <a:bodyPr/>
          <a:lstStyle/>
          <a:p>
            <a:endParaRPr lang="en-US"/>
          </a:p>
        </p:txBody>
      </p:sp>
      <p:sp>
        <p:nvSpPr>
          <p:cNvPr id="217602" name="Rectangle 514"/>
          <p:cNvSpPr>
            <a:spLocks noChangeArrowheads="1"/>
          </p:cNvSpPr>
          <p:nvPr/>
        </p:nvSpPr>
        <p:spPr bwMode="auto">
          <a:xfrm>
            <a:off x="1346200" y="2373313"/>
            <a:ext cx="2012950" cy="153987"/>
          </a:xfrm>
          <a:prstGeom prst="rect">
            <a:avLst/>
          </a:prstGeom>
          <a:noFill/>
          <a:ln w="9525">
            <a:noFill/>
            <a:miter lim="800000"/>
            <a:headEnd/>
            <a:tailEnd/>
          </a:ln>
        </p:spPr>
        <p:txBody>
          <a:bodyPr wrap="none" lIns="0" tIns="0" rIns="0" bIns="0">
            <a:spAutoFit/>
          </a:bodyPr>
          <a:lstStyle/>
          <a:p>
            <a:r>
              <a:rPr lang="en-GB" sz="900" i="1">
                <a:solidFill>
                  <a:srgbClr val="000000"/>
                </a:solidFill>
                <a:latin typeface="Arial" charset="0"/>
              </a:rPr>
              <a:t>76% of farms infected &amp; culled  in total.</a:t>
            </a:r>
            <a:endParaRPr lang="en-GB"/>
          </a:p>
        </p:txBody>
      </p:sp>
      <p:sp>
        <p:nvSpPr>
          <p:cNvPr id="217603" name="Rectangle 515"/>
          <p:cNvSpPr>
            <a:spLocks noChangeArrowheads="1"/>
          </p:cNvSpPr>
          <p:nvPr/>
        </p:nvSpPr>
        <p:spPr bwMode="auto">
          <a:xfrm>
            <a:off x="1319213" y="3300413"/>
            <a:ext cx="2571750" cy="373062"/>
          </a:xfrm>
          <a:prstGeom prst="rect">
            <a:avLst/>
          </a:prstGeom>
          <a:noFill/>
          <a:ln w="9525">
            <a:noFill/>
            <a:miter lim="800000"/>
            <a:headEnd/>
            <a:tailEnd/>
          </a:ln>
        </p:spPr>
        <p:txBody>
          <a:bodyPr/>
          <a:lstStyle/>
          <a:p>
            <a:endParaRPr lang="en-US"/>
          </a:p>
        </p:txBody>
      </p:sp>
      <p:sp>
        <p:nvSpPr>
          <p:cNvPr id="217604" name="Rectangle 516"/>
          <p:cNvSpPr>
            <a:spLocks noChangeArrowheads="1"/>
          </p:cNvSpPr>
          <p:nvPr/>
        </p:nvSpPr>
        <p:spPr bwMode="auto">
          <a:xfrm>
            <a:off x="1346200" y="3333750"/>
            <a:ext cx="1949450" cy="153988"/>
          </a:xfrm>
          <a:prstGeom prst="rect">
            <a:avLst/>
          </a:prstGeom>
          <a:noFill/>
          <a:ln w="9525">
            <a:noFill/>
            <a:miter lim="800000"/>
            <a:headEnd/>
            <a:tailEnd/>
          </a:ln>
        </p:spPr>
        <p:txBody>
          <a:bodyPr wrap="none" lIns="0" tIns="0" rIns="0" bIns="0">
            <a:spAutoFit/>
          </a:bodyPr>
          <a:lstStyle/>
          <a:p>
            <a:r>
              <a:rPr lang="en-GB" sz="900" i="1">
                <a:solidFill>
                  <a:srgbClr val="000000"/>
                </a:solidFill>
                <a:latin typeface="Arial" charset="0"/>
              </a:rPr>
              <a:t>35% of farms infected &amp; culled in total</a:t>
            </a:r>
            <a:endParaRPr lang="en-GB"/>
          </a:p>
        </p:txBody>
      </p:sp>
      <p:sp>
        <p:nvSpPr>
          <p:cNvPr id="217605" name="Rectangle 517"/>
          <p:cNvSpPr>
            <a:spLocks noChangeArrowheads="1"/>
          </p:cNvSpPr>
          <p:nvPr/>
        </p:nvSpPr>
        <p:spPr bwMode="auto">
          <a:xfrm>
            <a:off x="1319213" y="4303713"/>
            <a:ext cx="2832100" cy="419100"/>
          </a:xfrm>
          <a:prstGeom prst="rect">
            <a:avLst/>
          </a:prstGeom>
          <a:noFill/>
          <a:ln w="9525">
            <a:noFill/>
            <a:miter lim="800000"/>
            <a:headEnd/>
            <a:tailEnd/>
          </a:ln>
        </p:spPr>
        <p:txBody>
          <a:bodyPr/>
          <a:lstStyle/>
          <a:p>
            <a:endParaRPr lang="en-US"/>
          </a:p>
        </p:txBody>
      </p:sp>
      <p:sp>
        <p:nvSpPr>
          <p:cNvPr id="217606" name="Rectangle 518"/>
          <p:cNvSpPr>
            <a:spLocks noChangeArrowheads="1"/>
          </p:cNvSpPr>
          <p:nvPr/>
        </p:nvSpPr>
        <p:spPr bwMode="auto">
          <a:xfrm>
            <a:off x="1346200" y="4338638"/>
            <a:ext cx="2082800" cy="153987"/>
          </a:xfrm>
          <a:prstGeom prst="rect">
            <a:avLst/>
          </a:prstGeom>
          <a:noFill/>
          <a:ln w="9525">
            <a:noFill/>
            <a:miter lim="800000"/>
            <a:headEnd/>
            <a:tailEnd/>
          </a:ln>
        </p:spPr>
        <p:txBody>
          <a:bodyPr wrap="none" lIns="0" tIns="0" rIns="0" bIns="0">
            <a:spAutoFit/>
          </a:bodyPr>
          <a:lstStyle/>
          <a:p>
            <a:r>
              <a:rPr lang="en-GB" sz="900" i="1">
                <a:solidFill>
                  <a:srgbClr val="000000"/>
                </a:solidFill>
                <a:latin typeface="Arial" charset="0"/>
              </a:rPr>
              <a:t>21% of farms infected &amp;/or culled in total</a:t>
            </a:r>
            <a:endParaRPr lang="en-GB"/>
          </a:p>
        </p:txBody>
      </p:sp>
      <p:sp>
        <p:nvSpPr>
          <p:cNvPr id="217607" name="Rectangle 519"/>
          <p:cNvSpPr>
            <a:spLocks noChangeArrowheads="1"/>
          </p:cNvSpPr>
          <p:nvPr/>
        </p:nvSpPr>
        <p:spPr bwMode="auto">
          <a:xfrm>
            <a:off x="928688" y="993775"/>
            <a:ext cx="7297737" cy="230188"/>
          </a:xfrm>
          <a:prstGeom prst="rect">
            <a:avLst/>
          </a:prstGeom>
          <a:noFill/>
          <a:ln w="9525">
            <a:noFill/>
            <a:miter lim="800000"/>
            <a:headEnd/>
            <a:tailEnd/>
          </a:ln>
        </p:spPr>
        <p:txBody>
          <a:bodyPr/>
          <a:lstStyle/>
          <a:p>
            <a:endParaRPr lang="en-US"/>
          </a:p>
        </p:txBody>
      </p:sp>
      <p:sp>
        <p:nvSpPr>
          <p:cNvPr id="217608" name="Rectangle 520"/>
          <p:cNvSpPr>
            <a:spLocks noChangeArrowheads="1"/>
          </p:cNvSpPr>
          <p:nvPr/>
        </p:nvSpPr>
        <p:spPr bwMode="auto">
          <a:xfrm>
            <a:off x="2079625" y="1055688"/>
            <a:ext cx="4984750" cy="136525"/>
          </a:xfrm>
          <a:prstGeom prst="rect">
            <a:avLst/>
          </a:prstGeom>
          <a:noFill/>
          <a:ln w="9525">
            <a:noFill/>
            <a:miter lim="800000"/>
            <a:headEnd/>
            <a:tailEnd/>
          </a:ln>
        </p:spPr>
        <p:txBody>
          <a:bodyPr wrap="none" lIns="0" tIns="0" rIns="0" bIns="0">
            <a:spAutoFit/>
          </a:bodyPr>
          <a:lstStyle/>
          <a:p>
            <a:r>
              <a:rPr lang="en-GB" sz="900" i="1">
                <a:solidFill>
                  <a:srgbClr val="000000"/>
                </a:solidFill>
                <a:latin typeface="Arial" charset="0"/>
              </a:rPr>
              <a:t>Model predictions by Dr Neil Ferguson, Dr Christl Donnelly &amp; Prof. Roy Anderson, Imperial College</a:t>
            </a:r>
            <a:endParaRPr lang="en-GB"/>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1714" name="Picture 2" descr="footandmouth"/>
          <p:cNvPicPr>
            <a:picLocks noChangeAspect="1" noChangeArrowheads="1"/>
          </p:cNvPicPr>
          <p:nvPr/>
        </p:nvPicPr>
        <p:blipFill>
          <a:blip r:embed="rId2" cstate="print"/>
          <a:srcRect/>
          <a:stretch>
            <a:fillRect/>
          </a:stretch>
        </p:blipFill>
        <p:spPr bwMode="auto">
          <a:xfrm>
            <a:off x="827088" y="1273175"/>
            <a:ext cx="7810500" cy="5099050"/>
          </a:xfrm>
          <a:prstGeom prst="rect">
            <a:avLst/>
          </a:prstGeom>
          <a:noFill/>
        </p:spPr>
      </p:pic>
      <p:sp>
        <p:nvSpPr>
          <p:cNvPr id="371715" name="Text Box 3"/>
          <p:cNvSpPr txBox="1">
            <a:spLocks noChangeArrowheads="1"/>
          </p:cNvSpPr>
          <p:nvPr/>
        </p:nvSpPr>
        <p:spPr bwMode="auto">
          <a:xfrm>
            <a:off x="2195513" y="0"/>
            <a:ext cx="4079875" cy="579438"/>
          </a:xfrm>
          <a:prstGeom prst="rect">
            <a:avLst/>
          </a:prstGeom>
          <a:noFill/>
          <a:ln w="9525">
            <a:noFill/>
            <a:miter lim="800000"/>
            <a:headEnd/>
            <a:tailEnd/>
          </a:ln>
          <a:effectLst/>
        </p:spPr>
        <p:txBody>
          <a:bodyPr wrap="none">
            <a:spAutoFit/>
          </a:bodyPr>
          <a:lstStyle/>
          <a:p>
            <a:pPr eaLnBrk="1" hangingPunct="1"/>
            <a:r>
              <a:rPr lang="en-GB" sz="3200" b="1" i="1"/>
              <a:t>Telegraph – April 2001</a:t>
            </a:r>
          </a:p>
        </p:txBody>
      </p:sp>
      <p:sp>
        <p:nvSpPr>
          <p:cNvPr id="4" name="TextBox 3"/>
          <p:cNvSpPr txBox="1"/>
          <p:nvPr/>
        </p:nvSpPr>
        <p:spPr>
          <a:xfrm>
            <a:off x="6084168" y="692696"/>
            <a:ext cx="1800493" cy="369332"/>
          </a:xfrm>
          <a:prstGeom prst="rect">
            <a:avLst/>
          </a:prstGeom>
          <a:noFill/>
        </p:spPr>
        <p:txBody>
          <a:bodyPr wrap="none" rtlCol="0">
            <a:spAutoFit/>
          </a:bodyPr>
          <a:lstStyle/>
          <a:p>
            <a:r>
              <a:rPr lang="en-US" dirty="0" err="1" smtClean="0"/>
              <a:t>Christl</a:t>
            </a:r>
            <a:r>
              <a:rPr lang="en-US" dirty="0" smtClean="0"/>
              <a:t> Donnelly</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Text Box 2"/>
          <p:cNvSpPr txBox="1">
            <a:spLocks noChangeArrowheads="1"/>
          </p:cNvSpPr>
          <p:nvPr/>
        </p:nvSpPr>
        <p:spPr bwMode="auto">
          <a:xfrm>
            <a:off x="257175" y="5643563"/>
            <a:ext cx="8202613" cy="512762"/>
          </a:xfrm>
          <a:prstGeom prst="rect">
            <a:avLst/>
          </a:prstGeom>
          <a:noFill/>
          <a:ln w="9525">
            <a:noFill/>
            <a:miter lim="800000"/>
            <a:headEnd/>
            <a:tailEnd/>
          </a:ln>
          <a:effectLst/>
        </p:spPr>
        <p:txBody>
          <a:bodyPr lIns="238016" tIns="119147" rIns="238016" bIns="119147">
            <a:spAutoFit/>
          </a:bodyPr>
          <a:lstStyle/>
          <a:p>
            <a:pPr defTabSz="2382838"/>
            <a:r>
              <a:rPr lang="en-GB"/>
              <a:t>Predictions as made using data up to 29-March.</a:t>
            </a:r>
          </a:p>
        </p:txBody>
      </p:sp>
      <p:sp>
        <p:nvSpPr>
          <p:cNvPr id="320515" name="Text Box 3"/>
          <p:cNvSpPr txBox="1">
            <a:spLocks noChangeArrowheads="1"/>
          </p:cNvSpPr>
          <p:nvPr/>
        </p:nvSpPr>
        <p:spPr bwMode="auto">
          <a:xfrm>
            <a:off x="234950" y="271463"/>
            <a:ext cx="8297490" cy="584775"/>
          </a:xfrm>
          <a:prstGeom prst="rect">
            <a:avLst/>
          </a:prstGeom>
          <a:noFill/>
          <a:ln w="9525">
            <a:noFill/>
            <a:miter lim="800000"/>
            <a:headEnd/>
            <a:tailEnd/>
          </a:ln>
          <a:effectLst/>
        </p:spPr>
        <p:txBody>
          <a:bodyPr wrap="square">
            <a:spAutoFit/>
          </a:bodyPr>
          <a:lstStyle/>
          <a:p>
            <a:pPr algn="ctr">
              <a:spcBef>
                <a:spcPct val="50000"/>
              </a:spcBef>
            </a:pPr>
            <a:r>
              <a:rPr lang="en-GB" sz="3200" dirty="0"/>
              <a:t>Predictions as released by </a:t>
            </a:r>
            <a:r>
              <a:rPr lang="en-GB" sz="3200" dirty="0" smtClean="0"/>
              <a:t>OST </a:t>
            </a:r>
            <a:r>
              <a:rPr lang="en-GB" sz="2000" dirty="0" smtClean="0"/>
              <a:t>(</a:t>
            </a:r>
            <a:r>
              <a:rPr lang="en-GB" sz="2000" dirty="0" err="1" smtClean="0"/>
              <a:t>Christl</a:t>
            </a:r>
            <a:r>
              <a:rPr lang="en-GB" sz="2000" dirty="0" smtClean="0"/>
              <a:t> Donnelly)</a:t>
            </a:r>
            <a:endParaRPr lang="en-GB" sz="2000" dirty="0"/>
          </a:p>
        </p:txBody>
      </p:sp>
      <p:pic>
        <p:nvPicPr>
          <p:cNvPr id="320520" name="Picture 8"/>
          <p:cNvPicPr>
            <a:picLocks noChangeAspect="1" noChangeArrowheads="1"/>
          </p:cNvPicPr>
          <p:nvPr/>
        </p:nvPicPr>
        <p:blipFill>
          <a:blip r:embed="rId2" cstate="print"/>
          <a:srcRect/>
          <a:stretch>
            <a:fillRect/>
          </a:stretch>
        </p:blipFill>
        <p:spPr bwMode="auto">
          <a:xfrm>
            <a:off x="647700" y="985838"/>
            <a:ext cx="7429500" cy="4810125"/>
          </a:xfrm>
          <a:prstGeom prst="rect">
            <a:avLst/>
          </a:prstGeom>
          <a:noFill/>
          <a:ln w="9525">
            <a:noFill/>
            <a:miter lim="800000"/>
            <a:headEnd/>
            <a:tailEnd/>
          </a:ln>
          <a:effectLst/>
        </p:spPr>
      </p:pic>
      <p:sp>
        <p:nvSpPr>
          <p:cNvPr id="5" name="TextBox 4"/>
          <p:cNvSpPr txBox="1"/>
          <p:nvPr/>
        </p:nvSpPr>
        <p:spPr>
          <a:xfrm>
            <a:off x="1403648" y="6165304"/>
            <a:ext cx="3198311" cy="646331"/>
          </a:xfrm>
          <a:prstGeom prst="rect">
            <a:avLst/>
          </a:prstGeom>
          <a:noFill/>
        </p:spPr>
        <p:txBody>
          <a:bodyPr wrap="none" rtlCol="0">
            <a:spAutoFit/>
          </a:bodyPr>
          <a:lstStyle/>
          <a:p>
            <a:r>
              <a:rPr lang="en-US" dirty="0" smtClean="0"/>
              <a:t>Last case on  30</a:t>
            </a:r>
            <a:r>
              <a:rPr lang="en-US" baseline="30000" dirty="0" smtClean="0"/>
              <a:t>th</a:t>
            </a:r>
            <a:r>
              <a:rPr lang="en-US" dirty="0" smtClean="0"/>
              <a:t> </a:t>
            </a:r>
            <a:r>
              <a:rPr lang="en-US" dirty="0" smtClean="0"/>
              <a:t>September</a:t>
            </a:r>
          </a:p>
          <a:p>
            <a:r>
              <a:rPr lang="en-US" dirty="0" smtClean="0"/>
              <a:t>2026 IPs, 8570 pre-emptive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a:spLocks noGrp="1"/>
          </p:cNvSpPr>
          <p:nvPr>
            <p:ph type="sldNum" sz="quarter" idx="10"/>
          </p:nvPr>
        </p:nvSpPr>
        <p:spPr/>
        <p:txBody>
          <a:bodyPr/>
          <a:lstStyle/>
          <a:p>
            <a:fld id="{5FE80897-8F67-4651-B9B4-0FA8E91630ED}" type="slidenum">
              <a:rPr lang="en-AU"/>
              <a:pPr/>
              <a:t>2</a:t>
            </a:fld>
            <a:endParaRPr lang="en-AU"/>
          </a:p>
        </p:txBody>
      </p:sp>
      <p:pic>
        <p:nvPicPr>
          <p:cNvPr id="32665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827584" y="2060848"/>
            <a:ext cx="4104009" cy="1200329"/>
          </a:xfrm>
          <a:prstGeom prst="rect">
            <a:avLst/>
          </a:prstGeom>
        </p:spPr>
        <p:txBody>
          <a:bodyPr wrap="none">
            <a:spAutoFit/>
          </a:bodyPr>
          <a:lstStyle/>
          <a:p>
            <a:r>
              <a:rPr lang="en-US" sz="2400" dirty="0" smtClean="0"/>
              <a:t>H1N1 influenza in 1918</a:t>
            </a:r>
          </a:p>
          <a:p>
            <a:endParaRPr lang="en-US" sz="2400" dirty="0" smtClean="0"/>
          </a:p>
          <a:p>
            <a:r>
              <a:rPr lang="en-US" sz="2400" dirty="0" smtClean="0"/>
              <a:t>80% mortality in some towns</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a:t>
            </a:r>
            <a:r>
              <a:rPr lang="en-US" dirty="0" smtClean="0"/>
              <a:t>change – the contiguous cull</a:t>
            </a:r>
            <a:endParaRPr lang="en-US" dirty="0"/>
          </a:p>
        </p:txBody>
      </p:sp>
      <p:sp>
        <p:nvSpPr>
          <p:cNvPr id="3" name="Content Placeholder 2"/>
          <p:cNvSpPr>
            <a:spLocks noGrp="1"/>
          </p:cNvSpPr>
          <p:nvPr>
            <p:ph idx="1"/>
          </p:nvPr>
        </p:nvSpPr>
        <p:spPr>
          <a:xfrm>
            <a:off x="457200" y="1711349"/>
            <a:ext cx="7786688" cy="4525963"/>
          </a:xfrm>
        </p:spPr>
        <p:txBody>
          <a:bodyPr/>
          <a:lstStyle/>
          <a:p>
            <a:r>
              <a:rPr lang="en-US" dirty="0" smtClean="0"/>
              <a:t>Contiguous cull controversial</a:t>
            </a:r>
          </a:p>
          <a:p>
            <a:pPr lvl="1"/>
            <a:r>
              <a:rPr lang="en-US" dirty="0" smtClean="0"/>
              <a:t>Did it work?</a:t>
            </a:r>
          </a:p>
          <a:p>
            <a:pPr lvl="1"/>
            <a:r>
              <a:rPr lang="en-US" dirty="0" smtClean="0"/>
              <a:t>Was it necessary?</a:t>
            </a:r>
          </a:p>
          <a:p>
            <a:pPr lvl="1"/>
            <a:r>
              <a:rPr lang="en-US" dirty="0" smtClean="0"/>
              <a:t>How did it work?</a:t>
            </a:r>
          </a:p>
          <a:p>
            <a:pPr lvl="2"/>
            <a:r>
              <a:rPr lang="en-US" dirty="0" smtClean="0"/>
              <a:t>Removal of occult infection</a:t>
            </a:r>
          </a:p>
          <a:p>
            <a:pPr lvl="2"/>
            <a:r>
              <a:rPr lang="en-US" dirty="0" smtClean="0"/>
              <a:t>Removal of susceptible population (i.e. like vaccination)</a:t>
            </a:r>
          </a:p>
          <a:p>
            <a:pPr lvl="1"/>
            <a:r>
              <a:rPr lang="en-US" dirty="0" smtClean="0"/>
              <a:t>If it wasn’t done as intended why did it still work in the way predicted?  </a:t>
            </a:r>
            <a:endParaRPr lang="en-US" dirty="0"/>
          </a:p>
        </p:txBody>
      </p:sp>
      <p:pic>
        <p:nvPicPr>
          <p:cNvPr id="363522" name="Picture 2" descr="http://upload.wikimedia.org/wikipedia/commons/thumb/0/05/FMD_note.jpg/220px-FMD_note.jpg">
            <a:hlinkClick r:id="rId2"/>
          </p:cNvPr>
          <p:cNvPicPr>
            <a:picLocks noChangeAspect="1" noChangeArrowheads="1"/>
          </p:cNvPicPr>
          <p:nvPr/>
        </p:nvPicPr>
        <p:blipFill>
          <a:blip r:embed="rId3" cstate="print"/>
          <a:srcRect/>
          <a:stretch>
            <a:fillRect/>
          </a:stretch>
        </p:blipFill>
        <p:spPr bwMode="auto">
          <a:xfrm>
            <a:off x="6300192" y="2204864"/>
            <a:ext cx="2095500" cy="153352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44624"/>
            <a:ext cx="8229600" cy="1143000"/>
          </a:xfrm>
        </p:spPr>
        <p:txBody>
          <a:bodyPr/>
          <a:lstStyle/>
          <a:p>
            <a:r>
              <a:rPr lang="en-US" dirty="0" smtClean="0"/>
              <a:t>Key messages / observations</a:t>
            </a:r>
            <a:endParaRPr lang="en-US" dirty="0"/>
          </a:p>
        </p:txBody>
      </p:sp>
      <p:sp>
        <p:nvSpPr>
          <p:cNvPr id="3" name="Content Placeholder 2"/>
          <p:cNvSpPr>
            <a:spLocks noGrp="1"/>
          </p:cNvSpPr>
          <p:nvPr>
            <p:ph idx="1"/>
          </p:nvPr>
        </p:nvSpPr>
        <p:spPr>
          <a:xfrm>
            <a:off x="457200" y="1052736"/>
            <a:ext cx="7786688" cy="4525963"/>
          </a:xfrm>
        </p:spPr>
        <p:txBody>
          <a:bodyPr/>
          <a:lstStyle/>
          <a:p>
            <a:r>
              <a:rPr lang="en-US" sz="2800" dirty="0" smtClean="0"/>
              <a:t>Short cutting of policy making process / change in command and control structure</a:t>
            </a:r>
          </a:p>
          <a:p>
            <a:r>
              <a:rPr lang="en-US" sz="2800" dirty="0" smtClean="0"/>
              <a:t>Models “dictated” policy rather than supported decision making?</a:t>
            </a:r>
          </a:p>
          <a:p>
            <a:r>
              <a:rPr lang="en-US" sz="2800" dirty="0" smtClean="0"/>
              <a:t>Limited dialogue between increasingly </a:t>
            </a:r>
            <a:r>
              <a:rPr lang="en-US" sz="2800" dirty="0" err="1" smtClean="0"/>
              <a:t>polarised</a:t>
            </a:r>
            <a:r>
              <a:rPr lang="en-US" sz="2800" dirty="0" smtClean="0"/>
              <a:t> experts</a:t>
            </a:r>
          </a:p>
          <a:p>
            <a:r>
              <a:rPr lang="en-US" sz="2800" dirty="0" smtClean="0"/>
              <a:t>High emotion</a:t>
            </a:r>
          </a:p>
          <a:p>
            <a:r>
              <a:rPr lang="en-US" sz="2800" dirty="0" smtClean="0"/>
              <a:t>Controversy </a:t>
            </a:r>
            <a:r>
              <a:rPr lang="en-US" sz="2800" dirty="0" smtClean="0"/>
              <a:t>remains </a:t>
            </a:r>
            <a:r>
              <a:rPr lang="en-US" sz="2800" dirty="0" smtClean="0"/>
              <a:t>but new </a:t>
            </a:r>
            <a:r>
              <a:rPr lang="en-US" sz="2800" dirty="0" smtClean="0"/>
              <a:t>work, and the 2007 outbreak, leading </a:t>
            </a:r>
            <a:r>
              <a:rPr lang="en-US" sz="2800" dirty="0" smtClean="0"/>
              <a:t>to consensus view. </a:t>
            </a:r>
          </a:p>
          <a:p>
            <a:pPr lvl="1"/>
            <a:r>
              <a:rPr lang="en-US" sz="2400" dirty="0" smtClean="0"/>
              <a:t>Importance of rigorously peer-reviewed, transparent models</a:t>
            </a:r>
            <a:r>
              <a:rPr lang="en-US" sz="2400" dirty="0" smtClean="0"/>
              <a:t>.</a:t>
            </a:r>
          </a:p>
          <a:p>
            <a:pPr lvl="1"/>
            <a:r>
              <a:rPr lang="en-US" sz="2400" dirty="0" smtClean="0"/>
              <a:t>Importance of good collaboration</a:t>
            </a:r>
            <a:endParaRPr lang="en-US" sz="24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messages / observations</a:t>
            </a:r>
            <a:endParaRPr lang="en-US" dirty="0"/>
          </a:p>
        </p:txBody>
      </p:sp>
      <p:sp>
        <p:nvSpPr>
          <p:cNvPr id="3" name="Content Placeholder 2"/>
          <p:cNvSpPr>
            <a:spLocks noGrp="1"/>
          </p:cNvSpPr>
          <p:nvPr>
            <p:ph idx="1"/>
          </p:nvPr>
        </p:nvSpPr>
        <p:spPr>
          <a:xfrm>
            <a:off x="395536" y="1556792"/>
            <a:ext cx="7786688" cy="4525963"/>
          </a:xfrm>
        </p:spPr>
        <p:txBody>
          <a:bodyPr/>
          <a:lstStyle/>
          <a:p>
            <a:r>
              <a:rPr lang="en-US" sz="2400" dirty="0" smtClean="0"/>
              <a:t>Models being used by different decision makers for different purposes</a:t>
            </a:r>
          </a:p>
          <a:p>
            <a:pPr lvl="1"/>
            <a:r>
              <a:rPr lang="en-US" sz="2400" dirty="0" err="1" smtClean="0"/>
              <a:t>Defra</a:t>
            </a:r>
            <a:r>
              <a:rPr lang="en-US" sz="2400" dirty="0" smtClean="0"/>
              <a:t> control team, CVO </a:t>
            </a:r>
            <a:r>
              <a:rPr lang="en-US" sz="2400" dirty="0" smtClean="0"/>
              <a:t>– </a:t>
            </a:r>
            <a:r>
              <a:rPr lang="en-US" sz="2400" dirty="0" err="1" smtClean="0"/>
              <a:t>EpiMAN</a:t>
            </a:r>
            <a:r>
              <a:rPr lang="en-US" sz="2400" dirty="0" smtClean="0"/>
              <a:t>, </a:t>
            </a:r>
            <a:r>
              <a:rPr lang="en-US" sz="2400" dirty="0" err="1" smtClean="0"/>
              <a:t>Interspread</a:t>
            </a:r>
            <a:endParaRPr lang="en-US" sz="2400" dirty="0" smtClean="0"/>
          </a:p>
          <a:p>
            <a:pPr lvl="1"/>
            <a:r>
              <a:rPr lang="en-US" sz="2400" dirty="0" smtClean="0"/>
              <a:t>GCS (King), Minister, PM – Imperial, Edinburgh, </a:t>
            </a:r>
            <a:r>
              <a:rPr lang="en-US" sz="2400" dirty="0" smtClean="0"/>
              <a:t>Cambridge models</a:t>
            </a:r>
            <a:endParaRPr lang="en-US" sz="2400" dirty="0" smtClean="0"/>
          </a:p>
          <a:p>
            <a:r>
              <a:rPr lang="en-US" sz="2400" dirty="0" smtClean="0"/>
              <a:t>Credibility crucial, but different decision makers had different views about who was ‘credible’.</a:t>
            </a:r>
          </a:p>
          <a:p>
            <a:r>
              <a:rPr lang="en-US" sz="2400" dirty="0" smtClean="0"/>
              <a:t>Model outputs were very powerful instruments for changing attitude, belief and </a:t>
            </a:r>
            <a:r>
              <a:rPr lang="en-US" sz="2400" dirty="0" err="1" smtClean="0"/>
              <a:t>behaviour</a:t>
            </a:r>
            <a:r>
              <a:rPr lang="en-US" sz="2400" dirty="0" smtClean="0"/>
              <a:t>.</a:t>
            </a:r>
          </a:p>
          <a:p>
            <a:endParaRPr lang="en-US" dirty="0"/>
          </a:p>
        </p:txBody>
      </p:sp>
      <p:pic>
        <p:nvPicPr>
          <p:cNvPr id="4" name="Picture 4"/>
          <p:cNvPicPr>
            <a:picLocks noChangeAspect="1" noChangeArrowheads="1"/>
          </p:cNvPicPr>
          <p:nvPr/>
        </p:nvPicPr>
        <p:blipFill>
          <a:blip r:embed="rId2" cstate="print"/>
          <a:srcRect/>
          <a:stretch>
            <a:fillRect/>
          </a:stretch>
        </p:blipFill>
        <p:spPr bwMode="auto">
          <a:xfrm>
            <a:off x="7539611" y="1700808"/>
            <a:ext cx="1604389" cy="1514227"/>
          </a:xfrm>
          <a:prstGeom prst="rect">
            <a:avLst/>
          </a:prstGeom>
          <a:noFill/>
          <a:ln w="9525">
            <a:noFill/>
            <a:miter lim="800000"/>
            <a:headEnd/>
            <a:tailEnd/>
          </a:ln>
          <a:effectLst/>
        </p:spPr>
      </p:pic>
      <p:pic>
        <p:nvPicPr>
          <p:cNvPr id="5" name="Picture 7"/>
          <p:cNvPicPr>
            <a:picLocks noChangeAspect="1" noChangeArrowheads="1"/>
          </p:cNvPicPr>
          <p:nvPr/>
        </p:nvPicPr>
        <p:blipFill>
          <a:blip r:embed="rId3" cstate="print"/>
          <a:srcRect/>
          <a:stretch>
            <a:fillRect/>
          </a:stretch>
        </p:blipFill>
        <p:spPr bwMode="auto">
          <a:xfrm>
            <a:off x="6568214" y="4864408"/>
            <a:ext cx="2555776" cy="1993592"/>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116632"/>
            <a:ext cx="8229600" cy="1143000"/>
          </a:xfrm>
        </p:spPr>
        <p:txBody>
          <a:bodyPr/>
          <a:lstStyle/>
          <a:p>
            <a:r>
              <a:rPr lang="en-US" dirty="0" smtClean="0"/>
              <a:t>Research funding</a:t>
            </a:r>
            <a:endParaRPr lang="en-US" dirty="0"/>
          </a:p>
        </p:txBody>
      </p:sp>
      <p:sp>
        <p:nvSpPr>
          <p:cNvPr id="3" name="Content Placeholder 2"/>
          <p:cNvSpPr>
            <a:spLocks noGrp="1"/>
          </p:cNvSpPr>
          <p:nvPr>
            <p:ph idx="1"/>
          </p:nvPr>
        </p:nvSpPr>
        <p:spPr>
          <a:xfrm>
            <a:off x="457200" y="1124744"/>
            <a:ext cx="7786688" cy="4525963"/>
          </a:xfrm>
        </p:spPr>
        <p:txBody>
          <a:bodyPr/>
          <a:lstStyle/>
          <a:p>
            <a:r>
              <a:rPr lang="en-US" dirty="0" smtClean="0"/>
              <a:t>Assessment </a:t>
            </a:r>
            <a:r>
              <a:rPr lang="en-US" dirty="0" smtClean="0"/>
              <a:t>/ advisory panels </a:t>
            </a:r>
            <a:r>
              <a:rPr lang="en-US" dirty="0" smtClean="0"/>
              <a:t>may recommend gathering new data.</a:t>
            </a:r>
          </a:p>
          <a:p>
            <a:r>
              <a:rPr lang="en-US" dirty="0" smtClean="0"/>
              <a:t>…but this takes time</a:t>
            </a:r>
          </a:p>
          <a:p>
            <a:pPr lvl="1"/>
            <a:r>
              <a:rPr lang="en-US" dirty="0" smtClean="0"/>
              <a:t>Delay may be seen as useful</a:t>
            </a:r>
          </a:p>
          <a:p>
            <a:pPr lvl="2"/>
            <a:r>
              <a:rPr lang="en-US" dirty="0" smtClean="0"/>
              <a:t>Avoid having to make a decision.</a:t>
            </a:r>
          </a:p>
          <a:p>
            <a:pPr lvl="2"/>
            <a:r>
              <a:rPr lang="en-US" dirty="0" smtClean="0"/>
              <a:t>Can always claim </a:t>
            </a:r>
            <a:r>
              <a:rPr lang="en-US" dirty="0" smtClean="0"/>
              <a:t>ignorance.</a:t>
            </a:r>
            <a:endParaRPr lang="en-US" dirty="0" smtClean="0"/>
          </a:p>
          <a:p>
            <a:r>
              <a:rPr lang="en-US" dirty="0" smtClean="0"/>
              <a:t>Who funds research is important</a:t>
            </a:r>
          </a:p>
          <a:p>
            <a:pPr lvl="1"/>
            <a:r>
              <a:rPr lang="en-US" dirty="0" smtClean="0"/>
              <a:t>Government: </a:t>
            </a:r>
            <a:r>
              <a:rPr lang="en-US" dirty="0" err="1" smtClean="0"/>
              <a:t>Defra</a:t>
            </a:r>
            <a:endParaRPr lang="en-US" dirty="0" smtClean="0"/>
          </a:p>
          <a:p>
            <a:pPr lvl="1"/>
            <a:r>
              <a:rPr lang="en-US" dirty="0" smtClean="0"/>
              <a:t>Research councils: BBSRC</a:t>
            </a:r>
          </a:p>
          <a:p>
            <a:pPr lvl="1"/>
            <a:r>
              <a:rPr lang="en-US" dirty="0" smtClean="0"/>
              <a:t>Charities / Industry</a:t>
            </a:r>
            <a:endParaRPr lang="en-US" dirty="0" smtClean="0"/>
          </a:p>
          <a:p>
            <a:pPr lvl="1"/>
            <a:r>
              <a:rPr lang="en-US" dirty="0" smtClean="0"/>
              <a:t>Industry</a:t>
            </a:r>
          </a:p>
          <a:p>
            <a:endParaRPr lang="en-US" dirty="0"/>
          </a:p>
        </p:txBody>
      </p:sp>
      <p:pic>
        <p:nvPicPr>
          <p:cNvPr id="362497" name="Picture 1"/>
          <p:cNvPicPr>
            <a:picLocks noChangeAspect="1" noChangeArrowheads="1"/>
          </p:cNvPicPr>
          <p:nvPr/>
        </p:nvPicPr>
        <p:blipFill>
          <a:blip r:embed="rId2" cstate="print"/>
          <a:srcRect/>
          <a:stretch>
            <a:fillRect/>
          </a:stretch>
        </p:blipFill>
        <p:spPr bwMode="auto">
          <a:xfrm>
            <a:off x="7236296" y="4941168"/>
            <a:ext cx="1181100" cy="790575"/>
          </a:xfrm>
          <a:prstGeom prst="rect">
            <a:avLst/>
          </a:prstGeom>
          <a:noFill/>
          <a:ln w="9525">
            <a:noFill/>
            <a:miter lim="800000"/>
            <a:headEnd/>
            <a:tailEnd/>
          </a:ln>
        </p:spPr>
      </p:pic>
      <p:pic>
        <p:nvPicPr>
          <p:cNvPr id="362499" name="Picture 3" descr="BBSRC - Biotechnology and Biological Sciences Research Council"/>
          <p:cNvPicPr>
            <a:picLocks noChangeAspect="1" noChangeArrowheads="1"/>
          </p:cNvPicPr>
          <p:nvPr/>
        </p:nvPicPr>
        <p:blipFill>
          <a:blip r:embed="rId3" cstate="print"/>
          <a:srcRect/>
          <a:stretch>
            <a:fillRect/>
          </a:stretch>
        </p:blipFill>
        <p:spPr bwMode="auto">
          <a:xfrm>
            <a:off x="6660232" y="4221088"/>
            <a:ext cx="2197621" cy="80156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Who provides the science?</a:t>
            </a:r>
            <a:endParaRPr lang="en-US" dirty="0"/>
          </a:p>
        </p:txBody>
      </p:sp>
      <p:sp>
        <p:nvSpPr>
          <p:cNvPr id="6" name="Content Placeholder 5"/>
          <p:cNvSpPr>
            <a:spLocks noGrp="1"/>
          </p:cNvSpPr>
          <p:nvPr>
            <p:ph idx="1"/>
          </p:nvPr>
        </p:nvSpPr>
        <p:spPr>
          <a:xfrm>
            <a:off x="467544" y="1412776"/>
            <a:ext cx="8219256" cy="4525963"/>
          </a:xfrm>
        </p:spPr>
        <p:txBody>
          <a:bodyPr/>
          <a:lstStyle/>
          <a:p>
            <a:r>
              <a:rPr lang="en-US" dirty="0" smtClean="0"/>
              <a:t>Academia</a:t>
            </a:r>
          </a:p>
          <a:p>
            <a:pPr lvl="1"/>
            <a:r>
              <a:rPr lang="en-US" dirty="0" smtClean="0"/>
              <a:t>can’t </a:t>
            </a:r>
            <a:r>
              <a:rPr lang="en-US" dirty="0" smtClean="0"/>
              <a:t>do approach, poor communication</a:t>
            </a:r>
          </a:p>
          <a:p>
            <a:r>
              <a:rPr lang="en-US" dirty="0" smtClean="0"/>
              <a:t>Private companies</a:t>
            </a:r>
          </a:p>
          <a:p>
            <a:pPr lvl="1"/>
            <a:r>
              <a:rPr lang="en-US" dirty="0" smtClean="0"/>
              <a:t>can do approach, </a:t>
            </a:r>
            <a:r>
              <a:rPr lang="en-US" dirty="0" smtClean="0"/>
              <a:t>good communication</a:t>
            </a:r>
            <a:endParaRPr lang="en-US" dirty="0" smtClean="0"/>
          </a:p>
          <a:p>
            <a:r>
              <a:rPr lang="en-US" dirty="0" smtClean="0"/>
              <a:t>Experts</a:t>
            </a:r>
          </a:p>
          <a:p>
            <a:pPr lvl="1"/>
            <a:r>
              <a:rPr lang="en-US" dirty="0" smtClean="0"/>
              <a:t>True uncertainty </a:t>
            </a:r>
            <a:r>
              <a:rPr lang="en-US" i="1" dirty="0" err="1" smtClean="0"/>
              <a:t>vs</a:t>
            </a:r>
            <a:r>
              <a:rPr lang="en-US" dirty="0" smtClean="0"/>
              <a:t> false certainty</a:t>
            </a:r>
          </a:p>
          <a:p>
            <a:pPr lvl="1"/>
            <a:r>
              <a:rPr lang="en-US" dirty="0" smtClean="0"/>
              <a:t>Desire to be helpful… </a:t>
            </a:r>
          </a:p>
          <a:p>
            <a:r>
              <a:rPr lang="en-US" dirty="0" smtClean="0"/>
              <a:t>Transparency important</a:t>
            </a:r>
          </a:p>
          <a:p>
            <a:pPr lvl="1"/>
            <a:r>
              <a:rPr lang="en-US" dirty="0" smtClean="0"/>
              <a:t>Models open to inspection, criticism and change</a:t>
            </a:r>
          </a:p>
          <a:p>
            <a:pPr lvl="1"/>
            <a:r>
              <a:rPr lang="en-US" dirty="0" smtClean="0"/>
              <a:t>Expert opinion?</a:t>
            </a:r>
          </a:p>
          <a:p>
            <a:endParaRPr lang="en-US" dirty="0"/>
          </a:p>
        </p:txBody>
      </p:sp>
      <p:pic>
        <p:nvPicPr>
          <p:cNvPr id="360450" name="Picture 2" descr="Risk Solutions - leave nothing to chance">
            <a:hlinkClick r:id="rId2"/>
          </p:cNvPr>
          <p:cNvPicPr>
            <a:picLocks noChangeAspect="1" noChangeArrowheads="1"/>
          </p:cNvPicPr>
          <p:nvPr/>
        </p:nvPicPr>
        <p:blipFill>
          <a:blip r:embed="rId3" cstate="print"/>
          <a:srcRect/>
          <a:stretch>
            <a:fillRect/>
          </a:stretch>
        </p:blipFill>
        <p:spPr bwMode="auto">
          <a:xfrm>
            <a:off x="6953250" y="3717032"/>
            <a:ext cx="2190750" cy="120015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Improving relationship between modellers and policy makers</a:t>
            </a:r>
            <a:endParaRPr lang="en-US" dirty="0"/>
          </a:p>
        </p:txBody>
      </p:sp>
      <p:sp>
        <p:nvSpPr>
          <p:cNvPr id="3" name="Content Placeholder 2"/>
          <p:cNvSpPr>
            <a:spLocks noGrp="1"/>
          </p:cNvSpPr>
          <p:nvPr>
            <p:ph idx="1"/>
          </p:nvPr>
        </p:nvSpPr>
        <p:spPr>
          <a:xfrm>
            <a:off x="0" y="1600200"/>
            <a:ext cx="8604448" cy="4525963"/>
          </a:xfrm>
        </p:spPr>
        <p:txBody>
          <a:bodyPr/>
          <a:lstStyle/>
          <a:p>
            <a:r>
              <a:rPr lang="en-US" dirty="0" smtClean="0"/>
              <a:t>Mutual understanding of roles and expertise</a:t>
            </a:r>
          </a:p>
          <a:p>
            <a:pPr lvl="1"/>
            <a:r>
              <a:rPr lang="en-US" dirty="0" smtClean="0"/>
              <a:t>Policy officials</a:t>
            </a:r>
          </a:p>
          <a:p>
            <a:pPr lvl="2"/>
            <a:r>
              <a:rPr lang="en-US" dirty="0" smtClean="0"/>
              <a:t>Transient population</a:t>
            </a:r>
          </a:p>
          <a:p>
            <a:pPr lvl="2"/>
            <a:r>
              <a:rPr lang="en-US" dirty="0" smtClean="0"/>
              <a:t>May have little understanding of science</a:t>
            </a:r>
          </a:p>
          <a:p>
            <a:pPr lvl="2"/>
            <a:r>
              <a:rPr lang="en-US" dirty="0" smtClean="0"/>
              <a:t>Working to short-term deadlines</a:t>
            </a:r>
          </a:p>
          <a:p>
            <a:pPr lvl="1"/>
            <a:r>
              <a:rPr lang="en-US" dirty="0" smtClean="0"/>
              <a:t>Modellers / research scientists</a:t>
            </a:r>
          </a:p>
          <a:p>
            <a:pPr lvl="2"/>
            <a:r>
              <a:rPr lang="en-US" dirty="0" smtClean="0"/>
              <a:t>Often far removed from process of policy making</a:t>
            </a:r>
          </a:p>
          <a:p>
            <a:pPr lvl="2"/>
            <a:r>
              <a:rPr lang="en-US" dirty="0" smtClean="0"/>
              <a:t>Can’t communicate effectively with non-scientists</a:t>
            </a:r>
          </a:p>
          <a:p>
            <a:pPr lvl="2"/>
            <a:r>
              <a:rPr lang="en-US" dirty="0" smtClean="0"/>
              <a:t>Often disagree with each other</a:t>
            </a:r>
          </a:p>
          <a:p>
            <a:pPr lvl="2"/>
            <a:r>
              <a:rPr lang="en-US" dirty="0" smtClean="0"/>
              <a:t>May not be interested in informing control policy</a:t>
            </a:r>
          </a:p>
          <a:p>
            <a:pPr lvl="3"/>
            <a:r>
              <a:rPr lang="en-US" dirty="0" smtClean="0"/>
              <a:t>Doing it for “beauty of mathematics” </a:t>
            </a:r>
          </a:p>
          <a:p>
            <a:pPr lvl="2"/>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lessons learned</a:t>
            </a:r>
            <a:endParaRPr lang="en-US" dirty="0"/>
          </a:p>
        </p:txBody>
      </p:sp>
      <p:sp>
        <p:nvSpPr>
          <p:cNvPr id="3" name="Content Placeholder 2"/>
          <p:cNvSpPr>
            <a:spLocks noGrp="1"/>
          </p:cNvSpPr>
          <p:nvPr>
            <p:ph idx="1"/>
          </p:nvPr>
        </p:nvSpPr>
        <p:spPr/>
        <p:txBody>
          <a:bodyPr/>
          <a:lstStyle/>
          <a:p>
            <a:r>
              <a:rPr lang="en-US" dirty="0" smtClean="0"/>
              <a:t>Just because an </a:t>
            </a:r>
            <a:r>
              <a:rPr lang="en-US" dirty="0" err="1" smtClean="0"/>
              <a:t>organisation</a:t>
            </a:r>
            <a:r>
              <a:rPr lang="en-US" dirty="0" smtClean="0"/>
              <a:t> funds your work doesn’t mean it will be interested in the outcome.</a:t>
            </a:r>
          </a:p>
          <a:p>
            <a:r>
              <a:rPr lang="en-US" dirty="0" smtClean="0"/>
              <a:t>Or at least not in the way you intended….</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Horse </a:t>
            </a:r>
            <a:r>
              <a:rPr lang="en-US" dirty="0" smtClean="0"/>
              <a:t>welfare: falling and racing </a:t>
            </a:r>
            <a:r>
              <a:rPr lang="en-US" dirty="0" smtClean="0"/>
              <a:t>injuries</a:t>
            </a:r>
            <a:endParaRPr lang="en-US" dirty="0"/>
          </a:p>
        </p:txBody>
      </p:sp>
      <p:pic>
        <p:nvPicPr>
          <p:cNvPr id="5" name="Picture 8" descr="Track personnel try to hold down Eight Belles after the 134th ..."/>
          <p:cNvPicPr>
            <a:picLocks noChangeAspect="1" noChangeArrowheads="1"/>
          </p:cNvPicPr>
          <p:nvPr/>
        </p:nvPicPr>
        <p:blipFill>
          <a:blip r:embed="rId2" cstate="print"/>
          <a:srcRect/>
          <a:stretch>
            <a:fillRect/>
          </a:stretch>
        </p:blipFill>
        <p:spPr bwMode="auto">
          <a:xfrm>
            <a:off x="3491879" y="2204864"/>
            <a:ext cx="4651839" cy="3024336"/>
          </a:xfrm>
          <a:prstGeom prst="rect">
            <a:avLst/>
          </a:prstGeom>
          <a:noFill/>
        </p:spPr>
      </p:pic>
      <p:pic>
        <p:nvPicPr>
          <p:cNvPr id="6" name="Picture 6" descr="BARBARO7_HRes"/>
          <p:cNvPicPr>
            <a:picLocks noChangeAspect="1" noChangeArrowheads="1"/>
          </p:cNvPicPr>
          <p:nvPr/>
        </p:nvPicPr>
        <p:blipFill>
          <a:blip r:embed="rId3" cstate="print"/>
          <a:srcRect l="34256" t="10902" r="26701" b="15898"/>
          <a:stretch>
            <a:fillRect/>
          </a:stretch>
        </p:blipFill>
        <p:spPr bwMode="auto">
          <a:xfrm>
            <a:off x="1219200" y="1676400"/>
            <a:ext cx="1752600" cy="45720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02" name="Picture 2"/>
          <p:cNvPicPr>
            <a:picLocks noChangeAspect="1" noChangeArrowheads="1"/>
          </p:cNvPicPr>
          <p:nvPr/>
        </p:nvPicPr>
        <p:blipFill>
          <a:blip r:embed="rId2" cstate="print"/>
          <a:srcRect/>
          <a:stretch>
            <a:fillRect/>
          </a:stretch>
        </p:blipFill>
        <p:spPr bwMode="auto">
          <a:xfrm>
            <a:off x="323528" y="4005064"/>
            <a:ext cx="4248472" cy="1118614"/>
          </a:xfrm>
          <a:prstGeom prst="rect">
            <a:avLst/>
          </a:prstGeom>
          <a:noFill/>
          <a:ln w="9525">
            <a:noFill/>
            <a:miter lim="800000"/>
            <a:headEnd/>
            <a:tailEnd/>
          </a:ln>
        </p:spPr>
      </p:pic>
      <p:pic>
        <p:nvPicPr>
          <p:cNvPr id="512003" name="Picture 3"/>
          <p:cNvPicPr>
            <a:picLocks noChangeAspect="1" noChangeArrowheads="1"/>
          </p:cNvPicPr>
          <p:nvPr/>
        </p:nvPicPr>
        <p:blipFill>
          <a:blip r:embed="rId3" cstate="print"/>
          <a:srcRect/>
          <a:stretch>
            <a:fillRect/>
          </a:stretch>
        </p:blipFill>
        <p:spPr bwMode="auto">
          <a:xfrm>
            <a:off x="5183560" y="5301208"/>
            <a:ext cx="3960440" cy="976996"/>
          </a:xfrm>
          <a:prstGeom prst="rect">
            <a:avLst/>
          </a:prstGeom>
          <a:noFill/>
          <a:ln w="9525">
            <a:noFill/>
            <a:miter lim="800000"/>
            <a:headEnd/>
            <a:tailEnd/>
          </a:ln>
        </p:spPr>
      </p:pic>
      <p:pic>
        <p:nvPicPr>
          <p:cNvPr id="512004" name="Picture 4"/>
          <p:cNvPicPr>
            <a:picLocks noChangeAspect="1" noChangeArrowheads="1"/>
          </p:cNvPicPr>
          <p:nvPr/>
        </p:nvPicPr>
        <p:blipFill>
          <a:blip r:embed="rId4" cstate="print"/>
          <a:srcRect/>
          <a:stretch>
            <a:fillRect/>
          </a:stretch>
        </p:blipFill>
        <p:spPr bwMode="auto">
          <a:xfrm>
            <a:off x="4823520" y="2276872"/>
            <a:ext cx="4320480" cy="987741"/>
          </a:xfrm>
          <a:prstGeom prst="rect">
            <a:avLst/>
          </a:prstGeom>
          <a:noFill/>
          <a:ln w="9525">
            <a:noFill/>
            <a:miter lim="800000"/>
            <a:headEnd/>
            <a:tailEnd/>
          </a:ln>
        </p:spPr>
      </p:pic>
      <p:pic>
        <p:nvPicPr>
          <p:cNvPr id="512005" name="Picture 5"/>
          <p:cNvPicPr>
            <a:picLocks noChangeAspect="1" noChangeArrowheads="1"/>
          </p:cNvPicPr>
          <p:nvPr/>
        </p:nvPicPr>
        <p:blipFill>
          <a:blip r:embed="rId5" cstate="print"/>
          <a:srcRect/>
          <a:stretch>
            <a:fillRect/>
          </a:stretch>
        </p:blipFill>
        <p:spPr bwMode="auto">
          <a:xfrm>
            <a:off x="4679504" y="3717032"/>
            <a:ext cx="4464496" cy="1179301"/>
          </a:xfrm>
          <a:prstGeom prst="rect">
            <a:avLst/>
          </a:prstGeom>
          <a:noFill/>
          <a:ln w="9525">
            <a:noFill/>
            <a:miter lim="800000"/>
            <a:headEnd/>
            <a:tailEnd/>
          </a:ln>
        </p:spPr>
      </p:pic>
      <p:pic>
        <p:nvPicPr>
          <p:cNvPr id="512006" name="Picture 6"/>
          <p:cNvPicPr>
            <a:picLocks noChangeAspect="1" noChangeArrowheads="1"/>
          </p:cNvPicPr>
          <p:nvPr/>
        </p:nvPicPr>
        <p:blipFill>
          <a:blip r:embed="rId6" cstate="print"/>
          <a:srcRect/>
          <a:stretch>
            <a:fillRect/>
          </a:stretch>
        </p:blipFill>
        <p:spPr bwMode="auto">
          <a:xfrm>
            <a:off x="0" y="2132856"/>
            <a:ext cx="4788024" cy="1225626"/>
          </a:xfrm>
          <a:prstGeom prst="rect">
            <a:avLst/>
          </a:prstGeom>
          <a:noFill/>
          <a:ln w="9525">
            <a:noFill/>
            <a:miter lim="800000"/>
            <a:headEnd/>
            <a:tailEnd/>
          </a:ln>
        </p:spPr>
      </p:pic>
      <p:pic>
        <p:nvPicPr>
          <p:cNvPr id="512007" name="Picture 7"/>
          <p:cNvPicPr>
            <a:picLocks noChangeAspect="1" noChangeArrowheads="1"/>
          </p:cNvPicPr>
          <p:nvPr/>
        </p:nvPicPr>
        <p:blipFill>
          <a:blip r:embed="rId7" cstate="print"/>
          <a:srcRect/>
          <a:stretch>
            <a:fillRect/>
          </a:stretch>
        </p:blipFill>
        <p:spPr bwMode="auto">
          <a:xfrm>
            <a:off x="395536" y="5451507"/>
            <a:ext cx="4752528" cy="873068"/>
          </a:xfrm>
          <a:prstGeom prst="rect">
            <a:avLst/>
          </a:prstGeom>
          <a:noFill/>
          <a:ln w="9525">
            <a:noFill/>
            <a:miter lim="800000"/>
            <a:headEnd/>
            <a:tailEnd/>
          </a:ln>
        </p:spPr>
      </p:pic>
      <p:pic>
        <p:nvPicPr>
          <p:cNvPr id="364545" name="Picture 1"/>
          <p:cNvPicPr>
            <a:picLocks noChangeAspect="1" noChangeArrowheads="1"/>
          </p:cNvPicPr>
          <p:nvPr/>
        </p:nvPicPr>
        <p:blipFill>
          <a:blip r:embed="rId8" cstate="print"/>
          <a:srcRect/>
          <a:stretch>
            <a:fillRect/>
          </a:stretch>
        </p:blipFill>
        <p:spPr bwMode="auto">
          <a:xfrm>
            <a:off x="467544" y="260648"/>
            <a:ext cx="8248650" cy="1504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it inform policy</a:t>
            </a:r>
            <a:endParaRPr lang="en-US" dirty="0"/>
          </a:p>
        </p:txBody>
      </p:sp>
      <p:sp>
        <p:nvSpPr>
          <p:cNvPr id="3" name="Content Placeholder 2"/>
          <p:cNvSpPr>
            <a:spLocks noGrp="1"/>
          </p:cNvSpPr>
          <p:nvPr>
            <p:ph idx="1"/>
          </p:nvPr>
        </p:nvSpPr>
        <p:spPr/>
        <p:txBody>
          <a:bodyPr/>
          <a:lstStyle/>
          <a:p>
            <a:r>
              <a:rPr lang="en-US" dirty="0" smtClean="0"/>
              <a:t>Some small changes and recommendations made by industry .</a:t>
            </a:r>
          </a:p>
          <a:p>
            <a:r>
              <a:rPr lang="en-US" dirty="0" smtClean="0"/>
              <a:t>Useful for betting…</a:t>
            </a:r>
          </a:p>
          <a:p>
            <a:r>
              <a:rPr lang="en-US" dirty="0" smtClean="0"/>
              <a:t>Or even making falling more likely…</a:t>
            </a:r>
          </a:p>
          <a:p>
            <a:pPr lvl="1"/>
            <a:r>
              <a:rPr lang="en-US" dirty="0" smtClean="0"/>
              <a:t>Horse welfare &gt; Jockey welfare</a:t>
            </a:r>
          </a:p>
          <a:p>
            <a:endParaRPr lang="en-US" dirty="0"/>
          </a:p>
        </p:txBody>
      </p:sp>
      <p:pic>
        <p:nvPicPr>
          <p:cNvPr id="4" name="Picture 6" descr="21barbaro"/>
          <p:cNvPicPr>
            <a:picLocks noChangeAspect="1" noChangeArrowheads="1"/>
          </p:cNvPicPr>
          <p:nvPr/>
        </p:nvPicPr>
        <p:blipFill>
          <a:blip r:embed="rId2" cstate="print"/>
          <a:srcRect/>
          <a:stretch>
            <a:fillRect/>
          </a:stretch>
        </p:blipFill>
        <p:spPr bwMode="auto">
          <a:xfrm>
            <a:off x="4355976" y="4725144"/>
            <a:ext cx="3117570" cy="187220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8481120" cy="1143000"/>
          </a:xfrm>
        </p:spPr>
        <p:txBody>
          <a:bodyPr/>
          <a:lstStyle/>
          <a:p>
            <a:r>
              <a:rPr lang="en-US" sz="3600" dirty="0" smtClean="0"/>
              <a:t>Dire consequences of poor decisions</a:t>
            </a:r>
            <a:endParaRPr lang="en-US" sz="3600" dirty="0"/>
          </a:p>
        </p:txBody>
      </p:sp>
      <p:sp>
        <p:nvSpPr>
          <p:cNvPr id="4" name="Content Placeholder 3"/>
          <p:cNvSpPr>
            <a:spLocks noGrp="1"/>
          </p:cNvSpPr>
          <p:nvPr>
            <p:ph idx="1"/>
          </p:nvPr>
        </p:nvSpPr>
        <p:spPr>
          <a:xfrm>
            <a:off x="395536" y="1412776"/>
            <a:ext cx="7786688" cy="4525963"/>
          </a:xfrm>
        </p:spPr>
        <p:txBody>
          <a:bodyPr/>
          <a:lstStyle/>
          <a:p>
            <a:r>
              <a:rPr lang="en-US" dirty="0" smtClean="0"/>
              <a:t>H1N1 influenza in New Zealand in 1918</a:t>
            </a:r>
          </a:p>
          <a:p>
            <a:r>
              <a:rPr lang="en-US" dirty="0" smtClean="0"/>
              <a:t>1</a:t>
            </a:r>
            <a:r>
              <a:rPr lang="en-US" baseline="30000" dirty="0" smtClean="0"/>
              <a:t>st</a:t>
            </a:r>
            <a:r>
              <a:rPr lang="en-US" dirty="0" smtClean="0"/>
              <a:t> bad decision</a:t>
            </a:r>
          </a:p>
          <a:p>
            <a:pPr lvl="1"/>
            <a:r>
              <a:rPr lang="en-US" sz="2400" dirty="0" smtClean="0"/>
              <a:t>More important to get Prime Minister Massey to Wellington than obey quarantine</a:t>
            </a:r>
          </a:p>
          <a:p>
            <a:pPr lvl="1"/>
            <a:r>
              <a:rPr lang="en-US" sz="2400" dirty="0" smtClean="0"/>
              <a:t>Ignore contingency plan</a:t>
            </a:r>
          </a:p>
          <a:p>
            <a:r>
              <a:rPr lang="en-US" dirty="0" smtClean="0"/>
              <a:t> 2</a:t>
            </a:r>
            <a:r>
              <a:rPr lang="en-US" baseline="30000" dirty="0" smtClean="0"/>
              <a:t>nd</a:t>
            </a:r>
            <a:r>
              <a:rPr lang="en-US" dirty="0" smtClean="0"/>
              <a:t> bad decision</a:t>
            </a:r>
          </a:p>
          <a:p>
            <a:pPr lvl="1"/>
            <a:r>
              <a:rPr lang="en-US" sz="2400" dirty="0" smtClean="0"/>
              <a:t>Set up zinc </a:t>
            </a:r>
            <a:r>
              <a:rPr lang="en-US" sz="2400" dirty="0" err="1" smtClean="0"/>
              <a:t>sulphate</a:t>
            </a:r>
            <a:r>
              <a:rPr lang="en-US" sz="2400" dirty="0" smtClean="0"/>
              <a:t> inhalation chambers</a:t>
            </a:r>
          </a:p>
          <a:p>
            <a:r>
              <a:rPr lang="en-US" dirty="0" smtClean="0"/>
              <a:t>Key </a:t>
            </a:r>
            <a:r>
              <a:rPr lang="en-US" dirty="0" smtClean="0"/>
              <a:t>message: advising </a:t>
            </a:r>
            <a:r>
              <a:rPr lang="en-US" dirty="0" smtClean="0"/>
              <a:t>policy comes with considerable responsibility</a:t>
            </a:r>
          </a:p>
          <a:p>
            <a:pPr lvl="1"/>
            <a:r>
              <a:rPr lang="en-US" dirty="0" smtClean="0"/>
              <a:t>Could save or cost lives</a:t>
            </a:r>
            <a:endParaRPr lang="en-US" dirty="0"/>
          </a:p>
        </p:txBody>
      </p:sp>
      <p:pic>
        <p:nvPicPr>
          <p:cNvPr id="517122" name="Picture 2" descr="http://upload.wikimedia.org/wikipedia/commons/3/34/William_Ferguson_Massey_1919.jpg"/>
          <p:cNvPicPr>
            <a:picLocks noChangeAspect="1" noChangeArrowheads="1"/>
          </p:cNvPicPr>
          <p:nvPr/>
        </p:nvPicPr>
        <p:blipFill>
          <a:blip r:embed="rId2" cstate="print"/>
          <a:srcRect/>
          <a:stretch>
            <a:fillRect/>
          </a:stretch>
        </p:blipFill>
        <p:spPr bwMode="auto">
          <a:xfrm>
            <a:off x="7859977" y="3212976"/>
            <a:ext cx="1284023" cy="1794992"/>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38" name="Picture 2"/>
          <p:cNvPicPr>
            <a:picLocks noChangeAspect="1" noChangeArrowheads="1"/>
          </p:cNvPicPr>
          <p:nvPr/>
        </p:nvPicPr>
        <p:blipFill>
          <a:blip r:embed="rId2" cstate="print"/>
          <a:srcRect l="20300" t="40315" r="21407" b="11339"/>
          <a:stretch>
            <a:fillRect/>
          </a:stretch>
        </p:blipFill>
        <p:spPr bwMode="auto">
          <a:xfrm>
            <a:off x="0" y="1700808"/>
            <a:ext cx="5685382" cy="2763036"/>
          </a:xfrm>
          <a:prstGeom prst="rect">
            <a:avLst/>
          </a:prstGeom>
          <a:noFill/>
          <a:ln w="9525">
            <a:noFill/>
            <a:miter lim="800000"/>
            <a:headEnd/>
            <a:tailEnd/>
          </a:ln>
        </p:spPr>
      </p:pic>
      <p:pic>
        <p:nvPicPr>
          <p:cNvPr id="193539" name="Picture 3"/>
          <p:cNvPicPr>
            <a:picLocks noChangeAspect="1" noChangeArrowheads="1"/>
          </p:cNvPicPr>
          <p:nvPr/>
        </p:nvPicPr>
        <p:blipFill>
          <a:blip r:embed="rId3" cstate="print"/>
          <a:srcRect/>
          <a:stretch>
            <a:fillRect/>
          </a:stretch>
        </p:blipFill>
        <p:spPr bwMode="auto">
          <a:xfrm>
            <a:off x="5674852" y="1700808"/>
            <a:ext cx="3469148" cy="2687960"/>
          </a:xfrm>
          <a:prstGeom prst="rect">
            <a:avLst/>
          </a:prstGeom>
          <a:noFill/>
          <a:ln w="9525">
            <a:noFill/>
            <a:miter lim="800000"/>
            <a:headEnd/>
            <a:tailEnd/>
          </a:ln>
        </p:spPr>
      </p:pic>
      <p:pic>
        <p:nvPicPr>
          <p:cNvPr id="193541" name="Picture 5"/>
          <p:cNvPicPr>
            <a:picLocks noChangeAspect="1" noChangeArrowheads="1"/>
          </p:cNvPicPr>
          <p:nvPr/>
        </p:nvPicPr>
        <p:blipFill>
          <a:blip r:embed="rId4" cstate="print"/>
          <a:srcRect/>
          <a:stretch>
            <a:fillRect/>
          </a:stretch>
        </p:blipFill>
        <p:spPr bwMode="auto">
          <a:xfrm>
            <a:off x="5940152" y="4667250"/>
            <a:ext cx="2581275" cy="2190750"/>
          </a:xfrm>
          <a:prstGeom prst="rect">
            <a:avLst/>
          </a:prstGeom>
          <a:noFill/>
          <a:ln w="9525">
            <a:noFill/>
            <a:miter lim="800000"/>
            <a:headEnd/>
            <a:tailEnd/>
          </a:ln>
        </p:spPr>
      </p:pic>
      <p:pic>
        <p:nvPicPr>
          <p:cNvPr id="193542" name="Picture 6"/>
          <p:cNvPicPr>
            <a:picLocks noChangeAspect="1" noChangeArrowheads="1"/>
          </p:cNvPicPr>
          <p:nvPr/>
        </p:nvPicPr>
        <p:blipFill>
          <a:blip r:embed="rId5" cstate="print"/>
          <a:srcRect/>
          <a:stretch>
            <a:fillRect/>
          </a:stretch>
        </p:blipFill>
        <p:spPr bwMode="auto">
          <a:xfrm>
            <a:off x="323528" y="4869160"/>
            <a:ext cx="5580112" cy="1522930"/>
          </a:xfrm>
          <a:prstGeom prst="rect">
            <a:avLst/>
          </a:prstGeom>
          <a:noFill/>
          <a:ln w="9525">
            <a:noFill/>
            <a:miter lim="800000"/>
            <a:headEnd/>
            <a:tailEnd/>
          </a:ln>
        </p:spPr>
      </p:pic>
      <p:sp>
        <p:nvSpPr>
          <p:cNvPr id="7" name="Title 6"/>
          <p:cNvSpPr>
            <a:spLocks noGrp="1"/>
          </p:cNvSpPr>
          <p:nvPr>
            <p:ph type="title"/>
          </p:nvPr>
        </p:nvSpPr>
        <p:spPr/>
        <p:txBody>
          <a:bodyPr/>
          <a:lstStyle/>
          <a:p>
            <a:r>
              <a:rPr lang="en-US" dirty="0" smtClean="0"/>
              <a:t>The </a:t>
            </a:r>
            <a:r>
              <a:rPr lang="en-US" dirty="0" err="1" smtClean="0"/>
              <a:t>Waiheke</a:t>
            </a:r>
            <a:r>
              <a:rPr lang="en-US" dirty="0" smtClean="0"/>
              <a:t> incident</a:t>
            </a:r>
            <a:endParaRPr lang="en-US" dirty="0"/>
          </a:p>
        </p:txBody>
      </p:sp>
      <p:pic>
        <p:nvPicPr>
          <p:cNvPr id="355330" name="Picture 2" descr="http://upload.wikimedia.org/wikipedia/commons/thumb/6/6d/Kiwi_%28Actinidia_chinensis%29_2_Luc_Viatour.jpg/220px-Kiwi_%28Actinidia_chinensis%29_2_Luc_Viatour.jpg">
            <a:hlinkClick r:id="rId6"/>
          </p:cNvPr>
          <p:cNvPicPr>
            <a:picLocks noChangeAspect="1" noChangeArrowheads="1"/>
          </p:cNvPicPr>
          <p:nvPr/>
        </p:nvPicPr>
        <p:blipFill>
          <a:blip r:embed="rId7" cstate="print"/>
          <a:srcRect/>
          <a:stretch>
            <a:fillRect/>
          </a:stretch>
        </p:blipFill>
        <p:spPr bwMode="auto">
          <a:xfrm>
            <a:off x="0" y="260648"/>
            <a:ext cx="1691680" cy="1261071"/>
          </a:xfrm>
          <a:prstGeom prst="rect">
            <a:avLst/>
          </a:prstGeom>
          <a:noFill/>
        </p:spPr>
      </p:pic>
      <p:pic>
        <p:nvPicPr>
          <p:cNvPr id="355332" name="Picture 4" descr="http://static.newworldencyclopedia.org/thumb/b/bd/Karuwai_at_August_2005_Health_Check.JPG/220px-Karuwai_at_August_2005_Health_Check.JPG">
            <a:hlinkClick r:id="rId8" tooltip="Karuwai at August 2005 Health Check.JPG"/>
          </p:cNvPr>
          <p:cNvPicPr>
            <a:picLocks noChangeAspect="1" noChangeArrowheads="1"/>
          </p:cNvPicPr>
          <p:nvPr/>
        </p:nvPicPr>
        <p:blipFill>
          <a:blip r:embed="rId9" cstate="print"/>
          <a:srcRect/>
          <a:stretch>
            <a:fillRect/>
          </a:stretch>
        </p:blipFill>
        <p:spPr bwMode="auto">
          <a:xfrm>
            <a:off x="7452320" y="0"/>
            <a:ext cx="1060774" cy="1595983"/>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idx="4294967295"/>
          </p:nvPr>
        </p:nvSpPr>
        <p:spPr>
          <a:xfrm>
            <a:off x="685800" y="188913"/>
            <a:ext cx="7772400" cy="1143000"/>
          </a:xfrm>
        </p:spPr>
        <p:txBody>
          <a:bodyPr/>
          <a:lstStyle/>
          <a:p>
            <a:pPr eaLnBrk="1" hangingPunct="1"/>
            <a:r>
              <a:rPr lang="en-NZ" smtClean="0"/>
              <a:t>Pathogens</a:t>
            </a:r>
            <a:endParaRPr lang="en-GB" smtClean="0"/>
          </a:p>
        </p:txBody>
      </p:sp>
      <p:pic>
        <p:nvPicPr>
          <p:cNvPr id="25602" name="Picture 3"/>
          <p:cNvPicPr>
            <a:picLocks noChangeAspect="1" noChangeArrowheads="1"/>
          </p:cNvPicPr>
          <p:nvPr/>
        </p:nvPicPr>
        <p:blipFill>
          <a:blip r:embed="rId3" cstate="print"/>
          <a:srcRect/>
          <a:stretch>
            <a:fillRect/>
          </a:stretch>
        </p:blipFill>
        <p:spPr bwMode="auto">
          <a:xfrm>
            <a:off x="827088" y="147638"/>
            <a:ext cx="7489825" cy="6710362"/>
          </a:xfrm>
          <a:prstGeom prst="rect">
            <a:avLst/>
          </a:prstGeom>
          <a:noFill/>
          <a:ln w="9525">
            <a:noFill/>
            <a:miter lim="800000"/>
            <a:headEnd/>
            <a:tailEnd/>
          </a:ln>
        </p:spPr>
      </p:pic>
      <p:sp>
        <p:nvSpPr>
          <p:cNvPr id="25603" name="Text Box 4"/>
          <p:cNvSpPr txBox="1">
            <a:spLocks noChangeArrowheads="1"/>
          </p:cNvSpPr>
          <p:nvPr/>
        </p:nvSpPr>
        <p:spPr bwMode="auto">
          <a:xfrm>
            <a:off x="6588125" y="6491288"/>
            <a:ext cx="1504950" cy="366712"/>
          </a:xfrm>
          <a:prstGeom prst="rect">
            <a:avLst/>
          </a:prstGeom>
          <a:noFill/>
          <a:ln w="9525">
            <a:noFill/>
            <a:miter lim="800000"/>
            <a:headEnd/>
            <a:tailEnd/>
          </a:ln>
        </p:spPr>
        <p:txBody>
          <a:bodyPr wrap="none">
            <a:spAutoFit/>
          </a:bodyPr>
          <a:lstStyle/>
          <a:p>
            <a:r>
              <a:rPr lang="en-NZ"/>
              <a:t>Source: ESR</a:t>
            </a:r>
            <a:endParaRPr lang="en-GB"/>
          </a:p>
        </p:txBody>
      </p:sp>
      <p:sp>
        <p:nvSpPr>
          <p:cNvPr id="25604" name="TextBox 7"/>
          <p:cNvSpPr txBox="1">
            <a:spLocks noChangeArrowheads="1"/>
          </p:cNvSpPr>
          <p:nvPr/>
        </p:nvSpPr>
        <p:spPr bwMode="auto">
          <a:xfrm>
            <a:off x="6786563" y="428625"/>
            <a:ext cx="696912" cy="369888"/>
          </a:xfrm>
          <a:prstGeom prst="rect">
            <a:avLst/>
          </a:prstGeom>
          <a:noFill/>
          <a:ln w="9525">
            <a:noFill/>
            <a:miter lim="800000"/>
            <a:headEnd/>
            <a:tailEnd/>
          </a:ln>
        </p:spPr>
        <p:txBody>
          <a:bodyPr wrap="none">
            <a:spAutoFit/>
          </a:bodyPr>
          <a:lstStyle/>
          <a:p>
            <a:r>
              <a:rPr lang="en-NZ"/>
              <a:t>2006</a:t>
            </a:r>
          </a:p>
        </p:txBody>
      </p:sp>
      <p:sp>
        <p:nvSpPr>
          <p:cNvPr id="25605" name="Text Box 6"/>
          <p:cNvSpPr txBox="1">
            <a:spLocks noChangeArrowheads="1"/>
          </p:cNvSpPr>
          <p:nvPr/>
        </p:nvSpPr>
        <p:spPr bwMode="auto">
          <a:xfrm>
            <a:off x="5975350" y="2997200"/>
            <a:ext cx="3168650" cy="1465263"/>
          </a:xfrm>
          <a:prstGeom prst="rect">
            <a:avLst/>
          </a:prstGeom>
          <a:solidFill>
            <a:schemeClr val="bg1"/>
          </a:solidFill>
          <a:ln w="9525">
            <a:noFill/>
            <a:miter lim="800000"/>
            <a:headEnd/>
            <a:tailEnd/>
          </a:ln>
        </p:spPr>
        <p:txBody>
          <a:bodyPr>
            <a:spAutoFit/>
          </a:bodyPr>
          <a:lstStyle/>
          <a:p>
            <a:r>
              <a:rPr lang="en-NZ"/>
              <a:t>Most important notifiable diseases are zoonoses.</a:t>
            </a:r>
          </a:p>
          <a:p>
            <a:endParaRPr lang="en-NZ"/>
          </a:p>
          <a:p>
            <a:r>
              <a:rPr lang="en-NZ"/>
              <a:t>Food and environmental</a:t>
            </a:r>
          </a:p>
          <a:p>
            <a:r>
              <a:rPr lang="en-NZ"/>
              <a:t>exposures</a:t>
            </a:r>
            <a:endParaRPr lang="en-GB"/>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7382BADB-EBBE-4A60-B833-42BE59B4A617}" type="slidenum">
              <a:rPr lang="en-AU"/>
              <a:pPr/>
              <a:t>32</a:t>
            </a:fld>
            <a:endParaRPr lang="en-AU"/>
          </a:p>
        </p:txBody>
      </p:sp>
      <p:sp>
        <p:nvSpPr>
          <p:cNvPr id="285698" name="Rectangle 2"/>
          <p:cNvSpPr>
            <a:spLocks noGrp="1" noChangeArrowheads="1"/>
          </p:cNvSpPr>
          <p:nvPr>
            <p:ph type="title"/>
          </p:nvPr>
        </p:nvSpPr>
        <p:spPr/>
        <p:txBody>
          <a:bodyPr/>
          <a:lstStyle/>
          <a:p>
            <a:r>
              <a:rPr lang="en-GB"/>
              <a:t>Campylobacter</a:t>
            </a:r>
          </a:p>
        </p:txBody>
      </p:sp>
      <p:sp>
        <p:nvSpPr>
          <p:cNvPr id="285699" name="Rectangle 3"/>
          <p:cNvSpPr>
            <a:spLocks noGrp="1" noChangeArrowheads="1"/>
          </p:cNvSpPr>
          <p:nvPr>
            <p:ph type="body" sz="half" idx="1"/>
          </p:nvPr>
        </p:nvSpPr>
        <p:spPr>
          <a:xfrm>
            <a:off x="533400" y="1905000"/>
            <a:ext cx="3965575" cy="4038600"/>
          </a:xfrm>
        </p:spPr>
        <p:txBody>
          <a:bodyPr/>
          <a:lstStyle/>
          <a:p>
            <a:r>
              <a:rPr lang="en-US" sz="2400"/>
              <a:t>Diarrhoea (98%), abdominal pain (92%), fever (85%), vomiting (39%), bloody diarrhoea (33%)</a:t>
            </a:r>
            <a:endParaRPr lang="en-GB" sz="2400"/>
          </a:p>
          <a:p>
            <a:r>
              <a:rPr lang="en-GB" sz="2400"/>
              <a:t>7.6% cases hospitalised (2004)</a:t>
            </a:r>
            <a:endParaRPr lang="en-US" sz="2400"/>
          </a:p>
          <a:p>
            <a:r>
              <a:rPr lang="en-US" sz="2400"/>
              <a:t>Complications</a:t>
            </a:r>
          </a:p>
          <a:p>
            <a:pPr lvl="1"/>
            <a:r>
              <a:rPr lang="en-US" sz="2000"/>
              <a:t>Guillain Barré / Miller Fischer/ RA</a:t>
            </a:r>
            <a:endParaRPr lang="en-GB" sz="2000"/>
          </a:p>
        </p:txBody>
      </p:sp>
      <p:pic>
        <p:nvPicPr>
          <p:cNvPr id="285701" name="Picture 5" descr="Diarrhoea"/>
          <p:cNvPicPr>
            <a:picLocks noChangeAspect="1" noChangeArrowheads="1"/>
          </p:cNvPicPr>
          <p:nvPr/>
        </p:nvPicPr>
        <p:blipFill>
          <a:blip r:embed="rId3" cstate="print"/>
          <a:srcRect/>
          <a:stretch>
            <a:fillRect/>
          </a:stretch>
        </p:blipFill>
        <p:spPr bwMode="auto">
          <a:xfrm>
            <a:off x="4859338" y="1196975"/>
            <a:ext cx="3944937" cy="4319588"/>
          </a:xfrm>
          <a:prstGeom prst="rect">
            <a:avLst/>
          </a:prstGeom>
          <a:noFill/>
        </p:spPr>
      </p:pic>
      <p:graphicFrame>
        <p:nvGraphicFramePr>
          <p:cNvPr id="6" name="Object 5"/>
          <p:cNvGraphicFramePr>
            <a:graphicFrameLocks noChangeAspect="1"/>
          </p:cNvGraphicFramePr>
          <p:nvPr/>
        </p:nvGraphicFramePr>
        <p:xfrm>
          <a:off x="251520" y="5373216"/>
          <a:ext cx="902604" cy="1226840"/>
        </p:xfrm>
        <a:graphic>
          <a:graphicData uri="http://schemas.openxmlformats.org/presentationml/2006/ole">
            <p:oleObj spid="_x0000_s450561" name="Bitmap Image" r:id="rId4" imgW="1961905" imgH="2790476" progId="PBrush">
              <p:embed/>
            </p:oleObj>
          </a:graphicData>
        </a:graphic>
      </p:graphicFrame>
      <p:pic>
        <p:nvPicPr>
          <p:cNvPr id="7" name="Picture 6" descr="campylobacter"/>
          <p:cNvPicPr>
            <a:picLocks noChangeAspect="1" noChangeArrowheads="1"/>
          </p:cNvPicPr>
          <p:nvPr/>
        </p:nvPicPr>
        <p:blipFill>
          <a:blip r:embed="rId5" cstate="print"/>
          <a:srcRect/>
          <a:stretch>
            <a:fillRect/>
          </a:stretch>
        </p:blipFill>
        <p:spPr bwMode="auto">
          <a:xfrm>
            <a:off x="3491880" y="5661248"/>
            <a:ext cx="1159656" cy="894571"/>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p:cNvPicPr>
            <a:picLocks noChangeAspect="1" noChangeArrowheads="1"/>
          </p:cNvPicPr>
          <p:nvPr/>
        </p:nvPicPr>
        <p:blipFill>
          <a:blip r:embed="rId2" cstate="print"/>
          <a:srcRect/>
          <a:stretch>
            <a:fillRect/>
          </a:stretch>
        </p:blipFill>
        <p:spPr bwMode="auto">
          <a:xfrm>
            <a:off x="0" y="1196975"/>
            <a:ext cx="9144000" cy="5524500"/>
          </a:xfrm>
          <a:prstGeom prst="rect">
            <a:avLst/>
          </a:prstGeom>
          <a:noFill/>
          <a:ln w="12700">
            <a:noFill/>
            <a:miter lim="800000"/>
            <a:headEnd type="none" w="sm" len="sm"/>
            <a:tailEnd type="none" w="sm" len="sm"/>
          </a:ln>
        </p:spPr>
      </p:pic>
      <p:sp>
        <p:nvSpPr>
          <p:cNvPr id="19458" name="Rectangle 3"/>
          <p:cNvSpPr>
            <a:spLocks noGrp="1" noChangeArrowheads="1"/>
          </p:cNvSpPr>
          <p:nvPr>
            <p:ph type="title" idx="4294967295"/>
          </p:nvPr>
        </p:nvSpPr>
        <p:spPr>
          <a:xfrm>
            <a:off x="685800" y="-26988"/>
            <a:ext cx="7772400" cy="1143001"/>
          </a:xfrm>
        </p:spPr>
        <p:txBody>
          <a:bodyPr/>
          <a:lstStyle/>
          <a:p>
            <a:pPr eaLnBrk="1" hangingPunct="1"/>
            <a:r>
              <a:rPr lang="en-NZ" sz="3600" dirty="0" smtClean="0"/>
              <a:t>Campylobacteriosis in NZ</a:t>
            </a:r>
          </a:p>
        </p:txBody>
      </p:sp>
      <p:sp>
        <p:nvSpPr>
          <p:cNvPr id="19459" name="Text Box 4"/>
          <p:cNvSpPr txBox="1">
            <a:spLocks noChangeArrowheads="1"/>
          </p:cNvSpPr>
          <p:nvPr/>
        </p:nvSpPr>
        <p:spPr bwMode="auto">
          <a:xfrm>
            <a:off x="1887538" y="3598863"/>
            <a:ext cx="2961195" cy="461665"/>
          </a:xfrm>
          <a:prstGeom prst="rect">
            <a:avLst/>
          </a:prstGeom>
          <a:noFill/>
          <a:ln w="12700">
            <a:noFill/>
            <a:miter lim="800000"/>
            <a:headEnd type="none" w="sm" len="sm"/>
            <a:tailEnd type="none" w="sm" len="sm"/>
          </a:ln>
        </p:spPr>
        <p:txBody>
          <a:bodyPr wrap="none">
            <a:spAutoFit/>
          </a:bodyPr>
          <a:lstStyle/>
          <a:p>
            <a:pPr eaLnBrk="0" hangingPunct="0"/>
            <a:r>
              <a:rPr lang="en-NZ" sz="2400" b="1" dirty="0">
                <a:latin typeface="Calibri" pitchFamily="34" charset="0"/>
                <a:cs typeface="Calibri" pitchFamily="34" charset="0"/>
              </a:rPr>
              <a:t>From Baker et al 2006</a:t>
            </a:r>
            <a:endParaRPr lang="en-GB" sz="2400" b="1" dirty="0">
              <a:latin typeface="Calibri" pitchFamily="34" charset="0"/>
              <a:cs typeface="Calibri" pitchFamily="34" charset="0"/>
            </a:endParaRPr>
          </a:p>
        </p:txBody>
      </p:sp>
      <p:sp>
        <p:nvSpPr>
          <p:cNvPr id="19460" name="Line 5"/>
          <p:cNvSpPr>
            <a:spLocks noChangeShapeType="1"/>
          </p:cNvSpPr>
          <p:nvPr/>
        </p:nvSpPr>
        <p:spPr bwMode="auto">
          <a:xfrm flipV="1">
            <a:off x="7811963" y="2261845"/>
            <a:ext cx="215900" cy="504825"/>
          </a:xfrm>
          <a:prstGeom prst="line">
            <a:avLst/>
          </a:prstGeom>
          <a:noFill/>
          <a:ln w="28575">
            <a:solidFill>
              <a:srgbClr val="FF0000"/>
            </a:solidFill>
            <a:round/>
            <a:headEnd type="none" w="sm" len="sm"/>
            <a:tailEnd type="none" w="sm" len="sm"/>
          </a:ln>
        </p:spPr>
        <p:txBody>
          <a:bodyPr/>
          <a:lstStyle/>
          <a:p>
            <a:endParaRPr lang="en-US"/>
          </a:p>
        </p:txBody>
      </p:sp>
      <p:sp>
        <p:nvSpPr>
          <p:cNvPr id="19461" name="Rectangle 6"/>
          <p:cNvSpPr>
            <a:spLocks noChangeArrowheads="1"/>
          </p:cNvSpPr>
          <p:nvPr/>
        </p:nvSpPr>
        <p:spPr bwMode="auto">
          <a:xfrm>
            <a:off x="8006043" y="2232585"/>
            <a:ext cx="73025" cy="73025"/>
          </a:xfrm>
          <a:prstGeom prst="rect">
            <a:avLst/>
          </a:prstGeom>
          <a:solidFill>
            <a:srgbClr val="FF0000"/>
          </a:solidFill>
          <a:ln w="12700">
            <a:solidFill>
              <a:schemeClr val="tx1"/>
            </a:solidFill>
            <a:miter lim="800000"/>
            <a:headEnd type="none" w="sm" len="sm"/>
            <a:tailEnd type="none" w="sm" len="sm"/>
          </a:ln>
        </p:spPr>
        <p:txBody>
          <a:bodyPr wrap="none" anchor="ctr"/>
          <a:lstStyle/>
          <a:p>
            <a:endParaRPr lang="en-NZ"/>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itle 1"/>
          <p:cNvSpPr>
            <a:spLocks noGrp="1"/>
          </p:cNvSpPr>
          <p:nvPr>
            <p:ph type="title" idx="4294967295"/>
          </p:nvPr>
        </p:nvSpPr>
        <p:spPr/>
        <p:txBody>
          <a:bodyPr/>
          <a:lstStyle/>
          <a:p>
            <a:pPr eaLnBrk="1" hangingPunct="1"/>
            <a:r>
              <a:rPr lang="en-GB" sz="3600" dirty="0" smtClean="0"/>
              <a:t>An International Comparison</a:t>
            </a:r>
            <a:endParaRPr lang="en-GB" sz="1600" dirty="0" smtClean="0"/>
          </a:p>
        </p:txBody>
      </p:sp>
      <p:sp>
        <p:nvSpPr>
          <p:cNvPr id="128006" name="TextBox 3"/>
          <p:cNvSpPr txBox="1">
            <a:spLocks noChangeArrowheads="1"/>
          </p:cNvSpPr>
          <p:nvPr/>
        </p:nvSpPr>
        <p:spPr bwMode="auto">
          <a:xfrm>
            <a:off x="1714480" y="5857892"/>
            <a:ext cx="7162800" cy="369332"/>
          </a:xfrm>
          <a:prstGeom prst="rect">
            <a:avLst/>
          </a:prstGeom>
          <a:noFill/>
          <a:ln w="9525">
            <a:noFill/>
            <a:miter lim="800000"/>
            <a:headEnd/>
            <a:tailEnd/>
          </a:ln>
        </p:spPr>
        <p:txBody>
          <a:bodyPr>
            <a:spAutoFit/>
          </a:bodyPr>
          <a:lstStyle/>
          <a:p>
            <a:r>
              <a:rPr lang="en-GB" sz="1400" dirty="0">
                <a:latin typeface="Calibri" pitchFamily="34" charset="0"/>
              </a:rPr>
              <a:t>Source: Olsen et al Campylobacter. 3rd ed. Washington DC: ASM Press; 2008 </a:t>
            </a:r>
            <a:r>
              <a:rPr lang="en-GB" dirty="0"/>
              <a:t>.  </a:t>
            </a:r>
          </a:p>
        </p:txBody>
      </p:sp>
      <p:pic>
        <p:nvPicPr>
          <p:cNvPr id="128007" name="Picture 1"/>
          <p:cNvPicPr>
            <a:picLocks noChangeAspect="1" noChangeArrowheads="1"/>
          </p:cNvPicPr>
          <p:nvPr/>
        </p:nvPicPr>
        <p:blipFill>
          <a:blip r:embed="rId3" cstate="print"/>
          <a:srcRect/>
          <a:stretch>
            <a:fillRect/>
          </a:stretch>
        </p:blipFill>
        <p:spPr bwMode="auto">
          <a:xfrm>
            <a:off x="928662" y="1357298"/>
            <a:ext cx="6673871" cy="44351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p:cNvPicPr>
            <a:picLocks noChangeAspect="1" noChangeArrowheads="1"/>
          </p:cNvPicPr>
          <p:nvPr/>
        </p:nvPicPr>
        <p:blipFill>
          <a:blip r:embed="rId3" cstate="print"/>
          <a:srcRect/>
          <a:stretch>
            <a:fillRect/>
          </a:stretch>
        </p:blipFill>
        <p:spPr bwMode="auto">
          <a:xfrm>
            <a:off x="107950" y="1412875"/>
            <a:ext cx="7778750" cy="5280025"/>
          </a:xfrm>
          <a:prstGeom prst="rect">
            <a:avLst/>
          </a:prstGeom>
          <a:noFill/>
          <a:ln w="9525">
            <a:noFill/>
            <a:miter lim="800000"/>
            <a:headEnd/>
            <a:tailEnd/>
          </a:ln>
        </p:spPr>
      </p:pic>
      <p:sp>
        <p:nvSpPr>
          <p:cNvPr id="130051" name="Rectangle 3"/>
          <p:cNvSpPr>
            <a:spLocks noGrp="1" noChangeArrowheads="1"/>
          </p:cNvSpPr>
          <p:nvPr>
            <p:ph type="title" idx="4294967295"/>
          </p:nvPr>
        </p:nvSpPr>
        <p:spPr>
          <a:xfrm>
            <a:off x="457200" y="-26988"/>
            <a:ext cx="8229600" cy="1143001"/>
          </a:xfrm>
        </p:spPr>
        <p:txBody>
          <a:bodyPr/>
          <a:lstStyle/>
          <a:p>
            <a:pPr eaLnBrk="1" hangingPunct="1"/>
            <a:r>
              <a:rPr lang="en-NZ" smtClean="0"/>
              <a:t>Epidemiology: seasonal pattern</a:t>
            </a:r>
            <a:endParaRPr lang="en-GB" smtClean="0"/>
          </a:p>
        </p:txBody>
      </p:sp>
      <p:grpSp>
        <p:nvGrpSpPr>
          <p:cNvPr id="2" name="Group 4"/>
          <p:cNvGrpSpPr>
            <a:grpSpLocks/>
          </p:cNvGrpSpPr>
          <p:nvPr/>
        </p:nvGrpSpPr>
        <p:grpSpPr bwMode="auto">
          <a:xfrm>
            <a:off x="7704138" y="1844675"/>
            <a:ext cx="1439862" cy="1773238"/>
            <a:chOff x="793" y="1026"/>
            <a:chExt cx="2728" cy="3195"/>
          </a:xfrm>
        </p:grpSpPr>
        <p:pic>
          <p:nvPicPr>
            <p:cNvPr id="130053" name="Picture 5"/>
            <p:cNvPicPr>
              <a:picLocks noChangeAspect="1" noChangeArrowheads="1"/>
            </p:cNvPicPr>
            <p:nvPr/>
          </p:nvPicPr>
          <p:blipFill>
            <a:blip r:embed="rId4" cstate="print"/>
            <a:srcRect t="8043"/>
            <a:stretch>
              <a:fillRect/>
            </a:stretch>
          </p:blipFill>
          <p:spPr bwMode="auto">
            <a:xfrm>
              <a:off x="793" y="1026"/>
              <a:ext cx="2728" cy="3195"/>
            </a:xfrm>
            <a:prstGeom prst="rect">
              <a:avLst/>
            </a:prstGeom>
            <a:noFill/>
            <a:ln w="12700">
              <a:noFill/>
              <a:miter lim="800000"/>
              <a:headEnd type="none" w="sm" len="sm"/>
              <a:tailEnd type="none" w="sm" len="sm"/>
            </a:ln>
          </p:spPr>
        </p:pic>
        <p:sp>
          <p:nvSpPr>
            <p:cNvPr id="130054" name="Rectangle 6"/>
            <p:cNvSpPr>
              <a:spLocks noChangeArrowheads="1"/>
            </p:cNvSpPr>
            <p:nvPr/>
          </p:nvSpPr>
          <p:spPr bwMode="auto">
            <a:xfrm>
              <a:off x="1882" y="3475"/>
              <a:ext cx="1361" cy="590"/>
            </a:xfrm>
            <a:prstGeom prst="rect">
              <a:avLst/>
            </a:prstGeom>
            <a:solidFill>
              <a:schemeClr val="bg1"/>
            </a:solidFill>
            <a:ln w="9525">
              <a:noFill/>
              <a:miter lim="800000"/>
              <a:headEnd/>
              <a:tailEnd/>
            </a:ln>
          </p:spPr>
          <p:txBody>
            <a:bodyPr wrap="none" anchor="ctr"/>
            <a:lstStyle/>
            <a:p>
              <a:endParaRPr lang="en-NZ"/>
            </a:p>
          </p:txBody>
        </p:sp>
      </p:grpSp>
      <p:sp>
        <p:nvSpPr>
          <p:cNvPr id="130055" name="Line 9"/>
          <p:cNvSpPr>
            <a:spLocks noChangeShapeType="1"/>
          </p:cNvSpPr>
          <p:nvPr/>
        </p:nvSpPr>
        <p:spPr bwMode="auto">
          <a:xfrm>
            <a:off x="7596188" y="2997200"/>
            <a:ext cx="576262" cy="144463"/>
          </a:xfrm>
          <a:prstGeom prst="line">
            <a:avLst/>
          </a:prstGeom>
          <a:noFill/>
          <a:ln w="9525">
            <a:solidFill>
              <a:schemeClr val="tx1"/>
            </a:solidFill>
            <a:round/>
            <a:headEnd/>
            <a:tailEnd type="triangle" w="med" len="med"/>
          </a:ln>
        </p:spPr>
        <p:txBody>
          <a:bodyPr/>
          <a:lstStyle/>
          <a:p>
            <a:endParaRPr lang="en-NZ"/>
          </a:p>
        </p:txBody>
      </p:sp>
      <p:sp>
        <p:nvSpPr>
          <p:cNvPr id="130056" name="Line 10"/>
          <p:cNvSpPr>
            <a:spLocks noChangeShapeType="1"/>
          </p:cNvSpPr>
          <p:nvPr/>
        </p:nvSpPr>
        <p:spPr bwMode="auto">
          <a:xfrm flipV="1">
            <a:off x="7812088" y="2565400"/>
            <a:ext cx="863600" cy="287338"/>
          </a:xfrm>
          <a:prstGeom prst="line">
            <a:avLst/>
          </a:prstGeom>
          <a:noFill/>
          <a:ln w="9525">
            <a:solidFill>
              <a:schemeClr val="tx1"/>
            </a:solidFill>
            <a:round/>
            <a:headEnd/>
            <a:tailEnd type="triangle" w="med" len="med"/>
          </a:ln>
        </p:spPr>
        <p:txBody>
          <a:bodyPr/>
          <a:lstStyle/>
          <a:p>
            <a:endParaRPr lang="en-NZ"/>
          </a:p>
        </p:txBody>
      </p:sp>
      <p:sp>
        <p:nvSpPr>
          <p:cNvPr id="130057" name="Line 11"/>
          <p:cNvSpPr>
            <a:spLocks noChangeShapeType="1"/>
          </p:cNvSpPr>
          <p:nvPr/>
        </p:nvSpPr>
        <p:spPr bwMode="auto">
          <a:xfrm flipV="1">
            <a:off x="7524750" y="2276475"/>
            <a:ext cx="1150938" cy="865188"/>
          </a:xfrm>
          <a:prstGeom prst="line">
            <a:avLst/>
          </a:prstGeom>
          <a:noFill/>
          <a:ln w="9525">
            <a:solidFill>
              <a:schemeClr val="tx1"/>
            </a:solidFill>
            <a:prstDash val="dash"/>
            <a:round/>
            <a:headEnd/>
            <a:tailEnd type="triangle" w="med" len="med"/>
          </a:ln>
        </p:spPr>
        <p:txBody>
          <a:bodyPr/>
          <a:lstStyle/>
          <a:p>
            <a:endParaRPr lang="en-NZ"/>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4"/>
          <p:cNvSpPr>
            <a:spLocks noGrp="1" noChangeArrowheads="1"/>
          </p:cNvSpPr>
          <p:nvPr>
            <p:ph type="title" idx="4294967295"/>
          </p:nvPr>
        </p:nvSpPr>
        <p:spPr/>
        <p:txBody>
          <a:bodyPr/>
          <a:lstStyle/>
          <a:p>
            <a:endParaRPr lang="en-US" smtClean="0"/>
          </a:p>
        </p:txBody>
      </p:sp>
      <p:pic>
        <p:nvPicPr>
          <p:cNvPr id="132099" name="Picture 5"/>
          <p:cNvPicPr>
            <a:picLocks noChangeAspect="1" noChangeArrowheads="1"/>
          </p:cNvPicPr>
          <p:nvPr/>
        </p:nvPicPr>
        <p:blipFill>
          <a:blip r:embed="rId3" cstate="print"/>
          <a:srcRect/>
          <a:stretch>
            <a:fillRect/>
          </a:stretch>
        </p:blipFill>
        <p:spPr bwMode="auto">
          <a:xfrm>
            <a:off x="323850" y="620713"/>
            <a:ext cx="8048625" cy="5743575"/>
          </a:xfrm>
          <a:prstGeom prst="rect">
            <a:avLst/>
          </a:prstGeom>
          <a:noFill/>
          <a:ln w="9525">
            <a:noFill/>
            <a:miter lim="800000"/>
            <a:headEnd/>
            <a:tailEnd/>
          </a:ln>
        </p:spPr>
      </p:pic>
      <p:sp>
        <p:nvSpPr>
          <p:cNvPr id="132100" name="Text Box 6"/>
          <p:cNvSpPr txBox="1">
            <a:spLocks noChangeArrowheads="1"/>
          </p:cNvSpPr>
          <p:nvPr/>
        </p:nvSpPr>
        <p:spPr bwMode="auto">
          <a:xfrm>
            <a:off x="2967038" y="5608638"/>
            <a:ext cx="3460750" cy="366712"/>
          </a:xfrm>
          <a:prstGeom prst="rect">
            <a:avLst/>
          </a:prstGeom>
          <a:noFill/>
          <a:ln w="9525">
            <a:noFill/>
            <a:miter lim="800000"/>
            <a:headEnd/>
            <a:tailEnd/>
          </a:ln>
        </p:spPr>
        <p:txBody>
          <a:bodyPr wrap="none">
            <a:spAutoFit/>
          </a:bodyPr>
          <a:lstStyle/>
          <a:p>
            <a:r>
              <a:rPr lang="en-NZ"/>
              <a:t>Campylobacter predicts weather</a:t>
            </a:r>
            <a:endParaRPr lang="en-GB"/>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lstStyle/>
          <a:p>
            <a:r>
              <a:rPr lang="en-NZ" dirty="0" smtClean="0"/>
              <a:t>Campylobacter in Google Earth</a:t>
            </a:r>
            <a:endParaRPr lang="en-NZ" dirty="0"/>
          </a:p>
        </p:txBody>
      </p:sp>
      <p:pic>
        <p:nvPicPr>
          <p:cNvPr id="6" name="wellington campy.AVI">
            <a:hlinkClick r:id="" action="ppaction://media"/>
          </p:cNvPr>
          <p:cNvPicPr>
            <a:picLocks noRot="1" noChangeAspect="1"/>
          </p:cNvPicPr>
          <p:nvPr>
            <a:videoFile r:link="rId1"/>
          </p:nvPr>
        </p:nvPicPr>
        <p:blipFill>
          <a:blip r:embed="rId4" cstate="print"/>
          <a:stretch>
            <a:fillRect/>
          </a:stretch>
        </p:blipFill>
        <p:spPr>
          <a:xfrm>
            <a:off x="3993730" y="1268760"/>
            <a:ext cx="5150270" cy="5229200"/>
          </a:xfrm>
          <a:prstGeom prst="rect">
            <a:avLst/>
          </a:prstGeom>
        </p:spPr>
      </p:pic>
      <p:pic>
        <p:nvPicPr>
          <p:cNvPr id="7" name="campy.AVI">
            <a:hlinkClick r:id="" action="ppaction://media"/>
          </p:cNvPr>
          <p:cNvPicPr>
            <a:picLocks noRot="1" noChangeAspect="1"/>
          </p:cNvPicPr>
          <p:nvPr>
            <a:videoFile r:link="rId2"/>
          </p:nvPr>
        </p:nvPicPr>
        <p:blipFill>
          <a:blip r:embed="rId5" cstate="print"/>
          <a:stretch>
            <a:fillRect/>
          </a:stretch>
        </p:blipFill>
        <p:spPr>
          <a:xfrm>
            <a:off x="323528" y="2636912"/>
            <a:ext cx="3447932" cy="3861048"/>
          </a:xfrm>
          <a:prstGeom prst="rect">
            <a:avLst/>
          </a:prstGeom>
        </p:spPr>
      </p:pic>
      <p:pic>
        <p:nvPicPr>
          <p:cNvPr id="84993" name="Picture 1" descr="d:\npfrench\My Documents\Teaching\pictures\toilet paper.JPG"/>
          <p:cNvPicPr>
            <a:picLocks noChangeAspect="1" noChangeArrowheads="1"/>
          </p:cNvPicPr>
          <p:nvPr/>
        </p:nvPicPr>
        <p:blipFill>
          <a:blip r:embed="rId6" cstate="print"/>
          <a:srcRect/>
          <a:stretch>
            <a:fillRect/>
          </a:stretch>
        </p:blipFill>
        <p:spPr bwMode="auto">
          <a:xfrm>
            <a:off x="4067944" y="5373216"/>
            <a:ext cx="1542718" cy="1090811"/>
          </a:xfrm>
          <a:prstGeom prst="rect">
            <a:avLst/>
          </a:prstGeom>
          <a:noFill/>
        </p:spPr>
      </p:pic>
      <p:pic>
        <p:nvPicPr>
          <p:cNvPr id="8" name="Picture 2"/>
          <p:cNvPicPr>
            <a:picLocks noChangeAspect="1" noChangeArrowheads="1"/>
          </p:cNvPicPr>
          <p:nvPr/>
        </p:nvPicPr>
        <p:blipFill>
          <a:blip r:embed="rId7" cstate="print"/>
          <a:srcRect/>
          <a:stretch>
            <a:fillRect/>
          </a:stretch>
        </p:blipFill>
        <p:spPr bwMode="auto">
          <a:xfrm>
            <a:off x="539552" y="1124744"/>
            <a:ext cx="2266857" cy="139084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467" fill="hold"/>
                                        <p:tgtEl>
                                          <p:spTgt spid="6"/>
                                        </p:tgtEl>
                                      </p:cBhvr>
                                    </p:cmd>
                                  </p:childTnLst>
                                </p:cTn>
                              </p:par>
                              <p:par>
                                <p:cTn id="7" presetID="1" presetClass="mediacall" presetSubtype="0" fill="hold" nodeType="withEffect">
                                  <p:stCondLst>
                                    <p:cond delay="0"/>
                                  </p:stCondLst>
                                  <p:childTnLst>
                                    <p:cmd type="call" cmd="playFrom(0.0)">
                                      <p:cBhvr>
                                        <p:cTn id="8" dur="2700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9" repeatCount="indefinite" fill="hold" display="0">
                  <p:stCondLst>
                    <p:cond delay="indefinite"/>
                  </p:stCondLst>
                  <p:endCondLst>
                    <p:cond evt="onNext" delay="0">
                      <p:tgtEl>
                        <p:sldTgt/>
                      </p:tgtEl>
                    </p:cond>
                    <p:cond evt="onPrev" delay="0">
                      <p:tgtEl>
                        <p:sldTgt/>
                      </p:tgtEl>
                    </p:cond>
                  </p:endCondLst>
                </p:cTn>
                <p:tgtEl>
                  <p:spTgt spid="6"/>
                </p:tgtEl>
              </p:cMediaNode>
            </p:video>
            <p:video>
              <p:cMediaNode>
                <p:cTn id="10"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4"/>
          <p:cNvSpPr>
            <a:spLocks noGrp="1" noChangeArrowheads="1"/>
          </p:cNvSpPr>
          <p:nvPr>
            <p:ph type="title" idx="4294967295"/>
          </p:nvPr>
        </p:nvSpPr>
        <p:spPr>
          <a:xfrm>
            <a:off x="0" y="836613"/>
            <a:ext cx="2990850" cy="1143000"/>
          </a:xfrm>
        </p:spPr>
        <p:txBody>
          <a:bodyPr/>
          <a:lstStyle/>
          <a:p>
            <a:r>
              <a:rPr lang="en-NZ" sz="4000" dirty="0" err="1" smtClean="0"/>
              <a:t>Spatio</a:t>
            </a:r>
            <a:r>
              <a:rPr lang="en-NZ" sz="4000" dirty="0" smtClean="0"/>
              <a:t>-temporal modelling</a:t>
            </a:r>
            <a:br>
              <a:rPr lang="en-NZ" sz="4000" dirty="0" smtClean="0"/>
            </a:br>
            <a:endParaRPr lang="en-GB" sz="1600" dirty="0" smtClean="0"/>
          </a:p>
        </p:txBody>
      </p:sp>
      <p:grpSp>
        <p:nvGrpSpPr>
          <p:cNvPr id="2" name="Group 9"/>
          <p:cNvGrpSpPr>
            <a:grpSpLocks/>
          </p:cNvGrpSpPr>
          <p:nvPr/>
        </p:nvGrpSpPr>
        <p:grpSpPr bwMode="auto">
          <a:xfrm>
            <a:off x="215900" y="3284538"/>
            <a:ext cx="1908175" cy="2205037"/>
            <a:chOff x="793" y="1026"/>
            <a:chExt cx="2728" cy="3195"/>
          </a:xfrm>
        </p:grpSpPr>
        <p:pic>
          <p:nvPicPr>
            <p:cNvPr id="134149" name="Picture 10"/>
            <p:cNvPicPr>
              <a:picLocks noChangeAspect="1" noChangeArrowheads="1"/>
            </p:cNvPicPr>
            <p:nvPr/>
          </p:nvPicPr>
          <p:blipFill>
            <a:blip r:embed="rId3" cstate="print"/>
            <a:srcRect t="8043"/>
            <a:stretch>
              <a:fillRect/>
            </a:stretch>
          </p:blipFill>
          <p:spPr bwMode="auto">
            <a:xfrm>
              <a:off x="793" y="1026"/>
              <a:ext cx="2728" cy="3195"/>
            </a:xfrm>
            <a:prstGeom prst="rect">
              <a:avLst/>
            </a:prstGeom>
            <a:noFill/>
            <a:ln w="12700">
              <a:noFill/>
              <a:miter lim="800000"/>
              <a:headEnd type="none" w="sm" len="sm"/>
              <a:tailEnd type="none" w="sm" len="sm"/>
            </a:ln>
          </p:spPr>
        </p:pic>
        <p:sp>
          <p:nvSpPr>
            <p:cNvPr id="134150" name="Rectangle 11"/>
            <p:cNvSpPr>
              <a:spLocks noChangeArrowheads="1"/>
            </p:cNvSpPr>
            <p:nvPr/>
          </p:nvSpPr>
          <p:spPr bwMode="auto">
            <a:xfrm>
              <a:off x="1882" y="3475"/>
              <a:ext cx="1361" cy="590"/>
            </a:xfrm>
            <a:prstGeom prst="rect">
              <a:avLst/>
            </a:prstGeom>
            <a:solidFill>
              <a:schemeClr val="bg1"/>
            </a:solidFill>
            <a:ln w="9525">
              <a:noFill/>
              <a:miter lim="800000"/>
              <a:headEnd/>
              <a:tailEnd/>
            </a:ln>
          </p:spPr>
          <p:txBody>
            <a:bodyPr wrap="none" anchor="ctr"/>
            <a:lstStyle/>
            <a:p>
              <a:endParaRPr lang="en-NZ"/>
            </a:p>
          </p:txBody>
        </p:sp>
      </p:grpSp>
      <p:sp>
        <p:nvSpPr>
          <p:cNvPr id="134151" name="Line 13"/>
          <p:cNvSpPr>
            <a:spLocks noChangeShapeType="1"/>
          </p:cNvSpPr>
          <p:nvPr/>
        </p:nvSpPr>
        <p:spPr bwMode="auto">
          <a:xfrm flipH="1">
            <a:off x="1403350" y="3357563"/>
            <a:ext cx="360363" cy="358775"/>
          </a:xfrm>
          <a:prstGeom prst="line">
            <a:avLst/>
          </a:prstGeom>
          <a:noFill/>
          <a:ln w="9525">
            <a:solidFill>
              <a:schemeClr val="tx1"/>
            </a:solidFill>
            <a:round/>
            <a:headEnd/>
            <a:tailEnd type="triangle" w="med" len="med"/>
          </a:ln>
        </p:spPr>
        <p:txBody>
          <a:bodyPr/>
          <a:lstStyle/>
          <a:p>
            <a:endParaRPr lang="en-NZ"/>
          </a:p>
        </p:txBody>
      </p:sp>
      <p:sp>
        <p:nvSpPr>
          <p:cNvPr id="134152" name="Text Box 10"/>
          <p:cNvSpPr txBox="1">
            <a:spLocks noChangeArrowheads="1"/>
          </p:cNvSpPr>
          <p:nvPr/>
        </p:nvSpPr>
        <p:spPr bwMode="auto">
          <a:xfrm>
            <a:off x="519113" y="5753100"/>
            <a:ext cx="1390650" cy="366713"/>
          </a:xfrm>
          <a:prstGeom prst="rect">
            <a:avLst/>
          </a:prstGeom>
          <a:noFill/>
          <a:ln w="9525">
            <a:noFill/>
            <a:miter lim="800000"/>
            <a:headEnd/>
            <a:tailEnd/>
          </a:ln>
        </p:spPr>
        <p:txBody>
          <a:bodyPr wrap="none">
            <a:spAutoFit/>
          </a:bodyPr>
          <a:lstStyle/>
          <a:p>
            <a:r>
              <a:rPr lang="en-NZ"/>
              <a:t>meshblocks</a:t>
            </a:r>
            <a:endParaRPr lang="en-GB"/>
          </a:p>
        </p:txBody>
      </p:sp>
      <p:pic>
        <p:nvPicPr>
          <p:cNvPr id="133121" name="Picture 1"/>
          <p:cNvPicPr>
            <a:picLocks noChangeAspect="1" noChangeArrowheads="1"/>
          </p:cNvPicPr>
          <p:nvPr/>
        </p:nvPicPr>
        <p:blipFill>
          <a:blip r:embed="rId4" cstate="print"/>
          <a:srcRect/>
          <a:stretch>
            <a:fillRect/>
          </a:stretch>
        </p:blipFill>
        <p:spPr bwMode="auto">
          <a:xfrm>
            <a:off x="3214678" y="0"/>
            <a:ext cx="5273675" cy="7038975"/>
          </a:xfrm>
          <a:prstGeom prst="rect">
            <a:avLst/>
          </a:prstGeom>
          <a:noFill/>
          <a:ln w="9525">
            <a:noFill/>
            <a:miter lim="800000"/>
            <a:headEnd/>
            <a:tailEnd/>
          </a:ln>
        </p:spPr>
      </p:pic>
      <p:pic>
        <p:nvPicPr>
          <p:cNvPr id="133122" name="Picture 2"/>
          <p:cNvPicPr>
            <a:picLocks noChangeAspect="1" noChangeArrowheads="1"/>
          </p:cNvPicPr>
          <p:nvPr/>
        </p:nvPicPr>
        <p:blipFill>
          <a:blip r:embed="rId5" cstate="print"/>
          <a:srcRect/>
          <a:stretch>
            <a:fillRect/>
          </a:stretch>
        </p:blipFill>
        <p:spPr bwMode="auto">
          <a:xfrm>
            <a:off x="1428728" y="4572008"/>
            <a:ext cx="1726663" cy="1221970"/>
          </a:xfrm>
          <a:prstGeom prst="rect">
            <a:avLst/>
          </a:prstGeom>
          <a:noFill/>
          <a:ln w="9525">
            <a:noFill/>
            <a:miter lim="800000"/>
            <a:headEnd/>
            <a:tailEnd/>
          </a:ln>
        </p:spPr>
      </p:pic>
      <p:sp>
        <p:nvSpPr>
          <p:cNvPr id="10" name="TextBox 9"/>
          <p:cNvSpPr txBox="1"/>
          <p:nvPr/>
        </p:nvSpPr>
        <p:spPr>
          <a:xfrm>
            <a:off x="0" y="2492896"/>
            <a:ext cx="3429144" cy="646331"/>
          </a:xfrm>
          <a:prstGeom prst="rect">
            <a:avLst/>
          </a:prstGeom>
          <a:noFill/>
        </p:spPr>
        <p:txBody>
          <a:bodyPr wrap="none" rtlCol="0">
            <a:spAutoFit/>
          </a:bodyPr>
          <a:lstStyle/>
          <a:p>
            <a:r>
              <a:rPr lang="en-US" dirty="0" smtClean="0"/>
              <a:t>Bayesian hierarchical </a:t>
            </a:r>
            <a:r>
              <a:rPr lang="en-US" dirty="0" err="1" smtClean="0"/>
              <a:t>modelling</a:t>
            </a:r>
            <a:endParaRPr lang="en-US" dirty="0" smtClean="0"/>
          </a:p>
          <a:p>
            <a:r>
              <a:rPr lang="en-US" dirty="0" smtClean="0"/>
              <a:t>Simon Spencer</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2"/>
          <p:cNvPicPr>
            <a:picLocks noChangeAspect="1" noChangeArrowheads="1"/>
          </p:cNvPicPr>
          <p:nvPr/>
        </p:nvPicPr>
        <p:blipFill>
          <a:blip r:embed="rId3" cstate="print"/>
          <a:srcRect/>
          <a:stretch>
            <a:fillRect/>
          </a:stretch>
        </p:blipFill>
        <p:spPr bwMode="auto">
          <a:xfrm>
            <a:off x="1476375" y="1125538"/>
            <a:ext cx="6615113" cy="4838700"/>
          </a:xfrm>
          <a:prstGeom prst="rect">
            <a:avLst/>
          </a:prstGeom>
          <a:noFill/>
          <a:ln w="9525">
            <a:noFill/>
            <a:miter lim="800000"/>
            <a:headEnd/>
            <a:tailEnd/>
          </a:ln>
        </p:spPr>
      </p:pic>
      <p:sp>
        <p:nvSpPr>
          <p:cNvPr id="138243" name="Rectangle 3"/>
          <p:cNvSpPr>
            <a:spLocks noGrp="1" noChangeArrowheads="1"/>
          </p:cNvSpPr>
          <p:nvPr>
            <p:ph type="title" idx="4294967295"/>
          </p:nvPr>
        </p:nvSpPr>
        <p:spPr>
          <a:xfrm>
            <a:off x="250825" y="44450"/>
            <a:ext cx="8229600" cy="1143000"/>
          </a:xfrm>
        </p:spPr>
        <p:txBody>
          <a:bodyPr/>
          <a:lstStyle/>
          <a:p>
            <a:pPr eaLnBrk="1" hangingPunct="1"/>
            <a:r>
              <a:rPr lang="en-NZ" smtClean="0"/>
              <a:t>Epidemiology: spatial pattern</a:t>
            </a:r>
            <a:endParaRPr lang="en-GB" smtClean="0"/>
          </a:p>
        </p:txBody>
      </p:sp>
      <p:sp>
        <p:nvSpPr>
          <p:cNvPr id="138244" name="Line 4"/>
          <p:cNvSpPr>
            <a:spLocks noChangeShapeType="1"/>
          </p:cNvSpPr>
          <p:nvPr/>
        </p:nvSpPr>
        <p:spPr bwMode="auto">
          <a:xfrm flipH="1" flipV="1">
            <a:off x="6588125" y="4581525"/>
            <a:ext cx="1439863" cy="935038"/>
          </a:xfrm>
          <a:prstGeom prst="line">
            <a:avLst/>
          </a:prstGeom>
          <a:noFill/>
          <a:ln w="9525">
            <a:solidFill>
              <a:schemeClr val="tx1"/>
            </a:solidFill>
            <a:round/>
            <a:headEnd/>
            <a:tailEnd type="triangle" w="med" len="med"/>
          </a:ln>
        </p:spPr>
        <p:txBody>
          <a:bodyPr/>
          <a:lstStyle/>
          <a:p>
            <a:endParaRPr lang="en-NZ"/>
          </a:p>
        </p:txBody>
      </p:sp>
      <p:sp>
        <p:nvSpPr>
          <p:cNvPr id="138245" name="Text Box 5"/>
          <p:cNvSpPr txBox="1">
            <a:spLocks noChangeArrowheads="1"/>
          </p:cNvSpPr>
          <p:nvPr/>
        </p:nvSpPr>
        <p:spPr bwMode="auto">
          <a:xfrm>
            <a:off x="7956550" y="5321300"/>
            <a:ext cx="1187450" cy="641350"/>
          </a:xfrm>
          <a:prstGeom prst="rect">
            <a:avLst/>
          </a:prstGeom>
          <a:noFill/>
          <a:ln w="9525">
            <a:noFill/>
            <a:miter lim="800000"/>
            <a:headEnd/>
            <a:tailEnd/>
          </a:ln>
        </p:spPr>
        <p:txBody>
          <a:bodyPr>
            <a:spAutoFit/>
          </a:bodyPr>
          <a:lstStyle/>
          <a:p>
            <a:r>
              <a:rPr lang="en-NZ"/>
              <a:t>Deprived area</a:t>
            </a:r>
            <a:endParaRPr lang="en-GB"/>
          </a:p>
        </p:txBody>
      </p:sp>
      <p:sp>
        <p:nvSpPr>
          <p:cNvPr id="138246" name="Line 6"/>
          <p:cNvSpPr>
            <a:spLocks noChangeShapeType="1"/>
          </p:cNvSpPr>
          <p:nvPr/>
        </p:nvSpPr>
        <p:spPr bwMode="auto">
          <a:xfrm flipH="1">
            <a:off x="6229350" y="2565400"/>
            <a:ext cx="863600" cy="649288"/>
          </a:xfrm>
          <a:prstGeom prst="line">
            <a:avLst/>
          </a:prstGeom>
          <a:noFill/>
          <a:ln w="9525">
            <a:solidFill>
              <a:schemeClr val="tx1"/>
            </a:solidFill>
            <a:round/>
            <a:headEnd/>
            <a:tailEnd type="triangle" w="med" len="med"/>
          </a:ln>
        </p:spPr>
        <p:txBody>
          <a:bodyPr/>
          <a:lstStyle/>
          <a:p>
            <a:endParaRPr lang="en-NZ"/>
          </a:p>
        </p:txBody>
      </p:sp>
      <p:sp>
        <p:nvSpPr>
          <p:cNvPr id="138247" name="Text Box 7"/>
          <p:cNvSpPr txBox="1">
            <a:spLocks noChangeArrowheads="1"/>
          </p:cNvSpPr>
          <p:nvPr/>
        </p:nvSpPr>
        <p:spPr bwMode="auto">
          <a:xfrm>
            <a:off x="7002463" y="2349500"/>
            <a:ext cx="1530350" cy="366713"/>
          </a:xfrm>
          <a:prstGeom prst="rect">
            <a:avLst/>
          </a:prstGeom>
          <a:noFill/>
          <a:ln w="9525">
            <a:noFill/>
            <a:miter lim="800000"/>
            <a:headEnd/>
            <a:tailEnd/>
          </a:ln>
        </p:spPr>
        <p:txBody>
          <a:bodyPr wrap="none">
            <a:spAutoFit/>
          </a:bodyPr>
          <a:lstStyle/>
          <a:p>
            <a:r>
              <a:rPr lang="en-NZ"/>
              <a:t>Wealthy area</a:t>
            </a:r>
            <a:endParaRPr lang="en-GB"/>
          </a:p>
        </p:txBody>
      </p:sp>
      <p:grpSp>
        <p:nvGrpSpPr>
          <p:cNvPr id="2" name="Group 9"/>
          <p:cNvGrpSpPr>
            <a:grpSpLocks/>
          </p:cNvGrpSpPr>
          <p:nvPr/>
        </p:nvGrpSpPr>
        <p:grpSpPr bwMode="auto">
          <a:xfrm>
            <a:off x="0" y="3068638"/>
            <a:ext cx="1908175" cy="2205037"/>
            <a:chOff x="793" y="1026"/>
            <a:chExt cx="2728" cy="3195"/>
          </a:xfrm>
        </p:grpSpPr>
        <p:pic>
          <p:nvPicPr>
            <p:cNvPr id="138249" name="Picture 10"/>
            <p:cNvPicPr>
              <a:picLocks noChangeAspect="1" noChangeArrowheads="1"/>
            </p:cNvPicPr>
            <p:nvPr/>
          </p:nvPicPr>
          <p:blipFill>
            <a:blip r:embed="rId4" cstate="print"/>
            <a:srcRect t="8043"/>
            <a:stretch>
              <a:fillRect/>
            </a:stretch>
          </p:blipFill>
          <p:spPr bwMode="auto">
            <a:xfrm>
              <a:off x="793" y="1026"/>
              <a:ext cx="2728" cy="3195"/>
            </a:xfrm>
            <a:prstGeom prst="rect">
              <a:avLst/>
            </a:prstGeom>
            <a:noFill/>
            <a:ln w="12700">
              <a:noFill/>
              <a:miter lim="800000"/>
              <a:headEnd type="none" w="sm" len="sm"/>
              <a:tailEnd type="none" w="sm" len="sm"/>
            </a:ln>
          </p:spPr>
        </p:pic>
        <p:sp>
          <p:nvSpPr>
            <p:cNvPr id="138250" name="Rectangle 11"/>
            <p:cNvSpPr>
              <a:spLocks noChangeArrowheads="1"/>
            </p:cNvSpPr>
            <p:nvPr/>
          </p:nvSpPr>
          <p:spPr bwMode="auto">
            <a:xfrm>
              <a:off x="1882" y="3475"/>
              <a:ext cx="1361" cy="590"/>
            </a:xfrm>
            <a:prstGeom prst="rect">
              <a:avLst/>
            </a:prstGeom>
            <a:solidFill>
              <a:schemeClr val="bg1"/>
            </a:solidFill>
            <a:ln w="9525">
              <a:noFill/>
              <a:miter lim="800000"/>
              <a:headEnd/>
              <a:tailEnd/>
            </a:ln>
          </p:spPr>
          <p:txBody>
            <a:bodyPr wrap="none" anchor="ctr"/>
            <a:lstStyle/>
            <a:p>
              <a:endParaRPr lang="en-NZ"/>
            </a:p>
          </p:txBody>
        </p:sp>
      </p:grpSp>
      <p:sp>
        <p:nvSpPr>
          <p:cNvPr id="138251" name="Line 13"/>
          <p:cNvSpPr>
            <a:spLocks noChangeShapeType="1"/>
          </p:cNvSpPr>
          <p:nvPr/>
        </p:nvSpPr>
        <p:spPr bwMode="auto">
          <a:xfrm flipH="1">
            <a:off x="1187450" y="3141663"/>
            <a:ext cx="360363" cy="358775"/>
          </a:xfrm>
          <a:prstGeom prst="line">
            <a:avLst/>
          </a:prstGeom>
          <a:noFill/>
          <a:ln w="9525">
            <a:solidFill>
              <a:schemeClr val="tx1"/>
            </a:solidFill>
            <a:round/>
            <a:headEnd/>
            <a:tailEnd type="triangle" w="med" len="med"/>
          </a:ln>
        </p:spPr>
        <p:txBody>
          <a:bodyPr/>
          <a:lstStyle/>
          <a:p>
            <a:endParaRPr lang="en-NZ"/>
          </a:p>
        </p:txBody>
      </p:sp>
      <p:sp>
        <p:nvSpPr>
          <p:cNvPr id="138252" name="Text Box 14"/>
          <p:cNvSpPr txBox="1">
            <a:spLocks noChangeArrowheads="1"/>
          </p:cNvSpPr>
          <p:nvPr/>
        </p:nvSpPr>
        <p:spPr bwMode="auto">
          <a:xfrm>
            <a:off x="303213" y="5537200"/>
            <a:ext cx="1163637" cy="366713"/>
          </a:xfrm>
          <a:prstGeom prst="rect">
            <a:avLst/>
          </a:prstGeom>
          <a:noFill/>
          <a:ln w="9525">
            <a:noFill/>
            <a:miter lim="800000"/>
            <a:headEnd/>
            <a:tailEnd/>
          </a:ln>
        </p:spPr>
        <p:txBody>
          <a:bodyPr wrap="none">
            <a:spAutoFit/>
          </a:bodyPr>
          <a:lstStyle/>
          <a:p>
            <a:r>
              <a:rPr lang="en-NZ"/>
              <a:t>&gt;1M pop</a:t>
            </a:r>
            <a:r>
              <a:rPr lang="en-NZ" baseline="30000"/>
              <a:t>n</a:t>
            </a:r>
            <a:endParaRPr lang="en-GB" baseline="300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a:spLocks noGrp="1"/>
          </p:cNvSpPr>
          <p:nvPr>
            <p:ph type="sldNum" sz="quarter" idx="10"/>
          </p:nvPr>
        </p:nvSpPr>
        <p:spPr/>
        <p:txBody>
          <a:bodyPr/>
          <a:lstStyle/>
          <a:p>
            <a:fld id="{96BAA069-9546-418E-B8AE-D4C2E78D54B6}" type="slidenum">
              <a:rPr lang="en-AU"/>
              <a:pPr/>
              <a:t>4</a:t>
            </a:fld>
            <a:endParaRPr lang="en-AU"/>
          </a:p>
        </p:txBody>
      </p:sp>
      <p:pic>
        <p:nvPicPr>
          <p:cNvPr id="327682" name="Picture 2" descr="F1090026"/>
          <p:cNvPicPr>
            <a:picLocks noChangeAspect="1" noChangeArrowheads="1"/>
          </p:cNvPicPr>
          <p:nvPr/>
        </p:nvPicPr>
        <p:blipFill>
          <a:blip r:embed="rId2" cstate="print"/>
          <a:srcRect/>
          <a:stretch>
            <a:fillRect/>
          </a:stretch>
        </p:blipFill>
        <p:spPr bwMode="auto">
          <a:xfrm>
            <a:off x="0" y="228600"/>
            <a:ext cx="9067800" cy="6070600"/>
          </a:xfrm>
          <a:prstGeom prst="rect">
            <a:avLst/>
          </a:prstGeom>
          <a:noFill/>
        </p:spPr>
      </p:pic>
      <p:sp>
        <p:nvSpPr>
          <p:cNvPr id="4" name="TextBox 3"/>
          <p:cNvSpPr txBox="1"/>
          <p:nvPr/>
        </p:nvSpPr>
        <p:spPr>
          <a:xfrm>
            <a:off x="395536" y="4437112"/>
            <a:ext cx="3108543" cy="923330"/>
          </a:xfrm>
          <a:prstGeom prst="rect">
            <a:avLst/>
          </a:prstGeom>
          <a:noFill/>
        </p:spPr>
        <p:txBody>
          <a:bodyPr wrap="none" rtlCol="0">
            <a:spAutoFit/>
          </a:bodyPr>
          <a:lstStyle/>
          <a:p>
            <a:r>
              <a:rPr lang="en-US" dirty="0" smtClean="0">
                <a:solidFill>
                  <a:schemeClr val="bg1"/>
                </a:solidFill>
              </a:rPr>
              <a:t>Lives may depend on advice</a:t>
            </a:r>
          </a:p>
          <a:p>
            <a:endParaRPr lang="en-US" dirty="0" smtClean="0">
              <a:solidFill>
                <a:schemeClr val="bg1"/>
              </a:solidFill>
            </a:endParaRPr>
          </a:p>
          <a:p>
            <a:r>
              <a:rPr lang="en-US" dirty="0" smtClean="0">
                <a:solidFill>
                  <a:schemeClr val="bg1"/>
                </a:solidFill>
              </a:rPr>
              <a:t>8,500 deaths in NZ</a:t>
            </a:r>
            <a:endParaRPr lang="en-US" dirty="0">
              <a:solidFill>
                <a:schemeClr val="bg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7" name="Picture 1"/>
          <p:cNvPicPr>
            <a:picLocks noChangeAspect="1" noChangeArrowheads="1"/>
          </p:cNvPicPr>
          <p:nvPr/>
        </p:nvPicPr>
        <p:blipFill>
          <a:blip r:embed="rId3" cstate="print"/>
          <a:srcRect/>
          <a:stretch>
            <a:fillRect/>
          </a:stretch>
        </p:blipFill>
        <p:spPr bwMode="auto">
          <a:xfrm>
            <a:off x="642910" y="928670"/>
            <a:ext cx="7519160" cy="5214974"/>
          </a:xfrm>
          <a:prstGeom prst="rect">
            <a:avLst/>
          </a:prstGeom>
          <a:noFill/>
          <a:ln w="9525">
            <a:noFill/>
            <a:miter lim="800000"/>
            <a:headEnd/>
            <a:tailEnd/>
          </a:ln>
        </p:spPr>
      </p:pic>
      <p:sp>
        <p:nvSpPr>
          <p:cNvPr id="140291" name="Rectangle 3"/>
          <p:cNvSpPr>
            <a:spLocks noGrp="1" noChangeArrowheads="1"/>
          </p:cNvSpPr>
          <p:nvPr>
            <p:ph type="title" idx="4294967295"/>
          </p:nvPr>
        </p:nvSpPr>
        <p:spPr>
          <a:xfrm>
            <a:off x="457200" y="-100013"/>
            <a:ext cx="8229600" cy="1143001"/>
          </a:xfrm>
        </p:spPr>
        <p:txBody>
          <a:bodyPr/>
          <a:lstStyle/>
          <a:p>
            <a:pPr eaLnBrk="1" hangingPunct="1"/>
            <a:r>
              <a:rPr lang="en-NZ" smtClean="0"/>
              <a:t>Spatial epidemiology - age</a:t>
            </a:r>
            <a:endParaRPr lang="en-GB" smtClean="0"/>
          </a:p>
        </p:txBody>
      </p:sp>
      <p:sp>
        <p:nvSpPr>
          <p:cNvPr id="140292" name="Text Box 4"/>
          <p:cNvSpPr txBox="1">
            <a:spLocks noChangeArrowheads="1"/>
          </p:cNvSpPr>
          <p:nvPr/>
        </p:nvSpPr>
        <p:spPr bwMode="auto">
          <a:xfrm>
            <a:off x="3214678" y="6256338"/>
            <a:ext cx="4527550" cy="366712"/>
          </a:xfrm>
          <a:prstGeom prst="rect">
            <a:avLst/>
          </a:prstGeom>
          <a:noFill/>
          <a:ln w="9525">
            <a:noFill/>
            <a:miter lim="800000"/>
            <a:headEnd/>
            <a:tailEnd/>
          </a:ln>
        </p:spPr>
        <p:txBody>
          <a:bodyPr wrap="none">
            <a:spAutoFit/>
          </a:bodyPr>
          <a:lstStyle/>
          <a:p>
            <a:r>
              <a:rPr lang="en-NZ" b="1" dirty="0"/>
              <a:t>Pre-school children predominantly rural</a:t>
            </a:r>
            <a:endParaRPr lang="en-GB" b="1" dirty="0"/>
          </a:p>
        </p:txBody>
      </p:sp>
      <p:grpSp>
        <p:nvGrpSpPr>
          <p:cNvPr id="2" name="Group 5"/>
          <p:cNvGrpSpPr>
            <a:grpSpLocks/>
          </p:cNvGrpSpPr>
          <p:nvPr/>
        </p:nvGrpSpPr>
        <p:grpSpPr bwMode="auto">
          <a:xfrm>
            <a:off x="7235825" y="1052513"/>
            <a:ext cx="1908175" cy="2205037"/>
            <a:chOff x="793" y="1026"/>
            <a:chExt cx="2728" cy="3195"/>
          </a:xfrm>
        </p:grpSpPr>
        <p:pic>
          <p:nvPicPr>
            <p:cNvPr id="140294" name="Picture 6"/>
            <p:cNvPicPr>
              <a:picLocks noChangeAspect="1" noChangeArrowheads="1"/>
            </p:cNvPicPr>
            <p:nvPr/>
          </p:nvPicPr>
          <p:blipFill>
            <a:blip r:embed="rId4" cstate="print"/>
            <a:srcRect t="8043"/>
            <a:stretch>
              <a:fillRect/>
            </a:stretch>
          </p:blipFill>
          <p:spPr bwMode="auto">
            <a:xfrm>
              <a:off x="793" y="1026"/>
              <a:ext cx="2728" cy="3195"/>
            </a:xfrm>
            <a:prstGeom prst="rect">
              <a:avLst/>
            </a:prstGeom>
            <a:noFill/>
            <a:ln w="12700">
              <a:noFill/>
              <a:miter lim="800000"/>
              <a:headEnd type="none" w="sm" len="sm"/>
              <a:tailEnd type="none" w="sm" len="sm"/>
            </a:ln>
          </p:spPr>
        </p:pic>
        <p:sp>
          <p:nvSpPr>
            <p:cNvPr id="140295" name="Rectangle 7"/>
            <p:cNvSpPr>
              <a:spLocks noChangeArrowheads="1"/>
            </p:cNvSpPr>
            <p:nvPr/>
          </p:nvSpPr>
          <p:spPr bwMode="auto">
            <a:xfrm>
              <a:off x="1882" y="3475"/>
              <a:ext cx="1361" cy="590"/>
            </a:xfrm>
            <a:prstGeom prst="rect">
              <a:avLst/>
            </a:prstGeom>
            <a:solidFill>
              <a:schemeClr val="bg1"/>
            </a:solidFill>
            <a:ln w="9525">
              <a:noFill/>
              <a:miter lim="800000"/>
              <a:headEnd/>
              <a:tailEnd/>
            </a:ln>
          </p:spPr>
          <p:txBody>
            <a:bodyPr wrap="none" anchor="ctr"/>
            <a:lstStyle/>
            <a:p>
              <a:endParaRPr lang="en-NZ"/>
            </a:p>
          </p:txBody>
        </p:sp>
      </p:grpSp>
      <p:sp>
        <p:nvSpPr>
          <p:cNvPr id="140296" name="Line 8"/>
          <p:cNvSpPr>
            <a:spLocks noChangeShapeType="1"/>
          </p:cNvSpPr>
          <p:nvPr/>
        </p:nvSpPr>
        <p:spPr bwMode="auto">
          <a:xfrm flipH="1" flipV="1">
            <a:off x="8532813" y="2060575"/>
            <a:ext cx="287337" cy="504825"/>
          </a:xfrm>
          <a:prstGeom prst="line">
            <a:avLst/>
          </a:prstGeom>
          <a:noFill/>
          <a:ln w="9525">
            <a:solidFill>
              <a:schemeClr val="tx1"/>
            </a:solidFill>
            <a:round/>
            <a:headEnd/>
            <a:tailEnd type="triangle" w="med" len="med"/>
          </a:ln>
        </p:spPr>
        <p:txBody>
          <a:bodyPr/>
          <a:lstStyle/>
          <a:p>
            <a:endParaRPr lang="en-NZ"/>
          </a:p>
        </p:txBody>
      </p:sp>
      <p:sp>
        <p:nvSpPr>
          <p:cNvPr id="140297" name="Text Box 9"/>
          <p:cNvSpPr txBox="1">
            <a:spLocks noChangeArrowheads="1"/>
          </p:cNvSpPr>
          <p:nvPr/>
        </p:nvSpPr>
        <p:spPr bwMode="auto">
          <a:xfrm>
            <a:off x="950913" y="1144588"/>
            <a:ext cx="1504950" cy="366712"/>
          </a:xfrm>
          <a:prstGeom prst="rect">
            <a:avLst/>
          </a:prstGeom>
          <a:noFill/>
          <a:ln w="9525">
            <a:noFill/>
            <a:miter lim="800000"/>
            <a:headEnd/>
            <a:tailEnd/>
          </a:ln>
          <a:effectLst/>
        </p:spPr>
        <p:txBody>
          <a:bodyPr wrap="none">
            <a:spAutoFit/>
          </a:bodyPr>
          <a:lstStyle/>
          <a:p>
            <a:r>
              <a:rPr lang="en-NZ"/>
              <a:t>0-4 year olds</a:t>
            </a:r>
            <a:endParaRPr lang="en-GB"/>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29" name="Picture 1"/>
          <p:cNvPicPr>
            <a:picLocks noChangeArrowheads="1"/>
          </p:cNvPicPr>
          <p:nvPr/>
        </p:nvPicPr>
        <p:blipFill>
          <a:blip r:embed="rId3" cstate="print"/>
          <a:srcRect/>
          <a:stretch>
            <a:fillRect/>
          </a:stretch>
        </p:blipFill>
        <p:spPr bwMode="auto">
          <a:xfrm>
            <a:off x="646238" y="928670"/>
            <a:ext cx="7539840" cy="5203441"/>
          </a:xfrm>
          <a:prstGeom prst="rect">
            <a:avLst/>
          </a:prstGeom>
          <a:noFill/>
          <a:ln w="9525">
            <a:noFill/>
            <a:miter lim="800000"/>
            <a:headEnd/>
            <a:tailEnd/>
          </a:ln>
        </p:spPr>
      </p:pic>
      <p:sp>
        <p:nvSpPr>
          <p:cNvPr id="142338" name="Rectangle 3"/>
          <p:cNvSpPr>
            <a:spLocks noChangeArrowheads="1"/>
          </p:cNvSpPr>
          <p:nvPr/>
        </p:nvSpPr>
        <p:spPr bwMode="auto">
          <a:xfrm>
            <a:off x="457200" y="-100013"/>
            <a:ext cx="8229600" cy="1143001"/>
          </a:xfrm>
          <a:prstGeom prst="rect">
            <a:avLst/>
          </a:prstGeom>
          <a:noFill/>
          <a:ln w="9525">
            <a:noFill/>
            <a:miter lim="800000"/>
            <a:headEnd/>
            <a:tailEnd/>
          </a:ln>
        </p:spPr>
        <p:txBody>
          <a:bodyPr anchor="ctr"/>
          <a:lstStyle/>
          <a:p>
            <a:pPr algn="ctr"/>
            <a:r>
              <a:rPr lang="en-NZ" sz="4400" dirty="0">
                <a:solidFill>
                  <a:srgbClr val="800000"/>
                </a:solidFill>
                <a:latin typeface="Calibri" pitchFamily="34" charset="0"/>
              </a:rPr>
              <a:t>Spatial epidemiology - age</a:t>
            </a:r>
            <a:endParaRPr lang="en-GB" sz="4400" dirty="0">
              <a:solidFill>
                <a:srgbClr val="800000"/>
              </a:solidFill>
              <a:latin typeface="Calibri" pitchFamily="34" charset="0"/>
            </a:endParaRPr>
          </a:p>
        </p:txBody>
      </p:sp>
      <p:sp>
        <p:nvSpPr>
          <p:cNvPr id="142339" name="Text Box 4"/>
          <p:cNvSpPr txBox="1">
            <a:spLocks noChangeArrowheads="1"/>
          </p:cNvSpPr>
          <p:nvPr/>
        </p:nvSpPr>
        <p:spPr bwMode="auto">
          <a:xfrm>
            <a:off x="3428992" y="6256338"/>
            <a:ext cx="4235450" cy="366712"/>
          </a:xfrm>
          <a:prstGeom prst="rect">
            <a:avLst/>
          </a:prstGeom>
          <a:noFill/>
          <a:ln w="9525">
            <a:noFill/>
            <a:miter lim="800000"/>
            <a:headEnd/>
            <a:tailEnd/>
          </a:ln>
        </p:spPr>
        <p:txBody>
          <a:bodyPr wrap="none">
            <a:spAutoFit/>
          </a:bodyPr>
          <a:lstStyle/>
          <a:p>
            <a:r>
              <a:rPr lang="en-NZ" b="1" dirty="0"/>
              <a:t>School children predominantly urban</a:t>
            </a:r>
            <a:endParaRPr lang="en-GB" b="1" dirty="0"/>
          </a:p>
        </p:txBody>
      </p:sp>
      <p:sp>
        <p:nvSpPr>
          <p:cNvPr id="142341" name="Text Box 5"/>
          <p:cNvSpPr txBox="1">
            <a:spLocks noChangeArrowheads="1"/>
          </p:cNvSpPr>
          <p:nvPr/>
        </p:nvSpPr>
        <p:spPr bwMode="auto">
          <a:xfrm>
            <a:off x="950913" y="1144588"/>
            <a:ext cx="1504950" cy="366712"/>
          </a:xfrm>
          <a:prstGeom prst="rect">
            <a:avLst/>
          </a:prstGeom>
          <a:noFill/>
          <a:ln w="9525">
            <a:noFill/>
            <a:miter lim="800000"/>
            <a:headEnd/>
            <a:tailEnd/>
          </a:ln>
          <a:effectLst/>
        </p:spPr>
        <p:txBody>
          <a:bodyPr wrap="none">
            <a:spAutoFit/>
          </a:bodyPr>
          <a:lstStyle/>
          <a:p>
            <a:r>
              <a:rPr lang="en-NZ"/>
              <a:t>5-9 year olds</a:t>
            </a:r>
            <a:endParaRPr lang="en-GB"/>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idx="4294967295"/>
          </p:nvPr>
        </p:nvSpPr>
        <p:spPr/>
        <p:txBody>
          <a:bodyPr/>
          <a:lstStyle/>
          <a:p>
            <a:pPr eaLnBrk="1" hangingPunct="1"/>
            <a:r>
              <a:rPr lang="en-NZ" smtClean="0"/>
              <a:t>Interventions in poultry industry demanded</a:t>
            </a:r>
            <a:endParaRPr lang="en-GB" smtClean="0"/>
          </a:p>
        </p:txBody>
      </p:sp>
      <p:pic>
        <p:nvPicPr>
          <p:cNvPr id="22530" name="Picture 3"/>
          <p:cNvPicPr>
            <a:picLocks noChangeAspect="1" noChangeArrowheads="1"/>
          </p:cNvPicPr>
          <p:nvPr/>
        </p:nvPicPr>
        <p:blipFill>
          <a:blip r:embed="rId2" cstate="print"/>
          <a:srcRect/>
          <a:stretch>
            <a:fillRect/>
          </a:stretch>
        </p:blipFill>
        <p:spPr bwMode="auto">
          <a:xfrm>
            <a:off x="0" y="2060575"/>
            <a:ext cx="8562975" cy="3095625"/>
          </a:xfrm>
          <a:prstGeom prst="rect">
            <a:avLst/>
          </a:prstGeom>
          <a:noFill/>
          <a:ln w="9525">
            <a:noFill/>
            <a:miter lim="800000"/>
            <a:headEnd/>
            <a:tailEnd/>
          </a:ln>
        </p:spPr>
      </p:pic>
      <p:sp>
        <p:nvSpPr>
          <p:cNvPr id="22531" name="Text Box 4"/>
          <p:cNvSpPr txBox="1">
            <a:spLocks noChangeArrowheads="1"/>
          </p:cNvSpPr>
          <p:nvPr/>
        </p:nvSpPr>
        <p:spPr bwMode="auto">
          <a:xfrm>
            <a:off x="1095375" y="5326063"/>
            <a:ext cx="7005638" cy="830997"/>
          </a:xfrm>
          <a:prstGeom prst="rect">
            <a:avLst/>
          </a:prstGeom>
          <a:noFill/>
          <a:ln w="12700">
            <a:noFill/>
            <a:miter lim="800000"/>
            <a:headEnd type="none" w="sm" len="sm"/>
            <a:tailEnd type="none" w="sm" len="sm"/>
          </a:ln>
        </p:spPr>
        <p:txBody>
          <a:bodyPr>
            <a:spAutoFit/>
          </a:bodyPr>
          <a:lstStyle/>
          <a:p>
            <a:pPr defTabSz="255588" eaLnBrk="0" hangingPunct="0"/>
            <a:r>
              <a:rPr lang="en-NZ" sz="2400" dirty="0">
                <a:solidFill>
                  <a:srgbClr val="000066"/>
                </a:solidFill>
                <a:latin typeface="Calibri" pitchFamily="34" charset="0"/>
                <a:cs typeface="Calibri" pitchFamily="34" charset="0"/>
              </a:rPr>
              <a:t>Poultry 	~ 40% of meat consumption, no imports or exports</a:t>
            </a:r>
            <a:endParaRPr lang="en-GB" sz="2400" dirty="0">
              <a:solidFill>
                <a:srgbClr val="000066"/>
              </a:solidFill>
              <a:latin typeface="Calibri" pitchFamily="34" charset="0"/>
              <a:cs typeface="Calibri" pitchFamily="34" charset="0"/>
            </a:endParaRPr>
          </a:p>
        </p:txBody>
      </p:sp>
      <p:sp>
        <p:nvSpPr>
          <p:cNvPr id="22532" name="Text Box 5"/>
          <p:cNvSpPr txBox="1">
            <a:spLocks noChangeArrowheads="1"/>
          </p:cNvSpPr>
          <p:nvPr/>
        </p:nvSpPr>
        <p:spPr bwMode="auto">
          <a:xfrm>
            <a:off x="5487988" y="2944813"/>
            <a:ext cx="692150" cy="366712"/>
          </a:xfrm>
          <a:prstGeom prst="rect">
            <a:avLst/>
          </a:prstGeom>
          <a:noFill/>
          <a:ln w="9525">
            <a:noFill/>
            <a:miter lim="800000"/>
            <a:headEnd/>
            <a:tailEnd/>
          </a:ln>
        </p:spPr>
        <p:txBody>
          <a:bodyPr wrap="none">
            <a:spAutoFit/>
          </a:bodyPr>
          <a:lstStyle/>
          <a:p>
            <a:r>
              <a:rPr lang="en-NZ"/>
              <a:t>2006</a:t>
            </a:r>
            <a:endParaRPr lang="en-GB"/>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t="24570" b="9450"/>
          <a:stretch>
            <a:fillRect/>
          </a:stretch>
        </p:blipFill>
        <p:spPr bwMode="auto">
          <a:xfrm>
            <a:off x="0" y="214290"/>
            <a:ext cx="8001024" cy="3958854"/>
          </a:xfrm>
          <a:prstGeom prst="rect">
            <a:avLst/>
          </a:prstGeom>
          <a:noFill/>
          <a:ln w="9525">
            <a:noFill/>
            <a:miter lim="800000"/>
            <a:headEnd/>
            <a:tailEnd/>
          </a:ln>
        </p:spPr>
      </p:pic>
      <p:pic>
        <p:nvPicPr>
          <p:cNvPr id="150530" name="Picture 2"/>
          <p:cNvPicPr>
            <a:picLocks noChangeAspect="1" noChangeArrowheads="1"/>
          </p:cNvPicPr>
          <p:nvPr/>
        </p:nvPicPr>
        <p:blipFill>
          <a:blip r:embed="rId3" cstate="print"/>
          <a:srcRect/>
          <a:stretch>
            <a:fillRect/>
          </a:stretch>
        </p:blipFill>
        <p:spPr bwMode="auto">
          <a:xfrm>
            <a:off x="1928794" y="4572008"/>
            <a:ext cx="2238375" cy="1533525"/>
          </a:xfrm>
          <a:prstGeom prst="rect">
            <a:avLst/>
          </a:prstGeom>
          <a:noFill/>
          <a:ln w="9525">
            <a:noFill/>
            <a:miter lim="800000"/>
            <a:headEnd/>
            <a:tailEnd/>
          </a:ln>
        </p:spPr>
      </p:pic>
      <p:pic>
        <p:nvPicPr>
          <p:cNvPr id="4" name="Picture 10" descr="Andrew McKenzie">
            <a:hlinkClick r:id="rId4"/>
          </p:cNvPr>
          <p:cNvPicPr>
            <a:picLocks noChangeAspect="1" noChangeArrowheads="1"/>
          </p:cNvPicPr>
          <p:nvPr/>
        </p:nvPicPr>
        <p:blipFill>
          <a:blip r:embed="rId5" cstate="print"/>
          <a:srcRect/>
          <a:stretch>
            <a:fillRect/>
          </a:stretch>
        </p:blipFill>
        <p:spPr bwMode="auto">
          <a:xfrm>
            <a:off x="4786314" y="4500570"/>
            <a:ext cx="1127125" cy="1657350"/>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idx="4294967295"/>
          </p:nvPr>
        </p:nvSpPr>
        <p:spPr/>
        <p:txBody>
          <a:bodyPr/>
          <a:lstStyle/>
          <a:p>
            <a:pPr eaLnBrk="1" hangingPunct="1"/>
            <a:r>
              <a:rPr lang="en-NZ" sz="4000" smtClean="0"/>
              <a:t>Chicken – confusing / conflicting evidence?</a:t>
            </a:r>
            <a:endParaRPr lang="en-GB" sz="4000" smtClean="0"/>
          </a:p>
        </p:txBody>
      </p:sp>
      <p:pic>
        <p:nvPicPr>
          <p:cNvPr id="23554" name="Picture 3"/>
          <p:cNvPicPr>
            <a:picLocks noGrp="1" noChangeAspect="1" noChangeArrowheads="1"/>
          </p:cNvPicPr>
          <p:nvPr>
            <p:ph type="body" idx="4294967295"/>
          </p:nvPr>
        </p:nvPicPr>
        <p:blipFill>
          <a:blip r:embed="rId2" cstate="print"/>
          <a:srcRect t="10931" r="33115" b="43724"/>
          <a:stretch>
            <a:fillRect/>
          </a:stretch>
        </p:blipFill>
        <p:spPr>
          <a:xfrm>
            <a:off x="250825" y="2276475"/>
            <a:ext cx="7870825" cy="3030538"/>
          </a:xfrm>
        </p:spPr>
      </p:pic>
      <p:sp>
        <p:nvSpPr>
          <p:cNvPr id="23555" name="Oval 4"/>
          <p:cNvSpPr>
            <a:spLocks noChangeArrowheads="1"/>
          </p:cNvSpPr>
          <p:nvPr/>
        </p:nvSpPr>
        <p:spPr bwMode="auto">
          <a:xfrm>
            <a:off x="5364163" y="4076700"/>
            <a:ext cx="1439862" cy="360363"/>
          </a:xfrm>
          <a:prstGeom prst="ellipse">
            <a:avLst/>
          </a:prstGeom>
          <a:noFill/>
          <a:ln w="38100">
            <a:solidFill>
              <a:srgbClr val="800000"/>
            </a:solidFill>
            <a:round/>
            <a:headEnd/>
            <a:tailEnd/>
          </a:ln>
        </p:spPr>
        <p:txBody>
          <a:bodyPr wrap="none" anchor="ctr"/>
          <a:lstStyle/>
          <a:p>
            <a:endParaRPr lang="en-NZ"/>
          </a:p>
        </p:txBody>
      </p:sp>
      <p:sp>
        <p:nvSpPr>
          <p:cNvPr id="23556" name="Oval 5"/>
          <p:cNvSpPr>
            <a:spLocks noChangeArrowheads="1"/>
          </p:cNvSpPr>
          <p:nvPr/>
        </p:nvSpPr>
        <p:spPr bwMode="auto">
          <a:xfrm>
            <a:off x="5219700" y="3068638"/>
            <a:ext cx="1439863" cy="360362"/>
          </a:xfrm>
          <a:prstGeom prst="ellipse">
            <a:avLst/>
          </a:prstGeom>
          <a:noFill/>
          <a:ln w="38100">
            <a:solidFill>
              <a:srgbClr val="800000"/>
            </a:solidFill>
            <a:round/>
            <a:headEnd/>
            <a:tailEnd/>
          </a:ln>
        </p:spPr>
        <p:txBody>
          <a:bodyPr wrap="none" anchor="ctr"/>
          <a:lstStyle/>
          <a:p>
            <a:endParaRPr lang="en-NZ"/>
          </a:p>
        </p:txBody>
      </p:sp>
      <p:sp>
        <p:nvSpPr>
          <p:cNvPr id="23557" name="Text Box 6"/>
          <p:cNvSpPr txBox="1">
            <a:spLocks noChangeArrowheads="1"/>
          </p:cNvSpPr>
          <p:nvPr/>
        </p:nvSpPr>
        <p:spPr bwMode="auto">
          <a:xfrm>
            <a:off x="1023938" y="5830888"/>
            <a:ext cx="7307262" cy="457200"/>
          </a:xfrm>
          <a:prstGeom prst="rect">
            <a:avLst/>
          </a:prstGeom>
          <a:noFill/>
          <a:ln w="12700">
            <a:noFill/>
            <a:miter lim="800000"/>
            <a:headEnd type="none" w="sm" len="sm"/>
            <a:tailEnd type="none" w="sm" len="sm"/>
          </a:ln>
        </p:spPr>
        <p:txBody>
          <a:bodyPr wrap="none">
            <a:spAutoFit/>
          </a:bodyPr>
          <a:lstStyle/>
          <a:p>
            <a:pPr eaLnBrk="0" hangingPunct="0"/>
            <a:r>
              <a:rPr lang="en-NZ" sz="2400" b="1">
                <a:latin typeface="Comic Sans MS" pitchFamily="66" charset="0"/>
              </a:rPr>
              <a:t>Ikram 1994, New Zealand Campylobacter study</a:t>
            </a:r>
            <a:endParaRPr lang="en-GB" sz="2400" b="1">
              <a:latin typeface="Comic Sans MS" pitchFamily="66"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idx="4294967295"/>
          </p:nvPr>
        </p:nvSpPr>
        <p:spPr/>
        <p:txBody>
          <a:bodyPr/>
          <a:lstStyle/>
          <a:p>
            <a:pPr eaLnBrk="1" hangingPunct="1"/>
            <a:r>
              <a:rPr lang="en-NZ" smtClean="0"/>
              <a:t>Source attribution</a:t>
            </a:r>
            <a:endParaRPr lang="en-GB" smtClean="0"/>
          </a:p>
        </p:txBody>
      </p:sp>
      <p:sp>
        <p:nvSpPr>
          <p:cNvPr id="49154" name="Rectangle 3"/>
          <p:cNvSpPr>
            <a:spLocks noGrp="1" noChangeArrowheads="1"/>
          </p:cNvSpPr>
          <p:nvPr>
            <p:ph type="body" idx="4294967295"/>
          </p:nvPr>
        </p:nvSpPr>
        <p:spPr/>
        <p:txBody>
          <a:bodyPr/>
          <a:lstStyle/>
          <a:p>
            <a:pPr eaLnBrk="1" hangingPunct="1"/>
            <a:r>
              <a:rPr lang="en-NZ" smtClean="0"/>
              <a:t>Essential for:</a:t>
            </a:r>
          </a:p>
          <a:p>
            <a:pPr lvl="1" eaLnBrk="1" hangingPunct="1"/>
            <a:r>
              <a:rPr lang="en-NZ" smtClean="0"/>
              <a:t>Managing public health risks</a:t>
            </a:r>
          </a:p>
          <a:p>
            <a:pPr lvl="1" eaLnBrk="1" hangingPunct="1"/>
            <a:r>
              <a:rPr lang="en-NZ" smtClean="0"/>
              <a:t>Prioritising resources</a:t>
            </a:r>
          </a:p>
          <a:p>
            <a:pPr lvl="1" eaLnBrk="1" hangingPunct="1"/>
            <a:r>
              <a:rPr lang="en-NZ" smtClean="0"/>
              <a:t>Directing research effort</a:t>
            </a:r>
          </a:p>
          <a:p>
            <a:pPr lvl="1" eaLnBrk="1" hangingPunct="1"/>
            <a:endParaRPr lang="en-NZ"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ChangeArrowheads="1"/>
          </p:cNvSpPr>
          <p:nvPr/>
        </p:nvSpPr>
        <p:spPr bwMode="auto">
          <a:xfrm>
            <a:off x="107504" y="1196975"/>
            <a:ext cx="8569325" cy="533400"/>
          </a:xfrm>
          <a:prstGeom prst="rect">
            <a:avLst/>
          </a:prstGeom>
          <a:noFill/>
          <a:ln w="9525">
            <a:noFill/>
            <a:miter lim="800000"/>
            <a:headEnd/>
            <a:tailEnd/>
          </a:ln>
        </p:spPr>
        <p:txBody>
          <a:bodyPr anchor="ctr"/>
          <a:lstStyle/>
          <a:p>
            <a:pPr algn="ctr"/>
            <a:r>
              <a:rPr lang="en-GB" sz="4400" dirty="0">
                <a:solidFill>
                  <a:srgbClr val="800000"/>
                </a:solidFill>
                <a:latin typeface="Calibri" pitchFamily="34" charset="0"/>
                <a:cs typeface="Calibri" pitchFamily="34" charset="0"/>
              </a:rPr>
              <a:t>Model-based approaches to ‘source attribution’</a:t>
            </a:r>
            <a:br>
              <a:rPr lang="en-GB" sz="4400" dirty="0">
                <a:solidFill>
                  <a:srgbClr val="800000"/>
                </a:solidFill>
                <a:latin typeface="Calibri" pitchFamily="34" charset="0"/>
                <a:cs typeface="Calibri" pitchFamily="34" charset="0"/>
              </a:rPr>
            </a:br>
            <a:endParaRPr lang="en-GB" sz="4400" dirty="0">
              <a:solidFill>
                <a:srgbClr val="800000"/>
              </a:solidFill>
              <a:latin typeface="Calibri" pitchFamily="34" charset="0"/>
              <a:cs typeface="Calibri" pitchFamily="34" charset="0"/>
            </a:endParaRPr>
          </a:p>
        </p:txBody>
      </p:sp>
      <p:sp>
        <p:nvSpPr>
          <p:cNvPr id="51202" name="Rectangle 3"/>
          <p:cNvSpPr>
            <a:spLocks noChangeArrowheads="1"/>
          </p:cNvSpPr>
          <p:nvPr/>
        </p:nvSpPr>
        <p:spPr bwMode="auto">
          <a:xfrm>
            <a:off x="250825" y="2060575"/>
            <a:ext cx="8245475" cy="1944688"/>
          </a:xfrm>
          <a:prstGeom prst="rect">
            <a:avLst/>
          </a:prstGeom>
          <a:noFill/>
          <a:ln w="9525">
            <a:noFill/>
            <a:miter lim="800000"/>
            <a:headEnd/>
            <a:tailEnd/>
          </a:ln>
        </p:spPr>
        <p:txBody>
          <a:bodyPr/>
          <a:lstStyle/>
          <a:p>
            <a:pPr marL="742950" lvl="1" indent="-285750">
              <a:spcBef>
                <a:spcPct val="20000"/>
              </a:spcBef>
              <a:buFontTx/>
              <a:buChar char="–"/>
            </a:pPr>
            <a:r>
              <a:rPr lang="en-NZ" sz="2800" dirty="0">
                <a:solidFill>
                  <a:srgbClr val="000066"/>
                </a:solidFill>
                <a:latin typeface="Calibri" pitchFamily="34" charset="0"/>
                <a:cs typeface="Calibri" pitchFamily="34" charset="0"/>
              </a:rPr>
              <a:t>(Analytical) epidemiology</a:t>
            </a:r>
          </a:p>
          <a:p>
            <a:pPr marL="1143000" lvl="2" indent="-228600">
              <a:spcBef>
                <a:spcPct val="20000"/>
              </a:spcBef>
              <a:buFontTx/>
              <a:buChar char="•"/>
            </a:pPr>
            <a:r>
              <a:rPr lang="en-NZ" sz="2400" dirty="0">
                <a:solidFill>
                  <a:srgbClr val="000066"/>
                </a:solidFill>
                <a:latin typeface="Calibri" pitchFamily="34" charset="0"/>
                <a:cs typeface="Calibri" pitchFamily="34" charset="0"/>
              </a:rPr>
              <a:t>Population-based epidemiological studies </a:t>
            </a:r>
          </a:p>
          <a:p>
            <a:pPr marL="742950" lvl="1" indent="-285750">
              <a:spcBef>
                <a:spcPct val="20000"/>
              </a:spcBef>
              <a:buFontTx/>
              <a:buChar char="–"/>
            </a:pPr>
            <a:r>
              <a:rPr lang="en-NZ" sz="2800" dirty="0">
                <a:solidFill>
                  <a:srgbClr val="000066"/>
                </a:solidFill>
                <a:latin typeface="Calibri" pitchFamily="34" charset="0"/>
                <a:cs typeface="Calibri" pitchFamily="34" charset="0"/>
              </a:rPr>
              <a:t>Simulation modelling / Risk assessment </a:t>
            </a:r>
          </a:p>
          <a:p>
            <a:pPr marL="742950" lvl="1" indent="-285750">
              <a:spcBef>
                <a:spcPct val="20000"/>
              </a:spcBef>
              <a:buFontTx/>
              <a:buChar char="–"/>
            </a:pPr>
            <a:r>
              <a:rPr lang="en-NZ" sz="2800" dirty="0">
                <a:solidFill>
                  <a:srgbClr val="000066"/>
                </a:solidFill>
                <a:latin typeface="Calibri" pitchFamily="34" charset="0"/>
                <a:cs typeface="Calibri" pitchFamily="34" charset="0"/>
              </a:rPr>
              <a:t>Molecular epidemiology</a:t>
            </a:r>
          </a:p>
          <a:p>
            <a:pPr marL="1143000" lvl="2" indent="-228600">
              <a:spcBef>
                <a:spcPct val="20000"/>
              </a:spcBef>
              <a:buFontTx/>
              <a:buChar char="•"/>
            </a:pPr>
            <a:r>
              <a:rPr lang="en-NZ" sz="2400" dirty="0">
                <a:solidFill>
                  <a:srgbClr val="000066"/>
                </a:solidFill>
                <a:latin typeface="Calibri" pitchFamily="34" charset="0"/>
                <a:cs typeface="Calibri" pitchFamily="34" charset="0"/>
              </a:rPr>
              <a:t>Microbial </a:t>
            </a:r>
            <a:r>
              <a:rPr lang="en-NZ" sz="2400" dirty="0" err="1">
                <a:solidFill>
                  <a:srgbClr val="000066"/>
                </a:solidFill>
                <a:latin typeface="Calibri" pitchFamily="34" charset="0"/>
                <a:cs typeface="Calibri" pitchFamily="34" charset="0"/>
              </a:rPr>
              <a:t>subtyping</a:t>
            </a:r>
            <a:r>
              <a:rPr lang="en-NZ" sz="2400" dirty="0">
                <a:solidFill>
                  <a:srgbClr val="000066"/>
                </a:solidFill>
                <a:latin typeface="Calibri" pitchFamily="34" charset="0"/>
                <a:cs typeface="Calibri" pitchFamily="34" charset="0"/>
              </a:rPr>
              <a:t> / source tracking</a:t>
            </a:r>
          </a:p>
          <a:p>
            <a:pPr marL="1143000" lvl="2" indent="-228600">
              <a:spcBef>
                <a:spcPct val="20000"/>
              </a:spcBef>
              <a:buFontTx/>
              <a:buChar char="•"/>
            </a:pPr>
            <a:r>
              <a:rPr lang="en-NZ" sz="2400" dirty="0">
                <a:solidFill>
                  <a:srgbClr val="000066"/>
                </a:solidFill>
                <a:latin typeface="Calibri" pitchFamily="34" charset="0"/>
                <a:cs typeface="Calibri" pitchFamily="34" charset="0"/>
              </a:rPr>
              <a:t>Applying molecular tools, population genetics and epidemiological modelling to inform public health policy</a:t>
            </a:r>
          </a:p>
          <a:p>
            <a:pPr marL="1143000" lvl="2" indent="-228600">
              <a:spcBef>
                <a:spcPct val="20000"/>
              </a:spcBef>
              <a:buFontTx/>
              <a:buChar char="•"/>
            </a:pPr>
            <a:r>
              <a:rPr lang="en-NZ" sz="2400" dirty="0">
                <a:solidFill>
                  <a:srgbClr val="000066"/>
                </a:solidFill>
                <a:latin typeface="Calibri" pitchFamily="34" charset="0"/>
                <a:cs typeface="Calibri" pitchFamily="34" charset="0"/>
              </a:rPr>
              <a:t>NZFSA </a:t>
            </a:r>
            <a:r>
              <a:rPr lang="en-NZ" sz="2400" dirty="0" smtClean="0">
                <a:solidFill>
                  <a:srgbClr val="000066"/>
                </a:solidFill>
                <a:latin typeface="Calibri" pitchFamily="34" charset="0"/>
                <a:cs typeface="Calibri" pitchFamily="34" charset="0"/>
              </a:rPr>
              <a:t> </a:t>
            </a:r>
            <a:r>
              <a:rPr lang="en-NZ" sz="2400" dirty="0">
                <a:solidFill>
                  <a:srgbClr val="000066"/>
                </a:solidFill>
                <a:latin typeface="Calibri" pitchFamily="34" charset="0"/>
                <a:cs typeface="Calibri" pitchFamily="34" charset="0"/>
              </a:rPr>
              <a:t>funded</a:t>
            </a:r>
            <a:endParaRPr lang="en-GB" sz="2400" dirty="0">
              <a:solidFill>
                <a:srgbClr val="000066"/>
              </a:solidFill>
              <a:latin typeface="Calibri" pitchFamily="34" charset="0"/>
              <a:cs typeface="Calibri" pitchFamily="34" charset="0"/>
            </a:endParaRPr>
          </a:p>
          <a:p>
            <a:pPr marL="742950" lvl="1" indent="-285750">
              <a:spcBef>
                <a:spcPct val="20000"/>
              </a:spcBef>
            </a:pPr>
            <a:endParaRPr lang="en-NZ" sz="2800" dirty="0">
              <a:solidFill>
                <a:srgbClr val="000066"/>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ChangeArrowheads="1"/>
          </p:cNvSpPr>
          <p:nvPr/>
        </p:nvSpPr>
        <p:spPr bwMode="auto">
          <a:xfrm>
            <a:off x="323850" y="1196975"/>
            <a:ext cx="8569325" cy="533400"/>
          </a:xfrm>
          <a:prstGeom prst="rect">
            <a:avLst/>
          </a:prstGeom>
          <a:noFill/>
          <a:ln w="9525">
            <a:noFill/>
            <a:miter lim="800000"/>
            <a:headEnd/>
            <a:tailEnd/>
          </a:ln>
        </p:spPr>
        <p:txBody>
          <a:bodyPr anchor="ctr"/>
          <a:lstStyle/>
          <a:p>
            <a:pPr algn="ctr"/>
            <a:r>
              <a:rPr lang="en-GB" sz="4400" dirty="0">
                <a:solidFill>
                  <a:srgbClr val="800000"/>
                </a:solidFill>
                <a:latin typeface="Calibri" pitchFamily="34" charset="0"/>
              </a:rPr>
              <a:t>Approaches to ‘source attribution’</a:t>
            </a:r>
            <a:br>
              <a:rPr lang="en-GB" sz="4400" dirty="0">
                <a:solidFill>
                  <a:srgbClr val="800000"/>
                </a:solidFill>
                <a:latin typeface="Calibri" pitchFamily="34" charset="0"/>
              </a:rPr>
            </a:br>
            <a:endParaRPr lang="en-GB" sz="4400" dirty="0">
              <a:solidFill>
                <a:srgbClr val="800000"/>
              </a:solidFill>
              <a:latin typeface="Calibri" pitchFamily="34" charset="0"/>
            </a:endParaRPr>
          </a:p>
        </p:txBody>
      </p:sp>
      <p:sp>
        <p:nvSpPr>
          <p:cNvPr id="24578" name="Rectangle 3"/>
          <p:cNvSpPr>
            <a:spLocks noChangeArrowheads="1"/>
          </p:cNvSpPr>
          <p:nvPr/>
        </p:nvSpPr>
        <p:spPr bwMode="auto">
          <a:xfrm>
            <a:off x="250825" y="2060575"/>
            <a:ext cx="8245475" cy="1944688"/>
          </a:xfrm>
          <a:prstGeom prst="rect">
            <a:avLst/>
          </a:prstGeom>
          <a:noFill/>
          <a:ln w="9525">
            <a:noFill/>
            <a:miter lim="800000"/>
            <a:headEnd/>
            <a:tailEnd/>
          </a:ln>
        </p:spPr>
        <p:txBody>
          <a:bodyPr/>
          <a:lstStyle/>
          <a:p>
            <a:pPr marL="742950" lvl="1" indent="-285750">
              <a:spcBef>
                <a:spcPct val="20000"/>
              </a:spcBef>
              <a:buFontTx/>
              <a:buChar char="–"/>
            </a:pPr>
            <a:r>
              <a:rPr lang="en-NZ" sz="2800" dirty="0">
                <a:solidFill>
                  <a:schemeClr val="accent1"/>
                </a:solidFill>
                <a:latin typeface="Calibri" pitchFamily="34" charset="0"/>
              </a:rPr>
              <a:t>(Analytical) epidemiology</a:t>
            </a:r>
          </a:p>
          <a:p>
            <a:pPr marL="1143000" lvl="2" indent="-228600">
              <a:spcBef>
                <a:spcPct val="20000"/>
              </a:spcBef>
              <a:buFontTx/>
              <a:buChar char="•"/>
            </a:pPr>
            <a:r>
              <a:rPr lang="en-NZ" sz="2400" dirty="0">
                <a:solidFill>
                  <a:schemeClr val="accent1"/>
                </a:solidFill>
                <a:latin typeface="Calibri" pitchFamily="34" charset="0"/>
              </a:rPr>
              <a:t>Population-based epidemiological studies </a:t>
            </a:r>
          </a:p>
          <a:p>
            <a:pPr marL="742950" lvl="1" indent="-285750">
              <a:spcBef>
                <a:spcPct val="20000"/>
              </a:spcBef>
              <a:buFontTx/>
              <a:buChar char="–"/>
            </a:pPr>
            <a:r>
              <a:rPr lang="en-NZ" sz="2800" dirty="0">
                <a:solidFill>
                  <a:schemeClr val="accent1"/>
                </a:solidFill>
                <a:latin typeface="Calibri" pitchFamily="34" charset="0"/>
              </a:rPr>
              <a:t>Simulation modelling / Risk assessment</a:t>
            </a:r>
            <a:r>
              <a:rPr lang="en-NZ" sz="2800" dirty="0">
                <a:solidFill>
                  <a:srgbClr val="000066"/>
                </a:solidFill>
                <a:latin typeface="Calibri" pitchFamily="34" charset="0"/>
              </a:rPr>
              <a:t> </a:t>
            </a:r>
          </a:p>
          <a:p>
            <a:pPr marL="742950" lvl="1" indent="-285750">
              <a:spcBef>
                <a:spcPct val="20000"/>
              </a:spcBef>
              <a:buFontTx/>
              <a:buChar char="–"/>
            </a:pPr>
            <a:r>
              <a:rPr lang="en-NZ" sz="2800" dirty="0">
                <a:solidFill>
                  <a:schemeClr val="tx2"/>
                </a:solidFill>
                <a:latin typeface="Calibri" pitchFamily="34" charset="0"/>
              </a:rPr>
              <a:t>Molecular epidemiology</a:t>
            </a:r>
          </a:p>
          <a:p>
            <a:pPr marL="1143000" lvl="2" indent="-228600">
              <a:spcBef>
                <a:spcPct val="20000"/>
              </a:spcBef>
              <a:buFontTx/>
              <a:buChar char="•"/>
            </a:pPr>
            <a:r>
              <a:rPr lang="en-NZ" sz="2400" dirty="0">
                <a:solidFill>
                  <a:srgbClr val="000066"/>
                </a:solidFill>
                <a:latin typeface="Calibri" pitchFamily="34" charset="0"/>
              </a:rPr>
              <a:t>Microbial </a:t>
            </a:r>
            <a:r>
              <a:rPr lang="en-NZ" sz="2400" dirty="0" err="1">
                <a:solidFill>
                  <a:srgbClr val="000066"/>
                </a:solidFill>
                <a:latin typeface="Calibri" pitchFamily="34" charset="0"/>
              </a:rPr>
              <a:t>subtyping</a:t>
            </a:r>
            <a:r>
              <a:rPr lang="en-NZ" sz="2400" dirty="0">
                <a:solidFill>
                  <a:srgbClr val="000066"/>
                </a:solidFill>
                <a:latin typeface="Calibri" pitchFamily="34" charset="0"/>
              </a:rPr>
              <a:t> / source tracking</a:t>
            </a:r>
          </a:p>
          <a:p>
            <a:pPr marL="1143000" lvl="2" indent="-228600">
              <a:spcBef>
                <a:spcPct val="20000"/>
              </a:spcBef>
              <a:buFontTx/>
              <a:buChar char="•"/>
            </a:pPr>
            <a:r>
              <a:rPr lang="en-NZ" sz="2400" dirty="0">
                <a:solidFill>
                  <a:srgbClr val="000066"/>
                </a:solidFill>
                <a:latin typeface="Calibri" pitchFamily="34" charset="0"/>
              </a:rPr>
              <a:t>Applying molecular tools, population genetics and epidemiological modelling to inform public health policy</a:t>
            </a:r>
          </a:p>
          <a:p>
            <a:pPr marL="1143000" lvl="2" indent="-228600">
              <a:spcBef>
                <a:spcPct val="20000"/>
              </a:spcBef>
              <a:buFontTx/>
              <a:buChar char="•"/>
            </a:pPr>
            <a:r>
              <a:rPr lang="en-NZ" sz="2400" dirty="0">
                <a:solidFill>
                  <a:srgbClr val="000066"/>
                </a:solidFill>
                <a:latin typeface="Calibri" pitchFamily="34" charset="0"/>
              </a:rPr>
              <a:t>NZFSA funded</a:t>
            </a:r>
            <a:endParaRPr lang="en-GB" sz="2400" dirty="0">
              <a:solidFill>
                <a:srgbClr val="000066"/>
              </a:solidFill>
              <a:latin typeface="Calibri" pitchFamily="34" charset="0"/>
            </a:endParaRPr>
          </a:p>
          <a:p>
            <a:pPr marL="742950" lvl="1" indent="-285750">
              <a:spcBef>
                <a:spcPct val="20000"/>
              </a:spcBef>
            </a:pPr>
            <a:endParaRPr lang="en-NZ" sz="2800" dirty="0">
              <a:solidFill>
                <a:srgbClr val="000066"/>
              </a:solidFill>
              <a:latin typeface="Comic Sans MS" pitchFamily="66"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NZ" smtClean="0">
                <a:latin typeface="Calibri" pitchFamily="34" charset="0"/>
              </a:rPr>
              <a:t>Setting up the sentinel site</a:t>
            </a:r>
            <a:endParaRPr lang="en-GB" smtClean="0">
              <a:latin typeface="Calibri" pitchFamily="34" charset="0"/>
            </a:endParaRPr>
          </a:p>
        </p:txBody>
      </p:sp>
      <p:sp>
        <p:nvSpPr>
          <p:cNvPr id="21506" name="Rectangle 3"/>
          <p:cNvSpPr>
            <a:spLocks noGrp="1" noChangeArrowheads="1"/>
          </p:cNvSpPr>
          <p:nvPr>
            <p:ph type="body" idx="1"/>
          </p:nvPr>
        </p:nvSpPr>
        <p:spPr/>
        <p:txBody>
          <a:bodyPr/>
          <a:lstStyle/>
          <a:p>
            <a:pPr>
              <a:lnSpc>
                <a:spcPct val="90000"/>
              </a:lnSpc>
            </a:pPr>
            <a:r>
              <a:rPr lang="en-NZ" smtClean="0">
                <a:latin typeface="Calibri" pitchFamily="34" charset="0"/>
              </a:rPr>
              <a:t>Collaboration</a:t>
            </a:r>
          </a:p>
          <a:p>
            <a:pPr lvl="1">
              <a:lnSpc>
                <a:spcPct val="90000"/>
              </a:lnSpc>
            </a:pPr>
            <a:r>
              <a:rPr lang="en-NZ" smtClean="0">
                <a:latin typeface="Calibri" pitchFamily="34" charset="0"/>
              </a:rPr>
              <a:t>MedLab Central</a:t>
            </a:r>
          </a:p>
          <a:p>
            <a:pPr lvl="1">
              <a:lnSpc>
                <a:spcPct val="90000"/>
              </a:lnSpc>
            </a:pPr>
            <a:r>
              <a:rPr lang="en-NZ" smtClean="0">
                <a:latin typeface="Calibri" pitchFamily="34" charset="0"/>
              </a:rPr>
              <a:t>Public Health Unit </a:t>
            </a:r>
          </a:p>
          <a:p>
            <a:pPr lvl="1">
              <a:lnSpc>
                <a:spcPct val="90000"/>
              </a:lnSpc>
            </a:pPr>
            <a:r>
              <a:rPr lang="en-NZ" smtClean="0">
                <a:latin typeface="Calibri" pitchFamily="34" charset="0"/>
              </a:rPr>
              <a:t>Human health surveillance unit: ESR </a:t>
            </a:r>
          </a:p>
          <a:p>
            <a:pPr lvl="1">
              <a:lnSpc>
                <a:spcPct val="90000"/>
              </a:lnSpc>
            </a:pPr>
            <a:r>
              <a:rPr lang="en-NZ" smtClean="0">
                <a:latin typeface="Calibri" pitchFamily="34" charset="0"/>
              </a:rPr>
              <a:t>Industry body: PIANZ / suppliers</a:t>
            </a:r>
          </a:p>
          <a:p>
            <a:pPr lvl="1">
              <a:lnSpc>
                <a:spcPct val="90000"/>
              </a:lnSpc>
            </a:pPr>
            <a:r>
              <a:rPr lang="en-NZ" smtClean="0">
                <a:latin typeface="Calibri" pitchFamily="34" charset="0"/>
              </a:rPr>
              <a:t>Dairy and sheep farmers</a:t>
            </a:r>
          </a:p>
          <a:p>
            <a:pPr lvl="1">
              <a:lnSpc>
                <a:spcPct val="90000"/>
              </a:lnSpc>
            </a:pPr>
            <a:r>
              <a:rPr lang="en-NZ" smtClean="0">
                <a:latin typeface="Calibri" pitchFamily="34" charset="0"/>
              </a:rPr>
              <a:t>Regional council</a:t>
            </a:r>
          </a:p>
          <a:p>
            <a:pPr lvl="1">
              <a:lnSpc>
                <a:spcPct val="90000"/>
              </a:lnSpc>
            </a:pPr>
            <a:r>
              <a:rPr lang="en-NZ" smtClean="0">
                <a:latin typeface="Calibri" pitchFamily="34" charset="0"/>
              </a:rPr>
              <a:t>Institutes at Massey</a:t>
            </a:r>
          </a:p>
          <a:p>
            <a:pPr lvl="1">
              <a:lnSpc>
                <a:spcPct val="90000"/>
              </a:lnSpc>
            </a:pPr>
            <a:r>
              <a:rPr lang="en-NZ" smtClean="0">
                <a:latin typeface="Calibri" pitchFamily="34" charset="0"/>
              </a:rPr>
              <a:t>Regulator: NZFSA</a:t>
            </a:r>
          </a:p>
          <a:p>
            <a:pPr lvl="1">
              <a:lnSpc>
                <a:spcPct val="90000"/>
              </a:lnSpc>
            </a:pPr>
            <a:endParaRPr lang="en-GB" smtClean="0">
              <a:latin typeface="Calibri"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idx="4294967295"/>
          </p:nvPr>
        </p:nvSpPr>
        <p:spPr>
          <a:xfrm>
            <a:off x="142875" y="274638"/>
            <a:ext cx="8543925" cy="1143000"/>
          </a:xfrm>
        </p:spPr>
        <p:txBody>
          <a:bodyPr/>
          <a:lstStyle/>
          <a:p>
            <a:pPr eaLnBrk="1" hangingPunct="1"/>
            <a:r>
              <a:rPr lang="en-NZ" dirty="0" err="1" smtClean="0"/>
              <a:t>Manawatu</a:t>
            </a:r>
            <a:r>
              <a:rPr lang="en-NZ" dirty="0" smtClean="0"/>
              <a:t> study 2005-2010</a:t>
            </a:r>
            <a:endParaRPr lang="en-GB" dirty="0" smtClean="0"/>
          </a:p>
        </p:txBody>
      </p:sp>
      <p:sp>
        <p:nvSpPr>
          <p:cNvPr id="25602" name="Rectangle 3"/>
          <p:cNvSpPr>
            <a:spLocks noGrp="1" noChangeArrowheads="1"/>
          </p:cNvSpPr>
          <p:nvPr>
            <p:ph type="body" idx="4294967295"/>
          </p:nvPr>
        </p:nvSpPr>
        <p:spPr>
          <a:xfrm>
            <a:off x="457200" y="1341438"/>
            <a:ext cx="5913438" cy="4525962"/>
          </a:xfrm>
        </p:spPr>
        <p:txBody>
          <a:bodyPr/>
          <a:lstStyle/>
          <a:p>
            <a:pPr eaLnBrk="1" hangingPunct="1"/>
            <a:r>
              <a:rPr lang="en-NZ" sz="2800" dirty="0" smtClean="0"/>
              <a:t>Sentinel site (5 yrs)</a:t>
            </a:r>
          </a:p>
          <a:p>
            <a:pPr eaLnBrk="1" hangingPunct="1"/>
            <a:r>
              <a:rPr lang="en-NZ" sz="2800" dirty="0" smtClean="0"/>
              <a:t>Identify genotypes common to particular sources</a:t>
            </a:r>
          </a:p>
          <a:p>
            <a:pPr eaLnBrk="1" hangingPunct="1"/>
            <a:r>
              <a:rPr lang="en-NZ" sz="2800" dirty="0" smtClean="0"/>
              <a:t>Modelling (risk attribution)</a:t>
            </a:r>
          </a:p>
        </p:txBody>
      </p:sp>
      <p:pic>
        <p:nvPicPr>
          <p:cNvPr id="25603" name="Picture 4"/>
          <p:cNvPicPr>
            <a:picLocks noChangeAspect="1" noChangeArrowheads="1"/>
          </p:cNvPicPr>
          <p:nvPr/>
        </p:nvPicPr>
        <p:blipFill>
          <a:blip r:embed="rId2" cstate="print"/>
          <a:srcRect/>
          <a:stretch>
            <a:fillRect/>
          </a:stretch>
        </p:blipFill>
        <p:spPr bwMode="auto">
          <a:xfrm>
            <a:off x="6227763" y="2852738"/>
            <a:ext cx="2916237" cy="3716337"/>
          </a:xfrm>
          <a:prstGeom prst="rect">
            <a:avLst/>
          </a:prstGeom>
          <a:noFill/>
          <a:ln w="12700">
            <a:noFill/>
            <a:miter lim="800000"/>
            <a:headEnd type="none" w="sm" len="sm"/>
            <a:tailEnd type="none" w="sm" len="sm"/>
          </a:ln>
        </p:spPr>
      </p:pic>
      <p:sp>
        <p:nvSpPr>
          <p:cNvPr id="25604" name="Line 5"/>
          <p:cNvSpPr>
            <a:spLocks noChangeShapeType="1"/>
          </p:cNvSpPr>
          <p:nvPr/>
        </p:nvSpPr>
        <p:spPr bwMode="auto">
          <a:xfrm flipV="1">
            <a:off x="5651500" y="4724400"/>
            <a:ext cx="2520950" cy="1152525"/>
          </a:xfrm>
          <a:prstGeom prst="line">
            <a:avLst/>
          </a:prstGeom>
          <a:noFill/>
          <a:ln w="9525">
            <a:solidFill>
              <a:schemeClr val="tx1"/>
            </a:solidFill>
            <a:round/>
            <a:headEnd/>
            <a:tailEnd type="triangle" w="med" len="med"/>
          </a:ln>
        </p:spPr>
        <p:txBody>
          <a:bodyPr/>
          <a:lstStyle/>
          <a:p>
            <a:endParaRPr lang="en-US"/>
          </a:p>
        </p:txBody>
      </p:sp>
      <p:grpSp>
        <p:nvGrpSpPr>
          <p:cNvPr id="2" name="Group 6"/>
          <p:cNvGrpSpPr>
            <a:grpSpLocks/>
          </p:cNvGrpSpPr>
          <p:nvPr/>
        </p:nvGrpSpPr>
        <p:grpSpPr bwMode="auto">
          <a:xfrm>
            <a:off x="395288" y="3282950"/>
            <a:ext cx="5118100" cy="3575050"/>
            <a:chOff x="0" y="255"/>
            <a:chExt cx="5605" cy="3885"/>
          </a:xfrm>
        </p:grpSpPr>
        <p:pic>
          <p:nvPicPr>
            <p:cNvPr id="25606" name="Picture 2" descr="sampling"/>
            <p:cNvPicPr>
              <a:picLocks noChangeAspect="1" noChangeArrowheads="1"/>
            </p:cNvPicPr>
            <p:nvPr/>
          </p:nvPicPr>
          <p:blipFill>
            <a:blip r:embed="rId3" cstate="print"/>
            <a:srcRect/>
            <a:stretch>
              <a:fillRect/>
            </a:stretch>
          </p:blipFill>
          <p:spPr bwMode="auto">
            <a:xfrm>
              <a:off x="0" y="300"/>
              <a:ext cx="5605" cy="3840"/>
            </a:xfrm>
            <a:prstGeom prst="rect">
              <a:avLst/>
            </a:prstGeom>
            <a:noFill/>
            <a:ln w="9525">
              <a:noFill/>
              <a:miter lim="800000"/>
              <a:headEnd/>
              <a:tailEnd/>
            </a:ln>
          </p:spPr>
        </p:pic>
        <p:sp>
          <p:nvSpPr>
            <p:cNvPr id="25607" name="Oval 4"/>
            <p:cNvSpPr>
              <a:spLocks noChangeArrowheads="1"/>
            </p:cNvSpPr>
            <p:nvPr/>
          </p:nvSpPr>
          <p:spPr bwMode="auto">
            <a:xfrm>
              <a:off x="521" y="2795"/>
              <a:ext cx="226" cy="227"/>
            </a:xfrm>
            <a:prstGeom prst="ellipse">
              <a:avLst/>
            </a:prstGeom>
            <a:solidFill>
              <a:srgbClr val="FFFF00"/>
            </a:solidFill>
            <a:ln w="12700">
              <a:solidFill>
                <a:schemeClr val="tx1"/>
              </a:solidFill>
              <a:round/>
              <a:headEnd type="none" w="sm" len="sm"/>
              <a:tailEnd type="none" w="sm" len="sm"/>
            </a:ln>
          </p:spPr>
          <p:txBody>
            <a:bodyPr wrap="none" anchor="ctr"/>
            <a:lstStyle/>
            <a:p>
              <a:endParaRPr lang="en-NZ"/>
            </a:p>
          </p:txBody>
        </p:sp>
        <p:sp>
          <p:nvSpPr>
            <p:cNvPr id="25608" name="Oval 5"/>
            <p:cNvSpPr>
              <a:spLocks noChangeArrowheads="1"/>
            </p:cNvSpPr>
            <p:nvPr/>
          </p:nvSpPr>
          <p:spPr bwMode="auto">
            <a:xfrm>
              <a:off x="2246" y="3747"/>
              <a:ext cx="226" cy="227"/>
            </a:xfrm>
            <a:prstGeom prst="ellipse">
              <a:avLst/>
            </a:prstGeom>
            <a:solidFill>
              <a:srgbClr val="FFFF00"/>
            </a:solidFill>
            <a:ln w="12700">
              <a:solidFill>
                <a:schemeClr val="tx1"/>
              </a:solidFill>
              <a:round/>
              <a:headEnd type="none" w="sm" len="sm"/>
              <a:tailEnd type="none" w="sm" len="sm"/>
            </a:ln>
          </p:spPr>
          <p:txBody>
            <a:bodyPr wrap="none" anchor="ctr"/>
            <a:lstStyle/>
            <a:p>
              <a:endParaRPr lang="en-NZ"/>
            </a:p>
          </p:txBody>
        </p:sp>
        <p:sp>
          <p:nvSpPr>
            <p:cNvPr id="25609" name="Oval 6"/>
            <p:cNvSpPr>
              <a:spLocks noChangeArrowheads="1"/>
            </p:cNvSpPr>
            <p:nvPr/>
          </p:nvSpPr>
          <p:spPr bwMode="auto">
            <a:xfrm>
              <a:off x="2790" y="2840"/>
              <a:ext cx="226" cy="227"/>
            </a:xfrm>
            <a:prstGeom prst="ellipse">
              <a:avLst/>
            </a:prstGeom>
            <a:solidFill>
              <a:srgbClr val="FFFF00"/>
            </a:solidFill>
            <a:ln w="12700">
              <a:solidFill>
                <a:schemeClr val="tx1"/>
              </a:solidFill>
              <a:round/>
              <a:headEnd type="none" w="sm" len="sm"/>
              <a:tailEnd type="none" w="sm" len="sm"/>
            </a:ln>
          </p:spPr>
          <p:txBody>
            <a:bodyPr wrap="none" anchor="ctr"/>
            <a:lstStyle/>
            <a:p>
              <a:endParaRPr lang="en-NZ"/>
            </a:p>
          </p:txBody>
        </p:sp>
        <p:sp>
          <p:nvSpPr>
            <p:cNvPr id="25610" name="Oval 7"/>
            <p:cNvSpPr>
              <a:spLocks noChangeArrowheads="1"/>
            </p:cNvSpPr>
            <p:nvPr/>
          </p:nvSpPr>
          <p:spPr bwMode="auto">
            <a:xfrm>
              <a:off x="2654" y="1752"/>
              <a:ext cx="226" cy="227"/>
            </a:xfrm>
            <a:prstGeom prst="ellipse">
              <a:avLst/>
            </a:prstGeom>
            <a:solidFill>
              <a:srgbClr val="FFFF00"/>
            </a:solidFill>
            <a:ln w="12700">
              <a:solidFill>
                <a:schemeClr val="tx1"/>
              </a:solidFill>
              <a:round/>
              <a:headEnd type="none" w="sm" len="sm"/>
              <a:tailEnd type="none" w="sm" len="sm"/>
            </a:ln>
          </p:spPr>
          <p:txBody>
            <a:bodyPr wrap="none" anchor="ctr"/>
            <a:lstStyle/>
            <a:p>
              <a:endParaRPr lang="en-NZ"/>
            </a:p>
          </p:txBody>
        </p:sp>
        <p:sp>
          <p:nvSpPr>
            <p:cNvPr id="25611" name="Oval 8"/>
            <p:cNvSpPr>
              <a:spLocks noChangeArrowheads="1"/>
            </p:cNvSpPr>
            <p:nvPr/>
          </p:nvSpPr>
          <p:spPr bwMode="auto">
            <a:xfrm>
              <a:off x="4151" y="2704"/>
              <a:ext cx="226" cy="227"/>
            </a:xfrm>
            <a:prstGeom prst="ellipse">
              <a:avLst/>
            </a:prstGeom>
            <a:solidFill>
              <a:srgbClr val="FFFF00"/>
            </a:solidFill>
            <a:ln w="12700">
              <a:solidFill>
                <a:schemeClr val="tx1"/>
              </a:solidFill>
              <a:round/>
              <a:headEnd type="none" w="sm" len="sm"/>
              <a:tailEnd type="none" w="sm" len="sm"/>
            </a:ln>
          </p:spPr>
          <p:txBody>
            <a:bodyPr wrap="none" anchor="ctr"/>
            <a:lstStyle/>
            <a:p>
              <a:endParaRPr lang="en-NZ"/>
            </a:p>
          </p:txBody>
        </p:sp>
        <p:sp>
          <p:nvSpPr>
            <p:cNvPr id="25612" name="Oval 9"/>
            <p:cNvSpPr>
              <a:spLocks noChangeArrowheads="1"/>
            </p:cNvSpPr>
            <p:nvPr/>
          </p:nvSpPr>
          <p:spPr bwMode="auto">
            <a:xfrm>
              <a:off x="4877" y="2795"/>
              <a:ext cx="226" cy="227"/>
            </a:xfrm>
            <a:prstGeom prst="ellipse">
              <a:avLst/>
            </a:prstGeom>
            <a:solidFill>
              <a:srgbClr val="FFFF00"/>
            </a:solidFill>
            <a:ln w="12700">
              <a:solidFill>
                <a:schemeClr val="tx1"/>
              </a:solidFill>
              <a:round/>
              <a:headEnd type="none" w="sm" len="sm"/>
              <a:tailEnd type="none" w="sm" len="sm"/>
            </a:ln>
          </p:spPr>
          <p:txBody>
            <a:bodyPr wrap="none" anchor="ctr"/>
            <a:lstStyle/>
            <a:p>
              <a:endParaRPr lang="en-NZ"/>
            </a:p>
          </p:txBody>
        </p:sp>
        <p:sp>
          <p:nvSpPr>
            <p:cNvPr id="25613" name="Oval 10"/>
            <p:cNvSpPr>
              <a:spLocks noChangeArrowheads="1"/>
            </p:cNvSpPr>
            <p:nvPr/>
          </p:nvSpPr>
          <p:spPr bwMode="auto">
            <a:xfrm>
              <a:off x="4196" y="1117"/>
              <a:ext cx="226" cy="227"/>
            </a:xfrm>
            <a:prstGeom prst="ellipse">
              <a:avLst/>
            </a:prstGeom>
            <a:solidFill>
              <a:srgbClr val="FFFF00"/>
            </a:solidFill>
            <a:ln w="12700">
              <a:solidFill>
                <a:schemeClr val="tx1"/>
              </a:solidFill>
              <a:round/>
              <a:headEnd type="none" w="sm" len="sm"/>
              <a:tailEnd type="none" w="sm" len="sm"/>
            </a:ln>
          </p:spPr>
          <p:txBody>
            <a:bodyPr wrap="none" anchor="ctr"/>
            <a:lstStyle/>
            <a:p>
              <a:endParaRPr lang="en-NZ"/>
            </a:p>
          </p:txBody>
        </p:sp>
        <p:sp>
          <p:nvSpPr>
            <p:cNvPr id="25614" name="Rectangle 11"/>
            <p:cNvSpPr>
              <a:spLocks noChangeArrowheads="1"/>
            </p:cNvSpPr>
            <p:nvPr/>
          </p:nvSpPr>
          <p:spPr bwMode="auto">
            <a:xfrm>
              <a:off x="1519" y="3249"/>
              <a:ext cx="590" cy="453"/>
            </a:xfrm>
            <a:prstGeom prst="rect">
              <a:avLst/>
            </a:prstGeom>
            <a:noFill/>
            <a:ln w="76200">
              <a:solidFill>
                <a:srgbClr val="FF0000"/>
              </a:solidFill>
              <a:prstDash val="sysDot"/>
              <a:miter lim="800000"/>
              <a:headEnd type="none" w="sm" len="sm"/>
              <a:tailEnd type="none" w="sm" len="sm"/>
            </a:ln>
          </p:spPr>
          <p:txBody>
            <a:bodyPr wrap="none" anchor="ctr"/>
            <a:lstStyle/>
            <a:p>
              <a:endParaRPr lang="en-NZ"/>
            </a:p>
          </p:txBody>
        </p:sp>
        <p:sp>
          <p:nvSpPr>
            <p:cNvPr id="25615" name="Rectangle 12"/>
            <p:cNvSpPr>
              <a:spLocks noChangeArrowheads="1"/>
            </p:cNvSpPr>
            <p:nvPr/>
          </p:nvSpPr>
          <p:spPr bwMode="auto">
            <a:xfrm>
              <a:off x="2517" y="3022"/>
              <a:ext cx="590" cy="453"/>
            </a:xfrm>
            <a:prstGeom prst="rect">
              <a:avLst/>
            </a:prstGeom>
            <a:noFill/>
            <a:ln w="76200">
              <a:solidFill>
                <a:srgbClr val="FF0000"/>
              </a:solidFill>
              <a:prstDash val="sysDot"/>
              <a:miter lim="800000"/>
              <a:headEnd type="none" w="sm" len="sm"/>
              <a:tailEnd type="none" w="sm" len="sm"/>
            </a:ln>
          </p:spPr>
          <p:txBody>
            <a:bodyPr wrap="none" anchor="ctr"/>
            <a:lstStyle/>
            <a:p>
              <a:endParaRPr lang="en-NZ"/>
            </a:p>
          </p:txBody>
        </p:sp>
        <p:sp>
          <p:nvSpPr>
            <p:cNvPr id="25616" name="Rectangle 13"/>
            <p:cNvSpPr>
              <a:spLocks noChangeArrowheads="1"/>
            </p:cNvSpPr>
            <p:nvPr/>
          </p:nvSpPr>
          <p:spPr bwMode="auto">
            <a:xfrm>
              <a:off x="4694" y="2976"/>
              <a:ext cx="590" cy="453"/>
            </a:xfrm>
            <a:prstGeom prst="rect">
              <a:avLst/>
            </a:prstGeom>
            <a:noFill/>
            <a:ln w="76200">
              <a:solidFill>
                <a:srgbClr val="FF0000"/>
              </a:solidFill>
              <a:prstDash val="sysDot"/>
              <a:miter lim="800000"/>
              <a:headEnd type="none" w="sm" len="sm"/>
              <a:tailEnd type="none" w="sm" len="sm"/>
            </a:ln>
          </p:spPr>
          <p:txBody>
            <a:bodyPr wrap="none" anchor="ctr"/>
            <a:lstStyle/>
            <a:p>
              <a:endParaRPr lang="en-NZ"/>
            </a:p>
          </p:txBody>
        </p:sp>
        <p:sp>
          <p:nvSpPr>
            <p:cNvPr id="25617" name="Rectangle 14"/>
            <p:cNvSpPr>
              <a:spLocks noChangeArrowheads="1"/>
            </p:cNvSpPr>
            <p:nvPr/>
          </p:nvSpPr>
          <p:spPr bwMode="auto">
            <a:xfrm>
              <a:off x="4603" y="255"/>
              <a:ext cx="590" cy="453"/>
            </a:xfrm>
            <a:prstGeom prst="rect">
              <a:avLst/>
            </a:prstGeom>
            <a:noFill/>
            <a:ln w="76200">
              <a:solidFill>
                <a:srgbClr val="FF0000"/>
              </a:solidFill>
              <a:prstDash val="sysDot"/>
              <a:miter lim="800000"/>
              <a:headEnd type="none" w="sm" len="sm"/>
              <a:tailEnd type="none" w="sm" len="sm"/>
            </a:ln>
          </p:spPr>
          <p:txBody>
            <a:bodyPr wrap="none" anchor="ctr"/>
            <a:lstStyle/>
            <a:p>
              <a:endParaRPr lang="en-NZ"/>
            </a:p>
          </p:txBody>
        </p:sp>
        <p:sp>
          <p:nvSpPr>
            <p:cNvPr id="25618" name="Rectangle 15"/>
            <p:cNvSpPr>
              <a:spLocks noChangeArrowheads="1"/>
            </p:cNvSpPr>
            <p:nvPr/>
          </p:nvSpPr>
          <p:spPr bwMode="auto">
            <a:xfrm>
              <a:off x="2471" y="1888"/>
              <a:ext cx="590" cy="453"/>
            </a:xfrm>
            <a:prstGeom prst="rect">
              <a:avLst/>
            </a:prstGeom>
            <a:noFill/>
            <a:ln w="76200">
              <a:solidFill>
                <a:srgbClr val="FF0000"/>
              </a:solidFill>
              <a:prstDash val="sysDot"/>
              <a:miter lim="800000"/>
              <a:headEnd type="none" w="sm" len="sm"/>
              <a:tailEnd type="none" w="sm" len="sm"/>
            </a:ln>
          </p:spPr>
          <p:txBody>
            <a:bodyPr wrap="none" anchor="ctr"/>
            <a:lstStyle/>
            <a:p>
              <a:endParaRPr lang="en-NZ"/>
            </a:p>
          </p:txBody>
        </p:sp>
        <p:pic>
          <p:nvPicPr>
            <p:cNvPr id="25619" name="Picture 16" descr="Hopelands 1"/>
            <p:cNvPicPr>
              <a:picLocks noChangeAspect="1" noChangeArrowheads="1"/>
            </p:cNvPicPr>
            <p:nvPr/>
          </p:nvPicPr>
          <p:blipFill>
            <a:blip r:embed="rId4" cstate="print"/>
            <a:srcRect/>
            <a:stretch>
              <a:fillRect/>
            </a:stretch>
          </p:blipFill>
          <p:spPr bwMode="auto">
            <a:xfrm>
              <a:off x="431" y="1207"/>
              <a:ext cx="1451" cy="1088"/>
            </a:xfrm>
            <a:prstGeom prst="rect">
              <a:avLst/>
            </a:prstGeom>
            <a:noFill/>
            <a:ln w="9525">
              <a:noFill/>
              <a:miter lim="800000"/>
              <a:headEnd/>
              <a:tailEnd/>
            </a:ln>
          </p:spPr>
        </p:pic>
        <p:pic>
          <p:nvPicPr>
            <p:cNvPr id="25620" name="Picture 17" descr="chickens bench1"/>
            <p:cNvPicPr>
              <a:picLocks noChangeAspect="1" noChangeArrowheads="1"/>
            </p:cNvPicPr>
            <p:nvPr/>
          </p:nvPicPr>
          <p:blipFill>
            <a:blip r:embed="rId5" cstate="print"/>
            <a:srcRect/>
            <a:stretch>
              <a:fillRect/>
            </a:stretch>
          </p:blipFill>
          <p:spPr bwMode="auto">
            <a:xfrm>
              <a:off x="3696" y="1661"/>
              <a:ext cx="862" cy="593"/>
            </a:xfrm>
            <a:prstGeom prst="rect">
              <a:avLst/>
            </a:prstGeom>
            <a:noFill/>
            <a:ln w="9525">
              <a:noFill/>
              <a:miter lim="800000"/>
              <a:headEnd/>
              <a:tailEnd/>
            </a:ln>
          </p:spPr>
        </p:pic>
        <p:pic>
          <p:nvPicPr>
            <p:cNvPr id="25621" name="Picture 18" descr="julie subbing"/>
            <p:cNvPicPr>
              <a:picLocks noChangeAspect="1" noChangeArrowheads="1"/>
            </p:cNvPicPr>
            <p:nvPr/>
          </p:nvPicPr>
          <p:blipFill>
            <a:blip r:embed="rId6" cstate="print"/>
            <a:srcRect/>
            <a:stretch>
              <a:fillRect/>
            </a:stretch>
          </p:blipFill>
          <p:spPr bwMode="auto">
            <a:xfrm>
              <a:off x="2744" y="845"/>
              <a:ext cx="1088" cy="790"/>
            </a:xfrm>
            <a:prstGeom prst="rect">
              <a:avLst/>
            </a:prstGeom>
            <a:noFill/>
            <a:ln w="9525">
              <a:noFill/>
              <a:miter lim="800000"/>
              <a:headEnd/>
              <a:tailEnd/>
            </a:ln>
          </p:spPr>
        </p:pic>
        <p:sp>
          <p:nvSpPr>
            <p:cNvPr id="25622" name="Line 19"/>
            <p:cNvSpPr>
              <a:spLocks noChangeShapeType="1"/>
            </p:cNvSpPr>
            <p:nvPr/>
          </p:nvSpPr>
          <p:spPr bwMode="auto">
            <a:xfrm flipH="1">
              <a:off x="3061" y="1661"/>
              <a:ext cx="318" cy="1089"/>
            </a:xfrm>
            <a:prstGeom prst="line">
              <a:avLst/>
            </a:prstGeom>
            <a:noFill/>
            <a:ln w="57150">
              <a:solidFill>
                <a:srgbClr val="FF0000"/>
              </a:solidFill>
              <a:round/>
              <a:headEnd type="none" w="sm" len="sm"/>
              <a:tailEnd type="triangle" w="sm" len="sm"/>
            </a:ln>
          </p:spPr>
          <p:txBody>
            <a:bodyPr/>
            <a:lstStyle/>
            <a:p>
              <a:endParaRPr lang="en-US"/>
            </a:p>
          </p:txBody>
        </p:sp>
        <p:sp>
          <p:nvSpPr>
            <p:cNvPr id="25623" name="Line 20"/>
            <p:cNvSpPr>
              <a:spLocks noChangeShapeType="1"/>
            </p:cNvSpPr>
            <p:nvPr/>
          </p:nvSpPr>
          <p:spPr bwMode="auto">
            <a:xfrm flipH="1">
              <a:off x="3061" y="2024"/>
              <a:ext cx="635" cy="816"/>
            </a:xfrm>
            <a:prstGeom prst="line">
              <a:avLst/>
            </a:prstGeom>
            <a:noFill/>
            <a:ln w="57150">
              <a:solidFill>
                <a:srgbClr val="FF0000"/>
              </a:solidFill>
              <a:round/>
              <a:headEnd type="none" w="sm" len="sm"/>
              <a:tailEnd type="triangle" w="sm" len="sm"/>
            </a:ln>
          </p:spPr>
          <p:txBody>
            <a:bodyPr/>
            <a:lstStyle/>
            <a:p>
              <a:endParaRPr lang="en-US"/>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decisions informed by infectious disease </a:t>
            </a:r>
            <a:r>
              <a:rPr lang="en-US" dirty="0" err="1" smtClean="0"/>
              <a:t>modelling</a:t>
            </a:r>
            <a:endParaRPr lang="en-US" dirty="0"/>
          </a:p>
        </p:txBody>
      </p:sp>
      <p:sp>
        <p:nvSpPr>
          <p:cNvPr id="3" name="Content Placeholder 2"/>
          <p:cNvSpPr>
            <a:spLocks noGrp="1"/>
          </p:cNvSpPr>
          <p:nvPr>
            <p:ph idx="1"/>
          </p:nvPr>
        </p:nvSpPr>
        <p:spPr>
          <a:xfrm>
            <a:off x="0" y="1700808"/>
            <a:ext cx="7596336" cy="4525963"/>
          </a:xfrm>
        </p:spPr>
        <p:txBody>
          <a:bodyPr/>
          <a:lstStyle/>
          <a:p>
            <a:r>
              <a:rPr lang="en-US" dirty="0" smtClean="0"/>
              <a:t>International </a:t>
            </a:r>
          </a:p>
          <a:p>
            <a:pPr lvl="1"/>
            <a:r>
              <a:rPr lang="en-US" sz="2000" dirty="0" smtClean="0"/>
              <a:t>EU directive on zone sizes (in line with OIE) – overrides national law</a:t>
            </a:r>
          </a:p>
          <a:p>
            <a:pPr lvl="1"/>
            <a:r>
              <a:rPr lang="en-US" sz="2000" dirty="0" smtClean="0"/>
              <a:t>WHO target setting HIV/AIDS</a:t>
            </a:r>
          </a:p>
          <a:p>
            <a:r>
              <a:rPr lang="en-US" dirty="0" smtClean="0"/>
              <a:t>National</a:t>
            </a:r>
          </a:p>
          <a:p>
            <a:pPr lvl="1"/>
            <a:r>
              <a:rPr lang="en-US" sz="2000" dirty="0" smtClean="0"/>
              <a:t>Contingency planning for outbreaks (vaccination strategies, simulation exercises)</a:t>
            </a:r>
          </a:p>
          <a:p>
            <a:pPr lvl="1"/>
            <a:r>
              <a:rPr lang="en-US" sz="2000" dirty="0" smtClean="0"/>
              <a:t>Emergency measures </a:t>
            </a:r>
            <a:r>
              <a:rPr lang="en-US" sz="2000" dirty="0" smtClean="0"/>
              <a:t>during outbreak (school closure, culling)</a:t>
            </a:r>
            <a:endParaRPr lang="en-US" sz="2000" dirty="0" smtClean="0"/>
          </a:p>
          <a:p>
            <a:pPr lvl="1"/>
            <a:r>
              <a:rPr lang="en-US" sz="2000" dirty="0" smtClean="0"/>
              <a:t>Emerging issues – eradicate or not</a:t>
            </a:r>
            <a:r>
              <a:rPr lang="en-US" sz="2000" dirty="0" smtClean="0"/>
              <a:t>? / assessing PH risk</a:t>
            </a:r>
            <a:endParaRPr lang="en-US" sz="2000" dirty="0" smtClean="0"/>
          </a:p>
          <a:p>
            <a:pPr lvl="1"/>
            <a:r>
              <a:rPr lang="en-US" sz="2000" dirty="0" smtClean="0"/>
              <a:t>Standard setting, licensing of medicines / treatments</a:t>
            </a:r>
          </a:p>
          <a:p>
            <a:pPr lvl="1"/>
            <a:r>
              <a:rPr lang="en-US" sz="2000" dirty="0" smtClean="0"/>
              <a:t>National control </a:t>
            </a:r>
            <a:r>
              <a:rPr lang="en-US" sz="2000" dirty="0" err="1" smtClean="0"/>
              <a:t>programmes</a:t>
            </a:r>
            <a:r>
              <a:rPr lang="en-US" sz="2000" dirty="0" smtClean="0"/>
              <a:t> </a:t>
            </a:r>
          </a:p>
          <a:p>
            <a:pPr lvl="2"/>
            <a:r>
              <a:rPr lang="en-US" sz="2000" dirty="0" smtClean="0"/>
              <a:t>Food borne </a:t>
            </a:r>
            <a:r>
              <a:rPr lang="en-US" sz="2000" dirty="0" err="1" smtClean="0"/>
              <a:t>zoonoses</a:t>
            </a:r>
            <a:endParaRPr lang="en-US" sz="2000" dirty="0" smtClean="0"/>
          </a:p>
          <a:p>
            <a:pPr lvl="2"/>
            <a:r>
              <a:rPr lang="en-US" sz="2000" dirty="0" smtClean="0"/>
              <a:t>MMR vaccination campaign</a:t>
            </a:r>
          </a:p>
        </p:txBody>
      </p:sp>
      <p:pic>
        <p:nvPicPr>
          <p:cNvPr id="385026" name="Picture 2" descr="deframap"/>
          <p:cNvPicPr>
            <a:picLocks noChangeAspect="1" noChangeArrowheads="1"/>
          </p:cNvPicPr>
          <p:nvPr/>
        </p:nvPicPr>
        <p:blipFill>
          <a:blip r:embed="rId2" cstate="print"/>
          <a:srcRect/>
          <a:stretch>
            <a:fillRect/>
          </a:stretch>
        </p:blipFill>
        <p:spPr bwMode="auto">
          <a:xfrm>
            <a:off x="7306295" y="3429000"/>
            <a:ext cx="1946225" cy="2852936"/>
          </a:xfrm>
          <a:prstGeom prst="rect">
            <a:avLst/>
          </a:prstGeom>
          <a:noFill/>
        </p:spPr>
      </p:pic>
      <p:sp>
        <p:nvSpPr>
          <p:cNvPr id="5" name="TextBox 4"/>
          <p:cNvSpPr txBox="1"/>
          <p:nvPr/>
        </p:nvSpPr>
        <p:spPr>
          <a:xfrm>
            <a:off x="6911752" y="2852936"/>
            <a:ext cx="2232248" cy="461665"/>
          </a:xfrm>
          <a:prstGeom prst="rect">
            <a:avLst/>
          </a:prstGeom>
          <a:solidFill>
            <a:schemeClr val="bg1"/>
          </a:solidFill>
        </p:spPr>
        <p:txBody>
          <a:bodyPr wrap="square" rtlCol="0">
            <a:spAutoFit/>
          </a:bodyPr>
          <a:lstStyle/>
          <a:p>
            <a:pPr algn="ctr"/>
            <a:r>
              <a:rPr lang="en-US" sz="1200" dirty="0" smtClean="0"/>
              <a:t>Protected and surveillance zones</a:t>
            </a:r>
            <a:endParaRPr lang="en-US" sz="12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0" name="Rectangle 2"/>
          <p:cNvSpPr>
            <a:spLocks noGrp="1" noChangeArrowheads="1"/>
          </p:cNvSpPr>
          <p:nvPr>
            <p:ph type="title" idx="4294967295"/>
          </p:nvPr>
        </p:nvSpPr>
        <p:spPr/>
        <p:txBody>
          <a:bodyPr/>
          <a:lstStyle/>
          <a:p>
            <a:pPr eaLnBrk="1" hangingPunct="1"/>
            <a:r>
              <a:rPr lang="en-NZ" sz="4000" smtClean="0"/>
              <a:t>Numbers of samples/isolates: </a:t>
            </a:r>
            <a:br>
              <a:rPr lang="en-NZ" sz="4000" smtClean="0"/>
            </a:br>
            <a:r>
              <a:rPr lang="en-NZ" sz="4000" i="1" smtClean="0"/>
              <a:t>C. jejuni</a:t>
            </a:r>
            <a:endParaRPr lang="en-GB" sz="4000" i="1" smtClean="0"/>
          </a:p>
        </p:txBody>
      </p:sp>
      <p:sp>
        <p:nvSpPr>
          <p:cNvPr id="171011" name="Rectangle 3"/>
          <p:cNvSpPr>
            <a:spLocks noGrp="1" noChangeArrowheads="1"/>
          </p:cNvSpPr>
          <p:nvPr>
            <p:ph type="body" idx="4294967295"/>
          </p:nvPr>
        </p:nvSpPr>
        <p:spPr>
          <a:xfrm>
            <a:off x="457200" y="1600200"/>
            <a:ext cx="8291513" cy="3829050"/>
          </a:xfrm>
        </p:spPr>
        <p:txBody>
          <a:bodyPr/>
          <a:lstStyle/>
          <a:p>
            <a:pPr eaLnBrk="1" hangingPunct="1"/>
            <a:r>
              <a:rPr lang="en-NZ" smtClean="0"/>
              <a:t>Human			520 (770 samples)</a:t>
            </a:r>
          </a:p>
          <a:p>
            <a:pPr eaLnBrk="1" hangingPunct="1"/>
            <a:r>
              <a:rPr lang="en-NZ" smtClean="0"/>
              <a:t>Poultry 			562 samples 	75% +ve</a:t>
            </a:r>
          </a:p>
          <a:p>
            <a:pPr eaLnBrk="1" hangingPunct="1"/>
            <a:r>
              <a:rPr lang="en-NZ" smtClean="0"/>
              <a:t>Red meat		1312 samples	12% +ve</a:t>
            </a:r>
          </a:p>
          <a:p>
            <a:pPr eaLnBrk="1" hangingPunct="1"/>
            <a:r>
              <a:rPr lang="en-NZ" smtClean="0"/>
              <a:t>Ruminant faeces	278 samples	58% +ve</a:t>
            </a:r>
          </a:p>
          <a:p>
            <a:pPr eaLnBrk="1" hangingPunct="1"/>
            <a:r>
              <a:rPr lang="en-NZ" smtClean="0"/>
              <a:t>Env. Water		335 samples	30% +ve</a:t>
            </a:r>
          </a:p>
          <a:p>
            <a:pPr eaLnBrk="1" hangingPunct="1"/>
            <a:r>
              <a:rPr lang="en-NZ" smtClean="0"/>
              <a:t>Wild bird		192 samples	13% +ve</a:t>
            </a:r>
          </a:p>
          <a:p>
            <a:pPr eaLnBrk="1" hangingPunct="1"/>
            <a:endParaRPr lang="en-NZ" smtClean="0"/>
          </a:p>
          <a:p>
            <a:pPr eaLnBrk="1" hangingPunct="1"/>
            <a:endParaRPr lang="en-GB" smtClean="0"/>
          </a:p>
        </p:txBody>
      </p:sp>
      <p:sp>
        <p:nvSpPr>
          <p:cNvPr id="171012" name="Text Box 4"/>
          <p:cNvSpPr txBox="1">
            <a:spLocks noChangeArrowheads="1"/>
          </p:cNvSpPr>
          <p:nvPr/>
        </p:nvSpPr>
        <p:spPr bwMode="auto">
          <a:xfrm>
            <a:off x="1527175" y="5440363"/>
            <a:ext cx="3778250" cy="396875"/>
          </a:xfrm>
          <a:prstGeom prst="rect">
            <a:avLst/>
          </a:prstGeom>
          <a:noFill/>
          <a:ln w="9525">
            <a:noFill/>
            <a:miter lim="800000"/>
            <a:headEnd/>
            <a:tailEnd/>
          </a:ln>
        </p:spPr>
        <p:txBody>
          <a:bodyPr wrap="none">
            <a:spAutoFit/>
          </a:bodyPr>
          <a:lstStyle/>
          <a:p>
            <a:r>
              <a:rPr lang="en-NZ" sz="2000"/>
              <a:t>March 1</a:t>
            </a:r>
            <a:r>
              <a:rPr lang="en-NZ" sz="2000" baseline="30000"/>
              <a:t>st</a:t>
            </a:r>
            <a:r>
              <a:rPr lang="en-NZ" sz="2000"/>
              <a:t> 2005 to Feb 29</a:t>
            </a:r>
            <a:r>
              <a:rPr lang="en-NZ" sz="2000" baseline="30000"/>
              <a:t>th</a:t>
            </a:r>
            <a:r>
              <a:rPr lang="en-NZ" sz="2000"/>
              <a:t> 2008</a:t>
            </a:r>
            <a:endParaRPr lang="en-GB" sz="200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14"/>
          <p:cNvPicPr>
            <a:picLocks noChangeAspect="1" noChangeArrowheads="1"/>
          </p:cNvPicPr>
          <p:nvPr/>
        </p:nvPicPr>
        <p:blipFill>
          <a:blip r:embed="rId3" cstate="print"/>
          <a:srcRect l="20370" t="11320" r="18600" b="9352"/>
          <a:stretch>
            <a:fillRect/>
          </a:stretch>
        </p:blipFill>
        <p:spPr bwMode="auto">
          <a:xfrm>
            <a:off x="4498975" y="2492375"/>
            <a:ext cx="4645025" cy="3624263"/>
          </a:xfrm>
          <a:prstGeom prst="rect">
            <a:avLst/>
          </a:prstGeom>
          <a:noFill/>
          <a:ln w="9525">
            <a:noFill/>
            <a:miter lim="800000"/>
            <a:headEnd/>
            <a:tailEnd/>
          </a:ln>
        </p:spPr>
      </p:pic>
      <p:sp>
        <p:nvSpPr>
          <p:cNvPr id="65538" name="Rectangle 2"/>
          <p:cNvSpPr>
            <a:spLocks noGrp="1" noChangeArrowheads="1"/>
          </p:cNvSpPr>
          <p:nvPr>
            <p:ph type="title" idx="4294967295"/>
          </p:nvPr>
        </p:nvSpPr>
        <p:spPr/>
        <p:txBody>
          <a:bodyPr/>
          <a:lstStyle/>
          <a:p>
            <a:pPr eaLnBrk="1" hangingPunct="1"/>
            <a:r>
              <a:rPr lang="en-GB" smtClean="0"/>
              <a:t>Multi Locus Sequence Typing</a:t>
            </a:r>
            <a:br>
              <a:rPr lang="en-GB" smtClean="0"/>
            </a:br>
            <a:r>
              <a:rPr lang="en-GB" smtClean="0"/>
              <a:t>MLST </a:t>
            </a:r>
            <a:endParaRPr lang="en-GB" sz="3200" i="1" smtClean="0"/>
          </a:p>
        </p:txBody>
      </p:sp>
      <p:sp>
        <p:nvSpPr>
          <p:cNvPr id="65539" name="Rectangle 3"/>
          <p:cNvSpPr>
            <a:spLocks noGrp="1" noChangeArrowheads="1"/>
          </p:cNvSpPr>
          <p:nvPr>
            <p:ph type="body" idx="4294967295"/>
          </p:nvPr>
        </p:nvSpPr>
        <p:spPr>
          <a:xfrm>
            <a:off x="381000" y="1981200"/>
            <a:ext cx="4473575" cy="4114800"/>
          </a:xfrm>
        </p:spPr>
        <p:txBody>
          <a:bodyPr/>
          <a:lstStyle/>
          <a:p>
            <a:pPr eaLnBrk="1" hangingPunct="1">
              <a:lnSpc>
                <a:spcPct val="90000"/>
              </a:lnSpc>
            </a:pPr>
            <a:r>
              <a:rPr lang="en-GB" sz="2400" smtClean="0"/>
              <a:t>PCR highly conserved genes</a:t>
            </a:r>
          </a:p>
          <a:p>
            <a:pPr eaLnBrk="1" hangingPunct="1">
              <a:lnSpc>
                <a:spcPct val="90000"/>
              </a:lnSpc>
            </a:pPr>
            <a:r>
              <a:rPr lang="en-GB" sz="2400" smtClean="0"/>
              <a:t>7 housekeeping genes</a:t>
            </a:r>
          </a:p>
          <a:p>
            <a:pPr eaLnBrk="1" hangingPunct="1">
              <a:lnSpc>
                <a:spcPct val="90000"/>
              </a:lnSpc>
            </a:pPr>
            <a:r>
              <a:rPr lang="en-GB" sz="2400" smtClean="0"/>
              <a:t>Used to define:</a:t>
            </a:r>
          </a:p>
          <a:p>
            <a:pPr eaLnBrk="1" hangingPunct="1">
              <a:lnSpc>
                <a:spcPct val="90000"/>
              </a:lnSpc>
            </a:pPr>
            <a:r>
              <a:rPr lang="en-GB" sz="2000" b="1" smtClean="0"/>
              <a:t>ST </a:t>
            </a:r>
            <a:r>
              <a:rPr lang="en-GB" sz="2000" smtClean="0"/>
              <a:t>= sequence type – unique pattern of 7 genes</a:t>
            </a:r>
          </a:p>
          <a:p>
            <a:pPr eaLnBrk="1" hangingPunct="1">
              <a:lnSpc>
                <a:spcPct val="90000"/>
              </a:lnSpc>
            </a:pPr>
            <a:r>
              <a:rPr lang="en-GB" sz="2000" b="1" smtClean="0"/>
              <a:t>Clonal complex </a:t>
            </a:r>
            <a:r>
              <a:rPr lang="en-GB" sz="2000" smtClean="0"/>
              <a:t>= group of related STs</a:t>
            </a:r>
          </a:p>
          <a:p>
            <a:pPr lvl="1" eaLnBrk="1" hangingPunct="1">
              <a:lnSpc>
                <a:spcPct val="90000"/>
              </a:lnSpc>
            </a:pPr>
            <a:endParaRPr lang="en-GB" sz="2000" smtClean="0"/>
          </a:p>
          <a:p>
            <a:pPr lvl="1" eaLnBrk="1" hangingPunct="1">
              <a:lnSpc>
                <a:spcPct val="90000"/>
              </a:lnSpc>
            </a:pPr>
            <a:endParaRPr lang="en-GB" sz="2000" smtClean="0"/>
          </a:p>
          <a:p>
            <a:pPr lvl="1" eaLnBrk="1" hangingPunct="1">
              <a:lnSpc>
                <a:spcPct val="90000"/>
              </a:lnSpc>
            </a:pPr>
            <a:endParaRPr lang="en-GB" sz="2000" smtClean="0"/>
          </a:p>
          <a:p>
            <a:pPr lvl="1" eaLnBrk="1" hangingPunct="1">
              <a:lnSpc>
                <a:spcPct val="90000"/>
              </a:lnSpc>
            </a:pPr>
            <a:r>
              <a:rPr lang="en-GB" sz="2000" smtClean="0"/>
              <a:t>Website: Oxford University</a:t>
            </a:r>
          </a:p>
          <a:p>
            <a:pPr lvl="1" eaLnBrk="1" hangingPunct="1">
              <a:lnSpc>
                <a:spcPct val="90000"/>
              </a:lnSpc>
              <a:buFontTx/>
              <a:buNone/>
            </a:pPr>
            <a:r>
              <a:rPr lang="en-GB" sz="2400" i="1" smtClean="0"/>
              <a:t>http://campylobacter.mlst.net</a:t>
            </a:r>
          </a:p>
        </p:txBody>
      </p:sp>
      <p:pic>
        <p:nvPicPr>
          <p:cNvPr id="65540" name="Picture 22"/>
          <p:cNvPicPr>
            <a:picLocks noChangeAspect="1" noChangeArrowheads="1"/>
          </p:cNvPicPr>
          <p:nvPr/>
        </p:nvPicPr>
        <p:blipFill>
          <a:blip r:embed="rId4" cstate="print"/>
          <a:srcRect t="14766" r="36905" b="65953"/>
          <a:stretch>
            <a:fillRect/>
          </a:stretch>
        </p:blipFill>
        <p:spPr bwMode="auto">
          <a:xfrm>
            <a:off x="4716463" y="1460500"/>
            <a:ext cx="4116387" cy="754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n-NZ" dirty="0" err="1" smtClean="0"/>
              <a:t>PubMLST</a:t>
            </a:r>
            <a:r>
              <a:rPr lang="en-NZ" dirty="0" smtClean="0"/>
              <a:t> database</a:t>
            </a:r>
            <a:endParaRPr lang="en-NZ" dirty="0"/>
          </a:p>
        </p:txBody>
      </p:sp>
      <p:pic>
        <p:nvPicPr>
          <p:cNvPr id="157699" name="Picture 3"/>
          <p:cNvPicPr>
            <a:picLocks noChangeAspect="1" noChangeArrowheads="1"/>
          </p:cNvPicPr>
          <p:nvPr/>
        </p:nvPicPr>
        <p:blipFill>
          <a:blip r:embed="rId2" cstate="print"/>
          <a:srcRect t="5414"/>
          <a:stretch>
            <a:fillRect/>
          </a:stretch>
        </p:blipFill>
        <p:spPr bwMode="auto">
          <a:xfrm>
            <a:off x="755650" y="1322388"/>
            <a:ext cx="7802563" cy="55356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p:cNvPicPr>
            <a:picLocks noChangeAspect="1" noChangeArrowheads="1"/>
          </p:cNvPicPr>
          <p:nvPr/>
        </p:nvPicPr>
        <p:blipFill>
          <a:blip r:embed="rId2" cstate="print"/>
          <a:srcRect/>
          <a:stretch>
            <a:fillRect/>
          </a:stretch>
        </p:blipFill>
        <p:spPr bwMode="auto">
          <a:xfrm>
            <a:off x="714375" y="146050"/>
            <a:ext cx="8215313" cy="6784975"/>
          </a:xfrm>
          <a:prstGeom prst="rect">
            <a:avLst/>
          </a:prstGeom>
          <a:noFill/>
          <a:ln w="9525">
            <a:noFill/>
            <a:miter lim="800000"/>
            <a:headEnd/>
            <a:tailEnd/>
          </a:ln>
        </p:spPr>
      </p:pic>
      <p:sp>
        <p:nvSpPr>
          <p:cNvPr id="26626" name="Text Box 10"/>
          <p:cNvSpPr txBox="1">
            <a:spLocks noChangeArrowheads="1"/>
          </p:cNvSpPr>
          <p:nvPr/>
        </p:nvSpPr>
        <p:spPr bwMode="auto">
          <a:xfrm>
            <a:off x="539750" y="357188"/>
            <a:ext cx="6848734" cy="461665"/>
          </a:xfrm>
          <a:prstGeom prst="rect">
            <a:avLst/>
          </a:prstGeom>
          <a:noFill/>
          <a:ln w="9525">
            <a:noFill/>
            <a:miter lim="800000"/>
            <a:headEnd/>
            <a:tailEnd/>
          </a:ln>
        </p:spPr>
        <p:txBody>
          <a:bodyPr wrap="none">
            <a:spAutoFit/>
          </a:bodyPr>
          <a:lstStyle/>
          <a:p>
            <a:r>
              <a:rPr lang="en-NZ" sz="2400" dirty="0">
                <a:latin typeface="Calibri" pitchFamily="34" charset="0"/>
                <a:cs typeface="Calibri" pitchFamily="34" charset="0"/>
              </a:rPr>
              <a:t>Minimum spanning tree: isolates from the </a:t>
            </a:r>
            <a:r>
              <a:rPr lang="en-NZ" sz="2400" dirty="0" err="1">
                <a:latin typeface="Calibri" pitchFamily="34" charset="0"/>
                <a:cs typeface="Calibri" pitchFamily="34" charset="0"/>
              </a:rPr>
              <a:t>Manawatu</a:t>
            </a:r>
            <a:endParaRPr lang="en-GB" sz="2400" dirty="0">
              <a:latin typeface="Calibri" pitchFamily="34" charset="0"/>
              <a:cs typeface="Calibri" pitchFamily="34" charset="0"/>
            </a:endParaRPr>
          </a:p>
        </p:txBody>
      </p:sp>
      <p:sp>
        <p:nvSpPr>
          <p:cNvPr id="26627" name="TextBox 3"/>
          <p:cNvSpPr txBox="1">
            <a:spLocks noChangeArrowheads="1"/>
          </p:cNvSpPr>
          <p:nvPr/>
        </p:nvSpPr>
        <p:spPr bwMode="auto">
          <a:xfrm>
            <a:off x="1000125" y="4572000"/>
            <a:ext cx="1620838" cy="369888"/>
          </a:xfrm>
          <a:prstGeom prst="rect">
            <a:avLst/>
          </a:prstGeom>
          <a:noFill/>
          <a:ln w="9525">
            <a:noFill/>
            <a:miter lim="800000"/>
            <a:headEnd/>
            <a:tailEnd/>
          </a:ln>
        </p:spPr>
        <p:txBody>
          <a:bodyPr wrap="none">
            <a:spAutoFit/>
          </a:bodyPr>
          <a:lstStyle/>
          <a:p>
            <a:r>
              <a:rPr lang="en-NZ"/>
              <a:t>Ruminant STs</a:t>
            </a:r>
          </a:p>
        </p:txBody>
      </p:sp>
      <p:grpSp>
        <p:nvGrpSpPr>
          <p:cNvPr id="2" name="Group 14"/>
          <p:cNvGrpSpPr>
            <a:grpSpLocks/>
          </p:cNvGrpSpPr>
          <p:nvPr/>
        </p:nvGrpSpPr>
        <p:grpSpPr bwMode="auto">
          <a:xfrm>
            <a:off x="1981200" y="1558925"/>
            <a:ext cx="1447800" cy="1584325"/>
            <a:chOff x="1120" y="1071"/>
            <a:chExt cx="912" cy="998"/>
          </a:xfrm>
        </p:grpSpPr>
        <p:sp>
          <p:nvSpPr>
            <p:cNvPr id="26635" name="Line 11"/>
            <p:cNvSpPr>
              <a:spLocks noChangeShapeType="1"/>
            </p:cNvSpPr>
            <p:nvPr/>
          </p:nvSpPr>
          <p:spPr bwMode="auto">
            <a:xfrm>
              <a:off x="1338" y="1253"/>
              <a:ext cx="45" cy="544"/>
            </a:xfrm>
            <a:prstGeom prst="line">
              <a:avLst/>
            </a:prstGeom>
            <a:noFill/>
            <a:ln w="9525">
              <a:solidFill>
                <a:schemeClr val="tx1"/>
              </a:solidFill>
              <a:round/>
              <a:headEnd/>
              <a:tailEnd type="triangle" w="med" len="med"/>
            </a:ln>
          </p:spPr>
          <p:txBody>
            <a:bodyPr/>
            <a:lstStyle/>
            <a:p>
              <a:endParaRPr lang="en-US"/>
            </a:p>
          </p:txBody>
        </p:sp>
        <p:sp>
          <p:nvSpPr>
            <p:cNvPr id="26636" name="Line 12"/>
            <p:cNvSpPr>
              <a:spLocks noChangeShapeType="1"/>
            </p:cNvSpPr>
            <p:nvPr/>
          </p:nvSpPr>
          <p:spPr bwMode="auto">
            <a:xfrm>
              <a:off x="1474" y="1253"/>
              <a:ext cx="317" cy="816"/>
            </a:xfrm>
            <a:prstGeom prst="line">
              <a:avLst/>
            </a:prstGeom>
            <a:noFill/>
            <a:ln w="9525">
              <a:solidFill>
                <a:schemeClr val="tx1"/>
              </a:solidFill>
              <a:round/>
              <a:headEnd/>
              <a:tailEnd type="triangle" w="med" len="med"/>
            </a:ln>
          </p:spPr>
          <p:txBody>
            <a:bodyPr/>
            <a:lstStyle/>
            <a:p>
              <a:endParaRPr lang="en-US"/>
            </a:p>
          </p:txBody>
        </p:sp>
        <p:sp>
          <p:nvSpPr>
            <p:cNvPr id="26637" name="Text Box 13"/>
            <p:cNvSpPr txBox="1">
              <a:spLocks noChangeArrowheads="1"/>
            </p:cNvSpPr>
            <p:nvPr/>
          </p:nvSpPr>
          <p:spPr bwMode="auto">
            <a:xfrm>
              <a:off x="1120" y="1071"/>
              <a:ext cx="912" cy="233"/>
            </a:xfrm>
            <a:prstGeom prst="rect">
              <a:avLst/>
            </a:prstGeom>
            <a:noFill/>
            <a:ln w="9525">
              <a:noFill/>
              <a:miter lim="800000"/>
              <a:headEnd/>
              <a:tailEnd/>
            </a:ln>
          </p:spPr>
          <p:txBody>
            <a:bodyPr wrap="none">
              <a:spAutoFit/>
            </a:bodyPr>
            <a:lstStyle/>
            <a:p>
              <a:r>
                <a:rPr lang="en-NZ" dirty="0">
                  <a:latin typeface="Comic Sans MS" pitchFamily="66" charset="0"/>
                </a:rPr>
                <a:t>Poultry STs</a:t>
              </a:r>
              <a:endParaRPr lang="en-GB" dirty="0">
                <a:latin typeface="Comic Sans MS" pitchFamily="66" charset="0"/>
              </a:endParaRPr>
            </a:p>
          </p:txBody>
        </p:sp>
      </p:grpSp>
      <p:grpSp>
        <p:nvGrpSpPr>
          <p:cNvPr id="3" name="Group 11"/>
          <p:cNvGrpSpPr>
            <a:grpSpLocks/>
          </p:cNvGrpSpPr>
          <p:nvPr/>
        </p:nvGrpSpPr>
        <p:grpSpPr bwMode="auto">
          <a:xfrm>
            <a:off x="6357938" y="4857750"/>
            <a:ext cx="2000250" cy="1831975"/>
            <a:chOff x="4429124" y="4494687"/>
            <a:chExt cx="2000263" cy="1832384"/>
          </a:xfrm>
        </p:grpSpPr>
        <p:pic>
          <p:nvPicPr>
            <p:cNvPr id="26633" name="Picture 3"/>
            <p:cNvPicPr>
              <a:picLocks noChangeAspect="1" noChangeArrowheads="1"/>
            </p:cNvPicPr>
            <p:nvPr/>
          </p:nvPicPr>
          <p:blipFill>
            <a:blip r:embed="rId3" cstate="print"/>
            <a:srcRect r="62529" b="22467"/>
            <a:stretch>
              <a:fillRect/>
            </a:stretch>
          </p:blipFill>
          <p:spPr bwMode="auto">
            <a:xfrm>
              <a:off x="4429124" y="4494687"/>
              <a:ext cx="1606083" cy="1832384"/>
            </a:xfrm>
            <a:prstGeom prst="rect">
              <a:avLst/>
            </a:prstGeom>
            <a:noFill/>
            <a:ln w="9525">
              <a:noFill/>
              <a:miter lim="800000"/>
              <a:headEnd/>
              <a:tailEnd/>
            </a:ln>
          </p:spPr>
        </p:pic>
        <p:sp>
          <p:nvSpPr>
            <p:cNvPr id="26634" name="TextBox 9"/>
            <p:cNvSpPr txBox="1">
              <a:spLocks noChangeArrowheads="1"/>
            </p:cNvSpPr>
            <p:nvPr/>
          </p:nvSpPr>
          <p:spPr bwMode="auto">
            <a:xfrm>
              <a:off x="4929190" y="5072074"/>
              <a:ext cx="1500197" cy="430887"/>
            </a:xfrm>
            <a:prstGeom prst="rect">
              <a:avLst/>
            </a:prstGeom>
            <a:solidFill>
              <a:schemeClr val="bg1"/>
            </a:solidFill>
            <a:ln w="9525">
              <a:noFill/>
              <a:miter lim="800000"/>
              <a:headEnd/>
              <a:tailEnd/>
            </a:ln>
          </p:spPr>
          <p:txBody>
            <a:bodyPr>
              <a:spAutoFit/>
            </a:bodyPr>
            <a:lstStyle/>
            <a:p>
              <a:r>
                <a:rPr lang="en-NZ" sz="900"/>
                <a:t>Poultry A</a:t>
              </a:r>
            </a:p>
            <a:p>
              <a:endParaRPr lang="en-NZ" sz="400"/>
            </a:p>
            <a:p>
              <a:r>
                <a:rPr lang="en-NZ" sz="900"/>
                <a:t>Poultry B</a:t>
              </a:r>
            </a:p>
          </p:txBody>
        </p:sp>
      </p:grpSp>
      <p:sp>
        <p:nvSpPr>
          <p:cNvPr id="26630" name="TextBox 10"/>
          <p:cNvSpPr txBox="1">
            <a:spLocks noChangeArrowheads="1"/>
          </p:cNvSpPr>
          <p:nvPr/>
        </p:nvSpPr>
        <p:spPr bwMode="auto">
          <a:xfrm>
            <a:off x="6643688" y="2643188"/>
            <a:ext cx="1928812" cy="369887"/>
          </a:xfrm>
          <a:prstGeom prst="rect">
            <a:avLst/>
          </a:prstGeom>
          <a:noFill/>
          <a:ln w="9525">
            <a:noFill/>
            <a:miter lim="800000"/>
            <a:headEnd/>
            <a:tailEnd/>
          </a:ln>
        </p:spPr>
        <p:txBody>
          <a:bodyPr>
            <a:spAutoFit/>
          </a:bodyPr>
          <a:lstStyle/>
          <a:p>
            <a:r>
              <a:rPr lang="en-NZ"/>
              <a:t>River water STs</a:t>
            </a:r>
          </a:p>
        </p:txBody>
      </p:sp>
      <p:pic>
        <p:nvPicPr>
          <p:cNvPr id="26631" name="Picture 13" descr="Manawatu"/>
          <p:cNvPicPr>
            <a:picLocks noChangeAspect="1" noChangeArrowheads="1"/>
          </p:cNvPicPr>
          <p:nvPr/>
        </p:nvPicPr>
        <p:blipFill>
          <a:blip r:embed="rId4" cstate="print"/>
          <a:srcRect/>
          <a:stretch>
            <a:fillRect/>
          </a:stretch>
        </p:blipFill>
        <p:spPr bwMode="auto">
          <a:xfrm>
            <a:off x="6659563" y="1052513"/>
            <a:ext cx="1963737" cy="1473200"/>
          </a:xfrm>
          <a:prstGeom prst="rect">
            <a:avLst/>
          </a:prstGeom>
          <a:noFill/>
          <a:ln w="9525">
            <a:noFill/>
            <a:miter lim="800000"/>
            <a:headEnd/>
            <a:tailEnd/>
          </a:ln>
        </p:spPr>
      </p:pic>
      <p:sp>
        <p:nvSpPr>
          <p:cNvPr id="26632" name="Text Box 15"/>
          <p:cNvSpPr txBox="1">
            <a:spLocks noChangeArrowheads="1"/>
          </p:cNvSpPr>
          <p:nvPr/>
        </p:nvSpPr>
        <p:spPr bwMode="auto">
          <a:xfrm>
            <a:off x="4427538" y="5373688"/>
            <a:ext cx="1845377" cy="369332"/>
          </a:xfrm>
          <a:prstGeom prst="rect">
            <a:avLst/>
          </a:prstGeom>
          <a:noFill/>
          <a:ln w="9525">
            <a:noFill/>
            <a:miter lim="800000"/>
            <a:headEnd/>
            <a:tailEnd/>
          </a:ln>
        </p:spPr>
        <p:txBody>
          <a:bodyPr wrap="none">
            <a:spAutoFit/>
          </a:bodyPr>
          <a:lstStyle/>
          <a:p>
            <a:r>
              <a:rPr lang="en-NZ" dirty="0" smtClean="0"/>
              <a:t>N=3120 </a:t>
            </a:r>
            <a:r>
              <a:rPr lang="en-NZ" dirty="0"/>
              <a:t>isolates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idx="4294967295"/>
          </p:nvPr>
        </p:nvSpPr>
        <p:spPr>
          <a:xfrm>
            <a:off x="107950" y="0"/>
            <a:ext cx="8640763" cy="1143000"/>
          </a:xfrm>
        </p:spPr>
        <p:txBody>
          <a:bodyPr/>
          <a:lstStyle/>
          <a:p>
            <a:pPr eaLnBrk="1" hangingPunct="1"/>
            <a:r>
              <a:rPr lang="en-NZ" sz="3600" smtClean="0"/>
              <a:t>Host associated sequence types in NZ</a:t>
            </a:r>
            <a:endParaRPr lang="en-GB" sz="3600" smtClean="0"/>
          </a:p>
        </p:txBody>
      </p:sp>
      <p:pic>
        <p:nvPicPr>
          <p:cNvPr id="29698" name="Picture 3"/>
          <p:cNvPicPr>
            <a:picLocks noChangeAspect="1" noChangeArrowheads="1"/>
          </p:cNvPicPr>
          <p:nvPr/>
        </p:nvPicPr>
        <p:blipFill>
          <a:blip r:embed="rId2" cstate="print"/>
          <a:srcRect/>
          <a:stretch>
            <a:fillRect/>
          </a:stretch>
        </p:blipFill>
        <p:spPr bwMode="auto">
          <a:xfrm>
            <a:off x="827088" y="996950"/>
            <a:ext cx="6840537" cy="5861050"/>
          </a:xfrm>
          <a:prstGeom prst="rect">
            <a:avLst/>
          </a:prstGeom>
          <a:noFill/>
          <a:ln w="9525">
            <a:noFill/>
            <a:miter lim="800000"/>
            <a:headEnd/>
            <a:tailEnd/>
          </a:ln>
        </p:spPr>
      </p:pic>
      <p:sp>
        <p:nvSpPr>
          <p:cNvPr id="29699" name="Text Box 4"/>
          <p:cNvSpPr txBox="1">
            <a:spLocks noChangeArrowheads="1"/>
          </p:cNvSpPr>
          <p:nvPr/>
        </p:nvSpPr>
        <p:spPr bwMode="auto">
          <a:xfrm rot="-5400000">
            <a:off x="-558007" y="3263107"/>
            <a:ext cx="3033713" cy="457200"/>
          </a:xfrm>
          <a:prstGeom prst="rect">
            <a:avLst/>
          </a:prstGeom>
          <a:noFill/>
          <a:ln w="9525">
            <a:noFill/>
            <a:miter lim="800000"/>
            <a:headEnd/>
            <a:tailEnd/>
          </a:ln>
        </p:spPr>
        <p:txBody>
          <a:bodyPr wrap="none">
            <a:spAutoFit/>
          </a:bodyPr>
          <a:lstStyle/>
          <a:p>
            <a:r>
              <a:rPr lang="en-NZ" sz="2400"/>
              <a:t>Ruminant associated</a:t>
            </a:r>
            <a:endParaRPr lang="en-GB" sz="2400"/>
          </a:p>
        </p:txBody>
      </p:sp>
      <p:sp>
        <p:nvSpPr>
          <p:cNvPr id="29700" name="Text Box 5"/>
          <p:cNvSpPr txBox="1">
            <a:spLocks noChangeArrowheads="1"/>
          </p:cNvSpPr>
          <p:nvPr/>
        </p:nvSpPr>
        <p:spPr bwMode="auto">
          <a:xfrm rot="5400000">
            <a:off x="6199187" y="3238501"/>
            <a:ext cx="2676525" cy="457200"/>
          </a:xfrm>
          <a:prstGeom prst="rect">
            <a:avLst/>
          </a:prstGeom>
          <a:noFill/>
          <a:ln w="9525">
            <a:noFill/>
            <a:miter lim="800000"/>
            <a:headEnd/>
            <a:tailEnd/>
          </a:ln>
        </p:spPr>
        <p:txBody>
          <a:bodyPr wrap="none">
            <a:spAutoFit/>
          </a:bodyPr>
          <a:lstStyle/>
          <a:p>
            <a:r>
              <a:rPr lang="en-NZ" sz="2400"/>
              <a:t>Poultry associated</a:t>
            </a:r>
            <a:endParaRPr lang="en-GB" sz="2400"/>
          </a:p>
        </p:txBody>
      </p:sp>
      <p:sp>
        <p:nvSpPr>
          <p:cNvPr id="29701" name="AutoShape 6"/>
          <p:cNvSpPr>
            <a:spLocks/>
          </p:cNvSpPr>
          <p:nvPr/>
        </p:nvSpPr>
        <p:spPr bwMode="auto">
          <a:xfrm>
            <a:off x="1187450" y="1125538"/>
            <a:ext cx="215900" cy="5183187"/>
          </a:xfrm>
          <a:prstGeom prst="leftBrace">
            <a:avLst>
              <a:gd name="adj1" fmla="val 200061"/>
              <a:gd name="adj2" fmla="val 50000"/>
            </a:avLst>
          </a:prstGeom>
          <a:noFill/>
          <a:ln w="28575">
            <a:solidFill>
              <a:srgbClr val="800000"/>
            </a:solidFill>
            <a:round/>
            <a:headEnd/>
            <a:tailEnd/>
          </a:ln>
        </p:spPr>
        <p:txBody>
          <a:bodyPr wrap="none" anchor="ctr"/>
          <a:lstStyle/>
          <a:p>
            <a:endParaRPr lang="en-NZ"/>
          </a:p>
        </p:txBody>
      </p:sp>
      <p:sp>
        <p:nvSpPr>
          <p:cNvPr id="29702" name="AutoShape 7"/>
          <p:cNvSpPr>
            <a:spLocks/>
          </p:cNvSpPr>
          <p:nvPr/>
        </p:nvSpPr>
        <p:spPr bwMode="auto">
          <a:xfrm>
            <a:off x="7164388" y="1052513"/>
            <a:ext cx="215900" cy="5545137"/>
          </a:xfrm>
          <a:prstGeom prst="rightBrace">
            <a:avLst>
              <a:gd name="adj1" fmla="val 214032"/>
              <a:gd name="adj2" fmla="val 50000"/>
            </a:avLst>
          </a:prstGeom>
          <a:noFill/>
          <a:ln w="28575">
            <a:solidFill>
              <a:srgbClr val="800000"/>
            </a:solidFill>
            <a:round/>
            <a:headEnd/>
            <a:tailEnd/>
          </a:ln>
        </p:spPr>
        <p:txBody>
          <a:bodyPr wrap="none" anchor="ctr"/>
          <a:lstStyle/>
          <a:p>
            <a:endParaRPr lang="en-NZ"/>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p:cNvPicPr>
            <a:picLocks noChangeAspect="1" noChangeArrowheads="1"/>
          </p:cNvPicPr>
          <p:nvPr/>
        </p:nvPicPr>
        <p:blipFill>
          <a:blip r:embed="rId3" cstate="print"/>
          <a:srcRect/>
          <a:stretch>
            <a:fillRect/>
          </a:stretch>
        </p:blipFill>
        <p:spPr bwMode="auto">
          <a:xfrm>
            <a:off x="971550" y="130175"/>
            <a:ext cx="7092950" cy="6467475"/>
          </a:xfrm>
          <a:prstGeom prst="rect">
            <a:avLst/>
          </a:prstGeom>
          <a:noFill/>
          <a:ln w="9525">
            <a:noFill/>
            <a:miter lim="800000"/>
            <a:headEnd/>
            <a:tailEnd/>
          </a:ln>
        </p:spPr>
      </p:pic>
      <p:sp>
        <p:nvSpPr>
          <p:cNvPr id="28674" name="Text Box 3"/>
          <p:cNvSpPr txBox="1">
            <a:spLocks noChangeArrowheads="1"/>
          </p:cNvSpPr>
          <p:nvPr/>
        </p:nvSpPr>
        <p:spPr bwMode="auto">
          <a:xfrm>
            <a:off x="4572000" y="4941888"/>
            <a:ext cx="3778250" cy="641350"/>
          </a:xfrm>
          <a:prstGeom prst="rect">
            <a:avLst/>
          </a:prstGeom>
          <a:noFill/>
          <a:ln w="9525">
            <a:noFill/>
            <a:miter lim="800000"/>
            <a:headEnd/>
            <a:tailEnd/>
          </a:ln>
        </p:spPr>
        <p:txBody>
          <a:bodyPr wrap="none">
            <a:spAutoFit/>
          </a:bodyPr>
          <a:lstStyle/>
          <a:p>
            <a:r>
              <a:rPr lang="en-NZ"/>
              <a:t>Need for good epidemiological data</a:t>
            </a:r>
          </a:p>
          <a:p>
            <a:r>
              <a:rPr lang="en-NZ"/>
              <a:t>EpiSurv, PHU</a:t>
            </a:r>
            <a:endParaRPr lang="en-GB"/>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3"/>
          <p:cNvPicPr>
            <a:picLocks noChangeAspect="1" noChangeArrowheads="1"/>
          </p:cNvPicPr>
          <p:nvPr/>
        </p:nvPicPr>
        <p:blipFill>
          <a:blip r:embed="rId3" cstate="print"/>
          <a:srcRect/>
          <a:stretch>
            <a:fillRect/>
          </a:stretch>
        </p:blipFill>
        <p:spPr bwMode="auto">
          <a:xfrm>
            <a:off x="900113" y="46038"/>
            <a:ext cx="7186612" cy="6551612"/>
          </a:xfrm>
          <a:prstGeom prst="rect">
            <a:avLst/>
          </a:prstGeom>
          <a:noFill/>
          <a:ln w="9525">
            <a:noFill/>
            <a:miter lim="800000"/>
            <a:headEnd/>
            <a:tailEnd/>
          </a:ln>
        </p:spPr>
      </p:pic>
      <p:pic>
        <p:nvPicPr>
          <p:cNvPr id="28673" name="Picture 1"/>
          <p:cNvPicPr>
            <a:picLocks noChangeAspect="1" noChangeArrowheads="1"/>
          </p:cNvPicPr>
          <p:nvPr/>
        </p:nvPicPr>
        <p:blipFill>
          <a:blip r:embed="rId4" cstate="print"/>
          <a:srcRect/>
          <a:stretch>
            <a:fillRect/>
          </a:stretch>
        </p:blipFill>
        <p:spPr bwMode="auto">
          <a:xfrm>
            <a:off x="5286380" y="5158133"/>
            <a:ext cx="3619488" cy="16998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p:txBody>
          <a:bodyPr/>
          <a:lstStyle/>
          <a:p>
            <a:pPr eaLnBrk="1" hangingPunct="1"/>
            <a:r>
              <a:rPr lang="en-NZ" smtClean="0"/>
              <a:t>Source attribution</a:t>
            </a:r>
            <a:endParaRPr lang="en-GB" smtClean="0"/>
          </a:p>
        </p:txBody>
      </p:sp>
      <p:sp>
        <p:nvSpPr>
          <p:cNvPr id="77826" name="Rectangle 3"/>
          <p:cNvSpPr>
            <a:spLocks noGrp="1" noChangeArrowheads="1"/>
          </p:cNvSpPr>
          <p:nvPr>
            <p:ph type="body" idx="1"/>
          </p:nvPr>
        </p:nvSpPr>
        <p:spPr>
          <a:xfrm>
            <a:off x="755650" y="1484313"/>
            <a:ext cx="7786688" cy="4525962"/>
          </a:xfrm>
        </p:spPr>
        <p:txBody>
          <a:bodyPr/>
          <a:lstStyle/>
          <a:p>
            <a:pPr eaLnBrk="1" hangingPunct="1"/>
            <a:r>
              <a:rPr lang="en-NZ" sz="2800" smtClean="0"/>
              <a:t>Source attribution – used 4 approaches </a:t>
            </a:r>
          </a:p>
          <a:p>
            <a:pPr lvl="1" eaLnBrk="1" hangingPunct="1"/>
            <a:r>
              <a:rPr lang="en-NZ" sz="2400" smtClean="0"/>
              <a:t>Proportional similarity</a:t>
            </a:r>
          </a:p>
          <a:p>
            <a:pPr lvl="2" eaLnBrk="1" hangingPunct="1"/>
            <a:r>
              <a:rPr lang="en-NZ" sz="2000" smtClean="0"/>
              <a:t>Simple, area of overlap</a:t>
            </a:r>
          </a:p>
          <a:p>
            <a:pPr lvl="1" eaLnBrk="1" hangingPunct="1"/>
            <a:r>
              <a:rPr lang="en-NZ" sz="2400" smtClean="0"/>
              <a:t>Dutch model</a:t>
            </a:r>
          </a:p>
          <a:p>
            <a:pPr lvl="2" eaLnBrk="1" hangingPunct="1"/>
            <a:r>
              <a:rPr lang="en-NZ" sz="2000" smtClean="0"/>
              <a:t>Simple  assignment</a:t>
            </a:r>
          </a:p>
          <a:p>
            <a:pPr lvl="1" eaLnBrk="1" hangingPunct="1"/>
            <a:r>
              <a:rPr lang="en-NZ" sz="2400" smtClean="0"/>
              <a:t>Hald model</a:t>
            </a:r>
          </a:p>
          <a:p>
            <a:pPr lvl="2" eaLnBrk="1" hangingPunct="1"/>
            <a:r>
              <a:rPr lang="en-NZ" sz="2000" smtClean="0"/>
              <a:t>Complex, epidemiology based</a:t>
            </a:r>
          </a:p>
          <a:p>
            <a:pPr lvl="1" eaLnBrk="1" hangingPunct="1"/>
            <a:r>
              <a:rPr lang="en-NZ" sz="2400" smtClean="0"/>
              <a:t>Island model</a:t>
            </a:r>
          </a:p>
          <a:p>
            <a:pPr lvl="2" eaLnBrk="1" hangingPunct="1"/>
            <a:r>
              <a:rPr lang="en-NZ" sz="2000" smtClean="0"/>
              <a:t>Complex, population genetics based</a:t>
            </a:r>
            <a:endParaRPr lang="en-GB" sz="2000" smtClean="0"/>
          </a:p>
          <a:p>
            <a:pPr lvl="2" eaLnBrk="1" hangingPunct="1"/>
            <a:endParaRPr lang="en-GB" sz="200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49" name="Picture 2"/>
          <p:cNvPicPr>
            <a:picLocks noChangeAspect="1" noChangeArrowheads="1"/>
          </p:cNvPicPr>
          <p:nvPr/>
        </p:nvPicPr>
        <p:blipFill>
          <a:blip r:embed="rId3" cstate="print"/>
          <a:srcRect/>
          <a:stretch>
            <a:fillRect/>
          </a:stretch>
        </p:blipFill>
        <p:spPr bwMode="auto">
          <a:xfrm>
            <a:off x="3924300" y="6305550"/>
            <a:ext cx="952500" cy="552450"/>
          </a:xfrm>
          <a:prstGeom prst="rect">
            <a:avLst/>
          </a:prstGeom>
          <a:noFill/>
          <a:ln w="9525">
            <a:noFill/>
            <a:miter lim="800000"/>
            <a:headEnd/>
            <a:tailEnd/>
          </a:ln>
        </p:spPr>
      </p:pic>
      <p:sp>
        <p:nvSpPr>
          <p:cNvPr id="78850" name="Rectangle 3"/>
          <p:cNvSpPr>
            <a:spLocks noGrp="1" noChangeArrowheads="1"/>
          </p:cNvSpPr>
          <p:nvPr>
            <p:ph type="title" idx="4294967295"/>
          </p:nvPr>
        </p:nvSpPr>
        <p:spPr>
          <a:xfrm>
            <a:off x="0" y="0"/>
            <a:ext cx="8820150" cy="790575"/>
          </a:xfrm>
        </p:spPr>
        <p:txBody>
          <a:bodyPr tIns="90000" bIns="90000" anchor="t">
            <a:spAutoFit/>
          </a:bodyPr>
          <a:lstStyle/>
          <a:p>
            <a:pPr eaLnBrk="1" hangingPunct="1"/>
            <a:r>
              <a:rPr lang="en-GB" sz="4000" smtClean="0"/>
              <a:t>Proportional Similarity Index (PS)</a:t>
            </a:r>
          </a:p>
        </p:txBody>
      </p:sp>
      <p:sp>
        <p:nvSpPr>
          <p:cNvPr id="78851" name="Text Box 4"/>
          <p:cNvSpPr txBox="1">
            <a:spLocks noChangeArrowheads="1"/>
          </p:cNvSpPr>
          <p:nvPr/>
        </p:nvSpPr>
        <p:spPr bwMode="auto">
          <a:xfrm>
            <a:off x="611188" y="1052513"/>
            <a:ext cx="7921625" cy="701675"/>
          </a:xfrm>
          <a:prstGeom prst="rect">
            <a:avLst/>
          </a:prstGeom>
          <a:noFill/>
          <a:ln w="9525" algn="ctr">
            <a:noFill/>
            <a:miter lim="800000"/>
            <a:headEnd/>
            <a:tailEnd/>
          </a:ln>
        </p:spPr>
        <p:txBody>
          <a:bodyPr>
            <a:spAutoFit/>
          </a:bodyPr>
          <a:lstStyle/>
          <a:p>
            <a:pPr>
              <a:spcBef>
                <a:spcPct val="50000"/>
              </a:spcBef>
            </a:pPr>
            <a:r>
              <a:rPr lang="en-GB" sz="2000"/>
              <a:t>The PS estimates the area of overlap between the frequency distributions of e.g. bacterial sub types from different sources.</a:t>
            </a:r>
          </a:p>
        </p:txBody>
      </p:sp>
      <p:sp>
        <p:nvSpPr>
          <p:cNvPr id="78852" name="Rectangle 5"/>
          <p:cNvSpPr>
            <a:spLocks noChangeArrowheads="1"/>
          </p:cNvSpPr>
          <p:nvPr/>
        </p:nvSpPr>
        <p:spPr bwMode="auto">
          <a:xfrm>
            <a:off x="395288" y="2133600"/>
            <a:ext cx="8353425" cy="3887788"/>
          </a:xfrm>
          <a:prstGeom prst="rect">
            <a:avLst/>
          </a:prstGeom>
          <a:solidFill>
            <a:schemeClr val="bg1"/>
          </a:solidFill>
          <a:ln w="9525" algn="ctr">
            <a:noFill/>
            <a:miter lim="800000"/>
            <a:headEnd/>
            <a:tailEnd/>
          </a:ln>
        </p:spPr>
        <p:txBody>
          <a:bodyPr tIns="90000" bIns="90000" anchor="ctr">
            <a:spAutoFit/>
          </a:bodyPr>
          <a:lstStyle/>
          <a:p>
            <a:endParaRPr lang="en-NZ"/>
          </a:p>
        </p:txBody>
      </p:sp>
      <p:pic>
        <p:nvPicPr>
          <p:cNvPr id="78853" name="Picture 6" descr="human"/>
          <p:cNvPicPr>
            <a:picLocks noGrp="1" noChangeAspect="1" noChangeArrowheads="1"/>
          </p:cNvPicPr>
          <p:nvPr>
            <p:ph sz="quarter" idx="4294967295"/>
          </p:nvPr>
        </p:nvPicPr>
        <p:blipFill>
          <a:blip r:embed="rId4" cstate="print"/>
          <a:srcRect/>
          <a:stretch>
            <a:fillRect/>
          </a:stretch>
        </p:blipFill>
        <p:spPr>
          <a:xfrm>
            <a:off x="520700" y="2420938"/>
            <a:ext cx="3692525" cy="3524250"/>
          </a:xfrm>
        </p:spPr>
      </p:pic>
      <p:sp>
        <p:nvSpPr>
          <p:cNvPr id="78854" name="Text Box 7"/>
          <p:cNvSpPr txBox="1">
            <a:spLocks noChangeArrowheads="1"/>
          </p:cNvSpPr>
          <p:nvPr/>
        </p:nvSpPr>
        <p:spPr bwMode="auto">
          <a:xfrm>
            <a:off x="2555875" y="2420938"/>
            <a:ext cx="1366838" cy="701675"/>
          </a:xfrm>
          <a:prstGeom prst="rect">
            <a:avLst/>
          </a:prstGeom>
          <a:noFill/>
          <a:ln w="9525" algn="ctr">
            <a:noFill/>
            <a:miter lim="800000"/>
            <a:headEnd/>
            <a:tailEnd/>
          </a:ln>
        </p:spPr>
        <p:txBody>
          <a:bodyPr>
            <a:spAutoFit/>
          </a:bodyPr>
          <a:lstStyle/>
          <a:p>
            <a:pPr algn="r">
              <a:spcBef>
                <a:spcPct val="50000"/>
              </a:spcBef>
            </a:pPr>
            <a:r>
              <a:rPr lang="en-GB" sz="2000" b="1">
                <a:solidFill>
                  <a:schemeClr val="hlink"/>
                </a:solidFill>
              </a:rPr>
              <a:t>Human origin</a:t>
            </a:r>
          </a:p>
        </p:txBody>
      </p:sp>
      <p:sp>
        <p:nvSpPr>
          <p:cNvPr id="528392" name="Text Box 8"/>
          <p:cNvSpPr txBox="1">
            <a:spLocks noChangeArrowheads="1"/>
          </p:cNvSpPr>
          <p:nvPr/>
        </p:nvSpPr>
        <p:spPr bwMode="auto">
          <a:xfrm>
            <a:off x="7308850" y="2420938"/>
            <a:ext cx="1366838" cy="701675"/>
          </a:xfrm>
          <a:prstGeom prst="rect">
            <a:avLst/>
          </a:prstGeom>
          <a:noFill/>
          <a:ln w="9525" algn="ctr">
            <a:noFill/>
            <a:miter lim="800000"/>
            <a:headEnd/>
            <a:tailEnd/>
          </a:ln>
        </p:spPr>
        <p:txBody>
          <a:bodyPr>
            <a:spAutoFit/>
          </a:bodyPr>
          <a:lstStyle/>
          <a:p>
            <a:pPr algn="r">
              <a:spcBef>
                <a:spcPct val="50000"/>
              </a:spcBef>
            </a:pPr>
            <a:r>
              <a:rPr lang="en-GB" sz="2000" b="1">
                <a:solidFill>
                  <a:srgbClr val="FF0000"/>
                </a:solidFill>
              </a:rPr>
              <a:t>“Bovine” origin</a:t>
            </a:r>
          </a:p>
        </p:txBody>
      </p:sp>
      <p:pic>
        <p:nvPicPr>
          <p:cNvPr id="528393" name="Picture 9" descr="bovine-frame"/>
          <p:cNvPicPr>
            <a:picLocks noGrp="1" noChangeAspect="1" noChangeArrowheads="1"/>
          </p:cNvPicPr>
          <p:nvPr>
            <p:ph sz="quarter" idx="4294967295"/>
          </p:nvPr>
        </p:nvPicPr>
        <p:blipFill>
          <a:blip r:embed="rId5" cstate="print"/>
          <a:srcRect/>
          <a:stretch>
            <a:fillRect/>
          </a:stretch>
        </p:blipFill>
        <p:spPr>
          <a:xfrm>
            <a:off x="4716463" y="2501900"/>
            <a:ext cx="3600450" cy="3427413"/>
          </a:xfrm>
        </p:spPr>
      </p:pic>
      <p:pic>
        <p:nvPicPr>
          <p:cNvPr id="528394" name="Picture 10" descr="bovine-bar"/>
          <p:cNvPicPr>
            <a:picLocks noGrp="1" noChangeAspect="1" noChangeArrowheads="1"/>
          </p:cNvPicPr>
          <p:nvPr>
            <p:ph sz="half" idx="4294967295"/>
          </p:nvPr>
        </p:nvPicPr>
        <p:blipFill>
          <a:blip r:embed="rId6" cstate="print"/>
          <a:srcRect/>
          <a:stretch>
            <a:fillRect/>
          </a:stretch>
        </p:blipFill>
        <p:spPr>
          <a:xfrm>
            <a:off x="5191125" y="2468563"/>
            <a:ext cx="3144838" cy="3062287"/>
          </a:xfrm>
        </p:spPr>
      </p:pic>
      <p:pic>
        <p:nvPicPr>
          <p:cNvPr id="528396" name="Picture 12"/>
          <p:cNvPicPr>
            <a:picLocks noChangeAspect="1" noChangeArrowheads="1"/>
          </p:cNvPicPr>
          <p:nvPr/>
        </p:nvPicPr>
        <p:blipFill>
          <a:blip r:embed="rId7" cstate="print"/>
          <a:srcRect/>
          <a:stretch>
            <a:fillRect/>
          </a:stretch>
        </p:blipFill>
        <p:spPr bwMode="auto">
          <a:xfrm>
            <a:off x="971550" y="3284538"/>
            <a:ext cx="7235825" cy="2336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28393"/>
                                        </p:tgtEl>
                                      </p:cBhvr>
                                    </p:animEffect>
                                    <p:set>
                                      <p:cBhvr>
                                        <p:cTn id="7" dur="1" fill="hold">
                                          <p:stCondLst>
                                            <p:cond delay="499"/>
                                          </p:stCondLst>
                                        </p:cTn>
                                        <p:tgtEl>
                                          <p:spTgt spid="528393"/>
                                        </p:tgtEl>
                                        <p:attrNameLst>
                                          <p:attrName>style.visibility</p:attrName>
                                        </p:attrNameLst>
                                      </p:cBhvr>
                                      <p:to>
                                        <p:strVal val="hidden"/>
                                      </p:to>
                                    </p:set>
                                  </p:childTnLst>
                                </p:cTn>
                              </p:par>
                            </p:childTnLst>
                          </p:cTn>
                        </p:par>
                        <p:par>
                          <p:cTn id="8" fill="hold">
                            <p:stCondLst>
                              <p:cond delay="500"/>
                            </p:stCondLst>
                            <p:childTnLst>
                              <p:par>
                                <p:cTn id="9" presetID="35" presetClass="path" presetSubtype="0" accel="50000" decel="50000" fill="hold" nodeType="afterEffect">
                                  <p:stCondLst>
                                    <p:cond delay="0"/>
                                  </p:stCondLst>
                                  <p:childTnLst>
                                    <p:animMotion origin="layout" path="M -0.03489 -2.96296E-6 L -0.45225 -2.96296E-6 " pathEditMode="relative" rAng="0" ptsTypes="AA">
                                      <p:cBhvr>
                                        <p:cTn id="10" dur="2000" fill="hold"/>
                                        <p:tgtEl>
                                          <p:spTgt spid="528394"/>
                                        </p:tgtEl>
                                        <p:attrNameLst>
                                          <p:attrName>ppt_x</p:attrName>
                                          <p:attrName>ppt_y</p:attrName>
                                        </p:attrNameLst>
                                      </p:cBhvr>
                                      <p:rCtr x="-209" y="0"/>
                                    </p:animMotion>
                                  </p:childTnLst>
                                </p:cTn>
                              </p:par>
                              <p:par>
                                <p:cTn id="11" presetID="35" presetClass="path" presetSubtype="0" accel="50000" decel="50000" fill="hold" grpId="0" nodeType="withEffect">
                                  <p:stCondLst>
                                    <p:cond delay="0"/>
                                  </p:stCondLst>
                                  <p:childTnLst>
                                    <p:animMotion origin="layout" path="M 1.66667E-6 3.33333E-6 L -0.37396 0.13773 " pathEditMode="relative" rAng="0" ptsTypes="AA">
                                      <p:cBhvr>
                                        <p:cTn id="12" dur="2000" fill="hold"/>
                                        <p:tgtEl>
                                          <p:spTgt spid="528392"/>
                                        </p:tgtEl>
                                        <p:attrNameLst>
                                          <p:attrName>ppt_x</p:attrName>
                                          <p:attrName>ppt_y</p:attrName>
                                        </p:attrNameLst>
                                      </p:cBhvr>
                                      <p:rCtr x="-187" y="69"/>
                                    </p:animMotion>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283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39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7" name="Rectangle 2"/>
          <p:cNvSpPr>
            <a:spLocks noGrp="1" noChangeArrowheads="1"/>
          </p:cNvSpPr>
          <p:nvPr>
            <p:ph type="title" idx="4294967295"/>
          </p:nvPr>
        </p:nvSpPr>
        <p:spPr>
          <a:xfrm>
            <a:off x="1408113" y="557213"/>
            <a:ext cx="7772400" cy="1143000"/>
          </a:xfrm>
        </p:spPr>
        <p:txBody>
          <a:bodyPr/>
          <a:lstStyle/>
          <a:p>
            <a:pPr eaLnBrk="1" hangingPunct="1"/>
            <a:r>
              <a:rPr lang="en-NZ" smtClean="0">
                <a:cs typeface="Calibri" pitchFamily="34" charset="0"/>
              </a:rPr>
              <a:t>The Hald model </a:t>
            </a:r>
            <a:r>
              <a:rPr lang="en-NZ" sz="2400" smtClean="0">
                <a:cs typeface="Calibri" pitchFamily="34" charset="0"/>
              </a:rPr>
              <a:t>(Hald et al 2004)</a:t>
            </a:r>
            <a:endParaRPr lang="en-GB" sz="2400" smtClean="0">
              <a:cs typeface="Calibri" pitchFamily="34" charset="0"/>
            </a:endParaRPr>
          </a:p>
        </p:txBody>
      </p:sp>
      <p:sp>
        <p:nvSpPr>
          <p:cNvPr id="120838" name="Rectangle 3"/>
          <p:cNvSpPr>
            <a:spLocks noChangeArrowheads="1"/>
          </p:cNvSpPr>
          <p:nvPr/>
        </p:nvSpPr>
        <p:spPr bwMode="auto">
          <a:xfrm>
            <a:off x="107950" y="3485546"/>
            <a:ext cx="8424863" cy="1569660"/>
          </a:xfrm>
          <a:prstGeom prst="rect">
            <a:avLst/>
          </a:prstGeom>
          <a:noFill/>
          <a:ln w="12700">
            <a:noFill/>
            <a:miter lim="800000"/>
            <a:headEnd type="none" w="sm" len="sm"/>
            <a:tailEnd type="none" w="sm" len="sm"/>
          </a:ln>
        </p:spPr>
        <p:txBody>
          <a:bodyPr anchor="ctr">
            <a:spAutoFit/>
          </a:bodyPr>
          <a:lstStyle/>
          <a:p>
            <a:pPr algn="ctr" eaLnBrk="0" hangingPunct="0"/>
            <a:r>
              <a:rPr lang="en-NZ" sz="2400" i="1" dirty="0" err="1">
                <a:latin typeface="Calibri" pitchFamily="34" charset="0"/>
                <a:cs typeface="Calibri" pitchFamily="34" charset="0"/>
              </a:rPr>
              <a:t>p</a:t>
            </a:r>
            <a:r>
              <a:rPr lang="en-NZ" sz="2400" i="1" baseline="-25000" dirty="0" err="1">
                <a:latin typeface="Calibri" pitchFamily="34" charset="0"/>
                <a:cs typeface="Calibri" pitchFamily="34" charset="0"/>
              </a:rPr>
              <a:t>ij</a:t>
            </a:r>
            <a:r>
              <a:rPr lang="en-NZ" sz="2400" i="1" dirty="0">
                <a:latin typeface="Calibri" pitchFamily="34" charset="0"/>
                <a:cs typeface="Calibri" pitchFamily="34" charset="0"/>
              </a:rPr>
              <a:t> </a:t>
            </a:r>
            <a:r>
              <a:rPr lang="en-NZ" sz="2400" dirty="0">
                <a:latin typeface="Calibri" pitchFamily="34" charset="0"/>
                <a:cs typeface="Calibri" pitchFamily="34" charset="0"/>
              </a:rPr>
              <a:t>= matrix of prevalence of different strain types</a:t>
            </a:r>
            <a:r>
              <a:rPr lang="en-NZ" sz="2400" i="1" dirty="0">
                <a:latin typeface="Calibri" pitchFamily="34" charset="0"/>
                <a:cs typeface="Calibri" pitchFamily="34" charset="0"/>
              </a:rPr>
              <a:t> </a:t>
            </a:r>
          </a:p>
          <a:p>
            <a:pPr algn="ctr" eaLnBrk="0" hangingPunct="0"/>
            <a:r>
              <a:rPr lang="en-NZ" sz="2400" i="1" dirty="0" err="1">
                <a:latin typeface="Calibri" pitchFamily="34" charset="0"/>
                <a:cs typeface="Calibri" pitchFamily="34" charset="0"/>
              </a:rPr>
              <a:t>M</a:t>
            </a:r>
            <a:r>
              <a:rPr lang="en-NZ" sz="2400" i="1" baseline="-25000" dirty="0" err="1">
                <a:latin typeface="Calibri" pitchFamily="34" charset="0"/>
                <a:cs typeface="Calibri" pitchFamily="34" charset="0"/>
              </a:rPr>
              <a:t>j</a:t>
            </a:r>
            <a:r>
              <a:rPr lang="en-NZ" sz="2400" dirty="0">
                <a:latin typeface="Calibri" pitchFamily="34" charset="0"/>
                <a:cs typeface="Calibri" pitchFamily="34" charset="0"/>
              </a:rPr>
              <a:t>= relative amount of food consumed</a:t>
            </a:r>
          </a:p>
          <a:p>
            <a:pPr algn="ctr" eaLnBrk="0" hangingPunct="0"/>
            <a:r>
              <a:rPr lang="en-NZ" sz="2400" i="1" dirty="0" err="1">
                <a:latin typeface="Calibri" pitchFamily="34" charset="0"/>
                <a:cs typeface="Calibri" pitchFamily="34" charset="0"/>
              </a:rPr>
              <a:t>a</a:t>
            </a:r>
            <a:r>
              <a:rPr lang="en-NZ" sz="2400" i="1" baseline="-25000" dirty="0" err="1">
                <a:latin typeface="Calibri" pitchFamily="34" charset="0"/>
                <a:cs typeface="Calibri" pitchFamily="34" charset="0"/>
              </a:rPr>
              <a:t>j</a:t>
            </a:r>
            <a:r>
              <a:rPr lang="en-NZ" sz="2400" dirty="0">
                <a:latin typeface="Calibri" pitchFamily="34" charset="0"/>
                <a:cs typeface="Calibri" pitchFamily="34" charset="0"/>
              </a:rPr>
              <a:t> = relative ‘danger’ of food (or environmental) sources. </a:t>
            </a:r>
          </a:p>
          <a:p>
            <a:pPr algn="ctr" eaLnBrk="0" hangingPunct="0"/>
            <a:r>
              <a:rPr lang="en-NZ" sz="2400" i="1" dirty="0" err="1">
                <a:latin typeface="Calibri" pitchFamily="34" charset="0"/>
                <a:cs typeface="Calibri" pitchFamily="34" charset="0"/>
              </a:rPr>
              <a:t>q</a:t>
            </a:r>
            <a:r>
              <a:rPr lang="en-NZ" sz="2400" i="1" baseline="-25000" dirty="0" err="1">
                <a:latin typeface="Calibri" pitchFamily="34" charset="0"/>
                <a:cs typeface="Calibri" pitchFamily="34" charset="0"/>
              </a:rPr>
              <a:t>i</a:t>
            </a:r>
            <a:r>
              <a:rPr lang="en-NZ" sz="2400" i="1" dirty="0">
                <a:latin typeface="Calibri" pitchFamily="34" charset="0"/>
                <a:cs typeface="Calibri" pitchFamily="34" charset="0"/>
              </a:rPr>
              <a:t> </a:t>
            </a:r>
            <a:r>
              <a:rPr lang="en-NZ" sz="2400" dirty="0">
                <a:latin typeface="Calibri" pitchFamily="34" charset="0"/>
                <a:cs typeface="Calibri" pitchFamily="34" charset="0"/>
              </a:rPr>
              <a:t>= relative ‘virulence’ of strains.  </a:t>
            </a:r>
          </a:p>
        </p:txBody>
      </p:sp>
      <p:graphicFrame>
        <p:nvGraphicFramePr>
          <p:cNvPr id="120836" name="Object 4"/>
          <p:cNvGraphicFramePr>
            <a:graphicFrameLocks noChangeAspect="1"/>
          </p:cNvGraphicFramePr>
          <p:nvPr>
            <p:ph idx="4294967295"/>
          </p:nvPr>
        </p:nvGraphicFramePr>
        <p:xfrm>
          <a:off x="2483768" y="1988840"/>
          <a:ext cx="4248150" cy="962025"/>
        </p:xfrm>
        <a:graphic>
          <a:graphicData uri="http://schemas.openxmlformats.org/presentationml/2006/ole">
            <p:oleObj spid="_x0000_s345090" name="Equation" r:id="rId4" imgW="1066680" imgH="241200" progId="Equation.3">
              <p:embed/>
            </p:oleObj>
          </a:graphicData>
        </a:graphic>
      </p:graphicFrame>
      <p:sp>
        <p:nvSpPr>
          <p:cNvPr id="120839" name="Text Box 5"/>
          <p:cNvSpPr txBox="1">
            <a:spLocks noChangeArrowheads="1"/>
          </p:cNvSpPr>
          <p:nvPr/>
        </p:nvSpPr>
        <p:spPr bwMode="auto">
          <a:xfrm>
            <a:off x="0" y="620713"/>
            <a:ext cx="1963738" cy="1938992"/>
          </a:xfrm>
          <a:prstGeom prst="rect">
            <a:avLst/>
          </a:prstGeom>
          <a:noFill/>
          <a:ln w="12700">
            <a:noFill/>
            <a:miter lim="800000"/>
            <a:headEnd type="none" w="sm" len="sm"/>
            <a:tailEnd type="none" w="sm" len="sm"/>
          </a:ln>
        </p:spPr>
        <p:txBody>
          <a:bodyPr>
            <a:spAutoFit/>
          </a:bodyPr>
          <a:lstStyle/>
          <a:p>
            <a:pPr eaLnBrk="0" hangingPunct="0"/>
            <a:r>
              <a:rPr lang="en-NZ" sz="2400" b="1">
                <a:solidFill>
                  <a:srgbClr val="000066"/>
                </a:solidFill>
                <a:latin typeface="Calibri" pitchFamily="34" charset="0"/>
                <a:cs typeface="Calibri" pitchFamily="34" charset="0"/>
              </a:rPr>
              <a:t>Number of cases of type </a:t>
            </a:r>
            <a:r>
              <a:rPr lang="en-NZ" sz="2400" b="1" i="1">
                <a:solidFill>
                  <a:srgbClr val="000066"/>
                </a:solidFill>
                <a:latin typeface="Calibri" pitchFamily="34" charset="0"/>
                <a:cs typeface="Calibri" pitchFamily="34" charset="0"/>
              </a:rPr>
              <a:t>i</a:t>
            </a:r>
            <a:r>
              <a:rPr lang="en-NZ" sz="2400" b="1">
                <a:solidFill>
                  <a:srgbClr val="000066"/>
                </a:solidFill>
                <a:latin typeface="Calibri" pitchFamily="34" charset="0"/>
                <a:cs typeface="Calibri" pitchFamily="34" charset="0"/>
              </a:rPr>
              <a:t> attributable to food source </a:t>
            </a:r>
            <a:r>
              <a:rPr lang="en-NZ" sz="2400" b="1" i="1">
                <a:solidFill>
                  <a:srgbClr val="000066"/>
                </a:solidFill>
                <a:latin typeface="Calibri" pitchFamily="34" charset="0"/>
                <a:cs typeface="Calibri" pitchFamily="34" charset="0"/>
              </a:rPr>
              <a:t>j</a:t>
            </a:r>
            <a:endParaRPr lang="en-GB" sz="2400" b="1" i="1">
              <a:solidFill>
                <a:srgbClr val="000066"/>
              </a:solidFill>
              <a:latin typeface="Calibri" pitchFamily="34" charset="0"/>
              <a:cs typeface="Calibri" pitchFamily="34" charset="0"/>
            </a:endParaRPr>
          </a:p>
        </p:txBody>
      </p:sp>
      <p:sp>
        <p:nvSpPr>
          <p:cNvPr id="120840" name="Line 6"/>
          <p:cNvSpPr>
            <a:spLocks noChangeShapeType="1"/>
          </p:cNvSpPr>
          <p:nvPr/>
        </p:nvSpPr>
        <p:spPr bwMode="auto">
          <a:xfrm>
            <a:off x="1979613" y="2060575"/>
            <a:ext cx="431800" cy="73025"/>
          </a:xfrm>
          <a:prstGeom prst="line">
            <a:avLst/>
          </a:prstGeom>
          <a:noFill/>
          <a:ln w="76200">
            <a:solidFill>
              <a:srgbClr val="990000"/>
            </a:solidFill>
            <a:round/>
            <a:headEnd type="none" w="sm" len="sm"/>
            <a:tailEnd type="triangle" w="lg" len="sm"/>
          </a:ln>
        </p:spPr>
        <p:txBody>
          <a:bodyPr/>
          <a:lstStyle/>
          <a:p>
            <a:endParaRPr lang="en-US">
              <a:latin typeface="Calibri" pitchFamily="34" charset="0"/>
              <a:cs typeface="Calibri" pitchFamily="34" charset="0"/>
            </a:endParaRPr>
          </a:p>
        </p:txBody>
      </p:sp>
      <p:sp>
        <p:nvSpPr>
          <p:cNvPr id="120841" name="Text Box 7"/>
          <p:cNvSpPr txBox="1">
            <a:spLocks noChangeArrowheads="1"/>
          </p:cNvSpPr>
          <p:nvPr/>
        </p:nvSpPr>
        <p:spPr bwMode="auto">
          <a:xfrm>
            <a:off x="611560" y="5301208"/>
            <a:ext cx="7653338" cy="1200329"/>
          </a:xfrm>
          <a:prstGeom prst="rect">
            <a:avLst/>
          </a:prstGeom>
          <a:solidFill>
            <a:srgbClr val="00FFFF"/>
          </a:solidFill>
          <a:ln w="12700">
            <a:noFill/>
            <a:miter lim="800000"/>
            <a:headEnd type="none" w="sm" len="sm"/>
            <a:tailEnd type="none" w="sm" len="sm"/>
          </a:ln>
        </p:spPr>
        <p:txBody>
          <a:bodyPr>
            <a:spAutoFit/>
          </a:bodyPr>
          <a:lstStyle/>
          <a:p>
            <a:pPr eaLnBrk="0" hangingPunct="0"/>
            <a:r>
              <a:rPr lang="en-NZ" sz="2400" b="1" dirty="0">
                <a:solidFill>
                  <a:srgbClr val="990000"/>
                </a:solidFill>
                <a:latin typeface="Calibri" pitchFamily="34" charset="0"/>
                <a:cs typeface="Calibri" pitchFamily="34" charset="0"/>
              </a:rPr>
              <a:t>Estimates number of cases with measure of uncertainty</a:t>
            </a:r>
            <a:r>
              <a:rPr lang="en-NZ" sz="2400" b="1" dirty="0">
                <a:latin typeface="Calibri" pitchFamily="34" charset="0"/>
                <a:cs typeface="Calibri" pitchFamily="34" charset="0"/>
              </a:rPr>
              <a:t> (Bayesian inference)</a:t>
            </a:r>
          </a:p>
          <a:p>
            <a:pPr eaLnBrk="0" hangingPunct="0"/>
            <a:endParaRPr lang="en-GB"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makers influenced by epidemiological models</a:t>
            </a:r>
            <a:endParaRPr lang="en-US" dirty="0"/>
          </a:p>
        </p:txBody>
      </p:sp>
      <p:sp>
        <p:nvSpPr>
          <p:cNvPr id="3" name="Content Placeholder 2"/>
          <p:cNvSpPr>
            <a:spLocks noGrp="1"/>
          </p:cNvSpPr>
          <p:nvPr>
            <p:ph idx="1"/>
          </p:nvPr>
        </p:nvSpPr>
        <p:spPr>
          <a:xfrm>
            <a:off x="457200" y="1484784"/>
            <a:ext cx="7786688" cy="4525963"/>
          </a:xfrm>
        </p:spPr>
        <p:txBody>
          <a:bodyPr/>
          <a:lstStyle/>
          <a:p>
            <a:r>
              <a:rPr lang="en-US" sz="2800" dirty="0" smtClean="0"/>
              <a:t>International politicians</a:t>
            </a:r>
          </a:p>
          <a:p>
            <a:r>
              <a:rPr lang="en-US" sz="2800" dirty="0" smtClean="0"/>
              <a:t>National bodies / government</a:t>
            </a:r>
          </a:p>
          <a:p>
            <a:pPr lvl="1"/>
            <a:r>
              <a:rPr lang="en-US" dirty="0" smtClean="0"/>
              <a:t>Government ministers</a:t>
            </a:r>
          </a:p>
          <a:p>
            <a:r>
              <a:rPr lang="en-US" sz="2800" dirty="0" smtClean="0"/>
              <a:t>Local government / decision makers</a:t>
            </a:r>
          </a:p>
          <a:p>
            <a:pPr lvl="1"/>
            <a:r>
              <a:rPr lang="en-US" dirty="0" smtClean="0"/>
              <a:t>Medical Officer of Health</a:t>
            </a:r>
          </a:p>
          <a:p>
            <a:pPr lvl="1"/>
            <a:r>
              <a:rPr lang="en-US" dirty="0" smtClean="0"/>
              <a:t>NHS Managers</a:t>
            </a:r>
          </a:p>
          <a:p>
            <a:r>
              <a:rPr lang="en-US" sz="2800" dirty="0" smtClean="0"/>
              <a:t>Industry</a:t>
            </a:r>
          </a:p>
          <a:p>
            <a:pPr lvl="1"/>
            <a:r>
              <a:rPr lang="en-US" dirty="0" smtClean="0"/>
              <a:t>Farming – CEOs of industry bodies</a:t>
            </a:r>
          </a:p>
          <a:p>
            <a:pPr lvl="1"/>
            <a:r>
              <a:rPr lang="en-US" dirty="0" smtClean="0"/>
              <a:t>Racing Industry – CEOs</a:t>
            </a:r>
          </a:p>
          <a:p>
            <a:pPr lvl="1"/>
            <a:r>
              <a:rPr lang="en-US" dirty="0" smtClean="0"/>
              <a:t>Supermarkets</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ChangeArrowheads="1"/>
          </p:cNvSpPr>
          <p:nvPr>
            <p:ph type="title" idx="4294967295"/>
          </p:nvPr>
        </p:nvSpPr>
        <p:spPr/>
        <p:txBody>
          <a:bodyPr/>
          <a:lstStyle/>
          <a:p>
            <a:pPr eaLnBrk="1" hangingPunct="1"/>
            <a:r>
              <a:rPr lang="en-NZ" sz="4000" smtClean="0"/>
              <a:t>Modified Hald Model </a:t>
            </a:r>
            <a:r>
              <a:rPr lang="en-NZ" sz="2400" smtClean="0"/>
              <a:t>(Mullner et al 2009)</a:t>
            </a:r>
            <a:endParaRPr lang="en-GB" sz="2400" smtClean="0"/>
          </a:p>
        </p:txBody>
      </p:sp>
      <p:sp>
        <p:nvSpPr>
          <p:cNvPr id="122882" name="Rectangle 3"/>
          <p:cNvSpPr>
            <a:spLocks noGrp="1" noChangeArrowheads="1"/>
          </p:cNvSpPr>
          <p:nvPr>
            <p:ph type="body" idx="4294967295"/>
          </p:nvPr>
        </p:nvSpPr>
        <p:spPr/>
        <p:txBody>
          <a:bodyPr/>
          <a:lstStyle/>
          <a:p>
            <a:pPr eaLnBrk="1" hangingPunct="1"/>
            <a:r>
              <a:rPr lang="en-NZ" smtClean="0"/>
              <a:t>Model prevalence uncertainty</a:t>
            </a:r>
          </a:p>
          <a:p>
            <a:pPr eaLnBrk="1" hangingPunct="1"/>
            <a:r>
              <a:rPr lang="en-NZ" smtClean="0"/>
              <a:t>Hierarchical model for bacterial parameters</a:t>
            </a:r>
          </a:p>
          <a:p>
            <a:pPr eaLnBrk="1" hangingPunct="1"/>
            <a:r>
              <a:rPr lang="en-NZ" smtClean="0"/>
              <a:t>Omit food consumption weights (M)</a:t>
            </a:r>
          </a:p>
          <a:p>
            <a:pPr eaLnBrk="1" hangingPunct="1"/>
            <a:endParaRPr lang="en-GB" smtClean="0"/>
          </a:p>
        </p:txBody>
      </p:sp>
      <p:pic>
        <p:nvPicPr>
          <p:cNvPr id="122883" name="Picture 4"/>
          <p:cNvPicPr>
            <a:picLocks noChangeAspect="1" noChangeArrowheads="1"/>
          </p:cNvPicPr>
          <p:nvPr/>
        </p:nvPicPr>
        <p:blipFill>
          <a:blip r:embed="rId3" cstate="print"/>
          <a:srcRect/>
          <a:stretch>
            <a:fillRect/>
          </a:stretch>
        </p:blipFill>
        <p:spPr bwMode="auto">
          <a:xfrm>
            <a:off x="1476375" y="4292600"/>
            <a:ext cx="5903913" cy="1293813"/>
          </a:xfrm>
          <a:prstGeom prst="rect">
            <a:avLst/>
          </a:prstGeom>
          <a:noFill/>
          <a:ln w="9525">
            <a:noFill/>
            <a:miter lim="800000"/>
            <a:headEnd/>
            <a:tailEnd/>
          </a:ln>
        </p:spPr>
      </p:pic>
      <p:sp>
        <p:nvSpPr>
          <p:cNvPr id="122884" name="Text Box 5"/>
          <p:cNvSpPr txBox="1">
            <a:spLocks noChangeArrowheads="1"/>
          </p:cNvSpPr>
          <p:nvPr/>
        </p:nvSpPr>
        <p:spPr bwMode="auto">
          <a:xfrm>
            <a:off x="3975100" y="5897563"/>
            <a:ext cx="2736850" cy="366712"/>
          </a:xfrm>
          <a:prstGeom prst="rect">
            <a:avLst/>
          </a:prstGeom>
          <a:noFill/>
          <a:ln w="9525">
            <a:noFill/>
            <a:miter lim="800000"/>
            <a:headEnd/>
            <a:tailEnd/>
          </a:ln>
        </p:spPr>
        <p:txBody>
          <a:bodyPr wrap="none">
            <a:spAutoFit/>
          </a:bodyPr>
          <a:lstStyle/>
          <a:p>
            <a:r>
              <a:rPr lang="en-NZ"/>
              <a:t>Risk Analysis, June 2009</a:t>
            </a:r>
            <a:endParaRPr lang="en-GB"/>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ChangeArrowheads="1"/>
          </p:cNvSpPr>
          <p:nvPr>
            <p:ph type="title" idx="4294967295"/>
          </p:nvPr>
        </p:nvSpPr>
        <p:spPr>
          <a:xfrm>
            <a:off x="428625" y="44450"/>
            <a:ext cx="8229600" cy="1143000"/>
          </a:xfrm>
        </p:spPr>
        <p:txBody>
          <a:bodyPr/>
          <a:lstStyle/>
          <a:p>
            <a:pPr eaLnBrk="1" hangingPunct="1"/>
            <a:r>
              <a:rPr lang="en-NZ" dirty="0" smtClean="0"/>
              <a:t>Asymmetric Island model</a:t>
            </a:r>
            <a:endParaRPr lang="en-GB" sz="2800" dirty="0" smtClean="0"/>
          </a:p>
        </p:txBody>
      </p:sp>
      <p:sp>
        <p:nvSpPr>
          <p:cNvPr id="124930" name="Rectangle 3"/>
          <p:cNvSpPr>
            <a:spLocks noGrp="1" noChangeArrowheads="1"/>
          </p:cNvSpPr>
          <p:nvPr>
            <p:ph type="body" idx="4294967295"/>
          </p:nvPr>
        </p:nvSpPr>
        <p:spPr>
          <a:xfrm>
            <a:off x="0" y="1125538"/>
            <a:ext cx="3643313" cy="4525962"/>
          </a:xfrm>
        </p:spPr>
        <p:txBody>
          <a:bodyPr/>
          <a:lstStyle/>
          <a:p>
            <a:pPr eaLnBrk="1" hangingPunct="1">
              <a:lnSpc>
                <a:spcPct val="80000"/>
              </a:lnSpc>
            </a:pPr>
            <a:endParaRPr lang="en-NZ" sz="2000" dirty="0" smtClean="0"/>
          </a:p>
          <a:p>
            <a:pPr eaLnBrk="1" hangingPunct="1">
              <a:lnSpc>
                <a:spcPct val="80000"/>
              </a:lnSpc>
            </a:pPr>
            <a:r>
              <a:rPr lang="en-NZ" sz="2400" dirty="0" smtClean="0"/>
              <a:t>Population genetics approach</a:t>
            </a:r>
          </a:p>
          <a:p>
            <a:pPr eaLnBrk="1" hangingPunct="1">
              <a:lnSpc>
                <a:spcPct val="80000"/>
              </a:lnSpc>
            </a:pPr>
            <a:r>
              <a:rPr lang="en-NZ" sz="2400" dirty="0" smtClean="0"/>
              <a:t>Based on coalescent (mutation and recombination)</a:t>
            </a:r>
          </a:p>
          <a:p>
            <a:pPr eaLnBrk="1" hangingPunct="1">
              <a:lnSpc>
                <a:spcPct val="80000"/>
              </a:lnSpc>
            </a:pPr>
            <a:endParaRPr lang="en-NZ" sz="2400" dirty="0" smtClean="0"/>
          </a:p>
          <a:p>
            <a:pPr eaLnBrk="1" hangingPunct="1">
              <a:lnSpc>
                <a:spcPct val="80000"/>
              </a:lnSpc>
            </a:pPr>
            <a:r>
              <a:rPr lang="en-NZ" sz="2400" dirty="0" smtClean="0"/>
              <a:t>Used to find out source of human infections</a:t>
            </a:r>
          </a:p>
          <a:p>
            <a:pPr eaLnBrk="1" hangingPunct="1">
              <a:lnSpc>
                <a:spcPct val="80000"/>
              </a:lnSpc>
            </a:pPr>
            <a:r>
              <a:rPr lang="en-NZ" sz="2400" dirty="0" smtClean="0"/>
              <a:t>Flow into the human “island” from animal “islands”</a:t>
            </a:r>
          </a:p>
        </p:txBody>
      </p:sp>
      <p:pic>
        <p:nvPicPr>
          <p:cNvPr id="124931" name="Picture 4"/>
          <p:cNvPicPr>
            <a:picLocks noChangeAspect="1" noChangeArrowheads="1"/>
          </p:cNvPicPr>
          <p:nvPr/>
        </p:nvPicPr>
        <p:blipFill>
          <a:blip r:embed="rId3" cstate="print"/>
          <a:srcRect/>
          <a:stretch>
            <a:fillRect/>
          </a:stretch>
        </p:blipFill>
        <p:spPr bwMode="auto">
          <a:xfrm>
            <a:off x="34925" y="5686425"/>
            <a:ext cx="6553200" cy="1171575"/>
          </a:xfrm>
          <a:prstGeom prst="rect">
            <a:avLst/>
          </a:prstGeom>
          <a:noFill/>
          <a:ln w="9525">
            <a:noFill/>
            <a:miter lim="800000"/>
            <a:headEnd/>
            <a:tailEnd/>
          </a:ln>
        </p:spPr>
      </p:pic>
      <p:grpSp>
        <p:nvGrpSpPr>
          <p:cNvPr id="2" name="Group 5"/>
          <p:cNvGrpSpPr>
            <a:grpSpLocks/>
          </p:cNvGrpSpPr>
          <p:nvPr/>
        </p:nvGrpSpPr>
        <p:grpSpPr bwMode="auto">
          <a:xfrm>
            <a:off x="3786188" y="1857375"/>
            <a:ext cx="4321175" cy="2736850"/>
            <a:chOff x="295" y="890"/>
            <a:chExt cx="4853" cy="3130"/>
          </a:xfrm>
        </p:grpSpPr>
        <p:sp>
          <p:nvSpPr>
            <p:cNvPr id="124933" name="Oval 5"/>
            <p:cNvSpPr>
              <a:spLocks noChangeArrowheads="1"/>
            </p:cNvSpPr>
            <p:nvPr/>
          </p:nvSpPr>
          <p:spPr bwMode="auto">
            <a:xfrm>
              <a:off x="2200" y="2977"/>
              <a:ext cx="1043" cy="1043"/>
            </a:xfrm>
            <a:prstGeom prst="ellipse">
              <a:avLst/>
            </a:prstGeom>
            <a:solidFill>
              <a:srgbClr val="C0C0C0"/>
            </a:solidFill>
            <a:ln w="9525">
              <a:solidFill>
                <a:schemeClr val="tx1"/>
              </a:solidFill>
              <a:round/>
              <a:headEnd/>
              <a:tailEnd/>
            </a:ln>
          </p:spPr>
          <p:txBody>
            <a:bodyPr wrap="none" anchor="ctr"/>
            <a:lstStyle/>
            <a:p>
              <a:pPr algn="ctr"/>
              <a:r>
                <a:rPr lang="en-NZ"/>
                <a:t>Human</a:t>
              </a:r>
              <a:endParaRPr lang="en-GB"/>
            </a:p>
          </p:txBody>
        </p:sp>
        <p:sp>
          <p:nvSpPr>
            <p:cNvPr id="124934" name="Oval 6"/>
            <p:cNvSpPr>
              <a:spLocks noChangeArrowheads="1"/>
            </p:cNvSpPr>
            <p:nvPr/>
          </p:nvSpPr>
          <p:spPr bwMode="auto">
            <a:xfrm>
              <a:off x="3969" y="1706"/>
              <a:ext cx="1043" cy="1043"/>
            </a:xfrm>
            <a:prstGeom prst="ellipse">
              <a:avLst/>
            </a:prstGeom>
            <a:solidFill>
              <a:srgbClr val="00FF00"/>
            </a:solidFill>
            <a:ln w="9525">
              <a:solidFill>
                <a:schemeClr val="tx1"/>
              </a:solidFill>
              <a:round/>
              <a:headEnd/>
              <a:tailEnd/>
            </a:ln>
          </p:spPr>
          <p:txBody>
            <a:bodyPr wrap="none" anchor="ctr"/>
            <a:lstStyle/>
            <a:p>
              <a:pPr algn="ctr"/>
              <a:r>
                <a:rPr lang="en-NZ"/>
                <a:t>Wild bird</a:t>
              </a:r>
              <a:endParaRPr lang="en-GB"/>
            </a:p>
          </p:txBody>
        </p:sp>
        <p:sp>
          <p:nvSpPr>
            <p:cNvPr id="124935" name="Oval 7"/>
            <p:cNvSpPr>
              <a:spLocks noChangeArrowheads="1"/>
            </p:cNvSpPr>
            <p:nvPr/>
          </p:nvSpPr>
          <p:spPr bwMode="auto">
            <a:xfrm>
              <a:off x="2789" y="890"/>
              <a:ext cx="1043" cy="1043"/>
            </a:xfrm>
            <a:prstGeom prst="ellipse">
              <a:avLst/>
            </a:prstGeom>
            <a:solidFill>
              <a:srgbClr val="FFFF00"/>
            </a:solidFill>
            <a:ln w="9525">
              <a:solidFill>
                <a:schemeClr val="tx1"/>
              </a:solidFill>
              <a:round/>
              <a:headEnd/>
              <a:tailEnd/>
            </a:ln>
          </p:spPr>
          <p:txBody>
            <a:bodyPr wrap="none" anchor="ctr"/>
            <a:lstStyle/>
            <a:p>
              <a:pPr algn="ctr"/>
              <a:r>
                <a:rPr lang="en-NZ"/>
                <a:t>Chicken</a:t>
              </a:r>
              <a:endParaRPr lang="en-GB"/>
            </a:p>
          </p:txBody>
        </p:sp>
        <p:sp>
          <p:nvSpPr>
            <p:cNvPr id="124936" name="Oval 8"/>
            <p:cNvSpPr>
              <a:spLocks noChangeArrowheads="1"/>
            </p:cNvSpPr>
            <p:nvPr/>
          </p:nvSpPr>
          <p:spPr bwMode="auto">
            <a:xfrm>
              <a:off x="1474" y="935"/>
              <a:ext cx="1043" cy="1043"/>
            </a:xfrm>
            <a:prstGeom prst="ellipse">
              <a:avLst/>
            </a:prstGeom>
            <a:solidFill>
              <a:srgbClr val="0000FF"/>
            </a:solidFill>
            <a:ln w="9525">
              <a:solidFill>
                <a:schemeClr val="tx1"/>
              </a:solidFill>
              <a:round/>
              <a:headEnd/>
              <a:tailEnd/>
            </a:ln>
          </p:spPr>
          <p:txBody>
            <a:bodyPr wrap="none" anchor="ctr"/>
            <a:lstStyle/>
            <a:p>
              <a:pPr algn="ctr"/>
              <a:r>
                <a:rPr lang="en-NZ">
                  <a:solidFill>
                    <a:schemeClr val="bg1"/>
                  </a:solidFill>
                </a:rPr>
                <a:t>Sheep</a:t>
              </a:r>
              <a:endParaRPr lang="en-GB">
                <a:solidFill>
                  <a:schemeClr val="bg1"/>
                </a:solidFill>
              </a:endParaRPr>
            </a:p>
          </p:txBody>
        </p:sp>
        <p:sp>
          <p:nvSpPr>
            <p:cNvPr id="124937" name="Oval 9"/>
            <p:cNvSpPr>
              <a:spLocks noChangeArrowheads="1"/>
            </p:cNvSpPr>
            <p:nvPr/>
          </p:nvSpPr>
          <p:spPr bwMode="auto">
            <a:xfrm>
              <a:off x="295" y="1707"/>
              <a:ext cx="1043" cy="1043"/>
            </a:xfrm>
            <a:prstGeom prst="ellipse">
              <a:avLst/>
            </a:prstGeom>
            <a:solidFill>
              <a:srgbClr val="FF0000"/>
            </a:solidFill>
            <a:ln w="9525">
              <a:solidFill>
                <a:schemeClr val="tx1"/>
              </a:solidFill>
              <a:round/>
              <a:headEnd/>
              <a:tailEnd/>
            </a:ln>
          </p:spPr>
          <p:txBody>
            <a:bodyPr wrap="none" anchor="ctr"/>
            <a:lstStyle/>
            <a:p>
              <a:pPr algn="ctr"/>
              <a:r>
                <a:rPr lang="en-NZ"/>
                <a:t>Cow</a:t>
              </a:r>
              <a:endParaRPr lang="en-GB"/>
            </a:p>
          </p:txBody>
        </p:sp>
        <p:sp>
          <p:nvSpPr>
            <p:cNvPr id="124938" name="Line 10"/>
            <p:cNvSpPr>
              <a:spLocks noChangeShapeType="1"/>
            </p:cNvSpPr>
            <p:nvPr/>
          </p:nvSpPr>
          <p:spPr bwMode="auto">
            <a:xfrm>
              <a:off x="1156" y="2614"/>
              <a:ext cx="1089" cy="680"/>
            </a:xfrm>
            <a:prstGeom prst="line">
              <a:avLst/>
            </a:prstGeom>
            <a:noFill/>
            <a:ln w="9525">
              <a:solidFill>
                <a:schemeClr val="tx1"/>
              </a:solidFill>
              <a:round/>
              <a:headEnd/>
              <a:tailEnd type="triangle" w="med" len="med"/>
            </a:ln>
          </p:spPr>
          <p:txBody>
            <a:bodyPr/>
            <a:lstStyle/>
            <a:p>
              <a:endParaRPr lang="en-US"/>
            </a:p>
          </p:txBody>
        </p:sp>
        <p:sp>
          <p:nvSpPr>
            <p:cNvPr id="124939" name="Line 11"/>
            <p:cNvSpPr>
              <a:spLocks noChangeShapeType="1"/>
            </p:cNvSpPr>
            <p:nvPr/>
          </p:nvSpPr>
          <p:spPr bwMode="auto">
            <a:xfrm>
              <a:off x="2109" y="2024"/>
              <a:ext cx="363" cy="998"/>
            </a:xfrm>
            <a:prstGeom prst="line">
              <a:avLst/>
            </a:prstGeom>
            <a:noFill/>
            <a:ln w="38100">
              <a:solidFill>
                <a:schemeClr val="tx1"/>
              </a:solidFill>
              <a:round/>
              <a:headEnd/>
              <a:tailEnd type="triangle" w="med" len="med"/>
            </a:ln>
          </p:spPr>
          <p:txBody>
            <a:bodyPr/>
            <a:lstStyle/>
            <a:p>
              <a:endParaRPr lang="en-US"/>
            </a:p>
          </p:txBody>
        </p:sp>
        <p:sp>
          <p:nvSpPr>
            <p:cNvPr id="124940" name="Line 12"/>
            <p:cNvSpPr>
              <a:spLocks noChangeShapeType="1"/>
            </p:cNvSpPr>
            <p:nvPr/>
          </p:nvSpPr>
          <p:spPr bwMode="auto">
            <a:xfrm flipH="1">
              <a:off x="2880" y="1979"/>
              <a:ext cx="363" cy="997"/>
            </a:xfrm>
            <a:prstGeom prst="line">
              <a:avLst/>
            </a:prstGeom>
            <a:noFill/>
            <a:ln w="57150">
              <a:solidFill>
                <a:schemeClr val="tx1"/>
              </a:solidFill>
              <a:round/>
              <a:headEnd/>
              <a:tailEnd type="triangle" w="med" len="med"/>
            </a:ln>
          </p:spPr>
          <p:txBody>
            <a:bodyPr/>
            <a:lstStyle/>
            <a:p>
              <a:endParaRPr lang="en-US"/>
            </a:p>
          </p:txBody>
        </p:sp>
        <p:sp>
          <p:nvSpPr>
            <p:cNvPr id="124941" name="Line 13"/>
            <p:cNvSpPr>
              <a:spLocks noChangeShapeType="1"/>
            </p:cNvSpPr>
            <p:nvPr/>
          </p:nvSpPr>
          <p:spPr bwMode="auto">
            <a:xfrm flipH="1">
              <a:off x="3198" y="2614"/>
              <a:ext cx="907" cy="589"/>
            </a:xfrm>
            <a:prstGeom prst="line">
              <a:avLst/>
            </a:prstGeom>
            <a:noFill/>
            <a:ln w="9525">
              <a:solidFill>
                <a:schemeClr val="tx1"/>
              </a:solidFill>
              <a:round/>
              <a:headEnd/>
              <a:tailEnd type="triangle" w="med" len="med"/>
            </a:ln>
          </p:spPr>
          <p:txBody>
            <a:bodyPr/>
            <a:lstStyle/>
            <a:p>
              <a:endParaRPr lang="en-US"/>
            </a:p>
          </p:txBody>
        </p:sp>
        <p:sp>
          <p:nvSpPr>
            <p:cNvPr id="124942" name="Oval 14"/>
            <p:cNvSpPr>
              <a:spLocks noChangeArrowheads="1"/>
            </p:cNvSpPr>
            <p:nvPr/>
          </p:nvSpPr>
          <p:spPr bwMode="auto">
            <a:xfrm>
              <a:off x="4105" y="3113"/>
              <a:ext cx="862" cy="907"/>
            </a:xfrm>
            <a:prstGeom prst="ellipse">
              <a:avLst/>
            </a:prstGeom>
            <a:solidFill>
              <a:srgbClr val="CCFFFF"/>
            </a:solidFill>
            <a:ln w="9525">
              <a:solidFill>
                <a:schemeClr val="tx1"/>
              </a:solidFill>
              <a:round/>
              <a:headEnd/>
              <a:tailEnd/>
            </a:ln>
          </p:spPr>
          <p:txBody>
            <a:bodyPr wrap="none" anchor="ctr"/>
            <a:lstStyle/>
            <a:p>
              <a:pPr algn="ctr"/>
              <a:r>
                <a:rPr lang="en-NZ"/>
                <a:t>Water</a:t>
              </a:r>
              <a:endParaRPr lang="en-GB"/>
            </a:p>
          </p:txBody>
        </p:sp>
        <p:sp>
          <p:nvSpPr>
            <p:cNvPr id="124943" name="Line 15"/>
            <p:cNvSpPr>
              <a:spLocks noChangeShapeType="1"/>
            </p:cNvSpPr>
            <p:nvPr/>
          </p:nvSpPr>
          <p:spPr bwMode="auto">
            <a:xfrm flipH="1" flipV="1">
              <a:off x="3334" y="3521"/>
              <a:ext cx="725" cy="45"/>
            </a:xfrm>
            <a:prstGeom prst="line">
              <a:avLst/>
            </a:prstGeom>
            <a:noFill/>
            <a:ln w="9525">
              <a:solidFill>
                <a:schemeClr val="tx1"/>
              </a:solidFill>
              <a:prstDash val="sysDash"/>
              <a:round/>
              <a:headEnd/>
              <a:tailEnd type="triangle" w="med" len="med"/>
            </a:ln>
          </p:spPr>
          <p:txBody>
            <a:bodyPr/>
            <a:lstStyle/>
            <a:p>
              <a:endParaRPr lang="en-US"/>
            </a:p>
          </p:txBody>
        </p:sp>
        <p:sp>
          <p:nvSpPr>
            <p:cNvPr id="124944" name="Line 17"/>
            <p:cNvSpPr>
              <a:spLocks noChangeShapeType="1"/>
            </p:cNvSpPr>
            <p:nvPr/>
          </p:nvSpPr>
          <p:spPr bwMode="auto">
            <a:xfrm>
              <a:off x="3833" y="3203"/>
              <a:ext cx="272" cy="182"/>
            </a:xfrm>
            <a:prstGeom prst="line">
              <a:avLst/>
            </a:prstGeom>
            <a:noFill/>
            <a:ln w="9525">
              <a:solidFill>
                <a:schemeClr val="tx1"/>
              </a:solidFill>
              <a:prstDash val="sysDot"/>
              <a:round/>
              <a:headEnd/>
              <a:tailEnd type="triangle" w="med" len="med"/>
            </a:ln>
          </p:spPr>
          <p:txBody>
            <a:bodyPr/>
            <a:lstStyle/>
            <a:p>
              <a:endParaRPr lang="en-US"/>
            </a:p>
          </p:txBody>
        </p:sp>
        <p:sp>
          <p:nvSpPr>
            <p:cNvPr id="124945" name="Line 18"/>
            <p:cNvSpPr>
              <a:spLocks noChangeShapeType="1"/>
            </p:cNvSpPr>
            <p:nvPr/>
          </p:nvSpPr>
          <p:spPr bwMode="auto">
            <a:xfrm>
              <a:off x="4059" y="2931"/>
              <a:ext cx="136" cy="227"/>
            </a:xfrm>
            <a:prstGeom prst="line">
              <a:avLst/>
            </a:prstGeom>
            <a:noFill/>
            <a:ln w="9525">
              <a:solidFill>
                <a:schemeClr val="tx1"/>
              </a:solidFill>
              <a:prstDash val="sysDot"/>
              <a:round/>
              <a:headEnd/>
              <a:tailEnd type="triangle" w="med" len="med"/>
            </a:ln>
          </p:spPr>
          <p:txBody>
            <a:bodyPr/>
            <a:lstStyle/>
            <a:p>
              <a:endParaRPr lang="en-US"/>
            </a:p>
          </p:txBody>
        </p:sp>
        <p:sp>
          <p:nvSpPr>
            <p:cNvPr id="124946" name="Line 19"/>
            <p:cNvSpPr>
              <a:spLocks noChangeShapeType="1"/>
            </p:cNvSpPr>
            <p:nvPr/>
          </p:nvSpPr>
          <p:spPr bwMode="auto">
            <a:xfrm flipH="1">
              <a:off x="4694" y="2886"/>
              <a:ext cx="46" cy="227"/>
            </a:xfrm>
            <a:prstGeom prst="line">
              <a:avLst/>
            </a:prstGeom>
            <a:noFill/>
            <a:ln w="9525">
              <a:solidFill>
                <a:schemeClr val="tx1"/>
              </a:solidFill>
              <a:prstDash val="sysDot"/>
              <a:round/>
              <a:headEnd/>
              <a:tailEnd type="triangle" w="med" len="med"/>
            </a:ln>
          </p:spPr>
          <p:txBody>
            <a:bodyPr/>
            <a:lstStyle/>
            <a:p>
              <a:endParaRPr lang="en-US"/>
            </a:p>
          </p:txBody>
        </p:sp>
        <p:sp>
          <p:nvSpPr>
            <p:cNvPr id="124947" name="Line 20"/>
            <p:cNvSpPr>
              <a:spLocks noChangeShapeType="1"/>
            </p:cNvSpPr>
            <p:nvPr/>
          </p:nvSpPr>
          <p:spPr bwMode="auto">
            <a:xfrm flipH="1">
              <a:off x="4967" y="3203"/>
              <a:ext cx="181" cy="136"/>
            </a:xfrm>
            <a:prstGeom prst="line">
              <a:avLst/>
            </a:prstGeom>
            <a:noFill/>
            <a:ln w="9525">
              <a:solidFill>
                <a:schemeClr val="tx1"/>
              </a:solidFill>
              <a:prstDash val="sysDot"/>
              <a:round/>
              <a:headEnd/>
              <a:tailEnd type="triangle" w="med" len="med"/>
            </a:ln>
          </p:spPr>
          <p:txBody>
            <a:bodyPr/>
            <a:lstStyle/>
            <a:p>
              <a:endParaRPr lang="en-US"/>
            </a:p>
          </p:txBody>
        </p:sp>
      </p:grpSp>
      <p:cxnSp>
        <p:nvCxnSpPr>
          <p:cNvPr id="24" name="Straight Arrow Connector 23"/>
          <p:cNvCxnSpPr>
            <a:endCxn id="124934" idx="1"/>
          </p:cNvCxnSpPr>
          <p:nvPr/>
        </p:nvCxnSpPr>
        <p:spPr>
          <a:xfrm>
            <a:off x="6948264" y="2492896"/>
            <a:ext cx="245307" cy="211542"/>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29" name="Straight Arrow Connector 28"/>
          <p:cNvCxnSpPr>
            <a:stCxn id="124937" idx="7"/>
          </p:cNvCxnSpPr>
          <p:nvPr/>
        </p:nvCxnSpPr>
        <p:spPr>
          <a:xfrm rot="5400000" flipH="1" flipV="1">
            <a:off x="4649254" y="2422526"/>
            <a:ext cx="212416" cy="353156"/>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30" name="Straight Arrow Connector 29"/>
          <p:cNvCxnSpPr>
            <a:stCxn id="124936" idx="6"/>
            <a:endCxn id="124935" idx="2"/>
          </p:cNvCxnSpPr>
          <p:nvPr/>
        </p:nvCxnSpPr>
        <p:spPr>
          <a:xfrm flipV="1">
            <a:off x="5764686" y="2313371"/>
            <a:ext cx="242192" cy="39348"/>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36" name="Straight Arrow Connector 35"/>
          <p:cNvCxnSpPr>
            <a:stCxn id="124937" idx="6"/>
            <a:endCxn id="124935" idx="3"/>
          </p:cNvCxnSpPr>
          <p:nvPr/>
        </p:nvCxnSpPr>
        <p:spPr>
          <a:xfrm flipV="1">
            <a:off x="4714889" y="2635809"/>
            <a:ext cx="1427994" cy="391941"/>
          </a:xfrm>
          <a:prstGeom prst="straightConnector1">
            <a:avLst/>
          </a:prstGeom>
          <a:ln>
            <a:solidFill>
              <a:srgbClr val="000066"/>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2"/>
          <p:cNvPicPr>
            <a:picLocks noChangeAspect="1" noChangeArrowheads="1"/>
          </p:cNvPicPr>
          <p:nvPr/>
        </p:nvPicPr>
        <p:blipFill>
          <a:blip r:embed="rId3" cstate="print"/>
          <a:srcRect b="12216"/>
          <a:stretch>
            <a:fillRect/>
          </a:stretch>
        </p:blipFill>
        <p:spPr bwMode="auto">
          <a:xfrm>
            <a:off x="-252413" y="1412875"/>
            <a:ext cx="10009188" cy="4489450"/>
          </a:xfrm>
          <a:prstGeom prst="rect">
            <a:avLst/>
          </a:prstGeom>
          <a:noFill/>
          <a:ln w="9525">
            <a:noFill/>
            <a:miter lim="800000"/>
            <a:headEnd/>
            <a:tailEnd/>
          </a:ln>
        </p:spPr>
      </p:pic>
      <p:sp>
        <p:nvSpPr>
          <p:cNvPr id="61442" name="Rectangle 3"/>
          <p:cNvSpPr>
            <a:spLocks noGrp="1" noChangeArrowheads="1"/>
          </p:cNvSpPr>
          <p:nvPr>
            <p:ph type="title" idx="4294967295"/>
          </p:nvPr>
        </p:nvSpPr>
        <p:spPr>
          <a:xfrm>
            <a:off x="34925" y="274638"/>
            <a:ext cx="8686800" cy="1143000"/>
          </a:xfrm>
        </p:spPr>
        <p:txBody>
          <a:bodyPr/>
          <a:lstStyle/>
          <a:p>
            <a:pPr eaLnBrk="1" hangingPunct="1"/>
            <a:r>
              <a:rPr lang="en-NZ" sz="4000" smtClean="0"/>
              <a:t>Source attribution in New Zealand: </a:t>
            </a:r>
            <a:br>
              <a:rPr lang="en-NZ" sz="4000" smtClean="0"/>
            </a:br>
            <a:r>
              <a:rPr lang="en-NZ" sz="4000" smtClean="0"/>
              <a:t>Island model </a:t>
            </a:r>
            <a:endParaRPr lang="en-GB" sz="400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6"/>
          <p:cNvSpPr>
            <a:spLocks noGrp="1" noChangeArrowheads="1"/>
          </p:cNvSpPr>
          <p:nvPr>
            <p:ph type="title" idx="4294967295"/>
          </p:nvPr>
        </p:nvSpPr>
        <p:spPr>
          <a:xfrm>
            <a:off x="-180975" y="0"/>
            <a:ext cx="8964613" cy="1143000"/>
          </a:xfrm>
        </p:spPr>
        <p:txBody>
          <a:bodyPr lIns="92075" tIns="46038" rIns="92075" bIns="46038"/>
          <a:lstStyle/>
          <a:p>
            <a:pPr eaLnBrk="1" hangingPunct="1"/>
            <a:r>
              <a:rPr lang="en-NZ" sz="3600" smtClean="0"/>
              <a:t>Source of human cases, </a:t>
            </a:r>
            <a:br>
              <a:rPr lang="en-NZ" sz="3600" smtClean="0"/>
            </a:br>
            <a:r>
              <a:rPr lang="en-NZ" sz="3600" smtClean="0"/>
              <a:t>Lancashire, England</a:t>
            </a:r>
            <a:endParaRPr lang="en-GB" sz="3600" smtClean="0"/>
          </a:p>
        </p:txBody>
      </p:sp>
      <p:pic>
        <p:nvPicPr>
          <p:cNvPr id="62467" name="Picture 8"/>
          <p:cNvPicPr>
            <a:picLocks noChangeAspect="1" noChangeArrowheads="1"/>
          </p:cNvPicPr>
          <p:nvPr/>
        </p:nvPicPr>
        <p:blipFill>
          <a:blip r:embed="rId3" cstate="print"/>
          <a:srcRect/>
          <a:stretch>
            <a:fillRect/>
          </a:stretch>
        </p:blipFill>
        <p:spPr bwMode="auto">
          <a:xfrm>
            <a:off x="111125" y="1517650"/>
            <a:ext cx="8997950" cy="4171950"/>
          </a:xfrm>
          <a:prstGeom prst="rect">
            <a:avLst/>
          </a:prstGeom>
          <a:noFill/>
          <a:ln w="9525">
            <a:noFill/>
            <a:miter lim="800000"/>
            <a:headEnd/>
            <a:tailEnd/>
          </a:ln>
        </p:spPr>
      </p:pic>
      <p:sp>
        <p:nvSpPr>
          <p:cNvPr id="62468" name="Text Box 11"/>
          <p:cNvSpPr txBox="1">
            <a:spLocks noChangeArrowheads="1"/>
          </p:cNvSpPr>
          <p:nvPr/>
        </p:nvSpPr>
        <p:spPr bwMode="auto">
          <a:xfrm>
            <a:off x="1600200" y="3089275"/>
            <a:ext cx="730250" cy="366713"/>
          </a:xfrm>
          <a:prstGeom prst="rect">
            <a:avLst/>
          </a:prstGeom>
          <a:noFill/>
          <a:ln w="9525">
            <a:noFill/>
            <a:miter lim="800000"/>
            <a:headEnd/>
            <a:tailEnd/>
          </a:ln>
        </p:spPr>
        <p:txBody>
          <a:bodyPr wrap="none">
            <a:spAutoFit/>
          </a:bodyPr>
          <a:lstStyle/>
          <a:p>
            <a:r>
              <a:rPr lang="en-NZ"/>
              <a:t>cattle</a:t>
            </a:r>
            <a:endParaRPr lang="en-GB"/>
          </a:p>
        </p:txBody>
      </p:sp>
      <p:sp>
        <p:nvSpPr>
          <p:cNvPr id="62469" name="Text Box 12"/>
          <p:cNvSpPr txBox="1">
            <a:spLocks noChangeArrowheads="1"/>
          </p:cNvSpPr>
          <p:nvPr/>
        </p:nvSpPr>
        <p:spPr bwMode="auto">
          <a:xfrm>
            <a:off x="2392363" y="4168775"/>
            <a:ext cx="806450" cy="366713"/>
          </a:xfrm>
          <a:prstGeom prst="rect">
            <a:avLst/>
          </a:prstGeom>
          <a:noFill/>
          <a:ln w="9525">
            <a:noFill/>
            <a:miter lim="800000"/>
            <a:headEnd/>
            <a:tailEnd/>
          </a:ln>
        </p:spPr>
        <p:txBody>
          <a:bodyPr wrap="none">
            <a:spAutoFit/>
          </a:bodyPr>
          <a:lstStyle/>
          <a:p>
            <a:r>
              <a:rPr lang="en-NZ"/>
              <a:t>sheep</a:t>
            </a:r>
            <a:endParaRPr lang="en-GB"/>
          </a:p>
        </p:txBody>
      </p:sp>
      <p:sp>
        <p:nvSpPr>
          <p:cNvPr id="62470" name="Text Box 13"/>
          <p:cNvSpPr txBox="1">
            <a:spLocks noChangeArrowheads="1"/>
          </p:cNvSpPr>
          <p:nvPr/>
        </p:nvSpPr>
        <p:spPr bwMode="auto">
          <a:xfrm>
            <a:off x="5200650" y="2944813"/>
            <a:ext cx="869950" cy="366712"/>
          </a:xfrm>
          <a:prstGeom prst="rect">
            <a:avLst/>
          </a:prstGeom>
          <a:noFill/>
          <a:ln w="9525">
            <a:noFill/>
            <a:miter lim="800000"/>
            <a:headEnd/>
            <a:tailEnd/>
          </a:ln>
        </p:spPr>
        <p:txBody>
          <a:bodyPr wrap="none">
            <a:spAutoFit/>
          </a:bodyPr>
          <a:lstStyle/>
          <a:p>
            <a:r>
              <a:rPr lang="en-NZ"/>
              <a:t>poultry</a:t>
            </a:r>
            <a:endParaRPr lang="en-GB"/>
          </a:p>
        </p:txBody>
      </p:sp>
      <p:pic>
        <p:nvPicPr>
          <p:cNvPr id="8" name="Picture 4"/>
          <p:cNvPicPr>
            <a:picLocks noChangeAspect="1" noChangeArrowheads="1"/>
          </p:cNvPicPr>
          <p:nvPr/>
        </p:nvPicPr>
        <p:blipFill>
          <a:blip r:embed="rId4" cstate="print"/>
          <a:srcRect/>
          <a:stretch>
            <a:fillRect/>
          </a:stretch>
        </p:blipFill>
        <p:spPr bwMode="auto">
          <a:xfrm>
            <a:off x="3255524" y="5805264"/>
            <a:ext cx="5888475" cy="1052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ChangeArrowheads="1"/>
          </p:cNvSpPr>
          <p:nvPr/>
        </p:nvSpPr>
        <p:spPr bwMode="auto">
          <a:xfrm>
            <a:off x="179388" y="274638"/>
            <a:ext cx="8507412" cy="1143000"/>
          </a:xfrm>
          <a:prstGeom prst="rect">
            <a:avLst/>
          </a:prstGeom>
          <a:noFill/>
          <a:ln w="9525">
            <a:noFill/>
            <a:miter lim="800000"/>
            <a:headEnd/>
            <a:tailEnd/>
          </a:ln>
        </p:spPr>
        <p:txBody>
          <a:bodyPr anchor="ctr"/>
          <a:lstStyle/>
          <a:p>
            <a:pPr algn="ctr"/>
            <a:r>
              <a:rPr lang="en-NZ" sz="4400" dirty="0">
                <a:solidFill>
                  <a:srgbClr val="800000"/>
                </a:solidFill>
                <a:latin typeface="Calibri" pitchFamily="34" charset="0"/>
                <a:cs typeface="Calibri" pitchFamily="34" charset="0"/>
              </a:rPr>
              <a:t>Source </a:t>
            </a:r>
            <a:r>
              <a:rPr lang="en-NZ" sz="4400" dirty="0" smtClean="0">
                <a:solidFill>
                  <a:srgbClr val="800000"/>
                </a:solidFill>
                <a:latin typeface="Calibri" pitchFamily="34" charset="0"/>
                <a:cs typeface="Calibri" pitchFamily="34" charset="0"/>
              </a:rPr>
              <a:t>attribution </a:t>
            </a:r>
            <a:r>
              <a:rPr lang="en-NZ" sz="2400" dirty="0" smtClean="0">
                <a:solidFill>
                  <a:srgbClr val="800000"/>
                </a:solidFill>
                <a:latin typeface="Calibri" pitchFamily="34" charset="0"/>
                <a:cs typeface="Calibri" pitchFamily="34" charset="0"/>
              </a:rPr>
              <a:t>(Mullner et al)</a:t>
            </a:r>
            <a:endParaRPr lang="en-GB" sz="2400" dirty="0">
              <a:solidFill>
                <a:srgbClr val="800000"/>
              </a:solidFill>
              <a:latin typeface="Calibri" pitchFamily="34" charset="0"/>
              <a:cs typeface="Calibri" pitchFamily="34" charset="0"/>
            </a:endParaRPr>
          </a:p>
        </p:txBody>
      </p:sp>
      <p:grpSp>
        <p:nvGrpSpPr>
          <p:cNvPr id="2" name="Group 9"/>
          <p:cNvGrpSpPr>
            <a:grpSpLocks/>
          </p:cNvGrpSpPr>
          <p:nvPr/>
        </p:nvGrpSpPr>
        <p:grpSpPr bwMode="auto">
          <a:xfrm>
            <a:off x="250825" y="1447800"/>
            <a:ext cx="7921625" cy="4860925"/>
            <a:chOff x="10314" y="12681"/>
            <a:chExt cx="7740" cy="4587"/>
          </a:xfrm>
        </p:grpSpPr>
        <p:pic>
          <p:nvPicPr>
            <p:cNvPr id="36867" name="Picture 297"/>
            <p:cNvPicPr>
              <a:picLocks noChangeAspect="1" noChangeArrowheads="1"/>
            </p:cNvPicPr>
            <p:nvPr/>
          </p:nvPicPr>
          <p:blipFill>
            <a:blip r:embed="rId2" cstate="print"/>
            <a:srcRect/>
            <a:stretch>
              <a:fillRect/>
            </a:stretch>
          </p:blipFill>
          <p:spPr bwMode="auto">
            <a:xfrm>
              <a:off x="10314" y="12681"/>
              <a:ext cx="7740" cy="4587"/>
            </a:xfrm>
            <a:prstGeom prst="rect">
              <a:avLst/>
            </a:prstGeom>
            <a:noFill/>
            <a:ln w="9525">
              <a:noFill/>
              <a:miter lim="800000"/>
              <a:headEnd/>
              <a:tailEnd/>
            </a:ln>
          </p:spPr>
        </p:pic>
        <p:sp>
          <p:nvSpPr>
            <p:cNvPr id="36868" name="TextBox 49"/>
            <p:cNvSpPr txBox="1">
              <a:spLocks noChangeArrowheads="1"/>
            </p:cNvSpPr>
            <p:nvPr/>
          </p:nvSpPr>
          <p:spPr bwMode="auto">
            <a:xfrm>
              <a:off x="12512" y="12798"/>
              <a:ext cx="5261" cy="1249"/>
            </a:xfrm>
            <a:prstGeom prst="rect">
              <a:avLst/>
            </a:prstGeom>
            <a:noFill/>
            <a:ln w="9525">
              <a:noFill/>
              <a:miter lim="800000"/>
              <a:headEnd/>
              <a:tailEnd/>
            </a:ln>
          </p:spPr>
          <p:txBody>
            <a:bodyPr wrap="square">
              <a:spAutoFit/>
            </a:bodyPr>
            <a:lstStyle/>
            <a:p>
              <a:r>
                <a:rPr lang="en-US" sz="1600" dirty="0"/>
                <a:t>Proportion of human campylobacteriosis cases attributable to each source: comparing, from left to right, the Dutch (I), modified Hald (II) and asymmetric island model (III). Error bars represent 95% confidence / credible intervals.</a:t>
              </a:r>
              <a:endParaRPr lang="en-NZ" sz="1600" dirty="0"/>
            </a:p>
          </p:txBody>
        </p:sp>
      </p:grpSp>
      <p:pic>
        <p:nvPicPr>
          <p:cNvPr id="25601" name="Picture 1"/>
          <p:cNvPicPr>
            <a:picLocks noChangeAspect="1" noChangeArrowheads="1"/>
          </p:cNvPicPr>
          <p:nvPr/>
        </p:nvPicPr>
        <p:blipFill>
          <a:blip r:embed="rId3" cstate="print"/>
          <a:srcRect/>
          <a:stretch>
            <a:fillRect/>
          </a:stretch>
        </p:blipFill>
        <p:spPr bwMode="auto">
          <a:xfrm>
            <a:off x="6215074" y="5995482"/>
            <a:ext cx="2928926" cy="8625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ChangeArrowheads="1"/>
          </p:cNvSpPr>
          <p:nvPr>
            <p:ph type="title" idx="4294967295"/>
          </p:nvPr>
        </p:nvSpPr>
        <p:spPr/>
        <p:txBody>
          <a:bodyPr/>
          <a:lstStyle/>
          <a:p>
            <a:pPr eaLnBrk="1" hangingPunct="1"/>
            <a:r>
              <a:rPr lang="en-NZ" smtClean="0"/>
              <a:t>Auckland MLST </a:t>
            </a:r>
            <a:r>
              <a:rPr lang="en-NZ" sz="2800" smtClean="0"/>
              <a:t>(T. Wong)</a:t>
            </a:r>
            <a:endParaRPr lang="en-GB" sz="2800" smtClean="0"/>
          </a:p>
        </p:txBody>
      </p:sp>
      <p:sp>
        <p:nvSpPr>
          <p:cNvPr id="129026" name="AutoShape 3"/>
          <p:cNvSpPr>
            <a:spLocks noChangeAspect="1" noChangeArrowheads="1"/>
          </p:cNvSpPr>
          <p:nvPr/>
        </p:nvSpPr>
        <p:spPr bwMode="auto">
          <a:xfrm>
            <a:off x="0" y="1354138"/>
            <a:ext cx="8820150" cy="5173662"/>
          </a:xfrm>
          <a:prstGeom prst="rect">
            <a:avLst/>
          </a:prstGeom>
          <a:noFill/>
          <a:ln w="9525">
            <a:noFill/>
            <a:miter lim="800000"/>
            <a:headEnd/>
            <a:tailEnd/>
          </a:ln>
        </p:spPr>
        <p:txBody>
          <a:bodyPr/>
          <a:lstStyle/>
          <a:p>
            <a:endParaRPr lang="en-NZ"/>
          </a:p>
        </p:txBody>
      </p:sp>
      <p:pic>
        <p:nvPicPr>
          <p:cNvPr id="129027" name="Picture 4"/>
          <p:cNvPicPr>
            <a:picLocks noChangeAspect="1" noChangeArrowheads="1"/>
          </p:cNvPicPr>
          <p:nvPr/>
        </p:nvPicPr>
        <p:blipFill>
          <a:blip r:embed="rId3" cstate="print"/>
          <a:srcRect/>
          <a:stretch>
            <a:fillRect/>
          </a:stretch>
        </p:blipFill>
        <p:spPr bwMode="auto">
          <a:xfrm>
            <a:off x="546100" y="1666875"/>
            <a:ext cx="8274050" cy="4860925"/>
          </a:xfrm>
          <a:prstGeom prst="rect">
            <a:avLst/>
          </a:prstGeom>
          <a:noFill/>
          <a:ln w="9525">
            <a:noFill/>
            <a:miter lim="800000"/>
            <a:headEnd/>
            <a:tailEnd/>
          </a:ln>
        </p:spPr>
      </p:pic>
      <p:sp>
        <p:nvSpPr>
          <p:cNvPr id="129028" name="Text Box 5"/>
          <p:cNvSpPr txBox="1">
            <a:spLocks noChangeArrowheads="1"/>
          </p:cNvSpPr>
          <p:nvPr/>
        </p:nvSpPr>
        <p:spPr bwMode="auto">
          <a:xfrm>
            <a:off x="4691063" y="6124575"/>
            <a:ext cx="1535112" cy="398463"/>
          </a:xfrm>
          <a:prstGeom prst="rect">
            <a:avLst/>
          </a:prstGeom>
          <a:noFill/>
          <a:ln w="9525">
            <a:noFill/>
            <a:miter lim="800000"/>
            <a:headEnd/>
            <a:tailEnd/>
          </a:ln>
        </p:spPr>
        <p:txBody>
          <a:bodyPr lIns="87782" tIns="43891" rIns="87782" bIns="43891"/>
          <a:lstStyle/>
          <a:p>
            <a:pPr eaLnBrk="0" hangingPunct="0"/>
            <a:r>
              <a:rPr lang="en-US" sz="1700">
                <a:solidFill>
                  <a:srgbClr val="000000"/>
                </a:solidFill>
              </a:rPr>
              <a:t>Auckland</a:t>
            </a:r>
            <a:endParaRPr lang="en-GB" sz="2400" b="1">
              <a:latin typeface="Times New Roman" pitchFamily="18" charset="0"/>
            </a:endParaRPr>
          </a:p>
        </p:txBody>
      </p:sp>
      <p:sp>
        <p:nvSpPr>
          <p:cNvPr id="129030" name="Text Box 7"/>
          <p:cNvSpPr txBox="1">
            <a:spLocks noChangeArrowheads="1"/>
          </p:cNvSpPr>
          <p:nvPr/>
        </p:nvSpPr>
        <p:spPr bwMode="auto">
          <a:xfrm>
            <a:off x="3471863" y="3741738"/>
            <a:ext cx="741362" cy="457200"/>
          </a:xfrm>
          <a:prstGeom prst="rect">
            <a:avLst/>
          </a:prstGeom>
          <a:noFill/>
          <a:ln w="12700">
            <a:noFill/>
            <a:miter lim="800000"/>
            <a:headEnd type="none" w="sm" len="sm"/>
            <a:tailEnd type="none" w="sm" len="sm"/>
          </a:ln>
        </p:spPr>
        <p:txBody>
          <a:bodyPr wrap="none">
            <a:spAutoFit/>
          </a:bodyPr>
          <a:lstStyle/>
          <a:p>
            <a:pPr eaLnBrk="0" hangingPunct="0"/>
            <a:r>
              <a:rPr lang="en-NZ" sz="2400" b="1">
                <a:latin typeface="Comic Sans MS" pitchFamily="66" charset="0"/>
              </a:rPr>
              <a:t>474</a:t>
            </a:r>
            <a:endParaRPr lang="en-GB" sz="2400" b="1">
              <a:latin typeface="Comic Sans MS" pitchFamily="66" charset="0"/>
            </a:endParaRPr>
          </a:p>
        </p:txBody>
      </p:sp>
      <p:sp>
        <p:nvSpPr>
          <p:cNvPr id="129031" name="Text Box 8"/>
          <p:cNvSpPr txBox="1">
            <a:spLocks noChangeArrowheads="1"/>
          </p:cNvSpPr>
          <p:nvPr/>
        </p:nvSpPr>
        <p:spPr bwMode="auto">
          <a:xfrm>
            <a:off x="6711950" y="2081213"/>
            <a:ext cx="2035175" cy="822325"/>
          </a:xfrm>
          <a:prstGeom prst="rect">
            <a:avLst/>
          </a:prstGeom>
          <a:noFill/>
          <a:ln w="12700">
            <a:noFill/>
            <a:miter lim="800000"/>
            <a:headEnd type="none" w="sm" len="sm"/>
            <a:tailEnd type="none" w="sm" len="sm"/>
          </a:ln>
        </p:spPr>
        <p:txBody>
          <a:bodyPr wrap="none">
            <a:spAutoFit/>
          </a:bodyPr>
          <a:lstStyle/>
          <a:p>
            <a:pPr eaLnBrk="0" hangingPunct="0"/>
            <a:r>
              <a:rPr lang="en-NZ" sz="2400" b="1">
                <a:latin typeface="Times New Roman" pitchFamily="18" charset="0"/>
              </a:rPr>
              <a:t>Pink = human</a:t>
            </a:r>
          </a:p>
          <a:p>
            <a:pPr eaLnBrk="0" hangingPunct="0"/>
            <a:r>
              <a:rPr lang="en-NZ" sz="2400" b="1">
                <a:latin typeface="Times New Roman" pitchFamily="18" charset="0"/>
              </a:rPr>
              <a:t>Rest poultry</a:t>
            </a:r>
            <a:endParaRPr lang="en-GB" sz="2400" b="1">
              <a:latin typeface="Times New Roman" pitchFamily="18"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p:cNvPicPr>
            <a:picLocks noChangeAspect="1" noChangeArrowheads="1"/>
          </p:cNvPicPr>
          <p:nvPr/>
        </p:nvPicPr>
        <p:blipFill>
          <a:blip r:embed="rId2" cstate="print"/>
          <a:srcRect/>
          <a:stretch>
            <a:fillRect/>
          </a:stretch>
        </p:blipFill>
        <p:spPr bwMode="auto">
          <a:xfrm>
            <a:off x="1187450" y="765175"/>
            <a:ext cx="6913563" cy="5011738"/>
          </a:xfrm>
          <a:prstGeom prst="rect">
            <a:avLst/>
          </a:prstGeom>
          <a:noFill/>
          <a:ln w="12700">
            <a:noFill/>
            <a:miter lim="800000"/>
            <a:headEnd type="none" w="sm" len="sm"/>
            <a:tailEnd type="none" w="sm" len="sm"/>
          </a:ln>
        </p:spPr>
      </p:pic>
      <p:pic>
        <p:nvPicPr>
          <p:cNvPr id="37890" name="Picture 3"/>
          <p:cNvPicPr>
            <a:picLocks noChangeAspect="1" noChangeArrowheads="1"/>
          </p:cNvPicPr>
          <p:nvPr/>
        </p:nvPicPr>
        <p:blipFill>
          <a:blip r:embed="rId3" cstate="print"/>
          <a:srcRect l="15811" r="16179"/>
          <a:stretch>
            <a:fillRect/>
          </a:stretch>
        </p:blipFill>
        <p:spPr bwMode="auto">
          <a:xfrm>
            <a:off x="611188" y="476250"/>
            <a:ext cx="3167062" cy="3025775"/>
          </a:xfrm>
          <a:prstGeom prst="rect">
            <a:avLst/>
          </a:prstGeom>
          <a:noFill/>
          <a:ln w="9525">
            <a:noFill/>
            <a:miter lim="800000"/>
            <a:headEnd/>
            <a:tailEnd/>
          </a:ln>
        </p:spPr>
      </p:pic>
      <p:sp>
        <p:nvSpPr>
          <p:cNvPr id="37891" name="Text Box 4"/>
          <p:cNvSpPr txBox="1">
            <a:spLocks noChangeArrowheads="1"/>
          </p:cNvSpPr>
          <p:nvPr/>
        </p:nvSpPr>
        <p:spPr bwMode="auto">
          <a:xfrm>
            <a:off x="2916238" y="6092825"/>
            <a:ext cx="4239879" cy="461665"/>
          </a:xfrm>
          <a:prstGeom prst="rect">
            <a:avLst/>
          </a:prstGeom>
          <a:noFill/>
          <a:ln w="9525">
            <a:noFill/>
            <a:miter lim="800000"/>
            <a:headEnd/>
            <a:tailEnd/>
          </a:ln>
        </p:spPr>
        <p:txBody>
          <a:bodyPr wrap="none">
            <a:spAutoFit/>
          </a:bodyPr>
          <a:lstStyle/>
          <a:p>
            <a:r>
              <a:rPr lang="en-NZ" sz="2400" dirty="0"/>
              <a:t>…2006-2009, now </a:t>
            </a:r>
            <a:r>
              <a:rPr lang="en-NZ" sz="2400" dirty="0" smtClean="0"/>
              <a:t>2010-2012</a:t>
            </a:r>
            <a:endParaRPr lang="en-GB" sz="240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sz="4000" i="1" dirty="0"/>
              <a:t>Campylobacter</a:t>
            </a:r>
            <a:r>
              <a:rPr lang="en-GB" sz="4000" dirty="0"/>
              <a:t> Performance Target (CPT)</a:t>
            </a:r>
          </a:p>
        </p:txBody>
      </p:sp>
      <p:sp>
        <p:nvSpPr>
          <p:cNvPr id="15363" name="Rectangle 3"/>
          <p:cNvSpPr>
            <a:spLocks noGrp="1" noChangeArrowheads="1"/>
          </p:cNvSpPr>
          <p:nvPr>
            <p:ph type="body" idx="1"/>
          </p:nvPr>
        </p:nvSpPr>
        <p:spPr>
          <a:xfrm>
            <a:off x="611560" y="1772816"/>
            <a:ext cx="7715250" cy="3705225"/>
          </a:xfrm>
        </p:spPr>
        <p:txBody>
          <a:bodyPr/>
          <a:lstStyle/>
          <a:p>
            <a:r>
              <a:rPr lang="en-NZ" sz="2400" dirty="0"/>
              <a:t>Moving Window Failure (MWF)</a:t>
            </a:r>
          </a:p>
          <a:p>
            <a:pPr lvl="1"/>
            <a:r>
              <a:rPr lang="en-NZ" sz="2400" dirty="0" err="1"/>
              <a:t>Rinsate</a:t>
            </a:r>
            <a:r>
              <a:rPr lang="en-NZ" sz="2400" dirty="0"/>
              <a:t> &gt; 3.78 log</a:t>
            </a:r>
            <a:r>
              <a:rPr lang="en-NZ" sz="2400" baseline="-25000" dirty="0"/>
              <a:t>10</a:t>
            </a:r>
            <a:r>
              <a:rPr lang="en-NZ" sz="2400" dirty="0"/>
              <a:t> CFU, &gt;6 samples,    </a:t>
            </a:r>
          </a:p>
          <a:p>
            <a:pPr lvl="1">
              <a:buFontTx/>
              <a:buNone/>
            </a:pPr>
            <a:r>
              <a:rPr lang="en-NZ" sz="2400" dirty="0"/>
              <a:t>	moving window of 45 samples</a:t>
            </a:r>
          </a:p>
          <a:p>
            <a:r>
              <a:rPr lang="en-NZ" sz="2400" dirty="0"/>
              <a:t>High Count Failure (HCF)</a:t>
            </a:r>
          </a:p>
          <a:p>
            <a:pPr lvl="1"/>
            <a:r>
              <a:rPr lang="en-NZ" sz="2400" dirty="0" err="1"/>
              <a:t>Rinsate</a:t>
            </a:r>
            <a:r>
              <a:rPr lang="en-NZ" sz="2400" dirty="0"/>
              <a:t> &gt; 5.88 log</a:t>
            </a:r>
            <a:r>
              <a:rPr lang="en-NZ" sz="2400" baseline="-25000" dirty="0"/>
              <a:t>10</a:t>
            </a:r>
            <a:r>
              <a:rPr lang="en-NZ" sz="2400" dirty="0"/>
              <a:t> CFU, &gt; 3 / 15 samples </a:t>
            </a:r>
          </a:p>
          <a:p>
            <a:r>
              <a:rPr lang="en-NZ" sz="2400" dirty="0"/>
              <a:t>Quarterly Failure</a:t>
            </a:r>
          </a:p>
          <a:p>
            <a:pPr lvl="1"/>
            <a:r>
              <a:rPr lang="en-NZ" sz="2400" dirty="0"/>
              <a:t>Premises median &gt; 4.16 log</a:t>
            </a:r>
            <a:r>
              <a:rPr lang="en-NZ" sz="2400" baseline="-25000" dirty="0"/>
              <a:t>10</a:t>
            </a:r>
            <a:r>
              <a:rPr lang="en-NZ" sz="2400" dirty="0"/>
              <a:t> CFU/</a:t>
            </a:r>
            <a:r>
              <a:rPr lang="en-NZ" sz="2400" dirty="0" err="1"/>
              <a:t>rinsate</a:t>
            </a:r>
            <a:endParaRPr lang="en-NZ" sz="2400" dirty="0"/>
          </a:p>
          <a:p>
            <a:r>
              <a:rPr lang="en-NZ" sz="2400" dirty="0" smtClean="0"/>
              <a:t>Response </a:t>
            </a:r>
            <a:r>
              <a:rPr lang="en-NZ" sz="2400" dirty="0"/>
              <a:t>to alerts increasingly more severe (5 levels</a:t>
            </a:r>
            <a:r>
              <a:rPr lang="en-NZ" sz="2400" dirty="0" smtClean="0"/>
              <a:t>)</a:t>
            </a:r>
          </a:p>
          <a:p>
            <a:r>
              <a:rPr lang="en-NZ" sz="2400" dirty="0" smtClean="0"/>
              <a:t>Plant closure</a:t>
            </a:r>
            <a:endParaRPr lang="en-NZ" sz="2400" dirty="0"/>
          </a:p>
          <a:p>
            <a:pPr lvl="1">
              <a:buFontTx/>
              <a:buNone/>
            </a:pPr>
            <a:endParaRPr lang="en-GB" sz="2000" dirty="0"/>
          </a:p>
        </p:txBody>
      </p:sp>
      <p:pic>
        <p:nvPicPr>
          <p:cNvPr id="501762" name="Picture 2" descr="http://ts1.mm.bing.net/images/thumbnail.aspx?q=524631424464&amp;id=e0ad022162bc61dd8c3d8ae5d4a140f0&amp;url=http%3a%2f%2fwww.cheapeats.ie%2fwp-content%2fuploads%2f2009%2f04%2fin-search-of-chicken.jpg"/>
          <p:cNvPicPr>
            <a:picLocks noChangeAspect="1" noChangeArrowheads="1"/>
          </p:cNvPicPr>
          <p:nvPr/>
        </p:nvPicPr>
        <p:blipFill>
          <a:blip r:embed="rId2" cstate="print"/>
          <a:srcRect/>
          <a:stretch>
            <a:fillRect/>
          </a:stretch>
        </p:blipFill>
        <p:spPr bwMode="auto">
          <a:xfrm>
            <a:off x="6372200" y="1772816"/>
            <a:ext cx="2224794" cy="1772419"/>
          </a:xfrm>
          <a:prstGeom prst="rect">
            <a:avLst/>
          </a:prstGeo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idx="4294967295"/>
          </p:nvPr>
        </p:nvSpPr>
        <p:spPr>
          <a:xfrm>
            <a:off x="685800" y="44624"/>
            <a:ext cx="7772400" cy="1143000"/>
          </a:xfrm>
        </p:spPr>
        <p:txBody>
          <a:bodyPr/>
          <a:lstStyle/>
          <a:p>
            <a:pPr eaLnBrk="1" hangingPunct="1"/>
            <a:r>
              <a:rPr lang="en-NZ" sz="4000" dirty="0" smtClean="0"/>
              <a:t>Poultry industry intervention</a:t>
            </a:r>
            <a:endParaRPr lang="en-GB" sz="4000" dirty="0" smtClean="0"/>
          </a:p>
        </p:txBody>
      </p:sp>
      <p:sp>
        <p:nvSpPr>
          <p:cNvPr id="211972" name="Text Box 4"/>
          <p:cNvSpPr txBox="1">
            <a:spLocks noChangeArrowheads="1"/>
          </p:cNvSpPr>
          <p:nvPr/>
        </p:nvSpPr>
        <p:spPr bwMode="auto">
          <a:xfrm>
            <a:off x="4857752" y="1412776"/>
            <a:ext cx="3546475" cy="4524315"/>
          </a:xfrm>
          <a:prstGeom prst="rect">
            <a:avLst/>
          </a:prstGeom>
          <a:noFill/>
          <a:ln w="12700">
            <a:noFill/>
            <a:miter lim="800000"/>
            <a:headEnd type="none" w="sm" len="sm"/>
            <a:tailEnd type="none" w="sm" len="sm"/>
          </a:ln>
        </p:spPr>
        <p:txBody>
          <a:bodyPr wrap="square">
            <a:spAutoFit/>
          </a:bodyPr>
          <a:lstStyle/>
          <a:p>
            <a:pPr eaLnBrk="0" hangingPunct="0"/>
            <a:r>
              <a:rPr lang="en-NZ" sz="2400" dirty="0">
                <a:solidFill>
                  <a:srgbClr val="800000"/>
                </a:solidFill>
                <a:latin typeface="Calibri" pitchFamily="34" charset="0"/>
                <a:cs typeface="Calibri" pitchFamily="34" charset="0"/>
              </a:rPr>
              <a:t>Post spin-chill:</a:t>
            </a:r>
          </a:p>
          <a:p>
            <a:pPr eaLnBrk="0" hangingPunct="0"/>
            <a:endParaRPr lang="en-NZ" sz="2400" dirty="0">
              <a:latin typeface="Calibri" pitchFamily="34" charset="0"/>
              <a:cs typeface="Calibri" pitchFamily="34" charset="0"/>
            </a:endParaRPr>
          </a:p>
          <a:p>
            <a:pPr eaLnBrk="0" hangingPunct="0"/>
            <a:r>
              <a:rPr lang="en-NZ" sz="2400" dirty="0" err="1">
                <a:latin typeface="Calibri" pitchFamily="34" charset="0"/>
                <a:cs typeface="Calibri" pitchFamily="34" charset="0"/>
              </a:rPr>
              <a:t>Sanova</a:t>
            </a:r>
            <a:r>
              <a:rPr lang="en-NZ" sz="2400" dirty="0">
                <a:latin typeface="Calibri" pitchFamily="34" charset="0"/>
                <a:cs typeface="Calibri" pitchFamily="34" charset="0"/>
              </a:rPr>
              <a:t> (ASC)</a:t>
            </a:r>
          </a:p>
          <a:p>
            <a:pPr eaLnBrk="0" hangingPunct="0"/>
            <a:endParaRPr lang="en-NZ" sz="2400" dirty="0">
              <a:solidFill>
                <a:srgbClr val="800000"/>
              </a:solidFill>
              <a:latin typeface="Calibri" pitchFamily="34" charset="0"/>
              <a:cs typeface="Calibri" pitchFamily="34" charset="0"/>
            </a:endParaRPr>
          </a:p>
          <a:p>
            <a:pPr eaLnBrk="0" hangingPunct="0"/>
            <a:r>
              <a:rPr lang="en-NZ" sz="2400" dirty="0">
                <a:solidFill>
                  <a:srgbClr val="800000"/>
                </a:solidFill>
                <a:latin typeface="Calibri" pitchFamily="34" charset="0"/>
                <a:cs typeface="Calibri" pitchFamily="34" charset="0"/>
              </a:rPr>
              <a:t>Pre spin chill:</a:t>
            </a:r>
          </a:p>
          <a:p>
            <a:pPr eaLnBrk="0" hangingPunct="0"/>
            <a:endParaRPr lang="en-NZ" sz="2400" dirty="0">
              <a:solidFill>
                <a:srgbClr val="996633"/>
              </a:solidFill>
              <a:latin typeface="Calibri" pitchFamily="34" charset="0"/>
              <a:cs typeface="Calibri" pitchFamily="34" charset="0"/>
            </a:endParaRPr>
          </a:p>
          <a:p>
            <a:pPr eaLnBrk="0" hangingPunct="0"/>
            <a:r>
              <a:rPr lang="en-NZ" sz="2400" dirty="0" err="1">
                <a:latin typeface="Calibri" pitchFamily="34" charset="0"/>
                <a:cs typeface="Calibri" pitchFamily="34" charset="0"/>
              </a:rPr>
              <a:t>Inspexx</a:t>
            </a:r>
            <a:endParaRPr lang="en-NZ" sz="2400" dirty="0">
              <a:latin typeface="Calibri" pitchFamily="34" charset="0"/>
              <a:cs typeface="Calibri" pitchFamily="34" charset="0"/>
            </a:endParaRPr>
          </a:p>
          <a:p>
            <a:pPr eaLnBrk="0" hangingPunct="0"/>
            <a:r>
              <a:rPr lang="en-NZ" sz="2400" dirty="0">
                <a:latin typeface="Calibri" pitchFamily="34" charset="0"/>
                <a:cs typeface="Calibri" pitchFamily="34" charset="0"/>
              </a:rPr>
              <a:t>(hydrogen peroxide and </a:t>
            </a:r>
            <a:r>
              <a:rPr lang="en-NZ" sz="2400" dirty="0" err="1">
                <a:latin typeface="Calibri" pitchFamily="34" charset="0"/>
                <a:cs typeface="Calibri" pitchFamily="34" charset="0"/>
              </a:rPr>
              <a:t>peroxyactic</a:t>
            </a:r>
            <a:r>
              <a:rPr lang="en-NZ" sz="2400" dirty="0">
                <a:latin typeface="Calibri" pitchFamily="34" charset="0"/>
                <a:cs typeface="Calibri" pitchFamily="34" charset="0"/>
              </a:rPr>
              <a:t> acid)</a:t>
            </a:r>
          </a:p>
          <a:p>
            <a:pPr eaLnBrk="0" hangingPunct="0"/>
            <a:endParaRPr lang="en-NZ" sz="2400" dirty="0">
              <a:latin typeface="Calibri" pitchFamily="34" charset="0"/>
              <a:cs typeface="Calibri" pitchFamily="34" charset="0"/>
            </a:endParaRPr>
          </a:p>
          <a:p>
            <a:pPr eaLnBrk="0" hangingPunct="0"/>
            <a:r>
              <a:rPr lang="en-NZ" sz="2400" dirty="0">
                <a:latin typeface="Calibri" pitchFamily="34" charset="0"/>
                <a:cs typeface="Calibri" pitchFamily="34" charset="0"/>
              </a:rPr>
              <a:t>Spin chill: pH, chlorination, filtration</a:t>
            </a:r>
            <a:endParaRPr lang="en-GB" sz="2400" dirty="0">
              <a:latin typeface="Calibri" pitchFamily="34" charset="0"/>
              <a:cs typeface="Calibri" pitchFamily="34" charset="0"/>
            </a:endParaRPr>
          </a:p>
        </p:txBody>
      </p:sp>
      <p:pic>
        <p:nvPicPr>
          <p:cNvPr id="211976" name="Picture 8"/>
          <p:cNvPicPr>
            <a:picLocks noChangeAspect="1" noChangeArrowheads="1"/>
          </p:cNvPicPr>
          <p:nvPr/>
        </p:nvPicPr>
        <p:blipFill>
          <a:blip r:embed="rId3" cstate="print"/>
          <a:srcRect/>
          <a:stretch>
            <a:fillRect/>
          </a:stretch>
        </p:blipFill>
        <p:spPr bwMode="auto">
          <a:xfrm>
            <a:off x="827088" y="1341438"/>
            <a:ext cx="2881312" cy="1890712"/>
          </a:xfrm>
          <a:prstGeom prst="rect">
            <a:avLst/>
          </a:prstGeom>
          <a:noFill/>
          <a:ln w="12700">
            <a:noFill/>
            <a:miter lim="800000"/>
            <a:headEnd type="none" w="sm" len="sm"/>
            <a:tailEnd type="none" w="sm" len="sm"/>
          </a:ln>
        </p:spPr>
      </p:pic>
      <p:pic>
        <p:nvPicPr>
          <p:cNvPr id="9" name="Picture 6"/>
          <p:cNvPicPr>
            <a:picLocks noChangeAspect="1" noChangeArrowheads="1"/>
          </p:cNvPicPr>
          <p:nvPr/>
        </p:nvPicPr>
        <p:blipFill>
          <a:blip r:embed="rId4" cstate="print"/>
          <a:srcRect/>
          <a:stretch>
            <a:fillRect/>
          </a:stretch>
        </p:blipFill>
        <p:spPr bwMode="auto">
          <a:xfrm>
            <a:off x="683568" y="3717032"/>
            <a:ext cx="3648404" cy="2736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4"/>
          <p:cNvSpPr>
            <a:spLocks noGrp="1" noChangeArrowheads="1"/>
          </p:cNvSpPr>
          <p:nvPr>
            <p:ph type="title" idx="4294967295"/>
          </p:nvPr>
        </p:nvSpPr>
        <p:spPr>
          <a:xfrm>
            <a:off x="428625" y="44450"/>
            <a:ext cx="8229600" cy="1143000"/>
          </a:xfrm>
        </p:spPr>
        <p:txBody>
          <a:bodyPr/>
          <a:lstStyle/>
          <a:p>
            <a:pPr eaLnBrk="1" hangingPunct="1"/>
            <a:r>
              <a:rPr lang="en-NZ" sz="3600" dirty="0" smtClean="0"/>
              <a:t>National Micro Database: poultry  initiated</a:t>
            </a:r>
            <a:endParaRPr lang="en-GB" sz="3600" dirty="0" smtClean="0"/>
          </a:p>
        </p:txBody>
      </p:sp>
      <p:pic>
        <p:nvPicPr>
          <p:cNvPr id="214019" name="Picture 5"/>
          <p:cNvPicPr>
            <a:picLocks noChangeAspect="1" noChangeArrowheads="1"/>
          </p:cNvPicPr>
          <p:nvPr/>
        </p:nvPicPr>
        <p:blipFill>
          <a:blip r:embed="rId3" cstate="print"/>
          <a:srcRect/>
          <a:stretch>
            <a:fillRect/>
          </a:stretch>
        </p:blipFill>
        <p:spPr bwMode="auto">
          <a:xfrm>
            <a:off x="-19050" y="1052513"/>
            <a:ext cx="9163050" cy="2571750"/>
          </a:xfrm>
          <a:prstGeom prst="rect">
            <a:avLst/>
          </a:prstGeom>
          <a:noFill/>
          <a:ln w="9525">
            <a:noFill/>
            <a:miter lim="800000"/>
            <a:headEnd/>
            <a:tailEnd/>
          </a:ln>
        </p:spPr>
      </p:pic>
      <p:sp>
        <p:nvSpPr>
          <p:cNvPr id="214020" name="Text Box 6"/>
          <p:cNvSpPr txBox="1">
            <a:spLocks noChangeArrowheads="1"/>
          </p:cNvSpPr>
          <p:nvPr/>
        </p:nvSpPr>
        <p:spPr bwMode="auto">
          <a:xfrm>
            <a:off x="323850" y="4005263"/>
            <a:ext cx="3168650" cy="1190625"/>
          </a:xfrm>
          <a:prstGeom prst="rect">
            <a:avLst/>
          </a:prstGeom>
          <a:noFill/>
          <a:ln w="9525">
            <a:noFill/>
            <a:miter lim="800000"/>
            <a:headEnd/>
            <a:tailEnd/>
          </a:ln>
        </p:spPr>
        <p:txBody>
          <a:bodyPr>
            <a:spAutoFit/>
          </a:bodyPr>
          <a:lstStyle/>
          <a:p>
            <a:r>
              <a:rPr lang="en-NZ"/>
              <a:t>Target: 1 log reduction in contamination.  Action depends on number of non-compliances</a:t>
            </a:r>
            <a:endParaRPr lang="en-GB"/>
          </a:p>
        </p:txBody>
      </p:sp>
      <p:pic>
        <p:nvPicPr>
          <p:cNvPr id="214021" name="Picture 16"/>
          <p:cNvPicPr>
            <a:picLocks noChangeAspect="1" noChangeArrowheads="1"/>
          </p:cNvPicPr>
          <p:nvPr/>
        </p:nvPicPr>
        <p:blipFill>
          <a:blip r:embed="rId4" cstate="print"/>
          <a:srcRect/>
          <a:stretch>
            <a:fillRect/>
          </a:stretch>
        </p:blipFill>
        <p:spPr bwMode="auto">
          <a:xfrm>
            <a:off x="3924300" y="3684588"/>
            <a:ext cx="4427538" cy="3173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GB" dirty="0" smtClean="0"/>
              <a:t>One pathway</a:t>
            </a:r>
            <a:r>
              <a:rPr lang="en-GB" sz="3200" dirty="0" smtClean="0"/>
              <a:t>...</a:t>
            </a:r>
            <a:endParaRPr lang="en-GB" sz="3200" dirty="0"/>
          </a:p>
        </p:txBody>
      </p:sp>
      <p:graphicFrame>
        <p:nvGraphicFramePr>
          <p:cNvPr id="4" name="Content Placeholder 3"/>
          <p:cNvGraphicFramePr>
            <a:graphicFrameLocks noGrp="1"/>
          </p:cNvGraphicFramePr>
          <p:nvPr>
            <p:ph idx="1"/>
          </p:nvPr>
        </p:nvGraphicFramePr>
        <p:xfrm>
          <a:off x="211138" y="1412776"/>
          <a:ext cx="8721725"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172" name="Straight Arrow Connector 5"/>
          <p:cNvCxnSpPr>
            <a:cxnSpLocks noChangeShapeType="1"/>
          </p:cNvCxnSpPr>
          <p:nvPr/>
        </p:nvCxnSpPr>
        <p:spPr bwMode="auto">
          <a:xfrm rot="5400000" flipH="1" flipV="1">
            <a:off x="2088357" y="2817018"/>
            <a:ext cx="431800" cy="360363"/>
          </a:xfrm>
          <a:prstGeom prst="straightConnector1">
            <a:avLst/>
          </a:prstGeom>
          <a:noFill/>
          <a:ln w="25400" algn="ctr">
            <a:solidFill>
              <a:schemeClr val="tx1"/>
            </a:solidFill>
            <a:round/>
            <a:headEnd/>
            <a:tailEnd type="triangle" w="lg" len="med"/>
          </a:ln>
        </p:spPr>
      </p:cxnSp>
      <p:sp>
        <p:nvSpPr>
          <p:cNvPr id="5" name="TextBox 4"/>
          <p:cNvSpPr txBox="1"/>
          <p:nvPr/>
        </p:nvSpPr>
        <p:spPr>
          <a:xfrm>
            <a:off x="4860032" y="5589240"/>
            <a:ext cx="3583032" cy="369332"/>
          </a:xfrm>
          <a:prstGeom prst="rect">
            <a:avLst/>
          </a:prstGeom>
          <a:noFill/>
        </p:spPr>
        <p:txBody>
          <a:bodyPr wrap="none" rtlCol="0">
            <a:spAutoFit/>
          </a:bodyPr>
          <a:lstStyle/>
          <a:p>
            <a:r>
              <a:rPr lang="en-GB" dirty="0" smtClean="0"/>
              <a:t>Thanks to Simon Scanlon, </a:t>
            </a:r>
            <a:r>
              <a:rPr lang="en-GB" dirty="0" err="1" smtClean="0"/>
              <a:t>Defra</a:t>
            </a:r>
            <a:endParaRPr lang="en-US" dirty="0"/>
          </a:p>
        </p:txBody>
      </p:sp>
      <p:pic>
        <p:nvPicPr>
          <p:cNvPr id="6" name="Picture 2" descr="Koi Pond Protection"/>
          <p:cNvPicPr>
            <a:picLocks noChangeAspect="1" noChangeArrowheads="1"/>
          </p:cNvPicPr>
          <p:nvPr/>
        </p:nvPicPr>
        <p:blipFill>
          <a:blip r:embed="rId7" cstate="print"/>
          <a:srcRect/>
          <a:stretch>
            <a:fillRect/>
          </a:stretch>
        </p:blipFill>
        <p:spPr bwMode="auto">
          <a:xfrm>
            <a:off x="6228184" y="1412776"/>
            <a:ext cx="1760931" cy="122448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title" idx="4294967295"/>
          </p:nvPr>
        </p:nvSpPr>
        <p:spPr/>
        <p:txBody>
          <a:bodyPr/>
          <a:lstStyle/>
          <a:p>
            <a:pPr eaLnBrk="1" hangingPunct="1"/>
            <a:endParaRPr lang="en-US" smtClean="0"/>
          </a:p>
        </p:txBody>
      </p:sp>
      <p:sp>
        <p:nvSpPr>
          <p:cNvPr id="216067" name="Rectangle 3"/>
          <p:cNvSpPr>
            <a:spLocks noGrp="1" noChangeArrowheads="1"/>
          </p:cNvSpPr>
          <p:nvPr>
            <p:ph type="body" idx="4294967295"/>
          </p:nvPr>
        </p:nvSpPr>
        <p:spPr/>
        <p:txBody>
          <a:bodyPr/>
          <a:lstStyle/>
          <a:p>
            <a:pPr eaLnBrk="1" hangingPunct="1"/>
            <a:endParaRPr lang="en-US" smtClean="0"/>
          </a:p>
        </p:txBody>
      </p:sp>
      <p:pic>
        <p:nvPicPr>
          <p:cNvPr id="216068" name="Picture 4"/>
          <p:cNvPicPr preferRelativeResize="0">
            <a:picLocks noChangeArrowheads="1"/>
          </p:cNvPicPr>
          <p:nvPr/>
        </p:nvPicPr>
        <p:blipFill>
          <a:blip r:embed="rId3" cstate="print"/>
          <a:srcRect r="9619"/>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p:txBody>
          <a:bodyPr/>
          <a:lstStyle/>
          <a:p>
            <a:pPr eaLnBrk="1" hangingPunct="1"/>
            <a:r>
              <a:rPr lang="en-GB" sz="3600" dirty="0" smtClean="0"/>
              <a:t>The 2008/9 situation</a:t>
            </a:r>
            <a:r>
              <a:rPr lang="en-US" sz="3600" dirty="0" smtClean="0"/>
              <a:t>…</a:t>
            </a:r>
            <a:endParaRPr lang="en-GB" sz="3600" dirty="0" smtClean="0"/>
          </a:p>
        </p:txBody>
      </p:sp>
      <p:graphicFrame>
        <p:nvGraphicFramePr>
          <p:cNvPr id="4" name="Content Placeholder 3"/>
          <p:cNvGraphicFramePr>
            <a:graphicFrameLocks noGrp="1"/>
          </p:cNvGraphicFramePr>
          <p:nvPr>
            <p:ph idx="4294967295"/>
          </p:nvPr>
        </p:nvGraphicFramePr>
        <p:xfrm>
          <a:off x="142844" y="1071546"/>
          <a:ext cx="8403068" cy="4948481"/>
        </p:xfrm>
        <a:graphic>
          <a:graphicData uri="http://schemas.openxmlformats.org/drawingml/2006/chart">
            <c:chart xmlns:c="http://schemas.openxmlformats.org/drawingml/2006/chart" xmlns:r="http://schemas.openxmlformats.org/officeDocument/2006/relationships" r:id="rId3"/>
          </a:graphicData>
        </a:graphic>
      </p:graphicFrame>
      <p:sp>
        <p:nvSpPr>
          <p:cNvPr id="218116" name="TextBox 4"/>
          <p:cNvSpPr txBox="1">
            <a:spLocks noChangeArrowheads="1"/>
          </p:cNvSpPr>
          <p:nvPr/>
        </p:nvSpPr>
        <p:spPr bwMode="auto">
          <a:xfrm>
            <a:off x="900113" y="6124575"/>
            <a:ext cx="3062287" cy="247650"/>
          </a:xfrm>
          <a:prstGeom prst="rect">
            <a:avLst/>
          </a:prstGeom>
          <a:noFill/>
          <a:ln w="9525">
            <a:noFill/>
            <a:miter lim="800000"/>
            <a:headEnd/>
            <a:tailEnd/>
          </a:ln>
        </p:spPr>
        <p:txBody>
          <a:bodyPr>
            <a:spAutoFit/>
          </a:bodyPr>
          <a:lstStyle/>
          <a:p>
            <a:r>
              <a:rPr lang="en-GB" sz="1000">
                <a:latin typeface="Calisto MT" pitchFamily="18" charset="0"/>
              </a:rPr>
              <a:t>Data Source: ESR Ltd</a:t>
            </a:r>
          </a:p>
        </p:txBody>
      </p:sp>
      <p:sp>
        <p:nvSpPr>
          <p:cNvPr id="5" name="Straight Connector 4"/>
          <p:cNvSpPr/>
          <p:nvPr/>
        </p:nvSpPr>
        <p:spPr>
          <a:xfrm flipV="1">
            <a:off x="6700511" y="4079257"/>
            <a:ext cx="221628" cy="14630"/>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sp>
        <p:nvSpPr>
          <p:cNvPr id="6" name="TextBox 1"/>
          <p:cNvSpPr txBox="1"/>
          <p:nvPr/>
        </p:nvSpPr>
        <p:spPr>
          <a:xfrm>
            <a:off x="6748835" y="5645155"/>
            <a:ext cx="357190" cy="26223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NZ" sz="1000" dirty="0" smtClean="0"/>
              <a:t>09</a:t>
            </a:r>
            <a:endParaRPr lang="en-NZ" sz="1000"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NZ"/>
              <a:t>Human notifications</a:t>
            </a:r>
            <a:endParaRPr lang="en-GB"/>
          </a:p>
        </p:txBody>
      </p:sp>
      <p:pic>
        <p:nvPicPr>
          <p:cNvPr id="14340" name="Picture 4"/>
          <p:cNvPicPr>
            <a:picLocks noGrp="1" noChangeAspect="1" noChangeArrowheads="1"/>
          </p:cNvPicPr>
          <p:nvPr>
            <p:ph type="body" idx="1"/>
          </p:nvPr>
        </p:nvPicPr>
        <p:blipFill>
          <a:blip r:embed="rId2" cstate="print"/>
          <a:srcRect/>
          <a:stretch>
            <a:fillRect/>
          </a:stretch>
        </p:blipFill>
        <p:spPr>
          <a:xfrm>
            <a:off x="1218883" y="1196752"/>
            <a:ext cx="6377453" cy="5661248"/>
          </a:xfrm>
          <a:noFill/>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p:txBody>
          <a:bodyPr/>
          <a:lstStyle/>
          <a:p>
            <a:pPr eaLnBrk="1" hangingPunct="1"/>
            <a:r>
              <a:rPr lang="en-GB" sz="3200" smtClean="0"/>
              <a:t>Surveillance factors </a:t>
            </a:r>
            <a:r>
              <a:rPr lang="en-US" sz="3200" smtClean="0"/>
              <a:t>–</a:t>
            </a:r>
            <a:r>
              <a:rPr lang="en-GB" sz="3200" smtClean="0"/>
              <a:t> could the decline be surveillance ‘artefact’?</a:t>
            </a:r>
          </a:p>
        </p:txBody>
      </p:sp>
      <p:sp>
        <p:nvSpPr>
          <p:cNvPr id="222211" name="Content Placeholder 2"/>
          <p:cNvSpPr>
            <a:spLocks noGrp="1"/>
          </p:cNvSpPr>
          <p:nvPr>
            <p:ph idx="4294967295"/>
          </p:nvPr>
        </p:nvSpPr>
        <p:spPr/>
        <p:txBody>
          <a:bodyPr/>
          <a:lstStyle/>
          <a:p>
            <a:pPr eaLnBrk="1" hangingPunct="1"/>
            <a:r>
              <a:rPr lang="en-GB" smtClean="0"/>
              <a:t>Changes in the clinical presentation of campylobacteriosis?</a:t>
            </a:r>
          </a:p>
          <a:p>
            <a:pPr eaLnBrk="1" hangingPunct="1"/>
            <a:r>
              <a:rPr lang="en-GB" smtClean="0"/>
              <a:t>Changes in GP practices?</a:t>
            </a:r>
          </a:p>
          <a:p>
            <a:pPr eaLnBrk="1" hangingPunct="1"/>
            <a:r>
              <a:rPr lang="en-GB" smtClean="0"/>
              <a:t>Changes in laboratory practices?</a:t>
            </a:r>
          </a:p>
          <a:p>
            <a:pPr eaLnBrk="1" hangingPunct="1"/>
            <a:r>
              <a:rPr lang="en-GB" smtClean="0"/>
              <a:t>Changes in notification practices?</a:t>
            </a:r>
          </a:p>
          <a:p>
            <a:pPr lvl="1" eaLnBrk="1" hangingPunct="1"/>
            <a:r>
              <a:rPr lang="en-GB" sz="2000" smtClean="0"/>
              <a:t>NB: direct laboratory notifications since 18</a:t>
            </a:r>
            <a:r>
              <a:rPr lang="en-GB" sz="2000" baseline="30000" smtClean="0"/>
              <a:t>th</a:t>
            </a:r>
            <a:r>
              <a:rPr lang="en-GB" sz="2000" smtClean="0"/>
              <a:t> Dec 2007</a:t>
            </a:r>
          </a:p>
          <a:p>
            <a:pPr lvl="1" eaLnBrk="1" hangingPunct="1"/>
            <a:endParaRPr lang="en-GB" smtClean="0"/>
          </a:p>
          <a:p>
            <a:pPr lvl="1" eaLnBrk="1" hangingPunct="1">
              <a:buFontTx/>
              <a:buNone/>
            </a:pPr>
            <a:endParaRPr lang="en-GB" smtClean="0"/>
          </a:p>
        </p:txBody>
      </p:sp>
      <p:pic>
        <p:nvPicPr>
          <p:cNvPr id="222212" name="P 1"/>
          <p:cNvPicPr>
            <a:picLocks noChangeAspect="1" noChangeArrowheads="1"/>
          </p:cNvPicPr>
          <p:nvPr/>
        </p:nvPicPr>
        <p:blipFill>
          <a:blip r:embed="rId3" cstate="print"/>
          <a:srcRect/>
          <a:stretch>
            <a:fillRect/>
          </a:stretch>
        </p:blipFill>
        <p:spPr bwMode="auto">
          <a:xfrm>
            <a:off x="6500813" y="4857750"/>
            <a:ext cx="2246312" cy="193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p:txBody>
          <a:bodyPr/>
          <a:lstStyle/>
          <a:p>
            <a:r>
              <a:rPr lang="en-US" smtClean="0">
                <a:latin typeface="Calibri" pitchFamily="34" charset="0"/>
              </a:rPr>
              <a:t>Trends in notified zoonoses</a:t>
            </a:r>
          </a:p>
        </p:txBody>
      </p:sp>
      <p:pic>
        <p:nvPicPr>
          <p:cNvPr id="238596" name="C 5"/>
          <p:cNvPicPr>
            <a:picLocks noGrp="1" noChangeArrowheads="1"/>
          </p:cNvPicPr>
          <p:nvPr>
            <p:ph type="body" idx="1"/>
          </p:nvPr>
        </p:nvPicPr>
        <p:blipFill>
          <a:blip r:embed="rId3" cstate="print"/>
          <a:srcRect/>
          <a:stretch>
            <a:fillRect/>
          </a:stretch>
        </p:blipFill>
        <p:spPr>
          <a:xfrm>
            <a:off x="250825" y="1484313"/>
            <a:ext cx="8497888" cy="4392612"/>
          </a:xfrm>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a:lstStyle/>
          <a:p>
            <a:pPr eaLnBrk="1" hangingPunct="1"/>
            <a:r>
              <a:rPr lang="en-GB" sz="2800" smtClean="0"/>
              <a:t>Relationship between Campylobacteriosis Notifications and Hospitalisations (A. Sears)</a:t>
            </a:r>
          </a:p>
        </p:txBody>
      </p:sp>
      <p:graphicFrame>
        <p:nvGraphicFramePr>
          <p:cNvPr id="5" name="Chart 4"/>
          <p:cNvGraphicFramePr/>
          <p:nvPr/>
        </p:nvGraphicFramePr>
        <p:xfrm>
          <a:off x="5582" y="1500174"/>
          <a:ext cx="8805208" cy="4494226"/>
        </p:xfrm>
        <a:graphic>
          <a:graphicData uri="http://schemas.openxmlformats.org/drawingml/2006/chart">
            <c:chart xmlns:c="http://schemas.openxmlformats.org/drawingml/2006/chart" xmlns:r="http://schemas.openxmlformats.org/officeDocument/2006/relationships" r:id="rId3"/>
          </a:graphicData>
        </a:graphic>
      </p:graphicFrame>
      <p:sp>
        <p:nvSpPr>
          <p:cNvPr id="38915" name="TextBox 6"/>
          <p:cNvSpPr txBox="1">
            <a:spLocks noChangeArrowheads="1"/>
          </p:cNvSpPr>
          <p:nvPr/>
        </p:nvSpPr>
        <p:spPr bwMode="auto">
          <a:xfrm>
            <a:off x="900113" y="6154738"/>
            <a:ext cx="5729287" cy="246062"/>
          </a:xfrm>
          <a:prstGeom prst="rect">
            <a:avLst/>
          </a:prstGeom>
          <a:noFill/>
          <a:ln w="9525">
            <a:noFill/>
            <a:miter lim="800000"/>
            <a:headEnd/>
            <a:tailEnd/>
          </a:ln>
        </p:spPr>
        <p:txBody>
          <a:bodyPr>
            <a:spAutoFit/>
          </a:bodyPr>
          <a:lstStyle/>
          <a:p>
            <a:r>
              <a:rPr lang="en-GB" sz="1000">
                <a:latin typeface="Calisto MT" pitchFamily="18" charset="0"/>
              </a:rPr>
              <a:t>Data Sources: ESR Ltd notification data; NZHIS hospitalisation data (filtered)</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srcRect/>
          <a:stretch>
            <a:fillRect/>
          </a:stretch>
        </p:blipFill>
        <p:spPr bwMode="auto">
          <a:xfrm>
            <a:off x="1490663" y="871538"/>
            <a:ext cx="6162675" cy="5114925"/>
          </a:xfrm>
          <a:prstGeom prst="rect">
            <a:avLst/>
          </a:prstGeom>
          <a:noFill/>
          <a:ln w="9525">
            <a:noFill/>
            <a:miter lim="800000"/>
            <a:headEnd/>
            <a:tailEnd/>
          </a:ln>
        </p:spPr>
      </p:pic>
      <p:sp>
        <p:nvSpPr>
          <p:cNvPr id="3" name="TextBox 2"/>
          <p:cNvSpPr txBox="1"/>
          <p:nvPr/>
        </p:nvSpPr>
        <p:spPr>
          <a:xfrm>
            <a:off x="539552" y="1772816"/>
            <a:ext cx="1159292" cy="646331"/>
          </a:xfrm>
          <a:prstGeom prst="rect">
            <a:avLst/>
          </a:prstGeom>
          <a:noFill/>
        </p:spPr>
        <p:txBody>
          <a:bodyPr wrap="none" rtlCol="0">
            <a:spAutoFit/>
          </a:bodyPr>
          <a:lstStyle/>
          <a:p>
            <a:r>
              <a:rPr lang="en-US" dirty="0" smtClean="0"/>
              <a:t>% human</a:t>
            </a:r>
          </a:p>
          <a:p>
            <a:r>
              <a:rPr lang="en-US" dirty="0" smtClean="0"/>
              <a:t> cases</a:t>
            </a:r>
            <a:endParaRPr lang="en-NZ" dirty="0"/>
          </a:p>
        </p:txBody>
      </p:sp>
      <p:sp>
        <p:nvSpPr>
          <p:cNvPr id="4" name="TextBox 3"/>
          <p:cNvSpPr txBox="1"/>
          <p:nvPr/>
        </p:nvSpPr>
        <p:spPr>
          <a:xfrm>
            <a:off x="4211960" y="6093296"/>
            <a:ext cx="650819" cy="369332"/>
          </a:xfrm>
          <a:prstGeom prst="rect">
            <a:avLst/>
          </a:prstGeom>
          <a:noFill/>
        </p:spPr>
        <p:txBody>
          <a:bodyPr wrap="none" rtlCol="0">
            <a:spAutoFit/>
          </a:bodyPr>
          <a:lstStyle/>
          <a:p>
            <a:r>
              <a:rPr lang="en-US" dirty="0" smtClean="0"/>
              <a:t>Year</a:t>
            </a:r>
            <a:endParaRPr lang="en-NZ" dirty="0"/>
          </a:p>
        </p:txBody>
      </p:sp>
      <p:cxnSp>
        <p:nvCxnSpPr>
          <p:cNvPr id="6" name="Straight Arrow Connector 5"/>
          <p:cNvCxnSpPr/>
          <p:nvPr/>
        </p:nvCxnSpPr>
        <p:spPr>
          <a:xfrm rot="10800000" flipV="1">
            <a:off x="3707904" y="2420888"/>
            <a:ext cx="360040"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139952" y="2276872"/>
            <a:ext cx="3040256" cy="369332"/>
          </a:xfrm>
          <a:prstGeom prst="rect">
            <a:avLst/>
          </a:prstGeom>
          <a:noFill/>
        </p:spPr>
        <p:txBody>
          <a:bodyPr wrap="none" rtlCol="0">
            <a:spAutoFit/>
          </a:bodyPr>
          <a:lstStyle/>
          <a:p>
            <a:r>
              <a:rPr lang="en-US" dirty="0" smtClean="0"/>
              <a:t>ST 474 – poultry associated</a:t>
            </a:r>
            <a:endParaRPr lang="en-NZ" dirty="0"/>
          </a:p>
        </p:txBody>
      </p:sp>
      <p:sp>
        <p:nvSpPr>
          <p:cNvPr id="8" name="Right Brace 7"/>
          <p:cNvSpPr/>
          <p:nvPr/>
        </p:nvSpPr>
        <p:spPr>
          <a:xfrm>
            <a:off x="6804248" y="3789040"/>
            <a:ext cx="216024" cy="15841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NZ"/>
          </a:p>
        </p:txBody>
      </p:sp>
      <p:sp>
        <p:nvSpPr>
          <p:cNvPr id="9" name="TextBox 8"/>
          <p:cNvSpPr txBox="1"/>
          <p:nvPr/>
        </p:nvSpPr>
        <p:spPr>
          <a:xfrm>
            <a:off x="6876256" y="4293096"/>
            <a:ext cx="1287532" cy="646331"/>
          </a:xfrm>
          <a:prstGeom prst="rect">
            <a:avLst/>
          </a:prstGeom>
          <a:noFill/>
        </p:spPr>
        <p:txBody>
          <a:bodyPr wrap="none" rtlCol="0">
            <a:spAutoFit/>
          </a:bodyPr>
          <a:lstStyle/>
          <a:p>
            <a:r>
              <a:rPr lang="en-US" dirty="0" smtClean="0"/>
              <a:t>Ruminant</a:t>
            </a:r>
          </a:p>
          <a:p>
            <a:r>
              <a:rPr lang="en-US" dirty="0" smtClean="0"/>
              <a:t>associated</a:t>
            </a:r>
            <a:endParaRPr lang="en-NZ" dirty="0"/>
          </a:p>
        </p:txBody>
      </p:sp>
      <p:sp>
        <p:nvSpPr>
          <p:cNvPr id="10" name="TextBox 9"/>
          <p:cNvSpPr txBox="1"/>
          <p:nvPr/>
        </p:nvSpPr>
        <p:spPr>
          <a:xfrm>
            <a:off x="2025630" y="404664"/>
            <a:ext cx="4634602" cy="369332"/>
          </a:xfrm>
          <a:prstGeom prst="rect">
            <a:avLst/>
          </a:prstGeom>
          <a:noFill/>
        </p:spPr>
        <p:txBody>
          <a:bodyPr wrap="none" rtlCol="0">
            <a:spAutoFit/>
          </a:bodyPr>
          <a:lstStyle/>
          <a:p>
            <a:r>
              <a:rPr lang="en-US" dirty="0" smtClean="0"/>
              <a:t>Human cases </a:t>
            </a:r>
            <a:r>
              <a:rPr lang="en-US" dirty="0" err="1" smtClean="0"/>
              <a:t>Manawatu</a:t>
            </a:r>
            <a:r>
              <a:rPr lang="en-US" dirty="0" smtClean="0"/>
              <a:t> – Sequence types</a:t>
            </a: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2" cstate="print"/>
          <a:srcRect/>
          <a:stretch>
            <a:fillRect/>
          </a:stretch>
        </p:blipFill>
        <p:spPr bwMode="auto">
          <a:xfrm>
            <a:off x="755576" y="1124744"/>
            <a:ext cx="6768752" cy="4608512"/>
          </a:xfrm>
          <a:prstGeom prst="rect">
            <a:avLst/>
          </a:prstGeom>
          <a:noFill/>
          <a:ln w="9525">
            <a:noFill/>
            <a:miter lim="800000"/>
            <a:headEnd/>
            <a:tailEnd/>
          </a:ln>
        </p:spPr>
      </p:pic>
      <p:sp>
        <p:nvSpPr>
          <p:cNvPr id="137218" name="Rectangle 4"/>
          <p:cNvSpPr>
            <a:spLocks noGrp="1" noChangeArrowheads="1"/>
          </p:cNvSpPr>
          <p:nvPr>
            <p:ph type="title" idx="4294967295"/>
          </p:nvPr>
        </p:nvSpPr>
        <p:spPr/>
        <p:txBody>
          <a:bodyPr/>
          <a:lstStyle/>
          <a:p>
            <a:pPr eaLnBrk="1" hangingPunct="1"/>
            <a:r>
              <a:rPr lang="en-NZ" sz="4000" smtClean="0"/>
              <a:t>Modelling post intervention change in attribution</a:t>
            </a:r>
            <a:endParaRPr lang="en-GB" sz="4000" smtClean="0"/>
          </a:p>
        </p:txBody>
      </p:sp>
      <p:sp>
        <p:nvSpPr>
          <p:cNvPr id="137219" name="Text Box 5"/>
          <p:cNvSpPr txBox="1">
            <a:spLocks noChangeArrowheads="1"/>
          </p:cNvSpPr>
          <p:nvPr/>
        </p:nvSpPr>
        <p:spPr bwMode="auto">
          <a:xfrm>
            <a:off x="7575550" y="3881438"/>
            <a:ext cx="895350" cy="1190625"/>
          </a:xfrm>
          <a:prstGeom prst="rect">
            <a:avLst/>
          </a:prstGeom>
          <a:noFill/>
          <a:ln w="9525">
            <a:noFill/>
            <a:miter lim="800000"/>
            <a:headEnd/>
            <a:tailEnd/>
          </a:ln>
        </p:spPr>
        <p:txBody>
          <a:bodyPr wrap="none">
            <a:spAutoFit/>
          </a:bodyPr>
          <a:lstStyle/>
          <a:p>
            <a:r>
              <a:rPr lang="en-NZ" dirty="0"/>
              <a:t>Poultry</a:t>
            </a:r>
          </a:p>
          <a:p>
            <a:r>
              <a:rPr lang="en-NZ" dirty="0"/>
              <a:t>Bovine</a:t>
            </a:r>
          </a:p>
          <a:p>
            <a:r>
              <a:rPr lang="en-NZ" dirty="0"/>
              <a:t>Ovine</a:t>
            </a:r>
          </a:p>
          <a:p>
            <a:endParaRPr lang="en-GB" dirty="0"/>
          </a:p>
        </p:txBody>
      </p:sp>
      <p:sp>
        <p:nvSpPr>
          <p:cNvPr id="137220" name="Line 6"/>
          <p:cNvSpPr>
            <a:spLocks noChangeShapeType="1"/>
          </p:cNvSpPr>
          <p:nvPr/>
        </p:nvSpPr>
        <p:spPr bwMode="auto">
          <a:xfrm flipH="1">
            <a:off x="7164388" y="4149725"/>
            <a:ext cx="360362" cy="215900"/>
          </a:xfrm>
          <a:prstGeom prst="line">
            <a:avLst/>
          </a:prstGeom>
          <a:noFill/>
          <a:ln w="9525">
            <a:solidFill>
              <a:schemeClr val="tx1"/>
            </a:solidFill>
            <a:round/>
            <a:headEnd/>
            <a:tailEnd type="triangle" w="med" len="med"/>
          </a:ln>
        </p:spPr>
        <p:txBody>
          <a:bodyPr/>
          <a:lstStyle/>
          <a:p>
            <a:endParaRPr lang="en-US"/>
          </a:p>
        </p:txBody>
      </p:sp>
      <p:sp>
        <p:nvSpPr>
          <p:cNvPr id="137221" name="Line 7"/>
          <p:cNvSpPr>
            <a:spLocks noChangeShapeType="1"/>
          </p:cNvSpPr>
          <p:nvPr/>
        </p:nvSpPr>
        <p:spPr bwMode="auto">
          <a:xfrm flipH="1">
            <a:off x="7236296" y="4437063"/>
            <a:ext cx="359892" cy="144065"/>
          </a:xfrm>
          <a:prstGeom prst="line">
            <a:avLst/>
          </a:prstGeom>
          <a:noFill/>
          <a:ln w="9525">
            <a:solidFill>
              <a:schemeClr val="tx1"/>
            </a:solidFill>
            <a:round/>
            <a:headEnd/>
            <a:tailEnd type="triangle" w="med" len="med"/>
          </a:ln>
        </p:spPr>
        <p:txBody>
          <a:bodyPr/>
          <a:lstStyle/>
          <a:p>
            <a:endParaRPr lang="en-US"/>
          </a:p>
        </p:txBody>
      </p:sp>
      <p:sp>
        <p:nvSpPr>
          <p:cNvPr id="137222" name="Line 8"/>
          <p:cNvSpPr>
            <a:spLocks noChangeShapeType="1"/>
          </p:cNvSpPr>
          <p:nvPr/>
        </p:nvSpPr>
        <p:spPr bwMode="auto">
          <a:xfrm flipH="1">
            <a:off x="7308850" y="4652963"/>
            <a:ext cx="358775" cy="144462"/>
          </a:xfrm>
          <a:prstGeom prst="line">
            <a:avLst/>
          </a:prstGeom>
          <a:noFill/>
          <a:ln w="9525">
            <a:solidFill>
              <a:schemeClr val="tx1"/>
            </a:solidFill>
            <a:round/>
            <a:headEnd/>
            <a:tailEnd type="triangle" w="med" len="med"/>
          </a:ln>
        </p:spPr>
        <p:txBody>
          <a:bodyPr/>
          <a:lstStyle/>
          <a:p>
            <a:endParaRPr lang="en-US"/>
          </a:p>
        </p:txBody>
      </p:sp>
      <p:sp>
        <p:nvSpPr>
          <p:cNvPr id="137224" name="Text Box 10"/>
          <p:cNvSpPr txBox="1">
            <a:spLocks noChangeArrowheads="1"/>
          </p:cNvSpPr>
          <p:nvPr/>
        </p:nvSpPr>
        <p:spPr bwMode="auto">
          <a:xfrm>
            <a:off x="3132138" y="5734050"/>
            <a:ext cx="2292350" cy="366713"/>
          </a:xfrm>
          <a:prstGeom prst="rect">
            <a:avLst/>
          </a:prstGeom>
          <a:noFill/>
          <a:ln w="9525">
            <a:noFill/>
            <a:miter lim="800000"/>
            <a:headEnd/>
            <a:tailEnd/>
          </a:ln>
        </p:spPr>
        <p:txBody>
          <a:bodyPr wrap="none">
            <a:spAutoFit/>
          </a:bodyPr>
          <a:lstStyle/>
          <a:p>
            <a:r>
              <a:rPr lang="en-NZ"/>
              <a:t>Dynamic Hald model</a:t>
            </a:r>
            <a:endParaRPr lang="en-GB"/>
          </a:p>
        </p:txBody>
      </p:sp>
      <p:sp>
        <p:nvSpPr>
          <p:cNvPr id="137225" name="Text Box 10"/>
          <p:cNvSpPr txBox="1">
            <a:spLocks noChangeArrowheads="1"/>
          </p:cNvSpPr>
          <p:nvPr/>
        </p:nvSpPr>
        <p:spPr bwMode="auto">
          <a:xfrm>
            <a:off x="4716463" y="1844675"/>
            <a:ext cx="2441694" cy="369332"/>
          </a:xfrm>
          <a:prstGeom prst="rect">
            <a:avLst/>
          </a:prstGeom>
          <a:noFill/>
          <a:ln w="9525">
            <a:noFill/>
            <a:miter lim="800000"/>
            <a:headEnd/>
            <a:tailEnd/>
          </a:ln>
        </p:spPr>
        <p:txBody>
          <a:bodyPr wrap="none">
            <a:spAutoFit/>
          </a:bodyPr>
          <a:lstStyle/>
          <a:p>
            <a:r>
              <a:rPr lang="en-NZ" dirty="0" smtClean="0"/>
              <a:t>N=800+ </a:t>
            </a:r>
            <a:r>
              <a:rPr lang="en-NZ" dirty="0"/>
              <a:t>human cases</a:t>
            </a:r>
            <a:endParaRPr lang="en-GB"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4"/>
          <p:cNvSpPr>
            <a:spLocks noGrp="1" noChangeArrowheads="1"/>
          </p:cNvSpPr>
          <p:nvPr>
            <p:ph type="title" idx="4294967295"/>
          </p:nvPr>
        </p:nvSpPr>
        <p:spPr/>
        <p:txBody>
          <a:bodyPr/>
          <a:lstStyle/>
          <a:p>
            <a:pPr eaLnBrk="1" hangingPunct="1"/>
            <a:r>
              <a:rPr lang="en-NZ" sz="4000" dirty="0" smtClean="0"/>
              <a:t>Modelling post intervention change in attribution: poultry with </a:t>
            </a:r>
            <a:r>
              <a:rPr lang="en-NZ" sz="4000" dirty="0" err="1" smtClean="0"/>
              <a:t>CrI</a:t>
            </a:r>
            <a:endParaRPr lang="en-GB" sz="4000" dirty="0" smtClean="0"/>
          </a:p>
        </p:txBody>
      </p:sp>
      <p:pic>
        <p:nvPicPr>
          <p:cNvPr id="10" name="Picture 9"/>
          <p:cNvPicPr/>
          <p:nvPr/>
        </p:nvPicPr>
        <p:blipFill>
          <a:blip r:embed="rId2" cstate="print"/>
          <a:srcRect/>
          <a:stretch>
            <a:fillRect/>
          </a:stretch>
        </p:blipFill>
        <p:spPr bwMode="auto">
          <a:xfrm>
            <a:off x="1043608" y="1574986"/>
            <a:ext cx="6984776" cy="487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7" name="Picture 2"/>
          <p:cNvPicPr>
            <a:picLocks noChangeAspect="1" noChangeArrowheads="1"/>
          </p:cNvPicPr>
          <p:nvPr/>
        </p:nvPicPr>
        <p:blipFill>
          <a:blip r:embed="rId3" cstate="print"/>
          <a:srcRect/>
          <a:stretch>
            <a:fillRect/>
          </a:stretch>
        </p:blipFill>
        <p:spPr bwMode="auto">
          <a:xfrm>
            <a:off x="827584" y="1412776"/>
            <a:ext cx="5040560" cy="5040560"/>
          </a:xfrm>
          <a:prstGeom prst="rect">
            <a:avLst/>
          </a:prstGeom>
          <a:noFill/>
          <a:ln w="9525">
            <a:noFill/>
            <a:miter lim="800000"/>
            <a:headEnd/>
            <a:tailEnd/>
          </a:ln>
        </p:spPr>
      </p:pic>
      <p:sp>
        <p:nvSpPr>
          <p:cNvPr id="142339" name="TextBox 3"/>
          <p:cNvSpPr txBox="1">
            <a:spLocks noChangeArrowheads="1"/>
          </p:cNvSpPr>
          <p:nvPr/>
        </p:nvSpPr>
        <p:spPr bwMode="auto">
          <a:xfrm>
            <a:off x="5508104" y="2924944"/>
            <a:ext cx="3024336" cy="2031325"/>
          </a:xfrm>
          <a:prstGeom prst="rect">
            <a:avLst/>
          </a:prstGeom>
          <a:noFill/>
          <a:ln w="9525">
            <a:noFill/>
            <a:miter lim="800000"/>
            <a:headEnd/>
            <a:tailEnd/>
          </a:ln>
        </p:spPr>
        <p:txBody>
          <a:bodyPr wrap="square">
            <a:spAutoFit/>
          </a:bodyPr>
          <a:lstStyle/>
          <a:p>
            <a:r>
              <a:rPr lang="en-NZ" dirty="0" smtClean="0"/>
              <a:t>% Reduction </a:t>
            </a:r>
            <a:r>
              <a:rPr lang="en-NZ" dirty="0"/>
              <a:t>in case rates most marked in urban adults</a:t>
            </a:r>
            <a:r>
              <a:rPr lang="en-NZ" dirty="0" smtClean="0"/>
              <a:t>...</a:t>
            </a:r>
          </a:p>
          <a:p>
            <a:r>
              <a:rPr lang="en-NZ" dirty="0" smtClean="0"/>
              <a:t>...and least in rural children.</a:t>
            </a:r>
          </a:p>
          <a:p>
            <a:endParaRPr lang="en-NZ" dirty="0" smtClean="0"/>
          </a:p>
          <a:p>
            <a:endParaRPr lang="en-NZ" dirty="0" smtClean="0"/>
          </a:p>
          <a:p>
            <a:r>
              <a:rPr lang="en-NZ" dirty="0" smtClean="0"/>
              <a:t>Why?</a:t>
            </a:r>
            <a:endParaRPr lang="en-NZ" dirty="0"/>
          </a:p>
        </p:txBody>
      </p:sp>
      <p:sp>
        <p:nvSpPr>
          <p:cNvPr id="142341" name="Title 5"/>
          <p:cNvSpPr>
            <a:spLocks noGrp="1"/>
          </p:cNvSpPr>
          <p:nvPr>
            <p:ph type="title"/>
          </p:nvPr>
        </p:nvSpPr>
        <p:spPr/>
        <p:txBody>
          <a:bodyPr/>
          <a:lstStyle/>
          <a:p>
            <a:r>
              <a:rPr lang="en-NZ" sz="3600" smtClean="0"/>
              <a:t>The changing epidemiology of campylobacteriosis in New Zealand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GB" dirty="0" smtClean="0"/>
              <a:t>Policy makers gather evidence</a:t>
            </a:r>
            <a:endParaRPr lang="en-GB" dirty="0"/>
          </a:p>
        </p:txBody>
      </p:sp>
      <p:graphicFrame>
        <p:nvGraphicFramePr>
          <p:cNvPr id="4" name="Content Placeholder 3"/>
          <p:cNvGraphicFramePr>
            <a:graphicFrameLocks noGrp="1"/>
          </p:cNvGraphicFramePr>
          <p:nvPr>
            <p:ph idx="1"/>
          </p:nvPr>
        </p:nvGraphicFramePr>
        <p:xfrm>
          <a:off x="211138" y="1484784"/>
          <a:ext cx="8721725"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2492896"/>
            <a:ext cx="1080120" cy="1754326"/>
          </a:xfrm>
          <a:prstGeom prst="rect">
            <a:avLst/>
          </a:prstGeom>
          <a:noFill/>
        </p:spPr>
        <p:txBody>
          <a:bodyPr wrap="square" rtlCol="0">
            <a:spAutoFit/>
          </a:bodyPr>
          <a:lstStyle/>
          <a:p>
            <a:r>
              <a:rPr lang="en-US" dirty="0" smtClean="0"/>
              <a:t>Rates:</a:t>
            </a:r>
          </a:p>
          <a:p>
            <a:r>
              <a:rPr lang="en-US" dirty="0" smtClean="0"/>
              <a:t>Number of cases per 1000 people </a:t>
            </a:r>
            <a:endParaRPr lang="en-NZ" dirty="0"/>
          </a:p>
        </p:txBody>
      </p:sp>
      <p:pic>
        <p:nvPicPr>
          <p:cNvPr id="205827" name="Picture 3"/>
          <p:cNvPicPr>
            <a:picLocks noChangeAspect="1" noChangeArrowheads="1"/>
          </p:cNvPicPr>
          <p:nvPr/>
        </p:nvPicPr>
        <p:blipFill>
          <a:blip r:embed="rId2" cstate="print"/>
          <a:srcRect/>
          <a:stretch>
            <a:fillRect/>
          </a:stretch>
        </p:blipFill>
        <p:spPr bwMode="auto">
          <a:xfrm>
            <a:off x="1403648" y="1628800"/>
            <a:ext cx="7056437" cy="4238625"/>
          </a:xfrm>
          <a:prstGeom prst="rect">
            <a:avLst/>
          </a:prstGeom>
          <a:noFill/>
          <a:ln w="9525">
            <a:noFill/>
            <a:miter lim="800000"/>
            <a:headEnd/>
            <a:tailEnd/>
          </a:ln>
        </p:spPr>
      </p:pic>
      <p:sp>
        <p:nvSpPr>
          <p:cNvPr id="5" name="TextBox 4"/>
          <p:cNvSpPr txBox="1"/>
          <p:nvPr/>
        </p:nvSpPr>
        <p:spPr>
          <a:xfrm>
            <a:off x="4211960" y="6165304"/>
            <a:ext cx="650819" cy="369332"/>
          </a:xfrm>
          <a:prstGeom prst="rect">
            <a:avLst/>
          </a:prstGeom>
          <a:noFill/>
        </p:spPr>
        <p:txBody>
          <a:bodyPr wrap="none" rtlCol="0">
            <a:spAutoFit/>
          </a:bodyPr>
          <a:lstStyle/>
          <a:p>
            <a:r>
              <a:rPr lang="en-US" dirty="0" smtClean="0"/>
              <a:t>Year</a:t>
            </a:r>
            <a:endParaRPr lang="en-NZ" dirty="0"/>
          </a:p>
        </p:txBody>
      </p:sp>
      <p:sp>
        <p:nvSpPr>
          <p:cNvPr id="6" name="TextBox 5"/>
          <p:cNvSpPr txBox="1"/>
          <p:nvPr/>
        </p:nvSpPr>
        <p:spPr>
          <a:xfrm>
            <a:off x="2915816" y="836712"/>
            <a:ext cx="1620957" cy="369332"/>
          </a:xfrm>
          <a:prstGeom prst="rect">
            <a:avLst/>
          </a:prstGeom>
          <a:noFill/>
        </p:spPr>
        <p:txBody>
          <a:bodyPr wrap="none" rtlCol="0">
            <a:spAutoFit/>
          </a:bodyPr>
          <a:lstStyle/>
          <a:p>
            <a:r>
              <a:rPr lang="en-US" dirty="0" smtClean="0"/>
              <a:t>Recent trends</a:t>
            </a:r>
            <a:endParaRPr lang="en-NZ"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2"/>
          <p:cNvPicPr>
            <a:picLocks noChangeAspect="1" noChangeArrowheads="1"/>
          </p:cNvPicPr>
          <p:nvPr/>
        </p:nvPicPr>
        <p:blipFill>
          <a:blip r:embed="rId3" cstate="print"/>
          <a:srcRect/>
          <a:stretch>
            <a:fillRect/>
          </a:stretch>
        </p:blipFill>
        <p:spPr bwMode="auto">
          <a:xfrm>
            <a:off x="3571875" y="0"/>
            <a:ext cx="5221288" cy="6858000"/>
          </a:xfrm>
          <a:prstGeom prst="rect">
            <a:avLst/>
          </a:prstGeom>
          <a:noFill/>
          <a:ln w="9525">
            <a:noFill/>
            <a:miter lim="800000"/>
            <a:headEnd/>
            <a:tailEnd/>
          </a:ln>
        </p:spPr>
      </p:pic>
      <p:pic>
        <p:nvPicPr>
          <p:cNvPr id="143362" name="Picture 2"/>
          <p:cNvPicPr>
            <a:picLocks noChangeAspect="1" noChangeArrowheads="1"/>
          </p:cNvPicPr>
          <p:nvPr/>
        </p:nvPicPr>
        <p:blipFill>
          <a:blip r:embed="rId4" cstate="print"/>
          <a:srcRect/>
          <a:stretch>
            <a:fillRect/>
          </a:stretch>
        </p:blipFill>
        <p:spPr bwMode="auto">
          <a:xfrm>
            <a:off x="0" y="920105"/>
            <a:ext cx="3473450" cy="3228975"/>
          </a:xfrm>
          <a:prstGeom prst="rect">
            <a:avLst/>
          </a:prstGeom>
          <a:noFill/>
          <a:ln w="9525">
            <a:noFill/>
            <a:miter lim="800000"/>
            <a:headEnd/>
            <a:tailEnd/>
          </a:ln>
        </p:spPr>
      </p:pic>
      <p:cxnSp>
        <p:nvCxnSpPr>
          <p:cNvPr id="7" name="Straight Arrow Connector 6"/>
          <p:cNvCxnSpPr/>
          <p:nvPr/>
        </p:nvCxnSpPr>
        <p:spPr>
          <a:xfrm rot="10800000">
            <a:off x="3357563" y="1714500"/>
            <a:ext cx="3429000" cy="5715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pic>
        <p:nvPicPr>
          <p:cNvPr id="143364" name="Picture 6"/>
          <p:cNvPicPr>
            <a:picLocks noChangeAspect="1" noChangeArrowheads="1"/>
          </p:cNvPicPr>
          <p:nvPr/>
        </p:nvPicPr>
        <p:blipFill>
          <a:blip r:embed="rId5" cstate="print"/>
          <a:srcRect/>
          <a:stretch>
            <a:fillRect/>
          </a:stretch>
        </p:blipFill>
        <p:spPr bwMode="auto">
          <a:xfrm>
            <a:off x="285750" y="4357688"/>
            <a:ext cx="3360738" cy="2281237"/>
          </a:xfrm>
          <a:prstGeom prst="rect">
            <a:avLst/>
          </a:prstGeom>
          <a:noFill/>
          <a:ln w="9525">
            <a:noFill/>
            <a:miter lim="800000"/>
            <a:headEnd/>
            <a:tailEnd/>
          </a:ln>
        </p:spPr>
      </p:pic>
      <p:cxnSp>
        <p:nvCxnSpPr>
          <p:cNvPr id="17" name="Straight Arrow Connector 16"/>
          <p:cNvCxnSpPr/>
          <p:nvPr/>
        </p:nvCxnSpPr>
        <p:spPr>
          <a:xfrm rot="10800000" flipV="1">
            <a:off x="3357563" y="5357813"/>
            <a:ext cx="1571625" cy="642937"/>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8" name="TextBox 7"/>
          <p:cNvSpPr txBox="1"/>
          <p:nvPr/>
        </p:nvSpPr>
        <p:spPr>
          <a:xfrm>
            <a:off x="0" y="332656"/>
            <a:ext cx="4502195" cy="369332"/>
          </a:xfrm>
          <a:prstGeom prst="rect">
            <a:avLst/>
          </a:prstGeom>
          <a:noFill/>
        </p:spPr>
        <p:txBody>
          <a:bodyPr wrap="none" rtlCol="0">
            <a:spAutoFit/>
          </a:bodyPr>
          <a:lstStyle/>
          <a:p>
            <a:r>
              <a:rPr lang="en-US" dirty="0" smtClean="0"/>
              <a:t>Why different epidemiology in rural areas?</a:t>
            </a:r>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Text Box 4"/>
          <p:cNvSpPr txBox="1">
            <a:spLocks noChangeArrowheads="1"/>
          </p:cNvSpPr>
          <p:nvPr/>
        </p:nvSpPr>
        <p:spPr bwMode="auto">
          <a:xfrm>
            <a:off x="5220072" y="908720"/>
            <a:ext cx="3384376" cy="1200329"/>
          </a:xfrm>
          <a:prstGeom prst="rect">
            <a:avLst/>
          </a:prstGeom>
          <a:noFill/>
          <a:ln w="9525">
            <a:noFill/>
            <a:miter lim="800000"/>
            <a:headEnd/>
            <a:tailEnd/>
          </a:ln>
        </p:spPr>
        <p:txBody>
          <a:bodyPr wrap="square">
            <a:spAutoFit/>
          </a:bodyPr>
          <a:lstStyle/>
          <a:p>
            <a:r>
              <a:rPr lang="en-NZ" sz="2400" dirty="0"/>
              <a:t>Identifying potential outbreaks in water supply regions</a:t>
            </a:r>
            <a:endParaRPr lang="en-GB" sz="2400" dirty="0"/>
          </a:p>
        </p:txBody>
      </p:sp>
      <p:pic>
        <p:nvPicPr>
          <p:cNvPr id="481281" name="Picture 1"/>
          <p:cNvPicPr>
            <a:picLocks noChangeAspect="1" noChangeArrowheads="1"/>
          </p:cNvPicPr>
          <p:nvPr/>
        </p:nvPicPr>
        <p:blipFill>
          <a:blip r:embed="rId3" cstate="print"/>
          <a:srcRect/>
          <a:stretch>
            <a:fillRect/>
          </a:stretch>
        </p:blipFill>
        <p:spPr bwMode="auto">
          <a:xfrm>
            <a:off x="0" y="548680"/>
            <a:ext cx="5210175" cy="3467100"/>
          </a:xfrm>
          <a:prstGeom prst="rect">
            <a:avLst/>
          </a:prstGeom>
          <a:noFill/>
          <a:ln w="9525">
            <a:noFill/>
            <a:miter lim="800000"/>
            <a:headEnd/>
            <a:tailEnd/>
          </a:ln>
        </p:spPr>
      </p:pic>
      <p:pic>
        <p:nvPicPr>
          <p:cNvPr id="481282" name="Picture 2"/>
          <p:cNvPicPr>
            <a:picLocks noChangeAspect="1" noChangeArrowheads="1"/>
          </p:cNvPicPr>
          <p:nvPr/>
        </p:nvPicPr>
        <p:blipFill>
          <a:blip r:embed="rId4" cstate="print"/>
          <a:srcRect/>
          <a:stretch>
            <a:fillRect/>
          </a:stretch>
        </p:blipFill>
        <p:spPr bwMode="auto">
          <a:xfrm>
            <a:off x="251520" y="4048125"/>
            <a:ext cx="7419975" cy="2809875"/>
          </a:xfrm>
          <a:prstGeom prst="rect">
            <a:avLst/>
          </a:prstGeom>
          <a:noFill/>
          <a:ln w="9525">
            <a:noFill/>
            <a:miter lim="800000"/>
            <a:headEnd/>
            <a:tailEnd/>
          </a:ln>
        </p:spPr>
      </p:pic>
      <p:pic>
        <p:nvPicPr>
          <p:cNvPr id="481283" name="Picture 3"/>
          <p:cNvPicPr>
            <a:picLocks noChangeAspect="1" noChangeArrowheads="1"/>
          </p:cNvPicPr>
          <p:nvPr/>
        </p:nvPicPr>
        <p:blipFill>
          <a:blip r:embed="rId5" cstate="print"/>
          <a:srcRect/>
          <a:stretch>
            <a:fillRect/>
          </a:stretch>
        </p:blipFill>
        <p:spPr bwMode="auto">
          <a:xfrm>
            <a:off x="4932040" y="2492896"/>
            <a:ext cx="3769990" cy="1005682"/>
          </a:xfrm>
          <a:prstGeom prst="rect">
            <a:avLst/>
          </a:prstGeom>
          <a:noFill/>
          <a:ln w="9525">
            <a:noFill/>
            <a:miter lim="800000"/>
            <a:headEnd/>
            <a:tailEnd/>
          </a:ln>
        </p:spPr>
      </p:pic>
      <p:sp>
        <p:nvSpPr>
          <p:cNvPr id="8" name="TextBox 7"/>
          <p:cNvSpPr txBox="1"/>
          <p:nvPr/>
        </p:nvSpPr>
        <p:spPr>
          <a:xfrm>
            <a:off x="6876256" y="3789040"/>
            <a:ext cx="1659429" cy="369332"/>
          </a:xfrm>
          <a:prstGeom prst="rect">
            <a:avLst/>
          </a:prstGeom>
          <a:noFill/>
        </p:spPr>
        <p:txBody>
          <a:bodyPr wrap="none" rtlCol="0">
            <a:spAutoFit/>
          </a:bodyPr>
          <a:lstStyle/>
          <a:p>
            <a:r>
              <a:rPr lang="en-US" dirty="0" smtClean="0"/>
              <a:t>SSTE in press</a:t>
            </a:r>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357188" y="-71438"/>
            <a:ext cx="8229600" cy="1143001"/>
          </a:xfrm>
        </p:spPr>
        <p:txBody>
          <a:bodyPr/>
          <a:lstStyle/>
          <a:p>
            <a:r>
              <a:rPr lang="en-NZ" smtClean="0"/>
              <a:t>Tararua outbreak in 2008</a:t>
            </a:r>
            <a:endParaRPr lang="en-GB" smtClean="0"/>
          </a:p>
        </p:txBody>
      </p:sp>
      <p:pic>
        <p:nvPicPr>
          <p:cNvPr id="2051" name="Picture 2"/>
          <p:cNvPicPr>
            <a:picLocks noChangeAspect="1" noChangeArrowheads="1"/>
          </p:cNvPicPr>
          <p:nvPr/>
        </p:nvPicPr>
        <p:blipFill>
          <a:blip r:embed="rId3" cstate="print"/>
          <a:srcRect/>
          <a:stretch>
            <a:fillRect/>
          </a:stretch>
        </p:blipFill>
        <p:spPr bwMode="auto">
          <a:xfrm>
            <a:off x="1571625" y="785813"/>
            <a:ext cx="6003925" cy="3984625"/>
          </a:xfrm>
          <a:prstGeom prst="rect">
            <a:avLst/>
          </a:prstGeom>
          <a:noFill/>
          <a:ln w="9525">
            <a:noFill/>
            <a:miter lim="800000"/>
            <a:headEnd/>
            <a:tailEnd/>
          </a:ln>
        </p:spPr>
      </p:pic>
      <p:sp>
        <p:nvSpPr>
          <p:cNvPr id="2052" name="TextBox 5"/>
          <p:cNvSpPr txBox="1">
            <a:spLocks noChangeArrowheads="1"/>
          </p:cNvSpPr>
          <p:nvPr/>
        </p:nvSpPr>
        <p:spPr bwMode="auto">
          <a:xfrm>
            <a:off x="285750" y="1500188"/>
            <a:ext cx="1266825" cy="369887"/>
          </a:xfrm>
          <a:prstGeom prst="rect">
            <a:avLst/>
          </a:prstGeom>
          <a:noFill/>
          <a:ln w="9525">
            <a:noFill/>
            <a:miter lim="800000"/>
            <a:headEnd/>
            <a:tailEnd/>
          </a:ln>
        </p:spPr>
        <p:txBody>
          <a:bodyPr wrap="none">
            <a:spAutoFit/>
          </a:bodyPr>
          <a:lstStyle/>
          <a:p>
            <a:r>
              <a:rPr lang="en-NZ">
                <a:latin typeface="Calibri" pitchFamily="34" charset="0"/>
              </a:rPr>
              <a:t>Water flow</a:t>
            </a:r>
          </a:p>
        </p:txBody>
      </p:sp>
      <p:pic>
        <p:nvPicPr>
          <p:cNvPr id="2053" name="Picture 3"/>
          <p:cNvPicPr>
            <a:picLocks noChangeAspect="1" noChangeArrowheads="1"/>
          </p:cNvPicPr>
          <p:nvPr/>
        </p:nvPicPr>
        <p:blipFill>
          <a:blip r:embed="rId4" cstate="print"/>
          <a:srcRect/>
          <a:stretch>
            <a:fillRect/>
          </a:stretch>
        </p:blipFill>
        <p:spPr bwMode="auto">
          <a:xfrm>
            <a:off x="1475656" y="5226050"/>
            <a:ext cx="4752528" cy="1485627"/>
          </a:xfrm>
          <a:prstGeom prst="rect">
            <a:avLst/>
          </a:prstGeom>
          <a:noFill/>
          <a:ln w="9525">
            <a:noFill/>
            <a:miter lim="800000"/>
            <a:headEnd/>
            <a:tailEnd/>
          </a:ln>
        </p:spPr>
      </p:pic>
      <p:sp>
        <p:nvSpPr>
          <p:cNvPr id="7" name="TextBox 6"/>
          <p:cNvSpPr txBox="1"/>
          <p:nvPr/>
        </p:nvSpPr>
        <p:spPr>
          <a:xfrm>
            <a:off x="1259632" y="4869160"/>
            <a:ext cx="2952328" cy="369332"/>
          </a:xfrm>
          <a:prstGeom prst="rect">
            <a:avLst/>
          </a:prstGeom>
          <a:noFill/>
        </p:spPr>
        <p:txBody>
          <a:bodyPr wrap="square" rtlCol="0">
            <a:spAutoFit/>
          </a:bodyPr>
          <a:lstStyle/>
          <a:p>
            <a:r>
              <a:rPr lang="en-NZ" dirty="0" err="1" smtClean="0"/>
              <a:t>Episurv</a:t>
            </a:r>
            <a:r>
              <a:rPr lang="en-NZ" dirty="0" smtClean="0"/>
              <a:t> </a:t>
            </a:r>
            <a:endParaRPr lang="en-NZ" dirty="0"/>
          </a:p>
        </p:txBody>
      </p:sp>
      <p:graphicFrame>
        <p:nvGraphicFramePr>
          <p:cNvPr id="10" name="Chart 9"/>
          <p:cNvGraphicFramePr/>
          <p:nvPr/>
        </p:nvGraphicFramePr>
        <p:xfrm>
          <a:off x="1547664" y="1340768"/>
          <a:ext cx="6120680" cy="2743200"/>
        </p:xfrm>
        <a:graphic>
          <a:graphicData uri="http://schemas.openxmlformats.org/drawingml/2006/chart">
            <c:chart xmlns:c="http://schemas.openxmlformats.org/drawingml/2006/chart" xmlns:r="http://schemas.openxmlformats.org/officeDocument/2006/relationships" r:id="rId5"/>
          </a:graphicData>
        </a:graphic>
      </p:graphicFrame>
      <p:pic>
        <p:nvPicPr>
          <p:cNvPr id="3074" name="Picture 2"/>
          <p:cNvPicPr>
            <a:picLocks noChangeAspect="1" noChangeArrowheads="1"/>
          </p:cNvPicPr>
          <p:nvPr/>
        </p:nvPicPr>
        <p:blipFill>
          <a:blip r:embed="rId6" cstate="print"/>
          <a:srcRect/>
          <a:stretch>
            <a:fillRect/>
          </a:stretch>
        </p:blipFill>
        <p:spPr bwMode="auto">
          <a:xfrm>
            <a:off x="5364088" y="908720"/>
            <a:ext cx="3378126" cy="1735722"/>
          </a:xfrm>
          <a:prstGeom prst="rect">
            <a:avLst/>
          </a:prstGeom>
          <a:noFill/>
          <a:ln w="9525">
            <a:noFill/>
            <a:miter lim="800000"/>
            <a:headEnd/>
            <a:tailEnd/>
          </a:ln>
        </p:spPr>
      </p:pic>
      <p:sp>
        <p:nvSpPr>
          <p:cNvPr id="12" name="TextBox 11"/>
          <p:cNvSpPr txBox="1"/>
          <p:nvPr/>
        </p:nvSpPr>
        <p:spPr>
          <a:xfrm>
            <a:off x="7452320" y="1124744"/>
            <a:ext cx="805029" cy="369332"/>
          </a:xfrm>
          <a:prstGeom prst="rect">
            <a:avLst/>
          </a:prstGeom>
          <a:noFill/>
        </p:spPr>
        <p:txBody>
          <a:bodyPr wrap="none" rtlCol="0">
            <a:spAutoFit/>
          </a:bodyPr>
          <a:lstStyle/>
          <a:p>
            <a:r>
              <a:rPr lang="en-NZ" dirty="0" smtClean="0"/>
              <a:t>ST 190</a:t>
            </a:r>
            <a:endParaRPr lang="en-NZ"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srcRect/>
          <a:stretch>
            <a:fillRect/>
          </a:stretch>
        </p:blipFill>
        <p:spPr bwMode="auto">
          <a:xfrm>
            <a:off x="539552" y="168337"/>
            <a:ext cx="4392488" cy="2828615"/>
          </a:xfrm>
          <a:prstGeom prst="rect">
            <a:avLst/>
          </a:prstGeom>
          <a:noFill/>
          <a:ln w="9525">
            <a:noFill/>
            <a:miter lim="800000"/>
            <a:headEnd/>
            <a:tailEnd/>
          </a:ln>
        </p:spPr>
      </p:pic>
      <p:sp>
        <p:nvSpPr>
          <p:cNvPr id="6" name="TextBox 5"/>
          <p:cNvSpPr txBox="1"/>
          <p:nvPr/>
        </p:nvSpPr>
        <p:spPr>
          <a:xfrm>
            <a:off x="5364088" y="1412776"/>
            <a:ext cx="2592288" cy="1200329"/>
          </a:xfrm>
          <a:prstGeom prst="rect">
            <a:avLst/>
          </a:prstGeom>
          <a:noFill/>
        </p:spPr>
        <p:txBody>
          <a:bodyPr wrap="square" rtlCol="0">
            <a:spAutoFit/>
          </a:bodyPr>
          <a:lstStyle/>
          <a:p>
            <a:r>
              <a:rPr lang="en-US" dirty="0" smtClean="0"/>
              <a:t>Models showed strong correlation with density of dairy cattle in rural areas</a:t>
            </a:r>
            <a:endParaRPr lang="en-US" dirty="0"/>
          </a:p>
        </p:txBody>
      </p:sp>
      <p:sp>
        <p:nvSpPr>
          <p:cNvPr id="7" name="TextBox 6"/>
          <p:cNvSpPr txBox="1"/>
          <p:nvPr/>
        </p:nvSpPr>
        <p:spPr>
          <a:xfrm>
            <a:off x="5436096" y="2780928"/>
            <a:ext cx="2715230" cy="369332"/>
          </a:xfrm>
          <a:prstGeom prst="rect">
            <a:avLst/>
          </a:prstGeom>
          <a:noFill/>
        </p:spPr>
        <p:txBody>
          <a:bodyPr wrap="none" rtlCol="0">
            <a:spAutoFit/>
          </a:bodyPr>
          <a:lstStyle/>
          <a:p>
            <a:r>
              <a:rPr lang="en-US" dirty="0" smtClean="0"/>
              <a:t>Transmission pathways?</a:t>
            </a:r>
            <a:endParaRPr lang="en-US" dirty="0"/>
          </a:p>
        </p:txBody>
      </p:sp>
      <p:sp>
        <p:nvSpPr>
          <p:cNvPr id="8" name="TextBox 7"/>
          <p:cNvSpPr txBox="1"/>
          <p:nvPr/>
        </p:nvSpPr>
        <p:spPr>
          <a:xfrm>
            <a:off x="539552" y="5517232"/>
            <a:ext cx="7930376" cy="369332"/>
          </a:xfrm>
          <a:prstGeom prst="rect">
            <a:avLst/>
          </a:prstGeom>
          <a:noFill/>
        </p:spPr>
        <p:txBody>
          <a:bodyPr wrap="none" rtlCol="0">
            <a:spAutoFit/>
          </a:bodyPr>
          <a:lstStyle/>
          <a:p>
            <a:r>
              <a:rPr lang="en-NZ" dirty="0" smtClean="0"/>
              <a:t>No significant relationship with sheep density but strongly related to dairying</a:t>
            </a:r>
            <a:endParaRPr lang="en-NZ" dirty="0"/>
          </a:p>
        </p:txBody>
      </p:sp>
      <p:grpSp>
        <p:nvGrpSpPr>
          <p:cNvPr id="9" name="Group 7"/>
          <p:cNvGrpSpPr/>
          <p:nvPr/>
        </p:nvGrpSpPr>
        <p:grpSpPr>
          <a:xfrm>
            <a:off x="827584" y="3573016"/>
            <a:ext cx="5067244" cy="1491446"/>
            <a:chOff x="755576" y="3573016"/>
            <a:chExt cx="5067244" cy="1491446"/>
          </a:xfrm>
        </p:grpSpPr>
        <p:pic>
          <p:nvPicPr>
            <p:cNvPr id="10" name="Picture 2"/>
            <p:cNvPicPr>
              <a:picLocks noChangeAspect="1" noChangeArrowheads="1"/>
            </p:cNvPicPr>
            <p:nvPr/>
          </p:nvPicPr>
          <p:blipFill>
            <a:blip r:embed="rId4" cstate="print"/>
            <a:srcRect r="30024" b="84737"/>
            <a:stretch>
              <a:fillRect/>
            </a:stretch>
          </p:blipFill>
          <p:spPr bwMode="auto">
            <a:xfrm>
              <a:off x="1547664" y="3573016"/>
              <a:ext cx="4266719" cy="611010"/>
            </a:xfrm>
            <a:prstGeom prst="rect">
              <a:avLst/>
            </a:prstGeom>
            <a:noFill/>
            <a:ln w="9525">
              <a:noFill/>
              <a:miter lim="800000"/>
              <a:headEnd/>
              <a:tailEnd/>
            </a:ln>
          </p:spPr>
        </p:pic>
        <p:cxnSp>
          <p:nvCxnSpPr>
            <p:cNvPr id="11" name="Straight Arrow Connector 10"/>
            <p:cNvCxnSpPr/>
            <p:nvPr/>
          </p:nvCxnSpPr>
          <p:spPr>
            <a:xfrm>
              <a:off x="755576" y="4581128"/>
              <a:ext cx="648072"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2"/>
            <p:cNvPicPr>
              <a:picLocks noChangeAspect="1" noChangeArrowheads="1"/>
            </p:cNvPicPr>
            <p:nvPr/>
          </p:nvPicPr>
          <p:blipFill>
            <a:blip r:embed="rId4" cstate="print"/>
            <a:srcRect t="78012" r="30024"/>
            <a:stretch>
              <a:fillRect/>
            </a:stretch>
          </p:blipFill>
          <p:spPr bwMode="auto">
            <a:xfrm>
              <a:off x="1556048" y="4184309"/>
              <a:ext cx="4266772" cy="88015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4"/>
          <p:cNvSpPr>
            <a:spLocks noGrp="1" noChangeArrowheads="1"/>
          </p:cNvSpPr>
          <p:nvPr>
            <p:ph type="title" idx="4294967295"/>
          </p:nvPr>
        </p:nvSpPr>
        <p:spPr>
          <a:xfrm>
            <a:off x="323850" y="188913"/>
            <a:ext cx="8229600" cy="1143000"/>
          </a:xfrm>
        </p:spPr>
        <p:txBody>
          <a:bodyPr/>
          <a:lstStyle/>
          <a:p>
            <a:r>
              <a:rPr lang="en-NZ" smtClean="0"/>
              <a:t>Surface water sampling</a:t>
            </a:r>
            <a:endParaRPr lang="en-GB" smtClean="0"/>
          </a:p>
        </p:txBody>
      </p:sp>
      <p:pic>
        <p:nvPicPr>
          <p:cNvPr id="150530" name="Picture 5"/>
          <p:cNvPicPr>
            <a:picLocks noChangeAspect="1" noChangeArrowheads="1"/>
          </p:cNvPicPr>
          <p:nvPr/>
        </p:nvPicPr>
        <p:blipFill>
          <a:blip r:embed="rId2" cstate="print"/>
          <a:srcRect/>
          <a:stretch>
            <a:fillRect/>
          </a:stretch>
        </p:blipFill>
        <p:spPr bwMode="auto">
          <a:xfrm>
            <a:off x="179388" y="1341438"/>
            <a:ext cx="5322887" cy="4700587"/>
          </a:xfrm>
          <a:prstGeom prst="rect">
            <a:avLst/>
          </a:prstGeom>
          <a:noFill/>
          <a:ln w="9525">
            <a:noFill/>
            <a:miter lim="800000"/>
            <a:headEnd/>
            <a:tailEnd/>
          </a:ln>
        </p:spPr>
      </p:pic>
      <p:sp>
        <p:nvSpPr>
          <p:cNvPr id="150533" name="Text Box 8"/>
          <p:cNvSpPr txBox="1">
            <a:spLocks noChangeArrowheads="1"/>
          </p:cNvSpPr>
          <p:nvPr/>
        </p:nvSpPr>
        <p:spPr bwMode="auto">
          <a:xfrm>
            <a:off x="303213" y="6256338"/>
            <a:ext cx="3384550" cy="366712"/>
          </a:xfrm>
          <a:prstGeom prst="rect">
            <a:avLst/>
          </a:prstGeom>
          <a:noFill/>
          <a:ln w="9525">
            <a:noFill/>
            <a:miter lim="800000"/>
            <a:headEnd/>
            <a:tailEnd/>
          </a:ln>
        </p:spPr>
        <p:txBody>
          <a:bodyPr wrap="none">
            <a:spAutoFit/>
          </a:bodyPr>
          <a:lstStyle/>
          <a:p>
            <a:r>
              <a:rPr lang="en-NZ"/>
              <a:t>Manawatu – farmland and bush</a:t>
            </a:r>
            <a:endParaRPr lang="en-GB"/>
          </a:p>
        </p:txBody>
      </p:sp>
      <p:sp>
        <p:nvSpPr>
          <p:cNvPr id="8" name="Rectangle 9"/>
          <p:cNvSpPr>
            <a:spLocks noChangeArrowheads="1"/>
          </p:cNvSpPr>
          <p:nvPr/>
        </p:nvSpPr>
        <p:spPr bwMode="auto">
          <a:xfrm>
            <a:off x="6444208" y="2492896"/>
            <a:ext cx="1692275" cy="646112"/>
          </a:xfrm>
          <a:prstGeom prst="rect">
            <a:avLst/>
          </a:prstGeom>
          <a:noFill/>
          <a:ln w="9525">
            <a:noFill/>
            <a:miter lim="800000"/>
            <a:headEnd/>
            <a:tailEnd/>
          </a:ln>
        </p:spPr>
        <p:txBody>
          <a:bodyPr wrap="none">
            <a:spAutoFit/>
          </a:bodyPr>
          <a:lstStyle/>
          <a:p>
            <a:r>
              <a:rPr lang="en-NZ" dirty="0"/>
              <a:t>Dairy=227,658</a:t>
            </a:r>
          </a:p>
          <a:p>
            <a:r>
              <a:rPr lang="en-NZ" dirty="0"/>
              <a:t>Beef=181,196</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Title 1"/>
          <p:cNvSpPr>
            <a:spLocks noGrp="1"/>
          </p:cNvSpPr>
          <p:nvPr>
            <p:ph type="title"/>
          </p:nvPr>
        </p:nvSpPr>
        <p:spPr/>
        <p:txBody>
          <a:bodyPr/>
          <a:lstStyle/>
          <a:p>
            <a:r>
              <a:rPr lang="en-NZ" smtClean="0"/>
              <a:t>Prevalence of </a:t>
            </a:r>
            <a:r>
              <a:rPr lang="en-NZ" i="1" smtClean="0"/>
              <a:t>Campylobacter </a:t>
            </a:r>
            <a:r>
              <a:rPr lang="en-NZ" smtClean="0"/>
              <a:t>spp.</a:t>
            </a:r>
          </a:p>
        </p:txBody>
      </p:sp>
      <p:grpSp>
        <p:nvGrpSpPr>
          <p:cNvPr id="2" name="Group 7"/>
          <p:cNvGrpSpPr>
            <a:grpSpLocks/>
          </p:cNvGrpSpPr>
          <p:nvPr/>
        </p:nvGrpSpPr>
        <p:grpSpPr bwMode="auto">
          <a:xfrm>
            <a:off x="684213" y="2205038"/>
            <a:ext cx="7004050" cy="3544887"/>
            <a:chOff x="0" y="1298"/>
            <a:chExt cx="3959" cy="1734"/>
          </a:xfrm>
        </p:grpSpPr>
        <p:pic>
          <p:nvPicPr>
            <p:cNvPr id="151555" name="Picture 5"/>
            <p:cNvPicPr>
              <a:picLocks noChangeAspect="1" noChangeArrowheads="1"/>
            </p:cNvPicPr>
            <p:nvPr/>
          </p:nvPicPr>
          <p:blipFill>
            <a:blip r:embed="rId2" cstate="print"/>
            <a:srcRect r="30693"/>
            <a:stretch>
              <a:fillRect/>
            </a:stretch>
          </p:blipFill>
          <p:spPr bwMode="auto">
            <a:xfrm>
              <a:off x="0" y="1298"/>
              <a:ext cx="3892" cy="1734"/>
            </a:xfrm>
            <a:prstGeom prst="rect">
              <a:avLst/>
            </a:prstGeom>
            <a:noFill/>
            <a:ln w="9525">
              <a:noFill/>
              <a:miter lim="800000"/>
              <a:headEnd/>
              <a:tailEnd/>
            </a:ln>
          </p:spPr>
        </p:pic>
        <p:pic>
          <p:nvPicPr>
            <p:cNvPr id="151556" name="Picture 6"/>
            <p:cNvPicPr>
              <a:picLocks noChangeAspect="1" noChangeArrowheads="1"/>
            </p:cNvPicPr>
            <p:nvPr/>
          </p:nvPicPr>
          <p:blipFill>
            <a:blip r:embed="rId2" cstate="print"/>
            <a:srcRect l="69461"/>
            <a:stretch>
              <a:fillRect/>
            </a:stretch>
          </p:blipFill>
          <p:spPr bwMode="auto">
            <a:xfrm>
              <a:off x="2245" y="1298"/>
              <a:ext cx="1714" cy="1734"/>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7" name="Picture 2"/>
          <p:cNvPicPr>
            <a:picLocks noChangeAspect="1" noChangeArrowheads="1"/>
          </p:cNvPicPr>
          <p:nvPr/>
        </p:nvPicPr>
        <p:blipFill>
          <a:blip r:embed="rId2" cstate="print"/>
          <a:srcRect/>
          <a:stretch>
            <a:fillRect/>
          </a:stretch>
        </p:blipFill>
        <p:spPr bwMode="auto">
          <a:xfrm>
            <a:off x="1143000" y="428625"/>
            <a:ext cx="6913563" cy="1857375"/>
          </a:xfrm>
          <a:prstGeom prst="rect">
            <a:avLst/>
          </a:prstGeom>
          <a:noFill/>
          <a:ln w="9525">
            <a:noFill/>
            <a:miter lim="800000"/>
            <a:headEnd/>
            <a:tailEnd/>
          </a:ln>
        </p:spPr>
      </p:pic>
      <p:pic>
        <p:nvPicPr>
          <p:cNvPr id="152578" name="Picture 3"/>
          <p:cNvPicPr>
            <a:picLocks noChangeAspect="1" noChangeArrowheads="1"/>
          </p:cNvPicPr>
          <p:nvPr/>
        </p:nvPicPr>
        <p:blipFill>
          <a:blip r:embed="rId3" cstate="print"/>
          <a:srcRect/>
          <a:stretch>
            <a:fillRect/>
          </a:stretch>
        </p:blipFill>
        <p:spPr bwMode="auto">
          <a:xfrm>
            <a:off x="1000125" y="2428875"/>
            <a:ext cx="6789738" cy="3817938"/>
          </a:xfrm>
          <a:prstGeom prst="rect">
            <a:avLst/>
          </a:prstGeom>
          <a:noFill/>
          <a:ln w="9525">
            <a:noFill/>
            <a:miter lim="800000"/>
            <a:headEnd/>
            <a:tailEnd/>
          </a:ln>
        </p:spPr>
      </p:pic>
      <p:pic>
        <p:nvPicPr>
          <p:cNvPr id="148484" name="Picture 4"/>
          <p:cNvPicPr>
            <a:picLocks noChangeAspect="1" noChangeArrowheads="1"/>
          </p:cNvPicPr>
          <p:nvPr/>
        </p:nvPicPr>
        <p:blipFill>
          <a:blip r:embed="rId4" cstate="print"/>
          <a:srcRect/>
          <a:stretch>
            <a:fillRect/>
          </a:stretch>
        </p:blipFill>
        <p:spPr bwMode="auto">
          <a:xfrm>
            <a:off x="6000750" y="3714750"/>
            <a:ext cx="2160588" cy="1449388"/>
          </a:xfrm>
          <a:prstGeom prst="rect">
            <a:avLst/>
          </a:prstGeom>
          <a:noFill/>
          <a:ln w="9525">
            <a:noFill/>
            <a:miter lim="800000"/>
            <a:headEnd/>
            <a:tailEnd/>
          </a:ln>
        </p:spPr>
      </p:pic>
      <p:cxnSp>
        <p:nvCxnSpPr>
          <p:cNvPr id="6" name="Straight Arrow Connector 5"/>
          <p:cNvCxnSpPr>
            <a:stCxn id="152581" idx="1"/>
          </p:cNvCxnSpPr>
          <p:nvPr/>
        </p:nvCxnSpPr>
        <p:spPr>
          <a:xfrm rot="10800000" flipV="1">
            <a:off x="3857625" y="2898775"/>
            <a:ext cx="785813" cy="1016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52581" name="TextBox 6"/>
          <p:cNvSpPr txBox="1">
            <a:spLocks noChangeArrowheads="1"/>
          </p:cNvSpPr>
          <p:nvPr/>
        </p:nvSpPr>
        <p:spPr bwMode="auto">
          <a:xfrm>
            <a:off x="4643438" y="2714625"/>
            <a:ext cx="1171575" cy="369888"/>
          </a:xfrm>
          <a:prstGeom prst="rect">
            <a:avLst/>
          </a:prstGeom>
          <a:noFill/>
          <a:ln w="9525">
            <a:noFill/>
            <a:miter lim="800000"/>
            <a:headEnd/>
            <a:tailEnd/>
          </a:ln>
        </p:spPr>
        <p:txBody>
          <a:bodyPr wrap="none">
            <a:spAutoFit/>
          </a:bodyPr>
          <a:lstStyle/>
          <a:p>
            <a:r>
              <a:rPr lang="en-NZ"/>
              <a:t>Ruminant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84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Title 2"/>
          <p:cNvSpPr>
            <a:spLocks noGrp="1"/>
          </p:cNvSpPr>
          <p:nvPr>
            <p:ph type="title"/>
          </p:nvPr>
        </p:nvSpPr>
        <p:spPr/>
        <p:txBody>
          <a:bodyPr/>
          <a:lstStyle/>
          <a:p>
            <a:r>
              <a:rPr lang="en-NZ" smtClean="0"/>
              <a:t>Source attribution: water</a:t>
            </a:r>
          </a:p>
        </p:txBody>
      </p:sp>
      <p:sp>
        <p:nvSpPr>
          <p:cNvPr id="154626" name="TextBox 3"/>
          <p:cNvSpPr txBox="1">
            <a:spLocks noChangeArrowheads="1"/>
          </p:cNvSpPr>
          <p:nvPr/>
        </p:nvSpPr>
        <p:spPr bwMode="auto">
          <a:xfrm>
            <a:off x="285750" y="1428750"/>
            <a:ext cx="8224838" cy="923925"/>
          </a:xfrm>
          <a:prstGeom prst="rect">
            <a:avLst/>
          </a:prstGeom>
          <a:noFill/>
          <a:ln w="9525">
            <a:noFill/>
            <a:miter lim="800000"/>
            <a:headEnd/>
            <a:tailEnd/>
          </a:ln>
        </p:spPr>
        <p:txBody>
          <a:bodyPr wrap="none">
            <a:spAutoFit/>
          </a:bodyPr>
          <a:lstStyle/>
          <a:p>
            <a:r>
              <a:rPr lang="en-NZ"/>
              <a:t>Most isolates from water are associated with wildlife – even in dairy catchments</a:t>
            </a:r>
          </a:p>
          <a:p>
            <a:endParaRPr lang="en-NZ"/>
          </a:p>
          <a:p>
            <a:r>
              <a:rPr lang="en-NZ"/>
              <a:t>Cattle and sheep isolates more likely to be associated with human infection</a:t>
            </a:r>
          </a:p>
        </p:txBody>
      </p:sp>
      <p:pic>
        <p:nvPicPr>
          <p:cNvPr id="154627" name="Picture 6"/>
          <p:cNvPicPr>
            <a:picLocks noChangeAspect="1" noChangeArrowheads="1"/>
          </p:cNvPicPr>
          <p:nvPr/>
        </p:nvPicPr>
        <p:blipFill>
          <a:blip r:embed="rId2" cstate="print"/>
          <a:srcRect/>
          <a:stretch>
            <a:fillRect/>
          </a:stretch>
        </p:blipFill>
        <p:spPr bwMode="auto">
          <a:xfrm>
            <a:off x="684213" y="2420938"/>
            <a:ext cx="7308850" cy="4090987"/>
          </a:xfrm>
          <a:prstGeom prst="rect">
            <a:avLst/>
          </a:prstGeom>
          <a:noFill/>
          <a:ln w="9525">
            <a:noFill/>
            <a:miter lim="800000"/>
            <a:headEnd/>
            <a:tailEnd/>
          </a:ln>
        </p:spPr>
      </p:pic>
      <p:sp>
        <p:nvSpPr>
          <p:cNvPr id="154628" name="Text Box 7"/>
          <p:cNvSpPr txBox="1">
            <a:spLocks noChangeArrowheads="1"/>
          </p:cNvSpPr>
          <p:nvPr/>
        </p:nvSpPr>
        <p:spPr bwMode="auto">
          <a:xfrm>
            <a:off x="4695825" y="2873375"/>
            <a:ext cx="1352550" cy="366713"/>
          </a:xfrm>
          <a:prstGeom prst="rect">
            <a:avLst/>
          </a:prstGeom>
          <a:noFill/>
          <a:ln w="9525">
            <a:noFill/>
            <a:miter lim="800000"/>
            <a:headEnd/>
            <a:tailEnd/>
          </a:ln>
        </p:spPr>
        <p:txBody>
          <a:bodyPr wrap="none">
            <a:spAutoFit/>
          </a:bodyPr>
          <a:lstStyle/>
          <a:p>
            <a:r>
              <a:rPr lang="en-NZ"/>
              <a:t>Water birds</a:t>
            </a:r>
            <a:endParaRPr lang="en-GB"/>
          </a:p>
        </p:txBody>
      </p:sp>
      <p:sp>
        <p:nvSpPr>
          <p:cNvPr id="154629" name="Text Box 8"/>
          <p:cNvSpPr txBox="1">
            <a:spLocks noChangeArrowheads="1"/>
          </p:cNvSpPr>
          <p:nvPr/>
        </p:nvSpPr>
        <p:spPr bwMode="auto">
          <a:xfrm>
            <a:off x="5580063" y="4149725"/>
            <a:ext cx="844550" cy="366713"/>
          </a:xfrm>
          <a:prstGeom prst="rect">
            <a:avLst/>
          </a:prstGeom>
          <a:noFill/>
          <a:ln w="9525">
            <a:noFill/>
            <a:miter lim="800000"/>
            <a:headEnd/>
            <a:tailEnd/>
          </a:ln>
        </p:spPr>
        <p:txBody>
          <a:bodyPr wrap="none">
            <a:spAutoFit/>
          </a:bodyPr>
          <a:lstStyle/>
          <a:p>
            <a:r>
              <a:rPr lang="en-NZ"/>
              <a:t>Sheep</a:t>
            </a:r>
            <a:endParaRPr lang="en-GB"/>
          </a:p>
        </p:txBody>
      </p:sp>
      <p:sp>
        <p:nvSpPr>
          <p:cNvPr id="154630" name="Text Box 9"/>
          <p:cNvSpPr txBox="1">
            <a:spLocks noChangeArrowheads="1"/>
          </p:cNvSpPr>
          <p:nvPr/>
        </p:nvSpPr>
        <p:spPr bwMode="auto">
          <a:xfrm>
            <a:off x="4643438" y="4508500"/>
            <a:ext cx="781050" cy="366713"/>
          </a:xfrm>
          <a:prstGeom prst="rect">
            <a:avLst/>
          </a:prstGeom>
          <a:noFill/>
          <a:ln w="9525">
            <a:noFill/>
            <a:miter lim="800000"/>
            <a:headEnd/>
            <a:tailEnd/>
          </a:ln>
        </p:spPr>
        <p:txBody>
          <a:bodyPr wrap="none">
            <a:spAutoFit/>
          </a:bodyPr>
          <a:lstStyle/>
          <a:p>
            <a:r>
              <a:rPr lang="en-NZ"/>
              <a:t>Cattle</a:t>
            </a:r>
            <a:endParaRPr lang="en-GB"/>
          </a:p>
        </p:txBody>
      </p:sp>
      <p:sp>
        <p:nvSpPr>
          <p:cNvPr id="154631" name="Line 10"/>
          <p:cNvSpPr>
            <a:spLocks noChangeShapeType="1"/>
          </p:cNvSpPr>
          <p:nvPr/>
        </p:nvSpPr>
        <p:spPr bwMode="auto">
          <a:xfrm>
            <a:off x="6011863" y="3213100"/>
            <a:ext cx="865187" cy="503238"/>
          </a:xfrm>
          <a:prstGeom prst="line">
            <a:avLst/>
          </a:prstGeom>
          <a:noFill/>
          <a:ln w="9525">
            <a:solidFill>
              <a:schemeClr val="tx1"/>
            </a:solidFill>
            <a:round/>
            <a:headEnd/>
            <a:tailEnd type="triangle" w="med" len="med"/>
          </a:ln>
        </p:spPr>
        <p:txBody>
          <a:bodyPr/>
          <a:lstStyle/>
          <a:p>
            <a:endParaRPr lang="en-US"/>
          </a:p>
        </p:txBody>
      </p:sp>
      <p:sp>
        <p:nvSpPr>
          <p:cNvPr id="154632" name="Line 11"/>
          <p:cNvSpPr>
            <a:spLocks noChangeShapeType="1"/>
          </p:cNvSpPr>
          <p:nvPr/>
        </p:nvSpPr>
        <p:spPr bwMode="auto">
          <a:xfrm flipH="1">
            <a:off x="5867400" y="4581525"/>
            <a:ext cx="73025" cy="431800"/>
          </a:xfrm>
          <a:prstGeom prst="line">
            <a:avLst/>
          </a:prstGeom>
          <a:noFill/>
          <a:ln w="9525">
            <a:solidFill>
              <a:schemeClr val="tx1"/>
            </a:solidFill>
            <a:round/>
            <a:headEnd/>
            <a:tailEnd type="triangle" w="med" len="med"/>
          </a:ln>
        </p:spPr>
        <p:txBody>
          <a:bodyPr/>
          <a:lstStyle/>
          <a:p>
            <a:endParaRPr lang="en-US"/>
          </a:p>
        </p:txBody>
      </p:sp>
      <p:sp>
        <p:nvSpPr>
          <p:cNvPr id="154633" name="Line 12"/>
          <p:cNvSpPr>
            <a:spLocks noChangeShapeType="1"/>
          </p:cNvSpPr>
          <p:nvPr/>
        </p:nvSpPr>
        <p:spPr bwMode="auto">
          <a:xfrm>
            <a:off x="5076825" y="4868863"/>
            <a:ext cx="71438" cy="4318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23728" y="188640"/>
            <a:ext cx="3612912" cy="369332"/>
          </a:xfrm>
          <a:prstGeom prst="rect">
            <a:avLst/>
          </a:prstGeom>
          <a:noFill/>
        </p:spPr>
        <p:txBody>
          <a:bodyPr wrap="none" rtlCol="0">
            <a:spAutoFit/>
          </a:bodyPr>
          <a:lstStyle/>
          <a:p>
            <a:r>
              <a:rPr lang="en-US" dirty="0" smtClean="0"/>
              <a:t>Waikato human cases 2000-2009</a:t>
            </a: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1835696" y="1196752"/>
            <a:ext cx="5645427"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GB" dirty="0" smtClean="0"/>
              <a:t>Economic analysis integrates evidence </a:t>
            </a:r>
            <a:r>
              <a:rPr lang="en-GB" dirty="0" smtClean="0"/>
              <a:t>and leads to an impact assessment</a:t>
            </a:r>
            <a:endParaRPr lang="en-GB" dirty="0"/>
          </a:p>
        </p:txBody>
      </p:sp>
      <p:graphicFrame>
        <p:nvGraphicFramePr>
          <p:cNvPr id="4" name="Content Placeholder 3"/>
          <p:cNvGraphicFramePr>
            <a:graphicFrameLocks noGrp="1"/>
          </p:cNvGraphicFramePr>
          <p:nvPr>
            <p:ph idx="1"/>
          </p:nvPr>
        </p:nvGraphicFramePr>
        <p:xfrm>
          <a:off x="211138" y="1412776"/>
          <a:ext cx="8721725"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220" name="Straight Arrow Connector 5"/>
          <p:cNvCxnSpPr>
            <a:cxnSpLocks noChangeShapeType="1"/>
          </p:cNvCxnSpPr>
          <p:nvPr/>
        </p:nvCxnSpPr>
        <p:spPr bwMode="auto">
          <a:xfrm rot="5400000" flipH="1" flipV="1">
            <a:off x="1115219" y="2996406"/>
            <a:ext cx="433388" cy="288925"/>
          </a:xfrm>
          <a:prstGeom prst="straightConnector1">
            <a:avLst/>
          </a:prstGeom>
          <a:noFill/>
          <a:ln w="25400" algn="ctr">
            <a:solidFill>
              <a:schemeClr val="tx1"/>
            </a:solidFill>
            <a:round/>
            <a:headEnd/>
            <a:tailEnd type="triangle" w="lg" len="med"/>
          </a:ln>
        </p:spPr>
      </p:cxn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rot="5400000">
            <a:off x="3301740" y="-557324"/>
            <a:ext cx="2180479" cy="8280919"/>
          </a:xfrm>
          <a:prstGeom prst="rect">
            <a:avLst/>
          </a:prstGeom>
          <a:noFill/>
          <a:ln w="9525">
            <a:noFill/>
            <a:miter lim="800000"/>
            <a:headEnd/>
            <a:tailEnd/>
          </a:ln>
        </p:spPr>
      </p:pic>
      <p:sp>
        <p:nvSpPr>
          <p:cNvPr id="3" name="Title 2"/>
          <p:cNvSpPr>
            <a:spLocks noGrp="1"/>
          </p:cNvSpPr>
          <p:nvPr>
            <p:ph type="title"/>
          </p:nvPr>
        </p:nvSpPr>
        <p:spPr/>
        <p:txBody>
          <a:bodyPr/>
          <a:lstStyle/>
          <a:p>
            <a:r>
              <a:rPr lang="en-US" dirty="0" smtClean="0"/>
              <a:t>Time series in urban and rural areas</a:t>
            </a:r>
            <a:endParaRPr lang="en-US" dirty="0"/>
          </a:p>
        </p:txBody>
      </p:sp>
      <p:cxnSp>
        <p:nvCxnSpPr>
          <p:cNvPr id="5" name="Straight Arrow Connector 4"/>
          <p:cNvCxnSpPr/>
          <p:nvPr/>
        </p:nvCxnSpPr>
        <p:spPr>
          <a:xfrm rot="5400000">
            <a:off x="5436890" y="2924944"/>
            <a:ext cx="1008112" cy="1588"/>
          </a:xfrm>
          <a:prstGeom prst="straightConnector1">
            <a:avLst/>
          </a:prstGeom>
          <a:ln w="28575">
            <a:solidFill>
              <a:srgbClr val="A5002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148064" y="2060848"/>
            <a:ext cx="2159566" cy="369332"/>
          </a:xfrm>
          <a:prstGeom prst="rect">
            <a:avLst/>
          </a:prstGeom>
          <a:noFill/>
        </p:spPr>
        <p:txBody>
          <a:bodyPr wrap="none" rtlCol="0">
            <a:spAutoFit/>
          </a:bodyPr>
          <a:lstStyle/>
          <a:p>
            <a:r>
              <a:rPr lang="en-NZ" dirty="0" smtClean="0"/>
              <a:t>Poultry intervention</a:t>
            </a:r>
            <a:endParaRPr lang="en-NZ" dirty="0"/>
          </a:p>
        </p:txBody>
      </p:sp>
      <p:sp>
        <p:nvSpPr>
          <p:cNvPr id="7" name="TextBox 6"/>
          <p:cNvSpPr txBox="1"/>
          <p:nvPr/>
        </p:nvSpPr>
        <p:spPr>
          <a:xfrm>
            <a:off x="467544" y="4725144"/>
            <a:ext cx="697627" cy="369332"/>
          </a:xfrm>
          <a:prstGeom prst="rect">
            <a:avLst/>
          </a:prstGeom>
          <a:noFill/>
        </p:spPr>
        <p:txBody>
          <a:bodyPr wrap="none" rtlCol="0">
            <a:spAutoFit/>
          </a:bodyPr>
          <a:lstStyle/>
          <a:p>
            <a:r>
              <a:rPr lang="en-NZ" dirty="0" smtClean="0"/>
              <a:t>2000</a:t>
            </a:r>
            <a:endParaRPr lang="en-NZ" dirty="0"/>
          </a:p>
        </p:txBody>
      </p:sp>
      <p:sp>
        <p:nvSpPr>
          <p:cNvPr id="8" name="TextBox 7"/>
          <p:cNvSpPr txBox="1"/>
          <p:nvPr/>
        </p:nvSpPr>
        <p:spPr>
          <a:xfrm>
            <a:off x="1225134" y="4725144"/>
            <a:ext cx="697627" cy="369332"/>
          </a:xfrm>
          <a:prstGeom prst="rect">
            <a:avLst/>
          </a:prstGeom>
          <a:noFill/>
        </p:spPr>
        <p:txBody>
          <a:bodyPr wrap="none" rtlCol="0">
            <a:spAutoFit/>
          </a:bodyPr>
          <a:lstStyle/>
          <a:p>
            <a:r>
              <a:rPr lang="en-NZ" dirty="0" smtClean="0"/>
              <a:t>2001</a:t>
            </a:r>
            <a:endParaRPr lang="en-NZ" dirty="0"/>
          </a:p>
        </p:txBody>
      </p:sp>
      <p:sp>
        <p:nvSpPr>
          <p:cNvPr id="9" name="TextBox 8"/>
          <p:cNvSpPr txBox="1"/>
          <p:nvPr/>
        </p:nvSpPr>
        <p:spPr>
          <a:xfrm>
            <a:off x="1982724" y="4725144"/>
            <a:ext cx="697627" cy="369332"/>
          </a:xfrm>
          <a:prstGeom prst="rect">
            <a:avLst/>
          </a:prstGeom>
          <a:noFill/>
        </p:spPr>
        <p:txBody>
          <a:bodyPr wrap="none" rtlCol="0">
            <a:spAutoFit/>
          </a:bodyPr>
          <a:lstStyle/>
          <a:p>
            <a:r>
              <a:rPr lang="en-NZ" dirty="0" smtClean="0"/>
              <a:t>2002</a:t>
            </a:r>
            <a:endParaRPr lang="en-NZ" dirty="0"/>
          </a:p>
        </p:txBody>
      </p:sp>
      <p:sp>
        <p:nvSpPr>
          <p:cNvPr id="10" name="TextBox 9"/>
          <p:cNvSpPr txBox="1"/>
          <p:nvPr/>
        </p:nvSpPr>
        <p:spPr>
          <a:xfrm>
            <a:off x="2740314" y="4725144"/>
            <a:ext cx="697627" cy="369332"/>
          </a:xfrm>
          <a:prstGeom prst="rect">
            <a:avLst/>
          </a:prstGeom>
          <a:noFill/>
        </p:spPr>
        <p:txBody>
          <a:bodyPr wrap="none" rtlCol="0">
            <a:spAutoFit/>
          </a:bodyPr>
          <a:lstStyle/>
          <a:p>
            <a:r>
              <a:rPr lang="en-NZ" dirty="0" smtClean="0"/>
              <a:t>2003</a:t>
            </a:r>
            <a:endParaRPr lang="en-NZ" dirty="0"/>
          </a:p>
        </p:txBody>
      </p:sp>
      <p:sp>
        <p:nvSpPr>
          <p:cNvPr id="11" name="TextBox 10"/>
          <p:cNvSpPr txBox="1"/>
          <p:nvPr/>
        </p:nvSpPr>
        <p:spPr>
          <a:xfrm>
            <a:off x="3497904" y="4725144"/>
            <a:ext cx="697627" cy="369332"/>
          </a:xfrm>
          <a:prstGeom prst="rect">
            <a:avLst/>
          </a:prstGeom>
          <a:noFill/>
        </p:spPr>
        <p:txBody>
          <a:bodyPr wrap="none" rtlCol="0">
            <a:spAutoFit/>
          </a:bodyPr>
          <a:lstStyle/>
          <a:p>
            <a:r>
              <a:rPr lang="en-NZ" dirty="0" smtClean="0"/>
              <a:t>2004</a:t>
            </a:r>
            <a:endParaRPr lang="en-NZ" dirty="0"/>
          </a:p>
        </p:txBody>
      </p:sp>
      <p:sp>
        <p:nvSpPr>
          <p:cNvPr id="12" name="TextBox 11"/>
          <p:cNvSpPr txBox="1"/>
          <p:nvPr/>
        </p:nvSpPr>
        <p:spPr>
          <a:xfrm>
            <a:off x="4255494" y="4725144"/>
            <a:ext cx="720079" cy="369332"/>
          </a:xfrm>
          <a:prstGeom prst="rect">
            <a:avLst/>
          </a:prstGeom>
          <a:noFill/>
        </p:spPr>
        <p:txBody>
          <a:bodyPr wrap="square" rtlCol="0">
            <a:spAutoFit/>
          </a:bodyPr>
          <a:lstStyle/>
          <a:p>
            <a:r>
              <a:rPr lang="en-NZ" dirty="0" smtClean="0"/>
              <a:t>2005</a:t>
            </a:r>
            <a:endParaRPr lang="en-NZ" dirty="0"/>
          </a:p>
        </p:txBody>
      </p:sp>
      <p:sp>
        <p:nvSpPr>
          <p:cNvPr id="13" name="TextBox 12"/>
          <p:cNvSpPr txBox="1"/>
          <p:nvPr/>
        </p:nvSpPr>
        <p:spPr>
          <a:xfrm>
            <a:off x="5035536" y="4725144"/>
            <a:ext cx="697627" cy="369332"/>
          </a:xfrm>
          <a:prstGeom prst="rect">
            <a:avLst/>
          </a:prstGeom>
          <a:noFill/>
        </p:spPr>
        <p:txBody>
          <a:bodyPr wrap="none" rtlCol="0">
            <a:spAutoFit/>
          </a:bodyPr>
          <a:lstStyle/>
          <a:p>
            <a:r>
              <a:rPr lang="en-NZ" dirty="0" smtClean="0"/>
              <a:t>2006</a:t>
            </a:r>
            <a:endParaRPr lang="en-NZ" dirty="0"/>
          </a:p>
        </p:txBody>
      </p:sp>
      <p:sp>
        <p:nvSpPr>
          <p:cNvPr id="14" name="TextBox 13"/>
          <p:cNvSpPr txBox="1"/>
          <p:nvPr/>
        </p:nvSpPr>
        <p:spPr>
          <a:xfrm>
            <a:off x="5793126" y="4725144"/>
            <a:ext cx="697627" cy="369332"/>
          </a:xfrm>
          <a:prstGeom prst="rect">
            <a:avLst/>
          </a:prstGeom>
          <a:noFill/>
        </p:spPr>
        <p:txBody>
          <a:bodyPr wrap="none" rtlCol="0">
            <a:spAutoFit/>
          </a:bodyPr>
          <a:lstStyle/>
          <a:p>
            <a:r>
              <a:rPr lang="en-NZ" dirty="0" smtClean="0"/>
              <a:t>2007</a:t>
            </a:r>
            <a:endParaRPr lang="en-NZ" dirty="0"/>
          </a:p>
        </p:txBody>
      </p:sp>
      <p:sp>
        <p:nvSpPr>
          <p:cNvPr id="15" name="TextBox 14"/>
          <p:cNvSpPr txBox="1"/>
          <p:nvPr/>
        </p:nvSpPr>
        <p:spPr>
          <a:xfrm>
            <a:off x="6550716" y="4725144"/>
            <a:ext cx="697627" cy="369332"/>
          </a:xfrm>
          <a:prstGeom prst="rect">
            <a:avLst/>
          </a:prstGeom>
          <a:noFill/>
        </p:spPr>
        <p:txBody>
          <a:bodyPr wrap="none" rtlCol="0">
            <a:spAutoFit/>
          </a:bodyPr>
          <a:lstStyle/>
          <a:p>
            <a:r>
              <a:rPr lang="en-NZ" dirty="0" smtClean="0"/>
              <a:t>2008</a:t>
            </a:r>
            <a:endParaRPr lang="en-NZ" dirty="0"/>
          </a:p>
        </p:txBody>
      </p:sp>
      <p:sp>
        <p:nvSpPr>
          <p:cNvPr id="16" name="TextBox 15"/>
          <p:cNvSpPr txBox="1"/>
          <p:nvPr/>
        </p:nvSpPr>
        <p:spPr>
          <a:xfrm>
            <a:off x="7308304" y="4725144"/>
            <a:ext cx="697627" cy="369332"/>
          </a:xfrm>
          <a:prstGeom prst="rect">
            <a:avLst/>
          </a:prstGeom>
          <a:noFill/>
        </p:spPr>
        <p:txBody>
          <a:bodyPr wrap="none" rtlCol="0">
            <a:spAutoFit/>
          </a:bodyPr>
          <a:lstStyle/>
          <a:p>
            <a:r>
              <a:rPr lang="en-NZ" dirty="0" smtClean="0"/>
              <a:t>2009</a:t>
            </a:r>
            <a:endParaRPr lang="en-NZ"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1835696" y="1514475"/>
            <a:ext cx="5524500" cy="5343525"/>
          </a:xfrm>
          <a:prstGeom prst="rect">
            <a:avLst/>
          </a:prstGeom>
          <a:noFill/>
          <a:ln w="9525">
            <a:noFill/>
            <a:miter lim="800000"/>
            <a:headEnd/>
            <a:tailEnd/>
          </a:ln>
        </p:spPr>
      </p:pic>
      <p:sp>
        <p:nvSpPr>
          <p:cNvPr id="3" name="Title 2"/>
          <p:cNvSpPr>
            <a:spLocks noGrp="1"/>
          </p:cNvSpPr>
          <p:nvPr>
            <p:ph type="title"/>
          </p:nvPr>
        </p:nvSpPr>
        <p:spPr/>
        <p:txBody>
          <a:bodyPr/>
          <a:lstStyle/>
          <a:p>
            <a:r>
              <a:rPr lang="en-US" dirty="0" smtClean="0"/>
              <a:t>Seasonality and dairy density</a:t>
            </a:r>
            <a:endParaRPr lang="en-US" dirty="0"/>
          </a:p>
        </p:txBody>
      </p:sp>
      <p:cxnSp>
        <p:nvCxnSpPr>
          <p:cNvPr id="5" name="Straight Arrow Connector 4"/>
          <p:cNvCxnSpPr/>
          <p:nvPr/>
        </p:nvCxnSpPr>
        <p:spPr>
          <a:xfrm>
            <a:off x="6084168" y="4725144"/>
            <a:ext cx="432048" cy="36004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NZ" dirty="0" smtClean="0"/>
              <a:t>Cattle-associated cases</a:t>
            </a:r>
            <a:endParaRPr lang="en-NZ" dirty="0"/>
          </a:p>
        </p:txBody>
      </p:sp>
      <p:sp>
        <p:nvSpPr>
          <p:cNvPr id="4" name="Content Placeholder 3"/>
          <p:cNvSpPr>
            <a:spLocks noGrp="1"/>
          </p:cNvSpPr>
          <p:nvPr>
            <p:ph idx="1"/>
          </p:nvPr>
        </p:nvSpPr>
        <p:spPr>
          <a:xfrm>
            <a:off x="0" y="1700808"/>
            <a:ext cx="4546848" cy="4525963"/>
          </a:xfrm>
        </p:spPr>
        <p:txBody>
          <a:bodyPr/>
          <a:lstStyle/>
          <a:p>
            <a:r>
              <a:rPr lang="en-NZ" dirty="0" smtClean="0"/>
              <a:t>Young children</a:t>
            </a:r>
          </a:p>
          <a:p>
            <a:r>
              <a:rPr lang="en-NZ" dirty="0" smtClean="0"/>
              <a:t>During calving season</a:t>
            </a:r>
          </a:p>
          <a:p>
            <a:r>
              <a:rPr lang="en-NZ" dirty="0" smtClean="0"/>
              <a:t>Direct </a:t>
            </a:r>
            <a:r>
              <a:rPr lang="en-NZ" dirty="0" smtClean="0"/>
              <a:t>contact?</a:t>
            </a:r>
            <a:endParaRPr lang="en-NZ" dirty="0" smtClean="0"/>
          </a:p>
          <a:p>
            <a:r>
              <a:rPr lang="en-NZ" dirty="0" smtClean="0"/>
              <a:t>Epidemiology changed</a:t>
            </a:r>
          </a:p>
          <a:p>
            <a:pPr lvl="1"/>
            <a:r>
              <a:rPr lang="en-NZ" dirty="0" smtClean="0"/>
              <a:t>Different </a:t>
            </a:r>
            <a:r>
              <a:rPr lang="en-NZ" dirty="0" smtClean="0"/>
              <a:t>set of policy and decision </a:t>
            </a:r>
            <a:r>
              <a:rPr lang="en-NZ" dirty="0" smtClean="0"/>
              <a:t>makers</a:t>
            </a:r>
          </a:p>
          <a:p>
            <a:pPr lvl="1"/>
            <a:r>
              <a:rPr lang="en-NZ" dirty="0" smtClean="0"/>
              <a:t>Different </a:t>
            </a:r>
            <a:r>
              <a:rPr lang="en-NZ" dirty="0" smtClean="0"/>
              <a:t>stakeholders</a:t>
            </a:r>
          </a:p>
          <a:p>
            <a:pPr lvl="1"/>
            <a:endParaRPr lang="en-NZ" dirty="0"/>
          </a:p>
        </p:txBody>
      </p:sp>
      <p:graphicFrame>
        <p:nvGraphicFramePr>
          <p:cNvPr id="464897" name="Object 1"/>
          <p:cNvGraphicFramePr>
            <a:graphicFrameLocks noChangeAspect="1"/>
          </p:cNvGraphicFramePr>
          <p:nvPr/>
        </p:nvGraphicFramePr>
        <p:xfrm>
          <a:off x="4765923" y="1988840"/>
          <a:ext cx="4378077" cy="4378077"/>
        </p:xfrm>
        <a:graphic>
          <a:graphicData uri="http://schemas.openxmlformats.org/presentationml/2006/ole">
            <p:oleObj spid="_x0000_s464897" name="Acrobat Document" r:id="rId3" imgW="6401880" imgH="6402240" progId="AcroExch.Document.7">
              <p:embed/>
            </p:oleObj>
          </a:graphicData>
        </a:graphic>
      </p:graphicFrame>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idx="4294967295"/>
          </p:nvPr>
        </p:nvSpPr>
        <p:spPr>
          <a:xfrm>
            <a:off x="468313" y="-171450"/>
            <a:ext cx="8229600" cy="1143000"/>
          </a:xfrm>
        </p:spPr>
        <p:txBody>
          <a:bodyPr/>
          <a:lstStyle/>
          <a:p>
            <a:pPr eaLnBrk="1" hangingPunct="1"/>
            <a:r>
              <a:rPr lang="en-NZ" sz="3600" dirty="0" smtClean="0"/>
              <a:t>Conclusions: </a:t>
            </a:r>
            <a:r>
              <a:rPr lang="en-NZ" sz="3600" dirty="0" err="1" smtClean="0"/>
              <a:t>campylobacteriosis</a:t>
            </a:r>
            <a:r>
              <a:rPr lang="en-NZ" sz="3600" dirty="0" smtClean="0"/>
              <a:t> in NZ</a:t>
            </a:r>
            <a:endParaRPr lang="en-GB" sz="3600" dirty="0" smtClean="0"/>
          </a:p>
        </p:txBody>
      </p:sp>
      <p:sp>
        <p:nvSpPr>
          <p:cNvPr id="41986" name="Rectangle 3"/>
          <p:cNvSpPr>
            <a:spLocks noGrp="1" noChangeArrowheads="1"/>
          </p:cNvSpPr>
          <p:nvPr>
            <p:ph type="body" idx="4294967295"/>
          </p:nvPr>
        </p:nvSpPr>
        <p:spPr>
          <a:xfrm>
            <a:off x="468313" y="836613"/>
            <a:ext cx="6191919" cy="5616575"/>
          </a:xfrm>
        </p:spPr>
        <p:txBody>
          <a:bodyPr/>
          <a:lstStyle/>
          <a:p>
            <a:pPr eaLnBrk="1" hangingPunct="1"/>
            <a:r>
              <a:rPr lang="en-NZ" sz="2800" dirty="0" smtClean="0"/>
              <a:t>Much better understanding of epidemiology of campylobacteriosis </a:t>
            </a:r>
          </a:p>
          <a:p>
            <a:pPr eaLnBrk="1" hangingPunct="1"/>
            <a:r>
              <a:rPr lang="en-NZ" sz="2800" dirty="0" smtClean="0"/>
              <a:t>Source attribution modelling</a:t>
            </a:r>
          </a:p>
          <a:p>
            <a:pPr lvl="1" eaLnBrk="1" hangingPunct="1"/>
            <a:r>
              <a:rPr lang="en-NZ" sz="2400" dirty="0" smtClean="0"/>
              <a:t>Tools advanced in recent years</a:t>
            </a:r>
          </a:p>
          <a:p>
            <a:pPr lvl="1" eaLnBrk="1" hangingPunct="1"/>
            <a:r>
              <a:rPr lang="en-NZ" sz="2400" dirty="0" smtClean="0"/>
              <a:t>Applied to </a:t>
            </a:r>
            <a:r>
              <a:rPr lang="en-NZ" sz="2400" i="1" dirty="0" smtClean="0"/>
              <a:t>Campylobacter</a:t>
            </a:r>
            <a:r>
              <a:rPr lang="en-NZ" sz="2400" dirty="0" smtClean="0"/>
              <a:t> in NZ and identified food, particularly poultry, most important source, informed policy</a:t>
            </a:r>
          </a:p>
          <a:p>
            <a:pPr lvl="1" eaLnBrk="1" hangingPunct="1"/>
            <a:r>
              <a:rPr lang="en-NZ" sz="2400" dirty="0" smtClean="0"/>
              <a:t>Major decline in human cases 2007-9</a:t>
            </a:r>
          </a:p>
          <a:p>
            <a:pPr eaLnBrk="1" hangingPunct="1"/>
            <a:r>
              <a:rPr lang="en-NZ" sz="2800" dirty="0" smtClean="0"/>
              <a:t>Estimated $40M saving to economy per year</a:t>
            </a:r>
          </a:p>
          <a:p>
            <a:pPr eaLnBrk="1" hangingPunct="1"/>
            <a:r>
              <a:rPr lang="en-NZ" sz="2800" dirty="0" smtClean="0"/>
              <a:t>Control of ruminant-acquired infections – new focus.</a:t>
            </a:r>
          </a:p>
          <a:p>
            <a:pPr lvl="1" eaLnBrk="1" hangingPunct="1"/>
            <a:endParaRPr lang="en-NZ" sz="2400" dirty="0" smtClean="0"/>
          </a:p>
        </p:txBody>
      </p:sp>
      <p:pic>
        <p:nvPicPr>
          <p:cNvPr id="4" name="Picture 1"/>
          <p:cNvPicPr>
            <a:picLocks noChangeAspect="1" noChangeArrowheads="1"/>
          </p:cNvPicPr>
          <p:nvPr/>
        </p:nvPicPr>
        <p:blipFill>
          <a:blip r:embed="rId2" cstate="print"/>
          <a:srcRect/>
          <a:stretch>
            <a:fillRect/>
          </a:stretch>
        </p:blipFill>
        <p:spPr bwMode="auto">
          <a:xfrm>
            <a:off x="6761403" y="1556792"/>
            <a:ext cx="2382597" cy="33666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116632"/>
            <a:ext cx="8229600" cy="1143000"/>
          </a:xfrm>
        </p:spPr>
        <p:txBody>
          <a:bodyPr/>
          <a:lstStyle/>
          <a:p>
            <a:r>
              <a:rPr lang="en-US" dirty="0" smtClean="0"/>
              <a:t>Summary</a:t>
            </a:r>
            <a:endParaRPr lang="en-US" dirty="0"/>
          </a:p>
        </p:txBody>
      </p:sp>
      <p:sp>
        <p:nvSpPr>
          <p:cNvPr id="3" name="Content Placeholder 2"/>
          <p:cNvSpPr>
            <a:spLocks noGrp="1"/>
          </p:cNvSpPr>
          <p:nvPr>
            <p:ph idx="1"/>
          </p:nvPr>
        </p:nvSpPr>
        <p:spPr>
          <a:xfrm>
            <a:off x="457200" y="1123950"/>
            <a:ext cx="7786688" cy="4525963"/>
          </a:xfrm>
        </p:spPr>
        <p:txBody>
          <a:bodyPr/>
          <a:lstStyle/>
          <a:p>
            <a:r>
              <a:rPr lang="en-US" sz="2800" dirty="0" smtClean="0"/>
              <a:t>What we do (epidemiologists, modellers, statisticians…) is important and should inform policy for control of infectious disease.</a:t>
            </a:r>
          </a:p>
          <a:p>
            <a:r>
              <a:rPr lang="en-US" sz="2800" dirty="0" smtClean="0"/>
              <a:t>Few other disciplines do (climate change)</a:t>
            </a:r>
          </a:p>
          <a:p>
            <a:r>
              <a:rPr lang="en-US" sz="2800" dirty="0" smtClean="0"/>
              <a:t>Huge responsibility (lives / livelihoods depend on decisions).</a:t>
            </a:r>
            <a:endParaRPr lang="en-US" sz="2400" dirty="0" smtClean="0"/>
          </a:p>
          <a:p>
            <a:r>
              <a:rPr lang="en-US" sz="2800" dirty="0" smtClean="0"/>
              <a:t>Produce policy-ready research?</a:t>
            </a:r>
          </a:p>
          <a:p>
            <a:r>
              <a:rPr lang="en-US" sz="2800" dirty="0" smtClean="0"/>
              <a:t>Study design important – need for good data</a:t>
            </a:r>
          </a:p>
          <a:p>
            <a:pPr lvl="1"/>
            <a:r>
              <a:rPr lang="en-US" sz="2400" dirty="0" smtClean="0"/>
              <a:t>Must address relevant </a:t>
            </a:r>
            <a:r>
              <a:rPr lang="en-US" sz="2400" dirty="0" smtClean="0"/>
              <a:t>question.</a:t>
            </a:r>
            <a:endParaRPr lang="en-US" sz="2400" dirty="0" smtClean="0"/>
          </a:p>
          <a:p>
            <a:pPr lvl="1"/>
            <a:r>
              <a:rPr lang="en-US" sz="2400" dirty="0" smtClean="0"/>
              <a:t>“strong assumptions often make up for poor data</a:t>
            </a:r>
            <a:r>
              <a:rPr lang="en-US" sz="2400" dirty="0" smtClean="0"/>
              <a:t>”.</a:t>
            </a:r>
            <a:endParaRPr lang="en-US" sz="2400" dirty="0" smtClean="0"/>
          </a:p>
          <a:p>
            <a:pPr lvl="1"/>
            <a:r>
              <a:rPr lang="en-US" sz="2400" dirty="0" smtClean="0"/>
              <a:t>Good </a:t>
            </a:r>
            <a:r>
              <a:rPr lang="en-US" sz="2400" dirty="0" smtClean="0"/>
              <a:t>surveillance (human, animal, contacts). </a:t>
            </a:r>
            <a:endParaRPr lang="en-US" sz="2400" dirty="0" smtClean="0"/>
          </a:p>
          <a:p>
            <a:endParaRPr 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27384"/>
            <a:ext cx="8229600" cy="1143000"/>
          </a:xfrm>
        </p:spPr>
        <p:txBody>
          <a:bodyPr/>
          <a:lstStyle/>
          <a:p>
            <a:r>
              <a:rPr lang="en-US" dirty="0" smtClean="0"/>
              <a:t>Summary</a:t>
            </a:r>
            <a:endParaRPr lang="en-US" dirty="0"/>
          </a:p>
        </p:txBody>
      </p:sp>
      <p:sp>
        <p:nvSpPr>
          <p:cNvPr id="3" name="Content Placeholder 2"/>
          <p:cNvSpPr>
            <a:spLocks noGrp="1"/>
          </p:cNvSpPr>
          <p:nvPr>
            <p:ph idx="1"/>
          </p:nvPr>
        </p:nvSpPr>
        <p:spPr>
          <a:xfrm>
            <a:off x="457200" y="980728"/>
            <a:ext cx="8291264" cy="4525963"/>
          </a:xfrm>
        </p:spPr>
        <p:txBody>
          <a:bodyPr/>
          <a:lstStyle/>
          <a:p>
            <a:r>
              <a:rPr lang="en-US" sz="2800" dirty="0" smtClean="0"/>
              <a:t>Need to produce flexible/future-proof models</a:t>
            </a:r>
          </a:p>
          <a:p>
            <a:pPr lvl="1"/>
            <a:r>
              <a:rPr lang="en-US" sz="2400" dirty="0" smtClean="0"/>
              <a:t>Pathogen and context always change</a:t>
            </a:r>
          </a:p>
          <a:p>
            <a:r>
              <a:rPr lang="en-US" sz="2800" dirty="0" smtClean="0"/>
              <a:t>More than one way to influence policy</a:t>
            </a:r>
          </a:p>
          <a:p>
            <a:pPr lvl="1"/>
            <a:r>
              <a:rPr lang="en-US" sz="2400" dirty="0" smtClean="0"/>
              <a:t>Formal and informal</a:t>
            </a:r>
          </a:p>
          <a:p>
            <a:pPr lvl="1"/>
            <a:r>
              <a:rPr lang="en-US" sz="2400" dirty="0" smtClean="0"/>
              <a:t>Lobbying or “ear bending”</a:t>
            </a:r>
          </a:p>
          <a:p>
            <a:r>
              <a:rPr lang="en-US" sz="2800" dirty="0" smtClean="0"/>
              <a:t>Policy officials closer to decision making than scientists, but may have limited understanding of science</a:t>
            </a:r>
          </a:p>
          <a:p>
            <a:pPr lvl="1"/>
            <a:r>
              <a:rPr lang="en-US" sz="2400" dirty="0" smtClean="0"/>
              <a:t>Communication of uncertainty</a:t>
            </a:r>
          </a:p>
          <a:p>
            <a:pPr lvl="1"/>
            <a:r>
              <a:rPr lang="en-US" sz="2400" dirty="0" smtClean="0"/>
              <a:t>(Honest) </a:t>
            </a:r>
            <a:r>
              <a:rPr lang="en-US" sz="2400" dirty="0" err="1" smtClean="0"/>
              <a:t>Visualisation</a:t>
            </a:r>
            <a:r>
              <a:rPr lang="en-US" sz="2400" dirty="0" smtClean="0"/>
              <a:t> </a:t>
            </a:r>
            <a:r>
              <a:rPr lang="en-US" sz="2400" dirty="0" smtClean="0"/>
              <a:t>important</a:t>
            </a:r>
          </a:p>
          <a:p>
            <a:pPr lvl="1"/>
            <a:r>
              <a:rPr lang="en-US" sz="2400" dirty="0" smtClean="0"/>
              <a:t>Scientists need to educate policy officials</a:t>
            </a:r>
          </a:p>
          <a:p>
            <a:pPr lvl="1"/>
            <a:r>
              <a:rPr lang="en-US" sz="2400" dirty="0" smtClean="0"/>
              <a:t>…and </a:t>
            </a:r>
            <a:r>
              <a:rPr lang="en-US" sz="2400" i="1" dirty="0" smtClean="0"/>
              <a:t>vice versa</a:t>
            </a:r>
          </a:p>
          <a:p>
            <a:pPr lvl="1"/>
            <a:endParaRPr lang="en-US" dirty="0" smtClean="0"/>
          </a:p>
          <a:p>
            <a:pPr lvl="1"/>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395536" y="1340768"/>
            <a:ext cx="7786688" cy="4525963"/>
          </a:xfrm>
        </p:spPr>
        <p:txBody>
          <a:bodyPr/>
          <a:lstStyle/>
          <a:p>
            <a:r>
              <a:rPr lang="en-US" dirty="0" smtClean="0"/>
              <a:t>Suggest don’t just do </a:t>
            </a:r>
            <a:r>
              <a:rPr lang="en-US" dirty="0" smtClean="0"/>
              <a:t>academic research</a:t>
            </a:r>
            <a:r>
              <a:rPr lang="en-US" dirty="0" smtClean="0"/>
              <a:t> -</a:t>
            </a:r>
            <a:r>
              <a:rPr lang="en-US" dirty="0" smtClean="0"/>
              <a:t> </a:t>
            </a:r>
            <a:r>
              <a:rPr lang="en-US" dirty="0" smtClean="0"/>
              <a:t>get </a:t>
            </a:r>
            <a:r>
              <a:rPr lang="en-US" dirty="0" smtClean="0"/>
              <a:t>involved:</a:t>
            </a:r>
            <a:endParaRPr lang="en-US" dirty="0" smtClean="0"/>
          </a:p>
          <a:p>
            <a:pPr lvl="1"/>
            <a:r>
              <a:rPr lang="en-US" dirty="0" smtClean="0"/>
              <a:t>advisory panels, expert committees, simulation exercises, preparedness planning…etc.</a:t>
            </a:r>
          </a:p>
          <a:p>
            <a:pPr lvl="1"/>
            <a:r>
              <a:rPr lang="en-US" dirty="0" smtClean="0"/>
              <a:t>Appointments commission</a:t>
            </a:r>
          </a:p>
          <a:p>
            <a:r>
              <a:rPr lang="en-US" dirty="0" smtClean="0"/>
              <a:t>Engage with individuals at all levels of decision making process.</a:t>
            </a:r>
          </a:p>
          <a:p>
            <a:pPr lvl="1"/>
            <a:r>
              <a:rPr lang="en-US" dirty="0" smtClean="0"/>
              <a:t>Continue dialogue throughout process</a:t>
            </a:r>
          </a:p>
          <a:p>
            <a:r>
              <a:rPr lang="en-US" dirty="0" smtClean="0"/>
              <a:t>Educate and be prepared to be educated </a:t>
            </a:r>
          </a:p>
          <a:p>
            <a:endParaRPr lang="en-US" dirty="0"/>
          </a:p>
        </p:txBody>
      </p:sp>
      <p:pic>
        <p:nvPicPr>
          <p:cNvPr id="518146" name="Picture 2" descr="Appointments Commission">
            <a:hlinkClick r:id="rId2"/>
          </p:cNvPr>
          <p:cNvPicPr>
            <a:picLocks noChangeAspect="1" noChangeArrowheads="1"/>
          </p:cNvPicPr>
          <p:nvPr/>
        </p:nvPicPr>
        <p:blipFill>
          <a:blip r:embed="rId3" cstate="print"/>
          <a:srcRect/>
          <a:stretch>
            <a:fillRect/>
          </a:stretch>
        </p:blipFill>
        <p:spPr bwMode="auto">
          <a:xfrm>
            <a:off x="5436096" y="6065104"/>
            <a:ext cx="2282577" cy="792896"/>
          </a:xfrm>
          <a:prstGeom prst="rect">
            <a:avLst/>
          </a:prstGeom>
          <a:noFill/>
        </p:spPr>
      </p:pic>
      <p:sp>
        <p:nvSpPr>
          <p:cNvPr id="5" name="Rectangle 4"/>
          <p:cNvSpPr/>
          <p:nvPr/>
        </p:nvSpPr>
        <p:spPr>
          <a:xfrm>
            <a:off x="539552" y="6237312"/>
            <a:ext cx="4572000" cy="369332"/>
          </a:xfrm>
          <a:prstGeom prst="rect">
            <a:avLst/>
          </a:prstGeom>
        </p:spPr>
        <p:txBody>
          <a:bodyPr>
            <a:spAutoFit/>
          </a:bodyPr>
          <a:lstStyle/>
          <a:p>
            <a:r>
              <a:rPr lang="en-US" dirty="0" smtClean="0"/>
              <a:t>https://www.appointments.org.uk</a:t>
            </a:r>
            <a:r>
              <a:rPr lang="en-US" dirty="0" smtClean="0"/>
              <a:t>/</a:t>
            </a:r>
            <a:endParaRPr lang="en-U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3"/>
          <p:cNvSpPr>
            <a:spLocks noGrp="1" noChangeArrowheads="1"/>
          </p:cNvSpPr>
          <p:nvPr>
            <p:ph type="title" idx="4294967295"/>
          </p:nvPr>
        </p:nvSpPr>
        <p:spPr>
          <a:xfrm>
            <a:off x="685800" y="188913"/>
            <a:ext cx="7772400" cy="1143000"/>
          </a:xfrm>
        </p:spPr>
        <p:txBody>
          <a:bodyPr/>
          <a:lstStyle/>
          <a:p>
            <a:pPr eaLnBrk="1" hangingPunct="1"/>
            <a:r>
              <a:rPr lang="en-NZ" dirty="0" smtClean="0"/>
              <a:t>Acknowledgements</a:t>
            </a:r>
            <a:endParaRPr lang="en-GB" dirty="0" smtClean="0"/>
          </a:p>
        </p:txBody>
      </p:sp>
      <p:sp>
        <p:nvSpPr>
          <p:cNvPr id="159746" name="Rectangle 4"/>
          <p:cNvSpPr>
            <a:spLocks noGrp="1" noChangeArrowheads="1"/>
          </p:cNvSpPr>
          <p:nvPr>
            <p:ph type="body" idx="4294967295"/>
          </p:nvPr>
        </p:nvSpPr>
        <p:spPr>
          <a:xfrm>
            <a:off x="323850" y="1125538"/>
            <a:ext cx="7993063" cy="5399087"/>
          </a:xfrm>
          <a:solidFill>
            <a:schemeClr val="bg1"/>
          </a:solidFill>
        </p:spPr>
        <p:txBody>
          <a:bodyPr/>
          <a:lstStyle/>
          <a:p>
            <a:pPr eaLnBrk="1" hangingPunct="1">
              <a:lnSpc>
                <a:spcPct val="80000"/>
              </a:lnSpc>
            </a:pPr>
            <a:r>
              <a:rPr lang="en-NZ" sz="1600" dirty="0" smtClean="0"/>
              <a:t>Staff – lecturers, RAs</a:t>
            </a:r>
          </a:p>
          <a:p>
            <a:pPr lvl="1" eaLnBrk="1" hangingPunct="1">
              <a:lnSpc>
                <a:spcPct val="80000"/>
              </a:lnSpc>
            </a:pPr>
            <a:r>
              <a:rPr lang="en-NZ" sz="1600" dirty="0" smtClean="0"/>
              <a:t>Dr Julie Collins-Emerson, Dr Anne Midwinter,, </a:t>
            </a:r>
          </a:p>
          <a:p>
            <a:pPr lvl="1" eaLnBrk="1" hangingPunct="1">
              <a:lnSpc>
                <a:spcPct val="80000"/>
              </a:lnSpc>
            </a:pPr>
            <a:r>
              <a:rPr lang="en-NZ" sz="1600" dirty="0" smtClean="0"/>
              <a:t>Dr Simon Spencer, Dr Jonathan Marshall, Dr Patrick Biggs</a:t>
            </a:r>
          </a:p>
          <a:p>
            <a:pPr eaLnBrk="1" hangingPunct="1">
              <a:lnSpc>
                <a:spcPct val="80000"/>
              </a:lnSpc>
            </a:pPr>
            <a:r>
              <a:rPr lang="en-NZ" sz="1600" dirty="0" smtClean="0"/>
              <a:t>Lab team:</a:t>
            </a:r>
          </a:p>
          <a:p>
            <a:pPr lvl="1" eaLnBrk="1" hangingPunct="1">
              <a:lnSpc>
                <a:spcPct val="80000"/>
              </a:lnSpc>
            </a:pPr>
            <a:r>
              <a:rPr lang="en-NZ" sz="1600" dirty="0" err="1" smtClean="0"/>
              <a:t>Rukhshana</a:t>
            </a:r>
            <a:r>
              <a:rPr lang="en-NZ" sz="1600" dirty="0" smtClean="0"/>
              <a:t> </a:t>
            </a:r>
            <a:r>
              <a:rPr lang="en-NZ" sz="1600" dirty="0" err="1" smtClean="0"/>
              <a:t>Akhter</a:t>
            </a:r>
            <a:r>
              <a:rPr lang="en-NZ" sz="1600" dirty="0" smtClean="0"/>
              <a:t>, Errol Kwan, Lynn Rogers, Sarah Moore, Angie Reynolds</a:t>
            </a:r>
          </a:p>
          <a:p>
            <a:pPr eaLnBrk="1" hangingPunct="1">
              <a:lnSpc>
                <a:spcPct val="80000"/>
              </a:lnSpc>
            </a:pPr>
            <a:r>
              <a:rPr lang="en-NZ" sz="1600" dirty="0" smtClean="0"/>
              <a:t>PhD students</a:t>
            </a:r>
          </a:p>
          <a:p>
            <a:pPr lvl="1" eaLnBrk="1" hangingPunct="1">
              <a:lnSpc>
                <a:spcPct val="80000"/>
              </a:lnSpc>
            </a:pPr>
            <a:r>
              <a:rPr lang="en-NZ" sz="1600" dirty="0" smtClean="0"/>
              <a:t>Petra </a:t>
            </a:r>
            <a:r>
              <a:rPr lang="en-NZ" sz="1600" dirty="0" err="1" smtClean="0"/>
              <a:t>Mullner</a:t>
            </a:r>
            <a:r>
              <a:rPr lang="en-NZ" sz="1600" dirty="0" smtClean="0"/>
              <a:t>, </a:t>
            </a:r>
            <a:r>
              <a:rPr lang="en-NZ" sz="1600" dirty="0" err="1" smtClean="0"/>
              <a:t>Vathsala</a:t>
            </a:r>
            <a:r>
              <a:rPr lang="en-NZ" sz="1600" dirty="0" smtClean="0"/>
              <a:t> Mohan</a:t>
            </a:r>
          </a:p>
          <a:p>
            <a:pPr eaLnBrk="1" hangingPunct="1">
              <a:lnSpc>
                <a:spcPct val="80000"/>
              </a:lnSpc>
            </a:pPr>
            <a:r>
              <a:rPr lang="en-NZ" sz="1600" dirty="0" smtClean="0"/>
              <a:t>Masters students</a:t>
            </a:r>
          </a:p>
          <a:p>
            <a:pPr lvl="1" eaLnBrk="1" hangingPunct="1">
              <a:lnSpc>
                <a:spcPct val="80000"/>
              </a:lnSpc>
            </a:pPr>
            <a:r>
              <a:rPr lang="en-NZ" sz="1600" dirty="0" smtClean="0"/>
              <a:t>Particularly </a:t>
            </a:r>
            <a:r>
              <a:rPr lang="en-NZ" sz="1600" dirty="0" err="1" smtClean="0"/>
              <a:t>Tui</a:t>
            </a:r>
            <a:r>
              <a:rPr lang="en-NZ" sz="1600" dirty="0" smtClean="0"/>
              <a:t> </a:t>
            </a:r>
            <a:r>
              <a:rPr lang="en-NZ" sz="1600" dirty="0" err="1" smtClean="0"/>
              <a:t>Shadbolt</a:t>
            </a:r>
            <a:r>
              <a:rPr lang="en-NZ" sz="1600" dirty="0" smtClean="0"/>
              <a:t>, Ann Sears</a:t>
            </a:r>
          </a:p>
          <a:p>
            <a:pPr eaLnBrk="1" hangingPunct="1">
              <a:lnSpc>
                <a:spcPct val="80000"/>
              </a:lnSpc>
            </a:pPr>
            <a:r>
              <a:rPr lang="en-NZ" sz="1600" dirty="0" err="1" smtClean="0"/>
              <a:t>MidCentral</a:t>
            </a:r>
            <a:r>
              <a:rPr lang="en-NZ" sz="1600" dirty="0" smtClean="0"/>
              <a:t> Public Health</a:t>
            </a:r>
          </a:p>
          <a:p>
            <a:pPr marL="742950" lvl="2" indent="-342900" eaLnBrk="1" hangingPunct="1">
              <a:lnSpc>
                <a:spcPct val="80000"/>
              </a:lnSpc>
              <a:buFontTx/>
              <a:buNone/>
            </a:pPr>
            <a:r>
              <a:rPr lang="en-NZ" sz="1600" dirty="0" smtClean="0"/>
              <a:t> -        Dr Jill McKenzie</a:t>
            </a:r>
          </a:p>
          <a:p>
            <a:pPr eaLnBrk="1" hangingPunct="1">
              <a:lnSpc>
                <a:spcPct val="80000"/>
              </a:lnSpc>
              <a:buFontTx/>
              <a:buNone/>
            </a:pPr>
            <a:endParaRPr lang="en-NZ" sz="1600" dirty="0" smtClean="0"/>
          </a:p>
          <a:p>
            <a:pPr eaLnBrk="1" hangingPunct="1">
              <a:lnSpc>
                <a:spcPct val="80000"/>
              </a:lnSpc>
            </a:pPr>
            <a:r>
              <a:rPr lang="en-NZ" sz="1600" dirty="0" err="1" smtClean="0"/>
              <a:t>MedLab</a:t>
            </a:r>
            <a:r>
              <a:rPr lang="en-NZ" sz="1600" dirty="0" smtClean="0"/>
              <a:t> Central</a:t>
            </a:r>
          </a:p>
          <a:p>
            <a:pPr eaLnBrk="1" hangingPunct="1">
              <a:lnSpc>
                <a:spcPct val="80000"/>
              </a:lnSpc>
            </a:pPr>
            <a:r>
              <a:rPr lang="en-NZ" sz="1600" dirty="0" smtClean="0"/>
              <a:t>ESR  - Dr Phil Carter</a:t>
            </a:r>
          </a:p>
          <a:p>
            <a:pPr eaLnBrk="1" hangingPunct="1">
              <a:lnSpc>
                <a:spcPct val="80000"/>
              </a:lnSpc>
            </a:pPr>
            <a:r>
              <a:rPr lang="en-NZ" sz="1600" dirty="0" err="1" smtClean="0"/>
              <a:t>AgResearch</a:t>
            </a:r>
            <a:r>
              <a:rPr lang="en-NZ" sz="1600" dirty="0" smtClean="0"/>
              <a:t> – Grant Hotter, Adrian Cookson</a:t>
            </a:r>
          </a:p>
          <a:p>
            <a:pPr eaLnBrk="1" hangingPunct="1">
              <a:lnSpc>
                <a:spcPct val="80000"/>
              </a:lnSpc>
            </a:pPr>
            <a:r>
              <a:rPr lang="en-NZ" sz="1600" dirty="0" smtClean="0"/>
              <a:t>Michael Baker</a:t>
            </a:r>
          </a:p>
          <a:p>
            <a:pPr eaLnBrk="1" hangingPunct="1">
              <a:lnSpc>
                <a:spcPct val="80000"/>
              </a:lnSpc>
            </a:pPr>
            <a:r>
              <a:rPr lang="en-NZ" sz="1600" dirty="0" smtClean="0"/>
              <a:t>Dr Chris Jewel (Warwick)</a:t>
            </a:r>
          </a:p>
          <a:p>
            <a:pPr eaLnBrk="1" hangingPunct="1">
              <a:lnSpc>
                <a:spcPct val="80000"/>
              </a:lnSpc>
            </a:pPr>
            <a:r>
              <a:rPr lang="en-NZ" sz="1600" dirty="0" smtClean="0"/>
              <a:t>Dr Barbara Holland, Dr Geoff Jones, Dr Alasdair Noble,</a:t>
            </a:r>
          </a:p>
          <a:p>
            <a:pPr eaLnBrk="1" hangingPunct="1">
              <a:lnSpc>
                <a:spcPct val="80000"/>
              </a:lnSpc>
            </a:pPr>
            <a:r>
              <a:rPr lang="en-NZ" sz="1600" dirty="0" smtClean="0"/>
              <a:t>Prof Martin Hazelton</a:t>
            </a:r>
          </a:p>
          <a:p>
            <a:pPr lvl="1" eaLnBrk="1" hangingPunct="1">
              <a:lnSpc>
                <a:spcPct val="80000"/>
              </a:lnSpc>
            </a:pPr>
            <a:r>
              <a:rPr lang="en-NZ" sz="1600" dirty="0" smtClean="0"/>
              <a:t>Allan Wilson Centre</a:t>
            </a:r>
          </a:p>
          <a:p>
            <a:pPr eaLnBrk="1" hangingPunct="1">
              <a:lnSpc>
                <a:spcPct val="80000"/>
              </a:lnSpc>
            </a:pPr>
            <a:r>
              <a:rPr lang="en-NZ" sz="1600" dirty="0" smtClean="0"/>
              <a:t>Dr Danny Wilson, Prof Paul </a:t>
            </a:r>
            <a:r>
              <a:rPr lang="en-NZ" sz="1600" dirty="0" err="1" smtClean="0"/>
              <a:t>Fearnhead</a:t>
            </a:r>
            <a:endParaRPr lang="en-NZ" sz="1600" dirty="0" smtClean="0"/>
          </a:p>
        </p:txBody>
      </p:sp>
      <p:sp>
        <p:nvSpPr>
          <p:cNvPr id="159747" name="Text Box 8"/>
          <p:cNvSpPr txBox="1">
            <a:spLocks noChangeArrowheads="1"/>
          </p:cNvSpPr>
          <p:nvPr/>
        </p:nvSpPr>
        <p:spPr bwMode="auto">
          <a:xfrm>
            <a:off x="4716016" y="2276872"/>
            <a:ext cx="3816350" cy="923925"/>
          </a:xfrm>
          <a:prstGeom prst="rect">
            <a:avLst/>
          </a:prstGeom>
          <a:noFill/>
          <a:ln w="9525">
            <a:noFill/>
            <a:miter lim="800000"/>
            <a:headEnd/>
            <a:tailEnd/>
          </a:ln>
        </p:spPr>
        <p:txBody>
          <a:bodyPr>
            <a:spAutoFit/>
          </a:bodyPr>
          <a:lstStyle/>
          <a:p>
            <a:r>
              <a:rPr lang="en-NZ" b="1" dirty="0"/>
              <a:t>NZFSA, </a:t>
            </a:r>
            <a:r>
              <a:rPr lang="en-NZ" b="1" dirty="0" err="1"/>
              <a:t>MoH</a:t>
            </a:r>
            <a:r>
              <a:rPr lang="en-NZ" b="1" dirty="0"/>
              <a:t>, FRST, Royal Society Marsden and Industry funding</a:t>
            </a:r>
            <a:endParaRPr lang="en-GB" b="1" dirty="0"/>
          </a:p>
        </p:txBody>
      </p:sp>
      <p:pic>
        <p:nvPicPr>
          <p:cNvPr id="5" name="Picture 5"/>
          <p:cNvPicPr>
            <a:picLocks noChangeAspect="1" noChangeArrowheads="1"/>
          </p:cNvPicPr>
          <p:nvPr/>
        </p:nvPicPr>
        <p:blipFill>
          <a:blip r:embed="rId3" cstate="print"/>
          <a:srcRect/>
          <a:stretch>
            <a:fillRect/>
          </a:stretch>
        </p:blipFill>
        <p:spPr bwMode="auto">
          <a:xfrm>
            <a:off x="7452320" y="2996952"/>
            <a:ext cx="1120775" cy="592137"/>
          </a:xfrm>
          <a:prstGeom prst="rect">
            <a:avLst/>
          </a:prstGeom>
          <a:noFill/>
          <a:ln w="9525">
            <a:noFill/>
            <a:miter lim="800000"/>
            <a:headEnd/>
            <a:tailEnd/>
          </a:ln>
        </p:spPr>
      </p:pic>
      <p:pic>
        <p:nvPicPr>
          <p:cNvPr id="6" name="Picture 6" descr="Hopkirk Logo"/>
          <p:cNvPicPr>
            <a:picLocks noChangeAspect="1" noChangeArrowheads="1"/>
          </p:cNvPicPr>
          <p:nvPr/>
        </p:nvPicPr>
        <p:blipFill>
          <a:blip r:embed="rId4" cstate="print"/>
          <a:srcRect/>
          <a:stretch>
            <a:fillRect/>
          </a:stretch>
        </p:blipFill>
        <p:spPr bwMode="auto">
          <a:xfrm>
            <a:off x="6786578" y="4329133"/>
            <a:ext cx="2160587" cy="560387"/>
          </a:xfrm>
          <a:prstGeom prst="rect">
            <a:avLst/>
          </a:prstGeom>
          <a:noFill/>
          <a:ln w="9525">
            <a:noFill/>
            <a:miter lim="800000"/>
            <a:headEnd/>
            <a:tailEnd/>
          </a:ln>
        </p:spPr>
      </p:pic>
      <p:pic>
        <p:nvPicPr>
          <p:cNvPr id="7" name="Picture 6" descr="Sc Maori 2Spot Rev.jpg"/>
          <p:cNvPicPr>
            <a:picLocks noChangeAspect="1"/>
          </p:cNvPicPr>
          <p:nvPr/>
        </p:nvPicPr>
        <p:blipFill>
          <a:blip r:embed="rId5" cstate="print"/>
          <a:stretch>
            <a:fillRect/>
          </a:stretch>
        </p:blipFill>
        <p:spPr>
          <a:xfrm>
            <a:off x="5652120" y="5373216"/>
            <a:ext cx="2000264" cy="1103817"/>
          </a:xfrm>
          <a:prstGeom prst="rect">
            <a:avLst/>
          </a:prstGeom>
        </p:spPr>
      </p:pic>
      <p:pic>
        <p:nvPicPr>
          <p:cNvPr id="8" name="Picture 6" descr="AWC-LOGO-rgb"/>
          <p:cNvPicPr>
            <a:picLocks noChangeAspect="1" noChangeArrowheads="1"/>
          </p:cNvPicPr>
          <p:nvPr/>
        </p:nvPicPr>
        <p:blipFill>
          <a:blip r:embed="rId6" cstate="print"/>
          <a:srcRect/>
          <a:stretch>
            <a:fillRect/>
          </a:stretch>
        </p:blipFill>
        <p:spPr bwMode="auto">
          <a:xfrm>
            <a:off x="7308304" y="620688"/>
            <a:ext cx="1055690" cy="689131"/>
          </a:xfrm>
          <a:prstGeom prst="rect">
            <a:avLst/>
          </a:prstGeom>
          <a:noFill/>
          <a:ln w="9525">
            <a:noFill/>
            <a:miter lim="800000"/>
            <a:headEnd/>
            <a:tailEnd/>
          </a:ln>
        </p:spPr>
      </p:pic>
      <p:pic>
        <p:nvPicPr>
          <p:cNvPr id="3073" name="Picture 1" descr="d:\npfrench\My Documents\Website\mEpiLAB\images\PeoplePMullner.jpg"/>
          <p:cNvPicPr>
            <a:picLocks noChangeAspect="1" noChangeArrowheads="1"/>
          </p:cNvPicPr>
          <p:nvPr/>
        </p:nvPicPr>
        <p:blipFill>
          <a:blip r:embed="rId7" cstate="print"/>
          <a:srcRect/>
          <a:stretch>
            <a:fillRect/>
          </a:stretch>
        </p:blipFill>
        <p:spPr bwMode="auto">
          <a:xfrm>
            <a:off x="6660232" y="2852936"/>
            <a:ext cx="648072" cy="810089"/>
          </a:xfrm>
          <a:prstGeom prst="rect">
            <a:avLst/>
          </a:prstGeom>
          <a:noFill/>
        </p:spPr>
      </p:pic>
      <p:pic>
        <p:nvPicPr>
          <p:cNvPr id="3074" name="Picture 2" descr="d:\npfrench\My Documents\Website\mEpiLAB\images\Group photo.JPG"/>
          <p:cNvPicPr>
            <a:picLocks noChangeAspect="1" noChangeArrowheads="1"/>
          </p:cNvPicPr>
          <p:nvPr/>
        </p:nvPicPr>
        <p:blipFill>
          <a:blip r:embed="rId8" cstate="print"/>
          <a:srcRect/>
          <a:stretch>
            <a:fillRect/>
          </a:stretch>
        </p:blipFill>
        <p:spPr bwMode="auto">
          <a:xfrm>
            <a:off x="4644008" y="3429000"/>
            <a:ext cx="1975248" cy="1481436"/>
          </a:xfrm>
          <a:prstGeom prst="rect">
            <a:avLst/>
          </a:prstGeom>
          <a:noFill/>
        </p:spPr>
      </p:pic>
      <p:pic>
        <p:nvPicPr>
          <p:cNvPr id="3075" name="Picture 3" descr="d:\npfrench\My Documents\Website\mEpiLAB\images\Group photo2.JPG"/>
          <p:cNvPicPr>
            <a:picLocks noChangeAspect="1" noChangeArrowheads="1"/>
          </p:cNvPicPr>
          <p:nvPr/>
        </p:nvPicPr>
        <p:blipFill>
          <a:blip r:embed="rId9" cstate="print"/>
          <a:srcRect/>
          <a:stretch>
            <a:fillRect/>
          </a:stretch>
        </p:blipFill>
        <p:spPr bwMode="auto">
          <a:xfrm>
            <a:off x="7904856" y="5301208"/>
            <a:ext cx="1239144" cy="929358"/>
          </a:xfrm>
          <a:prstGeom prst="rect">
            <a:avLst/>
          </a:prstGeom>
          <a:noFill/>
        </p:spPr>
      </p:pic>
      <p:pic>
        <p:nvPicPr>
          <p:cNvPr id="3076" name="Picture 4" descr="d:\npfrench\My Documents\Website\mEpiLAB\images\PeoplePBiggs.jpg"/>
          <p:cNvPicPr>
            <a:picLocks noChangeAspect="1" noChangeArrowheads="1"/>
          </p:cNvPicPr>
          <p:nvPr/>
        </p:nvPicPr>
        <p:blipFill>
          <a:blip r:embed="rId10" cstate="print"/>
          <a:srcRect/>
          <a:stretch>
            <a:fillRect/>
          </a:stretch>
        </p:blipFill>
        <p:spPr bwMode="auto">
          <a:xfrm>
            <a:off x="4932040" y="4653136"/>
            <a:ext cx="168209" cy="252314"/>
          </a:xfrm>
          <a:prstGeom prst="rect">
            <a:avLst/>
          </a:prstGeom>
          <a:noFill/>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546" name="Picture 2" descr="P1010077"/>
          <p:cNvPicPr>
            <a:picLocks noChangeAspect="1" noChangeArrowheads="1"/>
          </p:cNvPicPr>
          <p:nvPr/>
        </p:nvPicPr>
        <p:blipFill>
          <a:blip r:embed="rId3" cstate="print"/>
          <a:srcRect/>
          <a:stretch>
            <a:fillRect/>
          </a:stretch>
        </p:blipFill>
        <p:spPr bwMode="auto">
          <a:xfrm>
            <a:off x="250825" y="3429000"/>
            <a:ext cx="4319588" cy="3241675"/>
          </a:xfrm>
          <a:prstGeom prst="rect">
            <a:avLst/>
          </a:prstGeom>
          <a:noFill/>
          <a:ln w="9525">
            <a:noFill/>
            <a:miter lim="800000"/>
            <a:headEnd/>
            <a:tailEnd/>
          </a:ln>
        </p:spPr>
      </p:pic>
      <p:pic>
        <p:nvPicPr>
          <p:cNvPr id="236547" name="Picture 3" descr="P1010164"/>
          <p:cNvPicPr>
            <a:picLocks noChangeAspect="1" noChangeArrowheads="1"/>
          </p:cNvPicPr>
          <p:nvPr/>
        </p:nvPicPr>
        <p:blipFill>
          <a:blip r:embed="rId4" cstate="print"/>
          <a:srcRect/>
          <a:stretch>
            <a:fillRect/>
          </a:stretch>
        </p:blipFill>
        <p:spPr bwMode="auto">
          <a:xfrm>
            <a:off x="4716463" y="621060"/>
            <a:ext cx="3943350" cy="5256212"/>
          </a:xfrm>
          <a:prstGeom prst="rect">
            <a:avLst/>
          </a:prstGeom>
          <a:noFill/>
          <a:ln w="9525">
            <a:noFill/>
            <a:miter lim="800000"/>
            <a:headEnd/>
            <a:tailEnd/>
          </a:ln>
        </p:spPr>
      </p:pic>
      <p:pic>
        <p:nvPicPr>
          <p:cNvPr id="236548" name="Picture 4" descr="P1010052"/>
          <p:cNvPicPr>
            <a:picLocks noChangeAspect="1" noChangeArrowheads="1"/>
          </p:cNvPicPr>
          <p:nvPr/>
        </p:nvPicPr>
        <p:blipFill>
          <a:blip r:embed="rId5" cstate="print"/>
          <a:srcRect/>
          <a:stretch>
            <a:fillRect/>
          </a:stretch>
        </p:blipFill>
        <p:spPr bwMode="auto">
          <a:xfrm>
            <a:off x="539750" y="476250"/>
            <a:ext cx="3240088" cy="2428875"/>
          </a:xfrm>
          <a:prstGeom prst="rect">
            <a:avLst/>
          </a:prstGeom>
          <a:noFill/>
          <a:ln w="9525">
            <a:noFill/>
            <a:miter lim="800000"/>
            <a:headEnd/>
            <a:tailEnd/>
          </a:ln>
        </p:spPr>
      </p:pic>
      <p:sp>
        <p:nvSpPr>
          <p:cNvPr id="6" name="TextBox 5"/>
          <p:cNvSpPr txBox="1"/>
          <p:nvPr/>
        </p:nvSpPr>
        <p:spPr>
          <a:xfrm>
            <a:off x="4572000" y="5949280"/>
            <a:ext cx="3390672" cy="369332"/>
          </a:xfrm>
          <a:prstGeom prst="rect">
            <a:avLst/>
          </a:prstGeom>
          <a:noFill/>
        </p:spPr>
        <p:txBody>
          <a:bodyPr wrap="none" rtlCol="0">
            <a:spAutoFit/>
          </a:bodyPr>
          <a:lstStyle/>
          <a:p>
            <a:r>
              <a:rPr lang="en-US" dirty="0" smtClean="0"/>
              <a:t>Thanks for a great conference!</a:t>
            </a:r>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omic Sans MS"/>
        <a:ea typeface=""/>
        <a:cs typeface="Arial"/>
      </a:majorFont>
      <a:minorFont>
        <a:latin typeface="Comic Sans M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12121</TotalTime>
  <Words>3144</Words>
  <Application>Microsoft Office PowerPoint</Application>
  <PresentationFormat>On-screen Show (4:3)</PresentationFormat>
  <Paragraphs>581</Paragraphs>
  <Slides>98</Slides>
  <Notes>38</Notes>
  <HiddenSlides>0</HiddenSlides>
  <MMClips>2</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98</vt:i4>
      </vt:variant>
    </vt:vector>
  </HeadingPairs>
  <TitlesOfParts>
    <vt:vector size="102" baseType="lpstr">
      <vt:lpstr>Default Design</vt:lpstr>
      <vt:lpstr>Equation</vt:lpstr>
      <vt:lpstr>Acrobat Document</vt:lpstr>
      <vt:lpstr>Bitmap Image</vt:lpstr>
      <vt:lpstr>The King’s shilling and the Kiwi dollar: experiences of how models inform policy    Nigel French  Massey University, New Zealand    </vt:lpstr>
      <vt:lpstr>Slide 2</vt:lpstr>
      <vt:lpstr>Dire consequences of poor decisions</vt:lpstr>
      <vt:lpstr>Slide 4</vt:lpstr>
      <vt:lpstr>Policy decisions informed by infectious disease modelling</vt:lpstr>
      <vt:lpstr>Decision makers influenced by epidemiological models</vt:lpstr>
      <vt:lpstr>One pathway...</vt:lpstr>
      <vt:lpstr>Policy makers gather evidence</vt:lpstr>
      <vt:lpstr>Economic analysis integrates evidence and leads to an impact assessment</vt:lpstr>
      <vt:lpstr>Impact assessment required for  regulation and policy change: RBCT</vt:lpstr>
      <vt:lpstr>Problems with this pathway…</vt:lpstr>
      <vt:lpstr>Expected Bluetongue virus outbreak costs</vt:lpstr>
      <vt:lpstr>Problems with multiplying probabilities …Gareth Roberts</vt:lpstr>
      <vt:lpstr>Alternative pathways</vt:lpstr>
      <vt:lpstr>FMD and the King’s shilling</vt:lpstr>
      <vt:lpstr>Controversial policy: FMD 2001</vt:lpstr>
      <vt:lpstr>Slide 17</vt:lpstr>
      <vt:lpstr>Slide 18</vt:lpstr>
      <vt:lpstr>Slide 19</vt:lpstr>
      <vt:lpstr>Policy change – the contiguous cull</vt:lpstr>
      <vt:lpstr>Key messages / observations</vt:lpstr>
      <vt:lpstr>Key messages / observations</vt:lpstr>
      <vt:lpstr>Research funding</vt:lpstr>
      <vt:lpstr>Who provides the science?</vt:lpstr>
      <vt:lpstr>Improving relationship between modellers and policy makers</vt:lpstr>
      <vt:lpstr>Other lessons learned</vt:lpstr>
      <vt:lpstr>Horse welfare: falling and racing injuries</vt:lpstr>
      <vt:lpstr>Slide 28</vt:lpstr>
      <vt:lpstr>Did it inform policy</vt:lpstr>
      <vt:lpstr>The Waiheke incident</vt:lpstr>
      <vt:lpstr>Pathogens</vt:lpstr>
      <vt:lpstr>Campylobacter</vt:lpstr>
      <vt:lpstr>Campylobacteriosis in NZ</vt:lpstr>
      <vt:lpstr>An International Comparison</vt:lpstr>
      <vt:lpstr>Epidemiology: seasonal pattern</vt:lpstr>
      <vt:lpstr>Slide 36</vt:lpstr>
      <vt:lpstr>Campylobacter in Google Earth</vt:lpstr>
      <vt:lpstr>Spatio-temporal modelling </vt:lpstr>
      <vt:lpstr>Epidemiology: spatial pattern</vt:lpstr>
      <vt:lpstr>Spatial epidemiology - age</vt:lpstr>
      <vt:lpstr>Slide 41</vt:lpstr>
      <vt:lpstr>Interventions in poultry industry demanded</vt:lpstr>
      <vt:lpstr>Slide 43</vt:lpstr>
      <vt:lpstr>Chicken – confusing / conflicting evidence?</vt:lpstr>
      <vt:lpstr>Source attribution</vt:lpstr>
      <vt:lpstr>Slide 46</vt:lpstr>
      <vt:lpstr>Slide 47</vt:lpstr>
      <vt:lpstr>Setting up the sentinel site</vt:lpstr>
      <vt:lpstr>Manawatu study 2005-2010</vt:lpstr>
      <vt:lpstr>Numbers of samples/isolates:  C. jejuni</vt:lpstr>
      <vt:lpstr>Multi Locus Sequence Typing MLST </vt:lpstr>
      <vt:lpstr>PubMLST database</vt:lpstr>
      <vt:lpstr>Slide 53</vt:lpstr>
      <vt:lpstr>Host associated sequence types in NZ</vt:lpstr>
      <vt:lpstr>Slide 55</vt:lpstr>
      <vt:lpstr>Slide 56</vt:lpstr>
      <vt:lpstr>Source attribution</vt:lpstr>
      <vt:lpstr>Proportional Similarity Index (PS)</vt:lpstr>
      <vt:lpstr>The Hald model (Hald et al 2004)</vt:lpstr>
      <vt:lpstr>Modified Hald Model (Mullner et al 2009)</vt:lpstr>
      <vt:lpstr>Asymmetric Island model</vt:lpstr>
      <vt:lpstr>Source attribution in New Zealand:  Island model </vt:lpstr>
      <vt:lpstr>Source of human cases,  Lancashire, England</vt:lpstr>
      <vt:lpstr>Slide 64</vt:lpstr>
      <vt:lpstr>Auckland MLST (T. Wong)</vt:lpstr>
      <vt:lpstr>Slide 66</vt:lpstr>
      <vt:lpstr>Campylobacter Performance Target (CPT)</vt:lpstr>
      <vt:lpstr>Poultry industry intervention</vt:lpstr>
      <vt:lpstr>National Micro Database: poultry  initiated</vt:lpstr>
      <vt:lpstr>Slide 70</vt:lpstr>
      <vt:lpstr>The 2008/9 situation…</vt:lpstr>
      <vt:lpstr>Human notifications</vt:lpstr>
      <vt:lpstr>Surveillance factors – could the decline be surveillance ‘artefact’?</vt:lpstr>
      <vt:lpstr>Trends in notified zoonoses</vt:lpstr>
      <vt:lpstr>Relationship between Campylobacteriosis Notifications and Hospitalisations (A. Sears)</vt:lpstr>
      <vt:lpstr>Slide 76</vt:lpstr>
      <vt:lpstr>Modelling post intervention change in attribution</vt:lpstr>
      <vt:lpstr>Modelling post intervention change in attribution: poultry with CrI</vt:lpstr>
      <vt:lpstr>The changing epidemiology of campylobacteriosis in New Zealand</vt:lpstr>
      <vt:lpstr>Slide 80</vt:lpstr>
      <vt:lpstr>Slide 81</vt:lpstr>
      <vt:lpstr>Slide 82</vt:lpstr>
      <vt:lpstr>Tararua outbreak in 2008</vt:lpstr>
      <vt:lpstr>Slide 84</vt:lpstr>
      <vt:lpstr>Surface water sampling</vt:lpstr>
      <vt:lpstr>Prevalence of Campylobacter spp.</vt:lpstr>
      <vt:lpstr>Slide 87</vt:lpstr>
      <vt:lpstr>Source attribution: water</vt:lpstr>
      <vt:lpstr>Slide 89</vt:lpstr>
      <vt:lpstr>Time series in urban and rural areas</vt:lpstr>
      <vt:lpstr>Seasonality and dairy density</vt:lpstr>
      <vt:lpstr>Cattle-associated cases</vt:lpstr>
      <vt:lpstr>Conclusions: campylobacteriosis in NZ</vt:lpstr>
      <vt:lpstr>Summary</vt:lpstr>
      <vt:lpstr>Summary</vt:lpstr>
      <vt:lpstr>Summary</vt:lpstr>
      <vt:lpstr>Acknowledgements</vt:lpstr>
      <vt:lpstr>Slide 98</vt:lpstr>
    </vt:vector>
  </TitlesOfParts>
  <Company>Massey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Campylobacter in poultry in NZ:</dc:title>
  <dc:creator>Information Technology Services</dc:creator>
  <cp:lastModifiedBy>npfrench</cp:lastModifiedBy>
  <cp:revision>759</cp:revision>
  <dcterms:created xsi:type="dcterms:W3CDTF">2006-02-12T19:45:14Z</dcterms:created>
  <dcterms:modified xsi:type="dcterms:W3CDTF">2011-04-01T08:57:23Z</dcterms:modified>
</cp:coreProperties>
</file>