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0" r:id="rId3"/>
    <p:sldId id="257" r:id="rId4"/>
    <p:sldId id="258" r:id="rId5"/>
    <p:sldId id="259" r:id="rId6"/>
    <p:sldId id="262" r:id="rId7"/>
    <p:sldId id="263" r:id="rId8"/>
    <p:sldId id="260" r:id="rId9"/>
    <p:sldId id="297" r:id="rId10"/>
    <p:sldId id="296" r:id="rId11"/>
    <p:sldId id="264" r:id="rId12"/>
    <p:sldId id="298" r:id="rId13"/>
    <p:sldId id="265" r:id="rId14"/>
    <p:sldId id="266" r:id="rId15"/>
    <p:sldId id="300" r:id="rId16"/>
    <p:sldId id="301" r:id="rId17"/>
    <p:sldId id="278" r:id="rId18"/>
    <p:sldId id="279" r:id="rId19"/>
    <p:sldId id="285" r:id="rId20"/>
    <p:sldId id="286" r:id="rId21"/>
    <p:sldId id="281" r:id="rId22"/>
    <p:sldId id="299" r:id="rId23"/>
    <p:sldId id="302" r:id="rId24"/>
    <p:sldId id="267" r:id="rId25"/>
    <p:sldId id="268" r:id="rId26"/>
    <p:sldId id="303" r:id="rId27"/>
    <p:sldId id="269" r:id="rId28"/>
    <p:sldId id="270" r:id="rId29"/>
    <p:sldId id="305" r:id="rId30"/>
    <p:sldId id="306" r:id="rId31"/>
    <p:sldId id="276" r:id="rId32"/>
    <p:sldId id="304" r:id="rId33"/>
    <p:sldId id="274" r:id="rId34"/>
    <p:sldId id="314" r:id="rId35"/>
    <p:sldId id="307" r:id="rId36"/>
    <p:sldId id="308" r:id="rId37"/>
    <p:sldId id="309" r:id="rId38"/>
    <p:sldId id="293" r:id="rId39"/>
    <p:sldId id="277" r:id="rId40"/>
    <p:sldId id="310" r:id="rId41"/>
    <p:sldId id="311" r:id="rId42"/>
    <p:sldId id="312" r:id="rId43"/>
    <p:sldId id="313" r:id="rId44"/>
    <p:sldId id="319" r:id="rId45"/>
    <p:sldId id="318" r:id="rId46"/>
    <p:sldId id="317" r:id="rId47"/>
    <p:sldId id="316" r:id="rId48"/>
    <p:sldId id="315" r:id="rId49"/>
    <p:sldId id="294" r:id="rId50"/>
    <p:sldId id="321" r:id="rId51"/>
    <p:sldId id="295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039C7-B3BD-4FF2-AC70-1DFB26CB1AF6}" type="datetimeFigureOut">
              <a:rPr lang="en-GB" smtClean="0"/>
              <a:t>13/04/2014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FC60-A39A-465A-9107-6AFAF7771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717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039C7-B3BD-4FF2-AC70-1DFB26CB1AF6}" type="datetimeFigureOut">
              <a:rPr lang="en-GB" smtClean="0"/>
              <a:t>13/04/2014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FC60-A39A-465A-9107-6AFAF7771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04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039C7-B3BD-4FF2-AC70-1DFB26CB1AF6}" type="datetimeFigureOut">
              <a:rPr lang="en-GB" smtClean="0"/>
              <a:t>13/04/2014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FC60-A39A-465A-9107-6AFAF7771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565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039C7-B3BD-4FF2-AC70-1DFB26CB1AF6}" type="datetimeFigureOut">
              <a:rPr lang="en-GB" smtClean="0"/>
              <a:t>13/04/2014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FC60-A39A-465A-9107-6AFAF7771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565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039C7-B3BD-4FF2-AC70-1DFB26CB1AF6}" type="datetimeFigureOut">
              <a:rPr lang="en-GB" smtClean="0"/>
              <a:t>13/04/2014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FC60-A39A-465A-9107-6AFAF7771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66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039C7-B3BD-4FF2-AC70-1DFB26CB1AF6}" type="datetimeFigureOut">
              <a:rPr lang="en-GB" smtClean="0"/>
              <a:t>13/04/2014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FC60-A39A-465A-9107-6AFAF7771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9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039C7-B3BD-4FF2-AC70-1DFB26CB1AF6}" type="datetimeFigureOut">
              <a:rPr lang="en-GB" smtClean="0"/>
              <a:t>13/04/2014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FC60-A39A-465A-9107-6AFAF7771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70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039C7-B3BD-4FF2-AC70-1DFB26CB1AF6}" type="datetimeFigureOut">
              <a:rPr lang="en-GB" smtClean="0"/>
              <a:t>13/04/2014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FC60-A39A-465A-9107-6AFAF7771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820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039C7-B3BD-4FF2-AC70-1DFB26CB1AF6}" type="datetimeFigureOut">
              <a:rPr lang="en-GB" smtClean="0"/>
              <a:t>13/04/2014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FC60-A39A-465A-9107-6AFAF7771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947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039C7-B3BD-4FF2-AC70-1DFB26CB1AF6}" type="datetimeFigureOut">
              <a:rPr lang="en-GB" smtClean="0"/>
              <a:t>13/04/2014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FC60-A39A-465A-9107-6AFAF7771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43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039C7-B3BD-4FF2-AC70-1DFB26CB1AF6}" type="datetimeFigureOut">
              <a:rPr lang="en-GB" smtClean="0"/>
              <a:t>13/04/2014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AFC60-A39A-465A-9107-6AFAF7771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9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039C7-B3BD-4FF2-AC70-1DFB26CB1AF6}" type="datetimeFigureOut">
              <a:rPr lang="en-GB" smtClean="0"/>
              <a:t>13/04/2014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AFC60-A39A-465A-9107-6AFAF7771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35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2736304"/>
          </a:xfrm>
        </p:spPr>
        <p:txBody>
          <a:bodyPr>
            <a:normAutofit/>
          </a:bodyPr>
          <a:lstStyle/>
          <a:p>
            <a:r>
              <a:rPr lang="en-GB" dirty="0" smtClean="0"/>
              <a:t>Ensemble-Based Probabilistic Forecasts for Wind Speeds at Multiple Look-Ahead Times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077072"/>
            <a:ext cx="6400800" cy="1705744"/>
          </a:xfrm>
        </p:spPr>
        <p:txBody>
          <a:bodyPr>
            <a:normAutofit lnSpcReduction="10000"/>
          </a:bodyPr>
          <a:lstStyle/>
          <a:p>
            <a:r>
              <a:rPr lang="en-GB" dirty="0" err="1" smtClean="0">
                <a:solidFill>
                  <a:schemeClr val="tx1"/>
                </a:solidFill>
              </a:rPr>
              <a:t>Gruffudd</a:t>
            </a:r>
            <a:r>
              <a:rPr lang="en-GB" dirty="0" smtClean="0">
                <a:solidFill>
                  <a:schemeClr val="tx1"/>
                </a:solidFill>
              </a:rPr>
              <a:t> Edwards</a:t>
            </a:r>
          </a:p>
          <a:p>
            <a:r>
              <a:rPr lang="en-GB" dirty="0">
                <a:solidFill>
                  <a:schemeClr val="tx1"/>
                </a:solidFill>
              </a:rPr>
              <a:t>w</a:t>
            </a:r>
            <a:r>
              <a:rPr lang="en-GB" dirty="0" smtClean="0">
                <a:solidFill>
                  <a:schemeClr val="tx1"/>
                </a:solidFill>
              </a:rPr>
              <a:t>ith Stan Zachary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Heriot-Watt University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algn="just"/>
            <a:r>
              <a:rPr lang="en-GB" dirty="0" smtClean="0">
                <a:latin typeface="Calibri" panose="020F0502020204030204" pitchFamily="34" charset="0"/>
              </a:rPr>
              <a:t>The </a:t>
            </a:r>
            <a:r>
              <a:rPr lang="en-GB" dirty="0">
                <a:latin typeface="Calibri" panose="020F0502020204030204" pitchFamily="34" charset="0"/>
              </a:rPr>
              <a:t>forecasts should be updated in a manner that is as timely as possible, making use of the most recent observations and forecasts as they become available</a:t>
            </a:r>
            <a:r>
              <a:rPr lang="en-GB" dirty="0" smtClean="0">
                <a:latin typeface="Calibri" panose="020F0502020204030204" pitchFamily="34" charset="0"/>
              </a:rPr>
              <a:t>.</a:t>
            </a:r>
          </a:p>
          <a:p>
            <a:endParaRPr lang="en-GB" dirty="0">
              <a:latin typeface="Cambria" panose="02040503050406030204" pitchFamily="18" charset="0"/>
            </a:endParaRPr>
          </a:p>
          <a:p>
            <a:endParaRPr lang="en-GB" dirty="0">
              <a:latin typeface="Cambria" panose="020405030504060302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66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112568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en-GB" dirty="0" smtClean="0">
                <a:latin typeface="Calibri" panose="020F0502020204030204" pitchFamily="34" charset="0"/>
              </a:rPr>
              <a:t>The conditioning  information set     can </a:t>
            </a:r>
            <a:r>
              <a:rPr lang="en-GB" dirty="0">
                <a:latin typeface="Calibri" panose="020F0502020204030204" pitchFamily="34" charset="0"/>
              </a:rPr>
              <a:t>be decomposed into two elements</a:t>
            </a:r>
            <a:r>
              <a:rPr lang="en-GB" dirty="0" smtClean="0">
                <a:latin typeface="Calibri" panose="020F0502020204030204" pitchFamily="34" charset="0"/>
              </a:rPr>
              <a:t>:</a:t>
            </a:r>
          </a:p>
          <a:p>
            <a:pPr algn="just">
              <a:spcAft>
                <a:spcPts val="1000"/>
              </a:spcAft>
            </a:pPr>
            <a:r>
              <a:rPr lang="en-GB" dirty="0" smtClean="0">
                <a:latin typeface="Cambria" panose="02040503050406030204" pitchFamily="18" charset="0"/>
              </a:rPr>
              <a:t> 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 smtClean="0">
                <a:latin typeface="Cambria" panose="02040503050406030204" pitchFamily="18" charset="0"/>
              </a:rPr>
              <a:t>     </a:t>
            </a:r>
            <a:r>
              <a:rPr lang="en-GB" dirty="0" smtClean="0">
                <a:latin typeface="Cambria" panose="02040503050406030204" pitchFamily="18" charset="0"/>
              </a:rPr>
              <a:t>  </a:t>
            </a:r>
            <a:r>
              <a:rPr lang="en-GB" dirty="0" smtClean="0">
                <a:latin typeface="Calibri" panose="020F0502020204030204" pitchFamily="34" charset="0"/>
              </a:rPr>
              <a:t>- observations from across </a:t>
            </a:r>
            <a:r>
              <a:rPr lang="en-GB" dirty="0">
                <a:latin typeface="Calibri" panose="020F0502020204030204" pitchFamily="34" charset="0"/>
              </a:rPr>
              <a:t>the area </a:t>
            </a:r>
            <a:r>
              <a:rPr lang="en-GB" dirty="0" smtClean="0">
                <a:latin typeface="Calibri" panose="020F0502020204030204" pitchFamily="34" charset="0"/>
              </a:rPr>
              <a:t>covered, </a:t>
            </a:r>
            <a:r>
              <a:rPr lang="en-GB" dirty="0">
                <a:latin typeface="Calibri" panose="020F0502020204030204" pitchFamily="34" charset="0"/>
              </a:rPr>
              <a:t>including past and </a:t>
            </a:r>
            <a:r>
              <a:rPr lang="en-GB" dirty="0" smtClean="0">
                <a:latin typeface="Calibri" panose="020F0502020204030204" pitchFamily="34" charset="0"/>
              </a:rPr>
              <a:t>present wind </a:t>
            </a:r>
            <a:r>
              <a:rPr lang="en-GB" dirty="0">
                <a:latin typeface="Calibri" panose="020F0502020204030204" pitchFamily="34" charset="0"/>
              </a:rPr>
              <a:t>speeds and other relevant meteorological variables; </a:t>
            </a:r>
            <a:r>
              <a:rPr lang="en-GB" dirty="0" smtClean="0">
                <a:latin typeface="Calibri" panose="020F0502020204030204" pitchFamily="34" charset="0"/>
              </a:rPr>
              <a:t>and</a:t>
            </a:r>
          </a:p>
          <a:p>
            <a:pPr algn="just"/>
            <a:r>
              <a:rPr lang="en-GB" dirty="0" smtClean="0">
                <a:latin typeface="Cambria" panose="02040503050406030204" pitchFamily="18" charset="0"/>
              </a:rPr>
              <a:t>       </a:t>
            </a:r>
            <a:r>
              <a:rPr lang="en-GB" dirty="0" smtClean="0">
                <a:latin typeface="Cambria" panose="02040503050406030204" pitchFamily="18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- ensembles of </a:t>
            </a:r>
            <a:r>
              <a:rPr lang="en-GB" dirty="0" smtClean="0">
                <a:latin typeface="Calibri" panose="020F0502020204030204" pitchFamily="34" charset="0"/>
              </a:rPr>
              <a:t>meteorological </a:t>
            </a:r>
            <a:r>
              <a:rPr lang="en-GB" dirty="0" smtClean="0">
                <a:latin typeface="Calibri" panose="020F0502020204030204" pitchFamily="34" charset="0"/>
              </a:rPr>
              <a:t>forecasts.</a:t>
            </a:r>
            <a:endParaRPr lang="en-GB" dirty="0" smtClean="0"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601" y="1988840"/>
            <a:ext cx="660400" cy="546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4159584"/>
            <a:ext cx="685800" cy="546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264" y="995404"/>
            <a:ext cx="3556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79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9000"/>
          </a:xfrm>
        </p:spPr>
        <p:txBody>
          <a:bodyPr/>
          <a:lstStyle/>
          <a:p>
            <a:pPr algn="just"/>
            <a:r>
              <a:rPr lang="en-GB" dirty="0">
                <a:latin typeface="Calibri" panose="020F0502020204030204" pitchFamily="34" charset="0"/>
              </a:rPr>
              <a:t>Comprehensive use of both has not yet been </a:t>
            </a:r>
            <a:r>
              <a:rPr lang="en-GB" dirty="0" smtClean="0">
                <a:latin typeface="Calibri" panose="020F0502020204030204" pitchFamily="34" charset="0"/>
              </a:rPr>
              <a:t>achieved, certainly not in the case of joint distributions</a:t>
            </a:r>
          </a:p>
          <a:p>
            <a:pPr algn="just"/>
            <a:endParaRPr lang="en-GB" dirty="0">
              <a:latin typeface="Calibri" panose="020F0502020204030204" pitchFamily="34" charset="0"/>
            </a:endParaRPr>
          </a:p>
          <a:p>
            <a:pPr algn="just"/>
            <a:r>
              <a:rPr lang="en-GB" dirty="0" smtClean="0">
                <a:latin typeface="Calibri" panose="020F0502020204030204" pitchFamily="34" charset="0"/>
              </a:rPr>
              <a:t>Making start at exploring this rich territory.</a:t>
            </a:r>
          </a:p>
          <a:p>
            <a:endParaRPr lang="en-GB" dirty="0">
              <a:latin typeface="Cambria" panose="02040503050406030204" pitchFamily="18" charset="0"/>
            </a:endParaRPr>
          </a:p>
          <a:p>
            <a:endParaRPr lang="en-GB" dirty="0">
              <a:latin typeface="Cambria" panose="020405030504060302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91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184576"/>
          </a:xfrm>
        </p:spPr>
        <p:txBody>
          <a:bodyPr>
            <a:normAutofit/>
          </a:bodyPr>
          <a:lstStyle/>
          <a:p>
            <a:pPr algn="just"/>
            <a:r>
              <a:rPr lang="en-GB" dirty="0" smtClean="0">
                <a:latin typeface="Calibri" panose="020F0502020204030204" pitchFamily="34" charset="0"/>
              </a:rPr>
              <a:t>For shortest look ahead times, typically considered       </a:t>
            </a:r>
            <a:r>
              <a:rPr lang="en-GB" dirty="0" smtClean="0">
                <a:latin typeface="Calibri" panose="020F0502020204030204" pitchFamily="34" charset="0"/>
              </a:rPr>
              <a:t>  , </a:t>
            </a:r>
            <a:r>
              <a:rPr lang="en-GB" dirty="0" smtClean="0">
                <a:latin typeface="Calibri" panose="020F0502020204030204" pitchFamily="34" charset="0"/>
              </a:rPr>
              <a:t>best approach is a time series model, </a:t>
            </a:r>
            <a:r>
              <a:rPr lang="en-GB" dirty="0" smtClean="0">
                <a:latin typeface="Calibri" panose="020F0502020204030204" pitchFamily="34" charset="0"/>
              </a:rPr>
              <a:t>primarily</a:t>
            </a:r>
            <a:r>
              <a:rPr lang="en-GB" dirty="0" smtClean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utilising        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.</a:t>
            </a:r>
            <a:endParaRPr lang="en-GB" dirty="0" smtClean="0">
              <a:latin typeface="Calibri" panose="020F0502020204030204" pitchFamily="34" charset="0"/>
            </a:endParaRPr>
          </a:p>
          <a:p>
            <a:pPr algn="just"/>
            <a:r>
              <a:rPr lang="en-GB" dirty="0" smtClean="0">
                <a:latin typeface="Calibri" panose="020F0502020204030204" pitchFamily="34" charset="0"/>
                <a:cs typeface="Cambria"/>
              </a:rPr>
              <a:t>Best models</a:t>
            </a:r>
            <a:r>
              <a:rPr lang="en-GB" dirty="0" smtClean="0">
                <a:latin typeface="Calibri" panose="020F0502020204030204" pitchFamily="34" charset="0"/>
                <a:cs typeface="Cambria"/>
              </a:rPr>
              <a:t> </a:t>
            </a:r>
            <a:r>
              <a:rPr lang="en-GB" dirty="0" smtClean="0">
                <a:latin typeface="Calibri" panose="020F0502020204030204" pitchFamily="34" charset="0"/>
                <a:cs typeface="Cambria"/>
              </a:rPr>
              <a:t>use informative neighbouring locations, and model parameters should be conditional on </a:t>
            </a:r>
            <a:r>
              <a:rPr lang="en-GB" dirty="0" smtClean="0">
                <a:latin typeface="Calibri" panose="020F0502020204030204" pitchFamily="34" charset="0"/>
                <a:cs typeface="Cambria"/>
              </a:rPr>
              <a:t>     e.g</a:t>
            </a:r>
            <a:r>
              <a:rPr lang="en-GB" dirty="0" smtClean="0">
                <a:latin typeface="Calibri" panose="020F0502020204030204" pitchFamily="34" charset="0"/>
                <a:cs typeface="Cambria"/>
              </a:rPr>
              <a:t>. regime-switching models with regimes defined by atmospheric circulation types.</a:t>
            </a:r>
          </a:p>
          <a:p>
            <a:pPr algn="just"/>
            <a:r>
              <a:rPr lang="en-GB" dirty="0" smtClean="0">
                <a:latin typeface="Calibri" panose="020F0502020204030204" pitchFamily="34" charset="0"/>
                <a:cs typeface="Cambria"/>
              </a:rPr>
              <a:t>Forecasts are naturally updated at the observation frequency.</a:t>
            </a:r>
            <a:endParaRPr lang="en-GB" dirty="0">
              <a:latin typeface="Calibri" panose="020F0502020204030204" pitchFamily="34" charset="0"/>
              <a:cs typeface="Cambri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8024" y="1670968"/>
            <a:ext cx="660400" cy="5040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5782" y="1340768"/>
            <a:ext cx="939800" cy="33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3281083"/>
            <a:ext cx="685800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77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363272" cy="5361459"/>
          </a:xfrm>
        </p:spPr>
        <p:txBody>
          <a:bodyPr>
            <a:normAutofit/>
          </a:bodyPr>
          <a:lstStyle/>
          <a:p>
            <a:pPr algn="just">
              <a:spcAft>
                <a:spcPts val="1000"/>
              </a:spcAft>
            </a:pPr>
            <a:r>
              <a:rPr lang="en-GB" dirty="0" smtClean="0">
                <a:latin typeface="Calibri" panose="020F0502020204030204" pitchFamily="34" charset="0"/>
              </a:rPr>
              <a:t>For longer look-ahead times, best approach is </a:t>
            </a:r>
            <a:r>
              <a:rPr lang="en-GB" dirty="0" smtClean="0">
                <a:latin typeface="Calibri" panose="020F0502020204030204" pitchFamily="34" charset="0"/>
              </a:rPr>
              <a:t> meteorological i.e. Numerical Weather Prediction (NWP).</a:t>
            </a:r>
          </a:p>
          <a:p>
            <a:pPr algn="just">
              <a:spcAft>
                <a:spcPts val="1000"/>
              </a:spcAft>
            </a:pPr>
            <a:r>
              <a:rPr lang="en-GB" dirty="0" smtClean="0">
                <a:latin typeface="Calibri" panose="020F0502020204030204" pitchFamily="34" charset="0"/>
              </a:rPr>
              <a:t>Forecasts comprise of sets (ensembles) of trajectories for points in a regular spatial grid.</a:t>
            </a:r>
          </a:p>
          <a:p>
            <a:pPr algn="just">
              <a:spcAft>
                <a:spcPts val="1000"/>
              </a:spcAft>
            </a:pPr>
            <a:r>
              <a:rPr lang="en-GB" dirty="0" smtClean="0">
                <a:latin typeface="Calibri" panose="020F0502020204030204" pitchFamily="34" charset="0"/>
              </a:rPr>
              <a:t>The ensemble members differ in the assumed initial state of the atmosphere, the range of values reflecting the forecaster’s uncertainty.</a:t>
            </a:r>
          </a:p>
          <a:p>
            <a:pPr algn="just"/>
            <a:endParaRPr lang="en-GB" dirty="0" smtClean="0">
              <a:latin typeface="Cambria"/>
            </a:endParaRPr>
          </a:p>
          <a:p>
            <a:pPr algn="just"/>
            <a:endParaRPr lang="en-GB" dirty="0" smtClean="0"/>
          </a:p>
          <a:p>
            <a:pPr algn="just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6678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dirty="0" smtClean="0"/>
              <a:t>Differences derive from perturbations to the best guess about the state of the atmosphere.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Most combinations of perturbations turn out to be physically inconsistent, or lead to rapid convergence with the trajectory of the best guess.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There is a correspondence between ensemble members across locations, but not forecast issue times.</a:t>
            </a:r>
          </a:p>
        </p:txBody>
      </p:sp>
    </p:spTree>
    <p:extLst>
      <p:ext uri="{BB962C8B-B14F-4D97-AF65-F5344CB8AC3E}">
        <p14:creationId xmlns:p14="http://schemas.microsoft.com/office/powerpoint/2010/main" val="355400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073427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dirty="0"/>
              <a:t>Ensembles may also comprise of several physical models</a:t>
            </a:r>
            <a:r>
              <a:rPr lang="en-GB" dirty="0" smtClean="0"/>
              <a:t>.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The aim is to represent the range of what could happen as well as possible, and form </a:t>
            </a:r>
            <a:r>
              <a:rPr lang="en-GB" dirty="0" smtClean="0"/>
              <a:t>(possibly crude) </a:t>
            </a:r>
            <a:r>
              <a:rPr lang="en-GB" dirty="0"/>
              <a:t>predictive distributions</a:t>
            </a:r>
            <a:r>
              <a:rPr lang="en-GB" dirty="0" smtClean="0"/>
              <a:t>.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Obtaining more accurate predictive distributions generally requires statistical post processing.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26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mbria"/>
              </a:rPr>
              <a:t>One popular method is EMOS.</a:t>
            </a:r>
          </a:p>
          <a:p>
            <a:endParaRPr lang="en-US" sz="2800" dirty="0" smtClean="0">
              <a:latin typeface="Cambria"/>
              <a:cs typeface="Cambria"/>
            </a:endParaRPr>
          </a:p>
          <a:p>
            <a:r>
              <a:rPr lang="en-US" sz="3100" dirty="0" smtClean="0">
                <a:latin typeface="Calibri" panose="020F0502020204030204" pitchFamily="34" charset="0"/>
                <a:cs typeface="Cambria"/>
              </a:rPr>
              <a:t>Assume </a:t>
            </a:r>
            <a:r>
              <a:rPr lang="en-US" sz="3100" dirty="0" smtClean="0">
                <a:latin typeface="Calibri" panose="020F0502020204030204" pitchFamily="34" charset="0"/>
                <a:cs typeface="Cambria"/>
              </a:rPr>
              <a:t>truncated normal distribution</a:t>
            </a:r>
            <a:r>
              <a:rPr lang="en-US" sz="3100" dirty="0" smtClean="0">
                <a:latin typeface="Calibri" panose="020F0502020204030204" pitchFamily="34" charset="0"/>
              </a:rPr>
              <a:t>,  </a:t>
            </a:r>
            <a:r>
              <a:rPr lang="en-US" sz="3100" dirty="0" smtClean="0">
                <a:latin typeface="Calibri" panose="020F0502020204030204" pitchFamily="34" charset="0"/>
              </a:rPr>
              <a:t>                                    </a:t>
            </a:r>
            <a:r>
              <a:rPr lang="en-US" sz="3100" dirty="0" smtClean="0">
                <a:latin typeface="Calibri" panose="020F0502020204030204" pitchFamily="34" charset="0"/>
                <a:cs typeface="Cambria"/>
              </a:rPr>
              <a:t>with </a:t>
            </a:r>
            <a:r>
              <a:rPr lang="en-US" sz="3100" dirty="0" smtClean="0">
                <a:latin typeface="Calibri" panose="020F0502020204030204" pitchFamily="34" charset="0"/>
                <a:cs typeface="Cambria"/>
              </a:rPr>
              <a:t>density</a:t>
            </a:r>
            <a:endParaRPr lang="en-US" sz="3100" dirty="0">
              <a:latin typeface="Calibri" panose="020F0502020204030204" pitchFamily="34" charset="0"/>
              <a:cs typeface="Cambria"/>
            </a:endParaRPr>
          </a:p>
          <a:p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750" y="1700808"/>
            <a:ext cx="1625600" cy="444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3124324"/>
            <a:ext cx="4572000" cy="850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1050" y="3384674"/>
            <a:ext cx="825500" cy="330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856" y="4725144"/>
            <a:ext cx="1308100" cy="368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60032" y="465313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"/>
                <a:cs typeface="Cambria"/>
              </a:rPr>
              <a:t>otherwise</a:t>
            </a:r>
            <a:endParaRPr lang="en-US" sz="28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94708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76064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888" y="1412776"/>
            <a:ext cx="4140200" cy="1079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1788" y="3322836"/>
            <a:ext cx="2692400" cy="469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5776" y="4509120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 smtClean="0">
                <a:latin typeface="Calibri" panose="020F0502020204030204" pitchFamily="34" charset="0"/>
                <a:cs typeface="Cambria"/>
              </a:rPr>
              <a:t>Parameters depend on look-ahead </a:t>
            </a:r>
            <a:r>
              <a:rPr lang="en-US" sz="3200" dirty="0" smtClean="0">
                <a:latin typeface="Calibri" panose="020F0502020204030204" pitchFamily="34" charset="0"/>
                <a:cs typeface="Cambria"/>
              </a:rPr>
              <a:t>time, </a:t>
            </a:r>
            <a:r>
              <a:rPr lang="en-US" sz="3200" dirty="0" smtClean="0">
                <a:latin typeface="Calibri" panose="020F0502020204030204" pitchFamily="34" charset="0"/>
                <a:cs typeface="Cambria"/>
              </a:rPr>
              <a:t>not ensemble member </a:t>
            </a:r>
            <a:r>
              <a:rPr lang="en-US" sz="3200" dirty="0" smtClean="0">
                <a:latin typeface="Calibri" panose="020F0502020204030204" pitchFamily="34" charset="0"/>
                <a:cs typeface="Cambria"/>
              </a:rPr>
              <a:t>and optionally</a:t>
            </a:r>
            <a:r>
              <a:rPr lang="en-US" sz="3200" dirty="0" smtClean="0">
                <a:latin typeface="Calibri" panose="020F0502020204030204" pitchFamily="34" charset="0"/>
                <a:cs typeface="Cambria"/>
              </a:rPr>
              <a:t> location. </a:t>
            </a:r>
            <a:endParaRPr lang="en-US" sz="3200" dirty="0">
              <a:latin typeface="Calibri" panose="020F0502020204030204" pitchFamily="34" charset="0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17282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54461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mbria"/>
              </a:rPr>
              <a:t>Bayesian Model Averaging (BMA) is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another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approach based on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creating a mixture distribution:</a:t>
            </a:r>
          </a:p>
          <a:p>
            <a:endParaRPr lang="en-US" sz="2800" dirty="0">
              <a:latin typeface="Cambria"/>
              <a:cs typeface="Cambria"/>
            </a:endParaRPr>
          </a:p>
          <a:p>
            <a:endParaRPr lang="en-US" sz="2800" dirty="0" smtClean="0">
              <a:latin typeface="Cambria"/>
              <a:cs typeface="Cambria"/>
            </a:endParaRPr>
          </a:p>
          <a:p>
            <a:endParaRPr lang="en-US" sz="2800" dirty="0">
              <a:latin typeface="Cambria"/>
              <a:cs typeface="Cambria"/>
            </a:endParaRPr>
          </a:p>
          <a:p>
            <a:endParaRPr lang="en-US" sz="2800" dirty="0" smtClean="0">
              <a:latin typeface="Cambria"/>
              <a:cs typeface="Cambria"/>
            </a:endParaRPr>
          </a:p>
          <a:p>
            <a:pPr algn="just"/>
            <a:r>
              <a:rPr lang="en-US" dirty="0">
                <a:cs typeface="Cambria"/>
              </a:rPr>
              <a:t>When all ensemble members are derived from a single physical model, the weights are equal</a:t>
            </a:r>
            <a:r>
              <a:rPr lang="en-US" dirty="0"/>
              <a:t>.</a:t>
            </a:r>
          </a:p>
          <a:p>
            <a:endParaRPr lang="en-US" sz="2800" dirty="0" smtClean="0">
              <a:latin typeface="Cambria"/>
              <a:cs typeface="Cambria"/>
            </a:endParaRPr>
          </a:p>
          <a:p>
            <a:pPr marL="0" indent="0">
              <a:buNone/>
            </a:pPr>
            <a:endParaRPr lang="en-US" sz="2800" dirty="0" smtClean="0">
              <a:latin typeface="Cambria"/>
              <a:cs typeface="Cambria"/>
            </a:endParaRPr>
          </a:p>
          <a:p>
            <a:pPr marL="0" indent="0">
              <a:buNone/>
            </a:pPr>
            <a:endParaRPr lang="en-US" sz="2800" dirty="0" smtClean="0">
              <a:latin typeface="Cambria"/>
              <a:cs typeface="Cambria"/>
            </a:endParaRPr>
          </a:p>
          <a:p>
            <a:endParaRPr lang="en-US" sz="2800" dirty="0" smtClean="0">
              <a:latin typeface="Cambria"/>
              <a:cs typeface="Cambr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276872"/>
            <a:ext cx="64262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7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624736" cy="4957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136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616624"/>
          </a:xfrm>
        </p:spPr>
        <p:txBody>
          <a:bodyPr/>
          <a:lstStyle/>
          <a:p>
            <a:pPr algn="just"/>
            <a:r>
              <a:rPr lang="en-US" dirty="0" smtClean="0">
                <a:latin typeface="Calibri" panose="020F0502020204030204" pitchFamily="34" charset="0"/>
                <a:cs typeface="Cambria"/>
              </a:rPr>
              <a:t>The component distributions may again be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truncated normal,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with constant 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standard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deviations,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unique to each look-ahead time and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possibly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location, but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common to all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ensemble members.</a:t>
            </a:r>
          </a:p>
          <a:p>
            <a:endParaRPr lang="en-US" sz="2800" dirty="0" smtClean="0">
              <a:latin typeface="Cambria"/>
              <a:cs typeface="Cambria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mbria"/>
              </a:rPr>
              <a:t>The same can be said of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the (typically linear)</a:t>
            </a:r>
          </a:p>
          <a:p>
            <a:pPr marL="0" indent="0">
              <a:buNone/>
            </a:pPr>
            <a:r>
              <a:rPr lang="en-US" dirty="0">
                <a:latin typeface="Calibri" panose="020F0502020204030204" pitchFamily="34" charset="0"/>
                <a:cs typeface="Cambria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  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re-calibration parameters defining</a:t>
            </a:r>
          </a:p>
          <a:p>
            <a:endParaRPr lang="en-US" sz="2800" dirty="0">
              <a:latin typeface="Cambria"/>
              <a:cs typeface="Cambria"/>
            </a:endParaRPr>
          </a:p>
          <a:p>
            <a:pPr marL="0" indent="0">
              <a:buNone/>
            </a:pPr>
            <a:endParaRPr lang="en-US" sz="2800" dirty="0" smtClean="0">
              <a:latin typeface="Cambria"/>
              <a:cs typeface="Cambri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5269334"/>
            <a:ext cx="32766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30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256584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Calibri" panose="020F0502020204030204" pitchFamily="34" charset="0"/>
                <a:cs typeface="Cambria"/>
              </a:rPr>
              <a:t>P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arameters fitted are those which minimize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the continuous </a:t>
            </a:r>
            <a:r>
              <a:rPr lang="en-US" dirty="0">
                <a:latin typeface="Calibri" panose="020F0502020204030204" pitchFamily="34" charset="0"/>
                <a:cs typeface="Cambria"/>
              </a:rPr>
              <a:t>r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anked probability score (CRPS) over all </a:t>
            </a:r>
            <a:r>
              <a:rPr lang="en-US" dirty="0" smtClean="0">
                <a:latin typeface="Calibri" panose="020F0502020204030204" pitchFamily="34" charset="0"/>
                <a:cs typeface="Cambria"/>
              </a:rPr>
              <a:t>instances in a calibration sample.</a:t>
            </a:r>
          </a:p>
          <a:p>
            <a:pPr algn="just"/>
            <a:endParaRPr lang="en-US" dirty="0" smtClean="0">
              <a:latin typeface="Calibri" panose="020F0502020204030204" pitchFamily="34" charset="0"/>
              <a:cs typeface="Cambria"/>
            </a:endParaRPr>
          </a:p>
          <a:p>
            <a:pPr algn="just"/>
            <a:r>
              <a:rPr lang="en-US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crps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US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en-US" sz="1400" b="1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US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,y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 = </a:t>
            </a:r>
            <a:r>
              <a:rPr lang="en-US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[</a:t>
            </a:r>
            <a:r>
              <a:rPr lang="en-US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X - y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r>
              <a:rPr lang="en-US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– 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½ </a:t>
            </a:r>
            <a:r>
              <a:rPr lang="en-US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[</a:t>
            </a:r>
            <a:r>
              <a:rPr lang="en-US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X’ - X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just">
              <a:buNone/>
            </a:pPr>
            <a:endParaRPr lang="en-US" dirty="0" smtClean="0">
              <a:latin typeface="Calibri" panose="020F0502020204030204" pitchFamily="34" charset="0"/>
              <a:cs typeface="Cambria"/>
            </a:endParaRPr>
          </a:p>
          <a:p>
            <a:pPr algn="just"/>
            <a:r>
              <a:rPr lang="en-US" dirty="0" smtClean="0">
                <a:latin typeface="Calibri" panose="020F0502020204030204" pitchFamily="34" charset="0"/>
                <a:cs typeface="Cambria"/>
              </a:rPr>
              <a:t>Found that simple estimation methods can be superior.</a:t>
            </a:r>
            <a:endParaRPr lang="en-US" dirty="0" smtClean="0">
              <a:latin typeface="Calibri" panose="020F0502020204030204" pitchFamily="34" charset="0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8936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16"/>
          </a:xfrm>
        </p:spPr>
        <p:txBody>
          <a:bodyPr>
            <a:normAutofit/>
          </a:bodyPr>
          <a:lstStyle/>
          <a:p>
            <a:pPr algn="just">
              <a:spcAft>
                <a:spcPts val="1000"/>
              </a:spcAft>
            </a:pPr>
            <a:r>
              <a:rPr lang="en-GB" dirty="0" smtClean="0">
                <a:latin typeface="Calibri" panose="020F0502020204030204" pitchFamily="34" charset="0"/>
              </a:rPr>
              <a:t>These approaches </a:t>
            </a:r>
            <a:r>
              <a:rPr lang="en-GB" dirty="0">
                <a:latin typeface="Calibri" panose="020F0502020204030204" pitchFamily="34" charset="0"/>
              </a:rPr>
              <a:t>examine fixed look-ahead times, </a:t>
            </a:r>
            <a:r>
              <a:rPr lang="en-GB" dirty="0" smtClean="0">
                <a:latin typeface="Calibri" panose="020F0502020204030204" pitchFamily="34" charset="0"/>
              </a:rPr>
              <a:t>and do not consider the trajectory ensembles as a </a:t>
            </a:r>
            <a:r>
              <a:rPr lang="en-GB" dirty="0" err="1" smtClean="0">
                <a:latin typeface="Calibri" panose="020F0502020204030204" pitchFamily="34" charset="0"/>
              </a:rPr>
              <a:t>spatio</a:t>
            </a:r>
            <a:r>
              <a:rPr lang="en-GB" dirty="0" smtClean="0">
                <a:latin typeface="Calibri" panose="020F0502020204030204" pitchFamily="34" charset="0"/>
              </a:rPr>
              <a:t>-temporal process.</a:t>
            </a:r>
          </a:p>
          <a:p>
            <a:pPr algn="just">
              <a:spcAft>
                <a:spcPts val="1000"/>
              </a:spcAft>
            </a:pPr>
            <a:endParaRPr lang="en-GB" dirty="0">
              <a:latin typeface="Calibri" panose="020F0502020204030204" pitchFamily="34" charset="0"/>
            </a:endParaRPr>
          </a:p>
          <a:p>
            <a:pPr algn="just">
              <a:spcAft>
                <a:spcPts val="1000"/>
              </a:spcAft>
            </a:pPr>
            <a:r>
              <a:rPr lang="en-GB" dirty="0" smtClean="0">
                <a:latin typeface="Calibri" panose="020F0502020204030204" pitchFamily="34" charset="0"/>
              </a:rPr>
              <a:t>In the current work, we examine the extent to which NWP trajectories may indeed be considered as stochastic processes with realistic characteristics – potentially following re-calibration and the addition of a suitable error process, which hopefully is small.</a:t>
            </a:r>
          </a:p>
          <a:p>
            <a:pPr algn="just">
              <a:spcAft>
                <a:spcPts val="1000"/>
              </a:spcAft>
            </a:pPr>
            <a:endParaRPr lang="en-GB" dirty="0">
              <a:latin typeface="Calibri" panose="020F0502020204030204" pitchFamily="34" charset="0"/>
            </a:endParaRPr>
          </a:p>
          <a:p>
            <a:pPr algn="just">
              <a:spcAft>
                <a:spcPts val="1000"/>
              </a:spcAft>
            </a:pPr>
            <a:endParaRPr lang="en-GB" dirty="0">
              <a:latin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74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algn="just">
              <a:spcAft>
                <a:spcPts val="1000"/>
              </a:spcAft>
            </a:pPr>
            <a:r>
              <a:rPr lang="en-GB" dirty="0">
                <a:latin typeface="Calibri" panose="020F0502020204030204" pitchFamily="34" charset="0"/>
                <a:cs typeface="Cambria"/>
              </a:rPr>
              <a:t>Due to their computational expense, the update frequency for meteorological forecasts is generally significantly lower than the lead-time resolution</a:t>
            </a:r>
            <a:r>
              <a:rPr lang="en-GB" dirty="0" smtClean="0">
                <a:latin typeface="Calibri" panose="020F0502020204030204" pitchFamily="34" charset="0"/>
                <a:cs typeface="Cambria"/>
              </a:rPr>
              <a:t>.</a:t>
            </a:r>
          </a:p>
          <a:p>
            <a:pPr algn="just">
              <a:spcAft>
                <a:spcPts val="1000"/>
              </a:spcAft>
            </a:pPr>
            <a:endParaRPr lang="en-GB" dirty="0">
              <a:latin typeface="Calibri" panose="020F0502020204030204" pitchFamily="34" charset="0"/>
              <a:cs typeface="Cambria"/>
            </a:endParaRPr>
          </a:p>
          <a:p>
            <a:pPr algn="just">
              <a:spcAft>
                <a:spcPts val="1000"/>
              </a:spcAft>
            </a:pPr>
            <a:r>
              <a:rPr lang="en-GB" dirty="0" smtClean="0">
                <a:latin typeface="Calibri" panose="020F0502020204030204" pitchFamily="34" charset="0"/>
                <a:cs typeface="Cambria"/>
              </a:rPr>
              <a:t>Improving this </a:t>
            </a:r>
            <a:r>
              <a:rPr lang="en-GB" dirty="0">
                <a:latin typeface="Calibri" panose="020F0502020204030204" pitchFamily="34" charset="0"/>
                <a:cs typeface="Cambria"/>
              </a:rPr>
              <a:t>is </a:t>
            </a:r>
            <a:r>
              <a:rPr lang="en-GB" dirty="0" smtClean="0">
                <a:latin typeface="Calibri" panose="020F0502020204030204" pitchFamily="34" charset="0"/>
                <a:cs typeface="Cambria"/>
              </a:rPr>
              <a:t>the subject of </a:t>
            </a:r>
            <a:r>
              <a:rPr lang="en-GB" dirty="0">
                <a:latin typeface="Calibri" panose="020F0502020204030204" pitchFamily="34" charset="0"/>
                <a:cs typeface="Cambria"/>
              </a:rPr>
              <a:t>considerable research </a:t>
            </a:r>
            <a:r>
              <a:rPr lang="en-GB" dirty="0" smtClean="0">
                <a:latin typeface="Calibri" panose="020F0502020204030204" pitchFamily="34" charset="0"/>
                <a:cs typeface="Cambria"/>
              </a:rPr>
              <a:t>effort in the Meteorological community, </a:t>
            </a:r>
            <a:r>
              <a:rPr lang="en-GB" dirty="0">
                <a:latin typeface="Calibri" panose="020F0502020204030204" pitchFamily="34" charset="0"/>
                <a:cs typeface="Cambria"/>
              </a:rPr>
              <a:t>and need for it is even further highlighted by the work presented here.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816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112568"/>
          </a:xfrm>
        </p:spPr>
        <p:txBody>
          <a:bodyPr>
            <a:normAutofit/>
          </a:bodyPr>
          <a:lstStyle/>
          <a:p>
            <a:pPr algn="just"/>
            <a:r>
              <a:rPr lang="en-GB" dirty="0" smtClean="0">
                <a:latin typeface="Calibri" panose="020F0502020204030204" pitchFamily="34" charset="0"/>
              </a:rPr>
              <a:t>In the meantime, important to understand</a:t>
            </a:r>
            <a:r>
              <a:rPr lang="en-GB" dirty="0" smtClean="0">
                <a:latin typeface="Calibri" panose="020F0502020204030204" pitchFamily="34" charset="0"/>
              </a:rPr>
              <a:t> how </a:t>
            </a:r>
            <a:r>
              <a:rPr lang="en-GB" dirty="0" smtClean="0">
                <a:latin typeface="Calibri" panose="020F0502020204030204" pitchFamily="34" charset="0"/>
              </a:rPr>
              <a:t>to update predictive distributions derived from NWP ensembles, based on observations received during the period between </a:t>
            </a:r>
            <a:r>
              <a:rPr lang="en-GB" dirty="0" smtClean="0">
                <a:latin typeface="Calibri" panose="020F0502020204030204" pitchFamily="34" charset="0"/>
              </a:rPr>
              <a:t>forecast updates, and assess the quality of the resulting conditional distributions.</a:t>
            </a:r>
            <a:endParaRPr lang="en-GB" dirty="0" smtClean="0"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78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60640"/>
          </a:xfrm>
        </p:spPr>
        <p:txBody>
          <a:bodyPr>
            <a:normAutofit/>
          </a:bodyPr>
          <a:lstStyle/>
          <a:p>
            <a:pPr algn="just">
              <a:spcAft>
                <a:spcPts val="1000"/>
              </a:spcAft>
            </a:pPr>
            <a:r>
              <a:rPr lang="en-US" dirty="0" smtClean="0">
                <a:latin typeface="Calibri" panose="020F0502020204030204" pitchFamily="34" charset="0"/>
              </a:rPr>
              <a:t>NWP ensemble </a:t>
            </a:r>
            <a:r>
              <a:rPr lang="en-US" dirty="0">
                <a:latin typeface="Calibri" panose="020F0502020204030204" pitchFamily="34" charset="0"/>
              </a:rPr>
              <a:t>d</a:t>
            </a:r>
            <a:r>
              <a:rPr lang="en-US" dirty="0" smtClean="0">
                <a:latin typeface="Calibri" panose="020F0502020204030204" pitchFamily="34" charset="0"/>
              </a:rPr>
              <a:t>ata has kindly been provided by </a:t>
            </a:r>
            <a:r>
              <a:rPr lang="en-US" dirty="0" err="1" smtClean="0">
                <a:latin typeface="Calibri" panose="020F0502020204030204" pitchFamily="34" charset="0"/>
              </a:rPr>
              <a:t>MeteoGroup</a:t>
            </a:r>
            <a:r>
              <a:rPr lang="en-US" dirty="0" smtClean="0">
                <a:latin typeface="Calibri" panose="020F0502020204030204" pitchFamily="34" charset="0"/>
              </a:rPr>
              <a:t> – wind speed and direction, along with other variables for possible future model </a:t>
            </a:r>
            <a:r>
              <a:rPr lang="en-US" dirty="0" smtClean="0">
                <a:latin typeface="Calibri" panose="020F0502020204030204" pitchFamily="34" charset="0"/>
              </a:rPr>
              <a:t>refinement, </a:t>
            </a:r>
            <a:r>
              <a:rPr lang="en-US" dirty="0" smtClean="0">
                <a:latin typeface="Calibri" panose="020F0502020204030204" pitchFamily="34" charset="0"/>
              </a:rPr>
              <a:t>such as temperature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pPr algn="just">
              <a:spcAft>
                <a:spcPts val="1000"/>
              </a:spcAft>
            </a:pPr>
            <a:endParaRPr lang="en-US" dirty="0" smtClean="0">
              <a:latin typeface="Calibri" panose="020F0502020204030204" pitchFamily="34" charset="0"/>
            </a:endParaRPr>
          </a:p>
          <a:p>
            <a:pPr algn="just">
              <a:spcAft>
                <a:spcPts val="1000"/>
              </a:spcAft>
            </a:pPr>
            <a:r>
              <a:rPr lang="en-US" dirty="0" smtClean="0">
                <a:latin typeface="Calibri" panose="020F0502020204030204" pitchFamily="34" charset="0"/>
              </a:rPr>
              <a:t>D</a:t>
            </a:r>
            <a:r>
              <a:rPr lang="en-US" dirty="0" smtClean="0">
                <a:latin typeface="Calibri" panose="020F0502020204030204" pitchFamily="34" charset="0"/>
              </a:rPr>
              <a:t>ata is based on widely used forecast ensembles issued by the </a:t>
            </a:r>
            <a:r>
              <a:rPr lang="en-GB" dirty="0">
                <a:latin typeface="Calibri" panose="020F0502020204030204" pitchFamily="34" charset="0"/>
              </a:rPr>
              <a:t>European Centre for </a:t>
            </a:r>
            <a:r>
              <a:rPr lang="en-GB" dirty="0" smtClean="0">
                <a:latin typeface="Calibri" panose="020F0502020204030204" pitchFamily="34" charset="0"/>
              </a:rPr>
              <a:t>Medium-Range </a:t>
            </a:r>
            <a:r>
              <a:rPr lang="en-GB" dirty="0">
                <a:latin typeface="Calibri" panose="020F0502020204030204" pitchFamily="34" charset="0"/>
              </a:rPr>
              <a:t>Weather </a:t>
            </a:r>
            <a:r>
              <a:rPr lang="en-GB" dirty="0" smtClean="0">
                <a:latin typeface="Calibri" panose="020F0502020204030204" pitchFamily="34" charset="0"/>
              </a:rPr>
              <a:t>Forecasts ECMWF, but with finer spatial resolution.</a:t>
            </a:r>
          </a:p>
          <a:p>
            <a:pPr marL="0" indent="0">
              <a:spcAft>
                <a:spcPts val="1000"/>
              </a:spcAft>
              <a:buNone/>
            </a:pPr>
            <a:endParaRPr lang="en-US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4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184576"/>
          </a:xfrm>
        </p:spPr>
        <p:txBody>
          <a:bodyPr/>
          <a:lstStyle/>
          <a:p>
            <a:pPr algn="just"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</a:rPr>
              <a:t>Forecasts can be evaluated by comparison with Met Office records, i.e. the MIDAS dataset, available through the BADC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pPr algn="just">
              <a:spcAft>
                <a:spcPts val="1000"/>
              </a:spcAft>
            </a:pPr>
            <a:endParaRPr lang="en-US" dirty="0">
              <a:latin typeface="Calibri" panose="020F0502020204030204" pitchFamily="34" charset="0"/>
            </a:endParaRPr>
          </a:p>
          <a:p>
            <a:pPr algn="just"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</a:rPr>
              <a:t>Looking at southern Scotland, due to the concentration of installed capacity and challenging orography.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49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outhern_scotland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99" r="-17399"/>
          <a:stretch>
            <a:fillRect/>
          </a:stretch>
        </p:blipFill>
        <p:spPr>
          <a:xfrm>
            <a:off x="467544" y="332656"/>
            <a:ext cx="8229600" cy="5760640"/>
          </a:xfrm>
        </p:spPr>
      </p:pic>
    </p:spTree>
    <p:extLst>
      <p:ext uri="{BB962C8B-B14F-4D97-AF65-F5344CB8AC3E}">
        <p14:creationId xmlns:p14="http://schemas.microsoft.com/office/powerpoint/2010/main" val="368444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88632"/>
          </a:xfrm>
        </p:spPr>
        <p:txBody>
          <a:bodyPr/>
          <a:lstStyle/>
          <a:p>
            <a:pPr algn="just"/>
            <a:r>
              <a:rPr lang="en-US" dirty="0" smtClean="0">
                <a:latin typeface="Calibri" panose="020F0502020204030204" pitchFamily="34" charset="0"/>
              </a:rPr>
              <a:t>Dec-Feb </a:t>
            </a:r>
            <a:r>
              <a:rPr lang="en-US" dirty="0" smtClean="0">
                <a:latin typeface="Calibri" panose="020F0502020204030204" pitchFamily="34" charset="0"/>
              </a:rPr>
              <a:t>2011/12 &amp; 2012/13.</a:t>
            </a:r>
          </a:p>
          <a:p>
            <a:pPr algn="just"/>
            <a:r>
              <a:rPr lang="en-US" dirty="0" smtClean="0">
                <a:latin typeface="Calibri" panose="020F0502020204030204" pitchFamily="34" charset="0"/>
              </a:rPr>
              <a:t>Forecasts issued at 00.00h and 12.00h.</a:t>
            </a:r>
          </a:p>
          <a:p>
            <a:pPr algn="just"/>
            <a:r>
              <a:rPr lang="en-US" dirty="0" smtClean="0">
                <a:latin typeface="Calibri" panose="020F0502020204030204" pitchFamily="34" charset="0"/>
              </a:rPr>
              <a:t>Forecasts provided for 1/6</a:t>
            </a:r>
            <a:r>
              <a:rPr lang="en-US" baseline="30000" dirty="0" smtClean="0">
                <a:latin typeface="Calibri" panose="020F0502020204030204" pitchFamily="34" charset="0"/>
              </a:rPr>
              <a:t>th</a:t>
            </a:r>
            <a:r>
              <a:rPr lang="en-US" dirty="0" smtClean="0">
                <a:latin typeface="Calibri" panose="020F0502020204030204" pitchFamily="34" charset="0"/>
              </a:rPr>
              <a:t> of hours, to limit dataset size.</a:t>
            </a:r>
          </a:p>
          <a:p>
            <a:pPr algn="just"/>
            <a:r>
              <a:rPr lang="en-US" dirty="0" smtClean="0">
                <a:latin typeface="Calibri" panose="020F0502020204030204" pitchFamily="34" charset="0"/>
              </a:rPr>
              <a:t>Forecast look-ahead time ranges from 0h to 360h.</a:t>
            </a:r>
          </a:p>
          <a:p>
            <a:pPr algn="just"/>
            <a:r>
              <a:rPr lang="en-US" dirty="0" smtClean="0">
                <a:latin typeface="Calibri" panose="020F0502020204030204" pitchFamily="34" charset="0"/>
              </a:rPr>
              <a:t>50 ensembles, all representing a random perturbation to the best guess initial state of the atmosphere</a:t>
            </a:r>
            <a:r>
              <a:rPr lang="en-US" dirty="0" smtClean="0">
                <a:latin typeface="Calibri" panose="020F0502020204030204" pitchFamily="34" charset="0"/>
              </a:rPr>
              <a:t>. (Best guess is excluded).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75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68760"/>
            <a:ext cx="6400800" cy="4370040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263" y="1052513"/>
            <a:ext cx="5705475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02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289550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en-GB" sz="3000" dirty="0">
                <a:latin typeface="Calibri" panose="020F0502020204030204" pitchFamily="34" charset="0"/>
              </a:rPr>
              <a:t>Wind powered generators are making a rapidly increasing contribution to </a:t>
            </a:r>
            <a:r>
              <a:rPr lang="en-GB" sz="3000" dirty="0" smtClean="0">
                <a:latin typeface="Calibri" panose="020F0502020204030204" pitchFamily="34" charset="0"/>
              </a:rPr>
              <a:t>meeting </a:t>
            </a:r>
            <a:r>
              <a:rPr lang="en-GB" sz="3000" dirty="0">
                <a:latin typeface="Calibri" panose="020F0502020204030204" pitchFamily="34" charset="0"/>
              </a:rPr>
              <a:t>electrical energy demands across the world. </a:t>
            </a:r>
            <a:endParaRPr lang="en-GB" sz="3000" dirty="0" smtClean="0">
              <a:latin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GB" sz="3000" dirty="0" smtClean="0">
                <a:latin typeface="Calibri" panose="020F0502020204030204" pitchFamily="34" charset="0"/>
              </a:rPr>
              <a:t>The </a:t>
            </a:r>
            <a:r>
              <a:rPr lang="en-GB" sz="3000" dirty="0">
                <a:latin typeface="Calibri" panose="020F0502020204030204" pitchFamily="34" charset="0"/>
              </a:rPr>
              <a:t>output of such </a:t>
            </a:r>
            <a:r>
              <a:rPr lang="en-GB" sz="3000" dirty="0" smtClean="0">
                <a:latin typeface="Calibri" panose="020F0502020204030204" pitchFamily="34" charset="0"/>
              </a:rPr>
              <a:t>generators is </a:t>
            </a:r>
            <a:r>
              <a:rPr lang="en-GB" sz="3000" dirty="0">
                <a:latin typeface="Calibri" panose="020F0502020204030204" pitchFamily="34" charset="0"/>
              </a:rPr>
              <a:t>highly variable and only partially predictable, even when </a:t>
            </a:r>
            <a:r>
              <a:rPr lang="en-GB" sz="3000" dirty="0" smtClean="0">
                <a:latin typeface="Calibri" panose="020F0502020204030204" pitchFamily="34" charset="0"/>
              </a:rPr>
              <a:t>time-averaged </a:t>
            </a:r>
            <a:r>
              <a:rPr lang="en-GB" sz="3000" dirty="0" smtClean="0">
                <a:latin typeface="Calibri" panose="020F0502020204030204" pitchFamily="34" charset="0"/>
              </a:rPr>
              <a:t>over periods </a:t>
            </a:r>
            <a:r>
              <a:rPr lang="en-GB" sz="3000" dirty="0">
                <a:latin typeface="Calibri" panose="020F0502020204030204" pitchFamily="34" charset="0"/>
              </a:rPr>
              <a:t>such as an </a:t>
            </a:r>
            <a:r>
              <a:rPr lang="en-GB" sz="3000" dirty="0" smtClean="0">
                <a:latin typeface="Calibri" panose="020F0502020204030204" pitchFamily="34" charset="0"/>
              </a:rPr>
              <a:t>hour.</a:t>
            </a:r>
          </a:p>
          <a:p>
            <a:pPr algn="just">
              <a:spcAft>
                <a:spcPts val="600"/>
              </a:spcAft>
            </a:pPr>
            <a:r>
              <a:rPr lang="en-GB" sz="3000" dirty="0" smtClean="0">
                <a:latin typeface="Calibri" panose="020F0502020204030204" pitchFamily="34" charset="0"/>
              </a:rPr>
              <a:t>Therefore</a:t>
            </a:r>
            <a:r>
              <a:rPr lang="en-GB" sz="3000" dirty="0">
                <a:latin typeface="Calibri" panose="020F0502020204030204" pitchFamily="34" charset="0"/>
              </a:rPr>
              <a:t>, the time-averaged outputs of a </a:t>
            </a:r>
            <a:r>
              <a:rPr lang="en-GB" sz="3000" dirty="0" smtClean="0">
                <a:latin typeface="Calibri" panose="020F0502020204030204" pitchFamily="34" charset="0"/>
              </a:rPr>
              <a:t>collection</a:t>
            </a:r>
            <a:r>
              <a:rPr lang="en-GB" sz="3000" dirty="0" smtClean="0">
                <a:latin typeface="Calibri" panose="020F0502020204030204" pitchFamily="34" charset="0"/>
              </a:rPr>
              <a:t> </a:t>
            </a:r>
            <a:r>
              <a:rPr lang="en-GB" sz="3000" dirty="0" smtClean="0">
                <a:latin typeface="Calibri" panose="020F0502020204030204" pitchFamily="34" charset="0"/>
              </a:rPr>
              <a:t>of </a:t>
            </a:r>
            <a:r>
              <a:rPr lang="en-GB" sz="3000" dirty="0">
                <a:latin typeface="Calibri" panose="020F0502020204030204" pitchFamily="34" charset="0"/>
              </a:rPr>
              <a:t>wind-farms </a:t>
            </a:r>
            <a:r>
              <a:rPr lang="en-GB" sz="3000" dirty="0" smtClean="0">
                <a:latin typeface="Calibri" panose="020F0502020204030204" pitchFamily="34" charset="0"/>
              </a:rPr>
              <a:t>should</a:t>
            </a:r>
            <a:r>
              <a:rPr lang="en-GB" sz="3000" dirty="0" smtClean="0">
                <a:latin typeface="Calibri" panose="020F0502020204030204" pitchFamily="34" charset="0"/>
              </a:rPr>
              <a:t> </a:t>
            </a:r>
            <a:r>
              <a:rPr lang="en-GB" sz="3000" dirty="0">
                <a:latin typeface="Calibri" panose="020F0502020204030204" pitchFamily="34" charset="0"/>
              </a:rPr>
              <a:t>be considered as a stochastic process observed at </a:t>
            </a:r>
            <a:r>
              <a:rPr lang="en-GB" sz="3000" dirty="0" smtClean="0">
                <a:latin typeface="Calibri" panose="020F0502020204030204" pitchFamily="34" charset="0"/>
              </a:rPr>
              <a:t>discrete points </a:t>
            </a:r>
            <a:r>
              <a:rPr lang="en-GB" sz="3000" dirty="0">
                <a:latin typeface="Calibri" panose="020F0502020204030204" pitchFamily="34" charset="0"/>
              </a:rPr>
              <a:t>in time.</a:t>
            </a:r>
          </a:p>
        </p:txBody>
      </p:sp>
    </p:spTree>
    <p:extLst>
      <p:ext uri="{BB962C8B-B14F-4D97-AF65-F5344CB8AC3E}">
        <p14:creationId xmlns:p14="http://schemas.microsoft.com/office/powerpoint/2010/main" val="361652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64704"/>
            <a:ext cx="6088215" cy="507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83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rumablin error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71" r="-4571"/>
          <a:stretch>
            <a:fillRect/>
          </a:stretch>
        </p:blipFill>
        <p:spPr>
          <a:xfrm>
            <a:off x="755576" y="332656"/>
            <a:ext cx="7499176" cy="5081907"/>
          </a:xfrm>
        </p:spPr>
      </p:pic>
      <p:sp>
        <p:nvSpPr>
          <p:cNvPr id="5" name="TextBox 4"/>
          <p:cNvSpPr txBox="1"/>
          <p:nvPr/>
        </p:nvSpPr>
        <p:spPr>
          <a:xfrm>
            <a:off x="2051720" y="5589240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Drumablin</a:t>
            </a:r>
            <a:r>
              <a:rPr lang="en-US" dirty="0" smtClean="0"/>
              <a:t> Errors.</a:t>
            </a:r>
          </a:p>
          <a:p>
            <a:pPr algn="ctr"/>
            <a:r>
              <a:rPr lang="en-US" dirty="0" smtClean="0"/>
              <a:t>Linear interpolation used to ‘fill-in’ the NWP errors.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5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340" y="981075"/>
            <a:ext cx="6973319" cy="514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6hour.ahead.vs.ob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03" r="-13103"/>
          <a:stretch>
            <a:fillRect/>
          </a:stretch>
        </p:blipFill>
        <p:spPr>
          <a:xfrm>
            <a:off x="467544" y="404664"/>
            <a:ext cx="8136904" cy="5141901"/>
          </a:xfrm>
        </p:spPr>
      </p:pic>
    </p:spTree>
    <p:extLst>
      <p:ext uri="{BB962C8B-B14F-4D97-AF65-F5344CB8AC3E}">
        <p14:creationId xmlns:p14="http://schemas.microsoft.com/office/powerpoint/2010/main" val="187322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692696"/>
            <a:ext cx="6048672" cy="5042488"/>
          </a:xfrm>
        </p:spPr>
      </p:pic>
    </p:spTree>
    <p:extLst>
      <p:ext uri="{BB962C8B-B14F-4D97-AF65-F5344CB8AC3E}">
        <p14:creationId xmlns:p14="http://schemas.microsoft.com/office/powerpoint/2010/main" val="107838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268760"/>
            <a:ext cx="5349007" cy="407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0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24744"/>
            <a:ext cx="5398512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713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555335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470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08954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Calibri" panose="020F0502020204030204" pitchFamily="34" charset="0"/>
              </a:rPr>
              <a:t>If </a:t>
            </a:r>
            <a:r>
              <a:rPr lang="en-US" dirty="0">
                <a:latin typeface="Calibri" panose="020F0502020204030204" pitchFamily="34" charset="0"/>
              </a:rPr>
              <a:t>ensemble  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has e.g. one of the highest predicted wind speeds at a given look-ahead time, does this continue to be the case for several steps, before mixing</a:t>
            </a:r>
            <a:r>
              <a:rPr lang="en-US" dirty="0" smtClean="0">
                <a:latin typeface="Calibri" panose="020F0502020204030204" pitchFamily="34" charset="0"/>
              </a:rPr>
              <a:t>?</a:t>
            </a:r>
          </a:p>
          <a:p>
            <a:pPr algn="just"/>
            <a:endParaRPr lang="en-US" dirty="0">
              <a:latin typeface="Calibri" panose="020F0502020204030204" pitchFamily="34" charset="0"/>
            </a:endParaRPr>
          </a:p>
          <a:p>
            <a:pPr algn="just"/>
            <a:r>
              <a:rPr lang="en-US" dirty="0">
                <a:latin typeface="Calibri" panose="020F0502020204030204" pitchFamily="34" charset="0"/>
              </a:rPr>
              <a:t>Is this true for the observations, acting as one more ensemble? 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45" y="1172511"/>
            <a:ext cx="165100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070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emp.corr.rank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86" r="-11486"/>
          <a:stretch>
            <a:fillRect/>
          </a:stretch>
        </p:blipFill>
        <p:spPr>
          <a:xfrm>
            <a:off x="457200" y="549275"/>
            <a:ext cx="8229600" cy="5576888"/>
          </a:xfrm>
        </p:spPr>
      </p:pic>
    </p:spTree>
    <p:extLst>
      <p:ext uri="{BB962C8B-B14F-4D97-AF65-F5344CB8AC3E}">
        <p14:creationId xmlns:p14="http://schemas.microsoft.com/office/powerpoint/2010/main" val="69000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361459"/>
          </a:xfrm>
        </p:spPr>
        <p:txBody>
          <a:bodyPr>
            <a:normAutofit lnSpcReduction="10000"/>
          </a:bodyPr>
          <a:lstStyle/>
          <a:p>
            <a:pPr algn="just">
              <a:spcAft>
                <a:spcPts val="2400"/>
              </a:spcAft>
            </a:pPr>
            <a:r>
              <a:rPr lang="en-GB" dirty="0" smtClean="0">
                <a:latin typeface="Calibri" panose="020F0502020204030204" pitchFamily="34" charset="0"/>
              </a:rPr>
              <a:t>Electricity networks </a:t>
            </a:r>
            <a:r>
              <a:rPr lang="en-GB" dirty="0">
                <a:latin typeface="Calibri" panose="020F0502020204030204" pitchFamily="34" charset="0"/>
              </a:rPr>
              <a:t>often cover an extensive geographical area, </a:t>
            </a:r>
            <a:r>
              <a:rPr lang="en-GB" dirty="0" smtClean="0">
                <a:latin typeface="Calibri" panose="020F0502020204030204" pitchFamily="34" charset="0"/>
              </a:rPr>
              <a:t>with wind </a:t>
            </a:r>
            <a:r>
              <a:rPr lang="en-GB" dirty="0">
                <a:latin typeface="Calibri" panose="020F0502020204030204" pitchFamily="34" charset="0"/>
              </a:rPr>
              <a:t>resource availability at some </a:t>
            </a:r>
            <a:r>
              <a:rPr lang="en-GB" dirty="0" smtClean="0">
                <a:latin typeface="Calibri" panose="020F0502020204030204" pitchFamily="34" charset="0"/>
              </a:rPr>
              <a:t>parts potentially </a:t>
            </a:r>
            <a:r>
              <a:rPr lang="en-GB" dirty="0">
                <a:latin typeface="Calibri" panose="020F0502020204030204" pitchFamily="34" charset="0"/>
              </a:rPr>
              <a:t>very </a:t>
            </a:r>
            <a:r>
              <a:rPr lang="en-GB" dirty="0" smtClean="0">
                <a:latin typeface="Calibri" panose="020F0502020204030204" pitchFamily="34" charset="0"/>
              </a:rPr>
              <a:t>different to others.</a:t>
            </a:r>
          </a:p>
          <a:p>
            <a:pPr algn="just">
              <a:spcAft>
                <a:spcPts val="2400"/>
              </a:spcAft>
            </a:pPr>
            <a:r>
              <a:rPr lang="en-GB" dirty="0" smtClean="0">
                <a:latin typeface="Calibri" panose="020F0502020204030204" pitchFamily="34" charset="0"/>
              </a:rPr>
              <a:t>Since t</a:t>
            </a:r>
            <a:r>
              <a:rPr lang="en-GB" dirty="0" smtClean="0">
                <a:latin typeface="Calibri" panose="020F0502020204030204" pitchFamily="34" charset="0"/>
              </a:rPr>
              <a:t>he </a:t>
            </a:r>
            <a:r>
              <a:rPr lang="en-GB" dirty="0" smtClean="0">
                <a:latin typeface="Calibri" panose="020F0502020204030204" pitchFamily="34" charset="0"/>
              </a:rPr>
              <a:t>relationship between wind speed and power output is highly nonlinear</a:t>
            </a:r>
            <a:r>
              <a:rPr lang="en-GB" dirty="0" smtClean="0">
                <a:latin typeface="Calibri" panose="020F0502020204030204" pitchFamily="34" charset="0"/>
              </a:rPr>
              <a:t>, </a:t>
            </a:r>
            <a:r>
              <a:rPr lang="en-GB" dirty="0" smtClean="0">
                <a:latin typeface="Calibri" panose="020F0502020204030204" pitchFamily="34" charset="0"/>
              </a:rPr>
              <a:t>can’t take average speed for the </a:t>
            </a:r>
            <a:r>
              <a:rPr lang="en-GB" dirty="0" smtClean="0">
                <a:latin typeface="Calibri" panose="020F0502020204030204" pitchFamily="34" charset="0"/>
              </a:rPr>
              <a:t>entire area</a:t>
            </a:r>
            <a:r>
              <a:rPr lang="en-GB" dirty="0" smtClean="0">
                <a:latin typeface="Calibri" panose="020F0502020204030204" pitchFamily="34" charset="0"/>
              </a:rPr>
              <a:t>.</a:t>
            </a:r>
          </a:p>
          <a:p>
            <a:pPr algn="just"/>
            <a:r>
              <a:rPr lang="en-GB" dirty="0" smtClean="0">
                <a:latin typeface="Calibri" panose="020F0502020204030204" pitchFamily="34" charset="0"/>
              </a:rPr>
              <a:t>Total power output  must be  represented as </a:t>
            </a:r>
            <a:r>
              <a:rPr lang="en-GB" dirty="0">
                <a:latin typeface="Calibri" panose="020F0502020204030204" pitchFamily="34" charset="0"/>
              </a:rPr>
              <a:t>a </a:t>
            </a:r>
            <a:r>
              <a:rPr lang="en-GB" dirty="0" err="1" smtClean="0">
                <a:latin typeface="Calibri" panose="020F0502020204030204" pitchFamily="34" charset="0"/>
              </a:rPr>
              <a:t>spatio</a:t>
            </a:r>
            <a:r>
              <a:rPr lang="en-GB" dirty="0" smtClean="0">
                <a:latin typeface="Calibri" panose="020F0502020204030204" pitchFamily="34" charset="0"/>
              </a:rPr>
              <a:t>-temporal </a:t>
            </a:r>
            <a:r>
              <a:rPr lang="en-GB" dirty="0">
                <a:latin typeface="Calibri" panose="020F0502020204030204" pitchFamily="34" charset="0"/>
              </a:rPr>
              <a:t>stochastic process observed at discrete points in time and space.</a:t>
            </a:r>
          </a:p>
        </p:txBody>
      </p:sp>
    </p:spTree>
    <p:extLst>
      <p:ext uri="{BB962C8B-B14F-4D97-AF65-F5344CB8AC3E}">
        <p14:creationId xmlns:p14="http://schemas.microsoft.com/office/powerpoint/2010/main" val="159184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24743"/>
            <a:ext cx="6336704" cy="4361785"/>
          </a:xfrm>
        </p:spPr>
      </p:pic>
    </p:spTree>
    <p:extLst>
      <p:ext uri="{BB962C8B-B14F-4D97-AF65-F5344CB8AC3E}">
        <p14:creationId xmlns:p14="http://schemas.microsoft.com/office/powerpoint/2010/main" val="66446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24744"/>
            <a:ext cx="4896544" cy="4547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704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12284"/>
            <a:ext cx="331236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72816"/>
            <a:ext cx="4680520" cy="32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88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484984" cy="348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268760"/>
            <a:ext cx="4752528" cy="366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11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/>
          <a:lstStyle/>
          <a:p>
            <a:r>
              <a:rPr lang="en-GB" dirty="0" smtClean="0"/>
              <a:t>Next stage is to investigate conditioning with observations at upwind locations, in addition to / instead of the same location, when the forecasted wind direction is favourable.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43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GB" dirty="0" smtClean="0"/>
              <a:t>Interested in </a:t>
            </a:r>
            <a:r>
              <a:rPr lang="en-GB" dirty="0" err="1" smtClean="0"/>
              <a:t>covariances</a:t>
            </a:r>
            <a:r>
              <a:rPr lang="en-GB" dirty="0" smtClean="0"/>
              <a:t> and linear correlation coefficients for trajectories – mean(trajectories) and observations – mean(trajectories).</a:t>
            </a:r>
            <a:endParaRPr lang="en-GB" dirty="0"/>
          </a:p>
          <a:p>
            <a:pPr marL="0" indent="0" algn="just">
              <a:buNone/>
            </a:pPr>
            <a:endParaRPr lang="en-GB" dirty="0" smtClean="0"/>
          </a:p>
          <a:p>
            <a:pPr marL="0" indent="0" algn="just">
              <a:buNone/>
            </a:pPr>
            <a:r>
              <a:rPr lang="en-GB" dirty="0" smtClean="0"/>
              <a:t>For j = 1 &amp; 2, </a:t>
            </a:r>
            <a:r>
              <a:rPr lang="en-GB" dirty="0" err="1" smtClean="0"/>
              <a:t>forc.cov</a:t>
            </a:r>
            <a:r>
              <a:rPr lang="en-GB" dirty="0" smtClean="0"/>
              <a:t> = 0.03, </a:t>
            </a:r>
            <a:r>
              <a:rPr lang="en-GB" dirty="0" err="1" smtClean="0"/>
              <a:t>obs.cov</a:t>
            </a:r>
            <a:r>
              <a:rPr lang="en-GB" dirty="0" smtClean="0"/>
              <a:t> = 0.41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For J = 8 &amp; 9, </a:t>
            </a:r>
            <a:r>
              <a:rPr lang="en-GB" dirty="0" err="1" smtClean="0"/>
              <a:t>forc.cov</a:t>
            </a:r>
            <a:r>
              <a:rPr lang="en-GB" dirty="0" smtClean="0"/>
              <a:t> = 0.33, </a:t>
            </a:r>
            <a:r>
              <a:rPr lang="en-GB" dirty="0" err="1" smtClean="0"/>
              <a:t>obs.cov</a:t>
            </a:r>
            <a:r>
              <a:rPr lang="en-GB" dirty="0" smtClean="0"/>
              <a:t> = 0.47 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For J = 20 &amp; 21, </a:t>
            </a:r>
            <a:r>
              <a:rPr lang="en-GB" dirty="0" err="1" smtClean="0"/>
              <a:t>forc.cov</a:t>
            </a:r>
            <a:r>
              <a:rPr lang="en-GB" dirty="0" smtClean="0"/>
              <a:t> = 1.48, </a:t>
            </a:r>
            <a:r>
              <a:rPr lang="en-GB" dirty="0" err="1" smtClean="0"/>
              <a:t>obs.cov</a:t>
            </a:r>
            <a:r>
              <a:rPr lang="en-GB" dirty="0" smtClean="0"/>
              <a:t> = 1.78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For j=1 &amp; 2, </a:t>
            </a:r>
            <a:r>
              <a:rPr lang="en-GB" dirty="0" err="1" smtClean="0"/>
              <a:t>forc.cor</a:t>
            </a:r>
            <a:r>
              <a:rPr lang="en-GB" dirty="0" smtClean="0"/>
              <a:t>=0.17, </a:t>
            </a:r>
            <a:r>
              <a:rPr lang="en-GB" dirty="0" err="1" smtClean="0"/>
              <a:t>obs.cor</a:t>
            </a:r>
            <a:r>
              <a:rPr lang="en-GB" dirty="0" smtClean="0"/>
              <a:t> = 0.23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For j=8 &amp; 9, </a:t>
            </a:r>
            <a:r>
              <a:rPr lang="en-GB" dirty="0" err="1" smtClean="0"/>
              <a:t>forc.cor</a:t>
            </a:r>
            <a:r>
              <a:rPr lang="en-GB" dirty="0" smtClean="0"/>
              <a:t>=0.41, </a:t>
            </a:r>
            <a:r>
              <a:rPr lang="en-GB" dirty="0" err="1" smtClean="0"/>
              <a:t>obs.cor</a:t>
            </a:r>
            <a:r>
              <a:rPr lang="en-GB" dirty="0" smtClean="0"/>
              <a:t> = 0.20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For j=20 &amp; 21, </a:t>
            </a:r>
            <a:r>
              <a:rPr lang="en-GB" dirty="0" err="1" smtClean="0"/>
              <a:t>forc.cor</a:t>
            </a:r>
            <a:r>
              <a:rPr lang="en-GB" dirty="0" smtClean="0"/>
              <a:t>=0.64, </a:t>
            </a:r>
            <a:r>
              <a:rPr lang="en-GB" dirty="0" err="1" smtClean="0"/>
              <a:t>obs.cor</a:t>
            </a:r>
            <a:r>
              <a:rPr lang="en-GB" dirty="0" smtClean="0"/>
              <a:t> = 0.45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450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672481" cy="370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90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906717" cy="4860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769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183" y="836613"/>
            <a:ext cx="6427634" cy="528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61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Ensemble NWP forecasts provide multiple </a:t>
            </a:r>
            <a:r>
              <a:rPr lang="en-GB" dirty="0" err="1" smtClean="0"/>
              <a:t>spatio</a:t>
            </a:r>
            <a:r>
              <a:rPr lang="en-GB" dirty="0" smtClean="0"/>
              <a:t>-temporal trajectories for wind speeds</a:t>
            </a:r>
            <a:r>
              <a:rPr lang="en-GB" dirty="0" smtClean="0"/>
              <a:t>, </a:t>
            </a:r>
            <a:r>
              <a:rPr lang="en-GB" dirty="0"/>
              <a:t>but </a:t>
            </a:r>
            <a:r>
              <a:rPr lang="en-GB" dirty="0" smtClean="0"/>
              <a:t>they </a:t>
            </a:r>
            <a:r>
              <a:rPr lang="en-GB" dirty="0"/>
              <a:t>are only probabilistically calibrated for long </a:t>
            </a:r>
            <a:r>
              <a:rPr lang="en-GB" dirty="0" smtClean="0"/>
              <a:t>look-ahead times.</a:t>
            </a:r>
            <a:endParaRPr lang="en-GB" dirty="0"/>
          </a:p>
          <a:p>
            <a:r>
              <a:rPr lang="en-GB" dirty="0"/>
              <a:t>Statistical post-processing techniques exist to re-calibrate  and allow for the generation of much larger sample sizes</a:t>
            </a:r>
            <a:r>
              <a:rPr lang="en-GB" dirty="0" smtClean="0"/>
              <a:t>.</a:t>
            </a:r>
          </a:p>
          <a:p>
            <a:r>
              <a:rPr lang="en-GB" dirty="0"/>
              <a:t>Once the process has settled, temporal behaviour is quite </a:t>
            </a:r>
            <a:r>
              <a:rPr lang="en-GB" dirty="0" err="1"/>
              <a:t>realisti</a:t>
            </a:r>
            <a:r>
              <a:rPr lang="en-GB" dirty="0"/>
              <a:t> in many respects.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5965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00"/>
          </a:xfrm>
        </p:spPr>
        <p:txBody>
          <a:bodyPr>
            <a:normAutofit fontScale="92500" lnSpcReduction="10000"/>
          </a:bodyPr>
          <a:lstStyle/>
          <a:p>
            <a:pPr algn="just"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</a:rPr>
              <a:t>For electricity networks where a significant proportion of generation capacity is comprised of </a:t>
            </a:r>
            <a:r>
              <a:rPr lang="en-GB" dirty="0" smtClean="0">
                <a:latin typeface="Calibri" panose="020F0502020204030204" pitchFamily="34" charset="0"/>
              </a:rPr>
              <a:t>wind (or other renewable) generators, </a:t>
            </a:r>
            <a:r>
              <a:rPr lang="en-GB" dirty="0" smtClean="0">
                <a:latin typeface="Calibri" panose="020F0502020204030204" pitchFamily="34" charset="0"/>
              </a:rPr>
              <a:t>optimal </a:t>
            </a:r>
            <a:r>
              <a:rPr lang="en-GB" dirty="0">
                <a:latin typeface="Calibri" panose="020F0502020204030204" pitchFamily="34" charset="0"/>
              </a:rPr>
              <a:t>real time operation and </a:t>
            </a:r>
            <a:r>
              <a:rPr lang="en-GB" dirty="0" smtClean="0">
                <a:latin typeface="Calibri" panose="020F0502020204030204" pitchFamily="34" charset="0"/>
              </a:rPr>
              <a:t>management</a:t>
            </a:r>
            <a:r>
              <a:rPr lang="en-GB" dirty="0" smtClean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requires joint probabilistic </a:t>
            </a:r>
            <a:r>
              <a:rPr lang="en-GB" dirty="0" smtClean="0">
                <a:latin typeface="Calibri" panose="020F0502020204030204" pitchFamily="34" charset="0"/>
              </a:rPr>
              <a:t>forecasts</a:t>
            </a:r>
            <a:r>
              <a:rPr lang="en-GB" dirty="0" smtClean="0">
                <a:latin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</a:rPr>
              <a:t>of their output </a:t>
            </a:r>
            <a:r>
              <a:rPr lang="en-GB" dirty="0" smtClean="0">
                <a:latin typeface="Calibri" panose="020F0502020204030204" pitchFamily="34" charset="0"/>
              </a:rPr>
              <a:t>values in </a:t>
            </a:r>
            <a:r>
              <a:rPr lang="en-GB" dirty="0">
                <a:latin typeface="Calibri" panose="020F0502020204030204" pitchFamily="34" charset="0"/>
              </a:rPr>
              <a:t>the near </a:t>
            </a:r>
            <a:r>
              <a:rPr lang="en-GB" dirty="0" smtClean="0">
                <a:latin typeface="Calibri" panose="020F0502020204030204" pitchFamily="34" charset="0"/>
              </a:rPr>
              <a:t>future</a:t>
            </a:r>
            <a:r>
              <a:rPr lang="en-GB" dirty="0" smtClean="0">
                <a:latin typeface="Calibri" panose="020F050202020403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n-GB" dirty="0" smtClean="0">
                <a:latin typeface="Calibri" panose="020F0502020204030204" pitchFamily="34" charset="0"/>
              </a:rPr>
              <a:t>Such forecasts are useful to a wide variety of actors such as TSOs, wind farm operators and energy traders.</a:t>
            </a:r>
          </a:p>
          <a:p>
            <a:pPr algn="just">
              <a:spcAft>
                <a:spcPts val="600"/>
              </a:spcAft>
            </a:pPr>
            <a:r>
              <a:rPr lang="en-GB" dirty="0" smtClean="0">
                <a:latin typeface="Calibri" panose="020F0502020204030204" pitchFamily="34" charset="0"/>
              </a:rPr>
              <a:t>Transition to probabilistic view a work in progress!</a:t>
            </a:r>
            <a:endParaRPr lang="en-GB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21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184576"/>
          </a:xfrm>
        </p:spPr>
        <p:txBody>
          <a:bodyPr/>
          <a:lstStyle/>
          <a:p>
            <a:r>
              <a:rPr lang="en-GB" dirty="0" smtClean="0"/>
              <a:t>For some applications, ‘mature’ raw </a:t>
            </a:r>
            <a:r>
              <a:rPr lang="en-GB" dirty="0"/>
              <a:t>t</a:t>
            </a:r>
            <a:r>
              <a:rPr lang="en-GB" dirty="0" smtClean="0"/>
              <a:t>rajectories behaved better than smoothed ones, in experiments conducted so far.</a:t>
            </a:r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study of the trajectories as </a:t>
            </a:r>
            <a:r>
              <a:rPr lang="en-GB" dirty="0" err="1"/>
              <a:t>spatio</a:t>
            </a:r>
            <a:r>
              <a:rPr lang="en-GB" dirty="0"/>
              <a:t>-temporal processes is a </a:t>
            </a:r>
            <a:r>
              <a:rPr lang="en-GB" dirty="0" smtClean="0"/>
              <a:t>new/ neglected </a:t>
            </a:r>
            <a:r>
              <a:rPr lang="en-GB" dirty="0"/>
              <a:t>area, with significant rewards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1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en-GB" dirty="0" smtClean="0"/>
              <a:t>Another interesting area of research is</a:t>
            </a:r>
            <a:r>
              <a:rPr lang="en-GB" dirty="0" smtClean="0"/>
              <a:t> </a:t>
            </a:r>
            <a:r>
              <a:rPr lang="en-GB" dirty="0" smtClean="0"/>
              <a:t>the merging of time series </a:t>
            </a:r>
            <a:r>
              <a:rPr lang="en-GB" dirty="0" smtClean="0"/>
              <a:t>and conditioned NWP ensembles </a:t>
            </a:r>
            <a:r>
              <a:rPr lang="en-GB" dirty="0" smtClean="0"/>
              <a:t>into a single method that is optimal for all horizons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pPr lvl="0"/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</a:rPr>
              <a:t>A starting point could </a:t>
            </a:r>
            <a:r>
              <a:rPr lang="en-GB" dirty="0" smtClean="0">
                <a:solidFill>
                  <a:prstClr val="black"/>
                </a:solidFill>
                <a:latin typeface="Calibri" panose="020F0502020204030204" pitchFamily="34" charset="0"/>
              </a:rPr>
              <a:t>be e.g. 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</a:rPr>
              <a:t>the 90</a:t>
            </a:r>
            <a:r>
              <a:rPr lang="en-GB" baseline="30000" dirty="0">
                <a:solidFill>
                  <a:prstClr val="black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</a:rPr>
              <a:t> percentile of the NWP predicted ramping rate </a:t>
            </a:r>
            <a:r>
              <a:rPr lang="en-GB" dirty="0" smtClean="0">
                <a:solidFill>
                  <a:prstClr val="black"/>
                </a:solidFill>
                <a:latin typeface="Calibri" panose="020F0502020204030204" pitchFamily="34" charset="0"/>
              </a:rPr>
              <a:t>(along with direction) setting regimes with different relative weights given to 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</a:rPr>
              <a:t>informative neighbours in a VAR </a:t>
            </a:r>
            <a:r>
              <a:rPr lang="en-GB" dirty="0" smtClean="0">
                <a:solidFill>
                  <a:prstClr val="black"/>
                </a:solidFill>
                <a:latin typeface="Calibri" panose="020F0502020204030204" pitchFamily="34" charset="0"/>
              </a:rPr>
              <a:t>model.</a:t>
            </a:r>
            <a:endParaRPr lang="en-GB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985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88632"/>
          </a:xfrm>
        </p:spPr>
        <p:txBody>
          <a:bodyPr>
            <a:normAutofit/>
          </a:bodyPr>
          <a:lstStyle/>
          <a:p>
            <a:pPr algn="just"/>
            <a:r>
              <a:rPr lang="en-GB" dirty="0">
                <a:latin typeface="Calibri" panose="020F0502020204030204" pitchFamily="34" charset="0"/>
              </a:rPr>
              <a:t>F</a:t>
            </a:r>
            <a:r>
              <a:rPr lang="en-GB" dirty="0" smtClean="0">
                <a:latin typeface="Calibri" panose="020F0502020204030204" pitchFamily="34" charset="0"/>
              </a:rPr>
              <a:t>orecast users typically </a:t>
            </a:r>
            <a:r>
              <a:rPr lang="en-GB" dirty="0">
                <a:latin typeface="Calibri" panose="020F0502020204030204" pitchFamily="34" charset="0"/>
              </a:rPr>
              <a:t>interested in wind speeds at a set </a:t>
            </a:r>
            <a:r>
              <a:rPr lang="en-GB" dirty="0" smtClean="0">
                <a:latin typeface="Calibri" panose="020F0502020204030204" pitchFamily="34" charset="0"/>
              </a:rPr>
              <a:t>of </a:t>
            </a:r>
            <a:r>
              <a:rPr lang="en-GB" dirty="0" smtClean="0">
                <a:latin typeface="Calibri" panose="020F0502020204030204" pitchFamily="34" charset="0"/>
              </a:rPr>
              <a:t>look-ahead times, </a:t>
            </a:r>
            <a:r>
              <a:rPr lang="en-GB" dirty="0">
                <a:latin typeface="Calibri" panose="020F0502020204030204" pitchFamily="34" charset="0"/>
              </a:rPr>
              <a:t>running from the nearest future point to </a:t>
            </a:r>
            <a:r>
              <a:rPr lang="en-GB" dirty="0" smtClean="0">
                <a:latin typeface="Calibri" panose="020F0502020204030204" pitchFamily="34" charset="0"/>
              </a:rPr>
              <a:t>some</a:t>
            </a:r>
            <a:r>
              <a:rPr lang="en-GB" dirty="0" smtClean="0">
                <a:latin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</a:rPr>
              <a:t>desired forecast </a:t>
            </a:r>
            <a:r>
              <a:rPr lang="en-GB" dirty="0" smtClean="0">
                <a:latin typeface="Calibri" panose="020F0502020204030204" pitchFamily="34" charset="0"/>
              </a:rPr>
              <a:t>length.</a:t>
            </a:r>
          </a:p>
          <a:p>
            <a:pPr algn="just"/>
            <a:r>
              <a:rPr lang="en-GB" dirty="0">
                <a:latin typeface="Calibri" panose="020F0502020204030204" pitchFamily="34" charset="0"/>
              </a:rPr>
              <a:t>Assume lead times have a regular resolution equal to the observation sampling rate – hourly for available data here</a:t>
            </a:r>
            <a:r>
              <a:rPr lang="en-GB" dirty="0" smtClean="0">
                <a:latin typeface="Calibri" panose="020F0502020204030204" pitchFamily="34" charset="0"/>
              </a:rPr>
              <a:t>.</a:t>
            </a:r>
            <a:endParaRPr lang="en-GB" b="0" i="0" u="none" strike="noStrike" dirty="0" smtClean="0">
              <a:latin typeface="Calibri" panose="020F0502020204030204" pitchFamily="34" charset="0"/>
            </a:endParaRPr>
          </a:p>
          <a:p>
            <a:pPr algn="just"/>
            <a:r>
              <a:rPr lang="en-GB" dirty="0" smtClean="0">
                <a:latin typeface="Calibri" panose="020F0502020204030204" pitchFamily="34" charset="0"/>
              </a:rPr>
              <a:t>Many </a:t>
            </a:r>
            <a:r>
              <a:rPr lang="en-GB" b="0" i="0" u="none" strike="noStrike" dirty="0" smtClean="0">
                <a:latin typeface="Calibri" panose="020F0502020204030204" pitchFamily="34" charset="0"/>
              </a:rPr>
              <a:t>dimensions</a:t>
            </a:r>
            <a:r>
              <a:rPr lang="en-GB" b="0" i="0" u="none" strike="noStrike" dirty="0" smtClean="0">
                <a:latin typeface="Calibri" panose="020F0502020204030204" pitchFamily="34" charset="0"/>
              </a:rPr>
              <a:t>, so difficult to construct and </a:t>
            </a:r>
            <a:r>
              <a:rPr lang="en-GB" b="0" i="0" u="none" strike="noStrike" dirty="0" smtClean="0">
                <a:latin typeface="Calibri" panose="020F0502020204030204" pitchFamily="34" charset="0"/>
              </a:rPr>
              <a:t>interpret the joint distribution.</a:t>
            </a:r>
          </a:p>
          <a:p>
            <a:pPr algn="just"/>
            <a:endParaRPr lang="en-GB" b="0" i="0" u="none" strike="noStrike" baseline="0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63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980728"/>
                <a:ext cx="8229600" cy="4968552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GB" dirty="0" smtClean="0">
                    <a:latin typeface="+mj-lt"/>
                  </a:rPr>
                  <a:t>Might be interested in constructing </a:t>
                </a:r>
                <a:r>
                  <a:rPr lang="en-GB" dirty="0" err="1" smtClean="0">
                    <a:latin typeface="+mj-lt"/>
                  </a:rPr>
                  <a:t>functionals</a:t>
                </a:r>
                <a:r>
                  <a:rPr lang="en-GB" dirty="0" smtClean="0">
                    <a:latin typeface="+mj-lt"/>
                  </a:rPr>
                  <a:t> that </a:t>
                </a:r>
                <a:r>
                  <a:rPr lang="en-GB" dirty="0" smtClean="0">
                    <a:latin typeface="+mj-lt"/>
                  </a:rPr>
                  <a:t>reduce </a:t>
                </a:r>
                <a:r>
                  <a:rPr lang="en-GB" dirty="0" smtClean="0">
                    <a:latin typeface="+mj-lt"/>
                  </a:rPr>
                  <a:t>dimensionality.</a:t>
                </a:r>
                <a:endParaRPr lang="en-GB" dirty="0" smtClean="0">
                  <a:latin typeface="+mj-lt"/>
                </a:endParaRPr>
              </a:p>
              <a:p>
                <a:pPr algn="just"/>
                <a:r>
                  <a:rPr lang="en-GB" dirty="0" smtClean="0">
                    <a:latin typeface="+mj-lt"/>
                  </a:rPr>
                  <a:t>Example question of interest: “What is the probability that the energy delivered by wind capacity in Scotland falls short </a:t>
                </a:r>
                <a:r>
                  <a:rPr lang="en-GB" dirty="0" smtClean="0">
                    <a:latin typeface="+mj-lt"/>
                  </a:rPr>
                  <a:t>of  point forecasts </a:t>
                </a:r>
                <a:r>
                  <a:rPr lang="en-GB" dirty="0" smtClean="0">
                    <a:latin typeface="+mj-lt"/>
                  </a:rPr>
                  <a:t>by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+mj-lt"/>
                        <a:ea typeface="Cambria Math"/>
                      </a:rPr>
                      <m:t>≥</m:t>
                    </m:r>
                  </m:oMath>
                </a14:m>
                <a:r>
                  <a:rPr lang="en-GB" dirty="0" smtClean="0">
                    <a:latin typeface="+mj-lt"/>
                  </a:rPr>
                  <a:t> </a:t>
                </a:r>
                <a:r>
                  <a:rPr lang="en-GB" i="1" dirty="0" smtClean="0">
                    <a:latin typeface="+mj-lt"/>
                    <a:ea typeface="Cambria Math" panose="02040503050406030204" pitchFamily="18" charset="0"/>
                  </a:rPr>
                  <a:t>X</a:t>
                </a:r>
                <a:r>
                  <a:rPr lang="en-GB" dirty="0" smtClean="0">
                    <a:latin typeface="+mj-lt"/>
                  </a:rPr>
                  <a:t> </a:t>
                </a:r>
                <a:r>
                  <a:rPr lang="en-GB" dirty="0" smtClean="0">
                    <a:latin typeface="+mj-lt"/>
                  </a:rPr>
                  <a:t>MW </a:t>
                </a:r>
                <a:r>
                  <a:rPr lang="en-GB" dirty="0" smtClean="0">
                    <a:latin typeface="+mj-lt"/>
                  </a:rPr>
                  <a:t>during each of the next </a:t>
                </a:r>
                <a:r>
                  <a:rPr lang="en-GB" dirty="0">
                    <a:latin typeface="+mj-lt"/>
                  </a:rPr>
                  <a:t>4</a:t>
                </a:r>
                <a:r>
                  <a:rPr lang="en-GB" dirty="0" smtClean="0">
                    <a:latin typeface="+mj-lt"/>
                  </a:rPr>
                  <a:t> hours?”</a:t>
                </a:r>
              </a:p>
              <a:p>
                <a:pPr algn="just"/>
                <a:r>
                  <a:rPr lang="en-GB" dirty="0" smtClean="0">
                    <a:latin typeface="+mj-lt"/>
                  </a:rPr>
                  <a:t>May evaluate by simulating a large number of space-times trajectories (scenarios).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980728"/>
                <a:ext cx="8229600" cy="4968552"/>
              </a:xfrm>
              <a:blipFill rotWithShape="1">
                <a:blip r:embed="rId2"/>
                <a:stretch>
                  <a:fillRect l="-1704" t="-1595" r="-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69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112568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en-GB" dirty="0" smtClean="0">
                <a:latin typeface="Calibri" panose="020F0502020204030204" pitchFamily="34" charset="0"/>
              </a:rPr>
              <a:t>Relationship of 10m wind speed &amp; power</a:t>
            </a:r>
            <a:r>
              <a:rPr lang="en-GB" dirty="0" smtClean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is affected </a:t>
            </a:r>
            <a:r>
              <a:rPr lang="en-GB" dirty="0">
                <a:latin typeface="Calibri" panose="020F0502020204030204" pitchFamily="34" charset="0"/>
              </a:rPr>
              <a:t>by local </a:t>
            </a:r>
            <a:r>
              <a:rPr lang="en-GB" dirty="0" smtClean="0">
                <a:latin typeface="Calibri" panose="020F0502020204030204" pitchFamily="34" charset="0"/>
              </a:rPr>
              <a:t>meteorological conditions and condition of </a:t>
            </a:r>
            <a:r>
              <a:rPr lang="en-GB" dirty="0">
                <a:latin typeface="Calibri" panose="020F0502020204030204" pitchFamily="34" charset="0"/>
              </a:rPr>
              <a:t>machinery. Since </a:t>
            </a:r>
            <a:r>
              <a:rPr lang="en-GB" dirty="0" smtClean="0">
                <a:latin typeface="Calibri" panose="020F0502020204030204" pitchFamily="34" charset="0"/>
              </a:rPr>
              <a:t>these </a:t>
            </a:r>
            <a:r>
              <a:rPr lang="en-GB" dirty="0" smtClean="0">
                <a:latin typeface="Calibri" panose="020F0502020204030204" pitchFamily="34" charset="0"/>
              </a:rPr>
              <a:t>cannot realistically </a:t>
            </a:r>
            <a:r>
              <a:rPr lang="en-GB" dirty="0" smtClean="0">
                <a:latin typeface="Calibri" panose="020F0502020204030204" pitchFamily="34" charset="0"/>
              </a:rPr>
              <a:t>be fully known, process </a:t>
            </a:r>
            <a:r>
              <a:rPr lang="en-GB" dirty="0" smtClean="0">
                <a:latin typeface="Calibri" panose="020F0502020204030204" pitchFamily="34" charset="0"/>
              </a:rPr>
              <a:t>should be</a:t>
            </a:r>
            <a:r>
              <a:rPr lang="en-GB" dirty="0" smtClean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conceived as </a:t>
            </a:r>
            <a:r>
              <a:rPr lang="en-GB" dirty="0">
                <a:latin typeface="Calibri" panose="020F0502020204030204" pitchFamily="34" charset="0"/>
              </a:rPr>
              <a:t>resulting from </a:t>
            </a:r>
            <a:r>
              <a:rPr lang="en-GB" dirty="0" smtClean="0">
                <a:latin typeface="Calibri" panose="020F0502020204030204" pitchFamily="34" charset="0"/>
              </a:rPr>
              <a:t>a set </a:t>
            </a:r>
            <a:r>
              <a:rPr lang="en-GB" dirty="0">
                <a:latin typeface="Calibri" panose="020F0502020204030204" pitchFamily="34" charset="0"/>
              </a:rPr>
              <a:t>of stochastic functions. </a:t>
            </a:r>
            <a:endParaRPr lang="en-GB" dirty="0" smtClean="0">
              <a:latin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endParaRPr lang="en-GB" dirty="0" smtClean="0">
              <a:latin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GB" dirty="0" smtClean="0">
                <a:latin typeface="Calibri" panose="020F0502020204030204" pitchFamily="34" charset="0"/>
              </a:rPr>
              <a:t>Establishing these functions are beyond scope of current work.</a:t>
            </a:r>
            <a:endParaRPr lang="en-GB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45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896544"/>
          </a:xfrm>
        </p:spPr>
        <p:txBody>
          <a:bodyPr>
            <a:normAutofit lnSpcReduction="10000"/>
          </a:bodyPr>
          <a:lstStyle/>
          <a:p>
            <a:pPr algn="just"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</a:rPr>
              <a:t>Current work is interested in the strong and complex </a:t>
            </a:r>
            <a:r>
              <a:rPr lang="en-GB" dirty="0" err="1">
                <a:latin typeface="Calibri" panose="020F0502020204030204" pitchFamily="34" charset="0"/>
              </a:rPr>
              <a:t>spatio</a:t>
            </a:r>
            <a:r>
              <a:rPr lang="en-GB" dirty="0">
                <a:latin typeface="Calibri" panose="020F0502020204030204" pitchFamily="34" charset="0"/>
              </a:rPr>
              <a:t>-temporal relationships in wind power output processes, best achieved through examining wind speeds rather  than power outputs. </a:t>
            </a:r>
            <a:endParaRPr lang="en-GB" dirty="0" smtClean="0">
              <a:latin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endParaRPr lang="en-GB" dirty="0">
              <a:latin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</a:rPr>
              <a:t>Wind speeds represent much more information about power outputs than vice versa.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87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3796</TotalTime>
  <Words>1512</Words>
  <Application>Microsoft Office PowerPoint</Application>
  <PresentationFormat>On-screen Show (4:3)</PresentationFormat>
  <Paragraphs>118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Ensemble-Based Probabilistic Forecasts for Wind Speeds at Multiple Look-Ahead Times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Gruffudd</dc:creator>
  <cp:lastModifiedBy>Gruffudd</cp:lastModifiedBy>
  <cp:revision>105</cp:revision>
  <dcterms:created xsi:type="dcterms:W3CDTF">2013-11-10T22:23:14Z</dcterms:created>
  <dcterms:modified xsi:type="dcterms:W3CDTF">2014-04-15T12:56:31Z</dcterms:modified>
</cp:coreProperties>
</file>