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5" r:id="rId1"/>
  </p:sldMasterIdLst>
  <p:notesMasterIdLst>
    <p:notesMasterId r:id="rId25"/>
  </p:notesMasterIdLst>
  <p:handoutMasterIdLst>
    <p:handoutMasterId r:id="rId26"/>
  </p:handoutMasterIdLst>
  <p:sldIdLst>
    <p:sldId id="256" r:id="rId2"/>
    <p:sldId id="419" r:id="rId3"/>
    <p:sldId id="425" r:id="rId4"/>
    <p:sldId id="428" r:id="rId5"/>
    <p:sldId id="429" r:id="rId6"/>
    <p:sldId id="430" r:id="rId7"/>
    <p:sldId id="431" r:id="rId8"/>
    <p:sldId id="462" r:id="rId9"/>
    <p:sldId id="436" r:id="rId10"/>
    <p:sldId id="440" r:id="rId11"/>
    <p:sldId id="467" r:id="rId12"/>
    <p:sldId id="469" r:id="rId13"/>
    <p:sldId id="465" r:id="rId14"/>
    <p:sldId id="475" r:id="rId15"/>
    <p:sldId id="476" r:id="rId16"/>
    <p:sldId id="470" r:id="rId17"/>
    <p:sldId id="473" r:id="rId18"/>
    <p:sldId id="477" r:id="rId19"/>
    <p:sldId id="474" r:id="rId20"/>
    <p:sldId id="466" r:id="rId21"/>
    <p:sldId id="443" r:id="rId22"/>
    <p:sldId id="441" r:id="rId23"/>
    <p:sldId id="442" r:id="rId24"/>
  </p:sldIdLst>
  <p:sldSz cx="9144000" cy="6858000" type="screen4x3"/>
  <p:notesSz cx="6669088" cy="9928225"/>
  <p:custDataLst>
    <p:tags r:id="rId27"/>
  </p:custDataLst>
  <p:defaultTextStyle>
    <a:defPPr>
      <a:defRPr lang="en-GB"/>
    </a:defPPr>
    <a:lvl1pPr algn="l" defTabSz="47783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77838" indent="-20638" algn="l" defTabSz="47783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57263" indent="-42863" algn="l" defTabSz="47783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436688" indent="-65088" algn="l" defTabSz="47783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914525" indent="-85725" algn="l" defTabSz="47783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12E"/>
    <a:srgbClr val="A71930"/>
    <a:srgbClr val="B5B5B5"/>
    <a:srgbClr val="C5477C"/>
    <a:srgbClr val="752D48"/>
    <a:srgbClr val="AB8D25"/>
    <a:srgbClr val="877A43"/>
    <a:srgbClr val="B7A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94668" autoAdjust="0"/>
  </p:normalViewPr>
  <p:slideViewPr>
    <p:cSldViewPr snapToObjects="1">
      <p:cViewPr>
        <p:scale>
          <a:sx n="75" d="100"/>
          <a:sy n="75" d="100"/>
        </p:scale>
        <p:origin x="-2916" y="-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25" d="100"/>
          <a:sy n="125" d="100"/>
        </p:scale>
        <p:origin x="-3960" y="-112"/>
      </p:cViewPr>
      <p:guideLst>
        <p:guide orient="horz" pos="312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C9A46CE-C69E-4A58-B888-718D1589289B}" type="datetime3">
              <a:rPr lang="en-GB"/>
              <a:pPr>
                <a:defRPr/>
              </a:pPr>
              <a:t>14 April,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Warwick Business School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4C8DED-7CD4-40D2-9DF6-0D662C664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342" name="Picture 5" descr="oe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5445" y="9430092"/>
            <a:ext cx="122421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821064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FC7DED1-9142-4994-9993-3D2EB656B2A5}" type="datetime3">
              <a:rPr lang="en-GB"/>
              <a:pPr>
                <a:defRPr/>
              </a:pPr>
              <a:t>14 April, 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Warwick Business School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 defTabSz="4782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AB19DD0-541A-4873-A9B0-9ADA36608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0353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778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112" charset="-128"/>
        <a:cs typeface="ＭＳ Ｐゴシック" pitchFamily="-112" charset="-128"/>
      </a:defRPr>
    </a:lvl1pPr>
    <a:lvl2pPr marL="477838" algn="l" defTabSz="4778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2pPr>
    <a:lvl3pPr marL="957263" algn="l" defTabSz="4778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3pPr>
    <a:lvl4pPr marL="1436688" algn="l" defTabSz="4778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4pPr>
    <a:lvl5pPr marL="1914525" algn="l" defTabSz="4778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112" charset="-128"/>
        <a:cs typeface="ＭＳ Ｐゴシック"/>
      </a:defRPr>
    </a:lvl5pPr>
    <a:lvl6pPr marL="2394539" algn="l" defTabSz="478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3447" algn="l" defTabSz="478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2355" algn="l" defTabSz="478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1263" algn="l" defTabSz="478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F6FEF116-EEA1-44D5-993E-065EC3C23E91}" type="datetime3">
              <a:rPr lang="en-GB"/>
              <a:pPr>
                <a:defRPr/>
              </a:pPr>
              <a:t>14 April,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Warwick Business School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F82B35-3FC1-4060-B0D6-BEEEEA95E8E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15F3BD9-4B0D-4CBC-AB7A-0C7C95F136C0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.emf"/><Relationship Id="rId4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_Warwick_Uni_black.e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2975" y="6245225"/>
            <a:ext cx="145573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wbs_tab-logo_cmyk.e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61975"/>
            <a:ext cx="914400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20400" y="1524000"/>
            <a:ext cx="6591000" cy="2225040"/>
          </a:xfrm>
        </p:spPr>
        <p:txBody>
          <a:bodyPr lIns="36000" anchor="b">
            <a:normAutofit/>
          </a:bodyPr>
          <a:lstStyle>
            <a:lvl1pPr algn="l">
              <a:defRPr lang="en-US" sz="4200" b="1" cap="none" baseline="0" dirty="0">
                <a:ln w="5000" cmpd="sng">
                  <a:solidFill>
                    <a:schemeClr val="tx2">
                      <a:alpha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220400" y="3749040"/>
            <a:ext cx="6591000" cy="746760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2100">
                <a:ln w="1270" cmpd="sng">
                  <a:solidFill>
                    <a:schemeClr val="tx2">
                      <a:alpha val="4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defRPr>
            </a:lvl1pPr>
            <a:lvl2pPr marL="478908" indent="0" algn="ctr">
              <a:buNone/>
            </a:lvl2pPr>
            <a:lvl3pPr marL="957816" indent="0" algn="ctr">
              <a:buNone/>
            </a:lvl3pPr>
            <a:lvl4pPr marL="1436724" indent="0" algn="ctr">
              <a:buNone/>
            </a:lvl4pPr>
            <a:lvl5pPr marL="1915631" indent="0" algn="ctr">
              <a:buNone/>
            </a:lvl5pPr>
            <a:lvl6pPr marL="2394539" indent="0" algn="ctr">
              <a:buNone/>
            </a:lvl6pPr>
            <a:lvl7pPr marL="2873447" indent="0" algn="ctr">
              <a:buNone/>
            </a:lvl7pPr>
            <a:lvl8pPr marL="3352355" indent="0" algn="ctr">
              <a:buNone/>
            </a:lvl8pPr>
            <a:lvl9pPr marL="3831263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GB" dirty="0" smtClean="0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3"/>
          </p:nvPr>
        </p:nvSpPr>
        <p:spPr>
          <a:xfrm>
            <a:off x="1220400" y="4800600"/>
            <a:ext cx="6591300" cy="1219200"/>
          </a:xfrm>
        </p:spPr>
        <p:txBody>
          <a:bodyPr lIns="36000" rIns="36000">
            <a:noAutofit/>
          </a:bodyPr>
          <a:lstStyle>
            <a:lvl1pPr marL="0" indent="0">
              <a:buFontTx/>
              <a:buNone/>
              <a:defRPr sz="2100" baseline="0">
                <a:solidFill>
                  <a:schemeClr val="tx2"/>
                </a:solidFill>
              </a:defRPr>
            </a:lvl1pPr>
            <a:lvl2pPr marL="540000" indent="-457200">
              <a:buNone/>
              <a:defRPr sz="18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85CD4940-95B6-F849-8741-A2C3756A2029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791667A-D524-CD43-9381-F06E1CD35128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D80AE-28FC-8148-9B5C-3D3456D95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791BB87-4378-F74D-B073-27385B6EE3CA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57A4-53FD-874A-9E46-28A4DC3646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975"/>
            <a:ext cx="8229600" cy="8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wbs-logo.em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0"/>
            <a:ext cx="14097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The_Warwick_Uni_black.emf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034213" y="6172200"/>
            <a:ext cx="14557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57500" y="1524000"/>
            <a:ext cx="6591000" cy="2225040"/>
          </a:xfrm>
        </p:spPr>
        <p:txBody>
          <a:bodyPr lIns="36000" anchor="b">
            <a:normAutofit/>
          </a:bodyPr>
          <a:lstStyle>
            <a:lvl1pPr algn="l">
              <a:defRPr lang="en-US" sz="4200" b="1" cap="none" baseline="0" dirty="0">
                <a:ln w="5000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57200" y="3749040"/>
            <a:ext cx="6591000" cy="746760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  <a:effectLst/>
              </a:defRPr>
            </a:lvl1pPr>
            <a:lvl2pPr marL="478908" indent="0" algn="ctr">
              <a:buNone/>
            </a:lvl2pPr>
            <a:lvl3pPr marL="957816" indent="0" algn="ctr">
              <a:buNone/>
            </a:lvl3pPr>
            <a:lvl4pPr marL="1436724" indent="0" algn="ctr">
              <a:buNone/>
            </a:lvl4pPr>
            <a:lvl5pPr marL="1915631" indent="0" algn="ctr">
              <a:buNone/>
            </a:lvl5pPr>
            <a:lvl6pPr marL="2394539" indent="0" algn="ctr">
              <a:buNone/>
            </a:lvl6pPr>
            <a:lvl7pPr marL="2873447" indent="0" algn="ctr">
              <a:buNone/>
            </a:lvl7pPr>
            <a:lvl8pPr marL="3352355" indent="0" algn="ctr">
              <a:buNone/>
            </a:lvl8pPr>
            <a:lvl9pPr marL="3831263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GB" dirty="0" smtClean="0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3"/>
          </p:nvPr>
        </p:nvSpPr>
        <p:spPr>
          <a:xfrm>
            <a:off x="457200" y="4800600"/>
            <a:ext cx="6591300" cy="1219200"/>
          </a:xfrm>
        </p:spPr>
        <p:txBody>
          <a:bodyPr lIns="36000" rIns="36000">
            <a:noAutofit/>
          </a:bodyPr>
          <a:lstStyle>
            <a:lvl1pPr>
              <a:buFontTx/>
              <a:buNone/>
              <a:defRPr sz="2100" baseline="0">
                <a:solidFill>
                  <a:srgbClr val="A7193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56D1F-BF14-404A-A928-EDD6CF855780}" type="datetime3">
              <a:rPr lang="en-GB"/>
              <a:pPr>
                <a:defRPr/>
              </a:pPr>
              <a:t>14 April, 2014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10"/>
            <a:ext cx="3053868" cy="1253808"/>
          </a:xfrm>
        </p:spPr>
        <p:txBody>
          <a:bodyPr anchor="b"/>
          <a:lstStyle>
            <a:lvl1pPr algn="l">
              <a:buNone/>
              <a:defRPr sz="2300" b="1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7891" rIns="47891"/>
          <a:lstStyle>
            <a:lvl1pPr marL="0" indent="0">
              <a:buFontTx/>
              <a:buNone/>
              <a:defRPr sz="1300"/>
            </a:lvl1pPr>
            <a:lvl2pPr>
              <a:buFontTx/>
              <a:buNone/>
              <a:defRPr sz="1300"/>
            </a:lvl2pPr>
            <a:lvl3pPr>
              <a:buFontTx/>
              <a:buNone/>
              <a:defRPr sz="1000"/>
            </a:lvl3pPr>
            <a:lvl4pPr>
              <a:buFontTx/>
              <a:buNone/>
              <a:defRPr sz="1000"/>
            </a:lvl4pPr>
            <a:lvl5pPr>
              <a:buFontTx/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457202"/>
            <a:ext cx="4876800" cy="5205047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F9CFC-3E6F-4802-8688-183AAA6FF0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3C085-B487-4E38-A0E9-D92D4FC66FB0}" type="datetime3">
              <a:rPr lang="en-GB"/>
              <a:pPr>
                <a:defRPr/>
              </a:pPr>
              <a:t>14 April, 2014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3DF43E5-76BC-754F-A4D7-AB5A1359C712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DF9D8-12EC-0046-93E0-88EA8E5808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bs_tab-logo_cmyk.e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1975"/>
            <a:ext cx="914400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0"/>
            <a:ext cx="6629400" cy="2224800"/>
          </a:xfrm>
        </p:spPr>
        <p:txBody>
          <a:bodyPr tIns="0" bIns="0" anchor="b">
            <a:normAutofit/>
          </a:bodyPr>
          <a:lstStyle>
            <a:lvl1pPr algn="l">
              <a:buNone/>
              <a:defRPr sz="3400" b="1" cap="none" baseline="0">
                <a:ln w="5000" cmpd="sng">
                  <a:noFill/>
                  <a:prstDash val="solid"/>
                </a:ln>
                <a:solidFill>
                  <a:srgbClr val="0039A6"/>
                </a:solidFill>
                <a:effectLst/>
                <a:latin typeface="+mj-lt"/>
                <a:cs typeface="Franklin Gothic Book (Headings)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748800"/>
            <a:ext cx="6629400" cy="745200"/>
          </a:xfrm>
        </p:spPr>
        <p:txBody>
          <a:bodyPr lIns="72000" tIns="0" rIns="72000" bIns="0"/>
          <a:lstStyle>
            <a:lvl1pPr marL="0" indent="0" algn="l">
              <a:buNone/>
              <a:defRPr sz="2100">
                <a:ln>
                  <a:noFill/>
                </a:ln>
                <a:solidFill>
                  <a:srgbClr val="0039A6"/>
                </a:solidFill>
                <a:effectLst/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318A72FE-4B69-0A4C-9A4A-FD7843F96741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3BFEA-E02D-2D44-A815-B95FA61F8F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0862" cy="4525963"/>
          </a:xfrm>
        </p:spPr>
        <p:txBody>
          <a:bodyPr/>
          <a:lstStyle>
            <a:lvl1pPr>
              <a:buClrTx/>
              <a:defRPr sz="2700"/>
            </a:lvl1pPr>
            <a:lvl2pPr>
              <a:buClrTx/>
              <a:defRPr sz="2300"/>
            </a:lvl2pPr>
            <a:lvl3pPr>
              <a:buClrTx/>
              <a:defRPr sz="2100"/>
            </a:lvl3pPr>
            <a:lvl4pPr>
              <a:buClrTx/>
              <a:defRPr sz="1900"/>
            </a:lvl4pPr>
            <a:lvl5pPr>
              <a:buClrTx/>
              <a:defRPr sz="1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107" y="1600202"/>
            <a:ext cx="4040862" cy="4525963"/>
          </a:xfrm>
        </p:spPr>
        <p:txBody>
          <a:bodyPr/>
          <a:lstStyle>
            <a:lvl1pPr>
              <a:buClrTx/>
              <a:defRPr sz="2700"/>
            </a:lvl1pPr>
            <a:lvl2pPr>
              <a:buClrTx/>
              <a:defRPr sz="2300"/>
            </a:lvl2pPr>
            <a:lvl3pPr>
              <a:buClrTx/>
              <a:defRPr sz="2100"/>
            </a:lvl3pPr>
            <a:lvl4pPr>
              <a:buClrTx/>
              <a:defRPr sz="1900"/>
            </a:lvl4pPr>
            <a:lvl5pPr>
              <a:buClrTx/>
              <a:defRPr sz="1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313DB443-FD47-F341-9DCE-0BFF71A098CD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D8E44-80E7-3C49-BE08-E0927A5768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685800"/>
          </a:xfrm>
        </p:spPr>
        <p:txBody>
          <a:bodyPr/>
          <a:lstStyle>
            <a:lvl1pPr marL="0" indent="0">
              <a:buNone/>
              <a:defRPr sz="2500" b="1">
                <a:ln>
                  <a:noFill/>
                </a:ln>
                <a:solidFill>
                  <a:srgbClr val="0039A6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86400"/>
            <a:ext cx="4041775" cy="685800"/>
          </a:xfrm>
        </p:spPr>
        <p:txBody>
          <a:bodyPr/>
          <a:lstStyle>
            <a:lvl1pPr marL="0" indent="0">
              <a:buNone/>
              <a:defRPr sz="2500" b="1">
                <a:ln>
                  <a:noFill/>
                </a:ln>
                <a:solidFill>
                  <a:srgbClr val="0039A6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3"/>
            <a:ext cx="4040188" cy="3941763"/>
          </a:xfrm>
        </p:spPr>
        <p:txBody>
          <a:bodyPr/>
          <a:lstStyle>
            <a:lvl1pPr>
              <a:buClrTx/>
              <a:defRPr sz="2500"/>
            </a:lvl1pPr>
            <a:lvl2pPr>
              <a:buClrTx/>
              <a:defRPr sz="2100"/>
            </a:lvl2pPr>
            <a:lvl3pPr>
              <a:buClrTx/>
              <a:defRPr sz="1900"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16913"/>
            <a:ext cx="4041775" cy="3941763"/>
          </a:xfrm>
        </p:spPr>
        <p:txBody>
          <a:bodyPr/>
          <a:lstStyle>
            <a:lvl1pPr>
              <a:buClrTx/>
              <a:defRPr sz="2500"/>
            </a:lvl1pPr>
            <a:lvl2pPr>
              <a:buClrTx/>
              <a:defRPr sz="2100"/>
            </a:lvl2pPr>
            <a:lvl3pPr>
              <a:buClrTx/>
              <a:defRPr sz="1900"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005E6B5-D462-2A45-BCBD-1A21E996354A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3CB9E-396F-F540-9D8C-245D415814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64769" cy="1143000"/>
          </a:xfrm>
        </p:spPr>
        <p:txBody>
          <a:bodyPr/>
          <a:lstStyle>
            <a:lvl1pPr algn="l"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91CD536-F5BC-974C-B4C3-CF42F31E3F6F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C2BE8-53DD-334A-BFD4-3A3FBD7B1E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010C-DCF0-7740-B1AF-3DB7CDD5EE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67544" y="5733256"/>
            <a:ext cx="8264769" cy="541784"/>
          </a:xfrm>
        </p:spPr>
        <p:txBody>
          <a:bodyPr lIns="47891" tIns="0" rIns="47891" bIns="0" anchor="b"/>
          <a:lstStyle>
            <a:lvl1pPr marL="0" indent="0" algn="l">
              <a:buNone/>
              <a:defRPr sz="1500">
                <a:solidFill>
                  <a:schemeClr val="bg2"/>
                </a:solidFill>
              </a:defRPr>
            </a:lvl1pPr>
            <a:lvl2pPr>
              <a:buNone/>
              <a:defRPr sz="13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64525" cy="3989040"/>
          </a:xfrm>
        </p:spPr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D7C7555-D9CD-9744-81A8-2AC7654CD708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A13AD-2B93-9F43-9708-CD20C1D43A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10"/>
            <a:ext cx="3053868" cy="1253808"/>
          </a:xfrm>
        </p:spPr>
        <p:txBody>
          <a:bodyPr anchor="b"/>
          <a:lstStyle>
            <a:lvl1pPr algn="l">
              <a:buNone/>
              <a:defRPr sz="2300" b="1">
                <a:ln>
                  <a:noFill/>
                </a:ln>
                <a:solidFill>
                  <a:srgbClr val="0039A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7891" rIns="47891"/>
          <a:lstStyle>
            <a:lvl1pPr marL="0" indent="0">
              <a:buFontTx/>
              <a:buNone/>
              <a:defRPr sz="1300"/>
            </a:lvl1pPr>
            <a:lvl2pPr>
              <a:buFontTx/>
              <a:buNone/>
              <a:defRPr sz="1300"/>
            </a:lvl2pPr>
            <a:lvl3pPr>
              <a:buFontTx/>
              <a:buNone/>
              <a:defRPr sz="1000"/>
            </a:lvl3pPr>
            <a:lvl4pPr>
              <a:buFontTx/>
              <a:buNone/>
              <a:defRPr sz="1000"/>
            </a:lvl4pPr>
            <a:lvl5pPr>
              <a:buFontTx/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457202"/>
            <a:ext cx="4876800" cy="5205047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3622144-8496-8C42-AA51-0C55F32B73C3}" type="datetime1">
              <a:rPr lang="en-GB" smtClean="0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F619-0D8A-0A49-BCA5-8A17AF387D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64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645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47891" rIns="36000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376613" y="6551613"/>
            <a:ext cx="3862387" cy="212725"/>
          </a:xfrm>
          <a:prstGeom prst="rect">
            <a:avLst/>
          </a:prstGeom>
        </p:spPr>
        <p:txBody>
          <a:bodyPr vert="horz" lIns="0" tIns="0" rIns="0" bIns="0" anchor="t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543800" y="6551613"/>
            <a:ext cx="415925" cy="21272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E848D"/>
                </a:solidFill>
                <a:latin typeface="Calibri" pitchFamily="35" charset="0"/>
              </a:defRPr>
            </a:lvl1pPr>
          </a:lstStyle>
          <a:p>
            <a:pPr>
              <a:defRPr/>
            </a:pPr>
            <a:fld id="{EDDE0DD9-2CBE-7646-BE99-05E437988F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979613" y="6551613"/>
            <a:ext cx="1138237" cy="2127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 dirty="0">
                <a:solidFill>
                  <a:srgbClr val="7E848D"/>
                </a:solidFill>
                <a:latin typeface="+mn-lt"/>
                <a:ea typeface="Arial" pitchFamily="35" charset="0"/>
                <a:cs typeface="Arial" pitchFamily="3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1"/>
          <p:cNvSpPr txBox="1">
            <a:spLocks/>
          </p:cNvSpPr>
          <p:nvPr/>
        </p:nvSpPr>
        <p:spPr>
          <a:xfrm>
            <a:off x="503238" y="6551613"/>
            <a:ext cx="1371600" cy="212725"/>
          </a:xfrm>
          <a:prstGeom prst="rect">
            <a:avLst/>
          </a:prstGeom>
        </p:spPr>
        <p:txBody>
          <a:bodyPr lIns="0" tIns="0" rIns="0" bIns="0"/>
          <a:lstStyle/>
          <a:p>
            <a:pPr defTabSz="477838">
              <a:defRPr/>
            </a:pPr>
            <a:r>
              <a:rPr lang="en-US" sz="1000" dirty="0">
                <a:solidFill>
                  <a:srgbClr val="3662B5"/>
                </a:solidFill>
                <a:latin typeface="Calibri" pitchFamily="35" charset="0"/>
                <a:ea typeface="+mn-ea"/>
                <a:cs typeface="Arial" charset="0"/>
              </a:rPr>
              <a:t>Warwick Business School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24" r:id="rId13"/>
    <p:sldLayoutId id="2147483916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 kern="1200">
          <a:solidFill>
            <a:srgbClr val="0039A6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78908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57816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436724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915631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432000" indent="-432000" algn="l" rtl="0" eaLnBrk="1" fontAlgn="base" hangingPunct="1">
        <a:spcBef>
          <a:spcPts val="600"/>
        </a:spcBef>
        <a:spcAft>
          <a:spcPts val="200"/>
        </a:spcAft>
        <a:buSzPct val="80000"/>
        <a:buFont typeface="Wingdings 2" pitchFamily="35" charset="2"/>
        <a:buChar char=""/>
        <a:defRPr sz="3100" kern="1200">
          <a:solidFill>
            <a:srgbClr val="404040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0200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35" charset="2"/>
        <a:buChar char=""/>
        <a:defRPr sz="2700" kern="1200">
          <a:solidFill>
            <a:srgbClr val="404040"/>
          </a:solidFill>
          <a:latin typeface="+mn-lt"/>
          <a:ea typeface="ＭＳ Ｐゴシック" pitchFamily="-112" charset="-128"/>
          <a:cs typeface="+mn-cs"/>
        </a:defRPr>
      </a:lvl2pPr>
      <a:lvl3pPr marL="950400" indent="-266700" algn="l" rtl="0" eaLnBrk="1" fontAlgn="base" hangingPunct="1">
        <a:spcBef>
          <a:spcPct val="20000"/>
        </a:spcBef>
        <a:spcAft>
          <a:spcPct val="0"/>
        </a:spcAft>
        <a:buSzPct val="85000"/>
        <a:buFont typeface="Arial" pitchFamily="35" charset="0"/>
        <a:buChar char="○"/>
        <a:defRPr sz="2500" kern="1200">
          <a:solidFill>
            <a:srgbClr val="404040"/>
          </a:solidFill>
          <a:latin typeface="+mn-lt"/>
          <a:ea typeface="ＭＳ Ｐゴシック" pitchFamily="-112" charset="-128"/>
          <a:cs typeface="+mn-cs"/>
        </a:defRPr>
      </a:lvl3pPr>
      <a:lvl4pPr marL="1195200" indent="-2476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35" charset="2"/>
        <a:buChar char=""/>
        <a:defRPr sz="2100" kern="1200">
          <a:solidFill>
            <a:srgbClr val="404040"/>
          </a:solidFill>
          <a:latin typeface="+mn-lt"/>
          <a:ea typeface="ＭＳ Ｐゴシック" pitchFamily="-112" charset="-128"/>
          <a:cs typeface="+mn-cs"/>
        </a:defRPr>
      </a:lvl4pPr>
      <a:lvl5pPr marL="1440000" indent="-190500" algn="l" rtl="0" eaLnBrk="1" fontAlgn="base" hangingPunct="1">
        <a:spcBef>
          <a:spcPct val="20000"/>
        </a:spcBef>
        <a:spcAft>
          <a:spcPct val="0"/>
        </a:spcAft>
        <a:buSzPct val="100000"/>
        <a:buFont typeface="Arial" pitchFamily="35" charset="0"/>
        <a:buChar char="-"/>
        <a:defRPr sz="2100" kern="1200">
          <a:solidFill>
            <a:srgbClr val="404040"/>
          </a:solidFill>
          <a:latin typeface="+mn-lt"/>
          <a:ea typeface="ＭＳ Ｐゴシック" pitchFamily="-112" charset="-128"/>
          <a:cs typeface="+mn-cs"/>
        </a:defRPr>
      </a:lvl5pPr>
      <a:lvl6pPr marL="1781538" indent="-19156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11413" indent="-19156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41288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30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28"/>
          <p:cNvSpPr>
            <a:spLocks noGrp="1"/>
          </p:cNvSpPr>
          <p:nvPr>
            <p:ph type="ctrTitle"/>
          </p:nvPr>
        </p:nvSpPr>
        <p:spPr>
          <a:xfrm>
            <a:off x="1115616" y="1916832"/>
            <a:ext cx="7344816" cy="2153032"/>
          </a:xfrm>
        </p:spPr>
        <p:txBody>
          <a:bodyPr>
            <a:normAutofit fontScale="90000"/>
          </a:bodyPr>
          <a:lstStyle/>
          <a:p>
            <a: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900" dirty="0" smtClean="0"/>
              <a:t>Revenues </a:t>
            </a:r>
            <a:r>
              <a:rPr lang="en-GB" sz="4900" dirty="0"/>
              <a:t>from storage in a competitive energy market: empirical evidence from Great Britain</a:t>
            </a:r>
            <a:r>
              <a:rPr lang="en-GB" sz="4400" dirty="0"/>
              <a:t/>
            </a:r>
            <a:br>
              <a:rPr lang="en-GB" sz="4400" dirty="0"/>
            </a:br>
            <a: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4400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dirty="0" smtClean="0">
              <a:ln>
                <a:noFill/>
              </a:ln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362" name="Subtitle 31"/>
          <p:cNvSpPr>
            <a:spLocks noGrp="1"/>
          </p:cNvSpPr>
          <p:nvPr>
            <p:ph type="subTitle" idx="1"/>
          </p:nvPr>
        </p:nvSpPr>
        <p:spPr>
          <a:xfrm>
            <a:off x="1220400" y="3212976"/>
            <a:ext cx="6591000" cy="1282824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/>
              <a:t>CRISM Workshop on Statistical and Probabilistic Methodologies for Energy Systems</a:t>
            </a:r>
          </a:p>
          <a:p>
            <a:pPr algn="ctr"/>
            <a:r>
              <a:rPr lang="en-GB" sz="2400" dirty="0" smtClean="0"/>
              <a:t>University of Warwick  - 14 April 2014</a:t>
            </a:r>
            <a:endParaRPr lang="en-GB" sz="2400" dirty="0"/>
          </a:p>
          <a:p>
            <a:pPr eaLnBrk="1" hangingPunct="1"/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5364" name="Content Placeholder 29"/>
          <p:cNvSpPr>
            <a:spLocks noGrp="1"/>
          </p:cNvSpPr>
          <p:nvPr>
            <p:ph sz="quarter" idx="13"/>
          </p:nvPr>
        </p:nvSpPr>
        <p:spPr>
          <a:xfrm>
            <a:off x="395536" y="4800600"/>
            <a:ext cx="8568952" cy="1963738"/>
          </a:xfrm>
        </p:spPr>
        <p:txBody>
          <a:bodyPr/>
          <a:lstStyle/>
          <a:p>
            <a:r>
              <a:rPr lang="en-US" sz="2400" dirty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Monica Giulietti, joint work with</a:t>
            </a:r>
            <a:r>
              <a:rPr lang="en-US" sz="2400" dirty="0" smtClean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:</a:t>
            </a:r>
            <a:endParaRPr lang="en-US" sz="2400" dirty="0">
              <a:solidFill>
                <a:srgbClr val="0E336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r>
              <a:rPr lang="en-US" sz="2400" dirty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Luigi Grossi (</a:t>
            </a:r>
            <a:r>
              <a:rPr lang="en-US" sz="2400" dirty="0" err="1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Universita</a:t>
            </a:r>
            <a:r>
              <a:rPr lang="en-US" sz="2400" dirty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’ di Verona</a:t>
            </a:r>
            <a:r>
              <a:rPr lang="en-US" sz="2400" dirty="0" smtClean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) and Michael </a:t>
            </a:r>
            <a:r>
              <a:rPr lang="en-US" sz="2400" dirty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Waterson (University of Warwick</a:t>
            </a:r>
            <a:r>
              <a:rPr lang="en-US" sz="2400" dirty="0" smtClean="0">
                <a:solidFill>
                  <a:srgbClr val="0E33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)</a:t>
            </a:r>
            <a:endParaRPr lang="en-GB" sz="2400" dirty="0"/>
          </a:p>
          <a:p>
            <a:pPr eaLnBrk="1" hangingPunct="1"/>
            <a:r>
              <a:rPr lang="en-GB" dirty="0" smtClean="0">
                <a:ea typeface="ＭＳ Ｐゴシック"/>
                <a:cs typeface="ＭＳ Ｐゴシック"/>
              </a:rPr>
              <a:t> </a:t>
            </a:r>
          </a:p>
          <a:p>
            <a:pPr eaLnBrk="1" hangingPunct="1"/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00563" y="4800600"/>
            <a:ext cx="471487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GB" dirty="0">
              <a:latin typeface="+mn-lt"/>
              <a:ea typeface="ＭＳ Ｐゴシック"/>
              <a:cs typeface="ＭＳ Ｐゴシック"/>
            </a:endParaRPr>
          </a:p>
        </p:txBody>
      </p:sp>
      <p:pic>
        <p:nvPicPr>
          <p:cNvPr id="7" name="Picture 6" descr="http://t1.gstatic.com/images?q=tbn:ANd9GcSxW2ULqFfvFwLNfwX6o0_-UGZo3lY3_Yftau4g4J-mF5s3SATXKw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6186765"/>
            <a:ext cx="1409700" cy="608013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927" y="6186765"/>
            <a:ext cx="2766422" cy="62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850106"/>
          </a:xfrm>
        </p:spPr>
        <p:txBody>
          <a:bodyPr/>
          <a:lstStyle/>
          <a:p>
            <a:pPr algn="ctr"/>
            <a:r>
              <a:rPr lang="en-GB" sz="4400" b="1" dirty="0" smtClean="0"/>
              <a:t>Summary of results (1)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94" y="1556792"/>
            <a:ext cx="8334375" cy="46824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Profitable gaps between day-ahead and forward prices which are compatible with efficiency rates are observed with reasonable frequency over a period 10 years, especially around 2005-2008, but not in the last 3 years. 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Occurrence of profitable arbitrage opportunities is more prevalent with monthly horizon and for the higher level of round trip efficiency (70%).</a:t>
            </a:r>
          </a:p>
        </p:txBody>
      </p:sp>
    </p:spTree>
    <p:extLst>
      <p:ext uri="{BB962C8B-B14F-4D97-AF65-F5344CB8AC3E}">
        <p14:creationId xmlns:p14="http://schemas.microsoft.com/office/powerpoint/2010/main" val="31027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 smtClean="0"/>
              <a:t>Methodology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94" y="1628800"/>
            <a:ext cx="8334375" cy="483489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GB" sz="3200" dirty="0" smtClean="0"/>
              <a:t>Stationarity tests: KPSS (no unit root) and Phillips-</a:t>
            </a:r>
            <a:r>
              <a:rPr lang="en-GB" sz="3200" dirty="0" err="1" smtClean="0"/>
              <a:t>Perron</a:t>
            </a:r>
            <a:r>
              <a:rPr lang="en-GB" sz="3200" dirty="0" smtClean="0"/>
              <a:t> (unit root)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200" dirty="0" smtClean="0"/>
              <a:t>Seasonal ARIMA leading to residuals which are nearly white-noise (residual noise due to intra-day aggregation).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200" dirty="0" smtClean="0"/>
              <a:t>Extreme value theory – suitable to model markets with a pattern of D-S imbalances (rather than anomalous behaviour).</a:t>
            </a:r>
          </a:p>
        </p:txBody>
      </p:sp>
    </p:spTree>
    <p:extLst>
      <p:ext uri="{BB962C8B-B14F-4D97-AF65-F5344CB8AC3E}">
        <p14:creationId xmlns:p14="http://schemas.microsoft.com/office/powerpoint/2010/main" val="245391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Stationarity </a:t>
            </a:r>
            <a:r>
              <a:rPr lang="en-US" b="1" dirty="0" smtClean="0"/>
              <a:t>analysis: </a:t>
            </a:r>
            <a:br>
              <a:rPr lang="en-US" b="1" dirty="0" smtClean="0"/>
            </a:br>
            <a:r>
              <a:rPr lang="en-US" b="1" dirty="0" smtClean="0"/>
              <a:t>park spread measure (electricity)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974800"/>
              </p:ext>
            </p:extLst>
          </p:nvPr>
        </p:nvGraphicFramePr>
        <p:xfrm>
          <a:off x="323527" y="2145030"/>
          <a:ext cx="8645213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3112"/>
                <a:gridCol w="1714500"/>
                <a:gridCol w="1836420"/>
                <a:gridCol w="1821181"/>
              </a:tblGrid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 ahead </a:t>
                      </a:r>
                      <a:r>
                        <a:rPr lang="en-US" sz="2000" dirty="0" err="1">
                          <a:effectLst/>
                        </a:rPr>
                        <a:t>baseload</a:t>
                      </a:r>
                      <a:r>
                        <a:rPr lang="en-US" sz="2000" dirty="0">
                          <a:effectLst/>
                        </a:rPr>
                        <a:t> day ahead peak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 ahead </a:t>
                      </a:r>
                      <a:r>
                        <a:rPr lang="en-US" sz="2000" dirty="0" err="1">
                          <a:effectLst/>
                        </a:rPr>
                        <a:t>baseload</a:t>
                      </a:r>
                      <a:r>
                        <a:rPr lang="en-US" sz="2000" dirty="0">
                          <a:effectLst/>
                        </a:rPr>
                        <a:t> Week ahead peak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 ahead </a:t>
                      </a:r>
                      <a:r>
                        <a:rPr lang="en-US" sz="2000" dirty="0" err="1">
                          <a:effectLst/>
                        </a:rPr>
                        <a:t>baseload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endParaRPr lang="en-GB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Month ahead peak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KPSS test </a:t>
                      </a:r>
                      <a:r>
                        <a:rPr lang="en-US" sz="2000" dirty="0" smtClean="0">
                          <a:effectLst/>
                        </a:rPr>
                        <a:t>statistic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(H</a:t>
                      </a:r>
                      <a:r>
                        <a:rPr lang="en-US" sz="2000" baseline="-25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no unit root)</a:t>
                      </a:r>
                      <a:endParaRPr lang="en-GB" sz="2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0.263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0.251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0.166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Test critical values (1% level)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0.216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0.216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0.216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Test critical values </a:t>
                      </a:r>
                      <a:r>
                        <a:rPr lang="en-US" sz="2000" dirty="0" smtClean="0">
                          <a:effectLst/>
                        </a:rPr>
                        <a:t>(5% </a:t>
                      </a:r>
                      <a:r>
                        <a:rPr lang="en-US" sz="2000" dirty="0">
                          <a:effectLst/>
                        </a:rPr>
                        <a:t>level)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0.146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0.146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chemeClr val="tx1"/>
                          </a:solidFill>
                          <a:effectLst/>
                        </a:rPr>
                        <a:t>0.146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Phillips-Perron test </a:t>
                      </a:r>
                      <a:r>
                        <a:rPr lang="en-US" sz="2000" dirty="0" smtClean="0">
                          <a:effectLst/>
                        </a:rPr>
                        <a:t>statistic (H</a:t>
                      </a:r>
                      <a:r>
                        <a:rPr lang="en-US" sz="2000" baseline="-25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unit root)</a:t>
                      </a:r>
                      <a:endParaRPr lang="en-GB" sz="2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11.979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15.548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-10.007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Test critical values (1% level)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-3.968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-3.968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-3.968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Test critical values </a:t>
                      </a:r>
                      <a:r>
                        <a:rPr lang="en-US" sz="2000" dirty="0" smtClean="0">
                          <a:effectLst/>
                        </a:rPr>
                        <a:t>(5% </a:t>
                      </a:r>
                      <a:r>
                        <a:rPr lang="en-US" sz="2000" dirty="0">
                          <a:effectLst/>
                        </a:rPr>
                        <a:t>level)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3.415</a:t>
                      </a: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3.415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3.415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8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Dynamic analysis: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ARIMA model (electricity)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783706"/>
              </p:ext>
            </p:extLst>
          </p:nvPr>
        </p:nvGraphicFramePr>
        <p:xfrm>
          <a:off x="377429" y="1988840"/>
          <a:ext cx="8542456" cy="2606877"/>
        </p:xfrm>
        <a:graphic>
          <a:graphicData uri="http://schemas.openxmlformats.org/drawingml/2006/table">
            <a:tbl>
              <a:tblPr firstRow="1" firstCol="1" bandRow="1"/>
              <a:tblGrid>
                <a:gridCol w="2880138"/>
                <a:gridCol w="1846918"/>
                <a:gridCol w="1846048"/>
                <a:gridCol w="1969352"/>
              </a:tblGrid>
              <a:tr h="1387677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ourier New"/>
                          <a:ea typeface="Times New Roman"/>
                        </a:rPr>
                        <a:t> 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Day ahead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baseload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 </a:t>
                      </a:r>
                      <a:endParaRPr lang="en-US" sz="20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Day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ahead peak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Day ahead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baseload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 </a:t>
                      </a:r>
                      <a:endParaRPr lang="en-US" sz="20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Week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ahead peak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Day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ahead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baseload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 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Month ahead peak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SAR1 coefficient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0.6979 (***)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0.6040 (***)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0.7180 (***)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1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Intercept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8.3914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(***)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9.2110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(***)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10.7162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(***)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23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Adjusted R</a:t>
                      </a:r>
                      <a:r>
                        <a:rPr lang="en-US" sz="2000" b="1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 (seasonal regression with dummies)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0.7497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0.6462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0.8155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5229200"/>
            <a:ext cx="848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/>
              <a:t>Seasonal ARIMA(1,0,0) </a:t>
            </a:r>
            <a:r>
              <a:rPr lang="en-GB" sz="2400" dirty="0"/>
              <a:t>model</a:t>
            </a:r>
          </a:p>
          <a:p>
            <a:pPr algn="ctr"/>
            <a:r>
              <a:rPr lang="en-GB" sz="2400" dirty="0"/>
              <a:t>with weekly seasonality (5 working days)</a:t>
            </a:r>
          </a:p>
        </p:txBody>
      </p:sp>
    </p:spTree>
    <p:extLst>
      <p:ext uri="{BB962C8B-B14F-4D97-AF65-F5344CB8AC3E}">
        <p14:creationId xmlns:p14="http://schemas.microsoft.com/office/powerpoint/2010/main" val="181093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Stationarity </a:t>
            </a:r>
            <a:r>
              <a:rPr lang="en-US" b="1" dirty="0" smtClean="0"/>
              <a:t>analysis: </a:t>
            </a:r>
            <a:br>
              <a:rPr lang="en-US" b="1" dirty="0" smtClean="0"/>
            </a:br>
            <a:r>
              <a:rPr lang="en-US" b="1" dirty="0" smtClean="0"/>
              <a:t>park spread measure (gas)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383692"/>
              </p:ext>
            </p:extLst>
          </p:nvPr>
        </p:nvGraphicFramePr>
        <p:xfrm>
          <a:off x="323527" y="2145030"/>
          <a:ext cx="8398443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6265"/>
                <a:gridCol w="2225322"/>
                <a:gridCol w="2206856"/>
              </a:tblGrid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 ahead </a:t>
                      </a:r>
                      <a:endParaRPr lang="en-US" sz="2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Week </a:t>
                      </a:r>
                      <a:r>
                        <a:rPr lang="en-US" sz="2000" dirty="0">
                          <a:effectLst/>
                        </a:rPr>
                        <a:t>ahead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 </a:t>
                      </a:r>
                      <a:r>
                        <a:rPr lang="en-US" sz="2000" dirty="0" smtClean="0">
                          <a:effectLst/>
                        </a:rPr>
                        <a:t>ahead</a:t>
                      </a:r>
                      <a:endParaRPr lang="en-GB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Month ahead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KPSS test </a:t>
                      </a:r>
                      <a:r>
                        <a:rPr lang="en-US" sz="2000" dirty="0" smtClean="0">
                          <a:effectLst/>
                        </a:rPr>
                        <a:t>statistic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(H</a:t>
                      </a:r>
                      <a:r>
                        <a:rPr lang="en-US" sz="2000" baseline="-25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no unit root)</a:t>
                      </a:r>
                      <a:endParaRPr lang="en-GB" sz="2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0.143</a:t>
                      </a:r>
                      <a:endParaRPr kumimoji="0" lang="en-GB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0.0398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Test critical values (1% level)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0.119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0.119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Phillips-Perron test </a:t>
                      </a:r>
                      <a:r>
                        <a:rPr lang="en-US" sz="2000" dirty="0" smtClean="0">
                          <a:effectLst/>
                        </a:rPr>
                        <a:t>statistic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(H</a:t>
                      </a:r>
                      <a:r>
                        <a:rPr lang="en-US" sz="2000" baseline="-25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unit root)</a:t>
                      </a:r>
                      <a:endParaRPr lang="en-GB" sz="2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-26.269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-12.635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Test critical values (1% level)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3.969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</a:rPr>
                        <a:t>3.969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64769" cy="1143000"/>
          </a:xfrm>
        </p:spPr>
        <p:txBody>
          <a:bodyPr/>
          <a:lstStyle/>
          <a:p>
            <a:pPr algn="ctr"/>
            <a:r>
              <a:rPr lang="en-GB" dirty="0"/>
              <a:t>Dynamic analysis: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ARIMA model (gas)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3539950"/>
              </p:ext>
            </p:extLst>
          </p:nvPr>
        </p:nvGraphicFramePr>
        <p:xfrm>
          <a:off x="377427" y="2257156"/>
          <a:ext cx="7722964" cy="2338561"/>
        </p:xfrm>
        <a:graphic>
          <a:graphicData uri="http://schemas.openxmlformats.org/drawingml/2006/table">
            <a:tbl>
              <a:tblPr firstRow="1" firstCol="1" bandRow="1"/>
              <a:tblGrid>
                <a:gridCol w="3322093"/>
                <a:gridCol w="2129323"/>
                <a:gridCol w="2271548"/>
              </a:tblGrid>
              <a:tr h="1119361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ourier New"/>
                          <a:ea typeface="Times New Roman"/>
                        </a:rPr>
                        <a:t> 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Day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ahead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Week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ahead 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Day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ahead 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Month ahead 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4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SAR1 coefficient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0.1587(***)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0.5081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(***)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Intercept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0.4291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(***)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1.219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(***)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91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Adjusted R</a:t>
                      </a:r>
                      <a:r>
                        <a:rPr lang="en-US" sz="2000" b="1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 (seasonal regression with dummies)</a:t>
                      </a:r>
                      <a:endParaRPr lang="en-GB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0.7296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ourier New"/>
                        </a:rPr>
                        <a:t>0.7328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5229200"/>
            <a:ext cx="848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/>
              <a:t>Seasonal ARIMA(1,0,0) </a:t>
            </a:r>
            <a:r>
              <a:rPr lang="en-GB" sz="2400" dirty="0"/>
              <a:t>model</a:t>
            </a:r>
          </a:p>
          <a:p>
            <a:pPr algn="ctr"/>
            <a:r>
              <a:rPr lang="en-GB" sz="2400" dirty="0"/>
              <a:t>with weekly seasonality (5 working days)</a:t>
            </a:r>
          </a:p>
        </p:txBody>
      </p:sp>
    </p:spTree>
    <p:extLst>
      <p:ext uri="{BB962C8B-B14F-4D97-AF65-F5344CB8AC3E}">
        <p14:creationId xmlns:p14="http://schemas.microsoft.com/office/powerpoint/2010/main" val="234977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850106"/>
          </a:xfrm>
        </p:spPr>
        <p:txBody>
          <a:bodyPr/>
          <a:lstStyle/>
          <a:p>
            <a:pPr algn="ctr"/>
            <a:r>
              <a:rPr lang="en-GB" sz="4400" b="1" dirty="0" smtClean="0"/>
              <a:t>Summary of </a:t>
            </a:r>
            <a:r>
              <a:rPr lang="en-GB" sz="4400" b="1" smtClean="0"/>
              <a:t>results (2)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07" y="1268760"/>
            <a:ext cx="8334375" cy="46824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The stationarity analysis leads to inconclusive results. Further analysis led us to conclude that the park spread measures are fractionally integrated.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The park spread measures modelled as ARIMA(1,0,0) with 5 periods seasonality generate nearly white noise residuals (with discrepancies due to intra-day aggregation). </a:t>
            </a:r>
          </a:p>
        </p:txBody>
      </p:sp>
    </p:spTree>
    <p:extLst>
      <p:ext uri="{BB962C8B-B14F-4D97-AF65-F5344CB8AC3E}">
        <p14:creationId xmlns:p14="http://schemas.microsoft.com/office/powerpoint/2010/main" val="158174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Extreme value theory analysis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44" y="1268760"/>
            <a:ext cx="8264525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Threshold for extreme values exogenously determined by technology, round trip efficiency implies thresholds of 0.6 and 0.429 respectively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Insufficient observations for reliable analysis for 60%. 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At 70% </a:t>
            </a:r>
            <a:r>
              <a:rPr lang="en-GB" sz="2400" dirty="0" err="1" smtClean="0"/>
              <a:t>r.t.e</a:t>
            </a:r>
            <a:r>
              <a:rPr lang="en-GB" sz="2400" dirty="0" smtClean="0"/>
              <a:t>. we have 335 observations. 11.5% of the observations for the original series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With 11.5% of observations we estimated a Generalized Pareto distribution which satisfactorily fits the theoretical one (density plot).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Both form and scale parameters are highly significant.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Same process for </a:t>
            </a:r>
            <a:r>
              <a:rPr lang="en-GB" sz="2400" dirty="0"/>
              <a:t>SARIMA </a:t>
            </a:r>
            <a:r>
              <a:rPr lang="en-GB" sz="2400" dirty="0" smtClean="0"/>
              <a:t>residuals to check for </a:t>
            </a:r>
            <a:r>
              <a:rPr lang="en-GB" sz="2400" dirty="0" err="1" smtClean="0"/>
              <a:t>autocorrelated</a:t>
            </a:r>
            <a:r>
              <a:rPr lang="en-GB" sz="2400" dirty="0" smtClean="0"/>
              <a:t> effects, this generates even better fit.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53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/>
              <a:t>Extreme values analysis: </a:t>
            </a:r>
            <a:r>
              <a:rPr lang="en-GB" sz="3600" b="1" dirty="0" smtClean="0"/>
              <a:t>original series (70% </a:t>
            </a:r>
            <a:r>
              <a:rPr lang="en-GB" sz="3600" b="1" dirty="0" err="1" smtClean="0"/>
              <a:t>r.t.e</a:t>
            </a:r>
            <a:r>
              <a:rPr lang="en-GB" sz="3600" b="1" dirty="0" smtClean="0"/>
              <a:t>.)</a:t>
            </a:r>
            <a:endParaRPr lang="en-GB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40" y="2015490"/>
            <a:ext cx="5646420" cy="4114800"/>
          </a:xfrm>
        </p:spPr>
      </p:pic>
    </p:spTree>
    <p:extLst>
      <p:ext uri="{BB962C8B-B14F-4D97-AF65-F5344CB8AC3E}">
        <p14:creationId xmlns:p14="http://schemas.microsoft.com/office/powerpoint/2010/main" val="39636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/>
              <a:t>Extreme values analysis: 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dirty="0" smtClean="0"/>
              <a:t>park spread measure</a:t>
            </a:r>
            <a:r>
              <a:rPr lang="en-GB" sz="3600" b="1" dirty="0" smtClean="0"/>
              <a:t> (70% </a:t>
            </a:r>
            <a:r>
              <a:rPr lang="en-GB" sz="3600" b="1" dirty="0" err="1" smtClean="0"/>
              <a:t>r.t.e</a:t>
            </a:r>
            <a:r>
              <a:rPr lang="en-GB" sz="3600" b="1" dirty="0" smtClean="0"/>
              <a:t>.)</a:t>
            </a:r>
            <a:endParaRPr lang="en-GB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40" y="2015490"/>
            <a:ext cx="5646420" cy="4114800"/>
          </a:xfrm>
        </p:spPr>
      </p:pic>
    </p:spTree>
    <p:extLst>
      <p:ext uri="{BB962C8B-B14F-4D97-AF65-F5344CB8AC3E}">
        <p14:creationId xmlns:p14="http://schemas.microsoft.com/office/powerpoint/2010/main" val="123412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800" dirty="0" smtClean="0"/>
              <a:t>Plan on the talk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4000" dirty="0"/>
              <a:t>Introduction and motivation</a:t>
            </a:r>
          </a:p>
          <a:p>
            <a:pPr>
              <a:buFont typeface="Arial" pitchFamily="34" charset="0"/>
              <a:buChar char="•"/>
            </a:pPr>
            <a:r>
              <a:rPr lang="en-GB" sz="4000" dirty="0" smtClean="0"/>
              <a:t>The </a:t>
            </a:r>
            <a:r>
              <a:rPr lang="en-GB" sz="4000" dirty="0"/>
              <a:t>‘park spread’ concept </a:t>
            </a:r>
            <a:endParaRPr lang="en-GB" sz="4000" dirty="0" smtClean="0"/>
          </a:p>
          <a:p>
            <a:pPr>
              <a:buFont typeface="Arial" pitchFamily="34" charset="0"/>
              <a:buChar char="•"/>
            </a:pPr>
            <a:r>
              <a:rPr lang="en-GB" sz="4000" dirty="0" smtClean="0"/>
              <a:t>Data and methodology</a:t>
            </a:r>
            <a:endParaRPr lang="en-GB" sz="4000" dirty="0"/>
          </a:p>
          <a:p>
            <a:pPr>
              <a:buFont typeface="Arial" pitchFamily="34" charset="0"/>
              <a:buChar char="•"/>
            </a:pPr>
            <a:r>
              <a:rPr lang="en-GB" sz="4000" dirty="0" smtClean="0"/>
              <a:t>Analysis of profitability conditions</a:t>
            </a:r>
            <a:endParaRPr lang="en-GB" sz="4000" dirty="0"/>
          </a:p>
          <a:p>
            <a:pPr>
              <a:buFont typeface="Arial" pitchFamily="34" charset="0"/>
              <a:buChar char="•"/>
            </a:pPr>
            <a:r>
              <a:rPr lang="en-GB" sz="4000" dirty="0" smtClean="0"/>
              <a:t>Extreme value theory analysis</a:t>
            </a:r>
            <a:endParaRPr lang="en-GB" sz="4000" dirty="0"/>
          </a:p>
          <a:p>
            <a:pPr>
              <a:buFont typeface="Arial" pitchFamily="34" charset="0"/>
              <a:buChar char="•"/>
            </a:pPr>
            <a:r>
              <a:rPr lang="en-GB" sz="4000" dirty="0"/>
              <a:t>Conclusions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/>
              <a:t>Extreme values analysis: </a:t>
            </a:r>
            <a:br>
              <a:rPr lang="en-GB" sz="4400" dirty="0"/>
            </a:br>
            <a:r>
              <a:rPr lang="en-GB" sz="4400" dirty="0"/>
              <a:t>park spread measure (70% </a:t>
            </a:r>
            <a:r>
              <a:rPr lang="en-GB" sz="4400" dirty="0" err="1"/>
              <a:t>r.t.e</a:t>
            </a:r>
            <a:r>
              <a:rPr lang="en-GB" sz="4400" dirty="0"/>
              <a:t>.)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704856" cy="485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19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/>
              <a:t>Summary </a:t>
            </a:r>
            <a:r>
              <a:rPr lang="en-GB" sz="4400" dirty="0" smtClean="0"/>
              <a:t>of results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2718"/>
            <a:ext cx="8264525" cy="467057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This method </a:t>
            </a:r>
            <a:r>
              <a:rPr lang="en-GB" sz="3200" dirty="0"/>
              <a:t>provides a measure of the likelihood of arbitrage opportunities </a:t>
            </a:r>
            <a:r>
              <a:rPr lang="en-GB" sz="3200" dirty="0" smtClean="0"/>
              <a:t>arising in </a:t>
            </a:r>
            <a:r>
              <a:rPr lang="en-GB" sz="3200" dirty="0"/>
              <a:t>the forward </a:t>
            </a:r>
            <a:r>
              <a:rPr lang="en-GB" sz="3200" dirty="0" smtClean="0"/>
              <a:t>markets in future periods rather </a:t>
            </a:r>
            <a:r>
              <a:rPr lang="en-GB" sz="3200" dirty="0"/>
              <a:t>than </a:t>
            </a:r>
            <a:r>
              <a:rPr lang="en-GB" sz="3200" dirty="0" smtClean="0"/>
              <a:t>predicting </a:t>
            </a:r>
            <a:r>
              <a:rPr lang="en-GB" sz="3200" dirty="0"/>
              <a:t>expected returns</a:t>
            </a:r>
            <a:r>
              <a:rPr lang="en-GB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We are able to model and forecast the extreme values which make the exploitation of arbitrage opportunities profitable for the highest level of round trip efficiency, with up to 1 year horizon.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47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37185" y="260648"/>
            <a:ext cx="8334375" cy="1143000"/>
          </a:xfrm>
        </p:spPr>
        <p:txBody>
          <a:bodyPr/>
          <a:lstStyle/>
          <a:p>
            <a:pPr algn="ctr" eaLnBrk="1" hangingPunct="1"/>
            <a:r>
              <a:rPr lang="en-GB" sz="4400" b="1" dirty="0" smtClean="0"/>
              <a:t>Conclusions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699"/>
            <a:ext cx="8334375" cy="5184637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GB" sz="2800" dirty="0" smtClean="0"/>
              <a:t>Despite their social benefits, if storage facilities are to be provided privately their commercial appeal will depend on their expected profitability.</a:t>
            </a:r>
          </a:p>
          <a:p>
            <a:pPr eaLnBrk="1" hangingPunct="1">
              <a:buFontTx/>
              <a:buChar char="•"/>
            </a:pPr>
            <a:r>
              <a:rPr lang="en-GB" sz="2800" dirty="0" smtClean="0"/>
              <a:t>One potential source of profitability is the exploitation of arbitrage opportunities in forward markets.</a:t>
            </a:r>
          </a:p>
          <a:p>
            <a:pPr eaLnBrk="1" hangingPunct="1">
              <a:buFontTx/>
              <a:buChar char="•"/>
            </a:pPr>
            <a:r>
              <a:rPr lang="en-GB" sz="2800" dirty="0" smtClean="0"/>
              <a:t>Evidence from the UK indicates that these opportunities were present in the last decade but have not been observed in the last 3 years (impact of economic recession?).</a:t>
            </a:r>
          </a:p>
          <a:p>
            <a:pPr eaLnBrk="1" hangingPunct="1">
              <a:buFontTx/>
              <a:buChar char="•"/>
            </a:pPr>
            <a:r>
              <a:rPr lang="en-GB" sz="2800" dirty="0" smtClean="0"/>
              <a:t>Extreme value theory can be used effectively to forecast arbitrage opportunities up to one year ahead</a:t>
            </a:r>
          </a:p>
        </p:txBody>
      </p:sp>
    </p:spTree>
    <p:extLst>
      <p:ext uri="{BB962C8B-B14F-4D97-AF65-F5344CB8AC3E}">
        <p14:creationId xmlns:p14="http://schemas.microsoft.com/office/powerpoint/2010/main" val="13123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352425" y="2074863"/>
            <a:ext cx="8410575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1" hangingPunct="1">
              <a:lnSpc>
                <a:spcPct val="120000"/>
              </a:lnSpc>
              <a:spcBef>
                <a:spcPct val="20000"/>
              </a:spcBef>
            </a:pPr>
            <a:endParaRPr lang="en-GB" sz="3600" b="1" dirty="0" smtClean="0">
              <a:solidFill>
                <a:srgbClr val="003366"/>
              </a:solidFill>
              <a:latin typeface="Verdana" pitchFamily="34" charset="0"/>
            </a:endParaRPr>
          </a:p>
          <a:p>
            <a:pPr marL="342900" indent="-342900"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GB" sz="3600" b="1" dirty="0" smtClean="0">
                <a:solidFill>
                  <a:srgbClr val="003366"/>
                </a:solidFill>
                <a:latin typeface="Verdana" pitchFamily="34" charset="0"/>
              </a:rPr>
              <a:t>Thank you</a:t>
            </a:r>
            <a:endParaRPr lang="en-GB" sz="3600" b="1" dirty="0">
              <a:solidFill>
                <a:srgbClr val="003366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1" y="116632"/>
            <a:ext cx="8953499" cy="1143000"/>
          </a:xfrm>
        </p:spPr>
        <p:txBody>
          <a:bodyPr/>
          <a:lstStyle/>
          <a:p>
            <a:pPr algn="ctr"/>
            <a:r>
              <a:rPr lang="en-GB" sz="4400" b="1" dirty="0" smtClean="0"/>
              <a:t>Introduction and motivation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80270"/>
            <a:ext cx="8334375" cy="4522470"/>
          </a:xfrm>
        </p:spPr>
        <p:txBody>
          <a:bodyPr/>
          <a:lstStyle/>
          <a:p>
            <a:r>
              <a:rPr lang="en-GB" sz="2800" dirty="0" smtClean="0"/>
              <a:t>Increased role of intermittent renewable sources of energy makes storage a desirable option, despite cost</a:t>
            </a:r>
          </a:p>
          <a:p>
            <a:r>
              <a:rPr lang="en-GB" sz="2800" dirty="0" smtClean="0"/>
              <a:t>Main focus on wind power and ability to deal with week-long calms</a:t>
            </a:r>
          </a:p>
          <a:p>
            <a:r>
              <a:rPr lang="en-GB" sz="2800" dirty="0" smtClean="0"/>
              <a:t>Energy </a:t>
            </a:r>
            <a:r>
              <a:rPr lang="en-GB" sz="2800" dirty="0"/>
              <a:t>storage facilities will be provided through a market </a:t>
            </a:r>
            <a:r>
              <a:rPr lang="en-GB" sz="2800" dirty="0" smtClean="0"/>
              <a:t>system, </a:t>
            </a:r>
            <a:r>
              <a:rPr lang="en-GB" sz="2800" dirty="0"/>
              <a:t>rather than being subject to command </a:t>
            </a:r>
            <a:r>
              <a:rPr lang="en-GB" sz="2800" dirty="0" smtClean="0"/>
              <a:t>imperatives</a:t>
            </a:r>
          </a:p>
          <a:p>
            <a:r>
              <a:rPr lang="en-GB" sz="2800" dirty="0"/>
              <a:t>Given existing energy market system, what </a:t>
            </a:r>
            <a:r>
              <a:rPr lang="en-GB" sz="2800" dirty="0" smtClean="0"/>
              <a:t>arbitrage conditions </a:t>
            </a:r>
            <a:r>
              <a:rPr lang="en-GB" sz="2800" dirty="0"/>
              <a:t>make it privately worthwhile to construct and run the facility</a:t>
            </a:r>
            <a:r>
              <a:rPr lang="en-GB" sz="2800" dirty="0" smtClean="0"/>
              <a:t>?</a:t>
            </a:r>
            <a:endParaRPr lang="en-GB" sz="2800" dirty="0"/>
          </a:p>
          <a:p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72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/>
              <a:t>The ‘park spread’ concept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05" y="1417638"/>
            <a:ext cx="8596563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Storage facility arbitrage strategy which maximises the expected profits, while limiting the risk associated with price volatility.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Storage can participate in the forward market buying electricity when prices are low and selling it for delivery at time T in the future.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The inter-temporal price gap needs to meet at least a  ‘conservative’ efficiency rate of the facility (current technology: 60-70%).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Existing technology does not allow for energy storage beyond a month (differently from gas or other fuels).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8302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/>
              <a:t>Observed price patterns (2004)</a:t>
            </a:r>
            <a:endParaRPr lang="en-GB" sz="44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780" y="2225040"/>
            <a:ext cx="5463540" cy="3649980"/>
          </a:xfrm>
        </p:spPr>
      </p:pic>
      <p:sp>
        <p:nvSpPr>
          <p:cNvPr id="7" name="Oval 6"/>
          <p:cNvSpPr/>
          <p:nvPr/>
        </p:nvSpPr>
        <p:spPr bwMode="auto">
          <a:xfrm>
            <a:off x="3870960" y="3688080"/>
            <a:ext cx="1082040" cy="59436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407920" y="3985260"/>
            <a:ext cx="1295400" cy="472440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31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The park-spread index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6492"/>
            <a:ext cx="8334375" cy="4646804"/>
          </a:xfrm>
        </p:spPr>
        <p:txBody>
          <a:bodyPr/>
          <a:lstStyle/>
          <a:p>
            <a:r>
              <a:rPr lang="en-GB" sz="2800" dirty="0" smtClean="0"/>
              <a:t>Profitability of storing power purchased at time t and sold on the same day in the forward market for delivery in the future N periods ahead can be defined as: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1000" dirty="0" smtClean="0"/>
          </a:p>
          <a:p>
            <a:r>
              <a:rPr lang="en-GB" sz="2800" dirty="0" smtClean="0"/>
              <a:t>The owner of the storage facility aims to exploit fully arbitrage opportunities to discharge at a point in the future for given </a:t>
            </a:r>
            <a:r>
              <a:rPr lang="en-GB" sz="2800" u="sng" dirty="0" smtClean="0"/>
              <a:t>realistic</a:t>
            </a:r>
            <a:r>
              <a:rPr lang="en-GB" sz="2800" dirty="0" smtClean="0"/>
              <a:t> levels of round trip efficiency.</a:t>
            </a:r>
            <a:endParaRPr lang="en-GB" sz="2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9343636"/>
              </p:ext>
            </p:extLst>
          </p:nvPr>
        </p:nvGraphicFramePr>
        <p:xfrm>
          <a:off x="3491880" y="3458914"/>
          <a:ext cx="1935162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3" imgW="634680" imgH="444240" progId="Equation.DSMT4">
                  <p:embed/>
                </p:oleObj>
              </mc:Choice>
              <mc:Fallback>
                <p:oleObj name="Equation" r:id="rId3" imgW="6346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458914"/>
                        <a:ext cx="1935162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16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 smtClean="0"/>
              <a:t>Data source: </a:t>
            </a:r>
            <a:br>
              <a:rPr lang="en-GB" sz="3600" b="1" dirty="0" smtClean="0"/>
            </a:br>
            <a:r>
              <a:rPr lang="en-GB" sz="3600" b="1" dirty="0" err="1" smtClean="0"/>
              <a:t>Platts</a:t>
            </a:r>
            <a:r>
              <a:rPr lang="en-GB" sz="3600" b="1" dirty="0" smtClean="0"/>
              <a:t> UK Power Market database</a:t>
            </a:r>
            <a:endParaRPr lang="en-US" sz="3600" b="1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5200" y="1484784"/>
            <a:ext cx="8351837" cy="48245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Day-ahead</a:t>
            </a:r>
            <a:r>
              <a:rPr lang="en-US" sz="2400" dirty="0" smtClean="0"/>
              <a:t> power assessments, base load and peak price.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err="1"/>
              <a:t>Baseload</a:t>
            </a:r>
            <a:r>
              <a:rPr lang="en-US" sz="2400" b="1" dirty="0"/>
              <a:t> assessments </a:t>
            </a:r>
            <a:r>
              <a:rPr lang="en-US" sz="2400" dirty="0"/>
              <a:t>refer to delivery from 23:00 on the day of trade to 23:00 the day after</a:t>
            </a:r>
          </a:p>
          <a:p>
            <a:pPr lvl="1"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/>
              <a:t>Peak assessments</a:t>
            </a:r>
            <a:r>
              <a:rPr lang="en-US" sz="2400" dirty="0"/>
              <a:t> are for delivery 7:00 to 19:00 on the day following trade </a:t>
            </a:r>
            <a:endParaRPr lang="en-US" sz="2400" dirty="0" smtClean="0"/>
          </a:p>
          <a:p>
            <a:pPr lvl="1">
              <a:spcAft>
                <a:spcPts val="0"/>
              </a:spcAft>
              <a:buFont typeface="Arial" pitchFamily="34" charset="0"/>
              <a:buChar char="•"/>
            </a:pPr>
            <a:endParaRPr lang="en-US" sz="1200" b="1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 smtClean="0"/>
              <a:t>Week-ahead</a:t>
            </a:r>
            <a:r>
              <a:rPr lang="en-US" sz="2400" dirty="0" smtClean="0"/>
              <a:t> power assessments, peak (for delivery Monday to Friday the following week).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 smtClean="0"/>
              <a:t>Month-ahead</a:t>
            </a:r>
            <a:r>
              <a:rPr lang="en-US" sz="2400" dirty="0" smtClean="0"/>
              <a:t>  peak assessment for delivery in the 4(5) weeks following trade.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Daily frequency (5 working days) from March 2001 to </a:t>
            </a:r>
            <a:r>
              <a:rPr lang="en-US" sz="2400" dirty="0"/>
              <a:t>November 2012. All prices measured in £/</a:t>
            </a:r>
            <a:r>
              <a:rPr lang="en-US" sz="2400" dirty="0" err="1" smtClean="0"/>
              <a:t>MWh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9599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Day ahead peak – base load returns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2280" y="5711531"/>
            <a:ext cx="741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Returns on average about 20%, but lower after 2009/2010</a:t>
            </a:r>
            <a:endParaRPr lang="en-GB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488" y="1268760"/>
            <a:ext cx="6408712" cy="444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27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6448" cy="1143000"/>
          </a:xfrm>
        </p:spPr>
        <p:txBody>
          <a:bodyPr/>
          <a:lstStyle/>
          <a:p>
            <a:pPr algn="ctr"/>
            <a:r>
              <a:rPr lang="en-GB" sz="4400" dirty="0" smtClean="0"/>
              <a:t>Analysis of p</a:t>
            </a:r>
            <a:r>
              <a:rPr lang="en-GB" sz="4400" b="1" dirty="0" smtClean="0"/>
              <a:t>rofitability </a:t>
            </a:r>
            <a:r>
              <a:rPr lang="en-GB" sz="4400" b="1" dirty="0"/>
              <a:t>conditions </a:t>
            </a:r>
            <a:endParaRPr lang="en-GB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989167"/>
              </p:ext>
            </p:extLst>
          </p:nvPr>
        </p:nvGraphicFramePr>
        <p:xfrm>
          <a:off x="611560" y="1187624"/>
          <a:ext cx="7595572" cy="4727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1008112"/>
                <a:gridCol w="648072"/>
                <a:gridCol w="928615"/>
                <a:gridCol w="725783"/>
                <a:gridCol w="1260653"/>
                <a:gridCol w="936104"/>
                <a:gridCol w="936105"/>
              </a:tblGrid>
              <a:tr h="287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Year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60%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70%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Year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60%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70%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2001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2007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0.06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0.41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2002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2008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0.03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0.07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2003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2009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0.03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2004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2010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2005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2011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2006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rdb.wp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rdb.mp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348" marR="59348" marT="0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9512" y="5949280"/>
            <a:ext cx="8854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/>
            <a:r>
              <a:rPr lang="en-GB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Day-ahead (</a:t>
            </a:r>
            <a:r>
              <a:rPr lang="en-GB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baseload</a:t>
            </a:r>
            <a:r>
              <a:rPr lang="en-GB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lang="en-GB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to week-ahead </a:t>
            </a:r>
            <a:r>
              <a:rPr lang="en-GB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(peak), </a:t>
            </a:r>
            <a:r>
              <a:rPr lang="en-GB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Day-ahead (</a:t>
            </a:r>
            <a:r>
              <a:rPr lang="en-GB" sz="16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baseload</a:t>
            </a:r>
            <a:r>
              <a:rPr lang="en-GB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) to </a:t>
            </a:r>
            <a:r>
              <a:rPr lang="en-GB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month-ahead </a:t>
            </a:r>
            <a:r>
              <a:rPr lang="en-GB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(peak)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Global Energy MBA&amp;quot;&quot;/&gt;&lt;property id=&quot;20307&quot; value=&quot;256&quot;/&gt;&lt;/object&gt;&lt;object type=&quot;3&quot; unique_id=&quot;10083&quot;&gt;&lt;property id=&quot;20148&quot; value=&quot;5&quot;/&gt;&lt;property id=&quot;20300&quot; value=&quot;Slide 2 - &amp;quot;Outline of session &amp;quot;&quot;/&gt;&lt;property id=&quot;20307&quot; value=&quot;259&quot;/&gt;&lt;/object&gt;&lt;object type=&quot;3&quot; unique_id=&quot;10084&quot;&gt;&lt;property id=&quot;20148&quot; value=&quot;5&quot;/&gt;&lt;property id=&quot;20300&quot; value=&quot;Slide 3 - &amp;quot;The Business, Policy and Regulation Module team &amp;quot;&quot;/&gt;&lt;property id=&quot;20307&quot; value=&quot;260&quot;/&gt;&lt;/object&gt;&lt;object type=&quot;3&quot; unique_id=&quot;10085&quot;&gt;&lt;property id=&quot;20148&quot; value=&quot;5&quot;/&gt;&lt;property id=&quot;20300&quot; value=&quot;Slide 4 - &amp;quot;Module content - I&amp;quot;&quot;/&gt;&lt;property id=&quot;20307&quot; value=&quot;261&quot;/&gt;&lt;/object&gt;&lt;object type=&quot;3&quot; unique_id=&quot;10086&quot;&gt;&lt;property id=&quot;20148&quot; value=&quot;5&quot;/&gt;&lt;property id=&quot;20300&quot; value=&quot;Slide 5 - &amp;quot;Module content - II&amp;quot;&quot;/&gt;&lt;property id=&quot;20307&quot; value=&quot;262&quot;/&gt;&lt;/object&gt;&lt;object type=&quot;3&quot; unique_id=&quot;10087&quot;&gt;&lt;property id=&quot;20148&quot; value=&quot;5&quot;/&gt;&lt;property id=&quot;20300&quot; value=&quot;Slide 6 - &amp;quot;Lesson 1 : Why regulate energy ? &amp;quot;&quot;/&gt;&lt;property id=&quot;20307&quot; value=&quot;263&quot;/&gt;&lt;/object&gt;&lt;object type=&quot;3&quot; unique_id=&quot;10088&quot;&gt;&lt;property id=&quot;20148&quot; value=&quot;5&quot;/&gt;&lt;property id=&quot;20300&quot; value=&quot;Slide 7 - &amp;quot;Why regulate ? &amp;quot;&quot;/&gt;&lt;property id=&quot;20307&quot; value=&quot;264&quot;/&gt;&lt;/object&gt;&lt;object type=&quot;3&quot; unique_id=&quot;10089&quot;&gt;&lt;property id=&quot;20148&quot; value=&quot;5&quot;/&gt;&lt;property id=&quot;20300&quot; value=&quot;Slide 8 - &amp;quot;Regulation and competition &amp;quot;&quot;/&gt;&lt;property id=&quot;20307&quot; value=&quot;265&quot;/&gt;&lt;/object&gt;&lt;object type=&quot;3&quot; unique_id=&quot;10090&quot;&gt;&lt;property id=&quot;20148&quot; value=&quot;5&quot;/&gt;&lt;property id=&quot;20300&quot; value=&quot;Slide 9 - &amp;quot;Why regulate energy ? &amp;quot;&quot;/&gt;&lt;property id=&quot;20307&quot; value=&quot;266&quot;/&gt;&lt;/object&gt;&lt;object type=&quot;3&quot; unique_id=&quot;10091&quot;&gt;&lt;property id=&quot;20148&quot; value=&quot;5&quot;/&gt;&lt;property id=&quot;20300&quot; value=&quot;Slide 10 - &amp;quot;Energy regulation in the &amp;#x0D;&amp;#x0A;United States  &amp;quot;&quot;/&gt;&lt;property id=&quot;20307&quot; value=&quot;267&quot;/&gt;&lt;/object&gt;&lt;object type=&quot;3&quot; unique_id=&quot;10092&quot;&gt;&lt;property id=&quot;20148&quot; value=&quot;5&quot;/&gt;&lt;property id=&quot;20300&quot; value=&quot;Slide 11 - &amp;quot;Privatisation and market liberalisation &amp;quot;&quot;/&gt;&lt;property id=&quot;20307&quot; value=&quot;268&quot;/&gt;&lt;/object&gt;&lt;object type=&quot;3&quot; unique_id=&quot;10093&quot;&gt;&lt;property id=&quot;20148&quot; value=&quot;5&quot;/&gt;&lt;property id=&quot;20300&quot; value=&quot;Slide 12 - &amp;quot;New challenges for economic regulation - 1990s onwards &amp;quot;&quot;/&gt;&lt;property id=&quot;20307&quot; value=&quot;269&quot;/&gt;&lt;/object&gt;&lt;object type=&quot;3&quot; unique_id=&quot;10094&quot;&gt;&lt;property id=&quot;20148&quot; value=&quot;5&quot;/&gt;&lt;property id=&quot;20300&quot; value=&quot;Slide 13 - &amp;quot;Tensions between objectives &amp;quot;&quot;/&gt;&lt;property id=&quot;20307&quot; value=&quot;270&quot;/&gt;&lt;/object&gt;&lt;object type=&quot;3&quot; unique_id=&quot;10095&quot;&gt;&lt;property id=&quot;20148&quot; value=&quot;5&quot;/&gt;&lt;property id=&quot;20300&quot; value=&quot;Slide 14 - &amp;quot;Dealing with the tensions &amp;quot;&quot;/&gt;&lt;property id=&quot;20307&quot; value=&quot;271&quot;/&gt;&lt;/object&gt;&lt;object type=&quot;3&quot; unique_id=&quot;10096&quot;&gt;&lt;property id=&quot;20148&quot; value=&quot;5&quot;/&gt;&lt;property id=&quot;20300&quot; value=&quot;Slide 15 - &amp;quot;Electricity and gas regulation in Great Britain – original framework&amp;quot;&quot;/&gt;&lt;property id=&quot;20307&quot; value=&quot;272&quot;/&gt;&lt;/object&gt;&lt;object type=&quot;3&quot; unique_id=&quot;10097&quot;&gt;&lt;property id=&quot;20148&quot; value=&quot;5&quot;/&gt;&lt;property id=&quot;20300&quot; value=&quot;Slide 16 - &amp;quot;Review of utility regulation in Great Britain – late 1990s&amp;quot;&quot;/&gt;&lt;property id=&quot;20307&quot; value=&quot;273&quot;/&gt;&lt;/object&gt;&lt;object type=&quot;3&quot; unique_id=&quot;10098&quot;&gt;&lt;property id=&quot;20148&quot; value=&quot;5&quot;/&gt;&lt;property id=&quot;20300&quot; value=&quot;Slide 17 - &amp;quot;Changes to regulatory duties in Great Britain &amp;quot;&quot;/&gt;&lt;property id=&quot;20307&quot; value=&quot;274&quot;/&gt;&lt;/object&gt;&lt;object type=&quot;3&quot; unique_id=&quot;10099&quot;&gt;&lt;property id=&quot;20148&quot; value=&quot;5&quot;/&gt;&lt;property id=&quot;20300&quot; value=&quot;Slide 18 - &amp;quot;Summary of the GB experience &amp;quot;&quot;/&gt;&lt;property id=&quot;20307&quot; value=&quot;275&quot;/&gt;&lt;/object&gt;&lt;object type=&quot;3&quot; unique_id=&quot;10100&quot;&gt;&lt;property id=&quot;20148&quot; value=&quot;5&quot;/&gt;&lt;property id=&quot;20300&quot; value=&quot;Slide 19 - &amp;quot;Conclusions &amp;quot;&quot;/&gt;&lt;property id=&quot;20307&quot; value=&quot;27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wbs-2010">
  <a:themeElements>
    <a:clrScheme name="WBS 2010">
      <a:dk1>
        <a:srgbClr val="FFFFFF"/>
      </a:dk1>
      <a:lt1>
        <a:srgbClr val="000000"/>
      </a:lt1>
      <a:dk2>
        <a:srgbClr val="EBEBE2"/>
      </a:dk2>
      <a:lt2>
        <a:srgbClr val="0039A6"/>
      </a:lt2>
      <a:accent1>
        <a:srgbClr val="A71930"/>
      </a:accent1>
      <a:accent2>
        <a:srgbClr val="F9A300"/>
      </a:accent2>
      <a:accent3>
        <a:srgbClr val="00ADEF"/>
      </a:accent3>
      <a:accent4>
        <a:srgbClr val="399717"/>
      </a:accent4>
      <a:accent5>
        <a:srgbClr val="666666"/>
      </a:accent5>
      <a:accent6>
        <a:srgbClr val="3662B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WBS 2010">
    <a:dk1>
      <a:sysClr val="windowText" lastClr="000000"/>
    </a:dk1>
    <a:lt1>
      <a:sysClr val="window" lastClr="FFFFFF"/>
    </a:lt1>
    <a:dk2>
      <a:srgbClr val="0039A6"/>
    </a:dk2>
    <a:lt2>
      <a:srgbClr val="EBEBE2"/>
    </a:lt2>
    <a:accent1>
      <a:srgbClr val="A71930"/>
    </a:accent1>
    <a:accent2>
      <a:srgbClr val="F9A300"/>
    </a:accent2>
    <a:accent3>
      <a:srgbClr val="00ADEF"/>
    </a:accent3>
    <a:accent4>
      <a:srgbClr val="399717"/>
    </a:accent4>
    <a:accent5>
      <a:srgbClr val="666666"/>
    </a:accent5>
    <a:accent6>
      <a:srgbClr val="3662B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WBS PowerPoint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A71930"/>
    </a:accent1>
    <a:accent2>
      <a:srgbClr val="841465"/>
    </a:accent2>
    <a:accent3>
      <a:srgbClr val="B1541A"/>
    </a:accent3>
    <a:accent4>
      <a:srgbClr val="11725C"/>
    </a:accent4>
    <a:accent5>
      <a:srgbClr val="399717"/>
    </a:accent5>
    <a:accent6>
      <a:srgbClr val="7E848D"/>
    </a:accent6>
    <a:hlink>
      <a:srgbClr val="0070C0"/>
    </a:hlink>
    <a:folHlink>
      <a:srgbClr val="A116E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wbs-2010</Template>
  <TotalTime>3310</TotalTime>
  <Words>1223</Words>
  <Application>Microsoft Office PowerPoint</Application>
  <PresentationFormat>On-screen Show (4:3)</PresentationFormat>
  <Paragraphs>277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wbs-2010</vt:lpstr>
      <vt:lpstr>Equation</vt:lpstr>
      <vt:lpstr>       Revenues from storage in a competitive energy market: empirical evidence from Great Britain  </vt:lpstr>
      <vt:lpstr>Plan on the talk</vt:lpstr>
      <vt:lpstr>Introduction and motivation</vt:lpstr>
      <vt:lpstr>The ‘park spread’ concept</vt:lpstr>
      <vt:lpstr>Observed price patterns (2004)</vt:lpstr>
      <vt:lpstr>The park-spread index</vt:lpstr>
      <vt:lpstr>Data source:  Platts UK Power Market database</vt:lpstr>
      <vt:lpstr>Day ahead peak – base load returns </vt:lpstr>
      <vt:lpstr>Analysis of profitability conditions </vt:lpstr>
      <vt:lpstr>Summary of results (1)</vt:lpstr>
      <vt:lpstr>Methodology</vt:lpstr>
      <vt:lpstr>Stationarity analysis:  park spread measure (electricity)</vt:lpstr>
      <vt:lpstr>Dynamic analysis:  ARIMA model (electricity)</vt:lpstr>
      <vt:lpstr>Stationarity analysis:  park spread measure (gas)</vt:lpstr>
      <vt:lpstr>Dynamic analysis:  ARIMA model (gas)</vt:lpstr>
      <vt:lpstr>Summary of results (2)</vt:lpstr>
      <vt:lpstr>Extreme value theory analysis</vt:lpstr>
      <vt:lpstr>Extreme values analysis: original series (70% r.t.e.)</vt:lpstr>
      <vt:lpstr>Extreme values analysis:  park spread measure (70% r.t.e.)</vt:lpstr>
      <vt:lpstr>Extreme values analysis:  park spread measure (70% r.t.e.)</vt:lpstr>
      <vt:lpstr>Summary of results (3)</vt:lpstr>
      <vt:lpstr>Conclusions</vt:lpstr>
      <vt:lpstr>PowerPoint Presentation</vt:lpstr>
    </vt:vector>
  </TitlesOfParts>
  <Company>wbs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Kaijaks</dc:creator>
  <cp:lastModifiedBy>Administrator</cp:lastModifiedBy>
  <cp:revision>200</cp:revision>
  <cp:lastPrinted>2013-10-12T15:18:34Z</cp:lastPrinted>
  <dcterms:created xsi:type="dcterms:W3CDTF">2009-11-06T15:20:07Z</dcterms:created>
  <dcterms:modified xsi:type="dcterms:W3CDTF">2014-04-14T09:31:53Z</dcterms:modified>
</cp:coreProperties>
</file>