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5"/>
  </p:notesMasterIdLst>
  <p:handoutMasterIdLst>
    <p:handoutMasterId r:id="rId36"/>
  </p:handoutMasterIdLst>
  <p:sldIdLst>
    <p:sldId id="405" r:id="rId5"/>
    <p:sldId id="496" r:id="rId6"/>
    <p:sldId id="300" r:id="rId7"/>
    <p:sldId id="497" r:id="rId8"/>
    <p:sldId id="457" r:id="rId9"/>
    <p:sldId id="476" r:id="rId10"/>
    <p:sldId id="477" r:id="rId11"/>
    <p:sldId id="479" r:id="rId12"/>
    <p:sldId id="478" r:id="rId13"/>
    <p:sldId id="480" r:id="rId14"/>
    <p:sldId id="498" r:id="rId15"/>
    <p:sldId id="482" r:id="rId16"/>
    <p:sldId id="483" r:id="rId17"/>
    <p:sldId id="484" r:id="rId18"/>
    <p:sldId id="499" r:id="rId19"/>
    <p:sldId id="481" r:id="rId20"/>
    <p:sldId id="485" r:id="rId21"/>
    <p:sldId id="486" r:id="rId22"/>
    <p:sldId id="492" r:id="rId23"/>
    <p:sldId id="491" r:id="rId24"/>
    <p:sldId id="487" r:id="rId25"/>
    <p:sldId id="489" r:id="rId26"/>
    <p:sldId id="500" r:id="rId27"/>
    <p:sldId id="493" r:id="rId28"/>
    <p:sldId id="494" r:id="rId29"/>
    <p:sldId id="495" r:id="rId30"/>
    <p:sldId id="501" r:id="rId31"/>
    <p:sldId id="403" r:id="rId32"/>
    <p:sldId id="474" r:id="rId33"/>
    <p:sldId id="400" r:id="rId34"/>
  </p:sldIdLst>
  <p:sldSz cx="9144000" cy="5143500" type="screen16x9"/>
  <p:notesSz cx="6761163" cy="9942513"/>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Macdonald" initials="HM" lastIdx="12" clrIdx="0"/>
  <p:cmAuthor id="2" name="Angela Richardson" initials="AR" lastIdx="1" clrIdx="1"/>
  <p:cmAuthor id="3" name="Angela Richardson" initials="AR [2]" lastIdx="1" clrIdx="2"/>
  <p:cmAuthor id="4" name="Angela Richardson" initials="AR [3]"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FF00FF"/>
    <a:srgbClr val="0067A5"/>
    <a:srgbClr val="C88D08"/>
    <a:srgbClr val="E2F33D"/>
    <a:srgbClr val="3459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6CF3BA-2C01-4FFE-C2EB-2936C46DB9EB}" v="1" dt="2019-08-22T07:21:14.9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60" autoAdjust="0"/>
    <p:restoredTop sz="90734" autoAdjust="0"/>
  </p:normalViewPr>
  <p:slideViewPr>
    <p:cSldViewPr snapToGrid="0" snapToObjects="1">
      <p:cViewPr varScale="1">
        <p:scale>
          <a:sx n="132" d="100"/>
          <a:sy n="132" d="100"/>
        </p:scale>
        <p:origin x="152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66"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ncan Lawson" userId="S::mtx047@coventry.ac.uk::5dce73ce-49b9-45ee-8069-9a8d4f489fbf" providerId="AD" clId="Web-{866CF3BA-2C01-4FFE-C2EB-2936C46DB9EB}"/>
    <pc:docChg chg="modSld">
      <pc:chgData name="Duncan Lawson" userId="S::mtx047@coventry.ac.uk::5dce73ce-49b9-45ee-8069-9a8d4f489fbf" providerId="AD" clId="Web-{866CF3BA-2C01-4FFE-C2EB-2936C46DB9EB}" dt="2019-08-22T07:21:14.894" v="1" actId="1076"/>
      <pc:docMkLst>
        <pc:docMk/>
      </pc:docMkLst>
      <pc:sldChg chg="modSp">
        <pc:chgData name="Duncan Lawson" userId="S::mtx047@coventry.ac.uk::5dce73ce-49b9-45ee-8069-9a8d4f489fbf" providerId="AD" clId="Web-{866CF3BA-2C01-4FFE-C2EB-2936C46DB9EB}" dt="2019-08-22T07:21:14.894" v="1" actId="1076"/>
        <pc:sldMkLst>
          <pc:docMk/>
          <pc:sldMk cId="1473996879" sldId="405"/>
        </pc:sldMkLst>
        <pc:grpChg chg="mod">
          <ac:chgData name="Duncan Lawson" userId="S::mtx047@coventry.ac.uk::5dce73ce-49b9-45ee-8069-9a8d4f489fbf" providerId="AD" clId="Web-{866CF3BA-2C01-4FFE-C2EB-2936C46DB9EB}" dt="2019-08-22T07:21:14.894" v="1" actId="1076"/>
          <ac:grpSpMkLst>
            <pc:docMk/>
            <pc:sldMk cId="1473996879" sldId="405"/>
            <ac:grpSpMk id="12" creationId="{00000000-0000-0000-0000-000000000000}"/>
          </ac:grpSpMkLst>
        </pc:gr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29050" y="0"/>
            <a:ext cx="2930525" cy="498475"/>
          </a:xfrm>
          <a:prstGeom prst="rect">
            <a:avLst/>
          </a:prstGeom>
        </p:spPr>
        <p:txBody>
          <a:bodyPr vert="horz" lIns="91440" tIns="45720" rIns="91440" bIns="45720" rtlCol="0"/>
          <a:lstStyle>
            <a:lvl1pPr algn="r">
              <a:defRPr sz="1200"/>
            </a:lvl1pPr>
          </a:lstStyle>
          <a:p>
            <a:fld id="{A77354AD-ECB7-4B19-BC62-BABF2F5E6FE8}" type="datetimeFigureOut">
              <a:rPr lang="en-GB" smtClean="0"/>
              <a:t>11/12/2019</a:t>
            </a:fld>
            <a:endParaRPr lang="en-GB"/>
          </a:p>
        </p:txBody>
      </p:sp>
      <p:sp>
        <p:nvSpPr>
          <p:cNvPr id="4" name="Footer Placeholder 3"/>
          <p:cNvSpPr>
            <a:spLocks noGrp="1"/>
          </p:cNvSpPr>
          <p:nvPr>
            <p:ph type="ftr" sz="quarter" idx="2"/>
          </p:nvPr>
        </p:nvSpPr>
        <p:spPr>
          <a:xfrm>
            <a:off x="0" y="9444038"/>
            <a:ext cx="2930525"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29050" y="9444038"/>
            <a:ext cx="2930525" cy="498475"/>
          </a:xfrm>
          <a:prstGeom prst="rect">
            <a:avLst/>
          </a:prstGeom>
        </p:spPr>
        <p:txBody>
          <a:bodyPr vert="horz" lIns="91440" tIns="45720" rIns="91440" bIns="45720" rtlCol="0" anchor="b"/>
          <a:lstStyle>
            <a:lvl1pPr algn="r">
              <a:defRPr sz="1200"/>
            </a:lvl1pPr>
          </a:lstStyle>
          <a:p>
            <a:fld id="{C29FB86F-93B7-4FEB-A0C8-734BDE35D0E8}" type="slidenum">
              <a:rPr lang="en-GB" smtClean="0"/>
              <a:t>‹#›</a:t>
            </a:fld>
            <a:endParaRPr lang="en-GB"/>
          </a:p>
        </p:txBody>
      </p:sp>
    </p:spTree>
    <p:extLst>
      <p:ext uri="{BB962C8B-B14F-4D97-AF65-F5344CB8AC3E}">
        <p14:creationId xmlns:p14="http://schemas.microsoft.com/office/powerpoint/2010/main" val="55389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7EADB949-2F28-4E5A-A30E-C237D6D5283E}" type="datetimeFigureOut">
              <a:rPr lang="en-GB" smtClean="0"/>
              <a:t>11/12/2019</a:t>
            </a:fld>
            <a:endParaRPr lang="en-GB"/>
          </a:p>
        </p:txBody>
      </p:sp>
      <p:sp>
        <p:nvSpPr>
          <p:cNvPr id="4" name="Slide Image Placeholder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7048A9E8-F96D-4D47-8B2F-547021A6FFDB}" type="slidenum">
              <a:rPr lang="en-GB" smtClean="0"/>
              <a:t>‹#›</a:t>
            </a:fld>
            <a:endParaRPr lang="en-GB"/>
          </a:p>
        </p:txBody>
      </p:sp>
    </p:spTree>
    <p:extLst>
      <p:ext uri="{BB962C8B-B14F-4D97-AF65-F5344CB8AC3E}">
        <p14:creationId xmlns:p14="http://schemas.microsoft.com/office/powerpoint/2010/main" val="4038460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48A9E8-F96D-4D47-8B2F-547021A6FFDB}" type="slidenum">
              <a:rPr lang="en-GB" smtClean="0"/>
              <a:t>1</a:t>
            </a:fld>
            <a:endParaRPr lang="en-GB" dirty="0"/>
          </a:p>
        </p:txBody>
      </p:sp>
    </p:spTree>
    <p:extLst>
      <p:ext uri="{BB962C8B-B14F-4D97-AF65-F5344CB8AC3E}">
        <p14:creationId xmlns:p14="http://schemas.microsoft.com/office/powerpoint/2010/main" val="1392430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normAutofit/>
          </a:bodyPr>
          <a:lstStyle>
            <a:lvl1pPr algn="ctr">
              <a:defRPr sz="2800">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2701528"/>
            <a:ext cx="6858000" cy="1241822"/>
          </a:xfrm>
        </p:spPr>
        <p:txBody>
          <a:bodyPr>
            <a:normAutofit/>
          </a:bodyPr>
          <a:lstStyle>
            <a:lvl1pPr marL="0" indent="0" algn="ctr">
              <a:buNone/>
              <a:defRPr sz="20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49183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9634" y="337689"/>
            <a:ext cx="7886700" cy="718937"/>
          </a:xfrm>
        </p:spPr>
        <p:txBody>
          <a:bodyPr anchor="t" anchorCtr="0">
            <a:normAutofit/>
          </a:bodyPr>
          <a:lstStyle>
            <a:lvl1pPr>
              <a:defRPr sz="2200" b="1">
                <a:solidFill>
                  <a:schemeClr val="tx1">
                    <a:lumMod val="85000"/>
                    <a:lumOff val="15000"/>
                  </a:schemeClr>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32695" y="1114496"/>
            <a:ext cx="7886700" cy="3263504"/>
          </a:xfrm>
        </p:spPr>
        <p:txBody>
          <a:bodyPr>
            <a:normAutofit/>
          </a:bodyPr>
          <a:lstStyle>
            <a:lvl1pPr marL="171450" indent="-171450">
              <a:lnSpc>
                <a:spcPct val="150000"/>
              </a:lnSpc>
              <a:buClr>
                <a:schemeClr val="tx1">
                  <a:lumMod val="85000"/>
                  <a:lumOff val="15000"/>
                </a:schemeClr>
              </a:buClr>
              <a:buSzPct val="90000"/>
              <a:buFont typeface="Wingdings" panose="05000000000000000000" pitchFamily="2" charset="2"/>
              <a:buChar char="§"/>
              <a:defRPr sz="1600">
                <a:solidFill>
                  <a:schemeClr val="tx1">
                    <a:lumMod val="85000"/>
                    <a:lumOff val="15000"/>
                  </a:schemeClr>
                </a:solidFill>
                <a:latin typeface="Arial" panose="020B0604020202020204" pitchFamily="34" charset="0"/>
                <a:cs typeface="Arial" panose="020B0604020202020204" pitchFamily="34" charset="0"/>
              </a:defRPr>
            </a:lvl1pPr>
            <a:lvl2pPr marL="514350" indent="-171450">
              <a:lnSpc>
                <a:spcPct val="100000"/>
              </a:lnSpc>
              <a:buClr>
                <a:schemeClr val="tx1">
                  <a:lumMod val="85000"/>
                  <a:lumOff val="15000"/>
                </a:schemeClr>
              </a:buClr>
              <a:buSzPct val="90000"/>
              <a:buFont typeface="Wingdings" panose="05000000000000000000" pitchFamily="2" charset="2"/>
              <a:buChar char="§"/>
              <a:defRPr sz="1200">
                <a:solidFill>
                  <a:schemeClr val="tx1">
                    <a:lumMod val="85000"/>
                    <a:lumOff val="15000"/>
                  </a:schemeClr>
                </a:solidFill>
                <a:latin typeface="Arial" panose="020B0604020202020204" pitchFamily="34" charset="0"/>
                <a:cs typeface="Arial" panose="020B0604020202020204" pitchFamily="34" charset="0"/>
              </a:defRPr>
            </a:lvl2pPr>
            <a:lvl3pPr marL="857250" indent="-171450">
              <a:lnSpc>
                <a:spcPct val="100000"/>
              </a:lnSpc>
              <a:buClr>
                <a:schemeClr val="tx1">
                  <a:lumMod val="85000"/>
                  <a:lumOff val="15000"/>
                </a:schemeClr>
              </a:buClr>
              <a:buSzPct val="90000"/>
              <a:buFont typeface="Wingdings" panose="05000000000000000000" pitchFamily="2" charset="2"/>
              <a:buChar char="§"/>
              <a:defRPr sz="1100">
                <a:solidFill>
                  <a:schemeClr val="tx1">
                    <a:lumMod val="85000"/>
                    <a:lumOff val="15000"/>
                  </a:schemeClr>
                </a:solidFill>
                <a:latin typeface="Arial" panose="020B0604020202020204" pitchFamily="34" charset="0"/>
                <a:cs typeface="Arial" panose="020B0604020202020204" pitchFamily="34" charset="0"/>
              </a:defRPr>
            </a:lvl3pPr>
            <a:lvl4pPr marL="1200150" indent="-171450">
              <a:lnSpc>
                <a:spcPct val="100000"/>
              </a:lnSpc>
              <a:buClr>
                <a:schemeClr val="tx1">
                  <a:lumMod val="85000"/>
                  <a:lumOff val="15000"/>
                </a:schemeClr>
              </a:buClr>
              <a:buSzPct val="90000"/>
              <a:buFont typeface="Wingdings" panose="05000000000000000000" pitchFamily="2" charset="2"/>
              <a:buChar char="§"/>
              <a:defRPr sz="1050">
                <a:solidFill>
                  <a:schemeClr val="tx1">
                    <a:lumMod val="85000"/>
                    <a:lumOff val="15000"/>
                  </a:schemeClr>
                </a:solidFill>
                <a:latin typeface="Arial" panose="020B0604020202020204" pitchFamily="34" charset="0"/>
                <a:cs typeface="Arial" panose="020B0604020202020204" pitchFamily="34" charset="0"/>
              </a:defRPr>
            </a:lvl4pPr>
            <a:lvl5pPr marL="1543050" indent="-171450">
              <a:lnSpc>
                <a:spcPct val="100000"/>
              </a:lnSpc>
              <a:buClr>
                <a:schemeClr val="tx1">
                  <a:lumMod val="85000"/>
                  <a:lumOff val="15000"/>
                </a:schemeClr>
              </a:buClr>
              <a:buSzPct val="90000"/>
              <a:buFont typeface="Wingdings" panose="05000000000000000000" pitchFamily="2" charset="2"/>
              <a:buChar char="§"/>
              <a:defRPr sz="105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57304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normAutofit/>
          </a:bodyPr>
          <a:lstStyle>
            <a:lvl1pPr>
              <a:defRPr sz="2800">
                <a:latin typeface="Arial" panose="020B0604020202020204" pitchFamily="34" charset="0"/>
                <a:cs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623888" y="3442098"/>
            <a:ext cx="7886700" cy="1125140"/>
          </a:xfrm>
        </p:spPr>
        <p:txBody>
          <a:bodyPr>
            <a:normAutofit/>
          </a:bodyPr>
          <a:lstStyle>
            <a:lvl1pPr marL="0" indent="0">
              <a:buNone/>
              <a:defRPr sz="2000">
                <a:solidFill>
                  <a:schemeClr val="tx1">
                    <a:tint val="75000"/>
                  </a:schemeClr>
                </a:solidFill>
                <a:latin typeface="Arial" panose="020B0604020202020204" pitchFamily="34" charset="0"/>
                <a:cs typeface="Arial" panose="020B0604020202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043402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418582" y="1369219"/>
            <a:ext cx="3886200" cy="3263504"/>
          </a:xfrm>
        </p:spPr>
        <p:txBody>
          <a:bodyPr>
            <a:normAutofit/>
          </a:bodyPr>
          <a:lstStyle>
            <a:lvl1pPr marL="171450" indent="-1714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2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1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420626" y="1369219"/>
            <a:ext cx="4358849" cy="3263504"/>
          </a:xfrm>
        </p:spPr>
        <p:txBody>
          <a:bodyPr>
            <a:normAutofit/>
          </a:bodyPr>
          <a:lstStyle>
            <a:lvl1pPr marL="285750" indent="-2857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2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1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0882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1283018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1252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t">
            <a:noAutofit/>
          </a:bodyPr>
          <a:lstStyle>
            <a:lvl1pPr>
              <a:defRPr sz="28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3887391" y="895865"/>
            <a:ext cx="4629150" cy="3499923"/>
          </a:xfrm>
        </p:spPr>
        <p:txBody>
          <a:bodyPr>
            <a:normAutofit/>
          </a:bodyPr>
          <a:lstStyle>
            <a:lvl1pPr marL="171450" indent="-171450">
              <a:buFont typeface="Wingdings" panose="05000000000000000000" pitchFamily="2" charset="2"/>
              <a:buChar char="§"/>
              <a:defRPr sz="160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16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sz="120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10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100">
                <a:latin typeface="Arial" panose="020B0604020202020204" pitchFamily="34" charset="0"/>
                <a:cs typeface="Arial" panose="020B0604020202020204" pitchFamily="34" charset="0"/>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1543050"/>
            <a:ext cx="2949178" cy="2858691"/>
          </a:xfrm>
        </p:spPr>
        <p:txBody>
          <a:bodyPr>
            <a:normAutofit/>
          </a:bodyPr>
          <a:lstStyle>
            <a:lvl1pPr marL="0" indent="0">
              <a:buNone/>
              <a:defRPr sz="2000">
                <a:latin typeface="Arial" panose="020B0604020202020204" pitchFamily="34" charset="0"/>
                <a:cs typeface="Arial" panose="020B0604020202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329702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t">
            <a:normAutofit/>
          </a:bodyPr>
          <a:lstStyle>
            <a:lvl1pPr>
              <a:defRPr sz="28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887391" y="932935"/>
            <a:ext cx="4629150" cy="3462853"/>
          </a:xfrm>
        </p:spPr>
        <p:txBody>
          <a:bodyPr anchor="t"/>
          <a:lstStyle>
            <a:lvl1pPr marL="0" indent="0">
              <a:buNone/>
              <a:defRPr sz="2400">
                <a:latin typeface="Arial" panose="020B0604020202020204" pitchFamily="34" charset="0"/>
                <a:cs typeface="Arial" panose="020B0604020202020204"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Drag picture to placeholder or click icon to add</a:t>
            </a:r>
          </a:p>
        </p:txBody>
      </p:sp>
      <p:sp>
        <p:nvSpPr>
          <p:cNvPr id="4" name="Text Placeholder 3"/>
          <p:cNvSpPr>
            <a:spLocks noGrp="1"/>
          </p:cNvSpPr>
          <p:nvPr>
            <p:ph type="body" sz="half" idx="2"/>
          </p:nvPr>
        </p:nvSpPr>
        <p:spPr>
          <a:xfrm>
            <a:off x="629841" y="1543050"/>
            <a:ext cx="2949178" cy="2858691"/>
          </a:xfrm>
        </p:spPr>
        <p:txBody>
          <a:bodyPr>
            <a:normAutofit/>
          </a:bodyPr>
          <a:lstStyle>
            <a:lvl1pPr marL="0" indent="0">
              <a:buNone/>
              <a:defRPr sz="2000">
                <a:latin typeface="Arial" panose="020B0604020202020204" pitchFamily="34" charset="0"/>
                <a:cs typeface="Arial" panose="020B0604020202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8372C267-1D3F-A642-9FD6-0192604797DF}" type="datetimeFigureOut">
              <a:rPr lang="en-US" smtClean="0"/>
              <a:t>12/11/2019</a:t>
            </a:fld>
            <a:endParaRPr 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C17AFF1-1D8A-394A-898D-E0FE52356337}" type="slidenum">
              <a:rPr lang="en-US" smtClean="0"/>
              <a:t>‹#›</a:t>
            </a:fld>
            <a:endParaRPr lang="en-US"/>
          </a:p>
        </p:txBody>
      </p:sp>
    </p:spTree>
    <p:extLst>
      <p:ext uri="{BB962C8B-B14F-4D97-AF65-F5344CB8AC3E}">
        <p14:creationId xmlns:p14="http://schemas.microsoft.com/office/powerpoint/2010/main" val="80557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0936" y="1220941"/>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18582" y="51427"/>
            <a:ext cx="7886700" cy="994172"/>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609911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 id="2147483669" r:id="rId8"/>
  </p:sldLayoutIdLst>
  <p:txStyles>
    <p:titleStyle>
      <a:lvl1pPr algn="l" defTabSz="685800" rtl="0" eaLnBrk="1" latinLnBrk="0" hangingPunct="1">
        <a:lnSpc>
          <a:spcPct val="90000"/>
        </a:lnSpc>
        <a:spcBef>
          <a:spcPct val="0"/>
        </a:spcBef>
        <a:buNone/>
        <a:defRPr sz="22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Wingdings" panose="05000000000000000000" pitchFamily="2" charset="2"/>
        <a:buChar char="§"/>
        <a:defRPr sz="16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Wingdings" panose="05000000000000000000" pitchFamily="2" charset="2"/>
        <a:buChar char="§"/>
        <a:defRPr sz="11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1.jpg"/><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g"/><Relationship Id="rId1" Type="http://schemas.openxmlformats.org/officeDocument/2006/relationships/slideLayout" Target="../slideLayouts/slideLayout6.x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www.pmtheta.co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jpg"/><Relationship Id="rId1" Type="http://schemas.openxmlformats.org/officeDocument/2006/relationships/slideLayout" Target="../slideLayouts/slideLayout6.xml"/><Relationship Id="rId5" Type="http://schemas.openxmlformats.org/officeDocument/2006/relationships/image" Target="../media/image4.jpg"/><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9CD367-C521-CA42-8D83-E8658E3F303F}"/>
              </a:ext>
            </a:extLst>
          </p:cNvPr>
          <p:cNvPicPr>
            <a:picLocks noChangeAspect="1"/>
          </p:cNvPicPr>
          <p:nvPr/>
        </p:nvPicPr>
        <p:blipFill rotWithShape="1">
          <a:blip r:embed="rId3"/>
          <a:srcRect t="4938" b="5948"/>
          <a:stretch/>
        </p:blipFill>
        <p:spPr>
          <a:xfrm>
            <a:off x="1" y="5674"/>
            <a:ext cx="9144000" cy="5137826"/>
          </a:xfrm>
          <a:prstGeom prst="rect">
            <a:avLst/>
          </a:prstGeom>
          <a:noFill/>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60164" y="346669"/>
            <a:ext cx="1753011" cy="492595"/>
          </a:xfrm>
          <a:prstGeom prst="rect">
            <a:avLst/>
          </a:prstGeom>
        </p:spPr>
      </p:pic>
      <p:grpSp>
        <p:nvGrpSpPr>
          <p:cNvPr id="12" name="Group 11"/>
          <p:cNvGrpSpPr/>
          <p:nvPr/>
        </p:nvGrpSpPr>
        <p:grpSpPr>
          <a:xfrm>
            <a:off x="-39246" y="1355388"/>
            <a:ext cx="9183245" cy="1761288"/>
            <a:chOff x="2293360" y="1942569"/>
            <a:chExt cx="4580138" cy="900013"/>
          </a:xfrm>
        </p:grpSpPr>
        <p:sp>
          <p:nvSpPr>
            <p:cNvPr id="13" name="Rectangle 12"/>
            <p:cNvSpPr/>
            <p:nvPr/>
          </p:nvSpPr>
          <p:spPr>
            <a:xfrm>
              <a:off x="2293360" y="1942569"/>
              <a:ext cx="4580138" cy="900013"/>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itle 1"/>
            <p:cNvSpPr txBox="1">
              <a:spLocks/>
            </p:cNvSpPr>
            <p:nvPr/>
          </p:nvSpPr>
          <p:spPr bwMode="auto">
            <a:xfrm>
              <a:off x="2329594" y="2079528"/>
              <a:ext cx="4449850" cy="683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altLang="en-US" sz="3200" b="1" dirty="0" smtClean="0">
                  <a:latin typeface="Arial" panose="020B0604020202020204" pitchFamily="34" charset="0"/>
                  <a:cs typeface="Arial" panose="020B0604020202020204" pitchFamily="34" charset="0"/>
                </a:rPr>
                <a:t>Excellent teaching in </a:t>
              </a:r>
              <a:br>
                <a:rPr lang="en-GB" altLang="en-US" sz="3200" b="1" dirty="0" smtClean="0">
                  <a:latin typeface="Arial" panose="020B0604020202020204" pitchFamily="34" charset="0"/>
                  <a:cs typeface="Arial" panose="020B0604020202020204" pitchFamily="34" charset="0"/>
                </a:rPr>
              </a:br>
              <a:r>
                <a:rPr lang="en-GB" altLang="en-US" sz="3200" b="1" dirty="0" smtClean="0">
                  <a:latin typeface="Arial" panose="020B0604020202020204" pitchFamily="34" charset="0"/>
                  <a:cs typeface="Arial" panose="020B0604020202020204" pitchFamily="34" charset="0"/>
                </a:rPr>
                <a:t>mathematics and statistics</a:t>
              </a:r>
              <a:endParaRPr lang="en-GB" altLang="en-US" sz="2400" b="1" dirty="0">
                <a:latin typeface="Arial" panose="020B0604020202020204" pitchFamily="34" charset="0"/>
                <a:cs typeface="Arial" panose="020B0604020202020204" pitchFamily="34" charset="0"/>
              </a:endParaRPr>
            </a:p>
          </p:txBody>
        </p:sp>
      </p:grpSp>
      <p:sp>
        <p:nvSpPr>
          <p:cNvPr id="15" name="Title 1"/>
          <p:cNvSpPr txBox="1">
            <a:spLocks/>
          </p:cNvSpPr>
          <p:nvPr/>
        </p:nvSpPr>
        <p:spPr bwMode="auto">
          <a:xfrm>
            <a:off x="2280825" y="3369404"/>
            <a:ext cx="4522319" cy="51730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altLang="en-US" sz="2400" dirty="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Duncan Lawson</a:t>
            </a:r>
          </a:p>
        </p:txBody>
      </p:sp>
      <p:sp>
        <p:nvSpPr>
          <p:cNvPr id="2" name="Rectangle 1">
            <a:extLst>
              <a:ext uri="{FF2B5EF4-FFF2-40B4-BE49-F238E27FC236}">
                <a16:creationId xmlns:a16="http://schemas.microsoft.com/office/drawing/2014/main" id="{74983130-58FE-8E41-8307-24669075EC91}"/>
              </a:ext>
            </a:extLst>
          </p:cNvPr>
          <p:cNvSpPr/>
          <p:nvPr/>
        </p:nvSpPr>
        <p:spPr>
          <a:xfrm>
            <a:off x="-39246"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328EEEF-3305-334C-8CEC-FAFA47AEC78C}"/>
              </a:ext>
            </a:extLst>
          </p:cNvPr>
          <p:cNvSpPr/>
          <p:nvPr/>
        </p:nvSpPr>
        <p:spPr>
          <a:xfrm>
            <a:off x="-39245" y="5675"/>
            <a:ext cx="9183245" cy="961624"/>
          </a:xfrm>
          <a:prstGeom prst="rect">
            <a:avLst/>
          </a:prstGeom>
          <a:solidFill>
            <a:srgbClr val="006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B77C1D3-35DF-E84A-BF4A-1BE5C28C7FD4}"/>
              </a:ext>
            </a:extLst>
          </p:cNvPr>
          <p:cNvPicPr>
            <a:picLocks noChangeAspect="1"/>
          </p:cNvPicPr>
          <p:nvPr/>
        </p:nvPicPr>
        <p:blipFill>
          <a:blip r:embed="rId5"/>
          <a:stretch>
            <a:fillRect/>
          </a:stretch>
        </p:blipFill>
        <p:spPr>
          <a:xfrm>
            <a:off x="5377295" y="273826"/>
            <a:ext cx="3543300" cy="444500"/>
          </a:xfrm>
          <a:prstGeom prst="rect">
            <a:avLst/>
          </a:prstGeom>
        </p:spPr>
      </p:pic>
      <p:cxnSp>
        <p:nvCxnSpPr>
          <p:cNvPr id="10" name="Straight Connector 9">
            <a:extLst>
              <a:ext uri="{FF2B5EF4-FFF2-40B4-BE49-F238E27FC236}">
                <a16:creationId xmlns:a16="http://schemas.microsoft.com/office/drawing/2014/main" id="{2D9BD4BF-A794-B844-A010-575EF15304B4}"/>
              </a:ext>
            </a:extLst>
          </p:cNvPr>
          <p:cNvCxnSpPr/>
          <p:nvPr/>
        </p:nvCxnSpPr>
        <p:spPr>
          <a:xfrm>
            <a:off x="-39245" y="4323431"/>
            <a:ext cx="918324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9F0708A-4E82-D245-8BC3-2062F031FF5C}"/>
              </a:ext>
            </a:extLst>
          </p:cNvPr>
          <p:cNvCxnSpPr/>
          <p:nvPr/>
        </p:nvCxnSpPr>
        <p:spPr>
          <a:xfrm>
            <a:off x="-39245" y="967299"/>
            <a:ext cx="918324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5" name="TextBox 4"/>
          <p:cNvSpPr txBox="1"/>
          <p:nvPr/>
        </p:nvSpPr>
        <p:spPr>
          <a:xfrm>
            <a:off x="4496326" y="4590086"/>
            <a:ext cx="4424270" cy="300082"/>
          </a:xfrm>
          <a:prstGeom prst="rect">
            <a:avLst/>
          </a:prstGeom>
          <a:noFill/>
        </p:spPr>
        <p:txBody>
          <a:bodyPr wrap="square" rtlCol="0">
            <a:spAutoFit/>
          </a:bodyPr>
          <a:lstStyle/>
          <a:p>
            <a:r>
              <a:rPr lang="en-GB" dirty="0" smtClean="0">
                <a:solidFill>
                  <a:schemeClr val="bg1"/>
                </a:solidFill>
              </a:rPr>
              <a:t>Teaching Forum, Warwick University          11 December </a:t>
            </a:r>
            <a:r>
              <a:rPr lang="en-GB" dirty="0">
                <a:solidFill>
                  <a:schemeClr val="bg1"/>
                </a:solidFill>
              </a:rPr>
              <a:t>2019</a:t>
            </a:r>
          </a:p>
        </p:txBody>
      </p:sp>
    </p:spTree>
    <p:extLst>
      <p:ext uri="{BB962C8B-B14F-4D97-AF65-F5344CB8AC3E}">
        <p14:creationId xmlns:p14="http://schemas.microsoft.com/office/powerpoint/2010/main" val="1473996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37D3A158-0ACF-A044-BE83-34D79343C8B2}"/>
              </a:ext>
            </a:extLst>
          </p:cNvPr>
          <p:cNvSpPr txBox="1">
            <a:spLocks/>
          </p:cNvSpPr>
          <p:nvPr/>
        </p:nvSpPr>
        <p:spPr>
          <a:xfrm>
            <a:off x="35509" y="360140"/>
            <a:ext cx="7886700" cy="649482"/>
          </a:xfrm>
          <a:prstGeom prst="rect">
            <a:avLst/>
          </a:prstGeom>
        </p:spPr>
        <p:txBody>
          <a:bodyPr vert="horz" lIns="91440" tIns="45720" rIns="91440" bIns="45720" rtlCol="0" anchor="t" anchorCtr="0">
            <a:normAutofit/>
          </a:bodyPr>
          <a:lstStyle>
            <a:lvl1pPr algn="l" defTabSz="685800" rtl="0" eaLnBrk="1" latinLnBrk="0" hangingPunct="1">
              <a:lnSpc>
                <a:spcPct val="90000"/>
              </a:lnSpc>
              <a:spcBef>
                <a:spcPct val="0"/>
              </a:spcBef>
              <a:buNone/>
              <a:defRPr sz="2200" b="1" kern="120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GB" dirty="0" smtClean="0"/>
              <a:t>Rational Polynomials</a:t>
            </a:r>
          </a:p>
          <a:p>
            <a:r>
              <a:rPr lang="en-GB" sz="1600" b="0" dirty="0" smtClean="0"/>
              <a:t>(adapted from John </a:t>
            </a:r>
            <a:r>
              <a:rPr lang="en-GB" sz="1600" b="0" dirty="0" smtClean="0"/>
              <a:t>Mason)</a:t>
            </a:r>
            <a:endParaRPr lang="en-GB" sz="1600" b="0" dirty="0"/>
          </a:p>
        </p:txBody>
      </p:sp>
      <p:sp>
        <p:nvSpPr>
          <p:cNvPr id="8" name="Content Placeholder 2">
            <a:extLst>
              <a:ext uri="{FF2B5EF4-FFF2-40B4-BE49-F238E27FC236}">
                <a16:creationId xmlns:a16="http://schemas.microsoft.com/office/drawing/2014/main" id="{25EAE35D-4F07-224F-B049-96D36D566254}"/>
              </a:ext>
            </a:extLst>
          </p:cNvPr>
          <p:cNvSpPr txBox="1">
            <a:spLocks/>
          </p:cNvSpPr>
          <p:nvPr/>
        </p:nvSpPr>
        <p:spPr>
          <a:xfrm>
            <a:off x="181879" y="1009622"/>
            <a:ext cx="3025778" cy="3237644"/>
          </a:xfrm>
          <a:prstGeom prst="rect">
            <a:avLst/>
          </a:prstGeom>
        </p:spPr>
        <p:txBody>
          <a:bodyPr vert="horz" lIns="91440" tIns="45720" rIns="91440" bIns="45720" rtlCol="0">
            <a:normAutofit fontScale="85000" lnSpcReduction="10000"/>
          </a:bodyPr>
          <a:lstStyle>
            <a:lvl1pPr marL="171450" indent="-171450" algn="l" defTabSz="685800" rtl="0" eaLnBrk="1" latinLnBrk="0" hangingPunct="1">
              <a:lnSpc>
                <a:spcPct val="150000"/>
              </a:lnSpc>
              <a:spcBef>
                <a:spcPts val="750"/>
              </a:spcBef>
              <a:buClr>
                <a:schemeClr val="tx1">
                  <a:lumMod val="85000"/>
                  <a:lumOff val="15000"/>
                </a:schemeClr>
              </a:buClr>
              <a:buSzPct val="90000"/>
              <a:buFont typeface="Wingdings" panose="05000000000000000000" pitchFamily="2" charset="2"/>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2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1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05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05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smtClean="0"/>
              <a:t>The red curve is the denominator and is a quadratic</a:t>
            </a:r>
          </a:p>
          <a:p>
            <a:r>
              <a:rPr lang="en-GB" dirty="0" smtClean="0"/>
              <a:t>The blue curve is the numerator and is a quartic</a:t>
            </a:r>
          </a:p>
          <a:p>
            <a:r>
              <a:rPr lang="en-GB" i="1" dirty="0" smtClean="0"/>
              <a:t>Sketch*</a:t>
            </a:r>
            <a:r>
              <a:rPr lang="en-GB" dirty="0" smtClean="0"/>
              <a:t> the </a:t>
            </a:r>
            <a:r>
              <a:rPr lang="en-GB" dirty="0" smtClean="0"/>
              <a:t>graph of the quotient?</a:t>
            </a:r>
          </a:p>
          <a:p>
            <a:r>
              <a:rPr lang="en-GB" dirty="0" smtClean="0"/>
              <a:t>What about the quotient if the blue curve is the denominator and the red curve is the numerator?</a:t>
            </a:r>
            <a:endParaRPr lang="en-GB" dirty="0"/>
          </a:p>
        </p:txBody>
      </p:sp>
      <p:pic>
        <p:nvPicPr>
          <p:cNvPr id="9" name="Picture 8">
            <a:extLst>
              <a:ext uri="{FF2B5EF4-FFF2-40B4-BE49-F238E27FC236}">
                <a16:creationId xmlns:a16="http://schemas.microsoft.com/office/drawing/2014/main" id="{8D9F2D3B-0A7D-6F4B-ADE4-592BB9F93081}"/>
              </a:ext>
            </a:extLst>
          </p:cNvPr>
          <p:cNvPicPr>
            <a:picLocks noChangeAspect="1"/>
          </p:cNvPicPr>
          <p:nvPr/>
        </p:nvPicPr>
        <p:blipFill>
          <a:blip r:embed="rId3"/>
          <a:stretch>
            <a:fillRect/>
          </a:stretch>
        </p:blipFill>
        <p:spPr>
          <a:xfrm>
            <a:off x="3315166" y="152399"/>
            <a:ext cx="5443954" cy="4778582"/>
          </a:xfrm>
          <a:prstGeom prst="rect">
            <a:avLst/>
          </a:prstGeom>
        </p:spPr>
      </p:pic>
    </p:spTree>
    <p:extLst>
      <p:ext uri="{BB962C8B-B14F-4D97-AF65-F5344CB8AC3E}">
        <p14:creationId xmlns:p14="http://schemas.microsoft.com/office/powerpoint/2010/main" val="55940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C43370-BD13-6B4F-899F-E98EE4DCFE64}"/>
              </a:ext>
            </a:extLst>
          </p:cNvPr>
          <p:cNvPicPr>
            <a:picLocks noChangeAspect="1"/>
          </p:cNvPicPr>
          <p:nvPr/>
        </p:nvPicPr>
        <p:blipFill rotWithShape="1">
          <a:blip r:embed="rId2"/>
          <a:srcRect b="15625"/>
          <a:stretch/>
        </p:blipFill>
        <p:spPr>
          <a:xfrm>
            <a:off x="0" y="0"/>
            <a:ext cx="9154770" cy="5143500"/>
          </a:xfrm>
          <a:prstGeom prst="rect">
            <a:avLst/>
          </a:prstGeom>
        </p:spPr>
      </p:pic>
      <p:sp>
        <p:nvSpPr>
          <p:cNvPr id="8" name="Rectangle 7">
            <a:extLst>
              <a:ext uri="{FF2B5EF4-FFF2-40B4-BE49-F238E27FC236}">
                <a16:creationId xmlns:a16="http://schemas.microsoft.com/office/drawing/2014/main" id="{BC79AA6D-E748-C34B-85A4-60B7A72F96B9}"/>
              </a:ext>
            </a:extLst>
          </p:cNvPr>
          <p:cNvSpPr/>
          <p:nvPr/>
        </p:nvSpPr>
        <p:spPr>
          <a:xfrm>
            <a:off x="-39246" y="4323431"/>
            <a:ext cx="9220712"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A779219-867D-1A4C-9D76-3E4E756658AD}"/>
              </a:ext>
            </a:extLst>
          </p:cNvPr>
          <p:cNvPicPr>
            <a:picLocks noChangeAspect="1"/>
          </p:cNvPicPr>
          <p:nvPr/>
        </p:nvPicPr>
        <p:blipFill>
          <a:blip r:embed="rId3"/>
          <a:stretch>
            <a:fillRect/>
          </a:stretch>
        </p:blipFill>
        <p:spPr>
          <a:xfrm>
            <a:off x="5377295" y="273826"/>
            <a:ext cx="3543300" cy="444500"/>
          </a:xfrm>
          <a:prstGeom prst="rect">
            <a:avLst/>
          </a:prstGeom>
        </p:spPr>
      </p:pic>
      <p:cxnSp>
        <p:nvCxnSpPr>
          <p:cNvPr id="11" name="Straight Connector 10">
            <a:extLst>
              <a:ext uri="{FF2B5EF4-FFF2-40B4-BE49-F238E27FC236}">
                <a16:creationId xmlns:a16="http://schemas.microsoft.com/office/drawing/2014/main" id="{9543FF72-2CAE-EB40-AA93-6318769A8E3D}"/>
              </a:ext>
            </a:extLst>
          </p:cNvPr>
          <p:cNvCxnSpPr>
            <a:cxnSpLocks/>
          </p:cNvCxnSpPr>
          <p:nvPr/>
        </p:nvCxnSpPr>
        <p:spPr>
          <a:xfrm>
            <a:off x="-39245" y="4323431"/>
            <a:ext cx="92207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76F8F44C-1B12-384C-BB84-514328140EB1}"/>
              </a:ext>
            </a:extLst>
          </p:cNvPr>
          <p:cNvSpPr txBox="1">
            <a:spLocks/>
          </p:cNvSpPr>
          <p:nvPr/>
        </p:nvSpPr>
        <p:spPr bwMode="auto">
          <a:xfrm>
            <a:off x="3120571" y="4412919"/>
            <a:ext cx="5800023"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 some scholarship</a:t>
            </a:r>
            <a:endParaRPr lang="en-US" altLang="en-US" sz="2400" b="1" dirty="0">
              <a:solidFill>
                <a:schemeClr val="bg1"/>
              </a:solidFill>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29803367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What is Excellent Teaching? A more scholarly approach</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10" name="Rectangle 13"/>
          <p:cNvSpPr>
            <a:spLocks noChangeArrowheads="1"/>
          </p:cNvSpPr>
          <p:nvPr/>
        </p:nvSpPr>
        <p:spPr bwMode="auto">
          <a:xfrm>
            <a:off x="3563257" y="747507"/>
            <a:ext cx="4332514" cy="3258435"/>
          </a:xfrm>
          <a:prstGeom prst="rect">
            <a:avLst/>
          </a:prstGeom>
          <a:noFill/>
          <a:ln w="9525">
            <a:noFill/>
            <a:miter lim="800000"/>
            <a:headEnd/>
            <a:tailEnd/>
          </a:ln>
          <a:effectLst/>
        </p:spPr>
        <p:txBody>
          <a:bodyPr lIns="0" tIns="0" rIns="0" bIns="0"/>
          <a:lstStyle/>
          <a:p>
            <a:pPr algn="l">
              <a:tabLst>
                <a:tab pos="195263" algn="l"/>
              </a:tabLst>
            </a:pPr>
            <a:endParaRPr lang="en-GB" sz="1100" dirty="0" smtClean="0">
              <a:solidFill>
                <a:schemeClr val="tx1"/>
              </a:solidFill>
              <a:latin typeface="Tahoma" pitchFamily="96" charset="0"/>
            </a:endParaRPr>
          </a:p>
          <a:p>
            <a:pPr algn="l">
              <a:tabLst>
                <a:tab pos="195263" algn="l"/>
              </a:tabLst>
            </a:pPr>
            <a:r>
              <a:rPr lang="en-GB" sz="2000" i="1" dirty="0" smtClean="0">
                <a:latin typeface="Tahoma" pitchFamily="96" charset="0"/>
              </a:rPr>
              <a:t>Considering teaching excellence in higher education: 2007-2013 </a:t>
            </a:r>
            <a:r>
              <a:rPr lang="en-GB" sz="2000" dirty="0" smtClean="0">
                <a:latin typeface="Tahoma" pitchFamily="96" charset="0"/>
              </a:rPr>
              <a:t> </a:t>
            </a:r>
            <a:br>
              <a:rPr lang="en-GB" sz="2000" dirty="0" smtClean="0">
                <a:latin typeface="Tahoma" pitchFamily="96" charset="0"/>
              </a:rPr>
            </a:br>
            <a:r>
              <a:rPr lang="en-GB" sz="2000" dirty="0" smtClean="0">
                <a:latin typeface="Tahoma" pitchFamily="96" charset="0"/>
              </a:rPr>
              <a:t>by Vicky Gunn &amp; Anna Fisk</a:t>
            </a:r>
            <a:br>
              <a:rPr lang="en-GB" sz="2000" dirty="0" smtClean="0">
                <a:latin typeface="Tahoma" pitchFamily="96" charset="0"/>
              </a:rPr>
            </a:br>
            <a:r>
              <a:rPr lang="en-GB" sz="2000" dirty="0" smtClean="0">
                <a:latin typeface="Tahoma" pitchFamily="96" charset="0"/>
              </a:rPr>
              <a:t>(Higher Education Academy 2013)</a:t>
            </a:r>
          </a:p>
          <a:p>
            <a:pPr algn="l">
              <a:tabLst>
                <a:tab pos="195263" algn="l"/>
              </a:tabLst>
            </a:pPr>
            <a:endParaRPr lang="en-GB" sz="2000" dirty="0">
              <a:latin typeface="Tahoma" pitchFamily="96" charset="0"/>
            </a:endParaRPr>
          </a:p>
          <a:p>
            <a:pPr algn="l">
              <a:tabLst>
                <a:tab pos="195263" algn="l"/>
              </a:tabLst>
            </a:pPr>
            <a:r>
              <a:rPr lang="en-GB" sz="1600" dirty="0" smtClean="0">
                <a:latin typeface="Tahoma" pitchFamily="96" charset="0"/>
              </a:rPr>
              <a:t>This was a follow-on to </a:t>
            </a:r>
            <a:r>
              <a:rPr lang="en-GB" sz="1600" i="1" dirty="0" smtClean="0">
                <a:latin typeface="Tahoma" pitchFamily="96" charset="0"/>
              </a:rPr>
              <a:t>Excellence in Teaching and Learning: a review of literature</a:t>
            </a:r>
            <a:r>
              <a:rPr lang="en-GB" sz="1600" dirty="0" smtClean="0">
                <a:latin typeface="Tahoma" pitchFamily="96" charset="0"/>
              </a:rPr>
              <a:t> by Little, B., Locke. W., Parker, J. and Richardson, J. (2007)</a:t>
            </a:r>
          </a:p>
          <a:p>
            <a:pPr algn="l">
              <a:tabLst>
                <a:tab pos="195263" algn="l"/>
              </a:tabLst>
            </a:pPr>
            <a:endParaRPr lang="en-GB" sz="1600" dirty="0">
              <a:latin typeface="Tahoma" pitchFamily="96" charset="0"/>
            </a:endParaRPr>
          </a:p>
          <a:p>
            <a:pPr algn="l">
              <a:tabLst>
                <a:tab pos="195263" algn="l"/>
              </a:tabLst>
            </a:pPr>
            <a:r>
              <a:rPr lang="en-GB" sz="1600" dirty="0" smtClean="0">
                <a:latin typeface="Tahoma" pitchFamily="96" charset="0"/>
              </a:rPr>
              <a:t>It is a literature review covering published work since 2007</a:t>
            </a:r>
          </a:p>
          <a:p>
            <a:pPr algn="l">
              <a:tabLst>
                <a:tab pos="195263" algn="l"/>
              </a:tabLst>
            </a:pPr>
            <a:endParaRPr lang="en-GB" sz="2000" dirty="0" smtClean="0">
              <a:latin typeface="Tahoma" pitchFamily="96" charset="0"/>
            </a:endParaRPr>
          </a:p>
          <a:p>
            <a:pPr algn="l">
              <a:tabLst>
                <a:tab pos="195263" algn="l"/>
              </a:tabLst>
            </a:pPr>
            <a:endParaRPr lang="en-GB" sz="2000" dirty="0">
              <a:latin typeface="Tahoma" pitchFamily="96" charset="0"/>
            </a:endParaRPr>
          </a:p>
        </p:txBody>
      </p:sp>
      <p:pic>
        <p:nvPicPr>
          <p:cNvPr id="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59" t="12226" r="83975" b="24004"/>
          <a:stretch/>
        </p:blipFill>
        <p:spPr bwMode="auto">
          <a:xfrm>
            <a:off x="534461" y="747508"/>
            <a:ext cx="2721971" cy="3530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3120571" y="4412919"/>
            <a:ext cx="5800023"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 some scholarship</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1268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Gunn &amp; Fisk findings 1</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10" name="Rectangle 13"/>
          <p:cNvSpPr>
            <a:spLocks noChangeArrowheads="1"/>
          </p:cNvSpPr>
          <p:nvPr/>
        </p:nvSpPr>
        <p:spPr bwMode="auto">
          <a:xfrm>
            <a:off x="3722915" y="1596593"/>
            <a:ext cx="4332514" cy="1357064"/>
          </a:xfrm>
          <a:prstGeom prst="rect">
            <a:avLst/>
          </a:prstGeom>
          <a:noFill/>
          <a:ln w="9525">
            <a:noFill/>
            <a:miter lim="800000"/>
            <a:headEnd/>
            <a:tailEnd/>
          </a:ln>
          <a:effectLst/>
        </p:spPr>
        <p:txBody>
          <a:bodyPr lIns="0" tIns="0" rIns="0" bIns="0"/>
          <a:lstStyle/>
          <a:p>
            <a:pPr algn="l">
              <a:tabLst>
                <a:tab pos="195263" algn="l"/>
              </a:tabLst>
            </a:pPr>
            <a:endParaRPr lang="en-GB" sz="1100" dirty="0" smtClean="0">
              <a:solidFill>
                <a:schemeClr val="tx1"/>
              </a:solidFill>
              <a:latin typeface="Tahoma" pitchFamily="96" charset="0"/>
            </a:endParaRPr>
          </a:p>
          <a:p>
            <a:pPr algn="l">
              <a:tabLst>
                <a:tab pos="195263" algn="l"/>
              </a:tabLst>
            </a:pPr>
            <a:r>
              <a:rPr lang="en-GB" sz="2000" dirty="0" smtClean="0">
                <a:latin typeface="Tahoma" pitchFamily="96" charset="0"/>
              </a:rPr>
              <a:t>“… still ambiguities and contention around the definition of teaching excellence” (p6)</a:t>
            </a:r>
          </a:p>
          <a:p>
            <a:pPr algn="l">
              <a:tabLst>
                <a:tab pos="195263" algn="l"/>
              </a:tabLst>
            </a:pPr>
            <a:endParaRPr lang="en-GB" sz="2000" dirty="0">
              <a:latin typeface="Tahoma" pitchFamily="96" charset="0"/>
            </a:endParaRPr>
          </a:p>
        </p:txBody>
      </p:sp>
      <p:pic>
        <p:nvPicPr>
          <p:cNvPr id="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59" t="12226" r="83975" b="24004"/>
          <a:stretch/>
        </p:blipFill>
        <p:spPr bwMode="auto">
          <a:xfrm>
            <a:off x="534461" y="747508"/>
            <a:ext cx="2721971" cy="3530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3120571" y="4412919"/>
            <a:ext cx="5800023"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 some scholarship</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5782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Gunn &amp; Fisk findings 2</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10" name="Rectangle 13"/>
          <p:cNvSpPr>
            <a:spLocks noChangeArrowheads="1"/>
          </p:cNvSpPr>
          <p:nvPr/>
        </p:nvSpPr>
        <p:spPr bwMode="auto">
          <a:xfrm>
            <a:off x="631372" y="945985"/>
            <a:ext cx="4332514" cy="2740643"/>
          </a:xfrm>
          <a:prstGeom prst="rect">
            <a:avLst/>
          </a:prstGeom>
          <a:noFill/>
          <a:ln w="9525">
            <a:noFill/>
            <a:miter lim="800000"/>
            <a:headEnd/>
            <a:tailEnd/>
          </a:ln>
          <a:effectLst/>
        </p:spPr>
        <p:txBody>
          <a:bodyPr lIns="0" tIns="0" rIns="0" bIns="0"/>
          <a:lstStyle/>
          <a:p>
            <a:pPr algn="l">
              <a:tabLst>
                <a:tab pos="195263" algn="l"/>
              </a:tabLst>
            </a:pPr>
            <a:endParaRPr lang="en-GB" sz="1100" dirty="0" smtClean="0">
              <a:solidFill>
                <a:schemeClr val="tx1"/>
              </a:solidFill>
              <a:latin typeface="Tahoma" pitchFamily="96" charset="0"/>
            </a:endParaRPr>
          </a:p>
          <a:p>
            <a:pPr algn="l">
              <a:tabLst>
                <a:tab pos="195263" algn="l"/>
              </a:tabLst>
            </a:pPr>
            <a:r>
              <a:rPr lang="en-GB" sz="2000" dirty="0" smtClean="0">
                <a:latin typeface="Tahoma" pitchFamily="96" charset="0"/>
              </a:rPr>
              <a:t>Characteristics of teaching excellence</a:t>
            </a:r>
          </a:p>
          <a:p>
            <a:pPr algn="l">
              <a:tabLst>
                <a:tab pos="195263" algn="l"/>
              </a:tabLst>
            </a:pPr>
            <a:endParaRPr lang="en-GB" sz="2000" dirty="0">
              <a:latin typeface="Tahoma" pitchFamily="96" charset="0"/>
            </a:endParaRPr>
          </a:p>
          <a:p>
            <a:pPr marL="342900" indent="-342900" algn="l">
              <a:buFont typeface="Arial" panose="020B0604020202020204" pitchFamily="34" charset="0"/>
              <a:buChar char="•"/>
              <a:tabLst>
                <a:tab pos="195263" algn="l"/>
              </a:tabLst>
            </a:pPr>
            <a:r>
              <a:rPr lang="en-GB" sz="2000" dirty="0" smtClean="0">
                <a:latin typeface="Tahoma" pitchFamily="96" charset="0"/>
              </a:rPr>
              <a:t>Dynamic engagement</a:t>
            </a:r>
          </a:p>
          <a:p>
            <a:pPr marL="342900" indent="-342900" algn="l">
              <a:buFont typeface="Arial" panose="020B0604020202020204" pitchFamily="34" charset="0"/>
              <a:buChar char="•"/>
              <a:tabLst>
                <a:tab pos="195263" algn="l"/>
              </a:tabLst>
            </a:pPr>
            <a:r>
              <a:rPr lang="en-GB" sz="2000" dirty="0" smtClean="0">
                <a:latin typeface="Tahoma" pitchFamily="96" charset="0"/>
              </a:rPr>
              <a:t>Inspire &amp; motivate</a:t>
            </a:r>
          </a:p>
          <a:p>
            <a:pPr marL="342900" indent="-342900" algn="l">
              <a:buFont typeface="Arial" panose="020B0604020202020204" pitchFamily="34" charset="0"/>
              <a:buChar char="•"/>
              <a:tabLst>
                <a:tab pos="195263" algn="l"/>
              </a:tabLst>
            </a:pPr>
            <a:r>
              <a:rPr lang="en-GB" sz="2000" dirty="0" smtClean="0">
                <a:latin typeface="Tahoma" pitchFamily="96" charset="0"/>
              </a:rPr>
              <a:t>Respect for students as individuals</a:t>
            </a:r>
          </a:p>
          <a:p>
            <a:pPr marL="342900" indent="-342900" algn="l">
              <a:buFont typeface="Arial" panose="020B0604020202020204" pitchFamily="34" charset="0"/>
              <a:buChar char="•"/>
              <a:tabLst>
                <a:tab pos="195263" algn="l"/>
              </a:tabLst>
            </a:pPr>
            <a:r>
              <a:rPr lang="en-GB" sz="2000" dirty="0" smtClean="0">
                <a:solidFill>
                  <a:srgbClr val="FF0000"/>
                </a:solidFill>
                <a:latin typeface="Tahoma" pitchFamily="96" charset="0"/>
              </a:rPr>
              <a:t>Active learning</a:t>
            </a:r>
          </a:p>
          <a:p>
            <a:pPr marL="342900" indent="-342900" algn="l">
              <a:buFont typeface="Arial" panose="020B0604020202020204" pitchFamily="34" charset="0"/>
              <a:buChar char="•"/>
              <a:tabLst>
                <a:tab pos="195263" algn="l"/>
              </a:tabLst>
            </a:pPr>
            <a:r>
              <a:rPr lang="en-GB" sz="2000" dirty="0" smtClean="0">
                <a:latin typeface="Tahoma" pitchFamily="96" charset="0"/>
              </a:rPr>
              <a:t>Critical &amp; scholarly</a:t>
            </a:r>
          </a:p>
          <a:p>
            <a:pPr algn="l">
              <a:tabLst>
                <a:tab pos="195263" algn="l"/>
              </a:tabLst>
            </a:pPr>
            <a:endParaRPr lang="en-GB" sz="2000" dirty="0">
              <a:latin typeface="Tahoma" pitchFamily="96" charset="0"/>
            </a:endParaRPr>
          </a:p>
        </p:txBody>
      </p:sp>
      <p:pic>
        <p:nvPicPr>
          <p:cNvPr id="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59" t="12226" r="83975" b="24004"/>
          <a:stretch/>
        </p:blipFill>
        <p:spPr bwMode="auto">
          <a:xfrm>
            <a:off x="5723318" y="537990"/>
            <a:ext cx="2721971" cy="3530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3120571" y="4412919"/>
            <a:ext cx="5800023"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 some scholarship</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6029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C79AA6D-E748-C34B-85A4-60B7A72F96B9}"/>
              </a:ext>
            </a:extLst>
          </p:cNvPr>
          <p:cNvSpPr/>
          <p:nvPr/>
        </p:nvSpPr>
        <p:spPr>
          <a:xfrm>
            <a:off x="-39246" y="4323431"/>
            <a:ext cx="9220712"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9543FF72-2CAE-EB40-AA93-6318769A8E3D}"/>
              </a:ext>
            </a:extLst>
          </p:cNvPr>
          <p:cNvCxnSpPr>
            <a:cxnSpLocks/>
          </p:cNvCxnSpPr>
          <p:nvPr/>
        </p:nvCxnSpPr>
        <p:spPr>
          <a:xfrm>
            <a:off x="-39245" y="4323431"/>
            <a:ext cx="92207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13" name="Picture 12" descr="d_MG_1362.jpg"/>
          <p:cNvPicPr>
            <a:picLocks noChangeAspect="1"/>
          </p:cNvPicPr>
          <p:nvPr/>
        </p:nvPicPr>
        <p:blipFill rotWithShape="1">
          <a:blip r:embed="rId3" cstate="print"/>
          <a:srcRect t="10366" b="16946"/>
          <a:stretch/>
        </p:blipFill>
        <p:spPr>
          <a:xfrm>
            <a:off x="0" y="-4284"/>
            <a:ext cx="9144000" cy="4288284"/>
          </a:xfrm>
          <a:prstGeom prst="rect">
            <a:avLst/>
          </a:prstGeom>
        </p:spPr>
      </p:pic>
      <p:pic>
        <p:nvPicPr>
          <p:cNvPr id="10" name="Picture 9">
            <a:extLst>
              <a:ext uri="{FF2B5EF4-FFF2-40B4-BE49-F238E27FC236}">
                <a16:creationId xmlns:a16="http://schemas.microsoft.com/office/drawing/2014/main" id="{CA779219-867D-1A4C-9D76-3E4E756658AD}"/>
              </a:ext>
            </a:extLst>
          </p:cNvPr>
          <p:cNvPicPr>
            <a:picLocks noChangeAspect="1"/>
          </p:cNvPicPr>
          <p:nvPr/>
        </p:nvPicPr>
        <p:blipFill>
          <a:blip r:embed="rId4"/>
          <a:stretch>
            <a:fillRect/>
          </a:stretch>
        </p:blipFill>
        <p:spPr>
          <a:xfrm>
            <a:off x="5458167" y="96958"/>
            <a:ext cx="3543300" cy="444500"/>
          </a:xfrm>
          <a:prstGeom prst="rect">
            <a:avLst/>
          </a:prstGeom>
          <a:solidFill>
            <a:srgbClr val="0070C0"/>
          </a:solidFill>
        </p:spPr>
      </p:pic>
      <p:sp>
        <p:nvSpPr>
          <p:cNvPr id="15"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083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518959" y="887972"/>
            <a:ext cx="8015441" cy="3139742"/>
          </a:xfrm>
        </p:spPr>
        <p:txBody>
          <a:bodyPr>
            <a:normAutofit/>
          </a:bodyPr>
          <a:lstStyle/>
          <a:p>
            <a:pPr marL="0" indent="0">
              <a:buNone/>
            </a:pPr>
            <a:r>
              <a:rPr lang="en-GB" dirty="0" smtClean="0">
                <a:ea typeface="Tahoma" panose="020B0604030504040204" pitchFamily="34" charset="0"/>
              </a:rPr>
              <a:t>Consensus definition (Freeman et al, 2014)</a:t>
            </a:r>
          </a:p>
          <a:p>
            <a:pPr marL="0" indent="0">
              <a:buNone/>
            </a:pPr>
            <a:r>
              <a:rPr lang="en-GB" i="1" dirty="0" smtClean="0">
                <a:solidFill>
                  <a:srgbClr val="FF0000"/>
                </a:solidFill>
                <a:ea typeface="Tahoma" panose="020B0604030504040204" pitchFamily="34" charset="0"/>
              </a:rPr>
              <a:t>Active learning engages students in the process of learning through activities and/or discussions in class as opposed to passively listening to an expert.  It emphasises higher order thinking and often involves group work.</a:t>
            </a:r>
          </a:p>
          <a:p>
            <a:pPr marL="0" indent="0">
              <a:buNone/>
            </a:pPr>
            <a:r>
              <a:rPr lang="en-GB" dirty="0" smtClean="0">
                <a:solidFill>
                  <a:schemeClr val="tx1"/>
                </a:solidFill>
                <a:ea typeface="Tahoma" panose="020B0604030504040204" pitchFamily="34" charset="0"/>
              </a:rPr>
              <a:t>Conference Board of the Mathematical Sciences definition (CBMS, 2016)</a:t>
            </a:r>
          </a:p>
          <a:p>
            <a:pPr marL="0" indent="0">
              <a:buNone/>
            </a:pPr>
            <a:r>
              <a:rPr lang="en-GB" i="1" dirty="0" smtClean="0">
                <a:solidFill>
                  <a:srgbClr val="FF0000"/>
                </a:solidFill>
                <a:ea typeface="Tahoma" panose="020B0604030504040204" pitchFamily="34" charset="0"/>
              </a:rPr>
              <a:t>Active learning refers to classroom practices that engage students in activities, such as reading, writing, discussion or problem-solving that promote higher order thinking</a:t>
            </a:r>
            <a:r>
              <a:rPr lang="en-GB" dirty="0" smtClean="0">
                <a:solidFill>
                  <a:srgbClr val="FF0000"/>
                </a:solidFill>
                <a:ea typeface="Tahoma" panose="020B0604030504040204" pitchFamily="34" charset="0"/>
              </a:rPr>
              <a:t> </a:t>
            </a:r>
          </a:p>
          <a:p>
            <a:pPr marL="0" indent="0">
              <a:buNone/>
            </a:pPr>
            <a:endParaRPr lang="en-GB" i="1" dirty="0" smtClean="0">
              <a:solidFill>
                <a:srgbClr val="FF0000"/>
              </a:solidFill>
              <a:ea typeface="Tahoma" panose="020B060403050404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2" name="Title 1"/>
          <p:cNvSpPr>
            <a:spLocks noGrp="1"/>
          </p:cNvSpPr>
          <p:nvPr>
            <p:ph type="title"/>
          </p:nvPr>
        </p:nvSpPr>
        <p:spPr/>
        <p:txBody>
          <a:bodyPr/>
          <a:lstStyle/>
          <a:p>
            <a:r>
              <a:rPr lang="en-GB" dirty="0" smtClean="0"/>
              <a:t>Active learning in maths &amp; stats</a:t>
            </a:r>
            <a:endParaRPr lang="en-GB" dirty="0"/>
          </a:p>
        </p:txBody>
      </p:sp>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512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Active Learning in Post-Secondary Mathematics (CBMS)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5" y="896677"/>
            <a:ext cx="7886700" cy="3263504"/>
          </a:xfrm>
        </p:spPr>
        <p:txBody>
          <a:bodyPr>
            <a:normAutofit/>
          </a:bodyPr>
          <a:lstStyle/>
          <a:p>
            <a:r>
              <a:rPr lang="en-GB" dirty="0" smtClean="0"/>
              <a:t>In 2016 CBMS issued a statement </a:t>
            </a:r>
            <a:r>
              <a:rPr lang="en-GB" i="1" dirty="0" smtClean="0"/>
              <a:t>Active Learning in Post-Secondary Mathematics </a:t>
            </a:r>
            <a:r>
              <a:rPr lang="en-GB" dirty="0" smtClean="0"/>
              <a:t>signed by the presidents of 15 US </a:t>
            </a:r>
            <a:r>
              <a:rPr lang="en-GB" dirty="0"/>
              <a:t>M</a:t>
            </a:r>
            <a:r>
              <a:rPr lang="en-GB" dirty="0" smtClean="0"/>
              <a:t>athematical Sciences organisations including Mathematical Association of America, American Mathematical Society, American Statistical Associations, Institute of Mathematical Statistics, SIAM exhorting</a:t>
            </a:r>
            <a:br>
              <a:rPr lang="en-GB" dirty="0" smtClean="0"/>
            </a:br>
            <a:r>
              <a:rPr lang="en-GB" i="1" dirty="0" smtClean="0">
                <a:solidFill>
                  <a:srgbClr val="FF0000"/>
                </a:solidFill>
              </a:rPr>
              <a:t>We call on institutions of higher education, mathematics departments and mathematics faculty, public policy makers and funding agencies to invest time and resources to ensure that effective active learning is incorporated into post-secondary mathematics classrooms</a:t>
            </a:r>
            <a:endParaRPr lang="en-GB" dirty="0" smtClean="0">
              <a:solidFill>
                <a:srgbClr val="FF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799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294198" y="337689"/>
            <a:ext cx="8325015" cy="718937"/>
          </a:xfrm>
        </p:spPr>
        <p:txBody>
          <a:bodyPr/>
          <a:lstStyle/>
          <a:p>
            <a:r>
              <a:rPr lang="en-GB" dirty="0" smtClean="0"/>
              <a:t>Active Learning (AL) in Post-Secondary Mathematics (CBMS)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4" y="896677"/>
            <a:ext cx="8065419" cy="3263504"/>
          </a:xfrm>
        </p:spPr>
        <p:txBody>
          <a:bodyPr>
            <a:normAutofit lnSpcReduction="10000"/>
          </a:bodyPr>
          <a:lstStyle/>
          <a:p>
            <a:r>
              <a:rPr lang="en-GB" dirty="0" smtClean="0"/>
              <a:t>CBMS statement points to “a landmark study” by Freeman et al (2014)</a:t>
            </a:r>
          </a:p>
          <a:p>
            <a:r>
              <a:rPr lang="en-GB" dirty="0" smtClean="0">
                <a:solidFill>
                  <a:schemeClr val="tx1"/>
                </a:solidFill>
              </a:rPr>
              <a:t>A meta-analysis of 225 studies across all STEM disciplines comparing course taught with an element of AL to those taught by traditional lecturing alone</a:t>
            </a:r>
          </a:p>
          <a:p>
            <a:r>
              <a:rPr lang="en-GB" dirty="0" smtClean="0">
                <a:solidFill>
                  <a:schemeClr val="tx1"/>
                </a:solidFill>
              </a:rPr>
              <a:t>Demonstrates that AL results in better student performance and retention than traditional passive forms alone across all STEM disciplines</a:t>
            </a:r>
          </a:p>
          <a:p>
            <a:r>
              <a:rPr lang="en-GB" dirty="0" smtClean="0">
                <a:solidFill>
                  <a:schemeClr val="tx1"/>
                </a:solidFill>
              </a:rPr>
              <a:t>AL is effective in all class sizes, but greatest gain in small (n&lt;50) classes</a:t>
            </a:r>
          </a:p>
          <a:p>
            <a:r>
              <a:rPr lang="en-GB" dirty="0" smtClean="0">
                <a:solidFill>
                  <a:schemeClr val="tx1"/>
                </a:solidFill>
              </a:rPr>
              <a:t>Research shows AL most effective with under-prepared students and under-represented groups (</a:t>
            </a:r>
            <a:r>
              <a:rPr lang="en-GB" dirty="0" err="1" smtClean="0">
                <a:solidFill>
                  <a:schemeClr val="tx1"/>
                </a:solidFill>
              </a:rPr>
              <a:t>eg</a:t>
            </a:r>
            <a:r>
              <a:rPr lang="en-GB" dirty="0" smtClean="0">
                <a:solidFill>
                  <a:schemeClr val="tx1"/>
                </a:solidFill>
              </a:rPr>
              <a:t> women)</a:t>
            </a:r>
          </a:p>
          <a:p>
            <a:endParaRPr lang="en-GB" dirty="0" smtClean="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58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294199" y="337689"/>
            <a:ext cx="8348870" cy="718937"/>
          </a:xfrm>
        </p:spPr>
        <p:txBody>
          <a:bodyPr/>
          <a:lstStyle/>
          <a:p>
            <a:r>
              <a:rPr lang="en-GB" dirty="0" smtClean="0"/>
              <a:t>Active Learning (AL) in Post-Secondary Mathematics (CBMS)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4" y="896677"/>
            <a:ext cx="8065419" cy="3263504"/>
          </a:xfrm>
        </p:spPr>
        <p:txBody>
          <a:bodyPr>
            <a:normAutofit/>
          </a:bodyPr>
          <a:lstStyle/>
          <a:p>
            <a:r>
              <a:rPr lang="en-GB" dirty="0" smtClean="0">
                <a:solidFill>
                  <a:schemeClr val="tx1"/>
                </a:solidFill>
              </a:rPr>
              <a:t>Not a silver bullet</a:t>
            </a:r>
          </a:p>
          <a:p>
            <a:r>
              <a:rPr lang="en-GB" dirty="0" smtClean="0">
                <a:solidFill>
                  <a:schemeClr val="tx1"/>
                </a:solidFill>
              </a:rPr>
              <a:t>The statement notes that poor implementation can be detrimental, active learning methods should be used alongside other effective teaching practices</a:t>
            </a:r>
          </a:p>
          <a:p>
            <a:r>
              <a:rPr lang="en-GB" dirty="0" smtClean="0">
                <a:solidFill>
                  <a:schemeClr val="tx1"/>
                </a:solidFill>
              </a:rPr>
              <a:t>Barriers to implementation include being able to cover the required content, problems in large classes, increased preparation time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6902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1861531" y="1484610"/>
            <a:ext cx="5562526" cy="1817390"/>
          </a:xfrm>
        </p:spPr>
        <p:txBody>
          <a:bodyPr>
            <a:normAutofit fontScale="92500" lnSpcReduction="10000"/>
          </a:bodyPr>
          <a:lstStyle/>
          <a:p>
            <a:pPr marL="0" indent="0" algn="ctr">
              <a:buNone/>
            </a:pPr>
            <a:r>
              <a:rPr lang="en-GB" sz="4000" dirty="0" smtClean="0">
                <a:latin typeface="Tahoma" panose="020B0604030504040204" pitchFamily="34" charset="0"/>
                <a:ea typeface="Tahoma" panose="020B0604030504040204" pitchFamily="34" charset="0"/>
                <a:cs typeface="Tahoma" panose="020B0604030504040204" pitchFamily="34" charset="0"/>
              </a:rPr>
              <a:t>Just for fun!</a:t>
            </a:r>
          </a:p>
          <a:p>
            <a:pPr marL="0" indent="0" algn="ctr">
              <a:buNone/>
            </a:pPr>
            <a:r>
              <a:rPr lang="en-GB" sz="4000" dirty="0" smtClean="0">
                <a:latin typeface="Tahoma" panose="020B0604030504040204" pitchFamily="34" charset="0"/>
                <a:ea typeface="Tahoma" panose="020B0604030504040204" pitchFamily="34" charset="0"/>
                <a:cs typeface="Tahoma" panose="020B0604030504040204" pitchFamily="34" charset="0"/>
              </a:rPr>
              <a:t>Let’s </a:t>
            </a:r>
            <a:r>
              <a:rPr lang="en-GB" sz="4000" dirty="0" smtClean="0">
                <a:latin typeface="Tahoma" panose="020B0604030504040204" pitchFamily="34" charset="0"/>
                <a:ea typeface="Tahoma" panose="020B0604030504040204" pitchFamily="34" charset="0"/>
                <a:cs typeface="Tahoma" panose="020B0604030504040204" pitchFamily="34" charset="0"/>
              </a:rPr>
              <a:t>do some maths!</a:t>
            </a:r>
            <a:endParaRPr lang="en-GB" sz="4000" dirty="0">
              <a:latin typeface="Tahoma" panose="020B0604030504040204" pitchFamily="34" charset="0"/>
              <a:ea typeface="Tahoma" panose="020B0604030504040204" pitchFamily="34" charset="0"/>
              <a:cs typeface="Tahoma" panose="020B060403050404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764513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294198" y="337689"/>
            <a:ext cx="8325015" cy="718937"/>
          </a:xfrm>
        </p:spPr>
        <p:txBody>
          <a:bodyPr/>
          <a:lstStyle/>
          <a:p>
            <a:r>
              <a:rPr lang="en-GB" dirty="0" err="1" smtClean="0"/>
              <a:t>Kogan</a:t>
            </a:r>
            <a:r>
              <a:rPr lang="en-GB" dirty="0" smtClean="0"/>
              <a:t> &amp; </a:t>
            </a:r>
            <a:r>
              <a:rPr lang="en-GB" dirty="0" err="1" smtClean="0"/>
              <a:t>Laursen</a:t>
            </a:r>
            <a:r>
              <a:rPr lang="en-GB" dirty="0" smtClean="0"/>
              <a:t> (2014) Study of IBL in maths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4" y="771277"/>
            <a:ext cx="8065419" cy="3552154"/>
          </a:xfrm>
        </p:spPr>
        <p:txBody>
          <a:bodyPr>
            <a:normAutofit fontScale="62500" lnSpcReduction="20000"/>
          </a:bodyPr>
          <a:lstStyle/>
          <a:p>
            <a:r>
              <a:rPr lang="en-GB" sz="2000" dirty="0" smtClean="0"/>
              <a:t>Inquiry-based learning: students explore mathematical problems, proposing &amp; testing conjectures, developing proofs or solutions and explaining their ideas</a:t>
            </a:r>
          </a:p>
          <a:p>
            <a:r>
              <a:rPr lang="en-GB" sz="2000" dirty="0" smtClean="0">
                <a:solidFill>
                  <a:schemeClr val="tx1"/>
                </a:solidFill>
              </a:rPr>
              <a:t>In </a:t>
            </a:r>
            <a:r>
              <a:rPr lang="en-GB" sz="2000" dirty="0" smtClean="0">
                <a:solidFill>
                  <a:schemeClr val="tx1"/>
                </a:solidFill>
              </a:rPr>
              <a:t>IBL classes </a:t>
            </a:r>
            <a:r>
              <a:rPr lang="en-GB" sz="2000" dirty="0" smtClean="0">
                <a:solidFill>
                  <a:schemeClr val="tx1"/>
                </a:solidFill>
              </a:rPr>
              <a:t>studied around </a:t>
            </a:r>
            <a:r>
              <a:rPr lang="en-GB" sz="2000" dirty="0" smtClean="0">
                <a:solidFill>
                  <a:schemeClr val="tx1"/>
                </a:solidFill>
              </a:rPr>
              <a:t>60% of time was spent on student-centred activities (</a:t>
            </a:r>
            <a:r>
              <a:rPr lang="en-GB" sz="2000" dirty="0" err="1" smtClean="0">
                <a:solidFill>
                  <a:schemeClr val="tx1"/>
                </a:solidFill>
              </a:rPr>
              <a:t>eg</a:t>
            </a:r>
            <a:r>
              <a:rPr lang="en-GB" sz="2000" dirty="0" smtClean="0">
                <a:solidFill>
                  <a:schemeClr val="tx1"/>
                </a:solidFill>
              </a:rPr>
              <a:t> small group work, student presentations at board, whole class discussion)</a:t>
            </a:r>
          </a:p>
          <a:p>
            <a:r>
              <a:rPr lang="en-GB" sz="2000" dirty="0" smtClean="0">
                <a:solidFill>
                  <a:schemeClr val="tx1"/>
                </a:solidFill>
              </a:rPr>
              <a:t>In non-IBL classes over 85% class time consisted of instructor </a:t>
            </a:r>
            <a:r>
              <a:rPr lang="en-GB" sz="2000" dirty="0" smtClean="0">
                <a:solidFill>
                  <a:schemeClr val="tx1"/>
                </a:solidFill>
              </a:rPr>
              <a:t>talking</a:t>
            </a:r>
          </a:p>
          <a:p>
            <a:r>
              <a:rPr lang="en-GB" sz="2000" dirty="0">
                <a:solidFill>
                  <a:schemeClr val="tx1"/>
                </a:solidFill>
              </a:rPr>
              <a:t>Reviewed performance in follow-on courses for students taught using IBL vs those </a:t>
            </a:r>
            <a:r>
              <a:rPr lang="en-GB" sz="2000" dirty="0" smtClean="0">
                <a:solidFill>
                  <a:schemeClr val="tx1"/>
                </a:solidFill>
              </a:rPr>
              <a:t>not</a:t>
            </a:r>
            <a:endParaRPr lang="en-GB" sz="2000" dirty="0" smtClean="0">
              <a:solidFill>
                <a:schemeClr val="tx1"/>
              </a:solidFill>
            </a:endParaRPr>
          </a:p>
          <a:p>
            <a:r>
              <a:rPr lang="en-GB" sz="2000" dirty="0" smtClean="0">
                <a:solidFill>
                  <a:schemeClr val="tx1"/>
                </a:solidFill>
              </a:rPr>
              <a:t>Key finding 1: the impact of IBL on previously low-achieving students’ grades is sizeable and persistent</a:t>
            </a:r>
          </a:p>
          <a:p>
            <a:r>
              <a:rPr lang="en-GB" sz="2000" dirty="0" smtClean="0">
                <a:solidFill>
                  <a:schemeClr val="tx1"/>
                </a:solidFill>
              </a:rPr>
              <a:t> Key finding 2: The impact of IBL on women is primarily affective – they were more likely to choose optional follow on course than those from non-IBL courses</a:t>
            </a:r>
          </a:p>
          <a:p>
            <a:r>
              <a:rPr lang="en-GB" sz="2000" dirty="0" smtClean="0">
                <a:solidFill>
                  <a:schemeClr val="tx1"/>
                </a:solidFill>
              </a:rPr>
              <a:t>“Covering” less material in IBL courses had no negative effect on students’ later performance</a:t>
            </a:r>
          </a:p>
          <a:p>
            <a:endParaRPr lang="en-GB" dirty="0" smtClean="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679787" y="4476276"/>
            <a:ext cx="750167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000" b="1" dirty="0" smtClean="0">
                <a:solidFill>
                  <a:schemeClr val="bg1"/>
                </a:solidFill>
                <a:latin typeface="Arial" panose="020B0604020202020204" pitchFamily="34" charset="0"/>
                <a:cs typeface="Arial" panose="020B0604020202020204" pitchFamily="34" charset="0"/>
              </a:rPr>
              <a:t>Active learning in maths &amp; stats: some research evidence </a:t>
            </a:r>
            <a:endParaRPr lang="en-US"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1999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1861531" y="1484610"/>
            <a:ext cx="5002905" cy="975561"/>
          </a:xfrm>
        </p:spPr>
        <p:txBody>
          <a:bodyPr>
            <a:normAutofit fontScale="77500" lnSpcReduction="20000"/>
          </a:bodyPr>
          <a:lstStyle/>
          <a:p>
            <a:pPr marL="0" indent="0" algn="ctr">
              <a:buNone/>
            </a:pPr>
            <a:r>
              <a:rPr lang="en-GB" sz="4000" dirty="0" smtClean="0">
                <a:latin typeface="Tahoma" panose="020B0604030504040204" pitchFamily="34" charset="0"/>
                <a:ea typeface="Tahoma" panose="020B0604030504040204" pitchFamily="34" charset="0"/>
                <a:cs typeface="Tahoma" panose="020B0604030504040204" pitchFamily="34" charset="0"/>
              </a:rPr>
              <a:t>Let’s do some more maths!</a:t>
            </a:r>
            <a:endParaRPr lang="en-GB" sz="4000" dirty="0">
              <a:latin typeface="Tahoma" panose="020B0604030504040204" pitchFamily="34" charset="0"/>
              <a:ea typeface="Tahoma" panose="020B0604030504040204" pitchFamily="34" charset="0"/>
              <a:cs typeface="Tahoma" panose="020B060403050404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42308866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37D3A158-0ACF-A044-BE83-34D79343C8B2}"/>
              </a:ext>
            </a:extLst>
          </p:cNvPr>
          <p:cNvSpPr txBox="1">
            <a:spLocks/>
          </p:cNvSpPr>
          <p:nvPr/>
        </p:nvSpPr>
        <p:spPr>
          <a:xfrm>
            <a:off x="35509" y="360140"/>
            <a:ext cx="7886700" cy="649482"/>
          </a:xfrm>
          <a:prstGeom prst="rect">
            <a:avLst/>
          </a:prstGeom>
        </p:spPr>
        <p:txBody>
          <a:bodyPr vert="horz" lIns="91440" tIns="45720" rIns="91440" bIns="45720" rtlCol="0" anchor="t" anchorCtr="0">
            <a:normAutofit/>
          </a:bodyPr>
          <a:lstStyle>
            <a:lvl1pPr algn="l" defTabSz="685800" rtl="0" eaLnBrk="1" latinLnBrk="0" hangingPunct="1">
              <a:lnSpc>
                <a:spcPct val="90000"/>
              </a:lnSpc>
              <a:spcBef>
                <a:spcPct val="0"/>
              </a:spcBef>
              <a:buNone/>
              <a:defRPr sz="2200" b="1" kern="120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GB" dirty="0" smtClean="0"/>
              <a:t>Tangent power</a:t>
            </a:r>
          </a:p>
          <a:p>
            <a:r>
              <a:rPr lang="en-GB" sz="1600" b="0" dirty="0" smtClean="0"/>
              <a:t>(courtesy of John Mason)</a:t>
            </a:r>
            <a:endParaRPr lang="en-GB" sz="1600" b="0" dirty="0"/>
          </a:p>
        </p:txBody>
      </p:sp>
      <p:sp>
        <p:nvSpPr>
          <p:cNvPr id="8" name="Content Placeholder 2">
            <a:extLst>
              <a:ext uri="{FF2B5EF4-FFF2-40B4-BE49-F238E27FC236}">
                <a16:creationId xmlns:a16="http://schemas.microsoft.com/office/drawing/2014/main" id="{25EAE35D-4F07-224F-B049-96D36D566254}"/>
              </a:ext>
            </a:extLst>
          </p:cNvPr>
          <p:cNvSpPr txBox="1">
            <a:spLocks/>
          </p:cNvSpPr>
          <p:nvPr/>
        </p:nvSpPr>
        <p:spPr>
          <a:xfrm>
            <a:off x="181879" y="1009622"/>
            <a:ext cx="3646264" cy="3237644"/>
          </a:xfrm>
          <a:prstGeom prst="rect">
            <a:avLst/>
          </a:prstGeom>
        </p:spPr>
        <p:txBody>
          <a:bodyPr vert="horz" lIns="91440" tIns="45720" rIns="91440" bIns="45720" rtlCol="0">
            <a:normAutofit/>
          </a:bodyPr>
          <a:lstStyle>
            <a:lvl1pPr marL="171450" indent="-171450" algn="l" defTabSz="685800" rtl="0" eaLnBrk="1" latinLnBrk="0" hangingPunct="1">
              <a:lnSpc>
                <a:spcPct val="150000"/>
              </a:lnSpc>
              <a:spcBef>
                <a:spcPts val="750"/>
              </a:spcBef>
              <a:buClr>
                <a:schemeClr val="tx1">
                  <a:lumMod val="85000"/>
                  <a:lumOff val="15000"/>
                </a:schemeClr>
              </a:buClr>
              <a:buSzPct val="90000"/>
              <a:buFont typeface="Wingdings" panose="05000000000000000000" pitchFamily="2" charset="2"/>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2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1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05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100000"/>
              </a:lnSpc>
              <a:spcBef>
                <a:spcPts val="375"/>
              </a:spcBef>
              <a:buClr>
                <a:schemeClr val="tx1">
                  <a:lumMod val="85000"/>
                  <a:lumOff val="15000"/>
                </a:schemeClr>
              </a:buClr>
              <a:buSzPct val="90000"/>
              <a:buFont typeface="Wingdings" panose="05000000000000000000" pitchFamily="2" charset="2"/>
              <a:buChar char="§"/>
              <a:defRPr sz="105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The </a:t>
            </a:r>
            <a:r>
              <a:rPr lang="en-GB" i="1" dirty="0"/>
              <a:t>tangent power</a:t>
            </a:r>
            <a:r>
              <a:rPr lang="en-GB" dirty="0"/>
              <a:t> of a point </a:t>
            </a:r>
            <a:r>
              <a:rPr lang="en-GB" i="1" dirty="0"/>
              <a:t>P</a:t>
            </a:r>
            <a:r>
              <a:rPr lang="en-GB" dirty="0"/>
              <a:t> with respect to a differentiable function </a:t>
            </a:r>
            <a:r>
              <a:rPr lang="en-GB" i="1" dirty="0"/>
              <a:t>f </a:t>
            </a:r>
            <a:r>
              <a:rPr lang="en-GB" dirty="0"/>
              <a:t>is the number of tangents to </a:t>
            </a:r>
            <a:r>
              <a:rPr lang="en-GB" i="1" dirty="0"/>
              <a:t>f</a:t>
            </a:r>
            <a:r>
              <a:rPr lang="en-GB" dirty="0"/>
              <a:t> through </a:t>
            </a:r>
            <a:r>
              <a:rPr lang="en-GB" i="1" dirty="0"/>
              <a:t>P</a:t>
            </a:r>
            <a:endParaRPr lang="en-GB" dirty="0" smtClean="0"/>
          </a:p>
          <a:p>
            <a:r>
              <a:rPr lang="en-GB" dirty="0" smtClean="0"/>
              <a:t>The red curve is a quartic</a:t>
            </a:r>
          </a:p>
          <a:p>
            <a:r>
              <a:rPr lang="en-GB" dirty="0" smtClean="0"/>
              <a:t>What are the tangent powers of points A and B? </a:t>
            </a:r>
          </a:p>
        </p:txBody>
      </p:sp>
      <p:pic>
        <p:nvPicPr>
          <p:cNvPr id="2" name="Picture 1"/>
          <p:cNvPicPr>
            <a:picLocks noChangeAspect="1"/>
          </p:cNvPicPr>
          <p:nvPr/>
        </p:nvPicPr>
        <p:blipFill>
          <a:blip r:embed="rId3"/>
          <a:stretch>
            <a:fillRect/>
          </a:stretch>
        </p:blipFill>
        <p:spPr>
          <a:xfrm>
            <a:off x="4437743" y="360140"/>
            <a:ext cx="3810000" cy="3810000"/>
          </a:xfrm>
          <a:prstGeom prst="rect">
            <a:avLst/>
          </a:prstGeom>
        </p:spPr>
      </p:pic>
      <p:cxnSp>
        <p:nvCxnSpPr>
          <p:cNvPr id="5" name="Straight Arrow Connector 4"/>
          <p:cNvCxnSpPr/>
          <p:nvPr/>
        </p:nvCxnSpPr>
        <p:spPr>
          <a:xfrm>
            <a:off x="4085771" y="2503714"/>
            <a:ext cx="44196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Oval 10"/>
          <p:cNvSpPr/>
          <p:nvPr/>
        </p:nvSpPr>
        <p:spPr>
          <a:xfrm>
            <a:off x="6712857" y="609600"/>
            <a:ext cx="72572" cy="6531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Oval 11"/>
          <p:cNvSpPr/>
          <p:nvPr/>
        </p:nvSpPr>
        <p:spPr>
          <a:xfrm flipH="1">
            <a:off x="4920349" y="3185879"/>
            <a:ext cx="72572" cy="6531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TextBox 12"/>
          <p:cNvSpPr txBox="1"/>
          <p:nvPr/>
        </p:nvSpPr>
        <p:spPr>
          <a:xfrm>
            <a:off x="4709883" y="2975428"/>
            <a:ext cx="195943" cy="300082"/>
          </a:xfrm>
          <a:prstGeom prst="rect">
            <a:avLst/>
          </a:prstGeom>
          <a:noFill/>
        </p:spPr>
        <p:txBody>
          <a:bodyPr wrap="square" rtlCol="0">
            <a:spAutoFit/>
          </a:bodyPr>
          <a:lstStyle/>
          <a:p>
            <a:r>
              <a:rPr lang="en-GB" dirty="0" smtClean="0"/>
              <a:t>B</a:t>
            </a:r>
            <a:endParaRPr lang="en-GB" dirty="0"/>
          </a:p>
        </p:txBody>
      </p:sp>
      <p:sp>
        <p:nvSpPr>
          <p:cNvPr id="15" name="TextBox 14"/>
          <p:cNvSpPr txBox="1"/>
          <p:nvPr/>
        </p:nvSpPr>
        <p:spPr>
          <a:xfrm>
            <a:off x="6727362" y="442698"/>
            <a:ext cx="195943" cy="300082"/>
          </a:xfrm>
          <a:prstGeom prst="rect">
            <a:avLst/>
          </a:prstGeom>
          <a:noFill/>
        </p:spPr>
        <p:txBody>
          <a:bodyPr wrap="square" rtlCol="0">
            <a:spAutoFit/>
          </a:bodyPr>
          <a:lstStyle/>
          <a:p>
            <a:r>
              <a:rPr lang="en-GB" dirty="0" smtClean="0"/>
              <a:t>A</a:t>
            </a:r>
            <a:endParaRPr lang="en-GB" dirty="0"/>
          </a:p>
        </p:txBody>
      </p:sp>
    </p:spTree>
    <p:extLst>
      <p:ext uri="{BB962C8B-B14F-4D97-AF65-F5344CB8AC3E}">
        <p14:creationId xmlns:p14="http://schemas.microsoft.com/office/powerpoint/2010/main" val="19842190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_MG_1367.jpg"/>
          <p:cNvPicPr>
            <a:picLocks noChangeAspect="1"/>
          </p:cNvPicPr>
          <p:nvPr/>
        </p:nvPicPr>
        <p:blipFill rotWithShape="1">
          <a:blip r:embed="rId2" cstate="print"/>
          <a:srcRect t="4037" b="10900"/>
          <a:stretch/>
        </p:blipFill>
        <p:spPr>
          <a:xfrm>
            <a:off x="4956" y="0"/>
            <a:ext cx="9144000" cy="5127413"/>
          </a:xfrm>
          <a:prstGeom prst="rect">
            <a:avLst/>
          </a:prstGeom>
        </p:spPr>
      </p:pic>
      <p:sp>
        <p:nvSpPr>
          <p:cNvPr id="8" name="Rectangle 7">
            <a:extLst>
              <a:ext uri="{FF2B5EF4-FFF2-40B4-BE49-F238E27FC236}">
                <a16:creationId xmlns:a16="http://schemas.microsoft.com/office/drawing/2014/main" id="{BC79AA6D-E748-C34B-85A4-60B7A72F96B9}"/>
              </a:ext>
            </a:extLst>
          </p:cNvPr>
          <p:cNvSpPr/>
          <p:nvPr/>
        </p:nvSpPr>
        <p:spPr>
          <a:xfrm>
            <a:off x="-39246" y="4323431"/>
            <a:ext cx="9220712"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A779219-867D-1A4C-9D76-3E4E756658AD}"/>
              </a:ext>
            </a:extLst>
          </p:cNvPr>
          <p:cNvPicPr>
            <a:picLocks noChangeAspect="1"/>
          </p:cNvPicPr>
          <p:nvPr/>
        </p:nvPicPr>
        <p:blipFill>
          <a:blip r:embed="rId3"/>
          <a:stretch>
            <a:fillRect/>
          </a:stretch>
        </p:blipFill>
        <p:spPr>
          <a:xfrm>
            <a:off x="5546035" y="32973"/>
            <a:ext cx="3543300" cy="444500"/>
          </a:xfrm>
          <a:prstGeom prst="rect">
            <a:avLst/>
          </a:prstGeom>
          <a:solidFill>
            <a:srgbClr val="0070C0"/>
          </a:solidFill>
        </p:spPr>
      </p:pic>
      <p:cxnSp>
        <p:nvCxnSpPr>
          <p:cNvPr id="11" name="Straight Connector 10">
            <a:extLst>
              <a:ext uri="{FF2B5EF4-FFF2-40B4-BE49-F238E27FC236}">
                <a16:creationId xmlns:a16="http://schemas.microsoft.com/office/drawing/2014/main" id="{9543FF72-2CAE-EB40-AA93-6318769A8E3D}"/>
              </a:ext>
            </a:extLst>
          </p:cNvPr>
          <p:cNvCxnSpPr>
            <a:cxnSpLocks/>
          </p:cNvCxnSpPr>
          <p:nvPr/>
        </p:nvCxnSpPr>
        <p:spPr>
          <a:xfrm>
            <a:off x="-39245" y="4323431"/>
            <a:ext cx="92207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76F8F44C-1B12-384C-BB84-514328140EB1}"/>
              </a:ext>
            </a:extLst>
          </p:cNvPr>
          <p:cNvSpPr txBox="1">
            <a:spLocks/>
          </p:cNvSpPr>
          <p:nvPr/>
        </p:nvSpPr>
        <p:spPr bwMode="auto">
          <a:xfrm>
            <a:off x="1850572" y="4468539"/>
            <a:ext cx="7238764"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Implementing active learning in maths &amp; stats</a:t>
            </a:r>
            <a:endParaRPr lang="en-US" altLang="en-US" sz="2400" b="1" dirty="0">
              <a:solidFill>
                <a:schemeClr val="bg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42388201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How can AL be implemented in maths and stats?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4" y="896677"/>
            <a:ext cx="8065419" cy="3263504"/>
          </a:xfrm>
        </p:spPr>
        <p:txBody>
          <a:bodyPr>
            <a:normAutofit fontScale="92500" lnSpcReduction="10000"/>
          </a:bodyPr>
          <a:lstStyle/>
          <a:p>
            <a:r>
              <a:rPr lang="en-GB" dirty="0" smtClean="0"/>
              <a:t>See Braun et al (2017) for more details</a:t>
            </a:r>
          </a:p>
          <a:p>
            <a:r>
              <a:rPr lang="en-GB" dirty="0" smtClean="0">
                <a:solidFill>
                  <a:schemeClr val="tx1"/>
                </a:solidFill>
              </a:rPr>
              <a:t>Think – pair – </a:t>
            </a:r>
            <a:r>
              <a:rPr lang="en-GB" dirty="0" smtClean="0">
                <a:solidFill>
                  <a:schemeClr val="tx1"/>
                </a:solidFill>
              </a:rPr>
              <a:t>share</a:t>
            </a:r>
          </a:p>
          <a:p>
            <a:r>
              <a:rPr lang="en-GB" dirty="0" smtClean="0">
                <a:solidFill>
                  <a:schemeClr val="tx1"/>
                </a:solidFill>
              </a:rPr>
              <a:t>Another and another and another</a:t>
            </a:r>
            <a:endParaRPr lang="en-GB" dirty="0" smtClean="0">
              <a:solidFill>
                <a:schemeClr val="tx1"/>
              </a:solidFill>
            </a:endParaRPr>
          </a:p>
          <a:p>
            <a:r>
              <a:rPr lang="en-GB" dirty="0" smtClean="0">
                <a:solidFill>
                  <a:schemeClr val="tx1"/>
                </a:solidFill>
              </a:rPr>
              <a:t>Classroom response systems (some are </a:t>
            </a:r>
            <a:r>
              <a:rPr lang="en-GB" dirty="0" err="1" smtClean="0">
                <a:solidFill>
                  <a:schemeClr val="tx1"/>
                </a:solidFill>
              </a:rPr>
              <a:t>LaTeX</a:t>
            </a:r>
            <a:r>
              <a:rPr lang="en-GB" dirty="0" smtClean="0">
                <a:solidFill>
                  <a:schemeClr val="tx1"/>
                </a:solidFill>
              </a:rPr>
              <a:t> friendly </a:t>
            </a:r>
            <a:r>
              <a:rPr lang="en-GB" dirty="0" err="1" smtClean="0">
                <a:solidFill>
                  <a:schemeClr val="tx1"/>
                </a:solidFill>
              </a:rPr>
              <a:t>eg</a:t>
            </a:r>
            <a:r>
              <a:rPr lang="en-GB" dirty="0" smtClean="0">
                <a:solidFill>
                  <a:schemeClr val="tx1"/>
                </a:solidFill>
              </a:rPr>
              <a:t> </a:t>
            </a:r>
            <a:r>
              <a:rPr lang="en-GB" dirty="0" err="1" smtClean="0">
                <a:solidFill>
                  <a:schemeClr val="tx1"/>
                </a:solidFill>
              </a:rPr>
              <a:t>Pingo</a:t>
            </a:r>
            <a:r>
              <a:rPr lang="en-GB" dirty="0" smtClean="0">
                <a:solidFill>
                  <a:schemeClr val="tx1"/>
                </a:solidFill>
              </a:rPr>
              <a:t> (Evans(2017))</a:t>
            </a:r>
            <a:endParaRPr lang="en-GB" dirty="0" smtClean="0">
              <a:solidFill>
                <a:schemeClr val="tx1"/>
              </a:solidFill>
            </a:endParaRPr>
          </a:p>
          <a:p>
            <a:r>
              <a:rPr lang="en-GB" dirty="0" smtClean="0">
                <a:solidFill>
                  <a:schemeClr val="tx1"/>
                </a:solidFill>
              </a:rPr>
              <a:t>Inverted or flipped classroom</a:t>
            </a:r>
          </a:p>
          <a:p>
            <a:r>
              <a:rPr lang="en-GB" dirty="0" smtClean="0">
                <a:solidFill>
                  <a:schemeClr val="tx1"/>
                </a:solidFill>
              </a:rPr>
              <a:t>IBL – class time is spent with students working on problem sets individually or in groups, presenting solutions or proof to the class, receiving feedback from peers and staff.  The activities need to be carefully structured to guide learning.</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850572" y="4468539"/>
            <a:ext cx="7238764"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Implementing active learning in maths &amp; stats</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98171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Common concerns about AL in maths and stats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19634" y="780562"/>
            <a:ext cx="8065419" cy="3263504"/>
          </a:xfrm>
        </p:spPr>
        <p:txBody>
          <a:bodyPr>
            <a:normAutofit/>
          </a:bodyPr>
          <a:lstStyle/>
          <a:p>
            <a:r>
              <a:rPr lang="en-GB" i="1" dirty="0" smtClean="0">
                <a:solidFill>
                  <a:srgbClr val="7030A0"/>
                </a:solidFill>
              </a:rPr>
              <a:t>How will students learn the maths properly if we do not clearly tell them everything about it?  </a:t>
            </a:r>
            <a:r>
              <a:rPr lang="en-GB" dirty="0" smtClean="0"/>
              <a:t/>
            </a:r>
            <a:br>
              <a:rPr lang="en-GB" dirty="0" smtClean="0"/>
            </a:br>
            <a:r>
              <a:rPr lang="en-GB" dirty="0" smtClean="0"/>
              <a:t>Telling is not enough for deep learning (“I hear I forget, I see I remember, I do I understand) – but we do need a balance between direct instruction and AL</a:t>
            </a:r>
          </a:p>
          <a:p>
            <a:r>
              <a:rPr lang="en-GB" i="1" dirty="0" smtClean="0">
                <a:solidFill>
                  <a:srgbClr val="7030A0"/>
                </a:solidFill>
              </a:rPr>
              <a:t>What if I can’t cover the same amount of material?</a:t>
            </a:r>
            <a:r>
              <a:rPr lang="en-GB" dirty="0" smtClean="0"/>
              <a:t/>
            </a:r>
            <a:br>
              <a:rPr lang="en-GB" dirty="0" smtClean="0"/>
            </a:br>
            <a:r>
              <a:rPr lang="en-GB" dirty="0" smtClean="0"/>
              <a:t>Depends what the learning goals are. Recent research suggests that coverage of material is less important for student persistence and achievement in mathematical sciences than use of learning techniques that address cognitive goals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850572" y="4468539"/>
            <a:ext cx="7238764"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Implementing active learning in maths &amp; stats</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25843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2015 MAA CUPM Curriculum Guide for Maths Majors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4" y="896677"/>
            <a:ext cx="8065419" cy="3263504"/>
          </a:xfrm>
        </p:spPr>
        <p:txBody>
          <a:bodyPr>
            <a:normAutofit fontScale="92500" lnSpcReduction="10000"/>
          </a:bodyPr>
          <a:lstStyle/>
          <a:p>
            <a:r>
              <a:rPr lang="en-GB" sz="1800" dirty="0" smtClean="0"/>
              <a:t>Cognitive goals include:</a:t>
            </a:r>
          </a:p>
          <a:p>
            <a:pPr lvl="1"/>
            <a:r>
              <a:rPr lang="en-GB" sz="1600" dirty="0" smtClean="0"/>
              <a:t>Recognise and make mathematically rigorous arguments</a:t>
            </a:r>
          </a:p>
          <a:p>
            <a:pPr lvl="1"/>
            <a:r>
              <a:rPr lang="en-GB" sz="1600" dirty="0" smtClean="0"/>
              <a:t>Communicate mathematical ideas clearly and coherently</a:t>
            </a:r>
          </a:p>
          <a:p>
            <a:pPr lvl="1"/>
            <a:r>
              <a:rPr lang="en-GB" sz="1600" dirty="0" smtClean="0"/>
              <a:t>Work creatively and self-sufficiently</a:t>
            </a:r>
          </a:p>
          <a:p>
            <a:pPr lvl="1"/>
            <a:r>
              <a:rPr lang="en-GB" sz="1600" dirty="0" smtClean="0"/>
              <a:t>Assess </a:t>
            </a:r>
            <a:r>
              <a:rPr lang="en-GB" sz="1600" dirty="0" smtClean="0"/>
              <a:t>the correctness of solutions</a:t>
            </a:r>
          </a:p>
          <a:p>
            <a:pPr lvl="1"/>
            <a:r>
              <a:rPr lang="en-GB" sz="1600" dirty="0" smtClean="0"/>
              <a:t>Create and explore examples</a:t>
            </a:r>
          </a:p>
          <a:p>
            <a:pPr lvl="1"/>
            <a:r>
              <a:rPr lang="en-GB" sz="1600" dirty="0" smtClean="0"/>
              <a:t>Devise </a:t>
            </a:r>
            <a:r>
              <a:rPr lang="en-GB" sz="1600" dirty="0" smtClean="0"/>
              <a:t>and test </a:t>
            </a:r>
            <a:r>
              <a:rPr lang="en-GB" sz="1600" dirty="0" smtClean="0"/>
              <a:t>conjectures</a:t>
            </a:r>
          </a:p>
          <a:p>
            <a:pPr lvl="1"/>
            <a:r>
              <a:rPr lang="en-GB" sz="1600" dirty="0" smtClean="0"/>
              <a:t>Develop mathematical independence and experience open-ended inquiry</a:t>
            </a:r>
            <a:endParaRPr lang="en-GB" sz="1600" dirty="0" smtClean="0"/>
          </a:p>
          <a:p>
            <a:r>
              <a:rPr lang="en-GB" sz="1800" dirty="0" smtClean="0">
                <a:solidFill>
                  <a:srgbClr val="0066CC"/>
                </a:solidFill>
              </a:rPr>
              <a:t>Are these good goals?  </a:t>
            </a:r>
            <a:br>
              <a:rPr lang="en-GB" sz="1800" dirty="0" smtClean="0">
                <a:solidFill>
                  <a:srgbClr val="0066CC"/>
                </a:solidFill>
              </a:rPr>
            </a:br>
            <a:r>
              <a:rPr lang="en-GB" sz="1800" dirty="0" smtClean="0">
                <a:solidFill>
                  <a:srgbClr val="0066CC"/>
                </a:solidFill>
              </a:rPr>
              <a:t>What teaching and learning approaches would promote them?</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850572" y="4468539"/>
            <a:ext cx="7238764"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Implementing active learning in maths &amp; stats</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55225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139080" y="80507"/>
            <a:ext cx="7886700" cy="514366"/>
          </a:xfrm>
        </p:spPr>
        <p:txBody>
          <a:bodyPr/>
          <a:lstStyle/>
          <a:p>
            <a:r>
              <a:rPr lang="en-GB" dirty="0"/>
              <a:t>References</a:t>
            </a:r>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139079" y="455736"/>
            <a:ext cx="9004921" cy="3791529"/>
          </a:xfrm>
        </p:spPr>
        <p:txBody>
          <a:bodyPr>
            <a:normAutofit fontScale="92500" lnSpcReduction="20000"/>
          </a:bodyPr>
          <a:lstStyle/>
          <a:p>
            <a:pPr marL="0" indent="0">
              <a:buNone/>
            </a:pPr>
            <a:r>
              <a:rPr lang="en-GB" sz="1200" dirty="0" smtClean="0"/>
              <a:t>Braun, B., </a:t>
            </a:r>
            <a:r>
              <a:rPr lang="en-GB" sz="1200" dirty="0" err="1" smtClean="0"/>
              <a:t>Bremser</a:t>
            </a:r>
            <a:r>
              <a:rPr lang="en-GB" sz="1200" dirty="0" smtClean="0"/>
              <a:t>, P., Duval, A., Lockwood, E. and White, D. (2017) What does active learning mean for mathematicians?, Notices of the AMS, 64(2):124-129</a:t>
            </a:r>
          </a:p>
          <a:p>
            <a:pPr marL="0" indent="0">
              <a:buNone/>
            </a:pPr>
            <a:r>
              <a:rPr lang="en-GB" sz="1200" dirty="0" smtClean="0"/>
              <a:t>CBMS (2016) Active Learning in Post-Secondary Mathematics Education – position statement, Conference Board of the Mathematical Sciences</a:t>
            </a:r>
          </a:p>
          <a:p>
            <a:pPr marL="0" indent="0">
              <a:buNone/>
            </a:pPr>
            <a:r>
              <a:rPr lang="en-GB" sz="1200" dirty="0" smtClean="0"/>
              <a:t>Evans, K (2018) An overview of the </a:t>
            </a:r>
            <a:r>
              <a:rPr lang="en-GB" sz="1200" dirty="0" err="1" smtClean="0"/>
              <a:t>Pingo</a:t>
            </a:r>
            <a:r>
              <a:rPr lang="en-GB" sz="1200" dirty="0" smtClean="0"/>
              <a:t> audience response system in undergraduate mathematics and statistics teaching, MSOR Connections 17(1):25-31</a:t>
            </a:r>
            <a:endParaRPr lang="en-GB" sz="1200" dirty="0" smtClean="0"/>
          </a:p>
          <a:p>
            <a:pPr marL="0" indent="0">
              <a:buNone/>
            </a:pPr>
            <a:r>
              <a:rPr lang="en-GB" sz="1200" dirty="0" smtClean="0"/>
              <a:t>Freeman, S., Eddy, S., McDonough, M., Smith, M., </a:t>
            </a:r>
            <a:r>
              <a:rPr lang="en-GB" sz="1200" dirty="0" err="1" smtClean="0"/>
              <a:t>Okoroafor</a:t>
            </a:r>
            <a:r>
              <a:rPr lang="en-GB" sz="1200" dirty="0" smtClean="0"/>
              <a:t>, N., </a:t>
            </a:r>
            <a:r>
              <a:rPr lang="en-GB" sz="1200" dirty="0" err="1" smtClean="0"/>
              <a:t>Jordt</a:t>
            </a:r>
            <a:r>
              <a:rPr lang="en-GB" sz="1200" dirty="0" smtClean="0"/>
              <a:t>, H. and </a:t>
            </a:r>
            <a:r>
              <a:rPr lang="en-GB" sz="1200" dirty="0" err="1" smtClean="0"/>
              <a:t>Wenderoth</a:t>
            </a:r>
            <a:r>
              <a:rPr lang="en-GB" sz="1200" dirty="0" smtClean="0"/>
              <a:t>, M. (2014) Active learning increases student performance in science, engineering and mathematics, PNAS, 111(23):8410-8415</a:t>
            </a:r>
          </a:p>
          <a:p>
            <a:pPr marL="0" indent="0">
              <a:buNone/>
            </a:pPr>
            <a:r>
              <a:rPr lang="en-GB" sz="1200" dirty="0" smtClean="0"/>
              <a:t>Gunn, V. and Fisk, A. (2013) </a:t>
            </a:r>
            <a:r>
              <a:rPr lang="en-GB" sz="1200" i="1" dirty="0">
                <a:latin typeface="Tahoma" pitchFamily="96" charset="0"/>
              </a:rPr>
              <a:t>Considering teaching excellence in higher education: </a:t>
            </a:r>
            <a:r>
              <a:rPr lang="en-GB" sz="1200" i="1" dirty="0" smtClean="0">
                <a:latin typeface="Tahoma" pitchFamily="96" charset="0"/>
              </a:rPr>
              <a:t>2007-2013, </a:t>
            </a:r>
            <a:r>
              <a:rPr lang="en-GB" sz="1200" dirty="0" smtClean="0">
                <a:latin typeface="Tahoma" pitchFamily="96" charset="0"/>
              </a:rPr>
              <a:t>Higher </a:t>
            </a:r>
            <a:r>
              <a:rPr lang="en-GB" sz="1200" dirty="0">
                <a:latin typeface="Tahoma" pitchFamily="96" charset="0"/>
              </a:rPr>
              <a:t>Education </a:t>
            </a:r>
            <a:r>
              <a:rPr lang="en-GB" sz="1200" dirty="0" smtClean="0">
                <a:latin typeface="Tahoma" pitchFamily="96" charset="0"/>
              </a:rPr>
              <a:t>Academy</a:t>
            </a:r>
            <a:r>
              <a:rPr lang="en-GB" sz="1200" dirty="0" smtClean="0"/>
              <a:t> </a:t>
            </a:r>
          </a:p>
          <a:p>
            <a:pPr marL="0" indent="0">
              <a:buNone/>
            </a:pPr>
            <a:r>
              <a:rPr lang="en-GB" sz="1200" dirty="0" err="1" smtClean="0"/>
              <a:t>Kogan</a:t>
            </a:r>
            <a:r>
              <a:rPr lang="en-GB" sz="1200" dirty="0" smtClean="0"/>
              <a:t>, M. and </a:t>
            </a:r>
            <a:r>
              <a:rPr lang="en-GB" sz="1200" dirty="0" err="1" smtClean="0"/>
              <a:t>Laursen</a:t>
            </a:r>
            <a:r>
              <a:rPr lang="en-GB" sz="1200" dirty="0" smtClean="0"/>
              <a:t>, S. (2014) Assessing long-term effects of Inquiry-based learning: a case study from college mathematics, Innovative Higher Education, 39:183-199</a:t>
            </a:r>
          </a:p>
          <a:p>
            <a:pPr marL="0" indent="0">
              <a:buNone/>
            </a:pPr>
            <a:r>
              <a:rPr lang="en-GB" sz="1200" dirty="0" smtClean="0"/>
              <a:t>Mason, J (ongoing) Promoting mathematics thinking </a:t>
            </a:r>
            <a:r>
              <a:rPr lang="en-GB" sz="1200" dirty="0">
                <a:hlinkClick r:id="rId2"/>
              </a:rPr>
              <a:t>http://www.pmtheta.com/</a:t>
            </a:r>
            <a:endParaRPr lang="en-GB" sz="1200" dirty="0" smtClean="0"/>
          </a:p>
          <a:p>
            <a:pPr marL="0" indent="0">
              <a:buNone/>
            </a:pPr>
            <a:r>
              <a:rPr lang="en-GB" sz="1200" dirty="0" smtClean="0"/>
              <a:t>Schumacher, C., Siegel, M. and Zorn, E. (2015) CUPM Curriculum Guide to Majors in the Mathematical Sciences, MAA</a:t>
            </a:r>
          </a:p>
          <a:p>
            <a:pPr marL="0" indent="0">
              <a:buNone/>
            </a:pPr>
            <a:endParaRPr lang="en-GB" sz="1200" dirty="0" smtClean="0"/>
          </a:p>
          <a:p>
            <a:pPr marL="0" indent="0">
              <a:buNone/>
            </a:pPr>
            <a:endParaRPr lang="en-GB" sz="900" dirty="0"/>
          </a:p>
          <a:p>
            <a:pPr marL="0" indent="0">
              <a:buNone/>
            </a:pPr>
            <a:endParaRPr lang="en-GB" sz="9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2249226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1"/>
          <p:cNvSpPr txBox="1">
            <a:spLocks/>
          </p:cNvSpPr>
          <p:nvPr/>
        </p:nvSpPr>
        <p:spPr>
          <a:xfrm>
            <a:off x="1858736" y="2247585"/>
            <a:ext cx="5143500" cy="1790700"/>
          </a:xfrm>
          <a:prstGeom prst="rect">
            <a:avLst/>
          </a:prstGeom>
        </p:spPr>
        <p:txBody>
          <a:bodyPr/>
          <a:lstStyle>
            <a:lvl1pPr algn="l" defTabSz="685800" rtl="0" eaLnBrk="1" latinLnBrk="0" hangingPunct="1">
              <a:lnSpc>
                <a:spcPct val="90000"/>
              </a:lnSpc>
              <a:spcBef>
                <a:spcPct val="0"/>
              </a:spcBef>
              <a:buNone/>
              <a:defRPr sz="2200" b="1" kern="1200">
                <a:solidFill>
                  <a:schemeClr val="tx1"/>
                </a:solidFill>
                <a:latin typeface="Arial" panose="020B0604020202020204" pitchFamily="34" charset="0"/>
                <a:ea typeface="+mj-ea"/>
                <a:cs typeface="Arial" panose="020B0604020202020204" pitchFamily="34" charset="0"/>
              </a:defRPr>
            </a:lvl1pPr>
          </a:lstStyle>
          <a:p>
            <a:pPr algn="ctr"/>
            <a:r>
              <a:rPr lang="en-GB" sz="2800" i="1" dirty="0"/>
              <a:t>Thank you for listening</a:t>
            </a:r>
          </a:p>
        </p:txBody>
      </p:sp>
    </p:spTree>
    <p:extLst>
      <p:ext uri="{BB962C8B-B14F-4D97-AF65-F5344CB8AC3E}">
        <p14:creationId xmlns:p14="http://schemas.microsoft.com/office/powerpoint/2010/main" val="18664595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8643086" cy="718937"/>
          </a:xfrm>
        </p:spPr>
        <p:txBody>
          <a:bodyPr>
            <a:normAutofit/>
          </a:bodyPr>
          <a:lstStyle/>
          <a:p>
            <a:r>
              <a:rPr lang="en-GB" sz="2000" dirty="0" smtClean="0"/>
              <a:t>Any Questions?</a:t>
            </a:r>
            <a:endParaRPr lang="en-GB"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5122" name="Picture 2" descr="Image result for open ques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7540" y="774353"/>
            <a:ext cx="3592592" cy="350433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76F8F44C-1B12-384C-BB84-514328140EB1}"/>
              </a:ext>
            </a:extLst>
          </p:cNvPr>
          <p:cNvSpPr txBox="1">
            <a:spLocks/>
          </p:cNvSpPr>
          <p:nvPr/>
        </p:nvSpPr>
        <p:spPr bwMode="auto">
          <a:xfrm>
            <a:off x="6693371" y="4495284"/>
            <a:ext cx="2369349" cy="7021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Any questions</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5276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Overview</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5" y="1114496"/>
            <a:ext cx="7886700" cy="3263504"/>
          </a:xfrm>
        </p:spPr>
        <p:txBody>
          <a:bodyPr/>
          <a:lstStyle/>
          <a:p>
            <a:r>
              <a:rPr lang="en-GB" dirty="0" smtClean="0"/>
              <a:t>Excellent teaching – according to the Government</a:t>
            </a:r>
          </a:p>
          <a:p>
            <a:r>
              <a:rPr lang="en-GB" dirty="0" smtClean="0"/>
              <a:t>Excellent teaching – some scholarship</a:t>
            </a:r>
          </a:p>
          <a:p>
            <a:r>
              <a:rPr lang="en-GB" dirty="0" smtClean="0"/>
              <a:t>Excellent teaching in maths &amp; stats – some research evidence</a:t>
            </a:r>
          </a:p>
          <a:p>
            <a:r>
              <a:rPr lang="en-GB" dirty="0" smtClean="0"/>
              <a:t>Implementing active learning in maths &amp; stats</a:t>
            </a:r>
            <a:endParaRPr lang="en-GB" dirty="0" smtClean="0"/>
          </a:p>
          <a:p>
            <a:r>
              <a:rPr lang="en-GB" dirty="0" smtClean="0"/>
              <a:t>Any questions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103228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775199-BE4A-D54C-B2C2-F21F5CEF6E49}"/>
              </a:ext>
            </a:extLst>
          </p:cNvPr>
          <p:cNvPicPr>
            <a:picLocks noChangeAspect="1"/>
          </p:cNvPicPr>
          <p:nvPr/>
        </p:nvPicPr>
        <p:blipFill rotWithShape="1">
          <a:blip r:embed="rId2"/>
          <a:srcRect t="4938" b="5948"/>
          <a:stretch/>
        </p:blipFill>
        <p:spPr>
          <a:xfrm>
            <a:off x="1" y="5674"/>
            <a:ext cx="9144000" cy="5137826"/>
          </a:xfrm>
          <a:prstGeom prst="rect">
            <a:avLst/>
          </a:prstGeom>
        </p:spPr>
      </p:pic>
      <p:sp>
        <p:nvSpPr>
          <p:cNvPr id="7" name="Rectangle 6"/>
          <p:cNvSpPr/>
          <p:nvPr/>
        </p:nvSpPr>
        <p:spPr>
          <a:xfrm>
            <a:off x="0" y="-1"/>
            <a:ext cx="9144000" cy="5143501"/>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A261E8F7-F0E8-E443-BDD9-8FC4A461FE83}"/>
              </a:ext>
            </a:extLst>
          </p:cNvPr>
          <p:cNvPicPr>
            <a:picLocks noChangeAspect="1"/>
          </p:cNvPicPr>
          <p:nvPr/>
        </p:nvPicPr>
        <p:blipFill rotWithShape="1">
          <a:blip r:embed="rId3"/>
          <a:srcRect l="1371" t="41247" r="-1371" b="-11878"/>
          <a:stretch/>
        </p:blipFill>
        <p:spPr>
          <a:xfrm>
            <a:off x="358075" y="2746799"/>
            <a:ext cx="3975100" cy="1623606"/>
          </a:xfrm>
          <a:prstGeom prst="rect">
            <a:avLst/>
          </a:prstGeom>
        </p:spPr>
      </p:pic>
      <p:pic>
        <p:nvPicPr>
          <p:cNvPr id="8" name="Picture 7">
            <a:extLst>
              <a:ext uri="{FF2B5EF4-FFF2-40B4-BE49-F238E27FC236}">
                <a16:creationId xmlns:a16="http://schemas.microsoft.com/office/drawing/2014/main" id="{244DE622-542A-1746-899E-8CC0FEAB8FF8}"/>
              </a:ext>
            </a:extLst>
          </p:cNvPr>
          <p:cNvPicPr>
            <a:picLocks noChangeAspect="1"/>
          </p:cNvPicPr>
          <p:nvPr/>
        </p:nvPicPr>
        <p:blipFill>
          <a:blip r:embed="rId4"/>
          <a:stretch>
            <a:fillRect/>
          </a:stretch>
        </p:blipFill>
        <p:spPr>
          <a:xfrm>
            <a:off x="5377295" y="273826"/>
            <a:ext cx="3543300" cy="444500"/>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2079080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0AAE599-0C67-7B48-A1C8-8E83FC37FCE1}"/>
              </a:ext>
            </a:extLst>
          </p:cNvPr>
          <p:cNvPicPr>
            <a:picLocks noChangeAspect="1"/>
          </p:cNvPicPr>
          <p:nvPr/>
        </p:nvPicPr>
        <p:blipFill rotWithShape="1">
          <a:blip r:embed="rId2"/>
          <a:srcRect b="15969"/>
          <a:stretch/>
        </p:blipFill>
        <p:spPr>
          <a:xfrm flipH="1">
            <a:off x="-37418" y="1"/>
            <a:ext cx="9181417" cy="5143500"/>
          </a:xfrm>
          <a:prstGeom prst="rect">
            <a:avLst/>
          </a:prstGeom>
        </p:spPr>
      </p:pic>
      <p:sp>
        <p:nvSpPr>
          <p:cNvPr id="8" name="Rectangle 7">
            <a:extLst>
              <a:ext uri="{FF2B5EF4-FFF2-40B4-BE49-F238E27FC236}">
                <a16:creationId xmlns:a16="http://schemas.microsoft.com/office/drawing/2014/main" id="{BC79AA6D-E748-C34B-85A4-60B7A72F96B9}"/>
              </a:ext>
            </a:extLst>
          </p:cNvPr>
          <p:cNvSpPr/>
          <p:nvPr/>
        </p:nvSpPr>
        <p:spPr>
          <a:xfrm>
            <a:off x="-39246" y="4323431"/>
            <a:ext cx="9220712"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A779219-867D-1A4C-9D76-3E4E756658AD}"/>
              </a:ext>
            </a:extLst>
          </p:cNvPr>
          <p:cNvPicPr>
            <a:picLocks noChangeAspect="1"/>
          </p:cNvPicPr>
          <p:nvPr/>
        </p:nvPicPr>
        <p:blipFill>
          <a:blip r:embed="rId3"/>
          <a:stretch>
            <a:fillRect/>
          </a:stretch>
        </p:blipFill>
        <p:spPr>
          <a:xfrm>
            <a:off x="5377295" y="273826"/>
            <a:ext cx="3543300" cy="444500"/>
          </a:xfrm>
          <a:prstGeom prst="rect">
            <a:avLst/>
          </a:prstGeom>
        </p:spPr>
      </p:pic>
      <p:cxnSp>
        <p:nvCxnSpPr>
          <p:cNvPr id="11" name="Straight Connector 10">
            <a:extLst>
              <a:ext uri="{FF2B5EF4-FFF2-40B4-BE49-F238E27FC236}">
                <a16:creationId xmlns:a16="http://schemas.microsoft.com/office/drawing/2014/main" id="{9543FF72-2CAE-EB40-AA93-6318769A8E3D}"/>
              </a:ext>
            </a:extLst>
          </p:cNvPr>
          <p:cNvCxnSpPr>
            <a:cxnSpLocks/>
          </p:cNvCxnSpPr>
          <p:nvPr/>
        </p:nvCxnSpPr>
        <p:spPr>
          <a:xfrm>
            <a:off x="-39245" y="4323431"/>
            <a:ext cx="92207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76F8F44C-1B12-384C-BB84-514328140EB1}"/>
              </a:ext>
            </a:extLst>
          </p:cNvPr>
          <p:cNvSpPr txBox="1">
            <a:spLocks/>
          </p:cNvSpPr>
          <p:nvPr/>
        </p:nvSpPr>
        <p:spPr bwMode="auto">
          <a:xfrm>
            <a:off x="1880755" y="4441371"/>
            <a:ext cx="7174923" cy="600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according to the Government</a:t>
            </a:r>
            <a:endParaRPr lang="en-US" altLang="en-US" sz="2400" b="1" dirty="0">
              <a:solidFill>
                <a:schemeClr val="bg1"/>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Tree>
    <p:extLst>
      <p:ext uri="{BB962C8B-B14F-4D97-AF65-F5344CB8AC3E}">
        <p14:creationId xmlns:p14="http://schemas.microsoft.com/office/powerpoint/2010/main" val="3749655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What is Excellent Teaching?</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5" y="983762"/>
            <a:ext cx="7886700" cy="3263504"/>
          </a:xfrm>
        </p:spPr>
        <p:txBody>
          <a:bodyPr>
            <a:normAutofit/>
          </a:bodyPr>
          <a:lstStyle/>
          <a:p>
            <a:r>
              <a:rPr lang="en-GB" dirty="0" smtClean="0"/>
              <a:t>2015 Government Green Pape </a:t>
            </a:r>
            <a:r>
              <a:rPr lang="en-GB" i="1" dirty="0" smtClean="0"/>
              <a:t>Fulfilling our Potential: Teaching Excellence, Social Mobility and Student Choice </a:t>
            </a:r>
            <a:r>
              <a:rPr lang="en-GB" dirty="0" smtClean="0"/>
              <a:t> stated:</a:t>
            </a:r>
            <a:br>
              <a:rPr lang="en-GB" dirty="0" smtClean="0"/>
            </a:br>
            <a:r>
              <a:rPr lang="en-GB" dirty="0" smtClean="0">
                <a:solidFill>
                  <a:srgbClr val="7030A0"/>
                </a:solidFill>
              </a:rPr>
              <a:t>‘There is no one broadly accepted definition of “teaching excellence” in practice it has many interpretations and there are likely to be different ways of measuring it.’</a:t>
            </a:r>
          </a:p>
          <a:p>
            <a:r>
              <a:rPr lang="en-GB" dirty="0" smtClean="0"/>
              <a:t>Nonetheless, we now have a TEACHING EXCELLENCE FRAMEWORK</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1026" name="Picture 2" descr="https://www.officeforstudents.org.uk/media/1048/gold_s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276" y="3105270"/>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officeforstudents.org.uk/media/1053/silver_s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7586" y="3105270"/>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fficeforstudents.org.uk/media/1045/bronze_s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8571" y="3105270"/>
            <a:ext cx="1795730" cy="66442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76F8F44C-1B12-384C-BB84-514328140EB1}"/>
              </a:ext>
            </a:extLst>
          </p:cNvPr>
          <p:cNvSpPr txBox="1">
            <a:spLocks/>
          </p:cNvSpPr>
          <p:nvPr/>
        </p:nvSpPr>
        <p:spPr bwMode="auto">
          <a:xfrm>
            <a:off x="1880755" y="4441371"/>
            <a:ext cx="7174923" cy="600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according to the Government</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704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What does TEF measure?</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19634" y="818271"/>
            <a:ext cx="7886700" cy="3263504"/>
          </a:xfrm>
        </p:spPr>
        <p:txBody>
          <a:bodyPr>
            <a:normAutofit/>
          </a:bodyPr>
          <a:lstStyle/>
          <a:p>
            <a:r>
              <a:rPr lang="en-GB" dirty="0" smtClean="0"/>
              <a:t>The latest round of TEF (institutional level) used six core metrics:</a:t>
            </a:r>
          </a:p>
          <a:p>
            <a:pPr lvl="1"/>
            <a:r>
              <a:rPr lang="en-GB" dirty="0" smtClean="0"/>
              <a:t>Teaching on my course (from NSS)</a:t>
            </a:r>
          </a:p>
          <a:p>
            <a:pPr lvl="1"/>
            <a:r>
              <a:rPr lang="en-GB" dirty="0" smtClean="0"/>
              <a:t>Assessment and feedback (from NSS)</a:t>
            </a:r>
          </a:p>
          <a:p>
            <a:pPr lvl="1"/>
            <a:r>
              <a:rPr lang="en-GB" dirty="0" smtClean="0"/>
              <a:t>Academic support (from NSS)</a:t>
            </a:r>
          </a:p>
          <a:p>
            <a:pPr lvl="1"/>
            <a:r>
              <a:rPr lang="en-GB" dirty="0" smtClean="0"/>
              <a:t>Continuation (from HESA)</a:t>
            </a:r>
          </a:p>
          <a:p>
            <a:pPr lvl="1"/>
            <a:r>
              <a:rPr lang="en-GB" dirty="0" smtClean="0"/>
              <a:t>Employment of further study (from DLHE)</a:t>
            </a:r>
          </a:p>
          <a:p>
            <a:pPr lvl="1"/>
            <a:r>
              <a:rPr lang="en-GB" dirty="0" smtClean="0"/>
              <a:t>Highly skilled employment of further study (from DLHE)</a:t>
            </a:r>
          </a:p>
          <a:p>
            <a:r>
              <a:rPr lang="en-GB" dirty="0" smtClean="0"/>
              <a:t>And three supplementary metrics:</a:t>
            </a:r>
          </a:p>
          <a:p>
            <a:pPr lvl="1"/>
            <a:r>
              <a:rPr lang="en-GB" dirty="0" smtClean="0"/>
              <a:t>Grade inflation</a:t>
            </a:r>
          </a:p>
          <a:p>
            <a:pPr lvl="1"/>
            <a:r>
              <a:rPr lang="en-GB" dirty="0" smtClean="0"/>
              <a:t>Sustained employment of further study (from LEO)</a:t>
            </a:r>
          </a:p>
          <a:p>
            <a:pPr lvl="1"/>
            <a:r>
              <a:rPr lang="en-GB" dirty="0" smtClean="0"/>
              <a:t>Above median earnings threshold or further study (from LEO)</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1026" name="Picture 2" descr="https://www.officeforstudents.org.uk/media/1048/gold_s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9008" y="1005609"/>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officeforstudents.org.uk/media/1053/silver_s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9008" y="1883613"/>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fficeforstudents.org.uk/media/1045/bronze_s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9008" y="2782234"/>
            <a:ext cx="1795730" cy="66442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76F8F44C-1B12-384C-BB84-514328140EB1}"/>
              </a:ext>
            </a:extLst>
          </p:cNvPr>
          <p:cNvSpPr txBox="1">
            <a:spLocks/>
          </p:cNvSpPr>
          <p:nvPr/>
        </p:nvSpPr>
        <p:spPr bwMode="auto">
          <a:xfrm>
            <a:off x="1880755" y="4441371"/>
            <a:ext cx="7174923" cy="600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according to the Government</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20381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Subject level TEF is waiting in the wings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19634" y="818271"/>
            <a:ext cx="7886700" cy="3403416"/>
          </a:xfrm>
        </p:spPr>
        <p:txBody>
          <a:bodyPr>
            <a:normAutofit lnSpcReduction="10000"/>
          </a:bodyPr>
          <a:lstStyle/>
          <a:p>
            <a:r>
              <a:rPr lang="en-GB" dirty="0" smtClean="0"/>
              <a:t>Piloted last year with nine core metrics:</a:t>
            </a:r>
          </a:p>
          <a:p>
            <a:pPr lvl="1"/>
            <a:r>
              <a:rPr lang="en-GB" dirty="0" smtClean="0"/>
              <a:t>Teaching on my course (from NSS)			</a:t>
            </a:r>
            <a:r>
              <a:rPr lang="en-GB" dirty="0" smtClean="0">
                <a:solidFill>
                  <a:srgbClr val="FF00FF"/>
                </a:solidFill>
              </a:rPr>
              <a:t>Weighted 0.5</a:t>
            </a:r>
            <a:endParaRPr lang="en-GB" dirty="0" smtClean="0"/>
          </a:p>
          <a:p>
            <a:pPr lvl="1"/>
            <a:r>
              <a:rPr lang="en-GB" dirty="0" smtClean="0"/>
              <a:t>Assessment and feedback (from NSS)			</a:t>
            </a:r>
            <a:r>
              <a:rPr lang="en-GB" dirty="0" smtClean="0">
                <a:solidFill>
                  <a:srgbClr val="FF00FF"/>
                </a:solidFill>
              </a:rPr>
              <a:t>Weighted </a:t>
            </a:r>
            <a:r>
              <a:rPr lang="en-GB" dirty="0">
                <a:solidFill>
                  <a:srgbClr val="FF00FF"/>
                </a:solidFill>
              </a:rPr>
              <a:t>0.5</a:t>
            </a:r>
            <a:endParaRPr lang="en-GB" dirty="0" smtClean="0"/>
          </a:p>
          <a:p>
            <a:pPr lvl="1"/>
            <a:r>
              <a:rPr lang="en-GB" dirty="0" smtClean="0"/>
              <a:t>Student voice (from NSS)				</a:t>
            </a:r>
            <a:r>
              <a:rPr lang="en-GB" dirty="0" smtClean="0">
                <a:solidFill>
                  <a:srgbClr val="FF00FF"/>
                </a:solidFill>
              </a:rPr>
              <a:t>Weighted </a:t>
            </a:r>
            <a:r>
              <a:rPr lang="en-GB" dirty="0">
                <a:solidFill>
                  <a:srgbClr val="FF00FF"/>
                </a:solidFill>
              </a:rPr>
              <a:t>0.5</a:t>
            </a:r>
            <a:endParaRPr lang="en-GB" dirty="0" smtClean="0"/>
          </a:p>
          <a:p>
            <a:pPr lvl="1"/>
            <a:r>
              <a:rPr lang="en-GB" dirty="0" smtClean="0"/>
              <a:t>Academic support (from NSS)				</a:t>
            </a:r>
            <a:r>
              <a:rPr lang="en-GB" dirty="0" smtClean="0">
                <a:solidFill>
                  <a:srgbClr val="FF00FF"/>
                </a:solidFill>
              </a:rPr>
              <a:t>Weighted </a:t>
            </a:r>
            <a:r>
              <a:rPr lang="en-GB" dirty="0">
                <a:solidFill>
                  <a:srgbClr val="FF00FF"/>
                </a:solidFill>
              </a:rPr>
              <a:t>0.5</a:t>
            </a:r>
            <a:endParaRPr lang="en-GB" dirty="0" smtClean="0"/>
          </a:p>
          <a:p>
            <a:pPr lvl="1"/>
            <a:r>
              <a:rPr lang="en-GB" dirty="0" smtClean="0"/>
              <a:t>Learning resources (from NSS)				</a:t>
            </a:r>
            <a:r>
              <a:rPr lang="en-GB" dirty="0" smtClean="0">
                <a:solidFill>
                  <a:srgbClr val="FF00FF"/>
                </a:solidFill>
              </a:rPr>
              <a:t>Weighted </a:t>
            </a:r>
            <a:r>
              <a:rPr lang="en-GB" dirty="0">
                <a:solidFill>
                  <a:srgbClr val="FF00FF"/>
                </a:solidFill>
              </a:rPr>
              <a:t>0.5</a:t>
            </a:r>
            <a:endParaRPr lang="en-GB" dirty="0" smtClean="0"/>
          </a:p>
          <a:p>
            <a:pPr lvl="1"/>
            <a:r>
              <a:rPr lang="en-GB" dirty="0" smtClean="0"/>
              <a:t>Continuation (from HESA)				</a:t>
            </a:r>
            <a:r>
              <a:rPr lang="en-GB" dirty="0" smtClean="0">
                <a:solidFill>
                  <a:srgbClr val="FF00FF"/>
                </a:solidFill>
              </a:rPr>
              <a:t>Weighted </a:t>
            </a:r>
            <a:r>
              <a:rPr lang="en-GB" dirty="0">
                <a:solidFill>
                  <a:srgbClr val="FF00FF"/>
                </a:solidFill>
              </a:rPr>
              <a:t>2</a:t>
            </a:r>
            <a:endParaRPr lang="en-GB" dirty="0" smtClean="0"/>
          </a:p>
          <a:p>
            <a:pPr lvl="1"/>
            <a:r>
              <a:rPr lang="en-GB" dirty="0" smtClean="0"/>
              <a:t>Highly skilled employment of further study (from DLHE)	</a:t>
            </a:r>
            <a:r>
              <a:rPr lang="en-GB" dirty="0" smtClean="0">
                <a:solidFill>
                  <a:srgbClr val="FF00FF"/>
                </a:solidFill>
              </a:rPr>
              <a:t>Weighted </a:t>
            </a:r>
            <a:r>
              <a:rPr lang="en-GB" dirty="0">
                <a:solidFill>
                  <a:srgbClr val="FF00FF"/>
                </a:solidFill>
              </a:rPr>
              <a:t>1</a:t>
            </a:r>
            <a:endParaRPr lang="en-GB" dirty="0" smtClean="0"/>
          </a:p>
          <a:p>
            <a:pPr lvl="1"/>
            <a:r>
              <a:rPr lang="en-GB" dirty="0" smtClean="0"/>
              <a:t>Sustained employment of further study (from LEO)		</a:t>
            </a:r>
            <a:r>
              <a:rPr lang="en-GB" dirty="0" smtClean="0">
                <a:solidFill>
                  <a:srgbClr val="FF00FF"/>
                </a:solidFill>
              </a:rPr>
              <a:t>Weighted </a:t>
            </a:r>
            <a:r>
              <a:rPr lang="en-GB" dirty="0">
                <a:solidFill>
                  <a:srgbClr val="FF00FF"/>
                </a:solidFill>
              </a:rPr>
              <a:t>1</a:t>
            </a:r>
            <a:endParaRPr lang="en-GB" dirty="0" smtClean="0"/>
          </a:p>
          <a:p>
            <a:pPr lvl="1"/>
            <a:r>
              <a:rPr lang="en-GB" dirty="0" smtClean="0"/>
              <a:t>Above median earnings threshold or further study (from LEO)	</a:t>
            </a:r>
            <a:r>
              <a:rPr lang="en-GB" dirty="0" smtClean="0">
                <a:solidFill>
                  <a:srgbClr val="FF00FF"/>
                </a:solidFill>
              </a:rPr>
              <a:t>Weighted 1</a:t>
            </a:r>
            <a:br>
              <a:rPr lang="en-GB" dirty="0" smtClean="0">
                <a:solidFill>
                  <a:srgbClr val="FF00FF"/>
                </a:solidFill>
              </a:rPr>
            </a:br>
            <a:endParaRPr lang="en-GB" dirty="0" smtClean="0">
              <a:solidFill>
                <a:srgbClr val="FF00FF"/>
              </a:solidFill>
            </a:endParaRPr>
          </a:p>
          <a:p>
            <a:r>
              <a:rPr lang="en-GB" dirty="0" smtClean="0">
                <a:solidFill>
                  <a:srgbClr val="FF0000"/>
                </a:solidFill>
              </a:rPr>
              <a:t>These don’t </a:t>
            </a:r>
            <a:r>
              <a:rPr lang="en-GB" dirty="0" smtClean="0">
                <a:solidFill>
                  <a:srgbClr val="FF0000"/>
                </a:solidFill>
              </a:rPr>
              <a:t>tell us what excellent teaching looks </a:t>
            </a:r>
            <a:r>
              <a:rPr lang="en-GB" dirty="0" smtClean="0">
                <a:solidFill>
                  <a:srgbClr val="FF0000"/>
                </a:solidFill>
              </a:rPr>
              <a:t>like – possibly(??) they tell us about what the outcomes of excellent teaching might be</a:t>
            </a:r>
            <a:endParaRPr lang="en-GB" dirty="0" smtClean="0">
              <a:solidFill>
                <a:srgbClr val="FF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1026" name="Picture 2" descr="https://www.officeforstudents.org.uk/media/1048/gold_s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9008" y="1005609"/>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officeforstudents.org.uk/media/1053/silver_s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9008" y="1883613"/>
            <a:ext cx="1795730" cy="6644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fficeforstudents.org.uk/media/1045/bronze_sm.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9008" y="2782234"/>
            <a:ext cx="1795730" cy="66442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76F8F44C-1B12-384C-BB84-514328140EB1}"/>
              </a:ext>
            </a:extLst>
          </p:cNvPr>
          <p:cNvSpPr txBox="1">
            <a:spLocks/>
          </p:cNvSpPr>
          <p:nvPr/>
        </p:nvSpPr>
        <p:spPr bwMode="auto">
          <a:xfrm>
            <a:off x="1880755" y="4441371"/>
            <a:ext cx="7174923" cy="600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according to the Government</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143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31437ADE-253E-6943-8A30-7CB4F3B4F934}"/>
              </a:ext>
            </a:extLst>
          </p:cNvPr>
          <p:cNvSpPr>
            <a:spLocks noGrp="1"/>
          </p:cNvSpPr>
          <p:nvPr>
            <p:ph type="title"/>
          </p:nvPr>
        </p:nvSpPr>
        <p:spPr>
          <a:xfrm>
            <a:off x="419634" y="337689"/>
            <a:ext cx="7886700" cy="718937"/>
          </a:xfrm>
        </p:spPr>
        <p:txBody>
          <a:bodyPr/>
          <a:lstStyle/>
          <a:p>
            <a:r>
              <a:rPr lang="en-GB" dirty="0" smtClean="0"/>
              <a:t>Other Government measures</a:t>
            </a:r>
            <a:endParaRPr lang="en-GB" dirty="0"/>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432695" y="1114496"/>
            <a:ext cx="4535227" cy="888475"/>
          </a:xfrm>
        </p:spPr>
        <p:txBody>
          <a:bodyPr/>
          <a:lstStyle/>
          <a:p>
            <a:r>
              <a:rPr lang="en-GB" dirty="0" smtClean="0"/>
              <a:t>What makes a ‘low quality’ course in the mind of the Conservative party? </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pic>
        <p:nvPicPr>
          <p:cNvPr id="7" name="Picture 6"/>
          <p:cNvPicPr/>
          <p:nvPr/>
        </p:nvPicPr>
        <p:blipFill rotWithShape="1">
          <a:blip r:embed="rId3"/>
          <a:srcRect l="59162" t="22451" r="17239" b="20850"/>
          <a:stretch/>
        </p:blipFill>
        <p:spPr bwMode="auto">
          <a:xfrm>
            <a:off x="4967922" y="833703"/>
            <a:ext cx="3881755" cy="2623565"/>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874790" y="2182197"/>
            <a:ext cx="2685143" cy="507831"/>
          </a:xfrm>
          <a:prstGeom prst="rect">
            <a:avLst/>
          </a:prstGeom>
          <a:noFill/>
        </p:spPr>
        <p:txBody>
          <a:bodyPr wrap="square" rtlCol="0">
            <a:spAutoFit/>
          </a:bodyPr>
          <a:lstStyle/>
          <a:p>
            <a:r>
              <a:rPr lang="en-GB" dirty="0" smtClean="0"/>
              <a:t>“courses deemed below par on graduate earnings”</a:t>
            </a:r>
            <a:endParaRPr lang="en-GB" dirty="0"/>
          </a:p>
        </p:txBody>
      </p:sp>
      <p:grpSp>
        <p:nvGrpSpPr>
          <p:cNvPr id="15" name="Group 14"/>
          <p:cNvGrpSpPr/>
          <p:nvPr/>
        </p:nvGrpSpPr>
        <p:grpSpPr>
          <a:xfrm>
            <a:off x="5820229" y="2688770"/>
            <a:ext cx="1117600" cy="235859"/>
            <a:chOff x="5820229" y="2688770"/>
            <a:chExt cx="1117600" cy="235859"/>
          </a:xfrm>
        </p:grpSpPr>
        <p:sp>
          <p:nvSpPr>
            <p:cNvPr id="5" name="Rectangle 4"/>
            <p:cNvSpPr/>
            <p:nvPr/>
          </p:nvSpPr>
          <p:spPr>
            <a:xfrm>
              <a:off x="5929086" y="2688770"/>
              <a:ext cx="1008743" cy="119744"/>
            </a:xfrm>
            <a:prstGeom prst="rect">
              <a:avLst/>
            </a:prstGeom>
            <a:solidFill>
              <a:srgbClr val="FFFF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820229" y="2808514"/>
              <a:ext cx="624114" cy="116115"/>
            </a:xfrm>
            <a:prstGeom prst="rect">
              <a:avLst/>
            </a:prstGeom>
            <a:solidFill>
              <a:srgbClr val="FFFF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1" name="Straight Arrow Connector 10"/>
          <p:cNvCxnSpPr/>
          <p:nvPr/>
        </p:nvCxnSpPr>
        <p:spPr>
          <a:xfrm flipH="1" flipV="1">
            <a:off x="4005944" y="2510971"/>
            <a:ext cx="1708649" cy="35560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76F8F44C-1B12-384C-BB84-514328140EB1}"/>
              </a:ext>
            </a:extLst>
          </p:cNvPr>
          <p:cNvSpPr txBox="1">
            <a:spLocks/>
          </p:cNvSpPr>
          <p:nvPr/>
        </p:nvSpPr>
        <p:spPr bwMode="auto">
          <a:xfrm>
            <a:off x="1880755" y="4441371"/>
            <a:ext cx="7174923" cy="60038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smtClean="0">
                <a:solidFill>
                  <a:schemeClr val="bg1"/>
                </a:solidFill>
                <a:latin typeface="Arial" panose="020B0604020202020204" pitchFamily="34" charset="0"/>
                <a:cs typeface="Arial" panose="020B0604020202020204" pitchFamily="34" charset="0"/>
              </a:rPr>
              <a:t>Excellent teaching according to the Government</a:t>
            </a:r>
            <a:endParaRPr lang="en-US" altLang="en-US"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960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520471-491E-2B47-A04B-7F681A682C41}"/>
              </a:ext>
            </a:extLst>
          </p:cNvPr>
          <p:cNvSpPr/>
          <p:nvPr/>
        </p:nvSpPr>
        <p:spPr>
          <a:xfrm>
            <a:off x="-31689" y="4323431"/>
            <a:ext cx="9183245" cy="8200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38DBB-CABB-8D4D-B73B-CD544CDAC468}"/>
              </a:ext>
            </a:extLst>
          </p:cNvPr>
          <p:cNvSpPr>
            <a:spLocks noGrp="1"/>
          </p:cNvSpPr>
          <p:nvPr>
            <p:ph idx="1"/>
          </p:nvPr>
        </p:nvSpPr>
        <p:spPr>
          <a:xfrm>
            <a:off x="1861531" y="1484610"/>
            <a:ext cx="5337555" cy="1846419"/>
          </a:xfrm>
        </p:spPr>
        <p:txBody>
          <a:bodyPr>
            <a:normAutofit fontScale="92500" lnSpcReduction="10000"/>
          </a:bodyPr>
          <a:lstStyle/>
          <a:p>
            <a:pPr marL="0" indent="0" algn="ctr">
              <a:buNone/>
            </a:pPr>
            <a:r>
              <a:rPr lang="en-GB" sz="4000" dirty="0" smtClean="0">
                <a:latin typeface="Tahoma" panose="020B0604030504040204" pitchFamily="34" charset="0"/>
                <a:ea typeface="Tahoma" panose="020B0604030504040204" pitchFamily="34" charset="0"/>
                <a:cs typeface="Tahoma" panose="020B0604030504040204" pitchFamily="34" charset="0"/>
              </a:rPr>
              <a:t>For some relief</a:t>
            </a:r>
          </a:p>
          <a:p>
            <a:pPr marL="0" indent="0" algn="ctr">
              <a:buNone/>
            </a:pPr>
            <a:r>
              <a:rPr lang="en-GB" sz="4000" dirty="0" smtClean="0">
                <a:latin typeface="Tahoma" panose="020B0604030504040204" pitchFamily="34" charset="0"/>
                <a:ea typeface="Tahoma" panose="020B0604030504040204" pitchFamily="34" charset="0"/>
                <a:cs typeface="Tahoma" panose="020B0604030504040204" pitchFamily="34" charset="0"/>
              </a:rPr>
              <a:t>Let’s </a:t>
            </a:r>
            <a:r>
              <a:rPr lang="en-GB" sz="4000" dirty="0" smtClean="0">
                <a:latin typeface="Tahoma" panose="020B0604030504040204" pitchFamily="34" charset="0"/>
                <a:ea typeface="Tahoma" panose="020B0604030504040204" pitchFamily="34" charset="0"/>
                <a:cs typeface="Tahoma" panose="020B0604030504040204" pitchFamily="34" charset="0"/>
              </a:rPr>
              <a:t>do some maths!</a:t>
            </a:r>
            <a:endParaRPr lang="en-GB" sz="4000" dirty="0">
              <a:latin typeface="Tahoma" panose="020B0604030504040204" pitchFamily="34" charset="0"/>
              <a:ea typeface="Tahoma" panose="020B0604030504040204" pitchFamily="34" charset="0"/>
              <a:cs typeface="Tahoma" panose="020B060403050404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09" y="4412919"/>
            <a:ext cx="1644278" cy="654416"/>
          </a:xfrm>
          <a:prstGeom prst="rect">
            <a:avLst/>
          </a:prstGeom>
        </p:spPr>
      </p:pic>
      <p:sp>
        <p:nvSpPr>
          <p:cNvPr id="2" name="Title 1"/>
          <p:cNvSpPr>
            <a:spLocks noGrp="1"/>
          </p:cNvSpPr>
          <p:nvPr>
            <p:ph type="title"/>
          </p:nvPr>
        </p:nvSpPr>
        <p:spPr/>
        <p:txBody>
          <a:bodyPr/>
          <a:lstStyle/>
          <a:p>
            <a:endParaRPr lang="en-GB"/>
          </a:p>
        </p:txBody>
      </p:sp>
    </p:spTree>
    <p:extLst>
      <p:ext uri="{BB962C8B-B14F-4D97-AF65-F5344CB8AC3E}">
        <p14:creationId xmlns:p14="http://schemas.microsoft.com/office/powerpoint/2010/main" val="3283691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A4028B1F1C0764DA0E59489301F4B50" ma:contentTypeVersion="2" ma:contentTypeDescription="Create a new document." ma:contentTypeScope="" ma:versionID="311bff653da9527273d2a44da31b953b">
  <xsd:schema xmlns:xsd="http://www.w3.org/2001/XMLSchema" xmlns:xs="http://www.w3.org/2001/XMLSchema" xmlns:p="http://schemas.microsoft.com/office/2006/metadata/properties" xmlns:ns2="6fd1ce27-ceba-4442-b91d-e57b6cbd3929" targetNamespace="http://schemas.microsoft.com/office/2006/metadata/properties" ma:root="true" ma:fieldsID="b2df9b548e566b36ae75408d18b542ce" ns2:_="">
    <xsd:import namespace="6fd1ce27-ceba-4442-b91d-e57b6cbd392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d1ce27-ceba-4442-b91d-e57b6cbd39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2C4351-F6CB-47B8-A919-3B862909DA17}">
  <ds:schemaRefs>
    <ds:schemaRef ds:uri="http://schemas.microsoft.com/sharepoint/v3/contenttype/forms"/>
  </ds:schemaRefs>
</ds:datastoreItem>
</file>

<file path=customXml/itemProps2.xml><?xml version="1.0" encoding="utf-8"?>
<ds:datastoreItem xmlns:ds="http://schemas.openxmlformats.org/officeDocument/2006/customXml" ds:itemID="{F7E842DC-3503-4CF7-B471-4C0193FE82C3}">
  <ds:schemaRefs>
    <ds:schemaRef ds:uri="http://schemas.microsoft.com/office/2006/metadata/properties"/>
    <ds:schemaRef ds:uri="http://purl.org/dc/terms/"/>
    <ds:schemaRef ds:uri="http://purl.org/dc/dcmitype/"/>
    <ds:schemaRef ds:uri="http://schemas.microsoft.com/office/2006/documentManagement/types"/>
    <ds:schemaRef ds:uri="http://www.w3.org/XML/1998/namespace"/>
    <ds:schemaRef ds:uri="http://purl.org/dc/elements/1.1/"/>
    <ds:schemaRef ds:uri="6fd1ce27-ceba-4442-b91d-e57b6cbd3929"/>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4F8CA58A-7EB1-4404-BF8E-DDA225BE5A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d1ce27-ceba-4442-b91d-e57b6cbd39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2881</TotalTime>
  <Words>1394</Words>
  <Application>Microsoft Office PowerPoint</Application>
  <PresentationFormat>On-screen Show (16:9)</PresentationFormat>
  <Paragraphs>154</Paragraphs>
  <Slides>30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Tahoma</vt:lpstr>
      <vt:lpstr>Wingdings</vt:lpstr>
      <vt:lpstr>Office Theme</vt:lpstr>
      <vt:lpstr>PowerPoint Presentation</vt:lpstr>
      <vt:lpstr>PowerPoint Presentation</vt:lpstr>
      <vt:lpstr>Overview</vt:lpstr>
      <vt:lpstr>PowerPoint Presentation</vt:lpstr>
      <vt:lpstr>What is Excellent Teaching?</vt:lpstr>
      <vt:lpstr>What does TEF measure?</vt:lpstr>
      <vt:lpstr>Subject level TEF is waiting in the wings</vt:lpstr>
      <vt:lpstr>Other Government measures</vt:lpstr>
      <vt:lpstr>PowerPoint Presentation</vt:lpstr>
      <vt:lpstr>PowerPoint Presentation</vt:lpstr>
      <vt:lpstr>PowerPoint Presentation</vt:lpstr>
      <vt:lpstr>What is Excellent Teaching? A more scholarly approach</vt:lpstr>
      <vt:lpstr>Gunn &amp; Fisk findings 1</vt:lpstr>
      <vt:lpstr>Gunn &amp; Fisk findings 2</vt:lpstr>
      <vt:lpstr>PowerPoint Presentation</vt:lpstr>
      <vt:lpstr>Active learning in maths &amp; stats</vt:lpstr>
      <vt:lpstr>Active Learning in Post-Secondary Mathematics (CBMS)</vt:lpstr>
      <vt:lpstr>Active Learning (AL) in Post-Secondary Mathematics (CBMS)</vt:lpstr>
      <vt:lpstr>Active Learning (AL) in Post-Secondary Mathematics (CBMS)</vt:lpstr>
      <vt:lpstr>Kogan &amp; Laursen (2014) Study of IBL in maths</vt:lpstr>
      <vt:lpstr>PowerPoint Presentation</vt:lpstr>
      <vt:lpstr>PowerPoint Presentation</vt:lpstr>
      <vt:lpstr>PowerPoint Presentation</vt:lpstr>
      <vt:lpstr>How can AL be implemented in maths and stats?</vt:lpstr>
      <vt:lpstr>Common concerns about AL in maths and stats</vt:lpstr>
      <vt:lpstr>2015 MAA CUPM Curriculum Guide for Maths Majors</vt:lpstr>
      <vt:lpstr>References</vt:lpstr>
      <vt:lpstr>PowerPoint Presentation</vt:lpstr>
      <vt:lpstr>Any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Hearne</dc:creator>
  <cp:lastModifiedBy>Duncan Lawson</cp:lastModifiedBy>
  <cp:revision>362</cp:revision>
  <cp:lastPrinted>2019-12-11T09:30:15Z</cp:lastPrinted>
  <dcterms:created xsi:type="dcterms:W3CDTF">2016-12-06T13:06:50Z</dcterms:created>
  <dcterms:modified xsi:type="dcterms:W3CDTF">2019-12-11T11:17:26Z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0x0101001A4028B1F1C0764DA0E59489301F4B50</vt:lpwstr>
  </property>
</Properties>
</file>