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66" r:id="rId3"/>
    <p:sldId id="267" r:id="rId4"/>
    <p:sldId id="269" r:id="rId5"/>
    <p:sldId id="299" r:id="rId6"/>
    <p:sldId id="270" r:id="rId7"/>
    <p:sldId id="300" r:id="rId8"/>
    <p:sldId id="271" r:id="rId9"/>
    <p:sldId id="260" r:id="rId10"/>
    <p:sldId id="301" r:id="rId11"/>
    <p:sldId id="302" r:id="rId12"/>
    <p:sldId id="264" r:id="rId13"/>
    <p:sldId id="272" r:id="rId14"/>
    <p:sldId id="265" r:id="rId15"/>
    <p:sldId id="303" r:id="rId16"/>
    <p:sldId id="308" r:id="rId17"/>
    <p:sldId id="309" r:id="rId18"/>
    <p:sldId id="261" r:id="rId19"/>
    <p:sldId id="273" r:id="rId20"/>
    <p:sldId id="311" r:id="rId21"/>
    <p:sldId id="317" r:id="rId22"/>
    <p:sldId id="310" r:id="rId23"/>
    <p:sldId id="312" r:id="rId24"/>
    <p:sldId id="275" r:id="rId25"/>
    <p:sldId id="297" r:id="rId26"/>
    <p:sldId id="276" r:id="rId27"/>
    <p:sldId id="279" r:id="rId28"/>
    <p:sldId id="278" r:id="rId29"/>
    <p:sldId id="281" r:id="rId30"/>
    <p:sldId id="290" r:id="rId31"/>
    <p:sldId id="282" r:id="rId32"/>
    <p:sldId id="313" r:id="rId33"/>
    <p:sldId id="285" r:id="rId34"/>
    <p:sldId id="286" r:id="rId35"/>
    <p:sldId id="287" r:id="rId36"/>
    <p:sldId id="289" r:id="rId37"/>
    <p:sldId id="288" r:id="rId38"/>
    <p:sldId id="294" r:id="rId39"/>
    <p:sldId id="293" r:id="rId40"/>
    <p:sldId id="295" r:id="rId41"/>
    <p:sldId id="314" r:id="rId42"/>
    <p:sldId id="296" r:id="rId43"/>
    <p:sldId id="298" r:id="rId44"/>
    <p:sldId id="315" r:id="rId45"/>
    <p:sldId id="316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70" d="100"/>
          <a:sy n="70" d="100"/>
        </p:scale>
        <p:origin x="-1194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2.xml"/><Relationship Id="rId1" Type="http://schemas.openxmlformats.org/officeDocument/2006/relationships/oleObject" Target="Book1" TargetMode="External"/><Relationship Id="rId4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riveFolder\FoodBankAnalysis-StartJune27\FiguresForPoster\FoodParcelDistribution-Graph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</c:spPr>
          </c:dPt>
          <c:cat>
            <c:multiLvlStrRef>
              <c:f>Sheet1!$C$4:$D$7</c:f>
              <c:multiLvlStrCache>
                <c:ptCount val="4"/>
                <c:lvl>
                  <c:pt idx="0">
                    <c:v>Total Assisted</c:v>
                  </c:pt>
                  <c:pt idx="1">
                    <c:v>Total Food Insecure</c:v>
                  </c:pt>
                  <c:pt idx="2">
                    <c:v>Children Assisted</c:v>
                  </c:pt>
                  <c:pt idx="3">
                    <c:v>Food Insecure Children</c:v>
                  </c:pt>
                </c:lvl>
                <c:lvl>
                  <c:pt idx="0">
                    <c:v>2011</c:v>
                  </c:pt>
                </c:lvl>
              </c:multiLvlStrCache>
            </c:multiLvlStrRef>
          </c:cat>
          <c:val>
            <c:numRef>
              <c:f>Sheet1!$E$4:$E$7</c:f>
              <c:numCache>
                <c:formatCode>General</c:formatCode>
                <c:ptCount val="4"/>
                <c:pt idx="0">
                  <c:v>851014</c:v>
                </c:pt>
                <c:pt idx="1">
                  <c:v>3873998</c:v>
                </c:pt>
                <c:pt idx="2">
                  <c:v>322534</c:v>
                </c:pt>
                <c:pt idx="3">
                  <c:v>1149797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77"/>
        <c:axId val="75907456"/>
        <c:axId val="75908992"/>
      </c:barChart>
      <c:catAx>
        <c:axId val="75907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75908992"/>
        <c:crosses val="autoZero"/>
        <c:auto val="1"/>
        <c:lblAlgn val="ctr"/>
        <c:lblOffset val="100"/>
        <c:noMultiLvlLbl val="0"/>
      </c:catAx>
      <c:valAx>
        <c:axId val="759089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Number of Persons</a:t>
                </a:r>
              </a:p>
            </c:rich>
          </c:tx>
          <c:layout>
            <c:manualLayout>
              <c:xMode val="edge"/>
              <c:yMode val="edge"/>
              <c:x val="1.3828763610534102E-2"/>
              <c:y val="0.3112751073479830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5907456"/>
        <c:crosses val="autoZero"/>
        <c:crossBetween val="between"/>
        <c:majorUnit val="100000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GB"/>
              <a:t>Nova Scotia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Food Bank Users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'PercentChangeOutput (2)'!$D$17:$D$21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'PercentChangeOutput (2)'!$E$17:$E$21</c:f>
              <c:numCache>
                <c:formatCode>#,##0</c:formatCode>
                <c:ptCount val="5"/>
                <c:pt idx="0">
                  <c:v>18417</c:v>
                </c:pt>
                <c:pt idx="1">
                  <c:v>16915</c:v>
                </c:pt>
                <c:pt idx="2">
                  <c:v>20344</c:v>
                </c:pt>
                <c:pt idx="3">
                  <c:v>22573</c:v>
                </c:pt>
                <c:pt idx="4">
                  <c:v>22505</c:v>
                </c:pt>
              </c:numCache>
            </c:numRef>
          </c:val>
          <c:smooth val="0"/>
        </c:ser>
        <c:ser>
          <c:idx val="1"/>
          <c:order val="1"/>
          <c:tx>
            <c:v>Food Insecure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'PercentChangeOutput (2)'!$D$17:$D$21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'PercentChangeOutput (2)'!$F$17:$F$21</c:f>
              <c:numCache>
                <c:formatCode>General</c:formatCode>
                <c:ptCount val="5"/>
                <c:pt idx="0">
                  <c:v>125043.13</c:v>
                </c:pt>
                <c:pt idx="1">
                  <c:v>116583.69</c:v>
                </c:pt>
                <c:pt idx="2">
                  <c:v>140045.89000000001</c:v>
                </c:pt>
                <c:pt idx="3">
                  <c:v>129555.56</c:v>
                </c:pt>
                <c:pt idx="4">
                  <c:v>156194.26999999999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948032"/>
        <c:axId val="75949568"/>
      </c:lineChart>
      <c:catAx>
        <c:axId val="7594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75949568"/>
        <c:crosses val="autoZero"/>
        <c:auto val="1"/>
        <c:lblAlgn val="ctr"/>
        <c:lblOffset val="100"/>
        <c:noMultiLvlLbl val="0"/>
      </c:catAx>
      <c:valAx>
        <c:axId val="75949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75948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GB"/>
              <a:t>Ontario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Food Bank Users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'PercentChangeOutput (2)'!$D$22:$D$26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'PercentChangeOutput (2)'!$E$22:$E$26</c:f>
              <c:numCache>
                <c:formatCode>#,##0</c:formatCode>
                <c:ptCount val="5"/>
                <c:pt idx="0">
                  <c:v>318540</c:v>
                </c:pt>
                <c:pt idx="1">
                  <c:v>314258</c:v>
                </c:pt>
                <c:pt idx="2">
                  <c:v>374230</c:v>
                </c:pt>
                <c:pt idx="3">
                  <c:v>402056</c:v>
                </c:pt>
                <c:pt idx="4">
                  <c:v>400360</c:v>
                </c:pt>
              </c:numCache>
            </c:numRef>
          </c:val>
          <c:smooth val="0"/>
        </c:ser>
        <c:ser>
          <c:idx val="1"/>
          <c:order val="1"/>
          <c:tx>
            <c:v>Food Insecure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'PercentChangeOutput (2)'!$F$22:$F$26</c:f>
              <c:numCache>
                <c:formatCode>General</c:formatCode>
                <c:ptCount val="5"/>
                <c:pt idx="0">
                  <c:v>1398320.4</c:v>
                </c:pt>
                <c:pt idx="1">
                  <c:v>1452495.5</c:v>
                </c:pt>
                <c:pt idx="2">
                  <c:v>1503501.2</c:v>
                </c:pt>
                <c:pt idx="3">
                  <c:v>1334288.8</c:v>
                </c:pt>
                <c:pt idx="4">
                  <c:v>1467310.7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794688"/>
        <c:axId val="75796480"/>
      </c:lineChart>
      <c:catAx>
        <c:axId val="7579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75796480"/>
        <c:crosses val="autoZero"/>
        <c:auto val="1"/>
        <c:lblAlgn val="ctr"/>
        <c:lblOffset val="100"/>
        <c:noMultiLvlLbl val="0"/>
      </c:catAx>
      <c:valAx>
        <c:axId val="75796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75794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CA" dirty="0" smtClean="0"/>
              <a:t>Main Source of Household Income</a:t>
            </a:r>
            <a:endParaRPr lang="en-CA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Sheet1!$C$6</c:f>
              <c:strCache>
                <c:ptCount val="1"/>
                <c:pt idx="0">
                  <c:v>Social Assistance or disability-related income supports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</c:dPt>
          <c:cat>
            <c:strRef>
              <c:f>Sheet1!$D$5:$E$5</c:f>
              <c:strCache>
                <c:ptCount val="2"/>
                <c:pt idx="0">
                  <c:v>Households using Food Banks (n=349842)</c:v>
                </c:pt>
                <c:pt idx="1">
                  <c:v>Food Insecure Households (n=1592400)</c:v>
                </c:pt>
              </c:strCache>
            </c:strRef>
          </c:cat>
          <c:val>
            <c:numRef>
              <c:f>Sheet1!$D$6:$E$6</c:f>
              <c:numCache>
                <c:formatCode>0.0%</c:formatCode>
                <c:ptCount val="2"/>
                <c:pt idx="0" formatCode="0%">
                  <c:v>0.65000000000000102</c:v>
                </c:pt>
                <c:pt idx="1">
                  <c:v>0.15400000000000019</c:v>
                </c:pt>
              </c:numCache>
            </c:numRef>
          </c:val>
        </c:ser>
        <c:ser>
          <c:idx val="1"/>
          <c:order val="1"/>
          <c:tx>
            <c:strRef>
              <c:f>Sheet1!$C$7</c:f>
              <c:strCache>
                <c:ptCount val="1"/>
                <c:pt idx="0">
                  <c:v>Earnings from Income or Recent Employment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cat>
            <c:strRef>
              <c:f>Sheet1!$D$5:$E$5</c:f>
              <c:strCache>
                <c:ptCount val="2"/>
                <c:pt idx="0">
                  <c:v>Households using Food Banks (n=349842)</c:v>
                </c:pt>
                <c:pt idx="1">
                  <c:v>Food Insecure Households (n=1592400)</c:v>
                </c:pt>
              </c:strCache>
            </c:strRef>
          </c:cat>
          <c:val>
            <c:numRef>
              <c:f>Sheet1!$D$7:$E$7</c:f>
              <c:numCache>
                <c:formatCode>0.0%</c:formatCode>
                <c:ptCount val="2"/>
                <c:pt idx="0" formatCode="0%">
                  <c:v>0.18000000000000019</c:v>
                </c:pt>
                <c:pt idx="1">
                  <c:v>0.61200000000000065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749376"/>
        <c:axId val="67750912"/>
      </c:barChart>
      <c:catAx>
        <c:axId val="67749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7750912"/>
        <c:crosses val="autoZero"/>
        <c:auto val="1"/>
        <c:lblAlgn val="ctr"/>
        <c:lblOffset val="100"/>
        <c:noMultiLvlLbl val="0"/>
      </c:catAx>
      <c:valAx>
        <c:axId val="677509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7749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Food Bank Users (n=101)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FFCC66"/>
              </a:solidFill>
            </c:spPr>
          </c:dPt>
          <c:dPt>
            <c:idx val="2"/>
            <c:bubble3D val="0"/>
            <c:spPr>
              <a:solidFill>
                <a:srgbClr val="FF9900"/>
              </a:solidFill>
            </c:spPr>
          </c:dPt>
          <c:dPt>
            <c:idx val="3"/>
            <c:bubble3D val="0"/>
            <c:spPr>
              <a:solidFill>
                <a:srgbClr val="C00000"/>
              </a:solidFill>
            </c:spPr>
          </c:dPt>
          <c:cat>
            <c:strRef>
              <c:f>Sheet1!$A$2:$A$5</c:f>
              <c:strCache>
                <c:ptCount val="4"/>
                <c:pt idx="0">
                  <c:v>Food Secure</c:v>
                </c:pt>
                <c:pt idx="1">
                  <c:v>Marginal</c:v>
                </c:pt>
                <c:pt idx="2">
                  <c:v>Moderate</c:v>
                </c:pt>
                <c:pt idx="3">
                  <c:v>Severe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5.94</c:v>
                </c:pt>
                <c:pt idx="1">
                  <c:v>7.92</c:v>
                </c:pt>
                <c:pt idx="2">
                  <c:v>33.660000000000011</c:v>
                </c:pt>
                <c:pt idx="3">
                  <c:v>52.48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9.4790674545055187E-2"/>
          <c:y val="0.87073728633664127"/>
          <c:w val="0.8999998236591088"/>
          <c:h val="0.1062862136175263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510043387433766E-2"/>
          <c:y val="5.896733017068518E-2"/>
          <c:w val="0.60152458621243776"/>
          <c:h val="0.837968161588497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Used a Food Bank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Food Secure</c:v>
                </c:pt>
                <c:pt idx="1">
                  <c:v>Marginal</c:v>
                </c:pt>
                <c:pt idx="2">
                  <c:v>Moderate</c:v>
                </c:pt>
                <c:pt idx="3">
                  <c:v>Severe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5.6599999999999975</c:v>
                </c:pt>
                <c:pt idx="1">
                  <c:v>12.7</c:v>
                </c:pt>
                <c:pt idx="2">
                  <c:v>18.68</c:v>
                </c:pt>
                <c:pt idx="3">
                  <c:v>39.550000000000004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Did Not Use a Food Bank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Food Secure</c:v>
                </c:pt>
                <c:pt idx="1">
                  <c:v>Marginal</c:v>
                </c:pt>
                <c:pt idx="2">
                  <c:v>Moderate</c:v>
                </c:pt>
                <c:pt idx="3">
                  <c:v>Severe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94.34</c:v>
                </c:pt>
                <c:pt idx="1">
                  <c:v>87.3</c:v>
                </c:pt>
                <c:pt idx="2">
                  <c:v>81.319999999999993</c:v>
                </c:pt>
                <c:pt idx="3">
                  <c:v>60.45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663680"/>
        <c:axId val="80665216"/>
      </c:barChart>
      <c:catAx>
        <c:axId val="806636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0665216"/>
        <c:crosses val="autoZero"/>
        <c:auto val="1"/>
        <c:lblAlgn val="ctr"/>
        <c:lblOffset val="100"/>
        <c:noMultiLvlLbl val="0"/>
      </c:catAx>
      <c:valAx>
        <c:axId val="80665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663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85413737345322"/>
          <c:y val="0.44772718943666473"/>
          <c:w val="0.34114583333333326"/>
          <c:h val="0.2235731931524849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Food Hamper Distribution, %</c:v>
                </c:pt>
              </c:strCache>
            </c:strRef>
          </c:tx>
          <c:spPr>
            <a:solidFill>
              <a:srgbClr val="4D5BE5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Sheet1!$C$4:$C$11</c:f>
                <c:numCache>
                  <c:formatCode>General</c:formatCode>
                  <c:ptCount val="8"/>
                  <c:pt idx="0">
                    <c:v>0.48</c:v>
                  </c:pt>
                  <c:pt idx="1">
                    <c:v>0.5</c:v>
                  </c:pt>
                  <c:pt idx="2">
                    <c:v>0.66</c:v>
                  </c:pt>
                  <c:pt idx="3">
                    <c:v>0.66</c:v>
                  </c:pt>
                  <c:pt idx="4">
                    <c:v>0.66</c:v>
                  </c:pt>
                  <c:pt idx="5">
                    <c:v>0.75</c:v>
                  </c:pt>
                  <c:pt idx="6">
                    <c:v>1.01</c:v>
                  </c:pt>
                  <c:pt idx="7">
                    <c:v>1.67</c:v>
                  </c:pt>
                </c:numCache>
              </c:numRef>
            </c:plus>
            <c:minus>
              <c:numRef>
                <c:f>Sheet1!$C$4:$C$11</c:f>
                <c:numCache>
                  <c:formatCode>General</c:formatCode>
                  <c:ptCount val="8"/>
                  <c:pt idx="0">
                    <c:v>0.48</c:v>
                  </c:pt>
                  <c:pt idx="1">
                    <c:v>0.5</c:v>
                  </c:pt>
                  <c:pt idx="2">
                    <c:v>0.66</c:v>
                  </c:pt>
                  <c:pt idx="3">
                    <c:v>0.66</c:v>
                  </c:pt>
                  <c:pt idx="4">
                    <c:v>0.66</c:v>
                  </c:pt>
                  <c:pt idx="5">
                    <c:v>0.75</c:v>
                  </c:pt>
                  <c:pt idx="6">
                    <c:v>1.01</c:v>
                  </c:pt>
                  <c:pt idx="7">
                    <c:v>1.67</c:v>
                  </c:pt>
                </c:numCache>
              </c:numRef>
            </c:minus>
          </c:errBars>
          <c:cat>
            <c:numRef>
              <c:f>Sheet1!$A$4:$A$11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Sheet1!$B$4:$B$11</c:f>
              <c:numCache>
                <c:formatCode>General</c:formatCode>
                <c:ptCount val="8"/>
                <c:pt idx="0">
                  <c:v>0.52</c:v>
                </c:pt>
                <c:pt idx="1">
                  <c:v>0.7</c:v>
                </c:pt>
                <c:pt idx="2">
                  <c:v>0.75</c:v>
                </c:pt>
                <c:pt idx="3">
                  <c:v>0.71</c:v>
                </c:pt>
                <c:pt idx="4">
                  <c:v>0.63</c:v>
                </c:pt>
                <c:pt idx="5">
                  <c:v>0.69</c:v>
                </c:pt>
                <c:pt idx="6">
                  <c:v>1.03</c:v>
                </c:pt>
                <c:pt idx="7">
                  <c:v>2.17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814784"/>
        <c:axId val="75816320"/>
      </c:barChart>
      <c:catAx>
        <c:axId val="75814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5816320"/>
        <c:crosses val="autoZero"/>
        <c:auto val="1"/>
        <c:lblAlgn val="ctr"/>
        <c:lblOffset val="100"/>
        <c:noMultiLvlLbl val="0"/>
      </c:catAx>
      <c:valAx>
        <c:axId val="7581632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Percent of Local Authority Population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5814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Food Bank Users (n=101)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FFCC66"/>
              </a:solidFill>
            </c:spPr>
          </c:dPt>
          <c:dPt>
            <c:idx val="2"/>
            <c:bubble3D val="0"/>
            <c:spPr>
              <a:solidFill>
                <a:srgbClr val="FF9900"/>
              </a:solidFill>
            </c:spPr>
          </c:dPt>
          <c:dPt>
            <c:idx val="3"/>
            <c:bubble3D val="0"/>
            <c:spPr>
              <a:solidFill>
                <a:srgbClr val="C00000"/>
              </a:solidFill>
            </c:spPr>
          </c:dPt>
          <c:cat>
            <c:strRef>
              <c:f>Sheet1!$A$2:$A$5</c:f>
              <c:strCache>
                <c:ptCount val="4"/>
                <c:pt idx="0">
                  <c:v>Food Secure</c:v>
                </c:pt>
                <c:pt idx="1">
                  <c:v>Marginal</c:v>
                </c:pt>
                <c:pt idx="2">
                  <c:v>Moderate</c:v>
                </c:pt>
                <c:pt idx="3">
                  <c:v>Severe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5.94</c:v>
                </c:pt>
                <c:pt idx="1">
                  <c:v>7.92</c:v>
                </c:pt>
                <c:pt idx="2">
                  <c:v>33.660000000000011</c:v>
                </c:pt>
                <c:pt idx="3">
                  <c:v>52.48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5CEC3-78FB-487D-99B3-175679BBC2E6}" type="doc">
      <dgm:prSet loTypeId="urn:microsoft.com/office/officeart/2005/8/layout/venn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CA"/>
        </a:p>
      </dgm:t>
    </dgm:pt>
    <dgm:pt modelId="{DDF93741-9D47-4635-87FF-ADDC84E4D8E5}">
      <dgm:prSet phldrT="[Text]"/>
      <dgm:spPr>
        <a:solidFill>
          <a:schemeClr val="accent4"/>
        </a:solidFill>
      </dgm:spPr>
      <dgm:t>
        <a:bodyPr/>
        <a:lstStyle/>
        <a:p>
          <a:r>
            <a:rPr lang="en-CA" dirty="0" smtClean="0"/>
            <a:t>Food Insecure</a:t>
          </a:r>
          <a:endParaRPr lang="en-CA" dirty="0"/>
        </a:p>
      </dgm:t>
    </dgm:pt>
    <dgm:pt modelId="{25CC207D-347C-478B-A677-B1A72CC36D19}" type="parTrans" cxnId="{5C5E20B9-292F-4C6A-9116-37EB00967356}">
      <dgm:prSet/>
      <dgm:spPr/>
      <dgm:t>
        <a:bodyPr/>
        <a:lstStyle/>
        <a:p>
          <a:endParaRPr lang="en-CA"/>
        </a:p>
      </dgm:t>
    </dgm:pt>
    <dgm:pt modelId="{7B184C68-7F46-4447-B656-AB84326445F2}" type="sibTrans" cxnId="{5C5E20B9-292F-4C6A-9116-37EB00967356}">
      <dgm:prSet/>
      <dgm:spPr/>
      <dgm:t>
        <a:bodyPr/>
        <a:lstStyle/>
        <a:p>
          <a:endParaRPr lang="en-CA"/>
        </a:p>
      </dgm:t>
    </dgm:pt>
    <dgm:pt modelId="{BC804D23-8B32-46EC-B5D6-0B26C91CFD65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CA" dirty="0" smtClean="0"/>
            <a:t>Food Bank Users</a:t>
          </a:r>
          <a:endParaRPr lang="en-CA" dirty="0"/>
        </a:p>
      </dgm:t>
    </dgm:pt>
    <dgm:pt modelId="{84B0A0A0-29EE-43F1-AD2F-D7032AE46C07}" type="parTrans" cxnId="{0DA1B87A-A2E2-4D2F-983E-D4373F5BE2FC}">
      <dgm:prSet/>
      <dgm:spPr/>
      <dgm:t>
        <a:bodyPr/>
        <a:lstStyle/>
        <a:p>
          <a:endParaRPr lang="en-CA"/>
        </a:p>
      </dgm:t>
    </dgm:pt>
    <dgm:pt modelId="{B36CC96C-4185-4501-BD63-BB5E4560699D}" type="sibTrans" cxnId="{0DA1B87A-A2E2-4D2F-983E-D4373F5BE2FC}">
      <dgm:prSet/>
      <dgm:spPr/>
      <dgm:t>
        <a:bodyPr/>
        <a:lstStyle/>
        <a:p>
          <a:endParaRPr lang="en-CA"/>
        </a:p>
      </dgm:t>
    </dgm:pt>
    <dgm:pt modelId="{A8AA3598-4D26-4D11-B0AD-040B40216F3C}" type="pres">
      <dgm:prSet presAssocID="{87F5CEC3-78FB-487D-99B3-175679BBC2E6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FBEB0AD4-D5C4-46A6-B635-3D3B28467647}" type="pres">
      <dgm:prSet presAssocID="{87F5CEC3-78FB-487D-99B3-175679BBC2E6}" presName="comp1" presStyleCnt="0"/>
      <dgm:spPr/>
    </dgm:pt>
    <dgm:pt modelId="{AD06C843-F7FA-4C77-B7D5-E1C64421CD30}" type="pres">
      <dgm:prSet presAssocID="{87F5CEC3-78FB-487D-99B3-175679BBC2E6}" presName="circle1" presStyleLbl="node1" presStyleIdx="0" presStyleCnt="2"/>
      <dgm:spPr/>
      <dgm:t>
        <a:bodyPr/>
        <a:lstStyle/>
        <a:p>
          <a:endParaRPr lang="en-CA"/>
        </a:p>
      </dgm:t>
    </dgm:pt>
    <dgm:pt modelId="{0F7C66BB-8E8C-453C-91A6-976340BB4E4A}" type="pres">
      <dgm:prSet presAssocID="{87F5CEC3-78FB-487D-99B3-175679BBC2E6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A3FE114-977D-48EC-82F0-A6F7B1F6CABC}" type="pres">
      <dgm:prSet presAssocID="{87F5CEC3-78FB-487D-99B3-175679BBC2E6}" presName="comp2" presStyleCnt="0"/>
      <dgm:spPr/>
    </dgm:pt>
    <dgm:pt modelId="{802B78F5-F8A9-4575-B665-08856DDFDA0F}" type="pres">
      <dgm:prSet presAssocID="{87F5CEC3-78FB-487D-99B3-175679BBC2E6}" presName="circle2" presStyleLbl="node1" presStyleIdx="1" presStyleCnt="2" custScaleX="52499" custScaleY="46666" custLinFactNeighborX="-208" custLinFactNeighborY="-14167"/>
      <dgm:spPr/>
      <dgm:t>
        <a:bodyPr/>
        <a:lstStyle/>
        <a:p>
          <a:endParaRPr lang="en-CA"/>
        </a:p>
      </dgm:t>
    </dgm:pt>
    <dgm:pt modelId="{404E48FC-D8CC-46AE-9D02-26C54F040BAA}" type="pres">
      <dgm:prSet presAssocID="{87F5CEC3-78FB-487D-99B3-175679BBC2E6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7FF13121-74B6-4178-BB4A-2BDA14514276}" type="presOf" srcId="{87F5CEC3-78FB-487D-99B3-175679BBC2E6}" destId="{A8AA3598-4D26-4D11-B0AD-040B40216F3C}" srcOrd="0" destOrd="0" presId="urn:microsoft.com/office/officeart/2005/8/layout/venn2"/>
    <dgm:cxn modelId="{24735A32-82B9-4A28-8361-7756CF2B469F}" type="presOf" srcId="{DDF93741-9D47-4635-87FF-ADDC84E4D8E5}" destId="{0F7C66BB-8E8C-453C-91A6-976340BB4E4A}" srcOrd="1" destOrd="0" presId="urn:microsoft.com/office/officeart/2005/8/layout/venn2"/>
    <dgm:cxn modelId="{0DA1B87A-A2E2-4D2F-983E-D4373F5BE2FC}" srcId="{87F5CEC3-78FB-487D-99B3-175679BBC2E6}" destId="{BC804D23-8B32-46EC-B5D6-0B26C91CFD65}" srcOrd="1" destOrd="0" parTransId="{84B0A0A0-29EE-43F1-AD2F-D7032AE46C07}" sibTransId="{B36CC96C-4185-4501-BD63-BB5E4560699D}"/>
    <dgm:cxn modelId="{D186DFE9-0AD0-487A-A33C-1E9E07C9F9A0}" type="presOf" srcId="{BC804D23-8B32-46EC-B5D6-0B26C91CFD65}" destId="{404E48FC-D8CC-46AE-9D02-26C54F040BAA}" srcOrd="1" destOrd="0" presId="urn:microsoft.com/office/officeart/2005/8/layout/venn2"/>
    <dgm:cxn modelId="{5C5E20B9-292F-4C6A-9116-37EB00967356}" srcId="{87F5CEC3-78FB-487D-99B3-175679BBC2E6}" destId="{DDF93741-9D47-4635-87FF-ADDC84E4D8E5}" srcOrd="0" destOrd="0" parTransId="{25CC207D-347C-478B-A677-B1A72CC36D19}" sibTransId="{7B184C68-7F46-4447-B656-AB84326445F2}"/>
    <dgm:cxn modelId="{9469EDC7-8E99-461C-870B-78F01AFCD54C}" type="presOf" srcId="{DDF93741-9D47-4635-87FF-ADDC84E4D8E5}" destId="{AD06C843-F7FA-4C77-B7D5-E1C64421CD30}" srcOrd="0" destOrd="0" presId="urn:microsoft.com/office/officeart/2005/8/layout/venn2"/>
    <dgm:cxn modelId="{20070B9E-36D6-4C9F-8736-B4A2CFFB4950}" type="presOf" srcId="{BC804D23-8B32-46EC-B5D6-0B26C91CFD65}" destId="{802B78F5-F8A9-4575-B665-08856DDFDA0F}" srcOrd="0" destOrd="0" presId="urn:microsoft.com/office/officeart/2005/8/layout/venn2"/>
    <dgm:cxn modelId="{C99964DA-B08F-4E0F-84BF-5A711BEB483D}" type="presParOf" srcId="{A8AA3598-4D26-4D11-B0AD-040B40216F3C}" destId="{FBEB0AD4-D5C4-46A6-B635-3D3B28467647}" srcOrd="0" destOrd="0" presId="urn:microsoft.com/office/officeart/2005/8/layout/venn2"/>
    <dgm:cxn modelId="{4B0758B9-8423-4652-A55C-9403D98243E1}" type="presParOf" srcId="{FBEB0AD4-D5C4-46A6-B635-3D3B28467647}" destId="{AD06C843-F7FA-4C77-B7D5-E1C64421CD30}" srcOrd="0" destOrd="0" presId="urn:microsoft.com/office/officeart/2005/8/layout/venn2"/>
    <dgm:cxn modelId="{4D0EA7F8-65CD-4C3C-9779-CB63406C7277}" type="presParOf" srcId="{FBEB0AD4-D5C4-46A6-B635-3D3B28467647}" destId="{0F7C66BB-8E8C-453C-91A6-976340BB4E4A}" srcOrd="1" destOrd="0" presId="urn:microsoft.com/office/officeart/2005/8/layout/venn2"/>
    <dgm:cxn modelId="{26422F4C-3483-4DBC-B4E8-AC4D7FCDA0E9}" type="presParOf" srcId="{A8AA3598-4D26-4D11-B0AD-040B40216F3C}" destId="{0A3FE114-977D-48EC-82F0-A6F7B1F6CABC}" srcOrd="1" destOrd="0" presId="urn:microsoft.com/office/officeart/2005/8/layout/venn2"/>
    <dgm:cxn modelId="{BA5228FD-EF92-4E33-90FD-02F9923A240B}" type="presParOf" srcId="{0A3FE114-977D-48EC-82F0-A6F7B1F6CABC}" destId="{802B78F5-F8A9-4575-B665-08856DDFDA0F}" srcOrd="0" destOrd="0" presId="urn:microsoft.com/office/officeart/2005/8/layout/venn2"/>
    <dgm:cxn modelId="{AFA3EDA1-C7E3-4BC8-869D-079DF901DCDC}" type="presParOf" srcId="{0A3FE114-977D-48EC-82F0-A6F7B1F6CABC}" destId="{404E48FC-D8CC-46AE-9D02-26C54F040BA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06C843-F7FA-4C77-B7D5-E1C64421CD30}">
      <dsp:nvSpPr>
        <dsp:cNvPr id="0" name=""/>
        <dsp:cNvSpPr/>
      </dsp:nvSpPr>
      <dsp:spPr>
        <a:xfrm>
          <a:off x="1104899" y="0"/>
          <a:ext cx="4876800" cy="4876800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Food Insecure</a:t>
          </a:r>
          <a:endParaRPr lang="en-CA" sz="1900" kern="1200" dirty="0"/>
        </a:p>
      </dsp:txBody>
      <dsp:txXfrm>
        <a:off x="2263139" y="365760"/>
        <a:ext cx="2560320" cy="829056"/>
      </dsp:txXfrm>
    </dsp:sp>
    <dsp:sp modelId="{802B78F5-F8A9-4575-B665-08856DDFDA0F}">
      <dsp:nvSpPr>
        <dsp:cNvPr id="0" name=""/>
        <dsp:cNvSpPr/>
      </dsp:nvSpPr>
      <dsp:spPr>
        <a:xfrm>
          <a:off x="2575590" y="1676399"/>
          <a:ext cx="1920203" cy="1706855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Food Bank Users</a:t>
          </a:r>
          <a:endParaRPr lang="en-CA" sz="1900" kern="1200" dirty="0"/>
        </a:p>
      </dsp:txBody>
      <dsp:txXfrm>
        <a:off x="2856797" y="2103113"/>
        <a:ext cx="1357788" cy="8534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0.13314</cdr:x>
      <cdr:y>0.26674</cdr:y>
    </cdr:from>
    <cdr:to>
      <cdr:x>0.30186</cdr:x>
      <cdr:y>0.36142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00033" y="1160661"/>
          <a:ext cx="1774209" cy="412007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4.6X Difference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0.82773</cdr:x>
      <cdr:y>0.12832</cdr:y>
    </cdr:from>
    <cdr:to>
      <cdr:x>1</cdr:x>
      <cdr:y>0.20587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288971" y="558346"/>
          <a:ext cx="892629" cy="33745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dirty="0" smtClean="0">
              <a:solidFill>
                <a:schemeClr val="tx1"/>
              </a:solidFill>
            </a:rPr>
            <a:t>7X gap</a:t>
          </a:r>
          <a:endParaRPr lang="en-GB" sz="1600" b="1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C4309-DF3A-4771-B348-EBD49E1E882A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F9505-0C8E-4DAE-886B-D6644770B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175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mail.co.uk/news/article-2131010/Staggering-rise-British-food-bank-One-opens-week-families-pay-packet-away-having-money.html#ixzz3DJ7JcJJc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http://explorepahistory.com/displayimage.php?imgId=1-2-17EF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Early recognition that clinical measures of </a:t>
            </a:r>
            <a:r>
              <a:rPr lang="en-US" dirty="0" err="1" smtClean="0"/>
              <a:t>undernutrition</a:t>
            </a:r>
            <a:r>
              <a:rPr lang="en-US" dirty="0" smtClean="0"/>
              <a:t> and nutritional deficiency do not capture ‘hunger’ concept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Development of household food insecurity concept in the United States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D51DA-8C6C-4FEA-9F38-33B79F2397B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1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Food banks in Canada today.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2F002-B6B6-4D5D-A468-59CDACFEB49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449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Kirkpatrick, S. &amp; </a:t>
            </a:r>
            <a:r>
              <a:rPr lang="en-US" dirty="0" err="1" smtClean="0"/>
              <a:t>Tarasuk</a:t>
            </a:r>
            <a:r>
              <a:rPr lang="en-US" dirty="0" smtClean="0"/>
              <a:t>, V., </a:t>
            </a:r>
            <a:r>
              <a:rPr lang="en-US" i="1" dirty="0" smtClean="0"/>
              <a:t>Canadian Journal of Public Health, 2009.</a:t>
            </a:r>
            <a:endParaRPr lang="en-CA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61F242-C0B8-4377-898A-2FA2EFF6A9D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http://www.dailymail.co.uk/news/article-2131010/Staggering-rise-British-food-bank-One-opens-week-families-pay-packet-away-having-money.html#ixzz3DJ7JcJJc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53BAA-B2D2-4F4B-AA80-E3A56D10E6C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436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https://www.gov.uk/government/speeches/easter-reception-at-downing-street-2014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53BAA-B2D2-4F4B-AA80-E3A56D10E6C6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51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836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677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802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24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351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40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46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236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94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765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48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EC1F7-AC0C-43C2-8032-239983D6E80F}" type="datetimeFigureOut">
              <a:rPr lang="en-GB" smtClean="0"/>
              <a:t>15/04/2015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7D269-9520-4EDF-AAD7-201AB817E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413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8740" y="1122363"/>
            <a:ext cx="10959153" cy="2780897"/>
          </a:xfrm>
        </p:spPr>
        <p:txBody>
          <a:bodyPr>
            <a:normAutofit/>
          </a:bodyPr>
          <a:lstStyle/>
          <a:p>
            <a:r>
              <a:rPr lang="en-GB" sz="5400" dirty="0"/>
              <a:t>Household food insecurity and food bank </a:t>
            </a:r>
            <a:r>
              <a:rPr lang="en-GB" sz="5400" dirty="0" smtClean="0"/>
              <a:t>usage in </a:t>
            </a:r>
            <a:r>
              <a:rPr lang="en-GB" sz="5400" dirty="0"/>
              <a:t>Canada and the </a:t>
            </a:r>
            <a:r>
              <a:rPr lang="en-GB" sz="5400" dirty="0" smtClean="0"/>
              <a:t>UK.</a:t>
            </a:r>
            <a:endParaRPr lang="en-GB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4943" y="4366313"/>
            <a:ext cx="9144000" cy="1655762"/>
          </a:xfrm>
        </p:spPr>
        <p:txBody>
          <a:bodyPr/>
          <a:lstStyle/>
          <a:p>
            <a:r>
              <a:rPr lang="en-GB" dirty="0" smtClean="0"/>
              <a:t>Rachel Loopstra</a:t>
            </a:r>
          </a:p>
          <a:p>
            <a:r>
              <a:rPr lang="en-GB" dirty="0" smtClean="0"/>
              <a:t>Department of Sociology, University of Oxford</a:t>
            </a:r>
          </a:p>
          <a:p>
            <a:r>
              <a:rPr lang="en-GB" dirty="0" smtClean="0"/>
              <a:t>rachel.Loopstra@sociology.ox.ac.uk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353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CA" sz="4000" dirty="0" smtClean="0">
                <a:solidFill>
                  <a:schemeClr val="bg1"/>
                </a:solidFill>
              </a:rPr>
              <a:t>Household Food Insecurity Construct</a:t>
            </a:r>
            <a:endParaRPr lang="en-CA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3368" y="2497895"/>
            <a:ext cx="8244223" cy="107721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Food insecurity: uncertain and insufficient access to food arising from resource constraint</a:t>
            </a:r>
            <a:endParaRPr lang="en-C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2505" y="3731904"/>
            <a:ext cx="2059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i="1" dirty="0" smtClean="0"/>
              <a:t>Potential </a:t>
            </a:r>
          </a:p>
          <a:p>
            <a:r>
              <a:rPr lang="en-CA" sz="1400" i="1" dirty="0" smtClean="0"/>
              <a:t>Manifestations*</a:t>
            </a:r>
            <a:endParaRPr lang="en-CA" sz="1400" i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76272" y="3578476"/>
            <a:ext cx="0" cy="4953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32718" y="4070459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Reduced food intake</a:t>
            </a:r>
            <a:endParaRPr lang="en-CA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297652" y="3526954"/>
            <a:ext cx="0" cy="4953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13746" y="4178180"/>
            <a:ext cx="1167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Hunger</a:t>
            </a:r>
            <a:endParaRPr lang="en-CA" sz="2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139434" y="3539189"/>
            <a:ext cx="0" cy="4953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19916" y="4073822"/>
            <a:ext cx="1487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Stress, worry &amp; anxiety</a:t>
            </a:r>
            <a:endParaRPr lang="en-CA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0084084" y="3575113"/>
            <a:ext cx="0" cy="4953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372610" y="4118475"/>
            <a:ext cx="14229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Social exclusion</a:t>
            </a:r>
            <a:endParaRPr lang="en-CA" sz="20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594814" y="3623129"/>
            <a:ext cx="0" cy="4953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60910" y="4118475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Reduced quality of food intake</a:t>
            </a:r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401358" y="6307996"/>
            <a:ext cx="3140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i="1" dirty="0" smtClean="0"/>
              <a:t>* vary </a:t>
            </a:r>
            <a:r>
              <a:rPr lang="en-CA" i="1" dirty="0"/>
              <a:t>in severity and </a:t>
            </a:r>
            <a:r>
              <a:rPr lang="en-CA" i="1" dirty="0" smtClean="0"/>
              <a:t>duration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16207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CA" sz="4000" dirty="0" smtClean="0"/>
              <a:t>Household Food Security Survey Module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04218"/>
            <a:ext cx="1032256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Series of questions referencing </a:t>
            </a:r>
            <a:r>
              <a:rPr lang="en-US" u="sng" dirty="0" smtClean="0"/>
              <a:t>past 12 months </a:t>
            </a:r>
            <a:r>
              <a:rPr lang="en-US" dirty="0" smtClean="0"/>
              <a:t>and that </a:t>
            </a:r>
            <a:r>
              <a:rPr lang="en-US" u="sng" dirty="0" smtClean="0"/>
              <a:t>specify lack of money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Worried that food is going to run out</a:t>
            </a:r>
          </a:p>
          <a:p>
            <a:pPr lvl="1"/>
            <a:r>
              <a:rPr lang="en-CA" dirty="0"/>
              <a:t>Food didn't last and there wasn't any money to get </a:t>
            </a:r>
            <a:r>
              <a:rPr lang="en-CA" dirty="0" smtClean="0"/>
              <a:t>more</a:t>
            </a:r>
            <a:endParaRPr lang="en-US" dirty="0" smtClean="0"/>
          </a:p>
          <a:p>
            <a:pPr lvl="1"/>
            <a:r>
              <a:rPr lang="en-CA" dirty="0"/>
              <a:t>Couldn't afford to eat balanced </a:t>
            </a:r>
            <a:r>
              <a:rPr lang="en-CA" dirty="0" smtClean="0"/>
              <a:t>meals</a:t>
            </a:r>
            <a:endParaRPr lang="en-US" dirty="0" smtClean="0"/>
          </a:p>
          <a:p>
            <a:pPr lvl="1"/>
            <a:r>
              <a:rPr lang="en-CA" dirty="0"/>
              <a:t>Cut size of meals or skipped </a:t>
            </a:r>
            <a:r>
              <a:rPr lang="en-CA" dirty="0" smtClean="0"/>
              <a:t>meals</a:t>
            </a:r>
          </a:p>
          <a:p>
            <a:pPr lvl="1"/>
            <a:r>
              <a:rPr lang="en-CA" dirty="0"/>
              <a:t>Ate less than you felt you </a:t>
            </a:r>
            <a:r>
              <a:rPr lang="en-CA" dirty="0" smtClean="0"/>
              <a:t>should</a:t>
            </a:r>
          </a:p>
          <a:p>
            <a:pPr lvl="1"/>
            <a:r>
              <a:rPr lang="en-CA" dirty="0"/>
              <a:t>Were ever hungry but did not </a:t>
            </a:r>
            <a:r>
              <a:rPr lang="en-CA" dirty="0" smtClean="0"/>
              <a:t>eat</a:t>
            </a:r>
          </a:p>
          <a:p>
            <a:pPr lvl="1"/>
            <a:r>
              <a:rPr lang="en-CA" dirty="0" smtClean="0"/>
              <a:t>Lost weight</a:t>
            </a:r>
          </a:p>
          <a:p>
            <a:pPr lvl="1"/>
            <a:r>
              <a:rPr lang="en-CA" dirty="0" smtClean="0"/>
              <a:t>Did not eat for whole day</a:t>
            </a:r>
          </a:p>
          <a:p>
            <a:pPr lvl="1"/>
            <a:endParaRPr lang="en-CA" dirty="0"/>
          </a:p>
          <a:p>
            <a:pPr lvl="1"/>
            <a:endParaRPr lang="en-CA" dirty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CA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886440" y="2286000"/>
            <a:ext cx="0" cy="3657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932160" y="2836427"/>
            <a:ext cx="1417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Marginal</a:t>
            </a:r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0932160" y="3776246"/>
            <a:ext cx="1518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Moderate</a:t>
            </a:r>
            <a:endParaRPr lang="en-CA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0932160" y="5136995"/>
            <a:ext cx="1518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Severe</a:t>
            </a:r>
            <a:endParaRPr lang="en-CA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6550224"/>
            <a:ext cx="1076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Note: Consistent with Household Food Security Survey Module used in USA.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45313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Measurement and monitoring in Canada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Regularly included on nationally representative health survey since 2004</a:t>
            </a:r>
          </a:p>
          <a:p>
            <a:r>
              <a:rPr lang="en-GB" sz="3600" dirty="0" smtClean="0"/>
              <a:t>Comparable samples available in most provinces since 2007</a:t>
            </a:r>
          </a:p>
          <a:p>
            <a:pPr marL="0" indent="0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02591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Over 12% of Canadians live in food insecure households and </a:t>
            </a:r>
            <a:r>
              <a:rPr lang="en-GB" dirty="0"/>
              <a:t>problem </a:t>
            </a:r>
            <a:r>
              <a:rPr lang="en-GB" dirty="0" smtClean="0"/>
              <a:t>worsening.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1127" y="1897038"/>
            <a:ext cx="2444619" cy="467243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896" y="1897038"/>
            <a:ext cx="3472637" cy="484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596250" y="6556205"/>
            <a:ext cx="3534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dirty="0" err="1" smtClean="0"/>
              <a:t>Tarasuk</a:t>
            </a:r>
            <a:r>
              <a:rPr lang="en-US" sz="1600" dirty="0" smtClean="0"/>
              <a:t> et al. PROOF. 2014)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417380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Characteristics associated with vulnerability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363" y="1892380"/>
            <a:ext cx="8526365" cy="43221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79728" y="6534615"/>
            <a:ext cx="367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Tarasuk</a:t>
            </a:r>
            <a:r>
              <a:rPr lang="en-US" dirty="0" smtClean="0"/>
              <a:t>, Mitchell, </a:t>
            </a:r>
            <a:r>
              <a:rPr lang="en-US" dirty="0" err="1" smtClean="0"/>
              <a:t>Dachner</a:t>
            </a:r>
            <a:r>
              <a:rPr lang="en-US" dirty="0" smtClean="0"/>
              <a:t>, 2013.)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8352259" y="2056686"/>
            <a:ext cx="3590693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Declining household income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Reliance on government </a:t>
            </a:r>
            <a:r>
              <a:rPr lang="en-US" sz="2400" b="1" dirty="0" smtClean="0"/>
              <a:t>support</a:t>
            </a:r>
            <a:endParaRPr lang="en-US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Rental accommodation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Single </a:t>
            </a:r>
            <a:r>
              <a:rPr lang="en-US" sz="2400" b="1" dirty="0"/>
              <a:t>adult households, with or without children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Aboriginal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Chronic health </a:t>
            </a:r>
            <a:r>
              <a:rPr lang="en-US" sz="2400" b="1" dirty="0" smtClean="0"/>
              <a:t>conditions</a:t>
            </a:r>
            <a:endParaRPr lang="en-CA" b="1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225" y="7036770"/>
            <a:ext cx="6320862" cy="406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8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INCOME</a:t>
            </a:r>
          </a:p>
          <a:p>
            <a:r>
              <a:rPr lang="en-US" sz="3200" dirty="0" smtClean="0"/>
              <a:t>Persistent poverty </a:t>
            </a:r>
          </a:p>
          <a:p>
            <a:r>
              <a:rPr lang="en-US" sz="3200" dirty="0" smtClean="0"/>
              <a:t>Security of incomes </a:t>
            </a:r>
          </a:p>
          <a:p>
            <a:r>
              <a:rPr lang="en-US" sz="3200" dirty="0" smtClean="0"/>
              <a:t>Importance of savings and wealth to buffer i</a:t>
            </a:r>
            <a:r>
              <a:rPr lang="en-US" sz="3200" dirty="0" smtClean="0">
                <a:sym typeface="Wingdings" panose="05000000000000000000" pitchFamily="2" charset="2"/>
              </a:rPr>
              <a:t>ncome shocks</a:t>
            </a:r>
            <a:endParaRPr lang="en-US" sz="3200" dirty="0" smtClean="0"/>
          </a:p>
          <a:p>
            <a:r>
              <a:rPr lang="en-US" sz="3200" dirty="0" smtClean="0"/>
              <a:t>Variation in household costs (e.g. medical expenses, area-variation in cost of living, rent)</a:t>
            </a:r>
          </a:p>
          <a:p>
            <a:pPr lvl="1"/>
            <a:endParaRPr lang="en-CA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Characteristics associated with vulnerability highlight the importance of: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3200" y="274638"/>
            <a:ext cx="11379200" cy="7159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>
                <a:latin typeface="+mn-lt"/>
              </a:rPr>
              <a:t>Distribution of Canadian </a:t>
            </a:r>
            <a:r>
              <a:rPr lang="en-US" sz="3200" dirty="0" smtClean="0">
                <a:latin typeface="+mn-lt"/>
              </a:rPr>
              <a:t>households  </a:t>
            </a:r>
            <a:r>
              <a:rPr lang="en-US" sz="3200" dirty="0">
                <a:latin typeface="+mn-lt"/>
              </a:rPr>
              <a:t>by main source of income:</a:t>
            </a:r>
            <a:r>
              <a:rPr lang="en-US" sz="2800" dirty="0">
                <a:solidFill>
                  <a:schemeClr val="folHlink"/>
                </a:solidFill>
                <a:latin typeface="+mn-lt"/>
              </a:rPr>
              <a:t> </a:t>
            </a:r>
          </a:p>
        </p:txBody>
      </p:sp>
      <p:sp>
        <p:nvSpPr>
          <p:cNvPr id="906245" name="Text Box 5"/>
          <p:cNvSpPr txBox="1">
            <a:spLocks noChangeArrowheads="1"/>
          </p:cNvSpPr>
          <p:nvPr/>
        </p:nvSpPr>
        <p:spPr bwMode="auto">
          <a:xfrm>
            <a:off x="1727200" y="1371601"/>
            <a:ext cx="32512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u="sng"/>
              <a:t>Food Secure</a:t>
            </a:r>
          </a:p>
        </p:txBody>
      </p:sp>
      <p:sp>
        <p:nvSpPr>
          <p:cNvPr id="906246" name="Text Box 6"/>
          <p:cNvSpPr txBox="1">
            <a:spLocks noChangeArrowheads="1"/>
          </p:cNvSpPr>
          <p:nvPr/>
        </p:nvSpPr>
        <p:spPr bwMode="auto">
          <a:xfrm>
            <a:off x="7315200" y="1371601"/>
            <a:ext cx="36576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u="sng"/>
              <a:t>Food Insecure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15" y="1403446"/>
            <a:ext cx="10010775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68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Do food bank statistics give us an accurate picture of vulnerability in the population?</a:t>
            </a:r>
            <a:endParaRPr lang="en-CA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6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9651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GB" sz="3200" dirty="0" smtClean="0"/>
              <a:t>Food bank statistics obscure level of need in the population.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849803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55893" y="6428096"/>
            <a:ext cx="540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Loopstra</a:t>
            </a:r>
            <a:r>
              <a:rPr lang="en-US" dirty="0" smtClean="0"/>
              <a:t> &amp; </a:t>
            </a:r>
            <a:r>
              <a:rPr lang="en-US" dirty="0" err="1" smtClean="0"/>
              <a:t>Tarasuk</a:t>
            </a:r>
            <a:r>
              <a:rPr lang="en-US" dirty="0" smtClean="0"/>
              <a:t>, Society and Social Policy. 2015)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62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Differences vary across provinces and over time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05982115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44157739"/>
              </p:ext>
            </p:extLst>
          </p:nvPr>
        </p:nvGraphicFramePr>
        <p:xfrm>
          <a:off x="6172200" y="1825625"/>
          <a:ext cx="581053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99092" y="2347415"/>
            <a:ext cx="1364777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3.5-4X gap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4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4451" y="1879413"/>
            <a:ext cx="7106730" cy="4351338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The first food bank was initiated in Canada in 1981 at a time of recession and erosion of social security.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315132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Food bank statistics obscure where burden of problem lies.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600" y="6493877"/>
            <a:ext cx="1198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Data Sources: Food Banks Canada Hunger Count, 2011; Canadian Community Health Survey, 2011.</a:t>
            </a:r>
            <a:endParaRPr lang="en-US" sz="16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0446814"/>
              </p:ext>
            </p:extLst>
          </p:nvPr>
        </p:nvGraphicFramePr>
        <p:xfrm>
          <a:off x="609600" y="1600201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336800" y="2667000"/>
            <a:ext cx="132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</a:rPr>
              <a:t>Social Assistance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16800" y="4953000"/>
            <a:ext cx="132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</a:rPr>
              <a:t>Social Assistance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2200" y="4737557"/>
            <a:ext cx="1631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</a:rPr>
              <a:t>Employment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737601" y="2667000"/>
            <a:ext cx="1631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</a:rPr>
              <a:t>Employment</a:t>
            </a:r>
          </a:p>
          <a:p>
            <a:pPr algn="ctr"/>
            <a:endParaRPr lang="en-CA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79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Food bank users are subset of food insecure households in most severe circumstances.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01474"/>
            <a:ext cx="6469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of low income families in Toronto.</a:t>
            </a:r>
            <a:endParaRPr lang="en-CA" dirty="0"/>
          </a:p>
        </p:txBody>
      </p:sp>
      <p:grpSp>
        <p:nvGrpSpPr>
          <p:cNvPr id="6" name="Group 24"/>
          <p:cNvGrpSpPr/>
          <p:nvPr/>
        </p:nvGrpSpPr>
        <p:grpSpPr>
          <a:xfrm>
            <a:off x="3466533" y="1853563"/>
            <a:ext cx="5240741" cy="4548249"/>
            <a:chOff x="5067299" y="1219200"/>
            <a:chExt cx="4459981" cy="4876800"/>
          </a:xfrm>
          <a:solidFill>
            <a:schemeClr val="bg1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9" name="Rectangle 8"/>
            <p:cNvSpPr/>
            <p:nvPr/>
          </p:nvSpPr>
          <p:spPr>
            <a:xfrm>
              <a:off x="5171830" y="1219200"/>
              <a:ext cx="4355450" cy="4876800"/>
            </a:xfrm>
            <a:prstGeom prst="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aphicFrame>
          <p:nvGraphicFramePr>
            <p:cNvPr id="10" name="Chart 9"/>
            <p:cNvGraphicFramePr/>
            <p:nvPr>
              <p:extLst>
                <p:ext uri="{D42A27DB-BD31-4B8C-83A1-F6EECF244321}">
                  <p14:modId xmlns:p14="http://schemas.microsoft.com/office/powerpoint/2010/main" val="3096396220"/>
                </p:ext>
              </p:extLst>
            </p:nvPr>
          </p:nvGraphicFramePr>
          <p:xfrm>
            <a:off x="5067299" y="2247327"/>
            <a:ext cx="4343400" cy="355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5867400" y="1371600"/>
              <a:ext cx="2743200" cy="6930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/>
                <a:t>Food Insecurity Status of Food Bank Users (n=101)</a:t>
              </a:r>
              <a:endParaRPr lang="en-C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3389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Food bank users are subset of food insecure households in most severe circumstances.</a:t>
            </a:r>
            <a:endParaRPr lang="en-C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379535"/>
              </p:ext>
            </p:extLst>
          </p:nvPr>
        </p:nvGraphicFramePr>
        <p:xfrm>
          <a:off x="1146413" y="1730092"/>
          <a:ext cx="9730853" cy="48659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97828"/>
                <a:gridCol w="1459628"/>
                <a:gridCol w="1167701"/>
                <a:gridCol w="1337995"/>
                <a:gridCol w="1167701"/>
              </a:tblGrid>
              <a:tr h="472855">
                <a:tc>
                  <a:txBody>
                    <a:bodyPr/>
                    <a:lstStyle/>
                    <a:p>
                      <a:pPr algn="l" fontAlgn="b"/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73" marR="5373" marT="537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All </a:t>
                      </a:r>
                      <a:r>
                        <a:rPr lang="en-US" sz="2000" u="none" strike="noStrike" dirty="0">
                          <a:effectLst/>
                        </a:rPr>
                        <a:t>Food Insecure Families in Sample (n=283)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73" marR="5373" marT="5373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 smtClean="0">
                          <a:effectLst/>
                        </a:rPr>
                        <a:t>Families </a:t>
                      </a:r>
                      <a:r>
                        <a:rPr lang="en-US" sz="1800" u="none" strike="noStrike" dirty="0">
                          <a:effectLst/>
                        </a:rPr>
                        <a:t>Using Food Banks (n=84)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18214">
                <a:tc>
                  <a:txBody>
                    <a:bodyPr/>
                    <a:lstStyle/>
                    <a:p>
                      <a:pPr algn="l" fontAlgn="t"/>
                      <a:r>
                        <a:rPr lang="en-CA" sz="1800" u="none" strike="noStrike" dirty="0">
                          <a:effectLst/>
                        </a:rPr>
                        <a:t>Highest Level of Employment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n</a:t>
                      </a:r>
                      <a:r>
                        <a:rPr lang="en-CA" sz="1800" u="none" strike="noStrike" dirty="0">
                          <a:effectLst/>
                        </a:rPr>
                        <a:t> 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%</a:t>
                      </a:r>
                      <a:r>
                        <a:rPr lang="en-CA" sz="1800" u="none" strike="noStrike" dirty="0">
                          <a:effectLst/>
                        </a:rPr>
                        <a:t> 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>
                          <a:effectLst/>
                        </a:rPr>
                        <a:t> </a:t>
                      </a:r>
                      <a:r>
                        <a:rPr lang="en-CA" sz="1800" u="none" strike="noStrike" dirty="0" smtClean="0">
                          <a:effectLst/>
                        </a:rPr>
                        <a:t>n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%</a:t>
                      </a:r>
                      <a:r>
                        <a:rPr lang="en-CA" sz="1800" u="none" strike="noStrike" dirty="0">
                          <a:effectLst/>
                        </a:rPr>
                        <a:t> 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96720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No Job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123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43.5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52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61.9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02094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Occasional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4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1.4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2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2.4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07467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Part-time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42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14.8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>
                          <a:effectLst/>
                        </a:rPr>
                        <a:t>15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17.9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12840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Fulltime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114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40.3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15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17.9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60126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Largest % of income </a:t>
                      </a:r>
                      <a:r>
                        <a:rPr lang="en-US" sz="1800" u="none" strike="noStrike" dirty="0" smtClean="0">
                          <a:effectLst/>
                        </a:rPr>
                        <a:t>from: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 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 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 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 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07467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Unemployment/Workers Comp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5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1.8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2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2.4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07467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Employment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145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51.2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24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28.6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07467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Disasbility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18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6.4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5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6.0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07467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Other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24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8.5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8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9.5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07467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Welfare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87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30.7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>
                          <a:effectLst/>
                        </a:rPr>
                        <a:t>44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52.4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12840">
                <a:tc>
                  <a:txBody>
                    <a:bodyPr/>
                    <a:lstStyle/>
                    <a:p>
                      <a:pPr algn="r" fontAlgn="t"/>
                      <a:r>
                        <a:rPr lang="en-CA" sz="1800" u="none" strike="noStrike">
                          <a:effectLst/>
                        </a:rPr>
                        <a:t>Seniors' pension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4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1.4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1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 smtClean="0">
                          <a:effectLst/>
                        </a:rPr>
                        <a:t>1.2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12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Income as a % of </a:t>
                      </a:r>
                      <a:r>
                        <a:rPr lang="en-US" sz="1800" u="none" strike="noStrike" dirty="0" smtClean="0">
                          <a:effectLst/>
                        </a:rPr>
                        <a:t>Low Income Cut-Off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Median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IQR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Median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IQR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  <a:tr h="177321">
                <a:tc>
                  <a:txBody>
                    <a:bodyPr/>
                    <a:lstStyle/>
                    <a:p>
                      <a:pPr algn="l" fontAlgn="b"/>
                      <a:endParaRPr lang="en-CA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73" marR="5373" marT="5373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61.2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(48.8-77.9)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>
                          <a:effectLst/>
                        </a:rPr>
                        <a:t>52.8</a:t>
                      </a:r>
                      <a:endParaRPr lang="en-CA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800" u="none" strike="noStrike" dirty="0">
                          <a:effectLst/>
                        </a:rPr>
                        <a:t>(43.6-63.3)</a:t>
                      </a:r>
                      <a:endParaRPr lang="en-CA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73" marR="5373" marT="5373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6501474"/>
            <a:ext cx="6469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of low income families in Toronto.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13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52815010"/>
              </p:ext>
            </p:extLst>
          </p:nvPr>
        </p:nvGraphicFramePr>
        <p:xfrm>
          <a:off x="609600" y="1219201"/>
          <a:ext cx="113792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6586" y="977105"/>
            <a:ext cx="10972800" cy="443527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US" sz="1400" dirty="0" smtClean="0"/>
              <a:t>Figure: Proportion </a:t>
            </a:r>
            <a:r>
              <a:rPr lang="en-US" sz="1400" dirty="0"/>
              <a:t>of families who used a food bank in the past 12 months, by household food security </a:t>
            </a:r>
            <a:r>
              <a:rPr lang="en-US" sz="1400" dirty="0" smtClean="0"/>
              <a:t>status:</a:t>
            </a:r>
            <a:endParaRPr lang="en-CA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03201" y="2133600"/>
            <a:ext cx="461665" cy="28623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CA" dirty="0" smtClean="0"/>
              <a:t>% of food security category</a:t>
            </a:r>
            <a:endParaRPr lang="en-CA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259117" y="6248400"/>
            <a:ext cx="4970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003117" y="6194160"/>
            <a:ext cx="318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Baseline sample: n=485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818753" y="241386"/>
            <a:ext cx="10449120" cy="1077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Likelihood of using a food bank rises with severity of food insecurity.</a:t>
            </a:r>
            <a:endParaRPr lang="en-CA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514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1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5400" dirty="0" smtClean="0"/>
              <a:t>Why the disconnect?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Who perceives food banks as an option for help</a:t>
            </a:r>
          </a:p>
          <a:p>
            <a:pPr lvl="1"/>
            <a:r>
              <a:rPr lang="en-GB" dirty="0"/>
              <a:t>Level of need, real and perceived </a:t>
            </a:r>
            <a:r>
              <a:rPr lang="en-GB" sz="1800" dirty="0"/>
              <a:t>(</a:t>
            </a:r>
            <a:r>
              <a:rPr lang="en-GB" sz="1800" dirty="0" err="1"/>
              <a:t>Loopstra</a:t>
            </a:r>
            <a:r>
              <a:rPr lang="en-GB" sz="1800" dirty="0"/>
              <a:t> &amp; </a:t>
            </a:r>
            <a:r>
              <a:rPr lang="en-GB" sz="1800" dirty="0" err="1"/>
              <a:t>Tarasuk</a:t>
            </a:r>
            <a:r>
              <a:rPr lang="en-GB" sz="1800" dirty="0"/>
              <a:t>, 2012)</a:t>
            </a:r>
            <a:endParaRPr lang="en-GB" dirty="0"/>
          </a:p>
          <a:p>
            <a:pPr lvl="2"/>
            <a:r>
              <a:rPr lang="en-GB" dirty="0"/>
              <a:t>“I wasn’t desperate enough to use a food bank. That would be a last resort.”</a:t>
            </a:r>
          </a:p>
          <a:p>
            <a:pPr lvl="2"/>
            <a:r>
              <a:rPr lang="en-GB" dirty="0"/>
              <a:t>“[Food banks] are for homeless people”</a:t>
            </a:r>
          </a:p>
          <a:p>
            <a:r>
              <a:rPr lang="en-GB" dirty="0"/>
              <a:t>Inability to use food banks</a:t>
            </a:r>
          </a:p>
          <a:p>
            <a:pPr lvl="1"/>
            <a:r>
              <a:rPr lang="en-GB" dirty="0"/>
              <a:t>Limited operating hours </a:t>
            </a:r>
            <a:r>
              <a:rPr lang="en-GB" dirty="0">
                <a:sym typeface="Wingdings" panose="05000000000000000000" pitchFamily="2" charset="2"/>
              </a:rPr>
              <a:t> difficult for employed households to access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Food bank closure, unable to reach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Turned away because not enough food</a:t>
            </a:r>
            <a:endParaRPr lang="en-GB" dirty="0"/>
          </a:p>
          <a:p>
            <a:r>
              <a:rPr lang="en-GB" dirty="0" smtClean="0"/>
              <a:t>Who food banks are “informally” promoted to</a:t>
            </a:r>
          </a:p>
          <a:p>
            <a:pPr lvl="1"/>
            <a:r>
              <a:rPr lang="en-GB" dirty="0" smtClean="0"/>
              <a:t>Referrals from social workers</a:t>
            </a:r>
          </a:p>
          <a:p>
            <a:pPr lvl="1"/>
            <a:r>
              <a:rPr lang="en-GB" dirty="0" smtClean="0"/>
              <a:t>Eligibility criteria related to income cut-offs, employment </a:t>
            </a:r>
          </a:p>
          <a:p>
            <a:pPr lvl="1"/>
            <a:r>
              <a:rPr lang="en-GB" dirty="0" smtClean="0"/>
              <a:t>No restrictions for individuals on social assistance</a:t>
            </a:r>
          </a:p>
        </p:txBody>
      </p:sp>
    </p:spTree>
    <p:extLst>
      <p:ext uri="{BB962C8B-B14F-4D97-AF65-F5344CB8AC3E}">
        <p14:creationId xmlns:p14="http://schemas.microsoft.com/office/powerpoint/2010/main" val="314839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33"/>
          <a:stretch/>
        </p:blipFill>
        <p:spPr bwMode="auto">
          <a:xfrm>
            <a:off x="1928675" y="518615"/>
            <a:ext cx="7400168" cy="525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36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Food banks </a:t>
            </a:r>
            <a:r>
              <a:rPr lang="en-GB" dirty="0" smtClean="0"/>
              <a:t>across </a:t>
            </a:r>
            <a:r>
              <a:rPr lang="en-GB" dirty="0" smtClean="0"/>
              <a:t>Canada have limited capacity.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8733926"/>
              </p:ext>
            </p:extLst>
          </p:nvPr>
        </p:nvGraphicFramePr>
        <p:xfrm>
          <a:off x="709684" y="1966516"/>
          <a:ext cx="10512095" cy="3569589"/>
        </p:xfrm>
        <a:graphic>
          <a:graphicData uri="http://schemas.openxmlformats.org/drawingml/2006/table">
            <a:tbl>
              <a:tblPr firstRow="1" firstCol="1" bandRow="1"/>
              <a:tblGrid>
                <a:gridCol w="3203777"/>
                <a:gridCol w="1219982"/>
                <a:gridCol w="1384896"/>
                <a:gridCol w="1165975"/>
                <a:gridCol w="1301957"/>
                <a:gridCol w="1104252"/>
                <a:gridCol w="1131256"/>
              </a:tblGrid>
              <a:tr h="3003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Victoria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Edmonton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Toronto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Quebec City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Halifax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353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Clients need more food than food bank is able to provide.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58.6%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66.2%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77.9%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67.8%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83.9%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71.8%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Agency would expand food program if more resources were available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58.6%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48.5%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74.6%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55.6%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71.0%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62.7%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Agency sometimes cut the size of the hampers provided because of insufficient food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23.5%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52.5%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47.8%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48.4%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41.2%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5530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Agency sometimes took additional  measures to restrict access*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13.8%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14.7%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35.3%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31.1%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25.8%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27.4%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895" marR="4889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09684" y="5645287"/>
            <a:ext cx="10440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 err="1" smtClean="0"/>
              <a:t>a</a:t>
            </a:r>
            <a:r>
              <a:rPr lang="en-GB" dirty="0" err="1" smtClean="0"/>
              <a:t>The</a:t>
            </a:r>
            <a:r>
              <a:rPr lang="en-GB" dirty="0" smtClean="0"/>
              <a:t> additional measures assessed included prioritizing who to serve, reducing the hours of service, and turning people away because the agency had insufficient food to meet demands.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220501" y="6488668"/>
            <a:ext cx="3971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Tarasuk</a:t>
            </a:r>
            <a:r>
              <a:rPr lang="en-US" dirty="0" smtClean="0"/>
              <a:t> et al. BMC Public Health. 2014.)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673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2743200" y="762000"/>
          <a:ext cx="7086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Up Arrow 12"/>
          <p:cNvSpPr/>
          <p:nvPr/>
        </p:nvSpPr>
        <p:spPr>
          <a:xfrm>
            <a:off x="1524000" y="1295400"/>
            <a:ext cx="2667000" cy="3352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2209800" y="2286001"/>
            <a:ext cx="1371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Desperation</a:t>
            </a:r>
          </a:p>
          <a:p>
            <a:r>
              <a:rPr lang="en-CA" sz="1600" dirty="0"/>
              <a:t>Referral</a:t>
            </a:r>
          </a:p>
          <a:p>
            <a:r>
              <a:rPr lang="en-CA" sz="1600" dirty="0"/>
              <a:t>Real and perceived eligibility</a:t>
            </a:r>
          </a:p>
          <a:p>
            <a:r>
              <a:rPr lang="en-CA" sz="1600" dirty="0"/>
              <a:t>Food bank accessibility and capacity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8267700" y="1676400"/>
            <a:ext cx="2590800" cy="297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/>
          </a:p>
        </p:txBody>
      </p:sp>
      <p:sp>
        <p:nvSpPr>
          <p:cNvPr id="15" name="TextBox 14"/>
          <p:cNvSpPr txBox="1"/>
          <p:nvPr/>
        </p:nvSpPr>
        <p:spPr>
          <a:xfrm>
            <a:off x="8880144" y="2057401"/>
            <a:ext cx="1447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Perceived need</a:t>
            </a:r>
          </a:p>
          <a:p>
            <a:r>
              <a:rPr lang="en-CA" sz="1600" dirty="0"/>
              <a:t>Stigma</a:t>
            </a:r>
          </a:p>
          <a:p>
            <a:r>
              <a:rPr lang="en-CA" sz="1600" dirty="0"/>
              <a:t>Quantity and quality of food</a:t>
            </a:r>
          </a:p>
          <a:p>
            <a:r>
              <a:rPr lang="en-CA" sz="1600" dirty="0"/>
              <a:t>Lack of accessibility</a:t>
            </a:r>
          </a:p>
          <a:p>
            <a:endParaRPr lang="en-CA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209801" y="228600"/>
            <a:ext cx="825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Figure: Drivers of </a:t>
            </a:r>
            <a:r>
              <a:rPr lang="en-CA" b="1" dirty="0" smtClean="0"/>
              <a:t> overlap betwee</a:t>
            </a:r>
            <a:r>
              <a:rPr lang="en-CA" b="1" dirty="0" smtClean="0"/>
              <a:t>n food insecurity and food bank use. 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48869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insecurity in the UK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6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04" y="260648"/>
            <a:ext cx="8229600" cy="1143000"/>
          </a:xfr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GB" sz="1800" dirty="0"/>
              <a:t>Daily Mail, April 2012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400" b="1" dirty="0"/>
              <a:t>“Staggering rise of the British food bank: One opens every week after rise in families unable to afford to eat.”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830" y="1484784"/>
            <a:ext cx="6037093" cy="4392488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79576" y="5589240"/>
            <a:ext cx="8229600" cy="1143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dirty="0" err="1">
                <a:solidFill>
                  <a:schemeClr val="bg1"/>
                </a:solidFill>
              </a:rPr>
              <a:t>Trussell</a:t>
            </a:r>
            <a:r>
              <a:rPr lang="en-GB" sz="1600" dirty="0">
                <a:solidFill>
                  <a:schemeClr val="bg1"/>
                </a:solidFill>
              </a:rPr>
              <a:t> Trust, 16 April 2014</a:t>
            </a:r>
            <a:r>
              <a:rPr lang="en-GB" sz="3600" dirty="0">
                <a:solidFill>
                  <a:schemeClr val="bg1"/>
                </a:solidFill>
              </a:rPr>
              <a:t/>
            </a:r>
            <a:br>
              <a:rPr lang="en-GB" sz="3600" dirty="0">
                <a:solidFill>
                  <a:schemeClr val="bg1"/>
                </a:solidFill>
              </a:rPr>
            </a:br>
            <a:r>
              <a:rPr lang="en-GB" sz="3600" dirty="0">
                <a:solidFill>
                  <a:schemeClr val="bg1"/>
                </a:solidFill>
              </a:rPr>
              <a:t>“</a:t>
            </a:r>
            <a:r>
              <a:rPr lang="en-GB" sz="3600" b="1" dirty="0"/>
              <a:t>Latest </a:t>
            </a:r>
            <a:r>
              <a:rPr lang="en-GB" sz="3600" b="1" dirty="0" err="1"/>
              <a:t>foodbank</a:t>
            </a:r>
            <a:r>
              <a:rPr lang="en-GB" sz="3600" b="1" dirty="0"/>
              <a:t> figures top 900, 000” </a:t>
            </a:r>
            <a:endParaRPr lang="en-US" sz="36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484784"/>
            <a:ext cx="16573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26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Lines of people lining up for food raised alarm: people are hungry in Canada.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514" y="1878241"/>
            <a:ext cx="6246511" cy="413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38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Reasons for referral to </a:t>
            </a:r>
            <a:r>
              <a:rPr lang="en-GB" dirty="0" err="1" smtClean="0"/>
              <a:t>Trussell</a:t>
            </a:r>
            <a:r>
              <a:rPr lang="en-GB" dirty="0" smtClean="0"/>
              <a:t> Trust </a:t>
            </a:r>
            <a:r>
              <a:rPr lang="en-GB" dirty="0" err="1" smtClean="0"/>
              <a:t>Foodbanks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434" y="1790699"/>
            <a:ext cx="6188082" cy="39862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516" y="1971675"/>
            <a:ext cx="5635625" cy="2381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" y="6505575"/>
            <a:ext cx="70128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(Perry, Jane et al. Emergency Use Only: Understanding and reducing the use of food banks in the UK. 2014.)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40062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GB" sz="3200" dirty="0" smtClean="0"/>
              <a:t>Interviews with local authority staff highlighting links between cuts and food bank </a:t>
            </a:r>
            <a:r>
              <a:rPr lang="en-GB" sz="3200" dirty="0" smtClean="0"/>
              <a:t>referrals.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8422" y="2315128"/>
            <a:ext cx="9306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“We’ve faced very substantial reductions in our funding… what we used to do was work a different scheme, which was funded through grant funding… so we were trying to think of creative ways in which we could continue to support families... so we gave [distributing food bank vouchers] a try</a:t>
            </a:r>
            <a:r>
              <a:rPr lang="en-GB" sz="2800" dirty="0" smtClean="0"/>
              <a:t>.”</a:t>
            </a:r>
          </a:p>
          <a:p>
            <a:endParaRPr lang="en-GB" sz="2800" dirty="0" smtClean="0"/>
          </a:p>
          <a:p>
            <a:r>
              <a:rPr lang="en-GB" sz="2800" dirty="0" smtClean="0"/>
              <a:t> </a:t>
            </a:r>
            <a:r>
              <a:rPr lang="en-GB" sz="2800" dirty="0"/>
              <a:t>– Excerpt from interview with a local authority family support team worker; </a:t>
            </a:r>
            <a:r>
              <a:rPr lang="en-GB" sz="2800" dirty="0" err="1"/>
              <a:t>Lambie</a:t>
            </a:r>
            <a:r>
              <a:rPr lang="en-GB" sz="2800" dirty="0"/>
              <a:t>-Mumford, J Social Policy, 2013</a:t>
            </a:r>
          </a:p>
        </p:txBody>
      </p:sp>
    </p:spTree>
    <p:extLst>
      <p:ext uri="{BB962C8B-B14F-4D97-AF65-F5344CB8AC3E}">
        <p14:creationId xmlns:p14="http://schemas.microsoft.com/office/powerpoint/2010/main" val="417973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6000" dirty="0"/>
              <a:t>Other Views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504" y="4317414"/>
            <a:ext cx="2811016" cy="165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47508" y="4776601"/>
            <a:ext cx="5072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“…no robust evidence linking food bank usage to welfare reform“ - </a:t>
            </a:r>
            <a:r>
              <a:rPr lang="de-DE" dirty="0"/>
              <a:t>Esther McVey, </a:t>
            </a:r>
            <a:r>
              <a:rPr lang="en-GB" dirty="0"/>
              <a:t>Minister of State for Employment, Letter to Scottish Government, June 2014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482" y="2113674"/>
            <a:ext cx="2133201" cy="1834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88160" y="2439850"/>
            <a:ext cx="56306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CA" dirty="0"/>
              <a:t>"Food from a food bank—the supply—is a free good, and by definition there is an almost infinite demand for a free good." - Lord Freud, Parliamentary Under Secretary of State, Minister for Welfare Reform</a:t>
            </a:r>
            <a:endParaRPr lang="en-GB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4299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70" y="1968691"/>
            <a:ext cx="10590663" cy="45259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Has the initiation of food banks across the UK related to local area socioeconomic conditions, budget cuts, and welfare sanctions?</a:t>
            </a:r>
          </a:p>
          <a:p>
            <a:r>
              <a:rPr lang="en-US" sz="4000" dirty="0" smtClean="0"/>
              <a:t>Is there evidence that these factors are driving more people to use food banks where they open?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70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Local authority data from 375 Local authorities in England, Scotland, Wales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23582" y="1897038"/>
            <a:ext cx="10181230" cy="4772321"/>
          </a:xfrm>
        </p:spPr>
        <p:txBody>
          <a:bodyPr>
            <a:normAutofit/>
          </a:bodyPr>
          <a:lstStyle/>
          <a:p>
            <a:r>
              <a:rPr lang="en-US" dirty="0" smtClean="0"/>
              <a:t>Gross Value Added</a:t>
            </a:r>
          </a:p>
          <a:p>
            <a:pPr lvl="1"/>
            <a:r>
              <a:rPr lang="en-US" dirty="0" err="1" smtClean="0"/>
              <a:t>Subregional</a:t>
            </a:r>
            <a:r>
              <a:rPr lang="en-US" dirty="0" smtClean="0"/>
              <a:t> measure of economic production</a:t>
            </a:r>
          </a:p>
          <a:p>
            <a:r>
              <a:rPr lang="en-US" dirty="0" smtClean="0"/>
              <a:t>Unemployment</a:t>
            </a:r>
          </a:p>
          <a:p>
            <a:r>
              <a:rPr lang="en-US" dirty="0" smtClean="0"/>
              <a:t>Annual cut in local authority spending per capita</a:t>
            </a:r>
          </a:p>
          <a:p>
            <a:pPr lvl="1"/>
            <a:r>
              <a:rPr lang="en-US" dirty="0" smtClean="0"/>
              <a:t>Social care, housing, community etc.</a:t>
            </a:r>
          </a:p>
          <a:p>
            <a:r>
              <a:rPr lang="en-US" dirty="0" smtClean="0"/>
              <a:t>Annual cut in central welfare benefit spending per capita</a:t>
            </a:r>
          </a:p>
          <a:p>
            <a:pPr lvl="1"/>
            <a:r>
              <a:rPr lang="en-US" dirty="0" smtClean="0"/>
              <a:t>Jobseeker’s Allowance, Housing Benefit, Pension Credit etc.</a:t>
            </a:r>
          </a:p>
          <a:p>
            <a:r>
              <a:rPr lang="en-US" dirty="0" smtClean="0"/>
              <a:t>Rate of adverse sanctions applied to Jobseeker’s Claimants</a:t>
            </a:r>
          </a:p>
          <a:p>
            <a:r>
              <a:rPr lang="en-US" dirty="0" smtClean="0"/>
              <a:t>Proportion of local area population identifying as Christian</a:t>
            </a:r>
          </a:p>
        </p:txBody>
      </p:sp>
    </p:spTree>
    <p:extLst>
      <p:ext uri="{BB962C8B-B14F-4D97-AF65-F5344CB8AC3E}">
        <p14:creationId xmlns:p14="http://schemas.microsoft.com/office/powerpoint/2010/main" val="30343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dirty="0"/>
              <a:t>Analysis 1: Food bank initiation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Cross-local authority logistic regression model examining potential drivers of first food bank initiation in 375 local authorities after 2009 to 2013.</a:t>
            </a:r>
            <a:endParaRPr lang="en-GB" dirty="0" smtClean="0"/>
          </a:p>
          <a:p>
            <a:pPr lvl="1"/>
            <a:r>
              <a:rPr lang="en-CA" dirty="0" smtClean="0"/>
              <a:t>Local authority-years excluded from analysis after censoring.</a:t>
            </a:r>
          </a:p>
          <a:p>
            <a:pPr lvl="1"/>
            <a:r>
              <a:rPr lang="en-CA" dirty="0" smtClean="0"/>
              <a:t>N=1071 local-authority years included.</a:t>
            </a:r>
          </a:p>
          <a:p>
            <a:pPr lvl="1"/>
            <a:r>
              <a:rPr lang="en-CA" dirty="0" smtClean="0"/>
              <a:t>Clustered standard errors by local authority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82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/>
              <a:t>The expansion of food banks across local authorities in the UK</a:t>
            </a:r>
          </a:p>
        </p:txBody>
      </p:sp>
      <p:pic>
        <p:nvPicPr>
          <p:cNvPr id="15" name="Picture 1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4" b="7735"/>
          <a:stretch/>
        </p:blipFill>
        <p:spPr bwMode="auto">
          <a:xfrm>
            <a:off x="2639617" y="1978019"/>
            <a:ext cx="2216785" cy="33345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0" b="7735"/>
          <a:stretch/>
        </p:blipFill>
        <p:spPr bwMode="auto">
          <a:xfrm>
            <a:off x="7320137" y="1873913"/>
            <a:ext cx="2216785" cy="33666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829473" y="5661248"/>
            <a:ext cx="41044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2009</a:t>
            </a:r>
          </a:p>
          <a:p>
            <a:pPr algn="ctr"/>
            <a:r>
              <a:rPr lang="en-US" sz="1600" dirty="0" err="1"/>
              <a:t>Trussell</a:t>
            </a:r>
            <a:r>
              <a:rPr lang="en-US" sz="1600" dirty="0"/>
              <a:t> Trust food banks in 29 local authorities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86585" y="5661248"/>
            <a:ext cx="42114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2013</a:t>
            </a:r>
          </a:p>
          <a:p>
            <a:pPr algn="ctr"/>
            <a:r>
              <a:rPr lang="en-US" sz="1600" dirty="0" err="1"/>
              <a:t>Trussell</a:t>
            </a:r>
            <a:r>
              <a:rPr lang="en-US" sz="1600" dirty="0"/>
              <a:t> Trust food banks in 251 local authorities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592289" y="6482687"/>
            <a:ext cx="329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</a:t>
            </a:r>
            <a:r>
              <a:rPr lang="en-US" dirty="0" err="1" smtClean="0"/>
              <a:t>Loopstra</a:t>
            </a:r>
            <a:r>
              <a:rPr lang="en-US" dirty="0" smtClean="0"/>
              <a:t> et al. </a:t>
            </a:r>
            <a:r>
              <a:rPr lang="en-US" dirty="0" err="1" smtClean="0"/>
              <a:t>BMJ</a:t>
            </a:r>
            <a:r>
              <a:rPr lang="en-US" dirty="0" smtClean="0"/>
              <a:t>. 2015)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3303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/>
              <a:t>Analysis 2: Density of food parcel distribution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Cross-local linear regression model examining potential drivers of food parcel distribution in local authority-years when food banks were operating over 2010 to 2013.</a:t>
            </a:r>
          </a:p>
          <a:p>
            <a:pPr lvl="1"/>
            <a:r>
              <a:rPr lang="en-CA" dirty="0" smtClean="0"/>
              <a:t>N=575 local authority-years included.</a:t>
            </a:r>
          </a:p>
          <a:p>
            <a:pPr lvl="1"/>
            <a:r>
              <a:rPr lang="en-CA" dirty="0"/>
              <a:t>Clustered standard errors by local </a:t>
            </a:r>
            <a:r>
              <a:rPr lang="en-CA" dirty="0" smtClean="0"/>
              <a:t>authority</a:t>
            </a:r>
          </a:p>
          <a:p>
            <a:pPr lvl="1"/>
            <a:r>
              <a:rPr lang="en-CA" dirty="0" smtClean="0"/>
              <a:t>Control for food bank operations</a:t>
            </a:r>
          </a:p>
          <a:p>
            <a:pPr lvl="2"/>
            <a:r>
              <a:rPr lang="en-CA" dirty="0" smtClean="0"/>
              <a:t>Duration</a:t>
            </a:r>
          </a:p>
          <a:p>
            <a:pPr lvl="2"/>
            <a:r>
              <a:rPr lang="en-CA" dirty="0" smtClean="0"/>
              <a:t>Number of operational food banks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38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Where have food banks opened?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0727" y="2314991"/>
            <a:ext cx="5304785" cy="38820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8308" y="1953336"/>
            <a:ext cx="367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Local Authority Spending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592289" y="6482687"/>
            <a:ext cx="329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</a:t>
            </a:r>
            <a:r>
              <a:rPr lang="en-US" dirty="0" err="1" smtClean="0"/>
              <a:t>Loopstra</a:t>
            </a:r>
            <a:r>
              <a:rPr lang="en-US" dirty="0" smtClean="0"/>
              <a:t> et al. </a:t>
            </a:r>
            <a:r>
              <a:rPr lang="en-US" dirty="0" err="1" smtClean="0"/>
              <a:t>BMJ</a:t>
            </a:r>
            <a:r>
              <a:rPr lang="en-US" dirty="0" smtClean="0"/>
              <a:t>. 2015)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6714699" y="2579427"/>
            <a:ext cx="50223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odds of a first food bank opening rose with: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Unemployment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Magnitude of cut to local authority spending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Magnitude of cut to central welfare benefit spending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38929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Food Parcel Distribution as Percent of Population in Local Authorities with </a:t>
            </a:r>
            <a:r>
              <a:rPr lang="en-GB" dirty="0" err="1" smtClean="0"/>
              <a:t>Foodbanks</a:t>
            </a:r>
            <a:r>
              <a:rPr lang="en-GB" dirty="0" smtClean="0"/>
              <a:t>.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897089" y="6488668"/>
            <a:ext cx="329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</a:t>
            </a:r>
            <a:r>
              <a:rPr lang="en-US" dirty="0" err="1" smtClean="0"/>
              <a:t>Loopstra</a:t>
            </a:r>
            <a:r>
              <a:rPr lang="en-US" dirty="0" smtClean="0"/>
              <a:t> et al. </a:t>
            </a:r>
            <a:r>
              <a:rPr lang="en-US" dirty="0" err="1" smtClean="0"/>
              <a:t>BMJ</a:t>
            </a:r>
            <a:r>
              <a:rPr lang="en-US" dirty="0" smtClean="0"/>
              <a:t>. 2015)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2766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3600" dirty="0" smtClean="0"/>
              <a:t>More than 800 food banks operating a total of 3000 food programs.</a:t>
            </a:r>
            <a:endParaRPr lang="en-GB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8375" y="1861767"/>
            <a:ext cx="7296150" cy="4539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99093" y="6455391"/>
            <a:ext cx="221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Food Banks Canada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87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Where are more people using food banks?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282" y="2386173"/>
            <a:ext cx="5116886" cy="3744592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6227" y="2424273"/>
            <a:ext cx="4906685" cy="35907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75" y="1962150"/>
            <a:ext cx="440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Jobseeker’s Allowance Sanctioning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947507" y="1962150"/>
            <a:ext cx="440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Cuts in Central Benefit Spending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592289" y="6482687"/>
            <a:ext cx="329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</a:t>
            </a:r>
            <a:r>
              <a:rPr lang="en-US" dirty="0" err="1" smtClean="0"/>
              <a:t>Loopstra</a:t>
            </a:r>
            <a:r>
              <a:rPr lang="en-US" dirty="0" smtClean="0"/>
              <a:t> et al. </a:t>
            </a:r>
            <a:r>
              <a:rPr lang="en-US" dirty="0" err="1" smtClean="0"/>
              <a:t>BMJ</a:t>
            </a:r>
            <a:r>
              <a:rPr lang="en-US" dirty="0" smtClean="0"/>
              <a:t>. 2015)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6901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Role of supply-side: obscure need?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4000" dirty="0" smtClean="0"/>
              <a:t>But food bank operations also influence level of food parcel distribution:</a:t>
            </a:r>
          </a:p>
          <a:p>
            <a:pPr lvl="1"/>
            <a:r>
              <a:rPr lang="en-US" sz="3600" dirty="0" smtClean="0"/>
              <a:t>Where more food banks available</a:t>
            </a:r>
          </a:p>
          <a:p>
            <a:pPr lvl="1"/>
            <a:r>
              <a:rPr lang="en-US" sz="3600" dirty="0" smtClean="0"/>
              <a:t>Where food banks established for longer</a:t>
            </a:r>
          </a:p>
          <a:p>
            <a:r>
              <a:rPr lang="en-US" sz="4000" dirty="0"/>
              <a:t>If food banks not as available, can reduce accessibility and obscure wider need in communities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Referral system must link welfare reforms and unemployment with food bank use.</a:t>
            </a:r>
          </a:p>
          <a:p>
            <a:r>
              <a:rPr lang="en-US" sz="4000" dirty="0" smtClean="0"/>
              <a:t>Outstanding question: how many people are food insecure in the UK and vulnerability among groups not gaining/seeking referrals?</a:t>
            </a:r>
            <a:endParaRPr lang="en-CA" sz="4000" dirty="0"/>
          </a:p>
          <a:p>
            <a:pPr marL="0" indent="0">
              <a:buNone/>
            </a:pPr>
            <a:endParaRPr lang="en-US" sz="4000" dirty="0" smtClean="0"/>
          </a:p>
          <a:p>
            <a:pPr lvl="1"/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8592289" y="6482687"/>
            <a:ext cx="329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</a:t>
            </a:r>
            <a:r>
              <a:rPr lang="en-US" dirty="0" err="1" smtClean="0"/>
              <a:t>Loopstra</a:t>
            </a:r>
            <a:r>
              <a:rPr lang="en-US" dirty="0" smtClean="0"/>
              <a:t> et al. </a:t>
            </a:r>
            <a:r>
              <a:rPr lang="en-US" dirty="0" err="1" smtClean="0"/>
              <a:t>BMJ</a:t>
            </a:r>
            <a:r>
              <a:rPr lang="en-US" dirty="0" smtClean="0"/>
              <a:t>. 2015)</a:t>
            </a:r>
            <a:endParaRPr lang="en-CA" dirty="0"/>
          </a:p>
        </p:txBody>
      </p:sp>
      <p:sp>
        <p:nvSpPr>
          <p:cNvPr id="12" name="Right Brace 11"/>
          <p:cNvSpPr/>
          <p:nvPr/>
        </p:nvSpPr>
        <p:spPr>
          <a:xfrm>
            <a:off x="9096231" y="2579428"/>
            <a:ext cx="436729" cy="138853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714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Conclusions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20000"/>
              </a:lnSpc>
            </a:pPr>
            <a:r>
              <a:rPr lang="en-CA" dirty="0" smtClean="0"/>
              <a:t>Link between food bank initiation and use to indicators of economic hardship suggest food bank data are indicative of rising levels of need. </a:t>
            </a:r>
          </a:p>
          <a:p>
            <a:pPr marL="285750" indent="-285750">
              <a:lnSpc>
                <a:spcPct val="120000"/>
              </a:lnSpc>
            </a:pPr>
            <a:r>
              <a:rPr lang="en-US" dirty="0" smtClean="0"/>
              <a:t>Yet, lack of accessibility and use of food banks could be obscuring true level of need in population arising from these factors, and referral system may obscure other </a:t>
            </a:r>
            <a:r>
              <a:rPr lang="en-US" dirty="0" smtClean="0"/>
              <a:t>vulnerable groups </a:t>
            </a:r>
            <a:r>
              <a:rPr lang="en-US" dirty="0" smtClean="0"/>
              <a:t>in the population.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92289" y="6482687"/>
            <a:ext cx="329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</a:t>
            </a:r>
            <a:r>
              <a:rPr lang="en-US" dirty="0" err="1" smtClean="0"/>
              <a:t>Loopstra</a:t>
            </a:r>
            <a:r>
              <a:rPr lang="en-US" dirty="0" smtClean="0"/>
              <a:t> et al. </a:t>
            </a:r>
            <a:r>
              <a:rPr lang="en-US" dirty="0" err="1" smtClean="0"/>
              <a:t>BMJ</a:t>
            </a:r>
            <a:r>
              <a:rPr lang="en-US" dirty="0" smtClean="0"/>
              <a:t>. 2015)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489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Moving forward on food insecurity research in UK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16118"/>
          </a:xfrm>
        </p:spPr>
        <p:txBody>
          <a:bodyPr>
            <a:normAutofit/>
          </a:bodyPr>
          <a:lstStyle/>
          <a:p>
            <a:r>
              <a:rPr lang="en-GB" dirty="0" smtClean="0"/>
              <a:t>Monitoring of food insecurity needed to understand the magnitude of the problem, severity, trends over time, and vulnerability.</a:t>
            </a:r>
          </a:p>
          <a:p>
            <a:r>
              <a:rPr lang="en-GB" dirty="0" smtClean="0"/>
              <a:t>Food bank use indicates vulnerability connected to inadequacy of welfare system.</a:t>
            </a:r>
            <a:endParaRPr lang="en-GB" dirty="0" smtClean="0"/>
          </a:p>
          <a:p>
            <a:r>
              <a:rPr lang="en-GB" dirty="0" smtClean="0"/>
              <a:t>Less known about:</a:t>
            </a:r>
          </a:p>
          <a:p>
            <a:pPr lvl="1"/>
            <a:r>
              <a:rPr lang="en-GB" dirty="0" smtClean="0"/>
              <a:t>Vulnerability linked to insecure employment, insufficient wages, and underemployment.</a:t>
            </a:r>
            <a:endParaRPr lang="en-GB" dirty="0" smtClean="0"/>
          </a:p>
          <a:p>
            <a:pPr lvl="1"/>
            <a:r>
              <a:rPr lang="en-GB" dirty="0" smtClean="0"/>
              <a:t>Vulnerability arising from costs </a:t>
            </a:r>
            <a:r>
              <a:rPr lang="en-GB" dirty="0" smtClean="0"/>
              <a:t>of </a:t>
            </a:r>
            <a:r>
              <a:rPr lang="en-GB" dirty="0" smtClean="0"/>
              <a:t>living:</a:t>
            </a:r>
            <a:endParaRPr lang="en-GB" dirty="0" smtClean="0"/>
          </a:p>
          <a:p>
            <a:pPr lvl="2"/>
            <a:r>
              <a:rPr lang="en-GB" dirty="0" smtClean="0"/>
              <a:t>Areas of greater hardship related to costs of acquiring food, rent</a:t>
            </a:r>
          </a:p>
          <a:p>
            <a:pPr lvl="2"/>
            <a:r>
              <a:rPr lang="en-GB" dirty="0" smtClean="0"/>
              <a:t>Household-arrangement specific: childcare costs, health </a:t>
            </a:r>
            <a:r>
              <a:rPr lang="en-GB" dirty="0" smtClean="0"/>
              <a:t>conditions</a:t>
            </a: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2608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Understanding prevention and intervention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6968" y="1784682"/>
            <a:ext cx="661802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Does availability of food aid reduce household food insecurity?</a:t>
            </a:r>
          </a:p>
          <a:p>
            <a:pPr lvl="1"/>
            <a:r>
              <a:rPr lang="en-US" dirty="0" smtClean="0"/>
              <a:t>Security that food will always be available?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Unlikely, given inherent limitations of system</a:t>
            </a:r>
            <a:r>
              <a:rPr lang="en-US" dirty="0">
                <a:sym typeface="Wingdings" panose="05000000000000000000" pitchFamily="2" charset="2"/>
              </a:rPr>
              <a:t>:</a:t>
            </a:r>
            <a:r>
              <a:rPr lang="en-US" dirty="0" smtClean="0">
                <a:sym typeface="Wingdings" panose="05000000000000000000" pitchFamily="2" charset="2"/>
              </a:rPr>
              <a:t> restricted use and provision, reliance on volunteers/charity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Sufficient to ensure food needs are met?</a:t>
            </a:r>
            <a:endParaRPr lang="en-CA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What forms of social security ensure households are protected from income shocks?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What regulations are needed to ensure security and adequacy of </a:t>
            </a:r>
            <a:r>
              <a:rPr lang="en-US" dirty="0" smtClean="0">
                <a:sym typeface="Wingdings" panose="05000000000000000000" pitchFamily="2" charset="2"/>
              </a:rPr>
              <a:t>earned incomes</a:t>
            </a:r>
            <a:r>
              <a:rPr lang="en-US" dirty="0" smtClean="0">
                <a:sym typeface="Wingdings" panose="05000000000000000000" pitchFamily="2" charset="2"/>
              </a:rPr>
              <a:t>?</a:t>
            </a:r>
          </a:p>
        </p:txBody>
      </p:sp>
      <p:grpSp>
        <p:nvGrpSpPr>
          <p:cNvPr id="4" name="Group 24"/>
          <p:cNvGrpSpPr/>
          <p:nvPr/>
        </p:nvGrpSpPr>
        <p:grpSpPr>
          <a:xfrm>
            <a:off x="1037230" y="1760088"/>
            <a:ext cx="3827813" cy="4548249"/>
            <a:chOff x="5067299" y="1219200"/>
            <a:chExt cx="4343400" cy="4876800"/>
          </a:xfrm>
          <a:solidFill>
            <a:schemeClr val="bg1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5486400" y="1219200"/>
              <a:ext cx="3505200" cy="4876800"/>
            </a:xfrm>
            <a:prstGeom prst="rect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aphicFrame>
          <p:nvGraphicFramePr>
            <p:cNvPr id="6" name="Chart 5"/>
            <p:cNvGraphicFramePr/>
            <p:nvPr>
              <p:extLst>
                <p:ext uri="{D42A27DB-BD31-4B8C-83A1-F6EECF244321}">
                  <p14:modId xmlns:p14="http://schemas.microsoft.com/office/powerpoint/2010/main" val="3945460626"/>
                </p:ext>
              </p:extLst>
            </p:nvPr>
          </p:nvGraphicFramePr>
          <p:xfrm>
            <a:off x="5067299" y="2174187"/>
            <a:ext cx="4343400" cy="355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5867400" y="1371600"/>
              <a:ext cx="274320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/>
                <a:t>Food Insecurity Status of Food Bank Users (n=101)</a:t>
              </a:r>
              <a:endParaRPr lang="en-C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987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91486" y="1084997"/>
            <a:ext cx="10515600" cy="1580439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C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831849" y="3166813"/>
            <a:ext cx="10515600" cy="1500187"/>
          </a:xfrm>
        </p:spPr>
        <p:txBody>
          <a:bodyPr>
            <a:normAutofit/>
          </a:bodyPr>
          <a:lstStyle/>
          <a:p>
            <a:r>
              <a:rPr lang="en-US" dirty="0" smtClean="0"/>
              <a:t>Acknowledgements:</a:t>
            </a:r>
          </a:p>
          <a:p>
            <a:r>
              <a:rPr lang="en-US" dirty="0" smtClean="0"/>
              <a:t>Valerie </a:t>
            </a:r>
            <a:r>
              <a:rPr lang="en-US" dirty="0" err="1" smtClean="0"/>
              <a:t>Tarasuk</a:t>
            </a:r>
            <a:r>
              <a:rPr lang="en-US" dirty="0" smtClean="0"/>
              <a:t>, Professor, University of Toronto, &amp; PROOF research team.</a:t>
            </a:r>
          </a:p>
          <a:p>
            <a:r>
              <a:rPr lang="en-US" dirty="0" smtClean="0"/>
              <a:t>Aaron Reeves, David Taylor-Robinson, Ben Barr, Martin McKee, David </a:t>
            </a:r>
            <a:r>
              <a:rPr lang="en-US" dirty="0" err="1" smtClean="0"/>
              <a:t>Stuckler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10222173" y="2047165"/>
            <a:ext cx="1969827" cy="186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64" y="4623179"/>
            <a:ext cx="29146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714" y="5011279"/>
            <a:ext cx="5410200" cy="1153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75714" y="616443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 Rounded MT Bold" pitchFamily="34" charset="0"/>
              </a:rPr>
              <a:t>http://nutritionalsciences.lamp.utoronto.ca/</a:t>
            </a:r>
            <a:endParaRPr lang="en-CA" dirty="0">
              <a:latin typeface="Arial Rounded MT Bold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2173" y="4822400"/>
            <a:ext cx="1390650" cy="12192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6281349"/>
            <a:ext cx="2667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have learned from food bank data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765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5300" y="529712"/>
            <a:ext cx="7858208" cy="37708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96126">
            <a:off x="7038974" y="2117819"/>
            <a:ext cx="5367413" cy="422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9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Trends in food bank use over time.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6262" r="51036" b="28224"/>
          <a:stretch/>
        </p:blipFill>
        <p:spPr>
          <a:xfrm>
            <a:off x="3152633" y="1901214"/>
            <a:ext cx="5117910" cy="45605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79476" y="6475020"/>
            <a:ext cx="456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(Food Banks Canada, </a:t>
            </a:r>
            <a:r>
              <a:rPr lang="en-US" dirty="0" err="1" smtClean="0"/>
              <a:t>HungerCount</a:t>
            </a:r>
            <a:r>
              <a:rPr lang="en-US" dirty="0" smtClean="0"/>
              <a:t>, 2014)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4996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62146" cy="999651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Who uses food banks in Canada?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650" y="1485839"/>
            <a:ext cx="5317543" cy="50975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64073" y="1895272"/>
            <a:ext cx="5557870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Most </a:t>
            </a:r>
            <a:r>
              <a:rPr lang="en-GB" sz="2800" dirty="0" smtClean="0"/>
              <a:t>supported </a:t>
            </a:r>
            <a:r>
              <a:rPr lang="en-GB" sz="2800" dirty="0" smtClean="0"/>
              <a:t>by state-benefits: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Long-term </a:t>
            </a:r>
            <a:r>
              <a:rPr lang="en-GB" sz="2800" dirty="0" smtClean="0"/>
              <a:t>unemployed</a:t>
            </a:r>
            <a:endParaRPr lang="en-GB" sz="2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People with</a:t>
            </a:r>
            <a:r>
              <a:rPr lang="en-GB" sz="2800" dirty="0" smtClean="0"/>
              <a:t> disability</a:t>
            </a:r>
            <a:endParaRPr lang="en-GB" sz="2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Newly unemployed</a:t>
            </a: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Most live in rental housing.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High </a:t>
            </a:r>
            <a:r>
              <a:rPr lang="en-GB" sz="2800" dirty="0" smtClean="0"/>
              <a:t>proportion of </a:t>
            </a:r>
            <a:r>
              <a:rPr lang="en-GB" sz="2800" dirty="0" smtClean="0"/>
              <a:t>Aboriginal people and immigrants or refugees.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29099" y="6488668"/>
            <a:ext cx="456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(Food Banks Canada, </a:t>
            </a:r>
            <a:r>
              <a:rPr lang="en-US" dirty="0" err="1" smtClean="0"/>
              <a:t>HungerCount</a:t>
            </a:r>
            <a:r>
              <a:rPr lang="en-US" dirty="0" smtClean="0"/>
              <a:t>, 2014)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8488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Wider view: household food insecurity data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1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2003</Words>
  <Application>Microsoft Office PowerPoint</Application>
  <PresentationFormat>Custom</PresentationFormat>
  <Paragraphs>331</Paragraphs>
  <Slides>45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Household food insecurity and food bank usage in Canada and the UK.</vt:lpstr>
      <vt:lpstr>The first food bank was initiated in Canada in 1981 at a time of recession and erosion of social security.</vt:lpstr>
      <vt:lpstr>Lines of people lining up for food raised alarm: people are hungry in Canada.</vt:lpstr>
      <vt:lpstr>More than 800 food banks operating a total of 3000 food programs.</vt:lpstr>
      <vt:lpstr>What we have learned from food bank data</vt:lpstr>
      <vt:lpstr>PowerPoint Presentation</vt:lpstr>
      <vt:lpstr>Trends in food bank use over time.</vt:lpstr>
      <vt:lpstr>Who uses food banks in Canada?</vt:lpstr>
      <vt:lpstr>Wider view: household food insecurity data</vt:lpstr>
      <vt:lpstr>Household Food Insecurity Construct</vt:lpstr>
      <vt:lpstr>Household Food Security Survey Module</vt:lpstr>
      <vt:lpstr>Measurement and monitoring in Canada</vt:lpstr>
      <vt:lpstr>Over 12% of Canadians live in food insecure households and problem worsening.</vt:lpstr>
      <vt:lpstr>Characteristics associated with vulnerability</vt:lpstr>
      <vt:lpstr>Characteristics associated with vulnerability highlight the importance of:</vt:lpstr>
      <vt:lpstr>Distribution of Canadian households  by main source of income: </vt:lpstr>
      <vt:lpstr>Do food bank statistics give us an accurate picture of vulnerability in the population?</vt:lpstr>
      <vt:lpstr>Food bank statistics obscure level of need in the population.</vt:lpstr>
      <vt:lpstr>Differences vary across provinces and over time</vt:lpstr>
      <vt:lpstr>Food bank statistics obscure where burden of problem lies.</vt:lpstr>
      <vt:lpstr>Food bank users are subset of food insecure households in most severe circumstances.</vt:lpstr>
      <vt:lpstr>Food bank users are subset of food insecure households in most severe circumstances.</vt:lpstr>
      <vt:lpstr>Figure: Proportion of families who used a food bank in the past 12 months, by household food security status:</vt:lpstr>
      <vt:lpstr>Why the disconnect?</vt:lpstr>
      <vt:lpstr>PowerPoint Presentation</vt:lpstr>
      <vt:lpstr>Food banks across Canada have limited capacity.</vt:lpstr>
      <vt:lpstr>PowerPoint Presentation</vt:lpstr>
      <vt:lpstr>Food insecurity in the UK</vt:lpstr>
      <vt:lpstr>Daily Mail, April 2012 “Staggering rise of the British food bank: One opens every week after rise in families unable to afford to eat.”</vt:lpstr>
      <vt:lpstr>Reasons for referral to Trussell Trust Foodbanks</vt:lpstr>
      <vt:lpstr>Interviews with local authority staff highlighting links between cuts and food bank referrals.</vt:lpstr>
      <vt:lpstr>Other Views</vt:lpstr>
      <vt:lpstr>Research Questions</vt:lpstr>
      <vt:lpstr>Local authority data from 375 Local authorities in England, Scotland, Wales</vt:lpstr>
      <vt:lpstr>Analysis 1: Food bank initiation</vt:lpstr>
      <vt:lpstr>The expansion of food banks across local authorities in the UK</vt:lpstr>
      <vt:lpstr>Analysis 2: Density of food parcel distribution</vt:lpstr>
      <vt:lpstr>Where have food banks opened?</vt:lpstr>
      <vt:lpstr>Food Parcel Distribution as Percent of Population in Local Authorities with Foodbanks.</vt:lpstr>
      <vt:lpstr>Where are more people using food banks?</vt:lpstr>
      <vt:lpstr>Role of supply-side: obscure need?</vt:lpstr>
      <vt:lpstr>Conclusions</vt:lpstr>
      <vt:lpstr>Moving forward on food insecurity research in UK</vt:lpstr>
      <vt:lpstr>Understanding prevention and intervention</vt:lpstr>
      <vt:lpstr>Thank you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Household food insecurity and food bank usage: what we know from Canada and the UK and key knowledge gaps.</dc:title>
  <dc:creator>Rachel Loopstra 2</dc:creator>
  <cp:lastModifiedBy>Rachel</cp:lastModifiedBy>
  <cp:revision>45</cp:revision>
  <dcterms:created xsi:type="dcterms:W3CDTF">2015-04-14T13:33:34Z</dcterms:created>
  <dcterms:modified xsi:type="dcterms:W3CDTF">2015-04-15T09:50:56Z</dcterms:modified>
</cp:coreProperties>
</file>