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57" r:id="rId2"/>
    <p:sldId id="258" r:id="rId3"/>
    <p:sldId id="306" r:id="rId4"/>
    <p:sldId id="279" r:id="rId5"/>
    <p:sldId id="270" r:id="rId6"/>
    <p:sldId id="272" r:id="rId7"/>
    <p:sldId id="273" r:id="rId8"/>
    <p:sldId id="280" r:id="rId9"/>
    <p:sldId id="283" r:id="rId10"/>
    <p:sldId id="284" r:id="rId11"/>
    <p:sldId id="277" r:id="rId12"/>
    <p:sldId id="285" r:id="rId13"/>
    <p:sldId id="271" r:id="rId14"/>
    <p:sldId id="278" r:id="rId15"/>
    <p:sldId id="291" r:id="rId16"/>
    <p:sldId id="287" r:id="rId17"/>
    <p:sldId id="276" r:id="rId18"/>
    <p:sldId id="275" r:id="rId19"/>
    <p:sldId id="281" r:id="rId20"/>
    <p:sldId id="288" r:id="rId21"/>
    <p:sldId id="286" r:id="rId22"/>
    <p:sldId id="274" r:id="rId23"/>
    <p:sldId id="289" r:id="rId24"/>
    <p:sldId id="290" r:id="rId25"/>
    <p:sldId id="307" r:id="rId26"/>
    <p:sldId id="308" r:id="rId27"/>
    <p:sldId id="269" r:id="rId28"/>
    <p:sldId id="267" r:id="rId29"/>
    <p:sldId id="260" r:id="rId30"/>
    <p:sldId id="295" r:id="rId31"/>
    <p:sldId id="309" r:id="rId32"/>
    <p:sldId id="310" r:id="rId33"/>
    <p:sldId id="261" r:id="rId34"/>
    <p:sldId id="262" r:id="rId35"/>
    <p:sldId id="296" r:id="rId36"/>
    <p:sldId id="303" r:id="rId37"/>
    <p:sldId id="304" r:id="rId38"/>
    <p:sldId id="305"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0C67"/>
    <a:srgbClr val="C61A34"/>
    <a:srgbClr val="3F80C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88" d="100"/>
          <a:sy n="88" d="100"/>
        </p:scale>
        <p:origin x="-104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C838A1-3C22-7744-8714-61DF94BDBC76}" type="datetimeFigureOut">
              <a:rPr lang="en-US" smtClean="0"/>
              <a:t>4/17/15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C13125-59FA-0048-9F23-4D59D295918F}" type="slidenum">
              <a:rPr lang="en-US" smtClean="0"/>
              <a:t>‹#›</a:t>
            </a:fld>
            <a:endParaRPr lang="en-US"/>
          </a:p>
        </p:txBody>
      </p:sp>
    </p:spTree>
    <p:extLst>
      <p:ext uri="{BB962C8B-B14F-4D97-AF65-F5344CB8AC3E}">
        <p14:creationId xmlns:p14="http://schemas.microsoft.com/office/powerpoint/2010/main" val="14949543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Started in 2009 as a project of the Baylor University School of Social Work.</a:t>
            </a:r>
          </a:p>
          <a:p>
            <a:pPr marL="171450" indent="-171450">
              <a:buFont typeface="Arial"/>
              <a:buChar char="•"/>
            </a:pPr>
            <a:r>
              <a:rPr lang="en-US" dirty="0" smtClean="0"/>
              <a:t>Hunger was the “low-hanging fruit” of poverty. Both sides—democrats and republicans—were willing to work on hunger.</a:t>
            </a:r>
          </a:p>
          <a:p>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1</a:t>
            </a:fld>
            <a:endParaRPr lang="en-US"/>
          </a:p>
        </p:txBody>
      </p:sp>
    </p:spTree>
    <p:extLst>
      <p:ext uri="{BB962C8B-B14F-4D97-AF65-F5344CB8AC3E}">
        <p14:creationId xmlns:p14="http://schemas.microsoft.com/office/powerpoint/2010/main" val="1539614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an attempt to remedy this, the US government works to compose a safety net for food insecure individuals. This is composed of federal programs designed to alleviate food insecurity for low-income individuals. This safety net includes program like </a:t>
            </a:r>
          </a:p>
          <a:p>
            <a:r>
              <a:rPr lang="en-US" sz="1200" kern="1200" dirty="0" smtClean="0">
                <a:solidFill>
                  <a:schemeClr val="tx1"/>
                </a:solidFill>
                <a:latin typeface="+mn-lt"/>
                <a:ea typeface="+mn-ea"/>
                <a:cs typeface="+mn-cs"/>
              </a:rPr>
              <a:t>-the Supplemental Nutrition Assistance Program (SNAP or food stamps) that provides families with additional funds to purchase groceries, and a host of child nutrition programs that serve meals to children living in poverty. These child nutrition programs serve breakfast and lunch during the school year, and after school and summer meals when children are out of school. </a:t>
            </a:r>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11</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Ostensibly, we have a </a:t>
            </a:r>
            <a:r>
              <a:rPr lang="en-US" sz="1200" kern="1200" dirty="0" err="1" smtClean="0">
                <a:solidFill>
                  <a:schemeClr val="tx1"/>
                </a:solidFill>
                <a:latin typeface="+mn-lt"/>
                <a:ea typeface="+mn-ea"/>
                <a:cs typeface="+mn-cs"/>
              </a:rPr>
              <a:t>saftey</a:t>
            </a:r>
            <a:r>
              <a:rPr lang="en-US" sz="1200" kern="1200" dirty="0" smtClean="0">
                <a:solidFill>
                  <a:schemeClr val="tx1"/>
                </a:solidFill>
                <a:latin typeface="+mn-lt"/>
                <a:ea typeface="+mn-ea"/>
                <a:cs typeface="+mn-cs"/>
              </a:rPr>
              <a:t> net. What does that look</a:t>
            </a:r>
            <a:r>
              <a:rPr lang="en-US" sz="1200" kern="1200" baseline="0" dirty="0" smtClean="0">
                <a:solidFill>
                  <a:schemeClr val="tx1"/>
                </a:solidFill>
                <a:latin typeface="+mn-lt"/>
                <a:ea typeface="+mn-ea"/>
                <a:cs typeface="+mn-cs"/>
              </a:rPr>
              <a:t> like at the local level? USDA Thrifty Food </a:t>
            </a:r>
            <a:r>
              <a:rPr lang="en-US" sz="1200" kern="1200" baseline="0" dirty="0" smtClean="0">
                <a:solidFill>
                  <a:schemeClr val="tx1"/>
                </a:solidFill>
                <a:latin typeface="+mn-lt"/>
                <a:ea typeface="+mn-ea"/>
                <a:cs typeface="+mn-cs"/>
              </a:rPr>
              <a:t>Plan. 280,000</a:t>
            </a:r>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12</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C13125-59FA-0048-9F23-4D59D295918F}" type="slidenum">
              <a:rPr lang="en-US" smtClean="0"/>
              <a:t>13</a:t>
            </a:fld>
            <a:endParaRPr lang="en-US"/>
          </a:p>
        </p:txBody>
      </p:sp>
    </p:spTree>
    <p:extLst>
      <p:ext uri="{BB962C8B-B14F-4D97-AF65-F5344CB8AC3E}">
        <p14:creationId xmlns:p14="http://schemas.microsoft.com/office/powerpoint/2010/main" val="3524180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goal here is to widen</a:t>
            </a:r>
            <a:r>
              <a:rPr lang="en-US" sz="1200" kern="1200" baseline="0" dirty="0" smtClean="0">
                <a:solidFill>
                  <a:schemeClr val="tx1"/>
                </a:solidFill>
                <a:latin typeface="+mn-lt"/>
                <a:ea typeface="+mn-ea"/>
                <a:cs typeface="+mn-cs"/>
              </a:rPr>
              <a:t> the bits of the pie that we can. Note that the food banks are included in the charity meet 1.7%</a:t>
            </a:r>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14</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Garamond"/>
                <a:cs typeface="Garamond"/>
              </a:rPr>
              <a:t>Why is the pie slice so small?</a:t>
            </a:r>
            <a:r>
              <a:rPr lang="en-US" dirty="0" smtClean="0">
                <a:latin typeface="Garamond"/>
                <a:cs typeface="Garamond"/>
              </a:rPr>
              <a:t>? Scope of program:</a:t>
            </a:r>
            <a:r>
              <a:rPr lang="en-US" baseline="0" dirty="0" smtClean="0">
                <a:latin typeface="Garamond"/>
                <a:cs typeface="Garamond"/>
              </a:rPr>
              <a:t> majority of children </a:t>
            </a:r>
            <a:r>
              <a:rPr lang="en-US" baseline="0" smtClean="0">
                <a:latin typeface="Garamond"/>
                <a:cs typeface="Garamond"/>
              </a:rPr>
              <a:t>are eligible</a:t>
            </a:r>
            <a:endParaRPr lang="en-US" dirty="0" smtClean="0">
              <a:latin typeface="Garamond"/>
              <a:cs typeface="Garamond"/>
            </a:endParaRPr>
          </a:p>
          <a:p>
            <a:r>
              <a:rPr lang="en-US" dirty="0" smtClean="0">
                <a:latin typeface="Garamond"/>
                <a:cs typeface="Garamond"/>
              </a:rPr>
              <a:t>Each stage of hunger consists of characteristic conditions and experience of food insufficiency to fully meet the basic needs of household members. . It asks questions like "did you eat less than you should have in order to feed your children? Did you cut meal portions to stretch resources? Were you hungry and unable to afford more food?" </a:t>
            </a:r>
            <a:endParaRPr lang="en-US" sz="1200" dirty="0" smtClean="0">
              <a:latin typeface="Garamond"/>
              <a:cs typeface="Garamond"/>
            </a:endParaRPr>
          </a:p>
        </p:txBody>
      </p:sp>
      <p:sp>
        <p:nvSpPr>
          <p:cNvPr id="4" name="Slide Number Placeholder 3"/>
          <p:cNvSpPr>
            <a:spLocks noGrp="1"/>
          </p:cNvSpPr>
          <p:nvPr>
            <p:ph type="sldNum" sz="quarter" idx="10"/>
          </p:nvPr>
        </p:nvSpPr>
        <p:spPr/>
        <p:txBody>
          <a:bodyPr/>
          <a:lstStyle/>
          <a:p>
            <a:fld id="{A0326170-FA6A-C44A-AD3B-2367D4D51676}" type="slidenum">
              <a:rPr lang="en-US" smtClean="0"/>
              <a:t>15</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Our work at THI involves trying to understand the underlying structure and dynamics of the systems designed to support food insecure citizens.</a:t>
            </a:r>
            <a:r>
              <a:rPr lang="en-US" sz="1200" b="0" kern="1200" dirty="0" smtClean="0">
                <a:solidFill>
                  <a:schemeClr val="tx1"/>
                </a:solidFill>
                <a:latin typeface="+mn-lt"/>
                <a:ea typeface="+mn-ea"/>
                <a:cs typeface="+mn-cs"/>
              </a:rPr>
              <a:t> T</a:t>
            </a:r>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16</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Fruit cups. Gospel radio singer. </a:t>
            </a:r>
            <a:r>
              <a:rPr lang="en-US" sz="1200" kern="1200" dirty="0" err="1" smtClean="0">
                <a:solidFill>
                  <a:schemeClr val="tx1"/>
                </a:solidFill>
                <a:latin typeface="+mn-lt"/>
                <a:ea typeface="+mn-ea"/>
                <a:cs typeface="+mn-cs"/>
              </a:rPr>
              <a:t>Colonias</a:t>
            </a:r>
            <a:r>
              <a:rPr lang="en-US" sz="1200" kern="1200" dirty="0" smtClean="0">
                <a:solidFill>
                  <a:schemeClr val="tx1"/>
                </a:solidFill>
                <a:latin typeface="+mn-lt"/>
                <a:ea typeface="+mn-ea"/>
                <a:cs typeface="+mn-cs"/>
              </a:rPr>
              <a:t>. Dumpsters in san </a:t>
            </a:r>
            <a:r>
              <a:rPr lang="en-US" sz="1200" kern="1200" dirty="0" err="1" smtClean="0">
                <a:solidFill>
                  <a:schemeClr val="tx1"/>
                </a:solidFill>
                <a:latin typeface="+mn-lt"/>
                <a:ea typeface="+mn-ea"/>
                <a:cs typeface="+mn-cs"/>
              </a:rPr>
              <a:t>antonio</a:t>
            </a:r>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8C13125-59FA-0048-9F23-4D59D295918F}" type="slidenum">
              <a:rPr lang="en-US" smtClean="0"/>
              <a:t>18</a:t>
            </a:fld>
            <a:endParaRPr lang="en-US"/>
          </a:p>
        </p:txBody>
      </p:sp>
    </p:spTree>
    <p:extLst>
      <p:ext uri="{BB962C8B-B14F-4D97-AF65-F5344CB8AC3E}">
        <p14:creationId xmlns:p14="http://schemas.microsoft.com/office/powerpoint/2010/main" val="1556353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last question is a question of human behavior--and consequently is difficult to evaluate directly. As a proxy for this question, we address demographic trends that correspond with participation in assistance programs in addition to offering anecdotal evidence from  the field surrounding issues of stigma and cultural expectations. In total, this framework for defining the barriers to participation provides a multi-faceted look at the many points in which barriers confront those seeking food assistance. </a:t>
            </a:r>
          </a:p>
          <a:p>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19</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a survey of summer meals sponsors, both Both schools and nonprofits report transportation as a major obstacle (20% and 18%, respectively), especially in rural areas. </a:t>
            </a:r>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20</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Stingmobile</a:t>
            </a:r>
            <a:endParaRPr lang="en-US" dirty="0" smtClean="0"/>
          </a:p>
          <a:p>
            <a:endParaRPr lang="en-US" dirty="0"/>
          </a:p>
        </p:txBody>
      </p:sp>
      <p:sp>
        <p:nvSpPr>
          <p:cNvPr id="4" name="Slide Number Placeholder 3"/>
          <p:cNvSpPr>
            <a:spLocks noGrp="1"/>
          </p:cNvSpPr>
          <p:nvPr>
            <p:ph type="sldNum" sz="quarter" idx="10"/>
          </p:nvPr>
        </p:nvSpPr>
        <p:spPr/>
        <p:txBody>
          <a:bodyPr/>
          <a:lstStyle/>
          <a:p>
            <a:fld id="{F8C13125-59FA-0048-9F23-4D59D295918F}" type="slidenum">
              <a:rPr lang="en-US" smtClean="0"/>
              <a:t>21</a:t>
            </a:fld>
            <a:endParaRPr lang="en-US"/>
          </a:p>
        </p:txBody>
      </p:sp>
    </p:spTree>
    <p:extLst>
      <p:ext uri="{BB962C8B-B14F-4D97-AF65-F5344CB8AC3E}">
        <p14:creationId xmlns:p14="http://schemas.microsoft.com/office/powerpoint/2010/main" val="1236838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Where we’re going</a:t>
            </a:r>
          </a:p>
          <a:p>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2</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circles-schools, triangles-sites</a:t>
            </a:r>
          </a:p>
          <a:p>
            <a:endParaRPr lang="en-US" dirty="0"/>
          </a:p>
        </p:txBody>
      </p:sp>
      <p:sp>
        <p:nvSpPr>
          <p:cNvPr id="4" name="Slide Number Placeholder 3"/>
          <p:cNvSpPr>
            <a:spLocks noGrp="1"/>
          </p:cNvSpPr>
          <p:nvPr>
            <p:ph type="sldNum" sz="quarter" idx="10"/>
          </p:nvPr>
        </p:nvSpPr>
        <p:spPr/>
        <p:txBody>
          <a:bodyPr/>
          <a:lstStyle/>
          <a:p>
            <a:fld id="{F8C13125-59FA-0048-9F23-4D59D295918F}" type="slidenum">
              <a:rPr lang="en-US" smtClean="0"/>
              <a:t>22</a:t>
            </a:fld>
            <a:endParaRPr lang="en-US"/>
          </a:p>
        </p:txBody>
      </p:sp>
    </p:spTree>
    <p:extLst>
      <p:ext uri="{BB962C8B-B14F-4D97-AF65-F5344CB8AC3E}">
        <p14:creationId xmlns:p14="http://schemas.microsoft.com/office/powerpoint/2010/main" val="2469250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23</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last question is a question of human behavior--and consequently is difficult to evaluate directly. As a proxy for this question, we address demographic trends that correspond with participation in assistance programs in addition to offering anecdotal evidence from  the field surrounding issues of stigma and cultural expectations. In total, this framework for defining the barriers to participation provides a multi-faceted look at the many points in which barriers confront those seeking food assistance. </a:t>
            </a:r>
          </a:p>
          <a:p>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24</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Dairy council. Staff</a:t>
            </a:r>
            <a:r>
              <a:rPr lang="en-US" baseline="0" dirty="0" smtClean="0"/>
              <a:t> turnover. Language barriers, cultural barriers, fraud, auditing</a:t>
            </a:r>
            <a:endParaRPr lang="en-US" dirty="0"/>
          </a:p>
        </p:txBody>
      </p:sp>
      <p:sp>
        <p:nvSpPr>
          <p:cNvPr id="4" name="Slide Number Placeholder 3"/>
          <p:cNvSpPr>
            <a:spLocks noGrp="1"/>
          </p:cNvSpPr>
          <p:nvPr>
            <p:ph type="sldNum" sz="quarter" idx="10"/>
          </p:nvPr>
        </p:nvSpPr>
        <p:spPr/>
        <p:txBody>
          <a:bodyPr/>
          <a:lstStyle/>
          <a:p>
            <a:fld id="{F8C13125-59FA-0048-9F23-4D59D295918F}" type="slidenum">
              <a:rPr lang="en-US" smtClean="0"/>
              <a:t>26</a:t>
            </a:fld>
            <a:endParaRPr lang="en-US"/>
          </a:p>
        </p:txBody>
      </p:sp>
    </p:spTree>
    <p:extLst>
      <p:ext uri="{BB962C8B-B14F-4D97-AF65-F5344CB8AC3E}">
        <p14:creationId xmlns:p14="http://schemas.microsoft.com/office/powerpoint/2010/main" val="764492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We strive to always participate in informed engagement and continuously evaluate our work to ensure it is effective. </a:t>
            </a:r>
          </a:p>
          <a:p>
            <a:pPr marL="171450" indent="-171450">
              <a:buFont typeface="Arial"/>
              <a:buChar char="•"/>
            </a:pPr>
            <a:r>
              <a:rPr lang="en-US" dirty="0" smtClean="0"/>
              <a:t>One thing that is unique about THI is that we’re part of a university and we’re applying research and information to the problem that we’re trying to solve.</a:t>
            </a:r>
          </a:p>
          <a:p>
            <a:pPr marL="171450" indent="-171450">
              <a:buFont typeface="Arial"/>
              <a:buChar char="•"/>
            </a:pPr>
            <a:r>
              <a:rPr lang="en-US" dirty="0" smtClean="0"/>
              <a:t>Baylor has a wealth of knowledge and resources that we’re utilizing to help us create solutions.</a:t>
            </a:r>
          </a:p>
          <a:p>
            <a:pPr marL="171450" indent="-171450">
              <a:buFont typeface="Arial"/>
              <a:buChar char="•"/>
            </a:pPr>
            <a:r>
              <a:rPr lang="en-US" dirty="0" smtClean="0"/>
              <a:t>We use our research and data gathering to inform the programs we work with and support which in turn inform the policy recommendations we make. </a:t>
            </a:r>
          </a:p>
          <a:p>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29</a:t>
            </a:fld>
            <a:endParaRPr lang="en-US"/>
          </a:p>
        </p:txBody>
      </p:sp>
    </p:spTree>
    <p:extLst>
      <p:ext uri="{BB962C8B-B14F-4D97-AF65-F5344CB8AC3E}">
        <p14:creationId xmlns:p14="http://schemas.microsoft.com/office/powerpoint/2010/main" val="16331648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30</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326170-FA6A-C44A-AD3B-2367D4D51676}" type="slidenum">
              <a:rPr lang="en-US" smtClean="0"/>
              <a:t>33</a:t>
            </a:fld>
            <a:endParaRPr lang="en-US"/>
          </a:p>
        </p:txBody>
      </p:sp>
    </p:spTree>
    <p:extLst>
      <p:ext uri="{BB962C8B-B14F-4D97-AF65-F5344CB8AC3E}">
        <p14:creationId xmlns:p14="http://schemas.microsoft.com/office/powerpoint/2010/main" val="2270649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326170-FA6A-C44A-AD3B-2367D4D51676}" type="slidenum">
              <a:rPr lang="en-US" smtClean="0"/>
              <a:t>34</a:t>
            </a:fld>
            <a:endParaRPr lang="en-US"/>
          </a:p>
        </p:txBody>
      </p:sp>
    </p:spTree>
    <p:extLst>
      <p:ext uri="{BB962C8B-B14F-4D97-AF65-F5344CB8AC3E}">
        <p14:creationId xmlns:p14="http://schemas.microsoft.com/office/powerpoint/2010/main" val="39096924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Harken</a:t>
            </a:r>
            <a:r>
              <a:rPr lang="en-US" baseline="0" dirty="0" smtClean="0"/>
              <a:t> back to the blueprint</a:t>
            </a:r>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35</a:t>
            </a:fld>
            <a:endParaRPr lang="en-US"/>
          </a:p>
        </p:txBody>
      </p:sp>
    </p:spTree>
    <p:extLst>
      <p:ext uri="{BB962C8B-B14F-4D97-AF65-F5344CB8AC3E}">
        <p14:creationId xmlns:p14="http://schemas.microsoft.com/office/powerpoint/2010/main" val="39096924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326170-FA6A-C44A-AD3B-2367D4D51676}" type="slidenum">
              <a:rPr lang="en-US" smtClean="0"/>
              <a:t>36</a:t>
            </a:fld>
            <a:endParaRPr lang="en-US"/>
          </a:p>
        </p:txBody>
      </p:sp>
    </p:spTree>
    <p:extLst>
      <p:ext uri="{BB962C8B-B14F-4D97-AF65-F5344CB8AC3E}">
        <p14:creationId xmlns:p14="http://schemas.microsoft.com/office/powerpoint/2010/main" val="3909692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The problem in </a:t>
            </a:r>
            <a:r>
              <a:rPr lang="en-US" dirty="0" smtClean="0"/>
              <a:t>America. 27</a:t>
            </a:r>
            <a:r>
              <a:rPr lang="en-US" baseline="0" dirty="0" smtClean="0"/>
              <a:t> million </a:t>
            </a:r>
            <a:r>
              <a:rPr lang="en-US" baseline="0" dirty="0" err="1" smtClean="0"/>
              <a:t>americans</a:t>
            </a:r>
            <a:endParaRPr lang="en-US" dirty="0" smtClean="0"/>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A0326170-FA6A-C44A-AD3B-2367D4D51676}" type="slidenum">
              <a:rPr lang="en-US" smtClean="0"/>
              <a:t>3</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326170-FA6A-C44A-AD3B-2367D4D51676}" type="slidenum">
              <a:rPr lang="en-US" smtClean="0"/>
              <a:t>37</a:t>
            </a:fld>
            <a:endParaRPr lang="en-US"/>
          </a:p>
        </p:txBody>
      </p:sp>
    </p:spTree>
    <p:extLst>
      <p:ext uri="{BB962C8B-B14F-4D97-AF65-F5344CB8AC3E}">
        <p14:creationId xmlns:p14="http://schemas.microsoft.com/office/powerpoint/2010/main" val="39096924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326170-FA6A-C44A-AD3B-2367D4D51676}" type="slidenum">
              <a:rPr lang="en-US" smtClean="0"/>
              <a:t>38</a:t>
            </a:fld>
            <a:endParaRPr lang="en-US"/>
          </a:p>
        </p:txBody>
      </p:sp>
    </p:spTree>
    <p:extLst>
      <p:ext uri="{BB962C8B-B14F-4D97-AF65-F5344CB8AC3E}">
        <p14:creationId xmlns:p14="http://schemas.microsoft.com/office/powerpoint/2010/main" val="3909692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Why look at Texas? </a:t>
            </a:r>
            <a:r>
              <a:rPr lang="en-US" sz="1200" kern="1200" dirty="0" err="1" smtClean="0">
                <a:solidFill>
                  <a:schemeClr val="tx1"/>
                </a:solidFill>
                <a:latin typeface="+mn-lt"/>
                <a:ea typeface="+mn-ea"/>
                <a:cs typeface="+mn-cs"/>
              </a:rPr>
              <a:t>Strikeforce</a:t>
            </a:r>
            <a:r>
              <a:rPr lang="en-US" sz="1200" kern="1200" dirty="0" smtClean="0">
                <a:solidFill>
                  <a:schemeClr val="tx1"/>
                </a:solidFill>
                <a:latin typeface="+mn-lt"/>
                <a:ea typeface="+mn-ea"/>
                <a:cs typeface="+mn-cs"/>
              </a:rPr>
              <a:t> state.</a:t>
            </a:r>
            <a:r>
              <a:rPr lang="en-US" sz="1200" kern="1200" baseline="0" dirty="0" smtClean="0">
                <a:solidFill>
                  <a:schemeClr val="tx1"/>
                </a:solidFill>
                <a:latin typeface="+mn-lt"/>
                <a:ea typeface="+mn-ea"/>
                <a:cs typeface="+mn-cs"/>
              </a:rPr>
              <a:t> All eyes on </a:t>
            </a:r>
            <a:r>
              <a:rPr lang="en-US" sz="1200" kern="1200" baseline="0" dirty="0" err="1" smtClean="0">
                <a:solidFill>
                  <a:schemeClr val="tx1"/>
                </a:solidFill>
                <a:latin typeface="+mn-lt"/>
                <a:ea typeface="+mn-ea"/>
                <a:cs typeface="+mn-cs"/>
              </a:rPr>
              <a:t>texas</a:t>
            </a:r>
            <a:endParaRPr lang="en-US" sz="1200" kern="1200" baseline="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0326170-FA6A-C44A-AD3B-2367D4D51676}" type="slidenum">
              <a:rPr lang="en-US" smtClean="0"/>
              <a:t>4</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a:t>
            </a:r>
            <a:r>
              <a:rPr lang="en-US" baseline="0" dirty="0" smtClean="0"/>
              <a:t> Rio Grande Valley, we had a tremendous immigrant crisis this past summer</a:t>
            </a:r>
            <a:endParaRPr lang="en-US" dirty="0"/>
          </a:p>
        </p:txBody>
      </p:sp>
      <p:sp>
        <p:nvSpPr>
          <p:cNvPr id="4" name="Slide Number Placeholder 3"/>
          <p:cNvSpPr>
            <a:spLocks noGrp="1"/>
          </p:cNvSpPr>
          <p:nvPr>
            <p:ph type="sldNum" sz="quarter" idx="10"/>
          </p:nvPr>
        </p:nvSpPr>
        <p:spPr/>
        <p:txBody>
          <a:bodyPr/>
          <a:lstStyle/>
          <a:p>
            <a:fld id="{F8C13125-59FA-0048-9F23-4D59D295918F}" type="slidenum">
              <a:rPr lang="en-US" smtClean="0"/>
              <a:t>5</a:t>
            </a:fld>
            <a:endParaRPr lang="en-US"/>
          </a:p>
        </p:txBody>
      </p:sp>
    </p:spTree>
    <p:extLst>
      <p:ext uri="{BB962C8B-B14F-4D97-AF65-F5344CB8AC3E}">
        <p14:creationId xmlns:p14="http://schemas.microsoft.com/office/powerpoint/2010/main" val="852062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Anton, near where I’m from. It’s a 30 minute drive to the nearest food shop, and the population is aging.</a:t>
            </a:r>
            <a:endParaRPr lang="en-US" dirty="0"/>
          </a:p>
        </p:txBody>
      </p:sp>
      <p:sp>
        <p:nvSpPr>
          <p:cNvPr id="4" name="Slide Number Placeholder 3"/>
          <p:cNvSpPr>
            <a:spLocks noGrp="1"/>
          </p:cNvSpPr>
          <p:nvPr>
            <p:ph type="sldNum" sz="quarter" idx="10"/>
          </p:nvPr>
        </p:nvSpPr>
        <p:spPr/>
        <p:txBody>
          <a:bodyPr/>
          <a:lstStyle/>
          <a:p>
            <a:fld id="{F8C13125-59FA-0048-9F23-4D59D295918F}" type="slidenum">
              <a:rPr lang="en-US" smtClean="0"/>
              <a:t>7</a:t>
            </a:fld>
            <a:endParaRPr lang="en-US"/>
          </a:p>
        </p:txBody>
      </p:sp>
    </p:spTree>
    <p:extLst>
      <p:ext uri="{BB962C8B-B14F-4D97-AF65-F5344CB8AC3E}">
        <p14:creationId xmlns:p14="http://schemas.microsoft.com/office/powerpoint/2010/main" val="3950209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is Houston: </a:t>
            </a:r>
            <a:r>
              <a:rPr lang="en-US" sz="1200" kern="1200" dirty="0" smtClean="0">
                <a:solidFill>
                  <a:schemeClr val="tx1"/>
                </a:solidFill>
                <a:latin typeface="+mn-lt"/>
                <a:ea typeface="+mn-ea"/>
                <a:cs typeface="+mn-cs"/>
              </a:rPr>
              <a:t>The Kinder Institute for Urban Studies remarks that Texas has historically been a harbinger of demographic trends in the United States as a whole. The problems Texas is facing right now will affect the whole of the US in 15 years.  Consequently, addressing these problems in Texas has a tremendous impact for the US as a whole.</a:t>
            </a:r>
          </a:p>
          <a:p>
            <a:endParaRPr lang="en-US" dirty="0"/>
          </a:p>
        </p:txBody>
      </p:sp>
      <p:sp>
        <p:nvSpPr>
          <p:cNvPr id="4" name="Slide Number Placeholder 3"/>
          <p:cNvSpPr>
            <a:spLocks noGrp="1"/>
          </p:cNvSpPr>
          <p:nvPr>
            <p:ph type="sldNum" sz="quarter" idx="10"/>
          </p:nvPr>
        </p:nvSpPr>
        <p:spPr/>
        <p:txBody>
          <a:bodyPr/>
          <a:lstStyle/>
          <a:p>
            <a:fld id="{F8C13125-59FA-0048-9F23-4D59D295918F}" type="slidenum">
              <a:rPr lang="en-US" smtClean="0"/>
              <a:t>8</a:t>
            </a:fld>
            <a:endParaRPr lang="en-US"/>
          </a:p>
        </p:txBody>
      </p:sp>
    </p:spTree>
    <p:extLst>
      <p:ext uri="{BB962C8B-B14F-4D97-AF65-F5344CB8AC3E}">
        <p14:creationId xmlns:p14="http://schemas.microsoft.com/office/powerpoint/2010/main" val="299281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Garamond"/>
                <a:cs typeface="Garamond"/>
              </a:rPr>
              <a:t>Each stage of hunger consists of characteristic conditions and experience of food insufficiency to fully meet the basic needs of household members. . It asks questions like "did you eat less than you should have in order to feed your children? Did you cut meal portions to stretch resources? Were you hungry and unable to afford more food?" </a:t>
            </a:r>
            <a:endParaRPr lang="en-US" sz="1200" dirty="0" smtClean="0">
              <a:latin typeface="Garamond"/>
              <a:cs typeface="Garamond"/>
            </a:endParaRPr>
          </a:p>
        </p:txBody>
      </p:sp>
      <p:sp>
        <p:nvSpPr>
          <p:cNvPr id="4" name="Slide Number Placeholder 3"/>
          <p:cNvSpPr>
            <a:spLocks noGrp="1"/>
          </p:cNvSpPr>
          <p:nvPr>
            <p:ph type="sldNum" sz="quarter" idx="10"/>
          </p:nvPr>
        </p:nvSpPr>
        <p:spPr/>
        <p:txBody>
          <a:bodyPr/>
          <a:lstStyle/>
          <a:p>
            <a:fld id="{A0326170-FA6A-C44A-AD3B-2367D4D51676}" type="slidenum">
              <a:rPr lang="en-US" smtClean="0"/>
              <a:t>9</a:t>
            </a:fld>
            <a:endParaRPr lang="en-US"/>
          </a:p>
        </p:txBody>
      </p:sp>
    </p:spTree>
    <p:extLst>
      <p:ext uri="{BB962C8B-B14F-4D97-AF65-F5344CB8AC3E}">
        <p14:creationId xmlns:p14="http://schemas.microsoft.com/office/powerpoint/2010/main" val="3213132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Food insecurity is complex, multidimensional </a:t>
            </a:r>
            <a:r>
              <a:rPr lang="en-US" sz="1200" kern="1200" dirty="0" err="1" smtClean="0">
                <a:solidFill>
                  <a:schemeClr val="tx1"/>
                </a:solidFill>
                <a:latin typeface="+mn-lt"/>
                <a:ea typeface="+mn-ea"/>
                <a:cs typeface="+mn-cs"/>
              </a:rPr>
              <a:t>phenomenonOf</a:t>
            </a:r>
            <a:r>
              <a:rPr lang="en-US" sz="1200" kern="1200" dirty="0" smtClean="0">
                <a:solidFill>
                  <a:schemeClr val="tx1"/>
                </a:solidFill>
                <a:latin typeface="+mn-lt"/>
                <a:ea typeface="+mn-ea"/>
                <a:cs typeface="+mn-cs"/>
              </a:rPr>
              <a:t> course, the bad news is, everyone has bad luck. The difference is that the poor lack the societal infrastructure to recover from bad luck. </a:t>
            </a:r>
          </a:p>
        </p:txBody>
      </p:sp>
      <p:sp>
        <p:nvSpPr>
          <p:cNvPr id="4" name="Slide Number Placeholder 3"/>
          <p:cNvSpPr>
            <a:spLocks noGrp="1"/>
          </p:cNvSpPr>
          <p:nvPr>
            <p:ph type="sldNum" sz="quarter" idx="10"/>
          </p:nvPr>
        </p:nvSpPr>
        <p:spPr/>
        <p:txBody>
          <a:bodyPr/>
          <a:lstStyle/>
          <a:p>
            <a:fld id="{A0326170-FA6A-C44A-AD3B-2367D4D51676}" type="slidenum">
              <a:rPr lang="en-US" smtClean="0"/>
              <a:t>10</a:t>
            </a:fld>
            <a:endParaRPr lang="en-US"/>
          </a:p>
        </p:txBody>
      </p:sp>
    </p:spTree>
    <p:extLst>
      <p:ext uri="{BB962C8B-B14F-4D97-AF65-F5344CB8AC3E}">
        <p14:creationId xmlns:p14="http://schemas.microsoft.com/office/powerpoint/2010/main" val="3213132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AE1451-F466-0045-ACE7-46A80D39FBCA}" type="datetimeFigureOut">
              <a:rPr lang="en-US" smtClean="0"/>
              <a:t>4/17/15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3742376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AE1451-F466-0045-ACE7-46A80D39FBCA}" type="datetimeFigureOut">
              <a:rPr lang="en-US" smtClean="0"/>
              <a:t>4/17/15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2248141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AE1451-F466-0045-ACE7-46A80D39FBCA}" type="datetimeFigureOut">
              <a:rPr lang="en-US" smtClean="0"/>
              <a:t>4/17/15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3079834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AE1451-F466-0045-ACE7-46A80D39FBCA}" type="datetimeFigureOut">
              <a:rPr lang="en-US" smtClean="0"/>
              <a:t>4/17/15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2141150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AE1451-F466-0045-ACE7-46A80D39FBCA}" type="datetimeFigureOut">
              <a:rPr lang="en-US" smtClean="0"/>
              <a:t>4/17/15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2598954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AE1451-F466-0045-ACE7-46A80D39FBCA}" type="datetimeFigureOut">
              <a:rPr lang="en-US" smtClean="0"/>
              <a:t>4/17/15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4151782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AE1451-F466-0045-ACE7-46A80D39FBCA}" type="datetimeFigureOut">
              <a:rPr lang="en-US" smtClean="0"/>
              <a:t>4/17/15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1112459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AE1451-F466-0045-ACE7-46A80D39FBCA}" type="datetimeFigureOut">
              <a:rPr lang="en-US" smtClean="0"/>
              <a:t>4/17/15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33682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AE1451-F466-0045-ACE7-46A80D39FBCA}" type="datetimeFigureOut">
              <a:rPr lang="en-US" smtClean="0"/>
              <a:t>4/17/15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94245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AE1451-F466-0045-ACE7-46A80D39FBCA}" type="datetimeFigureOut">
              <a:rPr lang="en-US" smtClean="0"/>
              <a:t>4/17/15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347438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AE1451-F466-0045-ACE7-46A80D39FBCA}" type="datetimeFigureOut">
              <a:rPr lang="en-US" smtClean="0"/>
              <a:t>4/17/15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41C787-516A-C74C-B07B-4C6FDB087AD3}" type="slidenum">
              <a:rPr lang="en-US" smtClean="0"/>
              <a:t>‹#›</a:t>
            </a:fld>
            <a:endParaRPr lang="en-US"/>
          </a:p>
        </p:txBody>
      </p:sp>
    </p:spTree>
    <p:extLst>
      <p:ext uri="{BB962C8B-B14F-4D97-AF65-F5344CB8AC3E}">
        <p14:creationId xmlns:p14="http://schemas.microsoft.com/office/powerpoint/2010/main" val="24564908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AE1451-F466-0045-ACE7-46A80D39FBCA}" type="datetimeFigureOut">
              <a:rPr lang="en-US" smtClean="0"/>
              <a:t>4/17/15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41C787-516A-C74C-B07B-4C6FDB087AD3}" type="slidenum">
              <a:rPr lang="en-US" smtClean="0"/>
              <a:t>‹#›</a:t>
            </a:fld>
            <a:endParaRPr lang="en-US"/>
          </a:p>
        </p:txBody>
      </p:sp>
    </p:spTree>
    <p:extLst>
      <p:ext uri="{BB962C8B-B14F-4D97-AF65-F5344CB8AC3E}">
        <p14:creationId xmlns:p14="http://schemas.microsoft.com/office/powerpoint/2010/main" val="6277420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3.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3.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emf"/><Relationship Id="rId3" Type="http://schemas.openxmlformats.org/officeDocument/2006/relationships/image" Target="../media/image14.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16.emf"/><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emf"/></Relationships>
</file>

<file path=ppt/slides/_rels/slide36.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7.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20.jpg"/><Relationship Id="rId5" Type="http://schemas.openxmlformats.org/officeDocument/2006/relationships/image" Target="../media/image21.jpg"/><Relationship Id="rId6" Type="http://schemas.openxmlformats.org/officeDocument/2006/relationships/image" Target="../media/image22.jpg"/><Relationship Id="rId7" Type="http://schemas.openxmlformats.org/officeDocument/2006/relationships/image" Target="../media/image23.emf"/><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8.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xHI_New_Setup-01 copy.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560" y="-228600"/>
            <a:ext cx="7452360" cy="4442354"/>
          </a:xfrm>
          <a:prstGeom prst="rect">
            <a:avLst/>
          </a:prstGeom>
        </p:spPr>
      </p:pic>
      <p:pic>
        <p:nvPicPr>
          <p:cNvPr id="7" name="Picture 6"/>
          <p:cNvPicPr>
            <a:picLocks noChangeAspect="1"/>
          </p:cNvPicPr>
          <p:nvPr/>
        </p:nvPicPr>
        <p:blipFill>
          <a:blip r:embed="rId4"/>
          <a:stretch>
            <a:fillRect/>
          </a:stretch>
        </p:blipFill>
        <p:spPr>
          <a:xfrm>
            <a:off x="2286000" y="3276600"/>
            <a:ext cx="7150100" cy="1651000"/>
          </a:xfrm>
          <a:prstGeom prst="rect">
            <a:avLst/>
          </a:prstGeom>
        </p:spPr>
      </p:pic>
      <p:sp>
        <p:nvSpPr>
          <p:cNvPr id="2" name="Title 1"/>
          <p:cNvSpPr>
            <a:spLocks noGrp="1"/>
          </p:cNvSpPr>
          <p:nvPr>
            <p:ph type="ctrTitle"/>
          </p:nvPr>
        </p:nvSpPr>
        <p:spPr>
          <a:xfrm>
            <a:off x="0" y="3499542"/>
            <a:ext cx="8915400" cy="2614238"/>
          </a:xfrm>
        </p:spPr>
        <p:txBody>
          <a:bodyPr>
            <a:normAutofit/>
          </a:bodyPr>
          <a:lstStyle/>
          <a:p>
            <a:r>
              <a:rPr lang="en-US" sz="4000" dirty="0" smtClean="0">
                <a:latin typeface="Garamond"/>
                <a:cs typeface="Garamond"/>
              </a:rPr>
              <a:t>The Complex Challenges to Participation</a:t>
            </a:r>
            <a:br>
              <a:rPr lang="en-US" sz="4000" dirty="0" smtClean="0">
                <a:latin typeface="Garamond"/>
                <a:cs typeface="Garamond"/>
              </a:rPr>
            </a:br>
            <a:r>
              <a:rPr lang="en-US" sz="4000" dirty="0" smtClean="0">
                <a:latin typeface="Garamond"/>
                <a:cs typeface="Garamond"/>
              </a:rPr>
              <a:t> in Child Nutrition Programs</a:t>
            </a:r>
            <a:endParaRPr lang="en-US" sz="4000" dirty="0">
              <a:latin typeface="Garamond"/>
              <a:cs typeface="Garamond"/>
            </a:endParaRPr>
          </a:p>
        </p:txBody>
      </p:sp>
      <p:sp>
        <p:nvSpPr>
          <p:cNvPr id="3" name="Subtitle 2"/>
          <p:cNvSpPr>
            <a:spLocks noGrp="1"/>
          </p:cNvSpPr>
          <p:nvPr>
            <p:ph type="subTitle" idx="1"/>
          </p:nvPr>
        </p:nvSpPr>
        <p:spPr>
          <a:xfrm>
            <a:off x="304800" y="5867400"/>
            <a:ext cx="8610600" cy="736600"/>
          </a:xfrm>
        </p:spPr>
        <p:txBody>
          <a:bodyPr/>
          <a:lstStyle/>
          <a:p>
            <a:r>
              <a:rPr lang="en-US" sz="2400" dirty="0" smtClean="0">
                <a:solidFill>
                  <a:schemeClr val="tx1"/>
                </a:solidFill>
                <a:latin typeface="Garamond"/>
                <a:cs typeface="Garamond"/>
              </a:rPr>
              <a:t>Rachel L. Wilkerson</a:t>
            </a:r>
            <a:endParaRPr lang="en-US" dirty="0">
              <a:solidFill>
                <a:schemeClr val="tx1"/>
              </a:solidFill>
              <a:latin typeface="Garamond"/>
              <a:cs typeface="Garamond"/>
            </a:endParaRPr>
          </a:p>
        </p:txBody>
      </p:sp>
    </p:spTree>
    <p:extLst>
      <p:ext uri="{BB962C8B-B14F-4D97-AF65-F5344CB8AC3E}">
        <p14:creationId xmlns:p14="http://schemas.microsoft.com/office/powerpoint/2010/main" val="4136408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Defining Food Insecurity</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573891" y="2286000"/>
            <a:ext cx="7960510" cy="4272302"/>
          </a:xfrm>
        </p:spPr>
        <p:txBody>
          <a:bodyPr>
            <a:normAutofit fontScale="92500" lnSpcReduction="10000"/>
          </a:bodyPr>
          <a:lstStyle/>
          <a:p>
            <a:r>
              <a:rPr lang="en-US" dirty="0">
                <a:latin typeface="Garamond"/>
                <a:cs typeface="Garamond"/>
              </a:rPr>
              <a:t> "The poor are the ones who can </a:t>
            </a:r>
            <a:r>
              <a:rPr lang="en-US" b="1" dirty="0">
                <a:latin typeface="Garamond"/>
                <a:cs typeface="Garamond"/>
              </a:rPr>
              <a:t>never afford to have any bad luck</a:t>
            </a:r>
            <a:r>
              <a:rPr lang="en-US" dirty="0" smtClean="0">
                <a:latin typeface="Garamond"/>
                <a:cs typeface="Garamond"/>
              </a:rPr>
              <a:t>. </a:t>
            </a:r>
            <a:r>
              <a:rPr lang="en-US" dirty="0">
                <a:latin typeface="Garamond"/>
                <a:cs typeface="Garamond"/>
              </a:rPr>
              <a:t>They can't get an infection because they don't have access to medicine. They can't get sick or miss their bus or get injured because they will lose their menial labor job if they don't show up for work. They can't misplace their pocket change because it's actually the only money they have left for food</a:t>
            </a:r>
            <a:r>
              <a:rPr lang="en-US" dirty="0" smtClean="0">
                <a:latin typeface="Garamond"/>
                <a:cs typeface="Garamond"/>
              </a:rPr>
              <a:t>.”</a:t>
            </a:r>
            <a:r>
              <a:rPr lang="en-US" sz="3100" dirty="0" smtClean="0">
                <a:latin typeface="Garamond"/>
                <a:cs typeface="Garamond"/>
              </a:rPr>
              <a:t/>
            </a:r>
            <a:br>
              <a:rPr lang="en-US" sz="3100" dirty="0" smtClean="0">
                <a:latin typeface="Garamond"/>
                <a:cs typeface="Garamond"/>
              </a:rPr>
            </a:br>
            <a:r>
              <a:rPr lang="en-US" sz="3100" dirty="0" smtClean="0">
                <a:latin typeface="Garamond"/>
                <a:cs typeface="Garamond"/>
              </a:rPr>
              <a:t/>
            </a:r>
            <a:br>
              <a:rPr lang="en-US" sz="3100" dirty="0" smtClean="0">
                <a:latin typeface="Garamond"/>
                <a:cs typeface="Garamond"/>
              </a:rPr>
            </a:br>
            <a:r>
              <a:rPr lang="en-US" sz="3100" dirty="0" smtClean="0">
                <a:latin typeface="Garamond"/>
                <a:cs typeface="Garamond"/>
              </a:rPr>
              <a:t>-Victor </a:t>
            </a:r>
            <a:r>
              <a:rPr lang="en-US" sz="3100" dirty="0" err="1" smtClean="0">
                <a:latin typeface="Garamond"/>
                <a:cs typeface="Garamond"/>
              </a:rPr>
              <a:t>Butros</a:t>
            </a:r>
            <a:r>
              <a:rPr lang="en-US" sz="3100" dirty="0" smtClean="0">
                <a:latin typeface="Garamond"/>
                <a:cs typeface="Garamond"/>
              </a:rPr>
              <a:t>, </a:t>
            </a:r>
            <a:r>
              <a:rPr lang="en-US" sz="3100" i="1" dirty="0" smtClean="0">
                <a:latin typeface="Garamond"/>
                <a:cs typeface="Garamond"/>
              </a:rPr>
              <a:t>The Lotus Effect</a:t>
            </a:r>
            <a:endParaRPr lang="en-US" i="1" dirty="0" smtClean="0">
              <a:latin typeface="Garamond"/>
              <a:cs typeface="Garamond"/>
            </a:endParaRP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440688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Safety Net Infrastructure</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457201" y="2286000"/>
            <a:ext cx="8153400" cy="4245655"/>
          </a:xfrm>
        </p:spPr>
        <p:txBody>
          <a:bodyPr>
            <a:normAutofit fontScale="92500" lnSpcReduction="20000"/>
          </a:bodyPr>
          <a:lstStyle/>
          <a:p>
            <a:pPr marL="0" indent="0">
              <a:buNone/>
            </a:pPr>
            <a:r>
              <a:rPr lang="en-US" sz="3100" dirty="0" smtClean="0">
                <a:latin typeface="Garamond"/>
                <a:cs typeface="Garamond"/>
              </a:rPr>
              <a:t>Federal programs provide funds for </a:t>
            </a:r>
            <a:r>
              <a:rPr lang="en-US" sz="3100" b="1" dirty="0" smtClean="0">
                <a:latin typeface="Garamond"/>
                <a:cs typeface="Garamond"/>
              </a:rPr>
              <a:t>groceries </a:t>
            </a:r>
          </a:p>
          <a:p>
            <a:r>
              <a:rPr lang="en-US" sz="3100" dirty="0" smtClean="0">
                <a:latin typeface="Garamond"/>
                <a:cs typeface="Garamond"/>
              </a:rPr>
              <a:t>Supplemental Nutrition Assistance Program (SNAP, formerly known as food stamps)</a:t>
            </a:r>
          </a:p>
          <a:p>
            <a:r>
              <a:rPr lang="en-US" sz="3100" dirty="0" smtClean="0">
                <a:latin typeface="Garamond"/>
                <a:cs typeface="Garamond"/>
              </a:rPr>
              <a:t>Women Infants and Children (WIC) </a:t>
            </a:r>
          </a:p>
          <a:p>
            <a:pPr marL="0" indent="0">
              <a:buNone/>
            </a:pPr>
            <a:r>
              <a:rPr lang="en-US" sz="3100" dirty="0" smtClean="0">
                <a:latin typeface="Garamond"/>
                <a:cs typeface="Garamond"/>
              </a:rPr>
              <a:t>…and </a:t>
            </a:r>
            <a:r>
              <a:rPr lang="en-US" sz="3100" b="1" dirty="0" smtClean="0">
                <a:latin typeface="Garamond"/>
                <a:cs typeface="Garamond"/>
              </a:rPr>
              <a:t>meals</a:t>
            </a:r>
          </a:p>
          <a:p>
            <a:r>
              <a:rPr lang="en-US" sz="3100" dirty="0" smtClean="0">
                <a:latin typeface="Garamond"/>
                <a:cs typeface="Garamond"/>
              </a:rPr>
              <a:t>National School Lunch Program</a:t>
            </a:r>
          </a:p>
          <a:p>
            <a:r>
              <a:rPr lang="en-US" sz="3100" dirty="0" smtClean="0">
                <a:latin typeface="Garamond"/>
                <a:cs typeface="Garamond"/>
              </a:rPr>
              <a:t>School Breakfast Program</a:t>
            </a:r>
          </a:p>
          <a:p>
            <a:r>
              <a:rPr lang="en-US" sz="3100" dirty="0" smtClean="0">
                <a:latin typeface="Garamond"/>
                <a:cs typeface="Garamond"/>
              </a:rPr>
              <a:t>Afterschool Meal Program</a:t>
            </a:r>
          </a:p>
          <a:p>
            <a:r>
              <a:rPr lang="en-US" sz="3100" dirty="0" smtClean="0">
                <a:latin typeface="Garamond"/>
                <a:cs typeface="Garamond"/>
              </a:rPr>
              <a:t>Summer Meals Program</a:t>
            </a:r>
          </a:p>
          <a:p>
            <a:endParaRPr lang="en-US" sz="3100" dirty="0" smtClean="0">
              <a:latin typeface="Garamond"/>
              <a:cs typeface="Garamond"/>
            </a:endParaRP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437941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A Snapshot of Hunger</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457201" y="2286000"/>
            <a:ext cx="8153400" cy="4245655"/>
          </a:xfrm>
        </p:spPr>
        <p:txBody>
          <a:bodyPr>
            <a:normAutofit fontScale="92500"/>
          </a:bodyPr>
          <a:lstStyle/>
          <a:p>
            <a:r>
              <a:rPr lang="en-US" sz="2800" dirty="0">
                <a:latin typeface="Garamond"/>
                <a:cs typeface="Garamond"/>
              </a:rPr>
              <a:t> Lubbock county has 43,830 food insecure residents. </a:t>
            </a:r>
            <a:endParaRPr lang="en-US" sz="2800" dirty="0" smtClean="0">
              <a:latin typeface="Garamond"/>
              <a:cs typeface="Garamond"/>
            </a:endParaRPr>
          </a:p>
          <a:p>
            <a:r>
              <a:rPr lang="en-US" sz="2800" dirty="0" smtClean="0">
                <a:latin typeface="Garamond"/>
                <a:cs typeface="Garamond"/>
              </a:rPr>
              <a:t>Of </a:t>
            </a:r>
            <a:r>
              <a:rPr lang="en-US" sz="2800" dirty="0">
                <a:latin typeface="Garamond"/>
                <a:cs typeface="Garamond"/>
              </a:rPr>
              <a:t>those, 32% are ineligible for most nutrition </a:t>
            </a:r>
            <a:r>
              <a:rPr lang="en-US" sz="2800" dirty="0" smtClean="0">
                <a:latin typeface="Garamond"/>
                <a:cs typeface="Garamond"/>
              </a:rPr>
              <a:t>programs</a:t>
            </a:r>
            <a:endParaRPr lang="en-US" sz="2800" dirty="0">
              <a:latin typeface="Garamond"/>
              <a:cs typeface="Garamond"/>
            </a:endParaRPr>
          </a:p>
          <a:p>
            <a:r>
              <a:rPr lang="en-US" sz="2800" dirty="0" smtClean="0">
                <a:latin typeface="Garamond"/>
                <a:cs typeface="Garamond"/>
              </a:rPr>
              <a:t>15</a:t>
            </a:r>
            <a:r>
              <a:rPr lang="en-US" sz="2800" dirty="0">
                <a:latin typeface="Garamond"/>
                <a:cs typeface="Garamond"/>
              </a:rPr>
              <a:t>% are eligible for some nutrition </a:t>
            </a:r>
            <a:r>
              <a:rPr lang="en-US" sz="2800" dirty="0" smtClean="0">
                <a:latin typeface="Garamond"/>
                <a:cs typeface="Garamond"/>
              </a:rPr>
              <a:t>programs</a:t>
            </a:r>
          </a:p>
          <a:p>
            <a:r>
              <a:rPr lang="en-US" sz="2800" dirty="0" smtClean="0">
                <a:latin typeface="Garamond"/>
                <a:cs typeface="Garamond"/>
              </a:rPr>
              <a:t>53</a:t>
            </a:r>
            <a:r>
              <a:rPr lang="en-US" sz="2800" dirty="0">
                <a:latin typeface="Garamond"/>
                <a:cs typeface="Garamond"/>
              </a:rPr>
              <a:t>% are eligible for most nutrition program. </a:t>
            </a:r>
            <a:endParaRPr lang="en-US" sz="2800" dirty="0" smtClean="0">
              <a:latin typeface="Garamond"/>
              <a:cs typeface="Garamond"/>
            </a:endParaRPr>
          </a:p>
          <a:p>
            <a:r>
              <a:rPr lang="en-US" sz="2800" dirty="0" smtClean="0">
                <a:latin typeface="Garamond"/>
                <a:cs typeface="Garamond"/>
              </a:rPr>
              <a:t>On </a:t>
            </a:r>
            <a:r>
              <a:rPr lang="en-US" sz="2800" dirty="0">
                <a:latin typeface="Garamond"/>
                <a:cs typeface="Garamond"/>
              </a:rPr>
              <a:t>average, these food insecure residents report an annual budget shortfall of $393 needed to afford "just enough" food</a:t>
            </a:r>
            <a:r>
              <a:rPr lang="en-US" sz="2800" b="1" dirty="0">
                <a:latin typeface="Garamond"/>
                <a:cs typeface="Garamond"/>
              </a:rPr>
              <a:t> $17,204,806 </a:t>
            </a:r>
            <a:r>
              <a:rPr lang="en-US" sz="2800" dirty="0">
                <a:latin typeface="Garamond"/>
                <a:cs typeface="Garamond"/>
              </a:rPr>
              <a:t>in total. </a:t>
            </a:r>
            <a:endParaRPr lang="en-US" sz="2800" dirty="0" smtClean="0">
              <a:latin typeface="Garamond"/>
              <a:cs typeface="Garamond"/>
            </a:endParaRPr>
          </a:p>
          <a:p>
            <a:r>
              <a:rPr lang="en-US" sz="2800" dirty="0" smtClean="0">
                <a:latin typeface="Garamond"/>
                <a:cs typeface="Garamond"/>
              </a:rPr>
              <a:t>Lubbock </a:t>
            </a:r>
            <a:r>
              <a:rPr lang="en-US" sz="2800" dirty="0">
                <a:latin typeface="Garamond"/>
                <a:cs typeface="Garamond"/>
              </a:rPr>
              <a:t>county leaves</a:t>
            </a:r>
            <a:r>
              <a:rPr lang="en-US" sz="2800" b="1" dirty="0">
                <a:latin typeface="Garamond"/>
                <a:cs typeface="Garamond"/>
              </a:rPr>
              <a:t> $49,881,635 </a:t>
            </a:r>
            <a:r>
              <a:rPr lang="en-US" sz="2800" dirty="0">
                <a:latin typeface="Garamond"/>
                <a:cs typeface="Garamond"/>
              </a:rPr>
              <a:t>in SNAP benefits "on the table" in Washington.</a:t>
            </a:r>
            <a:endParaRPr lang="en-US" sz="3100" dirty="0" smtClean="0">
              <a:latin typeface="Garamond"/>
              <a:cs typeface="Garamond"/>
            </a:endParaRP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66110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ubbock_County_Texas_wind_turbines_201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9144000" cy="6096000"/>
          </a:xfrm>
          <a:prstGeom prst="rect">
            <a:avLst/>
          </a:prstGeom>
        </p:spPr>
      </p:pic>
    </p:spTree>
    <p:extLst>
      <p:ext uri="{BB962C8B-B14F-4D97-AF65-F5344CB8AC3E}">
        <p14:creationId xmlns:p14="http://schemas.microsoft.com/office/powerpoint/2010/main" val="913725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Blueprint to End Hunger</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Screen Shot 2015-04-11 at 5.10.11 PM.png"/>
          <p:cNvPicPr>
            <a:picLocks noChangeAspect="1"/>
          </p:cNvPicPr>
          <p:nvPr/>
        </p:nvPicPr>
        <p:blipFill rotWithShape="1">
          <a:blip r:embed="rId3">
            <a:extLst>
              <a:ext uri="{28A0092B-C50C-407E-A947-70E740481C1C}">
                <a14:useLocalDpi xmlns:a14="http://schemas.microsoft.com/office/drawing/2010/main" val="0"/>
              </a:ext>
            </a:extLst>
          </a:blip>
          <a:srcRect r="1379" b="2298"/>
          <a:stretch/>
        </p:blipFill>
        <p:spPr>
          <a:xfrm>
            <a:off x="1371600" y="457200"/>
            <a:ext cx="6847088" cy="6050865"/>
          </a:xfrm>
          <a:prstGeom prst="rect">
            <a:avLst/>
          </a:prstGeom>
          <a:effectLst/>
        </p:spPr>
      </p:pic>
    </p:spTree>
    <p:extLst>
      <p:ext uri="{BB962C8B-B14F-4D97-AF65-F5344CB8AC3E}">
        <p14:creationId xmlns:p14="http://schemas.microsoft.com/office/powerpoint/2010/main" val="309105214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Benefits access</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573891" y="2286000"/>
            <a:ext cx="7960510" cy="4272302"/>
          </a:xfrm>
        </p:spPr>
        <p:txBody>
          <a:bodyPr>
            <a:normAutofit/>
          </a:bodyPr>
          <a:lstStyle/>
          <a:p>
            <a:r>
              <a:rPr lang="en-US" dirty="0" smtClean="0">
                <a:latin typeface="Garamond"/>
                <a:cs typeface="Garamond"/>
              </a:rPr>
              <a:t>12% of eligible children use the summer meal program.</a:t>
            </a:r>
            <a:endParaRPr lang="en-US" sz="3100" dirty="0" smtClean="0">
              <a:latin typeface="Garamond"/>
              <a:cs typeface="Garamond"/>
            </a:endParaRP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648285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A Snapshot of Hunger</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457201" y="2286000"/>
            <a:ext cx="8153400" cy="4245655"/>
          </a:xfrm>
        </p:spPr>
        <p:txBody>
          <a:bodyPr>
            <a:normAutofit/>
          </a:bodyPr>
          <a:lstStyle/>
          <a:p>
            <a:r>
              <a:rPr lang="en-US" sz="2800" dirty="0">
                <a:latin typeface="Garamond"/>
                <a:cs typeface="Garamond"/>
              </a:rPr>
              <a:t>"…The whole system disguises rather than navigates complexity, and it does so at various levels--in developing countries and within the aid system. This maintains a series of collective illusions and overly simplistic assumptions about the nature of systems, about the nature of change, and about the nature of human actors</a:t>
            </a:r>
            <a:r>
              <a:rPr lang="en-US" sz="2800" dirty="0" smtClean="0">
                <a:latin typeface="Garamond"/>
                <a:cs typeface="Garamond"/>
              </a:rPr>
              <a:t>.”</a:t>
            </a:r>
            <a:br>
              <a:rPr lang="en-US" sz="2800" dirty="0" smtClean="0">
                <a:latin typeface="Garamond"/>
                <a:cs typeface="Garamond"/>
              </a:rPr>
            </a:br>
            <a:r>
              <a:rPr lang="en-US" sz="2800" dirty="0" smtClean="0">
                <a:latin typeface="Garamond"/>
                <a:cs typeface="Garamond"/>
              </a:rPr>
              <a:t/>
            </a:r>
            <a:br>
              <a:rPr lang="en-US" sz="2800" dirty="0" smtClean="0">
                <a:latin typeface="Garamond"/>
                <a:cs typeface="Garamond"/>
              </a:rPr>
            </a:br>
            <a:r>
              <a:rPr lang="en-US" sz="2800" dirty="0" smtClean="0">
                <a:latin typeface="Garamond"/>
                <a:cs typeface="Garamond"/>
              </a:rPr>
              <a:t>-Ben </a:t>
            </a:r>
            <a:r>
              <a:rPr lang="en-US" sz="2800" dirty="0" err="1" smtClean="0">
                <a:latin typeface="Garamond"/>
                <a:cs typeface="Garamond"/>
              </a:rPr>
              <a:t>Ramalingam</a:t>
            </a:r>
            <a:r>
              <a:rPr lang="en-US" sz="2800" dirty="0" smtClean="0">
                <a:latin typeface="Garamond"/>
                <a:cs typeface="Garamond"/>
              </a:rPr>
              <a:t> </a:t>
            </a:r>
            <a:r>
              <a:rPr lang="en-US" sz="2800" i="1" dirty="0" smtClean="0">
                <a:latin typeface="Garamond"/>
                <a:cs typeface="Garamond"/>
              </a:rPr>
              <a:t>Aid on the Edge of Chaos</a:t>
            </a:r>
            <a:endParaRPr lang="en-US" sz="3100" i="1" dirty="0" smtClean="0">
              <a:latin typeface="Garamond"/>
              <a:cs typeface="Garamond"/>
            </a:endParaRP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62611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4-13 at 4.33.40 PM.png"/>
          <p:cNvPicPr>
            <a:picLocks noChangeAspect="1"/>
          </p:cNvPicPr>
          <p:nvPr/>
        </p:nvPicPr>
        <p:blipFill rotWithShape="1">
          <a:blip r:embed="rId2">
            <a:extLst>
              <a:ext uri="{28A0092B-C50C-407E-A947-70E740481C1C}">
                <a14:useLocalDpi xmlns:a14="http://schemas.microsoft.com/office/drawing/2010/main" val="0"/>
              </a:ext>
            </a:extLst>
          </a:blip>
          <a:srcRect l="1934" t="33148" r="84375" b="29840"/>
          <a:stretch/>
        </p:blipFill>
        <p:spPr>
          <a:xfrm>
            <a:off x="1219200" y="2438400"/>
            <a:ext cx="1251857" cy="2218352"/>
          </a:xfrm>
          <a:prstGeom prst="rect">
            <a:avLst/>
          </a:prstGeom>
        </p:spPr>
      </p:pic>
      <p:pic>
        <p:nvPicPr>
          <p:cNvPr id="3" name="Picture 2" descr="Screen Shot 2015-04-13 at 4.33.40 PM.png"/>
          <p:cNvPicPr>
            <a:picLocks noChangeAspect="1"/>
          </p:cNvPicPr>
          <p:nvPr/>
        </p:nvPicPr>
        <p:blipFill rotWithShape="1">
          <a:blip r:embed="rId2">
            <a:extLst>
              <a:ext uri="{28A0092B-C50C-407E-A947-70E740481C1C}">
                <a14:useLocalDpi xmlns:a14="http://schemas.microsoft.com/office/drawing/2010/main" val="0"/>
              </a:ext>
            </a:extLst>
          </a:blip>
          <a:srcRect l="79923" b="42550"/>
          <a:stretch/>
        </p:blipFill>
        <p:spPr>
          <a:xfrm>
            <a:off x="6549683" y="381000"/>
            <a:ext cx="1835834" cy="3443379"/>
          </a:xfrm>
          <a:prstGeom prst="rect">
            <a:avLst/>
          </a:prstGeom>
        </p:spPr>
      </p:pic>
      <p:cxnSp>
        <p:nvCxnSpPr>
          <p:cNvPr id="5" name="Straight Arrow Connector 4"/>
          <p:cNvCxnSpPr/>
          <p:nvPr/>
        </p:nvCxnSpPr>
        <p:spPr>
          <a:xfrm>
            <a:off x="2471057" y="3124200"/>
            <a:ext cx="4158343" cy="0"/>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74499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4-13 at 4.33.40 PM.png"/>
          <p:cNvPicPr>
            <a:picLocks noChangeAspect="1"/>
          </p:cNvPicPr>
          <p:nvPr/>
        </p:nvPicPr>
        <p:blipFill rotWithShape="1">
          <a:blip r:embed="rId3">
            <a:extLst>
              <a:ext uri="{28A0092B-C50C-407E-A947-70E740481C1C}">
                <a14:useLocalDpi xmlns:a14="http://schemas.microsoft.com/office/drawing/2010/main" val="0"/>
              </a:ext>
            </a:extLst>
          </a:blip>
          <a:srcRect b="7494"/>
          <a:stretch/>
        </p:blipFill>
        <p:spPr>
          <a:xfrm>
            <a:off x="0" y="431800"/>
            <a:ext cx="9144000" cy="5544498"/>
          </a:xfrm>
          <a:prstGeom prst="rect">
            <a:avLst/>
          </a:prstGeom>
        </p:spPr>
      </p:pic>
    </p:spTree>
    <p:extLst>
      <p:ext uri="{BB962C8B-B14F-4D97-AF65-F5344CB8AC3E}">
        <p14:creationId xmlns:p14="http://schemas.microsoft.com/office/powerpoint/2010/main" val="2785288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Barriers Framework</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573891" y="2362200"/>
            <a:ext cx="8189109" cy="4164432"/>
          </a:xfrm>
        </p:spPr>
        <p:txBody>
          <a:bodyPr>
            <a:normAutofit/>
          </a:bodyPr>
          <a:lstStyle/>
          <a:p>
            <a:r>
              <a:rPr lang="en-US" sz="2800" b="1" dirty="0" smtClean="0">
                <a:latin typeface="Garamond"/>
                <a:cs typeface="Garamond"/>
              </a:rPr>
              <a:t>Access </a:t>
            </a:r>
            <a:r>
              <a:rPr lang="en-US" sz="2800" b="1" dirty="0">
                <a:latin typeface="Garamond"/>
                <a:cs typeface="Garamond"/>
              </a:rPr>
              <a:t>barriers </a:t>
            </a:r>
            <a:r>
              <a:rPr lang="en-US" sz="2800" dirty="0">
                <a:latin typeface="Garamond"/>
                <a:cs typeface="Garamond"/>
              </a:rPr>
              <a:t>consist of factors that hinder children and their families from obtaining a meal at a site </a:t>
            </a:r>
            <a:endParaRPr lang="en-US" sz="2800" dirty="0" smtClean="0">
              <a:latin typeface="Garamond"/>
              <a:cs typeface="Garamond"/>
            </a:endParaRPr>
          </a:p>
          <a:p>
            <a:r>
              <a:rPr lang="en-US" sz="2800" b="1" dirty="0" smtClean="0">
                <a:latin typeface="Garamond"/>
                <a:cs typeface="Garamond"/>
              </a:rPr>
              <a:t>Eligibility </a:t>
            </a:r>
            <a:r>
              <a:rPr lang="en-US" sz="2800" b="1" dirty="0">
                <a:latin typeface="Garamond"/>
                <a:cs typeface="Garamond"/>
              </a:rPr>
              <a:t>barriers</a:t>
            </a:r>
            <a:r>
              <a:rPr lang="en-US" sz="2800" dirty="0">
                <a:latin typeface="Garamond"/>
                <a:cs typeface="Garamond"/>
              </a:rPr>
              <a:t> consist of programmatic rules, regulations, and restrictions that may create artificial constructs that block food insecure children from needed meals</a:t>
            </a:r>
            <a:r>
              <a:rPr lang="en-US" sz="2800" i="1" dirty="0">
                <a:latin typeface="Garamond"/>
                <a:cs typeface="Garamond"/>
              </a:rPr>
              <a:t> </a:t>
            </a:r>
            <a:endParaRPr lang="en-US" sz="2800" i="1" dirty="0" smtClean="0">
              <a:latin typeface="Garamond"/>
              <a:cs typeface="Garamond"/>
            </a:endParaRPr>
          </a:p>
          <a:p>
            <a:r>
              <a:rPr lang="en-US" sz="2800" dirty="0" smtClean="0">
                <a:latin typeface="Garamond"/>
                <a:cs typeface="Garamond"/>
              </a:rPr>
              <a:t>Finally</a:t>
            </a:r>
            <a:r>
              <a:rPr lang="en-US" sz="2800" dirty="0">
                <a:latin typeface="Garamond"/>
                <a:cs typeface="Garamond"/>
              </a:rPr>
              <a:t>, </a:t>
            </a:r>
            <a:r>
              <a:rPr lang="en-US" sz="2800" b="1" dirty="0">
                <a:latin typeface="Garamond"/>
                <a:cs typeface="Garamond"/>
              </a:rPr>
              <a:t>participation barriers </a:t>
            </a:r>
            <a:r>
              <a:rPr lang="en-US" sz="2800" dirty="0">
                <a:latin typeface="Garamond"/>
                <a:cs typeface="Garamond"/>
              </a:rPr>
              <a:t>encompass the varied reasons why children and their families may elect not to seek federal food assistance.</a:t>
            </a:r>
            <a:endParaRPr lang="en-US" sz="3100" dirty="0" smtClean="0">
              <a:latin typeface="Garamond"/>
              <a:cs typeface="Garamond"/>
            </a:endParaRP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398687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Outline</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1735699" y="1969293"/>
            <a:ext cx="9208910" cy="4525963"/>
          </a:xfrm>
        </p:spPr>
        <p:txBody>
          <a:bodyPr>
            <a:normAutofit/>
          </a:bodyPr>
          <a:lstStyle/>
          <a:p>
            <a:r>
              <a:rPr lang="en-US" sz="2400" dirty="0" smtClean="0">
                <a:latin typeface="Garamond"/>
                <a:cs typeface="Garamond"/>
              </a:rPr>
              <a:t>The Problem: </a:t>
            </a:r>
          </a:p>
          <a:p>
            <a:pPr lvl="1"/>
            <a:r>
              <a:rPr lang="en-US" sz="2400" dirty="0" smtClean="0">
                <a:latin typeface="Garamond"/>
                <a:cs typeface="Garamond"/>
              </a:rPr>
              <a:t>Child Food Insecurity in America</a:t>
            </a:r>
          </a:p>
          <a:p>
            <a:pPr lvl="1"/>
            <a:r>
              <a:rPr lang="en-US" sz="2400" dirty="0" smtClean="0">
                <a:latin typeface="Garamond"/>
                <a:cs typeface="Garamond"/>
              </a:rPr>
              <a:t>The existing safety net </a:t>
            </a:r>
          </a:p>
          <a:p>
            <a:pPr lvl="1"/>
            <a:r>
              <a:rPr lang="en-US" sz="2400" dirty="0" smtClean="0">
                <a:latin typeface="Garamond"/>
                <a:cs typeface="Garamond"/>
              </a:rPr>
              <a:t>Barriers to accessing benefits</a:t>
            </a:r>
          </a:p>
          <a:p>
            <a:pPr lvl="2"/>
            <a:r>
              <a:rPr lang="en-US" dirty="0" smtClean="0">
                <a:latin typeface="Garamond"/>
                <a:cs typeface="Garamond"/>
              </a:rPr>
              <a:t>View for children and families</a:t>
            </a:r>
          </a:p>
          <a:p>
            <a:pPr lvl="2"/>
            <a:r>
              <a:rPr lang="en-US" dirty="0" smtClean="0">
                <a:latin typeface="Garamond"/>
                <a:cs typeface="Garamond"/>
              </a:rPr>
              <a:t>Systems view</a:t>
            </a:r>
          </a:p>
          <a:p>
            <a:r>
              <a:rPr lang="en-US" sz="2400" dirty="0" smtClean="0">
                <a:latin typeface="Garamond"/>
                <a:cs typeface="Garamond"/>
              </a:rPr>
              <a:t>Our Efforts:</a:t>
            </a:r>
          </a:p>
          <a:p>
            <a:pPr lvl="1"/>
            <a:r>
              <a:rPr lang="en-US" sz="2400" dirty="0" smtClean="0">
                <a:latin typeface="Garamond"/>
                <a:cs typeface="Garamond"/>
              </a:rPr>
              <a:t>Data collection </a:t>
            </a:r>
          </a:p>
          <a:p>
            <a:pPr lvl="1"/>
            <a:r>
              <a:rPr lang="en-US" sz="2400" dirty="0" smtClean="0">
                <a:latin typeface="Garamond"/>
                <a:cs typeface="Garamond"/>
              </a:rPr>
              <a:t>Community Organizing</a:t>
            </a:r>
          </a:p>
          <a:p>
            <a:pPr lvl="1"/>
            <a:r>
              <a:rPr lang="en-US" sz="2400" dirty="0" smtClean="0">
                <a:latin typeface="Garamond"/>
                <a:cs typeface="Garamond"/>
              </a:rPr>
              <a:t>Multi-sector collaboration</a:t>
            </a:r>
          </a:p>
          <a:p>
            <a:pPr lvl="1"/>
            <a:endParaRPr lang="en-US" sz="2400" dirty="0" smtClean="0">
              <a:latin typeface="Garamond"/>
              <a:cs typeface="Garamond"/>
            </a:endParaRP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01826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Access Barriers</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4294967295"/>
          </p:nvPr>
        </p:nvSpPr>
        <p:spPr>
          <a:xfrm>
            <a:off x="955675" y="2362200"/>
            <a:ext cx="8188325" cy="4164013"/>
          </a:xfrm>
        </p:spPr>
        <p:txBody>
          <a:bodyPr>
            <a:normAutofit/>
          </a:bodyPr>
          <a:lstStyle/>
          <a:p>
            <a:r>
              <a:rPr lang="en-US" sz="2800" dirty="0" smtClean="0">
                <a:latin typeface="Garamond"/>
                <a:cs typeface="Garamond"/>
              </a:rPr>
              <a:t>Transportation </a:t>
            </a:r>
          </a:p>
          <a:p>
            <a:r>
              <a:rPr lang="en-US" sz="2800" dirty="0" smtClean="0">
                <a:latin typeface="Garamond"/>
                <a:cs typeface="Garamond"/>
              </a:rPr>
              <a:t>Site location</a:t>
            </a:r>
          </a:p>
          <a:p>
            <a:r>
              <a:rPr lang="en-US" sz="2800" dirty="0" smtClean="0">
                <a:latin typeface="Garamond"/>
                <a:cs typeface="Garamond"/>
              </a:rPr>
              <a:t>Attendance rates</a:t>
            </a:r>
          </a:p>
          <a:p>
            <a:r>
              <a:rPr lang="en-US" sz="2800" dirty="0" smtClean="0">
                <a:latin typeface="Garamond"/>
                <a:cs typeface="Garamond"/>
              </a:rPr>
              <a:t>Late buses</a:t>
            </a:r>
          </a:p>
          <a:p>
            <a:r>
              <a:rPr lang="en-US" sz="3100" dirty="0" smtClean="0">
                <a:latin typeface="Garamond"/>
                <a:cs typeface="Garamond"/>
              </a:rPr>
              <a:t>Unstable family situations</a:t>
            </a:r>
          </a:p>
          <a:p>
            <a:r>
              <a:rPr lang="en-US" sz="3100" dirty="0" smtClean="0">
                <a:latin typeface="Garamond"/>
                <a:cs typeface="Garamond"/>
              </a:rPr>
              <a:t>Awareness</a:t>
            </a: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335880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ingmobile_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8441"/>
            <a:ext cx="9144000" cy="6040582"/>
          </a:xfrm>
          <a:prstGeom prst="rect">
            <a:avLst/>
          </a:prstGeom>
        </p:spPr>
      </p:pic>
      <p:sp>
        <p:nvSpPr>
          <p:cNvPr id="4" name="TextBox 3"/>
          <p:cNvSpPr txBox="1"/>
          <p:nvPr/>
        </p:nvSpPr>
        <p:spPr>
          <a:xfrm>
            <a:off x="4876800" y="762000"/>
            <a:ext cx="3581400" cy="584776"/>
          </a:xfrm>
          <a:prstGeom prst="rect">
            <a:avLst/>
          </a:prstGeom>
          <a:noFill/>
        </p:spPr>
        <p:txBody>
          <a:bodyPr wrap="square" rtlCol="0">
            <a:spAutoFit/>
          </a:bodyPr>
          <a:lstStyle/>
          <a:p>
            <a:r>
              <a:rPr lang="en-US" sz="3200" b="1" dirty="0" smtClean="0">
                <a:latin typeface="Garamond"/>
                <a:cs typeface="Garamond"/>
              </a:rPr>
              <a:t>Transportation</a:t>
            </a:r>
            <a:endParaRPr lang="en-US" sz="3200" b="1" dirty="0">
              <a:latin typeface="Garamond"/>
              <a:cs typeface="Garamond"/>
            </a:endParaRPr>
          </a:p>
        </p:txBody>
      </p:sp>
    </p:spTree>
    <p:extLst>
      <p:ext uri="{BB962C8B-B14F-4D97-AF65-F5344CB8AC3E}">
        <p14:creationId xmlns:p14="http://schemas.microsoft.com/office/powerpoint/2010/main" val="58839510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st_schoolDalla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9994" y="1103531"/>
            <a:ext cx="5727700" cy="5351138"/>
          </a:xfrm>
          <a:prstGeom prst="rect">
            <a:avLst/>
          </a:prstGeom>
        </p:spPr>
      </p:pic>
      <p:sp>
        <p:nvSpPr>
          <p:cNvPr id="4" name="TextBox 3"/>
          <p:cNvSpPr txBox="1"/>
          <p:nvPr/>
        </p:nvSpPr>
        <p:spPr>
          <a:xfrm>
            <a:off x="2057400" y="457200"/>
            <a:ext cx="5181600" cy="646331"/>
          </a:xfrm>
          <a:prstGeom prst="rect">
            <a:avLst/>
          </a:prstGeom>
          <a:noFill/>
        </p:spPr>
        <p:txBody>
          <a:bodyPr wrap="square" rtlCol="0">
            <a:spAutoFit/>
          </a:bodyPr>
          <a:lstStyle/>
          <a:p>
            <a:pPr algn="ctr"/>
            <a:r>
              <a:rPr lang="en-US" sz="3600" b="1" dirty="0" smtClean="0">
                <a:latin typeface="Garamond"/>
                <a:cs typeface="Garamond"/>
              </a:rPr>
              <a:t>Site Location</a:t>
            </a:r>
            <a:endParaRPr lang="en-US" sz="3600" b="1" dirty="0">
              <a:latin typeface="Garamond"/>
              <a:cs typeface="Garamond"/>
            </a:endParaRPr>
          </a:p>
        </p:txBody>
      </p:sp>
    </p:spTree>
    <p:extLst>
      <p:ext uri="{BB962C8B-B14F-4D97-AF65-F5344CB8AC3E}">
        <p14:creationId xmlns:p14="http://schemas.microsoft.com/office/powerpoint/2010/main" val="4290435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Eligibility Barriers</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573891" y="2362200"/>
            <a:ext cx="8189109" cy="4164432"/>
          </a:xfrm>
        </p:spPr>
        <p:txBody>
          <a:bodyPr>
            <a:normAutofit/>
          </a:bodyPr>
          <a:lstStyle/>
          <a:p>
            <a:r>
              <a:rPr lang="en-US" sz="3100" dirty="0" smtClean="0">
                <a:latin typeface="Garamond"/>
                <a:cs typeface="Garamond"/>
              </a:rPr>
              <a:t>Paperwork</a:t>
            </a:r>
          </a:p>
          <a:p>
            <a:r>
              <a:rPr lang="en-US" sz="3100" dirty="0" smtClean="0">
                <a:latin typeface="Garamond"/>
                <a:cs typeface="Garamond"/>
              </a:rPr>
              <a:t>The “50% cliff”</a:t>
            </a:r>
          </a:p>
          <a:p>
            <a:r>
              <a:rPr lang="en-US" sz="3100" dirty="0" smtClean="0">
                <a:latin typeface="Garamond"/>
                <a:cs typeface="Garamond"/>
              </a:rPr>
              <a:t>Closed and open sites</a:t>
            </a: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335880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Participation Barriers</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573891" y="2362200"/>
            <a:ext cx="8189109" cy="4164432"/>
          </a:xfrm>
        </p:spPr>
        <p:txBody>
          <a:bodyPr>
            <a:normAutofit/>
          </a:bodyPr>
          <a:lstStyle/>
          <a:p>
            <a:r>
              <a:rPr lang="en-US" sz="3100" dirty="0" smtClean="0">
                <a:latin typeface="Garamond"/>
                <a:cs typeface="Garamond"/>
              </a:rPr>
              <a:t>Cultural expectations</a:t>
            </a:r>
          </a:p>
          <a:p>
            <a:r>
              <a:rPr lang="en-US" sz="3100" dirty="0" smtClean="0">
                <a:latin typeface="Garamond"/>
                <a:cs typeface="Garamond"/>
              </a:rPr>
              <a:t>Stigma</a:t>
            </a:r>
          </a:p>
          <a:p>
            <a:r>
              <a:rPr lang="en-US" sz="3100" dirty="0" smtClean="0">
                <a:latin typeface="Garamond"/>
                <a:cs typeface="Garamond"/>
              </a:rPr>
              <a:t>Immigration fears</a:t>
            </a:r>
          </a:p>
          <a:p>
            <a:r>
              <a:rPr lang="en-US" sz="3100" dirty="0" smtClean="0">
                <a:latin typeface="Garamond"/>
                <a:cs typeface="Garamond"/>
              </a:rPr>
              <a:t>Teenagers</a:t>
            </a:r>
          </a:p>
          <a:p>
            <a:r>
              <a:rPr lang="en-US" sz="3100" dirty="0" smtClean="0">
                <a:latin typeface="Garamond"/>
                <a:cs typeface="Garamond"/>
              </a:rPr>
              <a:t>Language barriers</a:t>
            </a:r>
          </a:p>
          <a:p>
            <a:endParaRPr lang="en-US" sz="3100" dirty="0" smtClean="0">
              <a:latin typeface="Garamond"/>
              <a:cs typeface="Garamond"/>
            </a:endParaRPr>
          </a:p>
          <a:p>
            <a:endParaRPr lang="en-US" sz="3100" dirty="0" smtClean="0">
              <a:latin typeface="Garamond"/>
              <a:cs typeface="Garamond"/>
            </a:endParaRP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335880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097889" y="2427916"/>
            <a:ext cx="1107440" cy="619760"/>
          </a:xfrm>
          <a:prstGeom prst="ellipse">
            <a:avLst/>
          </a:prstGeom>
          <a:solidFill>
            <a:srgbClr val="C61A34"/>
          </a:solidFill>
          <a:ln>
            <a:solidFill>
              <a:srgbClr val="C61A34"/>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 name="Oval 3"/>
          <p:cNvSpPr/>
          <p:nvPr/>
        </p:nvSpPr>
        <p:spPr>
          <a:xfrm>
            <a:off x="1553569" y="3261036"/>
            <a:ext cx="1107440" cy="619760"/>
          </a:xfrm>
          <a:prstGeom prst="ellipse">
            <a:avLst/>
          </a:prstGeom>
          <a:solidFill>
            <a:srgbClr val="C61A34"/>
          </a:solidFill>
          <a:ln>
            <a:solidFill>
              <a:srgbClr val="C61A34"/>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29" name="Straight Connector 28"/>
          <p:cNvCxnSpPr>
            <a:stCxn id="4" idx="7"/>
            <a:endCxn id="2" idx="2"/>
          </p:cNvCxnSpPr>
          <p:nvPr/>
        </p:nvCxnSpPr>
        <p:spPr>
          <a:xfrm flipV="1">
            <a:off x="2498828" y="2737796"/>
            <a:ext cx="599061" cy="614002"/>
          </a:xfrm>
          <a:prstGeom prst="line">
            <a:avLst/>
          </a:prstGeom>
          <a:ln w="12700" cmpd="sng"/>
          <a:effectLst/>
        </p:spPr>
        <p:style>
          <a:lnRef idx="2">
            <a:schemeClr val="dk1"/>
          </a:lnRef>
          <a:fillRef idx="0">
            <a:schemeClr val="dk1"/>
          </a:fillRef>
          <a:effectRef idx="1">
            <a:schemeClr val="dk1"/>
          </a:effectRef>
          <a:fontRef idx="minor">
            <a:schemeClr val="tx1"/>
          </a:fontRef>
        </p:style>
      </p:cxnSp>
      <p:sp>
        <p:nvSpPr>
          <p:cNvPr id="92" name="TextBox 91"/>
          <p:cNvSpPr txBox="1"/>
          <p:nvPr/>
        </p:nvSpPr>
        <p:spPr>
          <a:xfrm>
            <a:off x="822049" y="2162724"/>
            <a:ext cx="685800" cy="369332"/>
          </a:xfrm>
          <a:prstGeom prst="rect">
            <a:avLst/>
          </a:prstGeom>
          <a:noFill/>
        </p:spPr>
        <p:txBody>
          <a:bodyPr wrap="square" rtlCol="0">
            <a:spAutoFit/>
          </a:bodyPr>
          <a:lstStyle/>
          <a:p>
            <a:pPr algn="ctr"/>
            <a:r>
              <a:rPr lang="en-US" dirty="0" smtClean="0">
                <a:solidFill>
                  <a:schemeClr val="bg1"/>
                </a:solidFill>
                <a:latin typeface="Garamond"/>
                <a:cs typeface="Garamond"/>
              </a:rPr>
              <a:t>NCH</a:t>
            </a:r>
            <a:endParaRPr lang="en-US" dirty="0">
              <a:solidFill>
                <a:schemeClr val="bg1"/>
              </a:solidFill>
              <a:latin typeface="Garamond"/>
              <a:cs typeface="Garamond"/>
            </a:endParaRPr>
          </a:p>
        </p:txBody>
      </p:sp>
      <p:sp>
        <p:nvSpPr>
          <p:cNvPr id="93" name="TextBox 92"/>
          <p:cNvSpPr txBox="1"/>
          <p:nvPr/>
        </p:nvSpPr>
        <p:spPr>
          <a:xfrm>
            <a:off x="1690729" y="3412080"/>
            <a:ext cx="894459" cy="369332"/>
          </a:xfrm>
          <a:prstGeom prst="rect">
            <a:avLst/>
          </a:prstGeom>
          <a:noFill/>
        </p:spPr>
        <p:txBody>
          <a:bodyPr wrap="square" rtlCol="0">
            <a:spAutoFit/>
          </a:bodyPr>
          <a:lstStyle/>
          <a:p>
            <a:pPr algn="ctr"/>
            <a:r>
              <a:rPr lang="en-US" dirty="0" smtClean="0">
                <a:solidFill>
                  <a:schemeClr val="bg1"/>
                </a:solidFill>
                <a:latin typeface="Garamond"/>
                <a:cs typeface="Garamond"/>
              </a:rPr>
              <a:t>USDA</a:t>
            </a:r>
            <a:endParaRPr lang="en-US" dirty="0">
              <a:solidFill>
                <a:schemeClr val="bg1"/>
              </a:solidFill>
              <a:latin typeface="Garamond"/>
              <a:cs typeface="Garamond"/>
            </a:endParaRPr>
          </a:p>
        </p:txBody>
      </p:sp>
      <p:sp>
        <p:nvSpPr>
          <p:cNvPr id="94" name="TextBox 93"/>
          <p:cNvSpPr txBox="1"/>
          <p:nvPr/>
        </p:nvSpPr>
        <p:spPr>
          <a:xfrm>
            <a:off x="3296009" y="2553130"/>
            <a:ext cx="762000" cy="369332"/>
          </a:xfrm>
          <a:prstGeom prst="rect">
            <a:avLst/>
          </a:prstGeom>
          <a:noFill/>
        </p:spPr>
        <p:txBody>
          <a:bodyPr wrap="square" rtlCol="0">
            <a:spAutoFit/>
          </a:bodyPr>
          <a:lstStyle/>
          <a:p>
            <a:pPr algn="ctr"/>
            <a:r>
              <a:rPr lang="en-US" dirty="0" smtClean="0">
                <a:solidFill>
                  <a:schemeClr val="bg1"/>
                </a:solidFill>
                <a:latin typeface="Garamond"/>
                <a:cs typeface="Garamond"/>
              </a:rPr>
              <a:t>TDA</a:t>
            </a:r>
            <a:endParaRPr lang="en-US" dirty="0">
              <a:solidFill>
                <a:schemeClr val="bg1"/>
              </a:solidFill>
              <a:latin typeface="Garamond"/>
              <a:cs typeface="Garamond"/>
            </a:endParaRPr>
          </a:p>
        </p:txBody>
      </p:sp>
      <p:sp>
        <p:nvSpPr>
          <p:cNvPr id="104" name="TextBox 103"/>
          <p:cNvSpPr txBox="1"/>
          <p:nvPr/>
        </p:nvSpPr>
        <p:spPr>
          <a:xfrm>
            <a:off x="4768830" y="1271184"/>
            <a:ext cx="817880" cy="369332"/>
          </a:xfrm>
          <a:prstGeom prst="rect">
            <a:avLst/>
          </a:prstGeom>
          <a:noFill/>
        </p:spPr>
        <p:txBody>
          <a:bodyPr wrap="square" rtlCol="0">
            <a:spAutoFit/>
          </a:bodyPr>
          <a:lstStyle/>
          <a:p>
            <a:pPr algn="ctr"/>
            <a:r>
              <a:rPr lang="en-US" dirty="0" smtClean="0">
                <a:solidFill>
                  <a:schemeClr val="bg1"/>
                </a:solidFill>
                <a:latin typeface="Garamond"/>
                <a:cs typeface="Garamond"/>
              </a:rPr>
              <a:t>TFPR</a:t>
            </a:r>
            <a:endParaRPr lang="en-US" dirty="0">
              <a:solidFill>
                <a:schemeClr val="bg1"/>
              </a:solidFill>
              <a:latin typeface="Garamond"/>
              <a:cs typeface="Garamond"/>
            </a:endParaRPr>
          </a:p>
        </p:txBody>
      </p:sp>
      <p:sp>
        <p:nvSpPr>
          <p:cNvPr id="105" name="TextBox 104"/>
          <p:cNvSpPr txBox="1"/>
          <p:nvPr/>
        </p:nvSpPr>
        <p:spPr>
          <a:xfrm>
            <a:off x="4856839" y="3450858"/>
            <a:ext cx="607060" cy="369332"/>
          </a:xfrm>
          <a:prstGeom prst="rect">
            <a:avLst/>
          </a:prstGeom>
          <a:noFill/>
        </p:spPr>
        <p:txBody>
          <a:bodyPr wrap="square" rtlCol="0">
            <a:spAutoFit/>
          </a:bodyPr>
          <a:lstStyle/>
          <a:p>
            <a:pPr algn="ctr"/>
            <a:r>
              <a:rPr lang="en-US" dirty="0" smtClean="0">
                <a:solidFill>
                  <a:schemeClr val="bg1"/>
                </a:solidFill>
                <a:latin typeface="Garamond"/>
                <a:cs typeface="Garamond"/>
              </a:rPr>
              <a:t>THI</a:t>
            </a:r>
            <a:endParaRPr lang="en-US" dirty="0">
              <a:solidFill>
                <a:schemeClr val="bg1"/>
              </a:solidFill>
              <a:latin typeface="Garamond"/>
              <a:cs typeface="Garamond"/>
            </a:endParaRPr>
          </a:p>
        </p:txBody>
      </p:sp>
      <p:sp>
        <p:nvSpPr>
          <p:cNvPr id="108" name="TextBox 107"/>
          <p:cNvSpPr txBox="1"/>
          <p:nvPr/>
        </p:nvSpPr>
        <p:spPr>
          <a:xfrm>
            <a:off x="6191609" y="4819240"/>
            <a:ext cx="681099" cy="369332"/>
          </a:xfrm>
          <a:prstGeom prst="rect">
            <a:avLst/>
          </a:prstGeom>
          <a:noFill/>
        </p:spPr>
        <p:txBody>
          <a:bodyPr wrap="square" rtlCol="0">
            <a:spAutoFit/>
          </a:bodyPr>
          <a:lstStyle/>
          <a:p>
            <a:pPr algn="ctr"/>
            <a:endParaRPr lang="en-US" dirty="0">
              <a:latin typeface="Garamond"/>
              <a:cs typeface="Garamond"/>
            </a:endParaRPr>
          </a:p>
        </p:txBody>
      </p:sp>
      <p:cxnSp>
        <p:nvCxnSpPr>
          <p:cNvPr id="47" name="Straight Connector 46"/>
          <p:cNvCxnSpPr>
            <a:endCxn id="32" idx="0"/>
          </p:cNvCxnSpPr>
          <p:nvPr/>
        </p:nvCxnSpPr>
        <p:spPr>
          <a:xfrm>
            <a:off x="3620647" y="3030128"/>
            <a:ext cx="30962" cy="891308"/>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48" name="Straight Connector 47"/>
          <p:cNvCxnSpPr>
            <a:endCxn id="35" idx="0"/>
          </p:cNvCxnSpPr>
          <p:nvPr/>
        </p:nvCxnSpPr>
        <p:spPr>
          <a:xfrm flipH="1">
            <a:off x="2534920" y="4540250"/>
            <a:ext cx="1117042" cy="565150"/>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0" name="Straight Connector 49"/>
          <p:cNvCxnSpPr>
            <a:stCxn id="33" idx="0"/>
          </p:cNvCxnSpPr>
          <p:nvPr/>
        </p:nvCxnSpPr>
        <p:spPr>
          <a:xfrm flipH="1" flipV="1">
            <a:off x="3646808" y="4541196"/>
            <a:ext cx="1263371" cy="647376"/>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3" name="Straight Connector 52"/>
          <p:cNvCxnSpPr>
            <a:stCxn id="39" idx="0"/>
          </p:cNvCxnSpPr>
          <p:nvPr/>
        </p:nvCxnSpPr>
        <p:spPr>
          <a:xfrm flipH="1" flipV="1">
            <a:off x="2585189" y="5672193"/>
            <a:ext cx="465991" cy="399774"/>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flipH="1" flipV="1">
            <a:off x="4872404" y="5725358"/>
            <a:ext cx="465991" cy="399774"/>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6" name="Straight Connector 55"/>
          <p:cNvCxnSpPr>
            <a:stCxn id="40" idx="0"/>
          </p:cNvCxnSpPr>
          <p:nvPr/>
        </p:nvCxnSpPr>
        <p:spPr>
          <a:xfrm flipV="1">
            <a:off x="2033992" y="5715203"/>
            <a:ext cx="318201" cy="356764"/>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8" name="Straight Connector 57"/>
          <p:cNvCxnSpPr/>
          <p:nvPr/>
        </p:nvCxnSpPr>
        <p:spPr>
          <a:xfrm flipV="1">
            <a:off x="4462665" y="5793196"/>
            <a:ext cx="318201" cy="356764"/>
          </a:xfrm>
          <a:prstGeom prst="line">
            <a:avLst/>
          </a:prstGeom>
          <a:ln w="12700" cmpd="sng"/>
          <a:effectLst/>
        </p:spPr>
        <p:style>
          <a:lnRef idx="2">
            <a:schemeClr val="dk1"/>
          </a:lnRef>
          <a:fillRef idx="0">
            <a:schemeClr val="dk1"/>
          </a:fillRef>
          <a:effectRef idx="1">
            <a:schemeClr val="dk1"/>
          </a:effectRef>
          <a:fontRef idx="minor">
            <a:schemeClr val="tx1"/>
          </a:fontRef>
        </p:style>
      </p:cxnSp>
      <p:sp>
        <p:nvSpPr>
          <p:cNvPr id="32" name="Oval 31"/>
          <p:cNvSpPr/>
          <p:nvPr/>
        </p:nvSpPr>
        <p:spPr>
          <a:xfrm>
            <a:off x="3097889" y="3921436"/>
            <a:ext cx="1107440" cy="619760"/>
          </a:xfrm>
          <a:prstGeom prst="ellipse">
            <a:avLst/>
          </a:prstGeom>
          <a:solidFill>
            <a:srgbClr val="FFFFFF"/>
          </a:solidFill>
          <a:ln>
            <a:solidFill>
              <a:srgbClr val="000000"/>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Oval 32"/>
          <p:cNvSpPr/>
          <p:nvPr/>
        </p:nvSpPr>
        <p:spPr>
          <a:xfrm>
            <a:off x="4356459" y="5188572"/>
            <a:ext cx="1107440" cy="619760"/>
          </a:xfrm>
          <a:prstGeom prst="ellipse">
            <a:avLst/>
          </a:prstGeom>
          <a:solidFill>
            <a:srgbClr val="210C67"/>
          </a:solidFill>
          <a:ln>
            <a:solidFill>
              <a:srgbClr val="000000"/>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Oval 34"/>
          <p:cNvSpPr/>
          <p:nvPr/>
        </p:nvSpPr>
        <p:spPr>
          <a:xfrm>
            <a:off x="1981200" y="5105400"/>
            <a:ext cx="1107440" cy="619760"/>
          </a:xfrm>
          <a:prstGeom prst="ellipse">
            <a:avLst/>
          </a:prstGeom>
          <a:solidFill>
            <a:srgbClr val="210C67"/>
          </a:solidFill>
          <a:ln>
            <a:solidFill>
              <a:srgbClr val="000000"/>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6" name="Oval 35"/>
          <p:cNvSpPr/>
          <p:nvPr/>
        </p:nvSpPr>
        <p:spPr>
          <a:xfrm>
            <a:off x="4075521" y="6114977"/>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7" name="Oval 36"/>
          <p:cNvSpPr/>
          <p:nvPr/>
        </p:nvSpPr>
        <p:spPr>
          <a:xfrm>
            <a:off x="5105400" y="6096000"/>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9" name="Oval 38"/>
          <p:cNvSpPr/>
          <p:nvPr/>
        </p:nvSpPr>
        <p:spPr>
          <a:xfrm>
            <a:off x="2614300" y="6071967"/>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0" name="Oval 39"/>
          <p:cNvSpPr/>
          <p:nvPr/>
        </p:nvSpPr>
        <p:spPr>
          <a:xfrm>
            <a:off x="1597112" y="6071967"/>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 name="TextBox 4"/>
          <p:cNvSpPr txBox="1"/>
          <p:nvPr/>
        </p:nvSpPr>
        <p:spPr>
          <a:xfrm>
            <a:off x="3173988" y="4050268"/>
            <a:ext cx="1310640" cy="369332"/>
          </a:xfrm>
          <a:prstGeom prst="rect">
            <a:avLst/>
          </a:prstGeom>
          <a:noFill/>
        </p:spPr>
        <p:txBody>
          <a:bodyPr wrap="square" rtlCol="0">
            <a:spAutoFit/>
          </a:bodyPr>
          <a:lstStyle/>
          <a:p>
            <a:r>
              <a:rPr lang="en-US" dirty="0" smtClean="0">
                <a:solidFill>
                  <a:srgbClr val="000000"/>
                </a:solidFill>
                <a:latin typeface="Garamond"/>
                <a:cs typeface="Garamond"/>
              </a:rPr>
              <a:t>sponsor</a:t>
            </a:r>
            <a:endParaRPr lang="en-US" dirty="0">
              <a:solidFill>
                <a:srgbClr val="000000"/>
              </a:solidFill>
              <a:latin typeface="Garamond"/>
              <a:cs typeface="Garamond"/>
            </a:endParaRPr>
          </a:p>
        </p:txBody>
      </p:sp>
      <p:sp>
        <p:nvSpPr>
          <p:cNvPr id="7" name="TextBox 6"/>
          <p:cNvSpPr txBox="1"/>
          <p:nvPr/>
        </p:nvSpPr>
        <p:spPr>
          <a:xfrm>
            <a:off x="2133600" y="5188572"/>
            <a:ext cx="762000" cy="374028"/>
          </a:xfrm>
          <a:prstGeom prst="rect">
            <a:avLst/>
          </a:prstGeom>
          <a:noFill/>
        </p:spPr>
        <p:txBody>
          <a:bodyPr wrap="square" rtlCol="0">
            <a:spAutoFit/>
          </a:bodyPr>
          <a:lstStyle/>
          <a:p>
            <a:pPr algn="ctr"/>
            <a:r>
              <a:rPr lang="en-US" dirty="0" smtClean="0">
                <a:solidFill>
                  <a:srgbClr val="FFFFFF"/>
                </a:solidFill>
                <a:latin typeface="Garamond"/>
                <a:cs typeface="Garamond"/>
              </a:rPr>
              <a:t>site</a:t>
            </a:r>
            <a:endParaRPr lang="en-US" dirty="0">
              <a:solidFill>
                <a:srgbClr val="FFFFFF"/>
              </a:solidFill>
              <a:latin typeface="Garamond"/>
              <a:cs typeface="Garamond"/>
            </a:endParaRPr>
          </a:p>
        </p:txBody>
      </p:sp>
      <p:sp>
        <p:nvSpPr>
          <p:cNvPr id="41" name="TextBox 40"/>
          <p:cNvSpPr txBox="1"/>
          <p:nvPr/>
        </p:nvSpPr>
        <p:spPr>
          <a:xfrm>
            <a:off x="4495800" y="5257800"/>
            <a:ext cx="762000" cy="374028"/>
          </a:xfrm>
          <a:prstGeom prst="rect">
            <a:avLst/>
          </a:prstGeom>
          <a:noFill/>
        </p:spPr>
        <p:txBody>
          <a:bodyPr wrap="square" rtlCol="0">
            <a:spAutoFit/>
          </a:bodyPr>
          <a:lstStyle/>
          <a:p>
            <a:pPr algn="ctr"/>
            <a:r>
              <a:rPr lang="en-US" dirty="0" smtClean="0">
                <a:solidFill>
                  <a:srgbClr val="FFFFFF"/>
                </a:solidFill>
                <a:latin typeface="Garamond"/>
                <a:cs typeface="Garamond"/>
              </a:rPr>
              <a:t>site</a:t>
            </a:r>
            <a:endParaRPr lang="en-US" dirty="0">
              <a:solidFill>
                <a:srgbClr val="FFFFFF"/>
              </a:solidFill>
              <a:latin typeface="Garamond"/>
              <a:cs typeface="Garamond"/>
            </a:endParaRPr>
          </a:p>
        </p:txBody>
      </p:sp>
      <p:sp>
        <p:nvSpPr>
          <p:cNvPr id="8" name="TextBox 7"/>
          <p:cNvSpPr txBox="1"/>
          <p:nvPr/>
        </p:nvSpPr>
        <p:spPr>
          <a:xfrm>
            <a:off x="1597112" y="6114977"/>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44" name="TextBox 43"/>
          <p:cNvSpPr txBox="1"/>
          <p:nvPr/>
        </p:nvSpPr>
        <p:spPr>
          <a:xfrm>
            <a:off x="2623272" y="6114977"/>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45" name="TextBox 44"/>
          <p:cNvSpPr txBox="1"/>
          <p:nvPr/>
        </p:nvSpPr>
        <p:spPr>
          <a:xfrm>
            <a:off x="4086312" y="6191925"/>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46" name="TextBox 45"/>
          <p:cNvSpPr txBox="1"/>
          <p:nvPr/>
        </p:nvSpPr>
        <p:spPr>
          <a:xfrm>
            <a:off x="5129889" y="6149960"/>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10" name="TextBox 9"/>
          <p:cNvSpPr txBox="1"/>
          <p:nvPr/>
        </p:nvSpPr>
        <p:spPr>
          <a:xfrm rot="18971323">
            <a:off x="2216586" y="2653184"/>
            <a:ext cx="837592" cy="369332"/>
          </a:xfrm>
          <a:prstGeom prst="rect">
            <a:avLst/>
          </a:prstGeom>
          <a:noFill/>
        </p:spPr>
        <p:txBody>
          <a:bodyPr wrap="square" rtlCol="0">
            <a:spAutoFit/>
          </a:bodyPr>
          <a:lstStyle/>
          <a:p>
            <a:r>
              <a:rPr lang="en-US" dirty="0" smtClean="0">
                <a:latin typeface="Garamond"/>
                <a:cs typeface="Garamond"/>
              </a:rPr>
              <a:t>funds</a:t>
            </a:r>
            <a:endParaRPr lang="en-US" dirty="0">
              <a:latin typeface="Garamond"/>
              <a:cs typeface="Garamond"/>
            </a:endParaRPr>
          </a:p>
        </p:txBody>
      </p:sp>
      <p:sp>
        <p:nvSpPr>
          <p:cNvPr id="57" name="TextBox 56"/>
          <p:cNvSpPr txBox="1"/>
          <p:nvPr/>
        </p:nvSpPr>
        <p:spPr>
          <a:xfrm rot="5233113">
            <a:off x="3567432" y="3386251"/>
            <a:ext cx="837592" cy="369332"/>
          </a:xfrm>
          <a:prstGeom prst="rect">
            <a:avLst/>
          </a:prstGeom>
          <a:noFill/>
        </p:spPr>
        <p:txBody>
          <a:bodyPr wrap="square" rtlCol="0">
            <a:spAutoFit/>
          </a:bodyPr>
          <a:lstStyle/>
          <a:p>
            <a:r>
              <a:rPr lang="en-US" dirty="0" smtClean="0">
                <a:latin typeface="Garamond"/>
                <a:cs typeface="Garamond"/>
              </a:rPr>
              <a:t>funds</a:t>
            </a:r>
            <a:endParaRPr lang="en-US" dirty="0">
              <a:latin typeface="Garamond"/>
              <a:cs typeface="Garamond"/>
            </a:endParaRPr>
          </a:p>
        </p:txBody>
      </p:sp>
      <p:sp>
        <p:nvSpPr>
          <p:cNvPr id="60" name="TextBox 59"/>
          <p:cNvSpPr txBox="1"/>
          <p:nvPr/>
        </p:nvSpPr>
        <p:spPr>
          <a:xfrm rot="1690224">
            <a:off x="4224675" y="4547799"/>
            <a:ext cx="837592" cy="369332"/>
          </a:xfrm>
          <a:prstGeom prst="rect">
            <a:avLst/>
          </a:prstGeom>
          <a:noFill/>
        </p:spPr>
        <p:txBody>
          <a:bodyPr wrap="square" rtlCol="0">
            <a:spAutoFit/>
          </a:bodyPr>
          <a:lstStyle/>
          <a:p>
            <a:r>
              <a:rPr lang="en-US" dirty="0" smtClean="0">
                <a:latin typeface="Garamond"/>
                <a:cs typeface="Garamond"/>
              </a:rPr>
              <a:t>meals</a:t>
            </a:r>
            <a:endParaRPr lang="en-US" dirty="0">
              <a:latin typeface="Garamond"/>
              <a:cs typeface="Garamond"/>
            </a:endParaRPr>
          </a:p>
        </p:txBody>
      </p:sp>
      <p:sp>
        <p:nvSpPr>
          <p:cNvPr id="62" name="TextBox 61"/>
          <p:cNvSpPr txBox="1"/>
          <p:nvPr/>
        </p:nvSpPr>
        <p:spPr>
          <a:xfrm rot="19863271">
            <a:off x="2476803" y="4356529"/>
            <a:ext cx="837592" cy="369332"/>
          </a:xfrm>
          <a:prstGeom prst="rect">
            <a:avLst/>
          </a:prstGeom>
          <a:noFill/>
        </p:spPr>
        <p:txBody>
          <a:bodyPr wrap="square" rtlCol="0">
            <a:spAutoFit/>
          </a:bodyPr>
          <a:lstStyle/>
          <a:p>
            <a:r>
              <a:rPr lang="en-US" dirty="0" smtClean="0">
                <a:latin typeface="Garamond"/>
                <a:cs typeface="Garamond"/>
              </a:rPr>
              <a:t>meals</a:t>
            </a:r>
            <a:endParaRPr lang="en-US" dirty="0">
              <a:latin typeface="Garamond"/>
              <a:cs typeface="Garamond"/>
            </a:endParaRPr>
          </a:p>
        </p:txBody>
      </p:sp>
      <p:sp>
        <p:nvSpPr>
          <p:cNvPr id="63" name="TextBox 62"/>
          <p:cNvSpPr txBox="1"/>
          <p:nvPr/>
        </p:nvSpPr>
        <p:spPr>
          <a:xfrm>
            <a:off x="5558097" y="5677843"/>
            <a:ext cx="2355738" cy="369332"/>
          </a:xfrm>
          <a:prstGeom prst="rect">
            <a:avLst/>
          </a:prstGeom>
          <a:noFill/>
        </p:spPr>
        <p:txBody>
          <a:bodyPr wrap="square" rtlCol="0">
            <a:spAutoFit/>
          </a:bodyPr>
          <a:lstStyle/>
          <a:p>
            <a:r>
              <a:rPr lang="en-US" dirty="0">
                <a:latin typeface="Garamond"/>
                <a:cs typeface="Garamond"/>
              </a:rPr>
              <a:t>m</a:t>
            </a:r>
            <a:r>
              <a:rPr lang="en-US" dirty="0" smtClean="0">
                <a:latin typeface="Garamond"/>
                <a:cs typeface="Garamond"/>
              </a:rPr>
              <a:t>eals, programming</a:t>
            </a:r>
            <a:endParaRPr lang="en-US" dirty="0">
              <a:latin typeface="Garamond"/>
              <a:cs typeface="Garamond"/>
            </a:endParaRPr>
          </a:p>
        </p:txBody>
      </p:sp>
      <p:sp>
        <p:nvSpPr>
          <p:cNvPr id="64" name="TextBox 63"/>
          <p:cNvSpPr txBox="1"/>
          <p:nvPr/>
        </p:nvSpPr>
        <p:spPr>
          <a:xfrm rot="16200000">
            <a:off x="2703384" y="3200498"/>
            <a:ext cx="1185250" cy="338554"/>
          </a:xfrm>
          <a:prstGeom prst="rect">
            <a:avLst/>
          </a:prstGeom>
          <a:noFill/>
        </p:spPr>
        <p:txBody>
          <a:bodyPr wrap="square" rtlCol="0">
            <a:spAutoFit/>
          </a:bodyPr>
          <a:lstStyle/>
          <a:p>
            <a:r>
              <a:rPr lang="en-US" sz="1600" dirty="0" smtClean="0">
                <a:latin typeface="Garamond"/>
                <a:cs typeface="Garamond"/>
              </a:rPr>
              <a:t>paperwork</a:t>
            </a:r>
            <a:endParaRPr lang="en-US" sz="1600" dirty="0">
              <a:latin typeface="Garamond"/>
              <a:cs typeface="Garamond"/>
            </a:endParaRPr>
          </a:p>
        </p:txBody>
      </p:sp>
      <p:sp>
        <p:nvSpPr>
          <p:cNvPr id="65" name="TextBox 64"/>
          <p:cNvSpPr txBox="1"/>
          <p:nvPr/>
        </p:nvSpPr>
        <p:spPr>
          <a:xfrm>
            <a:off x="179182" y="5562600"/>
            <a:ext cx="2355738" cy="369332"/>
          </a:xfrm>
          <a:prstGeom prst="rect">
            <a:avLst/>
          </a:prstGeom>
          <a:noFill/>
        </p:spPr>
        <p:txBody>
          <a:bodyPr wrap="square" rtlCol="0">
            <a:spAutoFit/>
          </a:bodyPr>
          <a:lstStyle/>
          <a:p>
            <a:r>
              <a:rPr lang="en-US" dirty="0">
                <a:latin typeface="Garamond"/>
                <a:cs typeface="Garamond"/>
              </a:rPr>
              <a:t>m</a:t>
            </a:r>
            <a:r>
              <a:rPr lang="en-US" dirty="0" smtClean="0">
                <a:latin typeface="Garamond"/>
                <a:cs typeface="Garamond"/>
              </a:rPr>
              <a:t>eals, programming</a:t>
            </a:r>
            <a:endParaRPr lang="en-US" dirty="0">
              <a:latin typeface="Garamond"/>
              <a:cs typeface="Garamond"/>
            </a:endParaRPr>
          </a:p>
        </p:txBody>
      </p:sp>
      <p:pic>
        <p:nvPicPr>
          <p:cNvPr id="66" name="Picture 65"/>
          <p:cNvPicPr>
            <a:picLocks noChangeAspect="1"/>
          </p:cNvPicPr>
          <p:nvPr/>
        </p:nvPicPr>
        <p:blipFill>
          <a:blip r:embed="rId2"/>
          <a:stretch>
            <a:fillRect/>
          </a:stretch>
        </p:blipFill>
        <p:spPr>
          <a:xfrm>
            <a:off x="0" y="0"/>
            <a:ext cx="9296006" cy="1920754"/>
          </a:xfrm>
          <a:prstGeom prst="rect">
            <a:avLst/>
          </a:prstGeom>
        </p:spPr>
      </p:pic>
      <p:sp>
        <p:nvSpPr>
          <p:cNvPr id="67" name="5-Point Star 66"/>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TextBox 67"/>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The Wider System</a:t>
            </a:r>
            <a:endParaRPr lang="en-US" sz="3800" dirty="0">
              <a:solidFill>
                <a:schemeClr val="bg1"/>
              </a:solidFill>
              <a:latin typeface="Garamond"/>
              <a:cs typeface="Garamond"/>
            </a:endParaRPr>
          </a:p>
        </p:txBody>
      </p:sp>
      <p:sp>
        <p:nvSpPr>
          <p:cNvPr id="69" name="Rectangle 68"/>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117171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3097889" y="2427916"/>
            <a:ext cx="1107440" cy="619760"/>
          </a:xfrm>
          <a:prstGeom prst="ellipse">
            <a:avLst/>
          </a:prstGeom>
          <a:solidFill>
            <a:srgbClr val="C61A34"/>
          </a:solidFill>
          <a:ln>
            <a:solidFill>
              <a:srgbClr val="C61A34"/>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 name="Oval 3"/>
          <p:cNvSpPr/>
          <p:nvPr/>
        </p:nvSpPr>
        <p:spPr>
          <a:xfrm>
            <a:off x="1553569" y="3261036"/>
            <a:ext cx="1107440" cy="619760"/>
          </a:xfrm>
          <a:prstGeom prst="ellipse">
            <a:avLst/>
          </a:prstGeom>
          <a:solidFill>
            <a:srgbClr val="C61A34"/>
          </a:solidFill>
          <a:ln>
            <a:solidFill>
              <a:srgbClr val="C61A34"/>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29" name="Straight Connector 28"/>
          <p:cNvCxnSpPr>
            <a:stCxn id="4" idx="7"/>
            <a:endCxn id="2" idx="2"/>
          </p:cNvCxnSpPr>
          <p:nvPr/>
        </p:nvCxnSpPr>
        <p:spPr>
          <a:xfrm flipV="1">
            <a:off x="2498828" y="2737796"/>
            <a:ext cx="599061" cy="614002"/>
          </a:xfrm>
          <a:prstGeom prst="line">
            <a:avLst/>
          </a:prstGeom>
          <a:ln w="12700" cmpd="sng"/>
          <a:effectLst/>
        </p:spPr>
        <p:style>
          <a:lnRef idx="2">
            <a:schemeClr val="dk1"/>
          </a:lnRef>
          <a:fillRef idx="0">
            <a:schemeClr val="dk1"/>
          </a:fillRef>
          <a:effectRef idx="1">
            <a:schemeClr val="dk1"/>
          </a:effectRef>
          <a:fontRef idx="minor">
            <a:schemeClr val="tx1"/>
          </a:fontRef>
        </p:style>
      </p:cxnSp>
      <p:sp>
        <p:nvSpPr>
          <p:cNvPr id="92" name="TextBox 91"/>
          <p:cNvSpPr txBox="1"/>
          <p:nvPr/>
        </p:nvSpPr>
        <p:spPr>
          <a:xfrm>
            <a:off x="822049" y="2162724"/>
            <a:ext cx="685800" cy="369332"/>
          </a:xfrm>
          <a:prstGeom prst="rect">
            <a:avLst/>
          </a:prstGeom>
          <a:noFill/>
        </p:spPr>
        <p:txBody>
          <a:bodyPr wrap="square" rtlCol="0">
            <a:spAutoFit/>
          </a:bodyPr>
          <a:lstStyle/>
          <a:p>
            <a:pPr algn="ctr"/>
            <a:r>
              <a:rPr lang="en-US" dirty="0" smtClean="0">
                <a:solidFill>
                  <a:schemeClr val="bg1"/>
                </a:solidFill>
                <a:latin typeface="Garamond"/>
                <a:cs typeface="Garamond"/>
              </a:rPr>
              <a:t>NCH</a:t>
            </a:r>
            <a:endParaRPr lang="en-US" dirty="0">
              <a:solidFill>
                <a:schemeClr val="bg1"/>
              </a:solidFill>
              <a:latin typeface="Garamond"/>
              <a:cs typeface="Garamond"/>
            </a:endParaRPr>
          </a:p>
        </p:txBody>
      </p:sp>
      <p:sp>
        <p:nvSpPr>
          <p:cNvPr id="93" name="TextBox 92"/>
          <p:cNvSpPr txBox="1"/>
          <p:nvPr/>
        </p:nvSpPr>
        <p:spPr>
          <a:xfrm>
            <a:off x="1690729" y="3412080"/>
            <a:ext cx="894459" cy="369332"/>
          </a:xfrm>
          <a:prstGeom prst="rect">
            <a:avLst/>
          </a:prstGeom>
          <a:noFill/>
        </p:spPr>
        <p:txBody>
          <a:bodyPr wrap="square" rtlCol="0">
            <a:spAutoFit/>
          </a:bodyPr>
          <a:lstStyle/>
          <a:p>
            <a:pPr algn="ctr"/>
            <a:r>
              <a:rPr lang="en-US" dirty="0" smtClean="0">
                <a:solidFill>
                  <a:schemeClr val="bg1"/>
                </a:solidFill>
                <a:latin typeface="Garamond"/>
                <a:cs typeface="Garamond"/>
              </a:rPr>
              <a:t>USDA</a:t>
            </a:r>
            <a:endParaRPr lang="en-US" dirty="0">
              <a:solidFill>
                <a:schemeClr val="bg1"/>
              </a:solidFill>
              <a:latin typeface="Garamond"/>
              <a:cs typeface="Garamond"/>
            </a:endParaRPr>
          </a:p>
        </p:txBody>
      </p:sp>
      <p:sp>
        <p:nvSpPr>
          <p:cNvPr id="94" name="TextBox 93"/>
          <p:cNvSpPr txBox="1"/>
          <p:nvPr/>
        </p:nvSpPr>
        <p:spPr>
          <a:xfrm>
            <a:off x="3296009" y="2553130"/>
            <a:ext cx="762000" cy="369332"/>
          </a:xfrm>
          <a:prstGeom prst="rect">
            <a:avLst/>
          </a:prstGeom>
          <a:noFill/>
        </p:spPr>
        <p:txBody>
          <a:bodyPr wrap="square" rtlCol="0">
            <a:spAutoFit/>
          </a:bodyPr>
          <a:lstStyle/>
          <a:p>
            <a:pPr algn="ctr"/>
            <a:r>
              <a:rPr lang="en-US" dirty="0" smtClean="0">
                <a:solidFill>
                  <a:schemeClr val="bg1"/>
                </a:solidFill>
                <a:latin typeface="Garamond"/>
                <a:cs typeface="Garamond"/>
              </a:rPr>
              <a:t>TDA</a:t>
            </a:r>
            <a:endParaRPr lang="en-US" dirty="0">
              <a:solidFill>
                <a:schemeClr val="bg1"/>
              </a:solidFill>
              <a:latin typeface="Garamond"/>
              <a:cs typeface="Garamond"/>
            </a:endParaRPr>
          </a:p>
        </p:txBody>
      </p:sp>
      <p:sp>
        <p:nvSpPr>
          <p:cNvPr id="104" name="TextBox 103"/>
          <p:cNvSpPr txBox="1"/>
          <p:nvPr/>
        </p:nvSpPr>
        <p:spPr>
          <a:xfrm>
            <a:off x="4768830" y="1271184"/>
            <a:ext cx="817880" cy="369332"/>
          </a:xfrm>
          <a:prstGeom prst="rect">
            <a:avLst/>
          </a:prstGeom>
          <a:noFill/>
        </p:spPr>
        <p:txBody>
          <a:bodyPr wrap="square" rtlCol="0">
            <a:spAutoFit/>
          </a:bodyPr>
          <a:lstStyle/>
          <a:p>
            <a:pPr algn="ctr"/>
            <a:r>
              <a:rPr lang="en-US" dirty="0" smtClean="0">
                <a:solidFill>
                  <a:schemeClr val="bg1"/>
                </a:solidFill>
                <a:latin typeface="Garamond"/>
                <a:cs typeface="Garamond"/>
              </a:rPr>
              <a:t>TFPR</a:t>
            </a:r>
            <a:endParaRPr lang="en-US" dirty="0">
              <a:solidFill>
                <a:schemeClr val="bg1"/>
              </a:solidFill>
              <a:latin typeface="Garamond"/>
              <a:cs typeface="Garamond"/>
            </a:endParaRPr>
          </a:p>
        </p:txBody>
      </p:sp>
      <p:sp>
        <p:nvSpPr>
          <p:cNvPr id="105" name="TextBox 104"/>
          <p:cNvSpPr txBox="1"/>
          <p:nvPr/>
        </p:nvSpPr>
        <p:spPr>
          <a:xfrm>
            <a:off x="4856839" y="3450858"/>
            <a:ext cx="607060" cy="369332"/>
          </a:xfrm>
          <a:prstGeom prst="rect">
            <a:avLst/>
          </a:prstGeom>
          <a:noFill/>
        </p:spPr>
        <p:txBody>
          <a:bodyPr wrap="square" rtlCol="0">
            <a:spAutoFit/>
          </a:bodyPr>
          <a:lstStyle/>
          <a:p>
            <a:pPr algn="ctr"/>
            <a:r>
              <a:rPr lang="en-US" dirty="0" smtClean="0">
                <a:solidFill>
                  <a:schemeClr val="bg1"/>
                </a:solidFill>
                <a:latin typeface="Garamond"/>
                <a:cs typeface="Garamond"/>
              </a:rPr>
              <a:t>THI</a:t>
            </a:r>
            <a:endParaRPr lang="en-US" dirty="0">
              <a:solidFill>
                <a:schemeClr val="bg1"/>
              </a:solidFill>
              <a:latin typeface="Garamond"/>
              <a:cs typeface="Garamond"/>
            </a:endParaRPr>
          </a:p>
        </p:txBody>
      </p:sp>
      <p:sp>
        <p:nvSpPr>
          <p:cNvPr id="108" name="TextBox 107"/>
          <p:cNvSpPr txBox="1"/>
          <p:nvPr/>
        </p:nvSpPr>
        <p:spPr>
          <a:xfrm>
            <a:off x="6191609" y="4819240"/>
            <a:ext cx="681099" cy="369332"/>
          </a:xfrm>
          <a:prstGeom prst="rect">
            <a:avLst/>
          </a:prstGeom>
          <a:noFill/>
        </p:spPr>
        <p:txBody>
          <a:bodyPr wrap="square" rtlCol="0">
            <a:spAutoFit/>
          </a:bodyPr>
          <a:lstStyle/>
          <a:p>
            <a:pPr algn="ctr"/>
            <a:endParaRPr lang="en-US" dirty="0">
              <a:latin typeface="Garamond"/>
              <a:cs typeface="Garamond"/>
            </a:endParaRPr>
          </a:p>
        </p:txBody>
      </p:sp>
      <p:cxnSp>
        <p:nvCxnSpPr>
          <p:cNvPr id="47" name="Straight Connector 46"/>
          <p:cNvCxnSpPr>
            <a:endCxn id="32" idx="0"/>
          </p:cNvCxnSpPr>
          <p:nvPr/>
        </p:nvCxnSpPr>
        <p:spPr>
          <a:xfrm>
            <a:off x="3620647" y="3030128"/>
            <a:ext cx="30962" cy="891308"/>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48" name="Straight Connector 47"/>
          <p:cNvCxnSpPr>
            <a:endCxn id="35" idx="0"/>
          </p:cNvCxnSpPr>
          <p:nvPr/>
        </p:nvCxnSpPr>
        <p:spPr>
          <a:xfrm flipH="1">
            <a:off x="2534920" y="4540250"/>
            <a:ext cx="1117042" cy="565150"/>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0" name="Straight Connector 49"/>
          <p:cNvCxnSpPr>
            <a:stCxn id="33" idx="0"/>
          </p:cNvCxnSpPr>
          <p:nvPr/>
        </p:nvCxnSpPr>
        <p:spPr>
          <a:xfrm flipH="1" flipV="1">
            <a:off x="3646808" y="4541196"/>
            <a:ext cx="1263371" cy="647376"/>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3" name="Straight Connector 52"/>
          <p:cNvCxnSpPr>
            <a:stCxn id="39" idx="0"/>
          </p:cNvCxnSpPr>
          <p:nvPr/>
        </p:nvCxnSpPr>
        <p:spPr>
          <a:xfrm flipH="1" flipV="1">
            <a:off x="2585189" y="5672193"/>
            <a:ext cx="465991" cy="399774"/>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flipH="1" flipV="1">
            <a:off x="4872404" y="5725358"/>
            <a:ext cx="465991" cy="399774"/>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6" name="Straight Connector 55"/>
          <p:cNvCxnSpPr>
            <a:stCxn id="40" idx="0"/>
          </p:cNvCxnSpPr>
          <p:nvPr/>
        </p:nvCxnSpPr>
        <p:spPr>
          <a:xfrm flipV="1">
            <a:off x="2033992" y="5715203"/>
            <a:ext cx="318201" cy="356764"/>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8" name="Straight Connector 57"/>
          <p:cNvCxnSpPr/>
          <p:nvPr/>
        </p:nvCxnSpPr>
        <p:spPr>
          <a:xfrm flipV="1">
            <a:off x="4462665" y="5793196"/>
            <a:ext cx="318201" cy="356764"/>
          </a:xfrm>
          <a:prstGeom prst="line">
            <a:avLst/>
          </a:prstGeom>
          <a:ln w="12700" cmpd="sng"/>
          <a:effectLst/>
        </p:spPr>
        <p:style>
          <a:lnRef idx="2">
            <a:schemeClr val="dk1"/>
          </a:lnRef>
          <a:fillRef idx="0">
            <a:schemeClr val="dk1"/>
          </a:fillRef>
          <a:effectRef idx="1">
            <a:schemeClr val="dk1"/>
          </a:effectRef>
          <a:fontRef idx="minor">
            <a:schemeClr val="tx1"/>
          </a:fontRef>
        </p:style>
      </p:cxnSp>
      <p:sp>
        <p:nvSpPr>
          <p:cNvPr id="32" name="Oval 31"/>
          <p:cNvSpPr/>
          <p:nvPr/>
        </p:nvSpPr>
        <p:spPr>
          <a:xfrm>
            <a:off x="3097889" y="3921436"/>
            <a:ext cx="1107440" cy="619760"/>
          </a:xfrm>
          <a:prstGeom prst="ellipse">
            <a:avLst/>
          </a:prstGeom>
          <a:solidFill>
            <a:schemeClr val="bg1"/>
          </a:solidFill>
          <a:ln>
            <a:solidFill>
              <a:srgbClr val="000000"/>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Oval 32"/>
          <p:cNvSpPr/>
          <p:nvPr/>
        </p:nvSpPr>
        <p:spPr>
          <a:xfrm>
            <a:off x="4356459" y="5188572"/>
            <a:ext cx="1107440" cy="619760"/>
          </a:xfrm>
          <a:prstGeom prst="ellipse">
            <a:avLst/>
          </a:prstGeom>
          <a:solidFill>
            <a:srgbClr val="210C67"/>
          </a:solidFill>
          <a:ln>
            <a:solidFill>
              <a:srgbClr val="000000"/>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Oval 34"/>
          <p:cNvSpPr/>
          <p:nvPr/>
        </p:nvSpPr>
        <p:spPr>
          <a:xfrm>
            <a:off x="1981200" y="5105400"/>
            <a:ext cx="1107440" cy="619760"/>
          </a:xfrm>
          <a:prstGeom prst="ellipse">
            <a:avLst/>
          </a:prstGeom>
          <a:solidFill>
            <a:srgbClr val="210C67"/>
          </a:solidFill>
          <a:ln>
            <a:solidFill>
              <a:srgbClr val="000000"/>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6" name="Oval 35"/>
          <p:cNvSpPr/>
          <p:nvPr/>
        </p:nvSpPr>
        <p:spPr>
          <a:xfrm>
            <a:off x="4075521" y="6114977"/>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7" name="Oval 36"/>
          <p:cNvSpPr/>
          <p:nvPr/>
        </p:nvSpPr>
        <p:spPr>
          <a:xfrm>
            <a:off x="5105400" y="6096000"/>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9" name="Oval 38"/>
          <p:cNvSpPr/>
          <p:nvPr/>
        </p:nvSpPr>
        <p:spPr>
          <a:xfrm>
            <a:off x="2614300" y="6071967"/>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0" name="Oval 39"/>
          <p:cNvSpPr/>
          <p:nvPr/>
        </p:nvSpPr>
        <p:spPr>
          <a:xfrm>
            <a:off x="1597112" y="6071967"/>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 name="TextBox 4"/>
          <p:cNvSpPr txBox="1"/>
          <p:nvPr/>
        </p:nvSpPr>
        <p:spPr>
          <a:xfrm>
            <a:off x="3173988" y="4050268"/>
            <a:ext cx="1310640" cy="369332"/>
          </a:xfrm>
          <a:prstGeom prst="rect">
            <a:avLst/>
          </a:prstGeom>
          <a:noFill/>
        </p:spPr>
        <p:txBody>
          <a:bodyPr wrap="square" rtlCol="0">
            <a:spAutoFit/>
          </a:bodyPr>
          <a:lstStyle/>
          <a:p>
            <a:r>
              <a:rPr lang="en-US" dirty="0" smtClean="0">
                <a:solidFill>
                  <a:srgbClr val="000000"/>
                </a:solidFill>
                <a:latin typeface="Garamond"/>
                <a:cs typeface="Garamond"/>
              </a:rPr>
              <a:t>sponsor</a:t>
            </a:r>
            <a:endParaRPr lang="en-US" dirty="0">
              <a:solidFill>
                <a:srgbClr val="000000"/>
              </a:solidFill>
              <a:latin typeface="Garamond"/>
              <a:cs typeface="Garamond"/>
            </a:endParaRPr>
          </a:p>
        </p:txBody>
      </p:sp>
      <p:sp>
        <p:nvSpPr>
          <p:cNvPr id="7" name="TextBox 6"/>
          <p:cNvSpPr txBox="1"/>
          <p:nvPr/>
        </p:nvSpPr>
        <p:spPr>
          <a:xfrm>
            <a:off x="2133600" y="5188572"/>
            <a:ext cx="762000" cy="374028"/>
          </a:xfrm>
          <a:prstGeom prst="rect">
            <a:avLst/>
          </a:prstGeom>
          <a:noFill/>
        </p:spPr>
        <p:txBody>
          <a:bodyPr wrap="square" rtlCol="0">
            <a:spAutoFit/>
          </a:bodyPr>
          <a:lstStyle/>
          <a:p>
            <a:pPr algn="ctr"/>
            <a:r>
              <a:rPr lang="en-US" dirty="0" smtClean="0">
                <a:solidFill>
                  <a:srgbClr val="FFFFFF"/>
                </a:solidFill>
                <a:latin typeface="Garamond"/>
                <a:cs typeface="Garamond"/>
              </a:rPr>
              <a:t>site</a:t>
            </a:r>
            <a:endParaRPr lang="en-US" dirty="0">
              <a:solidFill>
                <a:srgbClr val="FFFFFF"/>
              </a:solidFill>
              <a:latin typeface="Garamond"/>
              <a:cs typeface="Garamond"/>
            </a:endParaRPr>
          </a:p>
        </p:txBody>
      </p:sp>
      <p:sp>
        <p:nvSpPr>
          <p:cNvPr id="41" name="TextBox 40"/>
          <p:cNvSpPr txBox="1"/>
          <p:nvPr/>
        </p:nvSpPr>
        <p:spPr>
          <a:xfrm>
            <a:off x="4495800" y="5257800"/>
            <a:ext cx="762000" cy="374028"/>
          </a:xfrm>
          <a:prstGeom prst="rect">
            <a:avLst/>
          </a:prstGeom>
          <a:noFill/>
        </p:spPr>
        <p:txBody>
          <a:bodyPr wrap="square" rtlCol="0">
            <a:spAutoFit/>
          </a:bodyPr>
          <a:lstStyle/>
          <a:p>
            <a:pPr algn="ctr"/>
            <a:r>
              <a:rPr lang="en-US" dirty="0" smtClean="0">
                <a:solidFill>
                  <a:srgbClr val="FFFFFF"/>
                </a:solidFill>
                <a:latin typeface="Garamond"/>
                <a:cs typeface="Garamond"/>
              </a:rPr>
              <a:t>site</a:t>
            </a:r>
            <a:endParaRPr lang="en-US" dirty="0">
              <a:solidFill>
                <a:srgbClr val="FFFFFF"/>
              </a:solidFill>
              <a:latin typeface="Garamond"/>
              <a:cs typeface="Garamond"/>
            </a:endParaRPr>
          </a:p>
        </p:txBody>
      </p:sp>
      <p:sp>
        <p:nvSpPr>
          <p:cNvPr id="8" name="TextBox 7"/>
          <p:cNvSpPr txBox="1"/>
          <p:nvPr/>
        </p:nvSpPr>
        <p:spPr>
          <a:xfrm>
            <a:off x="1597112" y="6114977"/>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44" name="TextBox 43"/>
          <p:cNvSpPr txBox="1"/>
          <p:nvPr/>
        </p:nvSpPr>
        <p:spPr>
          <a:xfrm>
            <a:off x="2623272" y="6114977"/>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45" name="TextBox 44"/>
          <p:cNvSpPr txBox="1"/>
          <p:nvPr/>
        </p:nvSpPr>
        <p:spPr>
          <a:xfrm>
            <a:off x="4086312" y="6191925"/>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46" name="TextBox 45"/>
          <p:cNvSpPr txBox="1"/>
          <p:nvPr/>
        </p:nvSpPr>
        <p:spPr>
          <a:xfrm>
            <a:off x="5129889" y="6149960"/>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10" name="TextBox 9"/>
          <p:cNvSpPr txBox="1"/>
          <p:nvPr/>
        </p:nvSpPr>
        <p:spPr>
          <a:xfrm rot="18971323">
            <a:off x="2216586" y="2653184"/>
            <a:ext cx="837592" cy="369332"/>
          </a:xfrm>
          <a:prstGeom prst="rect">
            <a:avLst/>
          </a:prstGeom>
          <a:noFill/>
        </p:spPr>
        <p:txBody>
          <a:bodyPr wrap="square" rtlCol="0">
            <a:spAutoFit/>
          </a:bodyPr>
          <a:lstStyle/>
          <a:p>
            <a:r>
              <a:rPr lang="en-US" dirty="0" smtClean="0">
                <a:latin typeface="Garamond"/>
                <a:cs typeface="Garamond"/>
              </a:rPr>
              <a:t>funds</a:t>
            </a:r>
            <a:endParaRPr lang="en-US" dirty="0">
              <a:latin typeface="Garamond"/>
              <a:cs typeface="Garamond"/>
            </a:endParaRPr>
          </a:p>
        </p:txBody>
      </p:sp>
      <p:sp>
        <p:nvSpPr>
          <p:cNvPr id="57" name="TextBox 56"/>
          <p:cNvSpPr txBox="1"/>
          <p:nvPr/>
        </p:nvSpPr>
        <p:spPr>
          <a:xfrm rot="5233113">
            <a:off x="3567432" y="3386251"/>
            <a:ext cx="837592" cy="369332"/>
          </a:xfrm>
          <a:prstGeom prst="rect">
            <a:avLst/>
          </a:prstGeom>
          <a:noFill/>
        </p:spPr>
        <p:txBody>
          <a:bodyPr wrap="square" rtlCol="0">
            <a:spAutoFit/>
          </a:bodyPr>
          <a:lstStyle/>
          <a:p>
            <a:r>
              <a:rPr lang="en-US" dirty="0" smtClean="0">
                <a:latin typeface="Garamond"/>
                <a:cs typeface="Garamond"/>
              </a:rPr>
              <a:t>funds</a:t>
            </a:r>
            <a:endParaRPr lang="en-US" dirty="0">
              <a:latin typeface="Garamond"/>
              <a:cs typeface="Garamond"/>
            </a:endParaRPr>
          </a:p>
        </p:txBody>
      </p:sp>
      <p:sp>
        <p:nvSpPr>
          <p:cNvPr id="60" name="TextBox 59"/>
          <p:cNvSpPr txBox="1"/>
          <p:nvPr/>
        </p:nvSpPr>
        <p:spPr>
          <a:xfrm rot="1690224">
            <a:off x="4224675" y="4547799"/>
            <a:ext cx="837592" cy="369332"/>
          </a:xfrm>
          <a:prstGeom prst="rect">
            <a:avLst/>
          </a:prstGeom>
          <a:noFill/>
        </p:spPr>
        <p:txBody>
          <a:bodyPr wrap="square" rtlCol="0">
            <a:spAutoFit/>
          </a:bodyPr>
          <a:lstStyle/>
          <a:p>
            <a:r>
              <a:rPr lang="en-US" dirty="0" smtClean="0">
                <a:latin typeface="Garamond"/>
                <a:cs typeface="Garamond"/>
              </a:rPr>
              <a:t>meals</a:t>
            </a:r>
            <a:endParaRPr lang="en-US" dirty="0">
              <a:latin typeface="Garamond"/>
              <a:cs typeface="Garamond"/>
            </a:endParaRPr>
          </a:p>
        </p:txBody>
      </p:sp>
      <p:sp>
        <p:nvSpPr>
          <p:cNvPr id="62" name="TextBox 61"/>
          <p:cNvSpPr txBox="1"/>
          <p:nvPr/>
        </p:nvSpPr>
        <p:spPr>
          <a:xfrm rot="19863271">
            <a:off x="2476803" y="4356529"/>
            <a:ext cx="837592" cy="369332"/>
          </a:xfrm>
          <a:prstGeom prst="rect">
            <a:avLst/>
          </a:prstGeom>
          <a:noFill/>
        </p:spPr>
        <p:txBody>
          <a:bodyPr wrap="square" rtlCol="0">
            <a:spAutoFit/>
          </a:bodyPr>
          <a:lstStyle/>
          <a:p>
            <a:r>
              <a:rPr lang="en-US" dirty="0" smtClean="0">
                <a:latin typeface="Garamond"/>
                <a:cs typeface="Garamond"/>
              </a:rPr>
              <a:t>meals</a:t>
            </a:r>
            <a:endParaRPr lang="en-US" dirty="0">
              <a:latin typeface="Garamond"/>
              <a:cs typeface="Garamond"/>
            </a:endParaRPr>
          </a:p>
        </p:txBody>
      </p:sp>
      <p:sp>
        <p:nvSpPr>
          <p:cNvPr id="63" name="TextBox 62"/>
          <p:cNvSpPr txBox="1"/>
          <p:nvPr/>
        </p:nvSpPr>
        <p:spPr>
          <a:xfrm>
            <a:off x="5558097" y="5677843"/>
            <a:ext cx="2355738" cy="369332"/>
          </a:xfrm>
          <a:prstGeom prst="rect">
            <a:avLst/>
          </a:prstGeom>
          <a:noFill/>
        </p:spPr>
        <p:txBody>
          <a:bodyPr wrap="square" rtlCol="0">
            <a:spAutoFit/>
          </a:bodyPr>
          <a:lstStyle/>
          <a:p>
            <a:r>
              <a:rPr lang="en-US" dirty="0">
                <a:latin typeface="Garamond"/>
                <a:cs typeface="Garamond"/>
              </a:rPr>
              <a:t>m</a:t>
            </a:r>
            <a:r>
              <a:rPr lang="en-US" dirty="0" smtClean="0">
                <a:latin typeface="Garamond"/>
                <a:cs typeface="Garamond"/>
              </a:rPr>
              <a:t>eals, programming</a:t>
            </a:r>
            <a:endParaRPr lang="en-US" dirty="0">
              <a:latin typeface="Garamond"/>
              <a:cs typeface="Garamond"/>
            </a:endParaRPr>
          </a:p>
        </p:txBody>
      </p:sp>
      <p:sp>
        <p:nvSpPr>
          <p:cNvPr id="64" name="TextBox 63"/>
          <p:cNvSpPr txBox="1"/>
          <p:nvPr/>
        </p:nvSpPr>
        <p:spPr>
          <a:xfrm rot="16200000">
            <a:off x="2703384" y="3200498"/>
            <a:ext cx="1185250" cy="338554"/>
          </a:xfrm>
          <a:prstGeom prst="rect">
            <a:avLst/>
          </a:prstGeom>
          <a:noFill/>
        </p:spPr>
        <p:txBody>
          <a:bodyPr wrap="square" rtlCol="0">
            <a:spAutoFit/>
          </a:bodyPr>
          <a:lstStyle/>
          <a:p>
            <a:r>
              <a:rPr lang="en-US" sz="1600" dirty="0" smtClean="0">
                <a:latin typeface="Garamond"/>
                <a:cs typeface="Garamond"/>
              </a:rPr>
              <a:t>paperwork</a:t>
            </a:r>
            <a:endParaRPr lang="en-US" sz="1600" dirty="0">
              <a:latin typeface="Garamond"/>
              <a:cs typeface="Garamond"/>
            </a:endParaRPr>
          </a:p>
        </p:txBody>
      </p:sp>
      <p:sp>
        <p:nvSpPr>
          <p:cNvPr id="65" name="TextBox 64"/>
          <p:cNvSpPr txBox="1"/>
          <p:nvPr/>
        </p:nvSpPr>
        <p:spPr>
          <a:xfrm>
            <a:off x="179182" y="5562600"/>
            <a:ext cx="2355738" cy="369332"/>
          </a:xfrm>
          <a:prstGeom prst="rect">
            <a:avLst/>
          </a:prstGeom>
          <a:noFill/>
        </p:spPr>
        <p:txBody>
          <a:bodyPr wrap="square" rtlCol="0">
            <a:spAutoFit/>
          </a:bodyPr>
          <a:lstStyle/>
          <a:p>
            <a:r>
              <a:rPr lang="en-US" dirty="0">
                <a:latin typeface="Garamond"/>
                <a:cs typeface="Garamond"/>
              </a:rPr>
              <a:t>m</a:t>
            </a:r>
            <a:r>
              <a:rPr lang="en-US" dirty="0" smtClean="0">
                <a:latin typeface="Garamond"/>
                <a:cs typeface="Garamond"/>
              </a:rPr>
              <a:t>eals, programming</a:t>
            </a:r>
            <a:endParaRPr lang="en-US" dirty="0">
              <a:latin typeface="Garamond"/>
              <a:cs typeface="Garamond"/>
            </a:endParaRPr>
          </a:p>
        </p:txBody>
      </p:sp>
      <p:pic>
        <p:nvPicPr>
          <p:cNvPr id="66" name="Picture 65"/>
          <p:cNvPicPr>
            <a:picLocks noChangeAspect="1"/>
          </p:cNvPicPr>
          <p:nvPr/>
        </p:nvPicPr>
        <p:blipFill>
          <a:blip r:embed="rId3"/>
          <a:stretch>
            <a:fillRect/>
          </a:stretch>
        </p:blipFill>
        <p:spPr>
          <a:xfrm>
            <a:off x="0" y="0"/>
            <a:ext cx="9296006" cy="1920754"/>
          </a:xfrm>
          <a:prstGeom prst="rect">
            <a:avLst/>
          </a:prstGeom>
        </p:spPr>
      </p:pic>
      <p:sp>
        <p:nvSpPr>
          <p:cNvPr id="67" name="5-Point Star 66"/>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TextBox 67"/>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System Breakdown</a:t>
            </a:r>
            <a:endParaRPr lang="en-US" sz="3800" dirty="0">
              <a:solidFill>
                <a:schemeClr val="bg1"/>
              </a:solidFill>
              <a:latin typeface="Garamond"/>
              <a:cs typeface="Garamond"/>
            </a:endParaRPr>
          </a:p>
        </p:txBody>
      </p:sp>
      <p:sp>
        <p:nvSpPr>
          <p:cNvPr id="69" name="Rectangle 68"/>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381000" y="2778437"/>
            <a:ext cx="2089872" cy="369332"/>
          </a:xfrm>
          <a:prstGeom prst="rect">
            <a:avLst/>
          </a:prstGeom>
          <a:noFill/>
        </p:spPr>
        <p:txBody>
          <a:bodyPr wrap="square" rtlCol="0">
            <a:spAutoFit/>
          </a:bodyPr>
          <a:lstStyle/>
          <a:p>
            <a:r>
              <a:rPr lang="en-US" b="1" dirty="0">
                <a:latin typeface="Garamond"/>
                <a:cs typeface="Garamond"/>
              </a:rPr>
              <a:t>p</a:t>
            </a:r>
            <a:r>
              <a:rPr lang="en-US" b="1" dirty="0" smtClean="0">
                <a:latin typeface="Garamond"/>
                <a:cs typeface="Garamond"/>
              </a:rPr>
              <a:t>olitical pressure</a:t>
            </a:r>
            <a:endParaRPr lang="en-US" b="1" dirty="0">
              <a:latin typeface="Garamond"/>
              <a:cs typeface="Garamond"/>
            </a:endParaRPr>
          </a:p>
        </p:txBody>
      </p:sp>
      <p:sp>
        <p:nvSpPr>
          <p:cNvPr id="49" name="TextBox 48"/>
          <p:cNvSpPr txBox="1"/>
          <p:nvPr/>
        </p:nvSpPr>
        <p:spPr>
          <a:xfrm>
            <a:off x="4203104" y="2045332"/>
            <a:ext cx="2089872" cy="646331"/>
          </a:xfrm>
          <a:prstGeom prst="rect">
            <a:avLst/>
          </a:prstGeom>
          <a:noFill/>
        </p:spPr>
        <p:txBody>
          <a:bodyPr wrap="square" rtlCol="0">
            <a:spAutoFit/>
          </a:bodyPr>
          <a:lstStyle/>
          <a:p>
            <a:r>
              <a:rPr lang="en-US" b="1" dirty="0" smtClean="0">
                <a:latin typeface="Garamond"/>
                <a:cs typeface="Garamond"/>
              </a:rPr>
              <a:t>fraudulent sponsors</a:t>
            </a:r>
            <a:endParaRPr lang="en-US" b="1" dirty="0">
              <a:latin typeface="Garamond"/>
              <a:cs typeface="Garamond"/>
            </a:endParaRPr>
          </a:p>
        </p:txBody>
      </p:sp>
      <p:sp>
        <p:nvSpPr>
          <p:cNvPr id="51" name="TextBox 50"/>
          <p:cNvSpPr txBox="1"/>
          <p:nvPr/>
        </p:nvSpPr>
        <p:spPr>
          <a:xfrm>
            <a:off x="4356459" y="4050268"/>
            <a:ext cx="2089872" cy="369332"/>
          </a:xfrm>
          <a:prstGeom prst="rect">
            <a:avLst/>
          </a:prstGeom>
          <a:noFill/>
        </p:spPr>
        <p:txBody>
          <a:bodyPr wrap="square" rtlCol="0">
            <a:spAutoFit/>
          </a:bodyPr>
          <a:lstStyle/>
          <a:p>
            <a:r>
              <a:rPr lang="en-US" b="1" dirty="0">
                <a:latin typeface="Garamond"/>
                <a:cs typeface="Garamond"/>
              </a:rPr>
              <a:t>f</a:t>
            </a:r>
            <a:r>
              <a:rPr lang="en-US" b="1" dirty="0" smtClean="0">
                <a:latin typeface="Garamond"/>
                <a:cs typeface="Garamond"/>
              </a:rPr>
              <a:t>inancial solvency</a:t>
            </a:r>
            <a:endParaRPr lang="en-US" b="1" dirty="0">
              <a:latin typeface="Garamond"/>
              <a:cs typeface="Garamond"/>
            </a:endParaRPr>
          </a:p>
        </p:txBody>
      </p:sp>
      <p:sp>
        <p:nvSpPr>
          <p:cNvPr id="52" name="TextBox 51"/>
          <p:cNvSpPr txBox="1"/>
          <p:nvPr/>
        </p:nvSpPr>
        <p:spPr>
          <a:xfrm>
            <a:off x="4910179" y="4375412"/>
            <a:ext cx="1068981" cy="369332"/>
          </a:xfrm>
          <a:prstGeom prst="rect">
            <a:avLst/>
          </a:prstGeom>
          <a:noFill/>
        </p:spPr>
        <p:txBody>
          <a:bodyPr wrap="square" rtlCol="0">
            <a:spAutoFit/>
          </a:bodyPr>
          <a:lstStyle/>
          <a:p>
            <a:r>
              <a:rPr lang="en-US" b="1" dirty="0" smtClean="0">
                <a:latin typeface="Garamond"/>
                <a:cs typeface="Garamond"/>
              </a:rPr>
              <a:t>rules</a:t>
            </a:r>
            <a:endParaRPr lang="en-US" b="1" dirty="0">
              <a:latin typeface="Garamond"/>
              <a:cs typeface="Garamond"/>
            </a:endParaRPr>
          </a:p>
        </p:txBody>
      </p:sp>
      <p:sp>
        <p:nvSpPr>
          <p:cNvPr id="54" name="TextBox 53"/>
          <p:cNvSpPr txBox="1"/>
          <p:nvPr/>
        </p:nvSpPr>
        <p:spPr>
          <a:xfrm>
            <a:off x="5531618" y="5290359"/>
            <a:ext cx="2012182" cy="369332"/>
          </a:xfrm>
          <a:prstGeom prst="rect">
            <a:avLst/>
          </a:prstGeom>
          <a:noFill/>
        </p:spPr>
        <p:txBody>
          <a:bodyPr wrap="square" rtlCol="0">
            <a:spAutoFit/>
          </a:bodyPr>
          <a:lstStyle/>
          <a:p>
            <a:r>
              <a:rPr lang="en-US" b="1" dirty="0" smtClean="0">
                <a:latin typeface="Garamond"/>
                <a:cs typeface="Garamond"/>
              </a:rPr>
              <a:t>staff turnover</a:t>
            </a:r>
            <a:endParaRPr lang="en-US" b="1" dirty="0">
              <a:latin typeface="Garamond"/>
              <a:cs typeface="Garamond"/>
            </a:endParaRPr>
          </a:p>
        </p:txBody>
      </p:sp>
      <p:sp>
        <p:nvSpPr>
          <p:cNvPr id="59" name="TextBox 58"/>
          <p:cNvSpPr txBox="1"/>
          <p:nvPr/>
        </p:nvSpPr>
        <p:spPr>
          <a:xfrm>
            <a:off x="383273" y="4129113"/>
            <a:ext cx="2089872" cy="646331"/>
          </a:xfrm>
          <a:prstGeom prst="rect">
            <a:avLst/>
          </a:prstGeom>
          <a:noFill/>
        </p:spPr>
        <p:txBody>
          <a:bodyPr wrap="square" rtlCol="0">
            <a:spAutoFit/>
          </a:bodyPr>
          <a:lstStyle/>
          <a:p>
            <a:r>
              <a:rPr lang="en-US" b="1" dirty="0" smtClean="0">
                <a:latin typeface="Garamond"/>
                <a:cs typeface="Garamond"/>
              </a:rPr>
              <a:t>communication breakdown</a:t>
            </a:r>
            <a:endParaRPr lang="en-US" b="1" dirty="0">
              <a:latin typeface="Garamond"/>
              <a:cs typeface="Garamond"/>
            </a:endParaRPr>
          </a:p>
        </p:txBody>
      </p:sp>
    </p:spTree>
    <p:extLst>
      <p:ext uri="{BB962C8B-B14F-4D97-AF65-F5344CB8AC3E}">
        <p14:creationId xmlns:p14="http://schemas.microsoft.com/office/powerpoint/2010/main" val="194376069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Connector 58"/>
          <p:cNvCxnSpPr>
            <a:stCxn id="6" idx="7"/>
            <a:endCxn id="14" idx="2"/>
          </p:cNvCxnSpPr>
          <p:nvPr/>
        </p:nvCxnSpPr>
        <p:spPr>
          <a:xfrm flipV="1">
            <a:off x="6948908" y="3261036"/>
            <a:ext cx="621921" cy="90762"/>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61" name="Straight Connector 60"/>
          <p:cNvCxnSpPr>
            <a:stCxn id="6" idx="5"/>
            <a:endCxn id="15" idx="2"/>
          </p:cNvCxnSpPr>
          <p:nvPr/>
        </p:nvCxnSpPr>
        <p:spPr>
          <a:xfrm>
            <a:off x="6948908" y="3790034"/>
            <a:ext cx="593981" cy="116162"/>
          </a:xfrm>
          <a:prstGeom prst="line">
            <a:avLst/>
          </a:prstGeom>
          <a:ln w="12700" cmpd="sng"/>
          <a:effectLst/>
        </p:spPr>
        <p:style>
          <a:lnRef idx="2">
            <a:schemeClr val="dk1"/>
          </a:lnRef>
          <a:fillRef idx="0">
            <a:schemeClr val="dk1"/>
          </a:fillRef>
          <a:effectRef idx="1">
            <a:schemeClr val="dk1"/>
          </a:effectRef>
          <a:fontRef idx="minor">
            <a:schemeClr val="tx1"/>
          </a:fontRef>
        </p:style>
      </p:cxnSp>
      <p:grpSp>
        <p:nvGrpSpPr>
          <p:cNvPr id="120" name="Group 119"/>
          <p:cNvGrpSpPr/>
          <p:nvPr/>
        </p:nvGrpSpPr>
        <p:grpSpPr>
          <a:xfrm>
            <a:off x="603609" y="2044376"/>
            <a:ext cx="7840980" cy="4105584"/>
            <a:chOff x="508000" y="1465580"/>
            <a:chExt cx="7840980" cy="4105584"/>
          </a:xfrm>
        </p:grpSpPr>
        <p:sp>
          <p:nvSpPr>
            <p:cNvPr id="14" name="Oval 13"/>
            <p:cNvSpPr/>
            <p:nvPr/>
          </p:nvSpPr>
          <p:spPr>
            <a:xfrm>
              <a:off x="7475220" y="2435860"/>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 name="Oval 1"/>
            <p:cNvSpPr/>
            <p:nvPr/>
          </p:nvSpPr>
          <p:spPr>
            <a:xfrm>
              <a:off x="3002280" y="1849120"/>
              <a:ext cx="1107440" cy="619760"/>
            </a:xfrm>
            <a:prstGeom prst="ellipse">
              <a:avLst/>
            </a:prstGeom>
            <a:solidFill>
              <a:srgbClr val="C61A34"/>
            </a:solidFill>
            <a:ln>
              <a:solidFill>
                <a:srgbClr val="C61A34"/>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 name="Oval 2"/>
            <p:cNvSpPr/>
            <p:nvPr/>
          </p:nvSpPr>
          <p:spPr>
            <a:xfrm>
              <a:off x="508000" y="1485900"/>
              <a:ext cx="1107440" cy="619760"/>
            </a:xfrm>
            <a:prstGeom prst="ellipse">
              <a:avLst/>
            </a:prstGeom>
            <a:solidFill>
              <a:srgbClr val="C61A34"/>
            </a:solidFill>
            <a:ln>
              <a:solidFill>
                <a:srgbClr val="C61A34"/>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accent2">
                    <a:lumMod val="75000"/>
                  </a:schemeClr>
                </a:solidFill>
              </a:endParaRPr>
            </a:p>
          </p:txBody>
        </p:sp>
        <p:sp>
          <p:nvSpPr>
            <p:cNvPr id="4" name="Oval 3"/>
            <p:cNvSpPr/>
            <p:nvPr/>
          </p:nvSpPr>
          <p:spPr>
            <a:xfrm>
              <a:off x="1457960" y="2682240"/>
              <a:ext cx="1107440" cy="619760"/>
            </a:xfrm>
            <a:prstGeom prst="ellipse">
              <a:avLst/>
            </a:prstGeom>
            <a:solidFill>
              <a:srgbClr val="C61A34"/>
            </a:solidFill>
            <a:ln>
              <a:solidFill>
                <a:srgbClr val="C61A34"/>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 name="Oval 5"/>
            <p:cNvSpPr/>
            <p:nvPr/>
          </p:nvSpPr>
          <p:spPr>
            <a:xfrm>
              <a:off x="5908040" y="2682240"/>
              <a:ext cx="1107440" cy="619760"/>
            </a:xfrm>
            <a:prstGeom prst="ellipse">
              <a:avLst/>
            </a:prstGeom>
            <a:noFill/>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Oval 11"/>
            <p:cNvSpPr/>
            <p:nvPr/>
          </p:nvSpPr>
          <p:spPr>
            <a:xfrm>
              <a:off x="4511040" y="2722880"/>
              <a:ext cx="1107440" cy="619760"/>
            </a:xfrm>
            <a:prstGeom prst="ellipse">
              <a:avLst/>
            </a:prstGeom>
            <a:solidFill>
              <a:srgbClr val="C61A34"/>
            </a:solidFill>
            <a:ln>
              <a:solidFill>
                <a:srgbClr val="C61A34"/>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8" name="Oval 17"/>
            <p:cNvSpPr/>
            <p:nvPr/>
          </p:nvSpPr>
          <p:spPr>
            <a:xfrm>
              <a:off x="4511040" y="1465580"/>
              <a:ext cx="1107440" cy="619760"/>
            </a:xfrm>
            <a:prstGeom prst="ellipse">
              <a:avLst/>
            </a:prstGeom>
            <a:solidFill>
              <a:srgbClr val="C61A34"/>
            </a:solidFill>
            <a:ln>
              <a:solidFill>
                <a:srgbClr val="C61A34"/>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20" name="Straight Connector 19"/>
            <p:cNvCxnSpPr>
              <a:endCxn id="4" idx="1"/>
            </p:cNvCxnSpPr>
            <p:nvPr/>
          </p:nvCxnSpPr>
          <p:spPr>
            <a:xfrm>
              <a:off x="1259840" y="2105660"/>
              <a:ext cx="360301" cy="667342"/>
            </a:xfrm>
            <a:prstGeom prst="line">
              <a:avLst/>
            </a:prstGeom>
            <a:ln w="12700" cmpd="sng">
              <a:prstDash val="sysDash"/>
            </a:ln>
            <a:effectLst/>
          </p:spPr>
          <p:style>
            <a:lnRef idx="2">
              <a:schemeClr val="dk1"/>
            </a:lnRef>
            <a:fillRef idx="0">
              <a:schemeClr val="dk1"/>
            </a:fillRef>
            <a:effectRef idx="1">
              <a:schemeClr val="dk1"/>
            </a:effectRef>
            <a:fontRef idx="minor">
              <a:schemeClr val="tx1"/>
            </a:fontRef>
          </p:style>
        </p:cxnSp>
        <p:cxnSp>
          <p:nvCxnSpPr>
            <p:cNvPr id="29" name="Straight Connector 28"/>
            <p:cNvCxnSpPr>
              <a:stCxn id="4" idx="7"/>
              <a:endCxn id="2" idx="2"/>
            </p:cNvCxnSpPr>
            <p:nvPr/>
          </p:nvCxnSpPr>
          <p:spPr>
            <a:xfrm flipV="1">
              <a:off x="2403219" y="2159000"/>
              <a:ext cx="599061" cy="614002"/>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34" name="Straight Connector 33"/>
            <p:cNvCxnSpPr>
              <a:endCxn id="12" idx="1"/>
            </p:cNvCxnSpPr>
            <p:nvPr/>
          </p:nvCxnSpPr>
          <p:spPr>
            <a:xfrm>
              <a:off x="4109720" y="2199640"/>
              <a:ext cx="563501" cy="614002"/>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38" name="Straight Connector 37"/>
            <p:cNvCxnSpPr>
              <a:stCxn id="18" idx="4"/>
              <a:endCxn id="12" idx="0"/>
            </p:cNvCxnSpPr>
            <p:nvPr/>
          </p:nvCxnSpPr>
          <p:spPr>
            <a:xfrm>
              <a:off x="5064760" y="2085340"/>
              <a:ext cx="0" cy="637540"/>
            </a:xfrm>
            <a:prstGeom prst="line">
              <a:avLst/>
            </a:prstGeom>
            <a:ln w="12700" cmpd="sng">
              <a:prstDash val="sysDash"/>
            </a:ln>
            <a:effectLst/>
          </p:spPr>
          <p:style>
            <a:lnRef idx="2">
              <a:schemeClr val="dk1"/>
            </a:lnRef>
            <a:fillRef idx="0">
              <a:schemeClr val="dk1"/>
            </a:fillRef>
            <a:effectRef idx="1">
              <a:schemeClr val="dk1"/>
            </a:effectRef>
            <a:fontRef idx="minor">
              <a:schemeClr val="tx1"/>
            </a:fontRef>
          </p:style>
        </p:cxnSp>
        <p:cxnSp>
          <p:nvCxnSpPr>
            <p:cNvPr id="43" name="Straight Connector 42"/>
            <p:cNvCxnSpPr>
              <a:endCxn id="6" idx="2"/>
            </p:cNvCxnSpPr>
            <p:nvPr/>
          </p:nvCxnSpPr>
          <p:spPr>
            <a:xfrm flipV="1">
              <a:off x="5618480" y="2992120"/>
              <a:ext cx="289560" cy="5080"/>
            </a:xfrm>
            <a:prstGeom prst="line">
              <a:avLst/>
            </a:prstGeom>
            <a:ln w="12700" cmpd="sng"/>
            <a:effectLst/>
          </p:spPr>
          <p:style>
            <a:lnRef idx="2">
              <a:schemeClr val="dk1"/>
            </a:lnRef>
            <a:fillRef idx="0">
              <a:schemeClr val="dk1"/>
            </a:fillRef>
            <a:effectRef idx="1">
              <a:schemeClr val="dk1"/>
            </a:effectRef>
            <a:fontRef idx="minor">
              <a:schemeClr val="tx1"/>
            </a:fontRef>
          </p:style>
        </p:cxnSp>
        <p:sp>
          <p:nvSpPr>
            <p:cNvPr id="15" name="Oval 14"/>
            <p:cNvSpPr/>
            <p:nvPr/>
          </p:nvSpPr>
          <p:spPr>
            <a:xfrm>
              <a:off x="7447280" y="3081020"/>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2" name="TextBox 91"/>
            <p:cNvSpPr txBox="1"/>
            <p:nvPr/>
          </p:nvSpPr>
          <p:spPr>
            <a:xfrm>
              <a:off x="726440" y="1583928"/>
              <a:ext cx="685800" cy="369332"/>
            </a:xfrm>
            <a:prstGeom prst="rect">
              <a:avLst/>
            </a:prstGeom>
            <a:noFill/>
          </p:spPr>
          <p:txBody>
            <a:bodyPr wrap="square" rtlCol="0">
              <a:spAutoFit/>
            </a:bodyPr>
            <a:lstStyle/>
            <a:p>
              <a:pPr algn="ctr"/>
              <a:r>
                <a:rPr lang="en-US" dirty="0" smtClean="0">
                  <a:solidFill>
                    <a:schemeClr val="bg1"/>
                  </a:solidFill>
                  <a:latin typeface="Garamond"/>
                  <a:cs typeface="Garamond"/>
                </a:rPr>
                <a:t>NCH</a:t>
              </a:r>
              <a:endParaRPr lang="en-US" dirty="0">
                <a:solidFill>
                  <a:schemeClr val="bg1"/>
                </a:solidFill>
                <a:latin typeface="Garamond"/>
                <a:cs typeface="Garamond"/>
              </a:endParaRPr>
            </a:p>
          </p:txBody>
        </p:sp>
        <p:sp>
          <p:nvSpPr>
            <p:cNvPr id="93" name="TextBox 92"/>
            <p:cNvSpPr txBox="1"/>
            <p:nvPr/>
          </p:nvSpPr>
          <p:spPr>
            <a:xfrm>
              <a:off x="1595120" y="2833284"/>
              <a:ext cx="894459" cy="369332"/>
            </a:xfrm>
            <a:prstGeom prst="rect">
              <a:avLst/>
            </a:prstGeom>
            <a:noFill/>
          </p:spPr>
          <p:txBody>
            <a:bodyPr wrap="square" rtlCol="0">
              <a:spAutoFit/>
            </a:bodyPr>
            <a:lstStyle/>
            <a:p>
              <a:pPr algn="ctr"/>
              <a:r>
                <a:rPr lang="en-US" dirty="0" smtClean="0">
                  <a:solidFill>
                    <a:schemeClr val="bg1"/>
                  </a:solidFill>
                  <a:latin typeface="Garamond"/>
                  <a:cs typeface="Garamond"/>
                </a:rPr>
                <a:t>USDA</a:t>
              </a:r>
              <a:endParaRPr lang="en-US" dirty="0">
                <a:solidFill>
                  <a:schemeClr val="bg1"/>
                </a:solidFill>
                <a:latin typeface="Garamond"/>
                <a:cs typeface="Garamond"/>
              </a:endParaRPr>
            </a:p>
          </p:txBody>
        </p:sp>
        <p:sp>
          <p:nvSpPr>
            <p:cNvPr id="94" name="TextBox 93"/>
            <p:cNvSpPr txBox="1"/>
            <p:nvPr/>
          </p:nvSpPr>
          <p:spPr>
            <a:xfrm>
              <a:off x="3200400" y="1974334"/>
              <a:ext cx="762000" cy="369332"/>
            </a:xfrm>
            <a:prstGeom prst="rect">
              <a:avLst/>
            </a:prstGeom>
            <a:noFill/>
          </p:spPr>
          <p:txBody>
            <a:bodyPr wrap="square" rtlCol="0">
              <a:spAutoFit/>
            </a:bodyPr>
            <a:lstStyle/>
            <a:p>
              <a:pPr algn="ctr"/>
              <a:r>
                <a:rPr lang="en-US" dirty="0" smtClean="0">
                  <a:solidFill>
                    <a:schemeClr val="bg1"/>
                  </a:solidFill>
                  <a:latin typeface="Garamond"/>
                  <a:cs typeface="Garamond"/>
                </a:rPr>
                <a:t>TDA</a:t>
              </a:r>
              <a:endParaRPr lang="en-US" dirty="0">
                <a:solidFill>
                  <a:schemeClr val="bg1"/>
                </a:solidFill>
                <a:latin typeface="Garamond"/>
                <a:cs typeface="Garamond"/>
              </a:endParaRPr>
            </a:p>
          </p:txBody>
        </p:sp>
        <p:grpSp>
          <p:nvGrpSpPr>
            <p:cNvPr id="98" name="Group 97"/>
            <p:cNvGrpSpPr/>
            <p:nvPr/>
          </p:nvGrpSpPr>
          <p:grpSpPr>
            <a:xfrm>
              <a:off x="6853299" y="2435860"/>
              <a:ext cx="1495681" cy="1137920"/>
              <a:chOff x="6853299" y="2435860"/>
              <a:chExt cx="1495681" cy="1137920"/>
            </a:xfrm>
          </p:grpSpPr>
          <p:sp>
            <p:nvSpPr>
              <p:cNvPr id="99" name="Oval 98"/>
              <p:cNvSpPr/>
              <p:nvPr/>
            </p:nvSpPr>
            <p:spPr>
              <a:xfrm>
                <a:off x="7475220" y="2435860"/>
                <a:ext cx="873760" cy="492760"/>
              </a:xfrm>
              <a:prstGeom prst="ellipse">
                <a:avLst/>
              </a:prstGeom>
              <a:noFill/>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0" name="Oval 99"/>
              <p:cNvSpPr/>
              <p:nvPr/>
            </p:nvSpPr>
            <p:spPr>
              <a:xfrm>
                <a:off x="7447280" y="3081020"/>
                <a:ext cx="873760" cy="492760"/>
              </a:xfrm>
              <a:prstGeom prst="ellipse">
                <a:avLst/>
              </a:prstGeom>
              <a:noFill/>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101" name="Straight Connector 100"/>
              <p:cNvCxnSpPr>
                <a:endCxn id="99" idx="2"/>
              </p:cNvCxnSpPr>
              <p:nvPr/>
            </p:nvCxnSpPr>
            <p:spPr>
              <a:xfrm flipV="1">
                <a:off x="6853299" y="2682240"/>
                <a:ext cx="621921" cy="90762"/>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102" name="Straight Connector 101"/>
              <p:cNvCxnSpPr>
                <a:endCxn id="100" idx="2"/>
              </p:cNvCxnSpPr>
              <p:nvPr/>
            </p:nvCxnSpPr>
            <p:spPr>
              <a:xfrm>
                <a:off x="6853299" y="3211238"/>
                <a:ext cx="593981" cy="116162"/>
              </a:xfrm>
              <a:prstGeom prst="line">
                <a:avLst/>
              </a:prstGeom>
              <a:ln w="12700" cmpd="sng"/>
              <a:effectLst/>
            </p:spPr>
            <p:style>
              <a:lnRef idx="2">
                <a:schemeClr val="dk1"/>
              </a:lnRef>
              <a:fillRef idx="0">
                <a:schemeClr val="dk1"/>
              </a:fillRef>
              <a:effectRef idx="1">
                <a:schemeClr val="dk1"/>
              </a:effectRef>
              <a:fontRef idx="minor">
                <a:schemeClr val="tx1"/>
              </a:fontRef>
            </p:style>
          </p:cxnSp>
        </p:grpSp>
        <p:sp>
          <p:nvSpPr>
            <p:cNvPr id="104" name="TextBox 103"/>
            <p:cNvSpPr txBox="1"/>
            <p:nvPr/>
          </p:nvSpPr>
          <p:spPr>
            <a:xfrm>
              <a:off x="4673221" y="1583928"/>
              <a:ext cx="817880" cy="369332"/>
            </a:xfrm>
            <a:prstGeom prst="rect">
              <a:avLst/>
            </a:prstGeom>
            <a:noFill/>
          </p:spPr>
          <p:txBody>
            <a:bodyPr wrap="square" rtlCol="0">
              <a:spAutoFit/>
            </a:bodyPr>
            <a:lstStyle/>
            <a:p>
              <a:pPr algn="ctr"/>
              <a:r>
                <a:rPr lang="en-US" dirty="0" smtClean="0">
                  <a:solidFill>
                    <a:schemeClr val="bg1"/>
                  </a:solidFill>
                  <a:latin typeface="Garamond"/>
                  <a:cs typeface="Garamond"/>
                </a:rPr>
                <a:t>TFPR</a:t>
              </a:r>
              <a:endParaRPr lang="en-US" dirty="0">
                <a:solidFill>
                  <a:schemeClr val="bg1"/>
                </a:solidFill>
                <a:latin typeface="Garamond"/>
                <a:cs typeface="Garamond"/>
              </a:endParaRPr>
            </a:p>
          </p:txBody>
        </p:sp>
        <p:sp>
          <p:nvSpPr>
            <p:cNvPr id="105" name="TextBox 104"/>
            <p:cNvSpPr txBox="1"/>
            <p:nvPr/>
          </p:nvSpPr>
          <p:spPr>
            <a:xfrm>
              <a:off x="4761230" y="2872062"/>
              <a:ext cx="607060" cy="369332"/>
            </a:xfrm>
            <a:prstGeom prst="rect">
              <a:avLst/>
            </a:prstGeom>
            <a:noFill/>
          </p:spPr>
          <p:txBody>
            <a:bodyPr wrap="square" rtlCol="0">
              <a:spAutoFit/>
            </a:bodyPr>
            <a:lstStyle/>
            <a:p>
              <a:pPr algn="ctr"/>
              <a:r>
                <a:rPr lang="en-US" dirty="0" smtClean="0">
                  <a:solidFill>
                    <a:schemeClr val="bg1"/>
                  </a:solidFill>
                  <a:latin typeface="Garamond"/>
                  <a:cs typeface="Garamond"/>
                </a:rPr>
                <a:t>THI</a:t>
              </a:r>
              <a:endParaRPr lang="en-US" dirty="0">
                <a:solidFill>
                  <a:schemeClr val="bg1"/>
                </a:solidFill>
                <a:latin typeface="Garamond"/>
                <a:cs typeface="Garamond"/>
              </a:endParaRPr>
            </a:p>
          </p:txBody>
        </p:sp>
        <p:sp>
          <p:nvSpPr>
            <p:cNvPr id="107" name="TextBox 106"/>
            <p:cNvSpPr txBox="1"/>
            <p:nvPr/>
          </p:nvSpPr>
          <p:spPr>
            <a:xfrm>
              <a:off x="6121210" y="2802804"/>
              <a:ext cx="681099" cy="369332"/>
            </a:xfrm>
            <a:prstGeom prst="rect">
              <a:avLst/>
            </a:prstGeom>
            <a:noFill/>
          </p:spPr>
          <p:txBody>
            <a:bodyPr wrap="square" rtlCol="0">
              <a:spAutoFit/>
            </a:bodyPr>
            <a:lstStyle/>
            <a:p>
              <a:pPr algn="ctr"/>
              <a:r>
                <a:rPr lang="en-US" dirty="0" smtClean="0">
                  <a:latin typeface="Garamond"/>
                  <a:cs typeface="Garamond"/>
                </a:rPr>
                <a:t>RO</a:t>
              </a:r>
              <a:endParaRPr lang="en-US" dirty="0">
                <a:latin typeface="Garamond"/>
                <a:cs typeface="Garamond"/>
              </a:endParaRPr>
            </a:p>
          </p:txBody>
        </p:sp>
        <p:sp>
          <p:nvSpPr>
            <p:cNvPr id="108" name="TextBox 107"/>
            <p:cNvSpPr txBox="1"/>
            <p:nvPr/>
          </p:nvSpPr>
          <p:spPr>
            <a:xfrm>
              <a:off x="6096000" y="4240444"/>
              <a:ext cx="681099" cy="369332"/>
            </a:xfrm>
            <a:prstGeom prst="rect">
              <a:avLst/>
            </a:prstGeom>
            <a:noFill/>
          </p:spPr>
          <p:txBody>
            <a:bodyPr wrap="square" rtlCol="0">
              <a:spAutoFit/>
            </a:bodyPr>
            <a:lstStyle/>
            <a:p>
              <a:pPr algn="ctr"/>
              <a:endParaRPr lang="en-US" dirty="0">
                <a:latin typeface="Garamond"/>
                <a:cs typeface="Garamond"/>
              </a:endParaRPr>
            </a:p>
          </p:txBody>
        </p:sp>
        <p:sp>
          <p:nvSpPr>
            <p:cNvPr id="110" name="TextBox 109"/>
            <p:cNvSpPr txBox="1"/>
            <p:nvPr/>
          </p:nvSpPr>
          <p:spPr>
            <a:xfrm>
              <a:off x="7547364" y="2491740"/>
              <a:ext cx="705741" cy="381000"/>
            </a:xfrm>
            <a:prstGeom prst="rect">
              <a:avLst/>
            </a:prstGeom>
            <a:noFill/>
          </p:spPr>
          <p:txBody>
            <a:bodyPr wrap="square" rtlCol="0">
              <a:spAutoFit/>
            </a:bodyPr>
            <a:lstStyle/>
            <a:p>
              <a:pPr algn="ctr"/>
              <a:r>
                <a:rPr lang="en-US" dirty="0" smtClean="0">
                  <a:solidFill>
                    <a:schemeClr val="bg1"/>
                  </a:solidFill>
                  <a:latin typeface="Garamond"/>
                  <a:cs typeface="Garamond"/>
                </a:rPr>
                <a:t>FPA</a:t>
              </a:r>
              <a:endParaRPr lang="en-US" dirty="0">
                <a:solidFill>
                  <a:schemeClr val="bg1"/>
                </a:solidFill>
                <a:latin typeface="Garamond"/>
                <a:cs typeface="Garamond"/>
              </a:endParaRPr>
            </a:p>
          </p:txBody>
        </p:sp>
        <p:sp>
          <p:nvSpPr>
            <p:cNvPr id="111" name="TextBox 110"/>
            <p:cNvSpPr txBox="1"/>
            <p:nvPr/>
          </p:nvSpPr>
          <p:spPr>
            <a:xfrm>
              <a:off x="7543042" y="3130666"/>
              <a:ext cx="705741" cy="381000"/>
            </a:xfrm>
            <a:prstGeom prst="rect">
              <a:avLst/>
            </a:prstGeom>
            <a:noFill/>
          </p:spPr>
          <p:txBody>
            <a:bodyPr wrap="square" rtlCol="0">
              <a:spAutoFit/>
            </a:bodyPr>
            <a:lstStyle/>
            <a:p>
              <a:pPr algn="ctr"/>
              <a:r>
                <a:rPr lang="en-US" dirty="0" smtClean="0">
                  <a:solidFill>
                    <a:schemeClr val="bg1"/>
                  </a:solidFill>
                  <a:latin typeface="Garamond"/>
                  <a:cs typeface="Garamond"/>
                </a:rPr>
                <a:t>FPA</a:t>
              </a:r>
              <a:endParaRPr lang="en-US" dirty="0">
                <a:solidFill>
                  <a:schemeClr val="bg1"/>
                </a:solidFill>
                <a:latin typeface="Garamond"/>
                <a:cs typeface="Garamond"/>
              </a:endParaRPr>
            </a:p>
          </p:txBody>
        </p:sp>
        <p:cxnSp>
          <p:nvCxnSpPr>
            <p:cNvPr id="47" name="Straight Connector 46"/>
            <p:cNvCxnSpPr>
              <a:endCxn id="32" idx="0"/>
            </p:cNvCxnSpPr>
            <p:nvPr/>
          </p:nvCxnSpPr>
          <p:spPr>
            <a:xfrm>
              <a:off x="3525038" y="2451332"/>
              <a:ext cx="30962" cy="891308"/>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48" name="Straight Connector 47"/>
            <p:cNvCxnSpPr>
              <a:endCxn id="35" idx="0"/>
            </p:cNvCxnSpPr>
            <p:nvPr/>
          </p:nvCxnSpPr>
          <p:spPr>
            <a:xfrm flipH="1">
              <a:off x="2439311" y="3961454"/>
              <a:ext cx="1117042" cy="565150"/>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0" name="Straight Connector 49"/>
            <p:cNvCxnSpPr>
              <a:stCxn id="33" idx="0"/>
            </p:cNvCxnSpPr>
            <p:nvPr/>
          </p:nvCxnSpPr>
          <p:spPr>
            <a:xfrm flipH="1" flipV="1">
              <a:off x="3551199" y="3962400"/>
              <a:ext cx="1263371" cy="647376"/>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3" name="Straight Connector 52"/>
            <p:cNvCxnSpPr>
              <a:stCxn id="39" idx="0"/>
            </p:cNvCxnSpPr>
            <p:nvPr/>
          </p:nvCxnSpPr>
          <p:spPr>
            <a:xfrm flipH="1" flipV="1">
              <a:off x="2489580" y="5093397"/>
              <a:ext cx="465991" cy="399774"/>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flipH="1" flipV="1">
              <a:off x="4776795" y="5146562"/>
              <a:ext cx="465991" cy="399774"/>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6" name="Straight Connector 55"/>
            <p:cNvCxnSpPr>
              <a:stCxn id="40" idx="0"/>
            </p:cNvCxnSpPr>
            <p:nvPr/>
          </p:nvCxnSpPr>
          <p:spPr>
            <a:xfrm flipV="1">
              <a:off x="1938383" y="5136407"/>
              <a:ext cx="318201" cy="356764"/>
            </a:xfrm>
            <a:prstGeom prst="line">
              <a:avLst/>
            </a:prstGeom>
            <a:ln w="12700" cmpd="sng"/>
            <a:effectLst/>
          </p:spPr>
          <p:style>
            <a:lnRef idx="2">
              <a:schemeClr val="dk1"/>
            </a:lnRef>
            <a:fillRef idx="0">
              <a:schemeClr val="dk1"/>
            </a:fillRef>
            <a:effectRef idx="1">
              <a:schemeClr val="dk1"/>
            </a:effectRef>
            <a:fontRef idx="minor">
              <a:schemeClr val="tx1"/>
            </a:fontRef>
          </p:style>
        </p:cxnSp>
        <p:cxnSp>
          <p:nvCxnSpPr>
            <p:cNvPr id="58" name="Straight Connector 57"/>
            <p:cNvCxnSpPr/>
            <p:nvPr/>
          </p:nvCxnSpPr>
          <p:spPr>
            <a:xfrm flipV="1">
              <a:off x="4367056" y="5214400"/>
              <a:ext cx="318201" cy="356764"/>
            </a:xfrm>
            <a:prstGeom prst="line">
              <a:avLst/>
            </a:prstGeom>
            <a:ln w="12700" cmpd="sng"/>
            <a:effectLst/>
          </p:spPr>
          <p:style>
            <a:lnRef idx="2">
              <a:schemeClr val="dk1"/>
            </a:lnRef>
            <a:fillRef idx="0">
              <a:schemeClr val="dk1"/>
            </a:fillRef>
            <a:effectRef idx="1">
              <a:schemeClr val="dk1"/>
            </a:effectRef>
            <a:fontRef idx="minor">
              <a:schemeClr val="tx1"/>
            </a:fontRef>
          </p:style>
        </p:cxnSp>
      </p:grpSp>
      <p:sp>
        <p:nvSpPr>
          <p:cNvPr id="32" name="Oval 31"/>
          <p:cNvSpPr/>
          <p:nvPr/>
        </p:nvSpPr>
        <p:spPr>
          <a:xfrm>
            <a:off x="3097889" y="3921436"/>
            <a:ext cx="1107440" cy="619760"/>
          </a:xfrm>
          <a:prstGeom prst="ellipse">
            <a:avLst/>
          </a:prstGeom>
          <a:solidFill>
            <a:schemeClr val="bg1"/>
          </a:solidFill>
          <a:ln>
            <a:solidFill>
              <a:srgbClr val="000000"/>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Oval 32"/>
          <p:cNvSpPr/>
          <p:nvPr/>
        </p:nvSpPr>
        <p:spPr>
          <a:xfrm>
            <a:off x="4356459" y="5188572"/>
            <a:ext cx="1107440" cy="619760"/>
          </a:xfrm>
          <a:prstGeom prst="ellipse">
            <a:avLst/>
          </a:prstGeom>
          <a:solidFill>
            <a:srgbClr val="210C67"/>
          </a:solidFill>
          <a:ln>
            <a:solidFill>
              <a:srgbClr val="000000"/>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Oval 34"/>
          <p:cNvSpPr/>
          <p:nvPr/>
        </p:nvSpPr>
        <p:spPr>
          <a:xfrm>
            <a:off x="1981200" y="5105400"/>
            <a:ext cx="1107440" cy="619760"/>
          </a:xfrm>
          <a:prstGeom prst="ellipse">
            <a:avLst/>
          </a:prstGeom>
          <a:solidFill>
            <a:srgbClr val="210C67"/>
          </a:solidFill>
          <a:ln>
            <a:solidFill>
              <a:schemeClr val="tx1"/>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6" name="Oval 35"/>
          <p:cNvSpPr/>
          <p:nvPr/>
        </p:nvSpPr>
        <p:spPr>
          <a:xfrm>
            <a:off x="4075521" y="6114977"/>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7" name="Oval 36"/>
          <p:cNvSpPr/>
          <p:nvPr/>
        </p:nvSpPr>
        <p:spPr>
          <a:xfrm>
            <a:off x="5105400" y="6096000"/>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9" name="Oval 38"/>
          <p:cNvSpPr/>
          <p:nvPr/>
        </p:nvSpPr>
        <p:spPr>
          <a:xfrm>
            <a:off x="2614300" y="6071967"/>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0" name="Oval 39"/>
          <p:cNvSpPr/>
          <p:nvPr/>
        </p:nvSpPr>
        <p:spPr>
          <a:xfrm>
            <a:off x="1597112" y="6071967"/>
            <a:ext cx="873760" cy="49276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 name="TextBox 4"/>
          <p:cNvSpPr txBox="1"/>
          <p:nvPr/>
        </p:nvSpPr>
        <p:spPr>
          <a:xfrm>
            <a:off x="3173988" y="4050268"/>
            <a:ext cx="1310640" cy="369332"/>
          </a:xfrm>
          <a:prstGeom prst="rect">
            <a:avLst/>
          </a:prstGeom>
          <a:noFill/>
        </p:spPr>
        <p:txBody>
          <a:bodyPr wrap="square" rtlCol="0">
            <a:spAutoFit/>
          </a:bodyPr>
          <a:lstStyle/>
          <a:p>
            <a:r>
              <a:rPr lang="en-US" dirty="0" smtClean="0">
                <a:latin typeface="Garamond"/>
                <a:cs typeface="Garamond"/>
              </a:rPr>
              <a:t>sponsor</a:t>
            </a:r>
            <a:endParaRPr lang="en-US" dirty="0">
              <a:latin typeface="Garamond"/>
              <a:cs typeface="Garamond"/>
            </a:endParaRPr>
          </a:p>
        </p:txBody>
      </p:sp>
      <p:sp>
        <p:nvSpPr>
          <p:cNvPr id="7" name="TextBox 6"/>
          <p:cNvSpPr txBox="1"/>
          <p:nvPr/>
        </p:nvSpPr>
        <p:spPr>
          <a:xfrm>
            <a:off x="2133600" y="5188572"/>
            <a:ext cx="762000" cy="374028"/>
          </a:xfrm>
          <a:prstGeom prst="rect">
            <a:avLst/>
          </a:prstGeom>
          <a:noFill/>
        </p:spPr>
        <p:txBody>
          <a:bodyPr wrap="square" rtlCol="0">
            <a:spAutoFit/>
          </a:bodyPr>
          <a:lstStyle/>
          <a:p>
            <a:pPr algn="ctr"/>
            <a:r>
              <a:rPr lang="en-US" dirty="0" smtClean="0">
                <a:solidFill>
                  <a:srgbClr val="FFFFFF"/>
                </a:solidFill>
                <a:latin typeface="Garamond"/>
                <a:cs typeface="Garamond"/>
              </a:rPr>
              <a:t>site</a:t>
            </a:r>
            <a:endParaRPr lang="en-US" dirty="0">
              <a:solidFill>
                <a:srgbClr val="FFFFFF"/>
              </a:solidFill>
              <a:latin typeface="Garamond"/>
              <a:cs typeface="Garamond"/>
            </a:endParaRPr>
          </a:p>
        </p:txBody>
      </p:sp>
      <p:sp>
        <p:nvSpPr>
          <p:cNvPr id="41" name="TextBox 40"/>
          <p:cNvSpPr txBox="1"/>
          <p:nvPr/>
        </p:nvSpPr>
        <p:spPr>
          <a:xfrm>
            <a:off x="4495800" y="5257800"/>
            <a:ext cx="762000" cy="374028"/>
          </a:xfrm>
          <a:prstGeom prst="rect">
            <a:avLst/>
          </a:prstGeom>
          <a:noFill/>
        </p:spPr>
        <p:txBody>
          <a:bodyPr wrap="square" rtlCol="0">
            <a:spAutoFit/>
          </a:bodyPr>
          <a:lstStyle/>
          <a:p>
            <a:pPr algn="ctr"/>
            <a:r>
              <a:rPr lang="en-US" dirty="0" smtClean="0">
                <a:solidFill>
                  <a:srgbClr val="FFFFFF"/>
                </a:solidFill>
                <a:latin typeface="Garamond"/>
                <a:cs typeface="Garamond"/>
              </a:rPr>
              <a:t>site</a:t>
            </a:r>
            <a:endParaRPr lang="en-US" dirty="0">
              <a:solidFill>
                <a:srgbClr val="FFFFFF"/>
              </a:solidFill>
              <a:latin typeface="Garamond"/>
              <a:cs typeface="Garamond"/>
            </a:endParaRPr>
          </a:p>
        </p:txBody>
      </p:sp>
      <p:sp>
        <p:nvSpPr>
          <p:cNvPr id="8" name="TextBox 7"/>
          <p:cNvSpPr txBox="1"/>
          <p:nvPr/>
        </p:nvSpPr>
        <p:spPr>
          <a:xfrm>
            <a:off x="1597112" y="6114977"/>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44" name="TextBox 43"/>
          <p:cNvSpPr txBox="1"/>
          <p:nvPr/>
        </p:nvSpPr>
        <p:spPr>
          <a:xfrm>
            <a:off x="2623272" y="6114977"/>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45" name="TextBox 44"/>
          <p:cNvSpPr txBox="1"/>
          <p:nvPr/>
        </p:nvSpPr>
        <p:spPr>
          <a:xfrm>
            <a:off x="4086312" y="6191925"/>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sp>
        <p:nvSpPr>
          <p:cNvPr id="46" name="TextBox 45"/>
          <p:cNvSpPr txBox="1"/>
          <p:nvPr/>
        </p:nvSpPr>
        <p:spPr>
          <a:xfrm>
            <a:off x="5129889" y="6149960"/>
            <a:ext cx="873760" cy="369332"/>
          </a:xfrm>
          <a:prstGeom prst="rect">
            <a:avLst/>
          </a:prstGeom>
          <a:noFill/>
        </p:spPr>
        <p:txBody>
          <a:bodyPr wrap="square" rtlCol="0">
            <a:spAutoFit/>
          </a:bodyPr>
          <a:lstStyle/>
          <a:p>
            <a:pPr algn="ctr"/>
            <a:r>
              <a:rPr lang="en-US" dirty="0" smtClean="0">
                <a:solidFill>
                  <a:srgbClr val="FFFFFF"/>
                </a:solidFill>
                <a:latin typeface="Garamond"/>
                <a:cs typeface="Garamond"/>
              </a:rPr>
              <a:t>child</a:t>
            </a:r>
            <a:endParaRPr lang="en-US" dirty="0">
              <a:solidFill>
                <a:srgbClr val="FFFFFF"/>
              </a:solidFill>
              <a:latin typeface="Garamond"/>
              <a:cs typeface="Garamond"/>
            </a:endParaRPr>
          </a:p>
        </p:txBody>
      </p:sp>
      <p:pic>
        <p:nvPicPr>
          <p:cNvPr id="63" name="Picture 62"/>
          <p:cNvPicPr>
            <a:picLocks noChangeAspect="1"/>
          </p:cNvPicPr>
          <p:nvPr/>
        </p:nvPicPr>
        <p:blipFill>
          <a:blip r:embed="rId2"/>
          <a:stretch>
            <a:fillRect/>
          </a:stretch>
        </p:blipFill>
        <p:spPr>
          <a:xfrm>
            <a:off x="0" y="0"/>
            <a:ext cx="9296006" cy="1920754"/>
          </a:xfrm>
          <a:prstGeom prst="rect">
            <a:avLst/>
          </a:prstGeom>
        </p:spPr>
      </p:pic>
      <p:sp>
        <p:nvSpPr>
          <p:cNvPr id="64" name="TextBox 63"/>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Our Efforts: </a:t>
            </a:r>
            <a:r>
              <a:rPr lang="en-US" sz="3800" dirty="0" smtClean="0">
                <a:solidFill>
                  <a:schemeClr val="bg1"/>
                </a:solidFill>
                <a:latin typeface="Garamond"/>
                <a:cs typeface="Garamond"/>
              </a:rPr>
              <a:t>Community Organizing</a:t>
            </a:r>
            <a:endParaRPr lang="en-US" sz="3800" dirty="0">
              <a:solidFill>
                <a:schemeClr val="bg1"/>
              </a:solidFill>
              <a:latin typeface="Garamond"/>
              <a:cs typeface="Garamond"/>
            </a:endParaRPr>
          </a:p>
        </p:txBody>
      </p:sp>
      <p:sp>
        <p:nvSpPr>
          <p:cNvPr id="65" name="Rectangle 64"/>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5-Point Star 65"/>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0" name="Picture 59" descr="THI_FederalStateLocalChartFINAL.pdf"/>
          <p:cNvPicPr>
            <a:picLocks noChangeAspect="1"/>
          </p:cNvPicPr>
          <p:nvPr/>
        </p:nvPicPr>
        <p:blipFill rotWithShape="1">
          <a:blip r:embed="rId3">
            <a:extLst>
              <a:ext uri="{28A0092B-C50C-407E-A947-70E740481C1C}">
                <a14:useLocalDpi xmlns:a14="http://schemas.microsoft.com/office/drawing/2010/main" val="0"/>
              </a:ext>
            </a:extLst>
          </a:blip>
          <a:srcRect t="67267" r="41778" b="17814"/>
          <a:stretch/>
        </p:blipFill>
        <p:spPr>
          <a:xfrm>
            <a:off x="3683738" y="4152576"/>
            <a:ext cx="5630487" cy="1114893"/>
          </a:xfrm>
          <a:prstGeom prst="rect">
            <a:avLst/>
          </a:prstGeom>
        </p:spPr>
      </p:pic>
    </p:spTree>
    <p:extLst>
      <p:ext uri="{BB962C8B-B14F-4D97-AF65-F5344CB8AC3E}">
        <p14:creationId xmlns:p14="http://schemas.microsoft.com/office/powerpoint/2010/main" val="157343059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621920" y="2362200"/>
            <a:ext cx="2273680" cy="1676400"/>
          </a:xfrm>
          <a:prstGeom prst="ellipse">
            <a:avLst/>
          </a:prstGeom>
          <a:solidFill>
            <a:srgbClr val="210C67"/>
          </a:solidFill>
          <a:ln>
            <a:solidFill>
              <a:srgbClr val="210C67"/>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3" name="Straight Connector 2"/>
          <p:cNvCxnSpPr>
            <a:endCxn id="2" idx="2"/>
          </p:cNvCxnSpPr>
          <p:nvPr/>
        </p:nvCxnSpPr>
        <p:spPr>
          <a:xfrm>
            <a:off x="0" y="3200400"/>
            <a:ext cx="621920" cy="0"/>
          </a:xfrm>
          <a:prstGeom prst="line">
            <a:avLst/>
          </a:prstGeom>
          <a:ln w="12700" cmpd="sng"/>
          <a:effectLst/>
        </p:spPr>
        <p:style>
          <a:lnRef idx="2">
            <a:schemeClr val="dk1"/>
          </a:lnRef>
          <a:fillRef idx="0">
            <a:schemeClr val="dk1"/>
          </a:fillRef>
          <a:effectRef idx="1">
            <a:schemeClr val="dk1"/>
          </a:effectRef>
          <a:fontRef idx="minor">
            <a:schemeClr val="tx1"/>
          </a:fontRef>
        </p:style>
      </p:cxnSp>
      <p:sp>
        <p:nvSpPr>
          <p:cNvPr id="4" name="TextBox 3"/>
          <p:cNvSpPr txBox="1"/>
          <p:nvPr/>
        </p:nvSpPr>
        <p:spPr>
          <a:xfrm>
            <a:off x="838200" y="2846457"/>
            <a:ext cx="1836465" cy="707886"/>
          </a:xfrm>
          <a:prstGeom prst="rect">
            <a:avLst/>
          </a:prstGeom>
          <a:noFill/>
        </p:spPr>
        <p:txBody>
          <a:bodyPr wrap="square" rtlCol="0">
            <a:spAutoFit/>
          </a:bodyPr>
          <a:lstStyle/>
          <a:p>
            <a:pPr algn="ctr"/>
            <a:r>
              <a:rPr lang="en-US" sz="4000" dirty="0" smtClean="0">
                <a:solidFill>
                  <a:schemeClr val="bg1"/>
                </a:solidFill>
                <a:latin typeface="Garamond"/>
                <a:cs typeface="Garamond"/>
              </a:rPr>
              <a:t>FPA</a:t>
            </a:r>
            <a:endParaRPr lang="en-US" sz="4000" dirty="0">
              <a:solidFill>
                <a:schemeClr val="bg1"/>
              </a:solidFill>
              <a:latin typeface="Garamond"/>
              <a:cs typeface="Garamond"/>
            </a:endParaRPr>
          </a:p>
        </p:txBody>
      </p:sp>
      <p:sp>
        <p:nvSpPr>
          <p:cNvPr id="8" name="Oval 7"/>
          <p:cNvSpPr/>
          <p:nvPr/>
        </p:nvSpPr>
        <p:spPr>
          <a:xfrm>
            <a:off x="1219200" y="304800"/>
            <a:ext cx="1270000" cy="1219200"/>
          </a:xfrm>
          <a:prstGeom prst="ellipse">
            <a:avLst/>
          </a:prstGeom>
          <a:noFill/>
          <a:ln>
            <a:solidFill>
              <a:schemeClr val="tx1"/>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Oval 8"/>
          <p:cNvSpPr/>
          <p:nvPr/>
        </p:nvSpPr>
        <p:spPr>
          <a:xfrm>
            <a:off x="3124200" y="1066800"/>
            <a:ext cx="1270000" cy="1219200"/>
          </a:xfrm>
          <a:prstGeom prst="ellipse">
            <a:avLst/>
          </a:prstGeom>
          <a:noFill/>
          <a:ln>
            <a:solidFill>
              <a:schemeClr val="tx1"/>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Oval 9"/>
          <p:cNvSpPr/>
          <p:nvPr/>
        </p:nvSpPr>
        <p:spPr>
          <a:xfrm>
            <a:off x="4521200" y="2590800"/>
            <a:ext cx="1270000" cy="1219200"/>
          </a:xfrm>
          <a:prstGeom prst="ellipse">
            <a:avLst/>
          </a:prstGeom>
          <a:noFill/>
          <a:ln>
            <a:solidFill>
              <a:schemeClr val="tx1"/>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Oval 10"/>
          <p:cNvSpPr/>
          <p:nvPr/>
        </p:nvSpPr>
        <p:spPr>
          <a:xfrm>
            <a:off x="3103880" y="4465320"/>
            <a:ext cx="1270000" cy="1219200"/>
          </a:xfrm>
          <a:prstGeom prst="ellipse">
            <a:avLst/>
          </a:prstGeom>
          <a:noFill/>
          <a:ln>
            <a:solidFill>
              <a:schemeClr val="tx1"/>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Oval 11"/>
          <p:cNvSpPr/>
          <p:nvPr/>
        </p:nvSpPr>
        <p:spPr>
          <a:xfrm>
            <a:off x="1168400" y="5176520"/>
            <a:ext cx="1270000" cy="1219200"/>
          </a:xfrm>
          <a:prstGeom prst="ellipse">
            <a:avLst/>
          </a:prstGeom>
          <a:noFill/>
          <a:ln>
            <a:solidFill>
              <a:schemeClr val="tx1"/>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3" name="TextBox 12"/>
          <p:cNvSpPr txBox="1"/>
          <p:nvPr/>
        </p:nvSpPr>
        <p:spPr>
          <a:xfrm>
            <a:off x="1297895" y="609600"/>
            <a:ext cx="1107440" cy="646331"/>
          </a:xfrm>
          <a:prstGeom prst="rect">
            <a:avLst/>
          </a:prstGeom>
          <a:noFill/>
        </p:spPr>
        <p:txBody>
          <a:bodyPr wrap="square" rtlCol="0">
            <a:spAutoFit/>
          </a:bodyPr>
          <a:lstStyle/>
          <a:p>
            <a:pPr algn="ctr"/>
            <a:r>
              <a:rPr lang="en-US" dirty="0" smtClean="0">
                <a:latin typeface="Garamond"/>
                <a:cs typeface="Garamond"/>
              </a:rPr>
              <a:t>Food Bank</a:t>
            </a:r>
            <a:endParaRPr lang="en-US" dirty="0">
              <a:latin typeface="Garamond"/>
              <a:cs typeface="Garamond"/>
            </a:endParaRPr>
          </a:p>
        </p:txBody>
      </p:sp>
      <p:sp>
        <p:nvSpPr>
          <p:cNvPr id="14" name="TextBox 13"/>
          <p:cNvSpPr txBox="1"/>
          <p:nvPr/>
        </p:nvSpPr>
        <p:spPr>
          <a:xfrm>
            <a:off x="3197815" y="1371600"/>
            <a:ext cx="1107440" cy="646331"/>
          </a:xfrm>
          <a:prstGeom prst="rect">
            <a:avLst/>
          </a:prstGeom>
          <a:noFill/>
        </p:spPr>
        <p:txBody>
          <a:bodyPr wrap="square" rtlCol="0">
            <a:spAutoFit/>
          </a:bodyPr>
          <a:lstStyle/>
          <a:p>
            <a:pPr algn="ctr"/>
            <a:r>
              <a:rPr lang="en-US" dirty="0" smtClean="0">
                <a:latin typeface="Garamond"/>
                <a:cs typeface="Garamond"/>
              </a:rPr>
              <a:t>City Council</a:t>
            </a:r>
          </a:p>
        </p:txBody>
      </p:sp>
      <p:sp>
        <p:nvSpPr>
          <p:cNvPr id="15" name="TextBox 14"/>
          <p:cNvSpPr txBox="1"/>
          <p:nvPr/>
        </p:nvSpPr>
        <p:spPr>
          <a:xfrm>
            <a:off x="4521200" y="2909668"/>
            <a:ext cx="1308793" cy="646331"/>
          </a:xfrm>
          <a:prstGeom prst="rect">
            <a:avLst/>
          </a:prstGeom>
          <a:noFill/>
        </p:spPr>
        <p:txBody>
          <a:bodyPr wrap="square" rtlCol="0">
            <a:spAutoFit/>
          </a:bodyPr>
          <a:lstStyle/>
          <a:p>
            <a:pPr algn="ctr"/>
            <a:r>
              <a:rPr lang="en-US" dirty="0" smtClean="0">
                <a:latin typeface="Garamond"/>
                <a:cs typeface="Garamond"/>
              </a:rPr>
              <a:t>Non Profit Leaders</a:t>
            </a:r>
            <a:endParaRPr lang="en-US" dirty="0">
              <a:latin typeface="Garamond"/>
              <a:cs typeface="Garamond"/>
            </a:endParaRPr>
          </a:p>
        </p:txBody>
      </p:sp>
      <p:sp>
        <p:nvSpPr>
          <p:cNvPr id="16" name="TextBox 15"/>
          <p:cNvSpPr txBox="1"/>
          <p:nvPr/>
        </p:nvSpPr>
        <p:spPr>
          <a:xfrm>
            <a:off x="3197815" y="4909066"/>
            <a:ext cx="1107440" cy="369332"/>
          </a:xfrm>
          <a:prstGeom prst="rect">
            <a:avLst/>
          </a:prstGeom>
          <a:noFill/>
        </p:spPr>
        <p:txBody>
          <a:bodyPr wrap="square" rtlCol="0">
            <a:spAutoFit/>
          </a:bodyPr>
          <a:lstStyle/>
          <a:p>
            <a:pPr algn="ctr"/>
            <a:r>
              <a:rPr lang="en-US" dirty="0" smtClean="0">
                <a:latin typeface="Garamond"/>
                <a:cs typeface="Garamond"/>
              </a:rPr>
              <a:t>Schools</a:t>
            </a:r>
            <a:endParaRPr lang="en-US" dirty="0">
              <a:latin typeface="Garamond"/>
              <a:cs typeface="Garamond"/>
            </a:endParaRPr>
          </a:p>
        </p:txBody>
      </p:sp>
      <p:sp>
        <p:nvSpPr>
          <p:cNvPr id="17" name="TextBox 16"/>
          <p:cNvSpPr txBox="1"/>
          <p:nvPr/>
        </p:nvSpPr>
        <p:spPr>
          <a:xfrm>
            <a:off x="1070375" y="5506720"/>
            <a:ext cx="1488440" cy="584776"/>
          </a:xfrm>
          <a:prstGeom prst="rect">
            <a:avLst/>
          </a:prstGeom>
          <a:noFill/>
        </p:spPr>
        <p:txBody>
          <a:bodyPr wrap="square" rtlCol="0">
            <a:spAutoFit/>
          </a:bodyPr>
          <a:lstStyle/>
          <a:p>
            <a:pPr algn="ctr"/>
            <a:r>
              <a:rPr lang="en-US" sz="1600" dirty="0" smtClean="0">
                <a:latin typeface="Garamond"/>
                <a:cs typeface="Garamond"/>
              </a:rPr>
              <a:t>Food Insecure Individuals</a:t>
            </a:r>
            <a:endParaRPr lang="en-US" sz="1600" dirty="0">
              <a:latin typeface="Garamond"/>
              <a:cs typeface="Garamond"/>
            </a:endParaRPr>
          </a:p>
        </p:txBody>
      </p:sp>
      <p:cxnSp>
        <p:nvCxnSpPr>
          <p:cNvPr id="19" name="Straight Connector 18"/>
          <p:cNvCxnSpPr>
            <a:endCxn id="2" idx="0"/>
          </p:cNvCxnSpPr>
          <p:nvPr/>
        </p:nvCxnSpPr>
        <p:spPr>
          <a:xfrm>
            <a:off x="1752600" y="1524000"/>
            <a:ext cx="6160" cy="83820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9" idx="3"/>
          </p:cNvCxnSpPr>
          <p:nvPr/>
        </p:nvCxnSpPr>
        <p:spPr>
          <a:xfrm flipH="1">
            <a:off x="2538495" y="2107452"/>
            <a:ext cx="771692" cy="48334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10" idx="2"/>
          </p:cNvCxnSpPr>
          <p:nvPr/>
        </p:nvCxnSpPr>
        <p:spPr>
          <a:xfrm flipH="1">
            <a:off x="2895600" y="3200400"/>
            <a:ext cx="1625600"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1" idx="1"/>
          </p:cNvCxnSpPr>
          <p:nvPr/>
        </p:nvCxnSpPr>
        <p:spPr>
          <a:xfrm flipH="1" flipV="1">
            <a:off x="2439905" y="3886200"/>
            <a:ext cx="849962" cy="75766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a:endCxn id="2" idx="4"/>
          </p:cNvCxnSpPr>
          <p:nvPr/>
        </p:nvCxnSpPr>
        <p:spPr>
          <a:xfrm flipV="1">
            <a:off x="1758760" y="4038600"/>
            <a:ext cx="0" cy="113612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193923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84223" y="1337095"/>
            <a:ext cx="8175435" cy="4825501"/>
          </a:xfrm>
          <a:prstGeom prst="rect">
            <a:avLst/>
          </a:prstGeom>
        </p:spPr>
      </p:pic>
      <p:pic>
        <p:nvPicPr>
          <p:cNvPr id="4" name="Picture 3" descr="OurMode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02304"/>
            <a:ext cx="3086110" cy="783774"/>
          </a:xfrm>
          <a:prstGeom prst="rect">
            <a:avLst/>
          </a:prstGeom>
        </p:spPr>
      </p:pic>
    </p:spTree>
    <p:extLst>
      <p:ext uri="{BB962C8B-B14F-4D97-AF65-F5344CB8AC3E}">
        <p14:creationId xmlns:p14="http://schemas.microsoft.com/office/powerpoint/2010/main" val="64555774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Child Food Insecurity</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2743200" y="2000669"/>
            <a:ext cx="9208910" cy="4525963"/>
          </a:xfrm>
        </p:spPr>
        <p:txBody>
          <a:bodyPr/>
          <a:lstStyle/>
          <a:p>
            <a:endParaRPr lang="en-US" dirty="0" smtClean="0">
              <a:latin typeface="Myriad Pro Semibold"/>
              <a:cs typeface="Myriad Pro Semibold"/>
            </a:endParaRPr>
          </a:p>
          <a:p>
            <a:endParaRPr lang="en-US" dirty="0">
              <a:latin typeface="Myriad Pro Semibold"/>
              <a:cs typeface="Myriad Pro Semibold"/>
            </a:endParaRPr>
          </a:p>
          <a:p>
            <a:r>
              <a:rPr lang="en-US" sz="3100" dirty="0" smtClean="0">
                <a:latin typeface="Garamond"/>
                <a:cs typeface="Garamond"/>
              </a:rPr>
              <a:t>49 million Americans</a:t>
            </a:r>
          </a:p>
          <a:p>
            <a:r>
              <a:rPr lang="en-US" sz="3100" dirty="0" smtClean="0">
                <a:latin typeface="Garamond"/>
                <a:cs typeface="Garamond"/>
              </a:rPr>
              <a:t>4.8 million Texans</a:t>
            </a:r>
          </a:p>
          <a:p>
            <a:r>
              <a:rPr lang="en-US" sz="3100" dirty="0" smtClean="0">
                <a:latin typeface="Garamond"/>
                <a:cs typeface="Garamond"/>
              </a:rPr>
              <a:t>1 in 4 Texas children</a:t>
            </a: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490745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Our Efforts: </a:t>
            </a:r>
            <a:r>
              <a:rPr lang="en-US" sz="3800" dirty="0" smtClean="0">
                <a:solidFill>
                  <a:schemeClr val="bg1"/>
                </a:solidFill>
                <a:latin typeface="Garamond"/>
                <a:cs typeface="Garamond"/>
              </a:rPr>
              <a:t>Data Collection</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573891" y="2362200"/>
            <a:ext cx="8189109" cy="4164432"/>
          </a:xfrm>
        </p:spPr>
        <p:txBody>
          <a:bodyPr>
            <a:normAutofit/>
          </a:bodyPr>
          <a:lstStyle/>
          <a:p>
            <a:r>
              <a:rPr lang="en-US" sz="3100" dirty="0" smtClean="0">
                <a:latin typeface="Garamond"/>
                <a:cs typeface="Garamond"/>
              </a:rPr>
              <a:t>Liberating </a:t>
            </a:r>
            <a:r>
              <a:rPr lang="en-US" sz="3100" b="1" dirty="0" smtClean="0">
                <a:latin typeface="Garamond"/>
                <a:cs typeface="Garamond"/>
              </a:rPr>
              <a:t>program data</a:t>
            </a:r>
            <a:r>
              <a:rPr lang="en-US" sz="3100" dirty="0" smtClean="0">
                <a:latin typeface="Garamond"/>
                <a:cs typeface="Garamond"/>
              </a:rPr>
              <a:t> from the Texas Department of Agriculture</a:t>
            </a:r>
            <a:endParaRPr lang="en-US" sz="3100" dirty="0">
              <a:latin typeface="Garamond"/>
              <a:cs typeface="Garamond"/>
            </a:endParaRPr>
          </a:p>
          <a:p>
            <a:r>
              <a:rPr lang="en-US" sz="3100" dirty="0" smtClean="0">
                <a:latin typeface="Garamond"/>
                <a:cs typeface="Garamond"/>
              </a:rPr>
              <a:t>Integrating federal, state, and local data sources via </a:t>
            </a:r>
            <a:r>
              <a:rPr lang="en-US" sz="3100" b="1" dirty="0" smtClean="0">
                <a:latin typeface="Garamond"/>
                <a:cs typeface="Garamond"/>
              </a:rPr>
              <a:t>Aunt Bertha</a:t>
            </a:r>
          </a:p>
          <a:p>
            <a:r>
              <a:rPr lang="en-US" sz="3100" dirty="0" smtClean="0">
                <a:latin typeface="Garamond"/>
                <a:cs typeface="Garamond"/>
              </a:rPr>
              <a:t>Tracking sponsor </a:t>
            </a:r>
            <a:r>
              <a:rPr lang="en-US" sz="3100" b="1" dirty="0" smtClean="0">
                <a:latin typeface="Garamond"/>
                <a:cs typeface="Garamond"/>
              </a:rPr>
              <a:t>operations</a:t>
            </a:r>
            <a:r>
              <a:rPr lang="en-US" sz="3100" dirty="0" smtClean="0">
                <a:latin typeface="Garamond"/>
                <a:cs typeface="Garamond"/>
              </a:rPr>
              <a:t> by creating database </a:t>
            </a:r>
          </a:p>
          <a:p>
            <a:r>
              <a:rPr lang="en-US" sz="3100" b="1" dirty="0" smtClean="0">
                <a:latin typeface="Garamond"/>
                <a:cs typeface="Garamond"/>
              </a:rPr>
              <a:t>Customer Relationship Management </a:t>
            </a:r>
            <a:r>
              <a:rPr lang="en-US" sz="3100" dirty="0" smtClean="0">
                <a:latin typeface="Garamond"/>
                <a:cs typeface="Garamond"/>
              </a:rPr>
              <a:t>database, </a:t>
            </a:r>
            <a:r>
              <a:rPr lang="en-US" sz="3100" dirty="0" err="1" smtClean="0">
                <a:latin typeface="Garamond"/>
                <a:cs typeface="Garamond"/>
              </a:rPr>
              <a:t>Salesforce</a:t>
            </a:r>
            <a:r>
              <a:rPr lang="en-US" sz="3100" dirty="0">
                <a:latin typeface="Garamond"/>
                <a:cs typeface="Garamond"/>
              </a:rPr>
              <a:t> </a:t>
            </a:r>
            <a:r>
              <a:rPr lang="en-US" sz="3100" dirty="0" smtClean="0">
                <a:latin typeface="Garamond"/>
                <a:cs typeface="Garamond"/>
              </a:rPr>
              <a:t>that tracks community organizing efforts</a:t>
            </a: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98498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4-17 at 9.14.13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825500"/>
            <a:ext cx="8839200" cy="5194300"/>
          </a:xfrm>
          <a:prstGeom prst="rect">
            <a:avLst/>
          </a:prstGeom>
        </p:spPr>
      </p:pic>
      <p:sp>
        <p:nvSpPr>
          <p:cNvPr id="3" name="TextBox 2"/>
          <p:cNvSpPr txBox="1"/>
          <p:nvPr/>
        </p:nvSpPr>
        <p:spPr>
          <a:xfrm>
            <a:off x="3429000" y="5867400"/>
            <a:ext cx="4343400" cy="523220"/>
          </a:xfrm>
          <a:prstGeom prst="rect">
            <a:avLst/>
          </a:prstGeom>
          <a:noFill/>
        </p:spPr>
        <p:txBody>
          <a:bodyPr wrap="square" rtlCol="0">
            <a:spAutoFit/>
          </a:bodyPr>
          <a:lstStyle/>
          <a:p>
            <a:r>
              <a:rPr lang="en-US" sz="2800" b="1" dirty="0" smtClean="0">
                <a:latin typeface="Garamond"/>
                <a:cs typeface="Garamond"/>
              </a:rPr>
              <a:t>Aunt Bertha</a:t>
            </a:r>
            <a:endParaRPr lang="en-US" sz="2800" b="1" dirty="0">
              <a:latin typeface="Garamond"/>
              <a:cs typeface="Garamond"/>
            </a:endParaRPr>
          </a:p>
        </p:txBody>
      </p:sp>
    </p:spTree>
    <p:extLst>
      <p:ext uri="{BB962C8B-B14F-4D97-AF65-F5344CB8AC3E}">
        <p14:creationId xmlns:p14="http://schemas.microsoft.com/office/powerpoint/2010/main" val="9886816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4-17 at 9.17.3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 y="977900"/>
            <a:ext cx="8470900" cy="4889500"/>
          </a:xfrm>
          <a:prstGeom prst="rect">
            <a:avLst/>
          </a:prstGeom>
        </p:spPr>
      </p:pic>
      <p:sp>
        <p:nvSpPr>
          <p:cNvPr id="3" name="TextBox 2"/>
          <p:cNvSpPr txBox="1"/>
          <p:nvPr/>
        </p:nvSpPr>
        <p:spPr>
          <a:xfrm>
            <a:off x="3429000" y="5867400"/>
            <a:ext cx="4343400" cy="523220"/>
          </a:xfrm>
          <a:prstGeom prst="rect">
            <a:avLst/>
          </a:prstGeom>
          <a:noFill/>
        </p:spPr>
        <p:txBody>
          <a:bodyPr wrap="square" rtlCol="0">
            <a:spAutoFit/>
          </a:bodyPr>
          <a:lstStyle/>
          <a:p>
            <a:r>
              <a:rPr lang="en-US" sz="2800" b="1" dirty="0" smtClean="0">
                <a:latin typeface="Garamond"/>
                <a:cs typeface="Garamond"/>
              </a:rPr>
              <a:t>Financial tracking tool</a:t>
            </a:r>
            <a:endParaRPr lang="en-US" sz="2800" b="1" dirty="0">
              <a:latin typeface="Garamond"/>
              <a:cs typeface="Garamond"/>
            </a:endParaRPr>
          </a:p>
        </p:txBody>
      </p:sp>
    </p:spTree>
    <p:extLst>
      <p:ext uri="{BB962C8B-B14F-4D97-AF65-F5344CB8AC3E}">
        <p14:creationId xmlns:p14="http://schemas.microsoft.com/office/powerpoint/2010/main" val="590058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309518" cy="1562100"/>
          </a:xfrm>
          <a:prstGeom prst="rect">
            <a:avLst/>
          </a:prstGeom>
        </p:spPr>
      </p:pic>
      <p:sp>
        <p:nvSpPr>
          <p:cNvPr id="6" name="TextBox 5"/>
          <p:cNvSpPr txBox="1"/>
          <p:nvPr/>
        </p:nvSpPr>
        <p:spPr>
          <a:xfrm>
            <a:off x="1550309" y="470022"/>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Our Efforts</a:t>
            </a:r>
            <a:r>
              <a:rPr lang="en-US" sz="3800" dirty="0" smtClean="0">
                <a:solidFill>
                  <a:schemeClr val="bg1"/>
                </a:solidFill>
                <a:latin typeface="Garamond"/>
                <a:cs typeface="Garamond"/>
              </a:rPr>
              <a:t>: Program Improvements</a:t>
            </a:r>
            <a:endParaRPr lang="en-US" sz="3800" i="1" dirty="0" smtClean="0">
              <a:solidFill>
                <a:schemeClr val="bg1"/>
              </a:solidFill>
              <a:latin typeface="Garamond"/>
              <a:cs typeface="Garamond"/>
            </a:endParaRPr>
          </a:p>
        </p:txBody>
      </p:sp>
      <p:sp>
        <p:nvSpPr>
          <p:cNvPr id="7" name="Rectangle 6"/>
          <p:cNvSpPr/>
          <p:nvPr/>
        </p:nvSpPr>
        <p:spPr>
          <a:xfrm flipV="1">
            <a:off x="1672192" y="1205102"/>
            <a:ext cx="872947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665803" y="2150091"/>
            <a:ext cx="8014293" cy="2308324"/>
          </a:xfrm>
          <a:prstGeom prst="rect">
            <a:avLst/>
          </a:prstGeom>
        </p:spPr>
        <p:txBody>
          <a:bodyPr wrap="square">
            <a:spAutoFit/>
          </a:bodyPr>
          <a:lstStyle/>
          <a:p>
            <a:r>
              <a:rPr lang="en-US" sz="2400" b="1" dirty="0" smtClean="0">
                <a:latin typeface="Garamond"/>
                <a:cs typeface="Garamond"/>
              </a:rPr>
              <a:t>SUMMER MEALS</a:t>
            </a:r>
          </a:p>
          <a:p>
            <a:r>
              <a:rPr lang="en-US" sz="2400" b="1" i="1" dirty="0">
                <a:latin typeface="Garamond"/>
                <a:cs typeface="Garamond"/>
              </a:rPr>
              <a:t>	</a:t>
            </a:r>
            <a:r>
              <a:rPr lang="en-US" sz="2400" b="1" i="1" dirty="0" smtClean="0">
                <a:latin typeface="Garamond"/>
                <a:cs typeface="Garamond"/>
              </a:rPr>
              <a:t>Since 2009</a:t>
            </a:r>
          </a:p>
          <a:p>
            <a:pPr marL="1200150" lvl="2" indent="-285750">
              <a:buFont typeface="Arial"/>
              <a:buChar char="•"/>
            </a:pPr>
            <a:r>
              <a:rPr lang="en-US" sz="2400" dirty="0">
                <a:latin typeface="Garamond"/>
                <a:cs typeface="Garamond"/>
              </a:rPr>
              <a:t>200+ more Summer Meals sponsors were </a:t>
            </a:r>
            <a:r>
              <a:rPr lang="en-US" sz="2400" dirty="0" smtClean="0">
                <a:latin typeface="Garamond"/>
                <a:cs typeface="Garamond"/>
              </a:rPr>
              <a:t>added</a:t>
            </a:r>
          </a:p>
          <a:p>
            <a:pPr marL="1200150" lvl="2" indent="-285750">
              <a:buFont typeface="Arial"/>
              <a:buChar char="•"/>
            </a:pPr>
            <a:r>
              <a:rPr lang="en-US" sz="2400" dirty="0">
                <a:latin typeface="Garamond"/>
                <a:cs typeface="Garamond"/>
              </a:rPr>
              <a:t>2,100+ more Summer Meal </a:t>
            </a:r>
            <a:r>
              <a:rPr lang="en-US" sz="2400" dirty="0" smtClean="0">
                <a:latin typeface="Garamond"/>
                <a:cs typeface="Garamond"/>
              </a:rPr>
              <a:t>sites were added</a:t>
            </a:r>
          </a:p>
          <a:p>
            <a:pPr marL="1200150" lvl="2" indent="-285750">
              <a:buFont typeface="Arial"/>
              <a:buChar char="•"/>
            </a:pPr>
            <a:r>
              <a:rPr lang="en-US" sz="2400" dirty="0">
                <a:latin typeface="Garamond"/>
                <a:cs typeface="Garamond"/>
              </a:rPr>
              <a:t>63,000+ more kids per day </a:t>
            </a:r>
            <a:r>
              <a:rPr lang="en-US" sz="2400" dirty="0" smtClean="0">
                <a:latin typeface="Garamond"/>
                <a:cs typeface="Garamond"/>
              </a:rPr>
              <a:t>receive </a:t>
            </a:r>
            <a:r>
              <a:rPr lang="en-US" sz="2400" dirty="0">
                <a:latin typeface="Garamond"/>
                <a:cs typeface="Garamond"/>
              </a:rPr>
              <a:t>Summer </a:t>
            </a:r>
            <a:r>
              <a:rPr lang="en-US" sz="2400" dirty="0" smtClean="0">
                <a:latin typeface="Garamond"/>
                <a:cs typeface="Garamond"/>
              </a:rPr>
              <a:t>Meals</a:t>
            </a:r>
          </a:p>
          <a:p>
            <a:pPr marL="1200150" lvl="2" indent="-285750">
              <a:buFont typeface="Arial"/>
              <a:buChar char="•"/>
            </a:pPr>
            <a:r>
              <a:rPr lang="en-US" sz="2400" dirty="0" smtClean="0">
                <a:latin typeface="Garamond"/>
                <a:cs typeface="Garamond"/>
              </a:rPr>
              <a:t>6 million more Summer Meals served</a:t>
            </a:r>
            <a:endParaRPr lang="en-US" sz="2400" dirty="0">
              <a:latin typeface="Garamond"/>
              <a:cs typeface="Garamond"/>
            </a:endParaRPr>
          </a:p>
        </p:txBody>
      </p:sp>
      <p:sp>
        <p:nvSpPr>
          <p:cNvPr id="9" name="Rectangle 8"/>
          <p:cNvSpPr/>
          <p:nvPr/>
        </p:nvSpPr>
        <p:spPr>
          <a:xfrm>
            <a:off x="670243" y="4524599"/>
            <a:ext cx="8014293" cy="1569660"/>
          </a:xfrm>
          <a:prstGeom prst="rect">
            <a:avLst/>
          </a:prstGeom>
        </p:spPr>
        <p:txBody>
          <a:bodyPr wrap="square">
            <a:spAutoFit/>
          </a:bodyPr>
          <a:lstStyle/>
          <a:p>
            <a:r>
              <a:rPr lang="en-US" sz="2400" b="1" dirty="0" smtClean="0">
                <a:latin typeface="Garamond"/>
                <a:cs typeface="Garamond"/>
              </a:rPr>
              <a:t>SCHOOL BREAKFAST</a:t>
            </a:r>
          </a:p>
          <a:p>
            <a:r>
              <a:rPr lang="en-US" sz="2400" b="1" dirty="0" smtClean="0">
                <a:latin typeface="Garamond"/>
                <a:cs typeface="Garamond"/>
              </a:rPr>
              <a:t>	</a:t>
            </a:r>
            <a:r>
              <a:rPr lang="en-US" sz="2400" b="1" i="1" dirty="0" smtClean="0">
                <a:latin typeface="Garamond"/>
                <a:cs typeface="Garamond"/>
              </a:rPr>
              <a:t>Since 2009</a:t>
            </a:r>
          </a:p>
          <a:p>
            <a:pPr marL="1200150" lvl="2" indent="-285750">
              <a:buFont typeface="Arial"/>
              <a:buChar char="•"/>
            </a:pPr>
            <a:r>
              <a:rPr lang="en-US" sz="2400" dirty="0" smtClean="0">
                <a:latin typeface="Garamond"/>
                <a:cs typeface="Garamond"/>
              </a:rPr>
              <a:t>60 million more school breakfasts served each year</a:t>
            </a:r>
          </a:p>
          <a:p>
            <a:pPr marL="1200150" lvl="2" indent="-285750">
              <a:buFont typeface="Arial"/>
              <a:buChar char="•"/>
            </a:pPr>
            <a:r>
              <a:rPr lang="en-US" sz="2400" dirty="0" smtClean="0">
                <a:latin typeface="Garamond"/>
                <a:cs typeface="Garamond"/>
              </a:rPr>
              <a:t>300,000 more kids per day eat school breakfast </a:t>
            </a:r>
            <a:r>
              <a:rPr lang="en-US" sz="2200" dirty="0" smtClean="0">
                <a:latin typeface="Garamond"/>
                <a:cs typeface="Garamond"/>
              </a:rPr>
              <a:t> </a:t>
            </a:r>
            <a:endParaRPr lang="en-US" sz="2200" dirty="0">
              <a:latin typeface="Garamond"/>
              <a:cs typeface="Garamond"/>
            </a:endParaRPr>
          </a:p>
        </p:txBody>
      </p:sp>
      <p:sp>
        <p:nvSpPr>
          <p:cNvPr id="11" name="5-Point Star 10"/>
          <p:cNvSpPr/>
          <p:nvPr/>
        </p:nvSpPr>
        <p:spPr>
          <a:xfrm>
            <a:off x="573891" y="496105"/>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579154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0" y="0"/>
            <a:ext cx="9377076" cy="1562100"/>
          </a:xfrm>
          <a:prstGeom prst="rect">
            <a:avLst/>
          </a:prstGeom>
        </p:spPr>
      </p:pic>
      <p:sp>
        <p:nvSpPr>
          <p:cNvPr id="6" name="TextBox 5"/>
          <p:cNvSpPr txBox="1"/>
          <p:nvPr/>
        </p:nvSpPr>
        <p:spPr>
          <a:xfrm>
            <a:off x="1550309" y="470022"/>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Our Efforts</a:t>
            </a:r>
            <a:r>
              <a:rPr lang="en-US" sz="3800" dirty="0" smtClean="0">
                <a:solidFill>
                  <a:schemeClr val="bg1"/>
                </a:solidFill>
                <a:latin typeface="Garamond"/>
                <a:cs typeface="Garamond"/>
              </a:rPr>
              <a:t>: Community Organizing</a:t>
            </a:r>
            <a:endParaRPr lang="en-US" sz="3800" i="1" dirty="0" smtClean="0">
              <a:solidFill>
                <a:schemeClr val="bg1"/>
              </a:solidFill>
              <a:latin typeface="Garamond"/>
              <a:cs typeface="Garamond"/>
            </a:endParaRPr>
          </a:p>
        </p:txBody>
      </p:sp>
      <p:sp>
        <p:nvSpPr>
          <p:cNvPr id="7" name="Rectangle 6"/>
          <p:cNvSpPr/>
          <p:nvPr/>
        </p:nvSpPr>
        <p:spPr>
          <a:xfrm flipV="1">
            <a:off x="1672192" y="1205102"/>
            <a:ext cx="872947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64456" y="1937795"/>
            <a:ext cx="8014293" cy="2308324"/>
          </a:xfrm>
          <a:prstGeom prst="rect">
            <a:avLst/>
          </a:prstGeom>
        </p:spPr>
        <p:txBody>
          <a:bodyPr wrap="square">
            <a:spAutoFit/>
          </a:bodyPr>
          <a:lstStyle/>
          <a:p>
            <a:r>
              <a:rPr lang="en-US" sz="2400" b="1" dirty="0" smtClean="0">
                <a:latin typeface="Garamond"/>
                <a:cs typeface="Garamond"/>
              </a:rPr>
              <a:t>HUNGER AND POVERTY COALITIONS</a:t>
            </a:r>
          </a:p>
          <a:p>
            <a:pPr marL="1200150" lvl="2" indent="-285750">
              <a:buFont typeface="Arial"/>
              <a:buChar char="•"/>
            </a:pPr>
            <a:r>
              <a:rPr lang="en-US" sz="2000" dirty="0" smtClean="0">
                <a:latin typeface="Garamond"/>
                <a:cs typeface="Garamond"/>
              </a:rPr>
              <a:t>In Texas, more than 60 coalitions are functioning in the anti-hunger and anti-poverty space.</a:t>
            </a:r>
          </a:p>
          <a:p>
            <a:pPr marL="1200150" lvl="2" indent="-285750">
              <a:buFont typeface="Arial"/>
              <a:buChar char="•"/>
            </a:pPr>
            <a:r>
              <a:rPr lang="en-US" sz="2000" dirty="0" smtClean="0">
                <a:latin typeface="Garamond"/>
                <a:cs typeface="Garamond"/>
              </a:rPr>
              <a:t>Because of an exciting new partnership between the Texas Hunger Initiative and </a:t>
            </a:r>
            <a:r>
              <a:rPr lang="en-US" sz="2000" dirty="0" err="1" smtClean="0">
                <a:latin typeface="Garamond"/>
                <a:cs typeface="Garamond"/>
              </a:rPr>
              <a:t>AgriLife</a:t>
            </a:r>
            <a:r>
              <a:rPr lang="en-US" sz="2000" dirty="0" smtClean="0">
                <a:latin typeface="Garamond"/>
                <a:cs typeface="Garamond"/>
              </a:rPr>
              <a:t> Extension offices, Texas hunger and poverty coalitions will be expanding to include more rural communities.</a:t>
            </a:r>
          </a:p>
          <a:p>
            <a:pPr marL="1200150" lvl="2" indent="-285750">
              <a:buFont typeface="Arial"/>
              <a:buChar char="•"/>
            </a:pPr>
            <a:r>
              <a:rPr lang="en-US" sz="2000" dirty="0" smtClean="0">
                <a:latin typeface="Garamond"/>
                <a:cs typeface="Garamond"/>
              </a:rPr>
              <a:t>Nationally, there are 51 communities with Hunger-Free Coalitions.</a:t>
            </a:r>
            <a:endParaRPr lang="en-US" sz="2000" dirty="0">
              <a:latin typeface="Garamond"/>
              <a:cs typeface="Garamond"/>
            </a:endParaRPr>
          </a:p>
        </p:txBody>
      </p:sp>
      <p:sp>
        <p:nvSpPr>
          <p:cNvPr id="12" name="5-Point Star 11"/>
          <p:cNvSpPr/>
          <p:nvPr/>
        </p:nvSpPr>
        <p:spPr>
          <a:xfrm>
            <a:off x="573891" y="496105"/>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815695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0" y="0"/>
            <a:ext cx="9377076" cy="1562100"/>
          </a:xfrm>
          <a:prstGeom prst="rect">
            <a:avLst/>
          </a:prstGeom>
        </p:spPr>
      </p:pic>
      <p:sp>
        <p:nvSpPr>
          <p:cNvPr id="6" name="TextBox 5"/>
          <p:cNvSpPr txBox="1"/>
          <p:nvPr/>
        </p:nvSpPr>
        <p:spPr>
          <a:xfrm>
            <a:off x="1550309" y="470022"/>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Our Efforts: </a:t>
            </a:r>
            <a:r>
              <a:rPr lang="en-US" sz="3800" dirty="0" smtClean="0">
                <a:solidFill>
                  <a:schemeClr val="bg1"/>
                </a:solidFill>
                <a:latin typeface="Garamond"/>
                <a:cs typeface="Garamond"/>
              </a:rPr>
              <a:t>Multi-sector collaborations</a:t>
            </a:r>
            <a:endParaRPr lang="en-US" sz="3800" i="1" dirty="0" smtClean="0">
              <a:solidFill>
                <a:schemeClr val="bg1"/>
              </a:solidFill>
              <a:latin typeface="Garamond"/>
              <a:cs typeface="Garamond"/>
            </a:endParaRPr>
          </a:p>
        </p:txBody>
      </p:sp>
      <p:sp>
        <p:nvSpPr>
          <p:cNvPr id="7" name="Rectangle 6"/>
          <p:cNvSpPr/>
          <p:nvPr/>
        </p:nvSpPr>
        <p:spPr>
          <a:xfrm flipV="1">
            <a:off x="1672192" y="1205102"/>
            <a:ext cx="872947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64456" y="1937795"/>
            <a:ext cx="8014293" cy="3785652"/>
          </a:xfrm>
          <a:prstGeom prst="rect">
            <a:avLst/>
          </a:prstGeom>
        </p:spPr>
        <p:txBody>
          <a:bodyPr wrap="square">
            <a:spAutoFit/>
          </a:bodyPr>
          <a:lstStyle/>
          <a:p>
            <a:r>
              <a:rPr lang="en-US" sz="2400" dirty="0">
                <a:latin typeface="Garamond"/>
                <a:cs typeface="Garamond"/>
              </a:rPr>
              <a:t>Our model is not the sphere...instead it is </a:t>
            </a:r>
            <a:r>
              <a:rPr lang="en-US" sz="2400" b="1" dirty="0">
                <a:latin typeface="Garamond"/>
                <a:cs typeface="Garamond"/>
              </a:rPr>
              <a:t>the polyhedron</a:t>
            </a:r>
            <a:r>
              <a:rPr lang="en-US" sz="2400" dirty="0">
                <a:latin typeface="Garamond"/>
                <a:cs typeface="Garamond"/>
              </a:rPr>
              <a:t>, which reflects the convergence of all its parts...pastoral and political activity alike seek to gather in this polyhedron the best of each. There is a place for the poor and their culture, their aspirations and their potential. Even people who can be considered dubious on account of their errors have something to offer which must not be overlooked...it is the sum total of persons within a society which pursues the common good. </a:t>
            </a:r>
            <a:r>
              <a:rPr lang="en-US" sz="2400" dirty="0" smtClean="0">
                <a:latin typeface="Garamond"/>
                <a:cs typeface="Garamond"/>
              </a:rPr>
              <a:t/>
            </a:r>
            <a:br>
              <a:rPr lang="en-US" sz="2400" dirty="0" smtClean="0">
                <a:latin typeface="Garamond"/>
                <a:cs typeface="Garamond"/>
              </a:rPr>
            </a:br>
            <a:r>
              <a:rPr lang="en-US" sz="2400" dirty="0" smtClean="0">
                <a:latin typeface="Garamond"/>
                <a:cs typeface="Garamond"/>
              </a:rPr>
              <a:t/>
            </a:r>
            <a:br>
              <a:rPr lang="en-US" sz="2400" dirty="0" smtClean="0">
                <a:latin typeface="Garamond"/>
                <a:cs typeface="Garamond"/>
              </a:rPr>
            </a:br>
            <a:r>
              <a:rPr lang="en-US" sz="2400" dirty="0" smtClean="0">
                <a:latin typeface="Garamond"/>
                <a:cs typeface="Garamond"/>
              </a:rPr>
              <a:t>--Pope Francis </a:t>
            </a:r>
            <a:r>
              <a:rPr lang="en-US" sz="2400" i="1" dirty="0" err="1" smtClean="0">
                <a:latin typeface="Garamond"/>
                <a:cs typeface="Garamond"/>
              </a:rPr>
              <a:t>Evangelii</a:t>
            </a:r>
            <a:r>
              <a:rPr lang="en-US" sz="2400" i="1" dirty="0" smtClean="0">
                <a:latin typeface="Garamond"/>
                <a:cs typeface="Garamond"/>
              </a:rPr>
              <a:t> </a:t>
            </a:r>
            <a:r>
              <a:rPr lang="en-US" sz="2400" i="1" dirty="0" err="1" smtClean="0">
                <a:latin typeface="Garamond"/>
                <a:cs typeface="Garamond"/>
              </a:rPr>
              <a:t>Gaudium</a:t>
            </a:r>
            <a:endParaRPr lang="en-US" sz="2400" i="1" dirty="0">
              <a:effectLst/>
              <a:latin typeface="Garamond"/>
              <a:cs typeface="Garamond"/>
            </a:endParaRPr>
          </a:p>
        </p:txBody>
      </p:sp>
      <p:sp>
        <p:nvSpPr>
          <p:cNvPr id="12" name="5-Point Star 11"/>
          <p:cNvSpPr/>
          <p:nvPr/>
        </p:nvSpPr>
        <p:spPr>
          <a:xfrm>
            <a:off x="573891" y="496105"/>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208778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0" y="0"/>
            <a:ext cx="9377076" cy="1562100"/>
          </a:xfrm>
          <a:prstGeom prst="rect">
            <a:avLst/>
          </a:prstGeom>
        </p:spPr>
      </p:pic>
      <p:sp>
        <p:nvSpPr>
          <p:cNvPr id="6" name="TextBox 5"/>
          <p:cNvSpPr txBox="1"/>
          <p:nvPr/>
        </p:nvSpPr>
        <p:spPr>
          <a:xfrm>
            <a:off x="1550309" y="470022"/>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Acknowledgements</a:t>
            </a:r>
          </a:p>
        </p:txBody>
      </p:sp>
      <p:sp>
        <p:nvSpPr>
          <p:cNvPr id="7" name="Rectangle 6"/>
          <p:cNvSpPr/>
          <p:nvPr/>
        </p:nvSpPr>
        <p:spPr>
          <a:xfrm flipV="1">
            <a:off x="1672192" y="1205102"/>
            <a:ext cx="872947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5-Point Star 11"/>
          <p:cNvSpPr/>
          <p:nvPr/>
        </p:nvSpPr>
        <p:spPr>
          <a:xfrm>
            <a:off x="573891" y="496105"/>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THIstaff.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4306" y="1752600"/>
            <a:ext cx="5727700" cy="4438968"/>
          </a:xfrm>
          <a:prstGeom prst="rect">
            <a:avLst/>
          </a:prstGeom>
        </p:spPr>
      </p:pic>
      <p:sp>
        <p:nvSpPr>
          <p:cNvPr id="3" name="TextBox 2"/>
          <p:cNvSpPr txBox="1"/>
          <p:nvPr/>
        </p:nvSpPr>
        <p:spPr>
          <a:xfrm>
            <a:off x="2743200" y="6191568"/>
            <a:ext cx="4267200" cy="369332"/>
          </a:xfrm>
          <a:prstGeom prst="rect">
            <a:avLst/>
          </a:prstGeom>
          <a:noFill/>
        </p:spPr>
        <p:txBody>
          <a:bodyPr wrap="square" rtlCol="0">
            <a:spAutoFit/>
          </a:bodyPr>
          <a:lstStyle/>
          <a:p>
            <a:pPr algn="ctr"/>
            <a:r>
              <a:rPr lang="en-US" dirty="0" smtClean="0">
                <a:latin typeface="Garamond"/>
                <a:cs typeface="Garamond"/>
              </a:rPr>
              <a:t>The THI Staff</a:t>
            </a:r>
            <a:endParaRPr lang="en-US" dirty="0">
              <a:latin typeface="Garamond"/>
              <a:cs typeface="Garamond"/>
            </a:endParaRPr>
          </a:p>
        </p:txBody>
      </p:sp>
    </p:spTree>
    <p:extLst>
      <p:ext uri="{BB962C8B-B14F-4D97-AF65-F5344CB8AC3E}">
        <p14:creationId xmlns:p14="http://schemas.microsoft.com/office/powerpoint/2010/main" val="314161248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0" y="0"/>
            <a:ext cx="9377076" cy="1562100"/>
          </a:xfrm>
          <a:prstGeom prst="rect">
            <a:avLst/>
          </a:prstGeom>
        </p:spPr>
      </p:pic>
      <p:sp>
        <p:nvSpPr>
          <p:cNvPr id="6" name="TextBox 5"/>
          <p:cNvSpPr txBox="1"/>
          <p:nvPr/>
        </p:nvSpPr>
        <p:spPr>
          <a:xfrm>
            <a:off x="1550309" y="470022"/>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Acknowledgements</a:t>
            </a:r>
          </a:p>
        </p:txBody>
      </p:sp>
      <p:sp>
        <p:nvSpPr>
          <p:cNvPr id="7" name="Rectangle 6"/>
          <p:cNvSpPr/>
          <p:nvPr/>
        </p:nvSpPr>
        <p:spPr>
          <a:xfrm flipV="1">
            <a:off x="1672192" y="1205102"/>
            <a:ext cx="872947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5-Point Star 11"/>
          <p:cNvSpPr/>
          <p:nvPr/>
        </p:nvSpPr>
        <p:spPr>
          <a:xfrm>
            <a:off x="573891" y="496105"/>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1240547" y="2286000"/>
            <a:ext cx="4322053" cy="461665"/>
          </a:xfrm>
          <a:prstGeom prst="rect">
            <a:avLst/>
          </a:prstGeom>
          <a:noFill/>
        </p:spPr>
        <p:txBody>
          <a:bodyPr wrap="square" rtlCol="0">
            <a:spAutoFit/>
          </a:bodyPr>
          <a:lstStyle/>
          <a:p>
            <a:r>
              <a:rPr lang="en-US" sz="2400" dirty="0" smtClean="0">
                <a:latin typeface="Garamond"/>
                <a:cs typeface="Garamond"/>
              </a:rPr>
              <a:t>Research funded by…</a:t>
            </a:r>
            <a:endParaRPr lang="en-US" sz="2400" dirty="0">
              <a:latin typeface="Garamond"/>
              <a:cs typeface="Garamond"/>
            </a:endParaRPr>
          </a:p>
        </p:txBody>
      </p:sp>
      <p:pic>
        <p:nvPicPr>
          <p:cNvPr id="5" name="Picture 4" descr="walmar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2702602"/>
            <a:ext cx="4062984" cy="1353312"/>
          </a:xfrm>
          <a:prstGeom prst="rect">
            <a:avLst/>
          </a:prstGeom>
        </p:spPr>
      </p:pic>
      <p:pic>
        <p:nvPicPr>
          <p:cNvPr id="8" name="Picture 7" descr="ConAgraFoods Logo.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7800" y="2819400"/>
            <a:ext cx="3581400" cy="2175091"/>
          </a:xfrm>
          <a:prstGeom prst="rect">
            <a:avLst/>
          </a:prstGeom>
        </p:spPr>
      </p:pic>
      <p:pic>
        <p:nvPicPr>
          <p:cNvPr id="9" name="Picture 8" descr="image-logo.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2094" y="4284878"/>
            <a:ext cx="4019550" cy="1419225"/>
          </a:xfrm>
          <a:prstGeom prst="rect">
            <a:avLst/>
          </a:prstGeom>
        </p:spPr>
      </p:pic>
      <p:pic>
        <p:nvPicPr>
          <p:cNvPr id="10" name="Picture 9" descr="Baylor_horizontal.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27594" y="4284878"/>
            <a:ext cx="4449482" cy="3438236"/>
          </a:xfrm>
          <a:prstGeom prst="rect">
            <a:avLst/>
          </a:prstGeom>
        </p:spPr>
      </p:pic>
    </p:spTree>
    <p:extLst>
      <p:ext uri="{BB962C8B-B14F-4D97-AF65-F5344CB8AC3E}">
        <p14:creationId xmlns:p14="http://schemas.microsoft.com/office/powerpoint/2010/main" val="45812877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0" y="0"/>
            <a:ext cx="9377076" cy="1562100"/>
          </a:xfrm>
          <a:prstGeom prst="rect">
            <a:avLst/>
          </a:prstGeom>
        </p:spPr>
      </p:pic>
      <p:sp>
        <p:nvSpPr>
          <p:cNvPr id="6" name="TextBox 5"/>
          <p:cNvSpPr txBox="1"/>
          <p:nvPr/>
        </p:nvSpPr>
        <p:spPr>
          <a:xfrm>
            <a:off x="1550309" y="470022"/>
            <a:ext cx="8304079" cy="677108"/>
          </a:xfrm>
          <a:prstGeom prst="rect">
            <a:avLst/>
          </a:prstGeom>
          <a:noFill/>
        </p:spPr>
        <p:txBody>
          <a:bodyPr wrap="square" rtlCol="0">
            <a:spAutoFit/>
          </a:bodyPr>
          <a:lstStyle/>
          <a:p>
            <a:r>
              <a:rPr lang="en-US" sz="3800" dirty="0" smtClean="0">
                <a:solidFill>
                  <a:schemeClr val="bg1"/>
                </a:solidFill>
                <a:latin typeface="Garamond"/>
                <a:cs typeface="Garamond"/>
              </a:rPr>
              <a:t>Additional Info…</a:t>
            </a:r>
          </a:p>
        </p:txBody>
      </p:sp>
      <p:sp>
        <p:nvSpPr>
          <p:cNvPr id="7" name="Rectangle 6"/>
          <p:cNvSpPr/>
          <p:nvPr/>
        </p:nvSpPr>
        <p:spPr>
          <a:xfrm flipV="1">
            <a:off x="1672192" y="1205102"/>
            <a:ext cx="872947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5-Point Star 11"/>
          <p:cNvSpPr/>
          <p:nvPr/>
        </p:nvSpPr>
        <p:spPr>
          <a:xfrm>
            <a:off x="573891" y="496105"/>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16g-thi-summit-300x16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3756" y="2133600"/>
            <a:ext cx="5827107" cy="3204909"/>
          </a:xfrm>
          <a:prstGeom prst="rect">
            <a:avLst/>
          </a:prstGeom>
        </p:spPr>
      </p:pic>
      <p:sp>
        <p:nvSpPr>
          <p:cNvPr id="5" name="TextBox 4"/>
          <p:cNvSpPr txBox="1"/>
          <p:nvPr/>
        </p:nvSpPr>
        <p:spPr>
          <a:xfrm>
            <a:off x="838200" y="5715000"/>
            <a:ext cx="6531853" cy="584776"/>
          </a:xfrm>
          <a:prstGeom prst="rect">
            <a:avLst/>
          </a:prstGeom>
          <a:noFill/>
        </p:spPr>
        <p:txBody>
          <a:bodyPr wrap="square" rtlCol="0">
            <a:spAutoFit/>
          </a:bodyPr>
          <a:lstStyle/>
          <a:p>
            <a:pPr algn="ctr"/>
            <a:r>
              <a:rPr lang="en-US" sz="3200" dirty="0" smtClean="0">
                <a:latin typeface="Garamond"/>
                <a:cs typeface="Garamond"/>
              </a:rPr>
              <a:t>Thank you! Questions?</a:t>
            </a:r>
            <a:endParaRPr lang="en-US" sz="3200" dirty="0">
              <a:latin typeface="Garamond"/>
              <a:cs typeface="Garamond"/>
            </a:endParaRPr>
          </a:p>
        </p:txBody>
      </p:sp>
    </p:spTree>
    <p:extLst>
      <p:ext uri="{BB962C8B-B14F-4D97-AF65-F5344CB8AC3E}">
        <p14:creationId xmlns:p14="http://schemas.microsoft.com/office/powerpoint/2010/main" val="19602692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Why Texas?</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StateofTexas.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4388" y="2209800"/>
            <a:ext cx="5313942" cy="4318991"/>
          </a:xfrm>
          <a:prstGeom prst="rect">
            <a:avLst/>
          </a:prstGeom>
        </p:spPr>
      </p:pic>
    </p:spTree>
    <p:extLst>
      <p:ext uri="{BB962C8B-B14F-4D97-AF65-F5344CB8AC3E}">
        <p14:creationId xmlns:p14="http://schemas.microsoft.com/office/powerpoint/2010/main" val="309470721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9144000" cy="6072188"/>
          </a:xfrm>
          <a:prstGeom prst="rect">
            <a:avLst/>
          </a:prstGeom>
        </p:spPr>
      </p:pic>
    </p:spTree>
    <p:extLst>
      <p:ext uri="{BB962C8B-B14F-4D97-AF65-F5344CB8AC3E}">
        <p14:creationId xmlns:p14="http://schemas.microsoft.com/office/powerpoint/2010/main" val="2458231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9144000" cy="6072188"/>
          </a:xfrm>
          <a:prstGeom prst="rect">
            <a:avLst/>
          </a:prstGeom>
        </p:spPr>
      </p:pic>
    </p:spTree>
    <p:extLst>
      <p:ext uri="{BB962C8B-B14F-4D97-AF65-F5344CB8AC3E}">
        <p14:creationId xmlns:p14="http://schemas.microsoft.com/office/powerpoint/2010/main" val="1477602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8367"/>
            <a:ext cx="9144000" cy="6088566"/>
          </a:xfrm>
          <a:prstGeom prst="rect">
            <a:avLst/>
          </a:prstGeom>
        </p:spPr>
      </p:pic>
    </p:spTree>
    <p:extLst>
      <p:ext uri="{BB962C8B-B14F-4D97-AF65-F5344CB8AC3E}">
        <p14:creationId xmlns:p14="http://schemas.microsoft.com/office/powerpoint/2010/main" val="1477602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ouston_nigh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9144000" cy="6096000"/>
          </a:xfrm>
          <a:prstGeom prst="rect">
            <a:avLst/>
          </a:prstGeom>
        </p:spPr>
      </p:pic>
    </p:spTree>
    <p:extLst>
      <p:ext uri="{BB962C8B-B14F-4D97-AF65-F5344CB8AC3E}">
        <p14:creationId xmlns:p14="http://schemas.microsoft.com/office/powerpoint/2010/main" val="1699940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0" y="0"/>
            <a:ext cx="9296006" cy="1920754"/>
          </a:xfrm>
          <a:prstGeom prst="rect">
            <a:avLst/>
          </a:prstGeom>
        </p:spPr>
      </p:pic>
      <p:sp>
        <p:nvSpPr>
          <p:cNvPr id="6" name="TextBox 5"/>
          <p:cNvSpPr txBox="1"/>
          <p:nvPr/>
        </p:nvSpPr>
        <p:spPr>
          <a:xfrm>
            <a:off x="1550309" y="654957"/>
            <a:ext cx="8304079" cy="677108"/>
          </a:xfrm>
          <a:prstGeom prst="rect">
            <a:avLst/>
          </a:prstGeom>
          <a:noFill/>
        </p:spPr>
        <p:txBody>
          <a:bodyPr wrap="square" rtlCol="0">
            <a:spAutoFit/>
          </a:bodyPr>
          <a:lstStyle/>
          <a:p>
            <a:r>
              <a:rPr lang="en-US" sz="3800" i="1" dirty="0" smtClean="0">
                <a:solidFill>
                  <a:schemeClr val="bg1"/>
                </a:solidFill>
                <a:latin typeface="Garamond"/>
                <a:cs typeface="Garamond"/>
              </a:rPr>
              <a:t>The Challenge: </a:t>
            </a:r>
            <a:r>
              <a:rPr lang="en-US" sz="3800" dirty="0" smtClean="0">
                <a:solidFill>
                  <a:schemeClr val="bg1"/>
                </a:solidFill>
                <a:latin typeface="Garamond"/>
                <a:cs typeface="Garamond"/>
              </a:rPr>
              <a:t>Defining Food Insecurity</a:t>
            </a:r>
            <a:endParaRPr lang="en-US" sz="3800" dirty="0">
              <a:solidFill>
                <a:schemeClr val="bg1"/>
              </a:solidFill>
              <a:latin typeface="Garamond"/>
              <a:cs typeface="Garamond"/>
            </a:endParaRPr>
          </a:p>
        </p:txBody>
      </p:sp>
      <p:sp>
        <p:nvSpPr>
          <p:cNvPr id="7" name="Rectangle 6"/>
          <p:cNvSpPr/>
          <p:nvPr/>
        </p:nvSpPr>
        <p:spPr>
          <a:xfrm flipV="1">
            <a:off x="1696852" y="1409929"/>
            <a:ext cx="7944598" cy="457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a:spLocks noGrp="1"/>
          </p:cNvSpPr>
          <p:nvPr>
            <p:ph idx="1"/>
          </p:nvPr>
        </p:nvSpPr>
        <p:spPr>
          <a:xfrm>
            <a:off x="573891" y="2286000"/>
            <a:ext cx="7960510" cy="4272302"/>
          </a:xfrm>
        </p:spPr>
        <p:txBody>
          <a:bodyPr>
            <a:normAutofit/>
          </a:bodyPr>
          <a:lstStyle/>
          <a:p>
            <a:r>
              <a:rPr lang="en-US" dirty="0" smtClean="0">
                <a:latin typeface="Garamond"/>
                <a:cs typeface="Garamond"/>
              </a:rPr>
              <a:t>The United States Census Bureau measures </a:t>
            </a:r>
            <a:r>
              <a:rPr lang="en-US" dirty="0">
                <a:latin typeface="Garamond"/>
                <a:cs typeface="Garamond"/>
              </a:rPr>
              <a:t>these indicators of insufficient food through a survey called the </a:t>
            </a:r>
            <a:r>
              <a:rPr lang="en-US" b="1" dirty="0">
                <a:latin typeface="Garamond"/>
                <a:cs typeface="Garamond"/>
              </a:rPr>
              <a:t>Core Food Security </a:t>
            </a:r>
            <a:r>
              <a:rPr lang="en-US" b="1" dirty="0" smtClean="0">
                <a:latin typeface="Garamond"/>
                <a:cs typeface="Garamond"/>
              </a:rPr>
              <a:t>Module</a:t>
            </a:r>
            <a:endParaRPr lang="en-US" sz="3100" dirty="0" smtClean="0">
              <a:latin typeface="Garamond"/>
              <a:cs typeface="Garamond"/>
            </a:endParaRPr>
          </a:p>
        </p:txBody>
      </p:sp>
      <p:sp>
        <p:nvSpPr>
          <p:cNvPr id="9" name="5-Point Star 8"/>
          <p:cNvSpPr/>
          <p:nvPr/>
        </p:nvSpPr>
        <p:spPr>
          <a:xfrm>
            <a:off x="573891" y="701989"/>
            <a:ext cx="666656" cy="626691"/>
          </a:xfrm>
          <a:prstGeom prst="star5">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470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866</TotalTime>
  <Words>1694</Words>
  <Application>Microsoft Macintosh PowerPoint</Application>
  <PresentationFormat>On-screen Show (4:3)</PresentationFormat>
  <Paragraphs>227</Paragraphs>
  <Slides>38</Slides>
  <Notes>31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The Complex Challenges to Participation  in Child Nutrition Programs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Complex Challenges to Participation in Child Nutrition Programs</dc:title>
  <dc:creator>Wilkerson, Rachel L.</dc:creator>
  <cp:lastModifiedBy>Rachel Wilkerson</cp:lastModifiedBy>
  <cp:revision>48</cp:revision>
  <dcterms:created xsi:type="dcterms:W3CDTF">2015-04-02T15:36:00Z</dcterms:created>
  <dcterms:modified xsi:type="dcterms:W3CDTF">2015-04-17T10:18:44Z</dcterms:modified>
</cp:coreProperties>
</file>