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257" r:id="rId3"/>
    <p:sldId id="323" r:id="rId4"/>
    <p:sldId id="324" r:id="rId5"/>
    <p:sldId id="326" r:id="rId6"/>
    <p:sldId id="259" r:id="rId7"/>
    <p:sldId id="260" r:id="rId8"/>
    <p:sldId id="261" r:id="rId9"/>
    <p:sldId id="263" r:id="rId10"/>
    <p:sldId id="264" r:id="rId11"/>
    <p:sldId id="265" r:id="rId12"/>
    <p:sldId id="327" r:id="rId13"/>
    <p:sldId id="278" r:id="rId14"/>
    <p:sldId id="279" r:id="rId15"/>
    <p:sldId id="330" r:id="rId16"/>
    <p:sldId id="266" r:id="rId17"/>
    <p:sldId id="268" r:id="rId18"/>
    <p:sldId id="269" r:id="rId19"/>
    <p:sldId id="270" r:id="rId20"/>
    <p:sldId id="271" r:id="rId21"/>
    <p:sldId id="281" r:id="rId22"/>
    <p:sldId id="272" r:id="rId23"/>
    <p:sldId id="273" r:id="rId24"/>
    <p:sldId id="274" r:id="rId25"/>
    <p:sldId id="275" r:id="rId26"/>
    <p:sldId id="283" r:id="rId27"/>
    <p:sldId id="285" r:id="rId28"/>
    <p:sldId id="286" r:id="rId29"/>
    <p:sldId id="290" r:id="rId30"/>
    <p:sldId id="333" r:id="rId31"/>
    <p:sldId id="293" r:id="rId32"/>
    <p:sldId id="294" r:id="rId33"/>
    <p:sldId id="295" r:id="rId34"/>
    <p:sldId id="296" r:id="rId35"/>
    <p:sldId id="336" r:id="rId36"/>
    <p:sldId id="337" r:id="rId37"/>
    <p:sldId id="302" r:id="rId38"/>
    <p:sldId id="303" r:id="rId39"/>
    <p:sldId id="304" r:id="rId40"/>
    <p:sldId id="299" r:id="rId41"/>
    <p:sldId id="300" r:id="rId42"/>
    <p:sldId id="301" r:id="rId43"/>
    <p:sldId id="338" r:id="rId44"/>
    <p:sldId id="306" r:id="rId45"/>
    <p:sldId id="339" r:id="rId46"/>
    <p:sldId id="340" r:id="rId47"/>
    <p:sldId id="298" r:id="rId48"/>
    <p:sldId id="341" r:id="rId49"/>
    <p:sldId id="344" r:id="rId50"/>
    <p:sldId id="345" r:id="rId51"/>
    <p:sldId id="346" r:id="rId52"/>
    <p:sldId id="347" r:id="rId53"/>
    <p:sldId id="348" r:id="rId54"/>
    <p:sldId id="349" r:id="rId55"/>
    <p:sldId id="350" r:id="rId56"/>
    <p:sldId id="351" r:id="rId57"/>
    <p:sldId id="352" r:id="rId58"/>
    <p:sldId id="357" r:id="rId59"/>
    <p:sldId id="359" r:id="rId60"/>
    <p:sldId id="358" r:id="rId61"/>
    <p:sldId id="353" r:id="rId62"/>
    <p:sldId id="354" r:id="rId63"/>
    <p:sldId id="355" r:id="rId64"/>
    <p:sldId id="356" r:id="rId6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18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981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6" Type="http://schemas.openxmlformats.org/officeDocument/2006/relationships/image" Target="../media/image84.wmf"/><Relationship Id="rId5" Type="http://schemas.openxmlformats.org/officeDocument/2006/relationships/image" Target="../media/image83.wmf"/><Relationship Id="rId4" Type="http://schemas.openxmlformats.org/officeDocument/2006/relationships/image" Target="../media/image8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4" Type="http://schemas.openxmlformats.org/officeDocument/2006/relationships/image" Target="../media/image8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4" Type="http://schemas.openxmlformats.org/officeDocument/2006/relationships/image" Target="../media/image103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4" Type="http://schemas.openxmlformats.org/officeDocument/2006/relationships/image" Target="../media/image107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7" Type="http://schemas.openxmlformats.org/officeDocument/2006/relationships/image" Target="../media/image117.wmf"/><Relationship Id="rId2" Type="http://schemas.openxmlformats.org/officeDocument/2006/relationships/image" Target="../media/image112.wmf"/><Relationship Id="rId1" Type="http://schemas.openxmlformats.org/officeDocument/2006/relationships/image" Target="../media/image111.wmf"/><Relationship Id="rId6" Type="http://schemas.openxmlformats.org/officeDocument/2006/relationships/image" Target="../media/image116.wmf"/><Relationship Id="rId5" Type="http://schemas.openxmlformats.org/officeDocument/2006/relationships/image" Target="../media/image115.wmf"/><Relationship Id="rId4" Type="http://schemas.openxmlformats.org/officeDocument/2006/relationships/image" Target="../media/image114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Relationship Id="rId5" Type="http://schemas.openxmlformats.org/officeDocument/2006/relationships/image" Target="../media/image125.wmf"/><Relationship Id="rId4" Type="http://schemas.openxmlformats.org/officeDocument/2006/relationships/image" Target="../media/image12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wmf"/><Relationship Id="rId2" Type="http://schemas.openxmlformats.org/officeDocument/2006/relationships/image" Target="../media/image127.wmf"/><Relationship Id="rId1" Type="http://schemas.openxmlformats.org/officeDocument/2006/relationships/image" Target="../media/image126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2" Type="http://schemas.openxmlformats.org/officeDocument/2006/relationships/image" Target="../media/image138.wmf"/><Relationship Id="rId1" Type="http://schemas.openxmlformats.org/officeDocument/2006/relationships/image" Target="../media/image137.wmf"/><Relationship Id="rId4" Type="http://schemas.openxmlformats.org/officeDocument/2006/relationships/image" Target="../media/image140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wmf"/><Relationship Id="rId1" Type="http://schemas.openxmlformats.org/officeDocument/2006/relationships/image" Target="../media/image141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wmf"/><Relationship Id="rId1" Type="http://schemas.openxmlformats.org/officeDocument/2006/relationships/image" Target="../media/image143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2" Type="http://schemas.openxmlformats.org/officeDocument/2006/relationships/image" Target="../media/image138.wmf"/><Relationship Id="rId1" Type="http://schemas.openxmlformats.org/officeDocument/2006/relationships/image" Target="../media/image137.wmf"/><Relationship Id="rId4" Type="http://schemas.openxmlformats.org/officeDocument/2006/relationships/image" Target="../media/image140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image" Target="../media/image147.wmf"/><Relationship Id="rId1" Type="http://schemas.openxmlformats.org/officeDocument/2006/relationships/image" Target="../media/image146.wmf"/><Relationship Id="rId6" Type="http://schemas.openxmlformats.org/officeDocument/2006/relationships/image" Target="../media/image151.wmf"/><Relationship Id="rId5" Type="http://schemas.openxmlformats.org/officeDocument/2006/relationships/image" Target="../media/image150.wmf"/><Relationship Id="rId4" Type="http://schemas.openxmlformats.org/officeDocument/2006/relationships/image" Target="../media/image149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5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wmf"/><Relationship Id="rId2" Type="http://schemas.openxmlformats.org/officeDocument/2006/relationships/image" Target="../media/image161.wmf"/><Relationship Id="rId1" Type="http://schemas.openxmlformats.org/officeDocument/2006/relationships/image" Target="../media/image160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wmf"/><Relationship Id="rId1" Type="http://schemas.openxmlformats.org/officeDocument/2006/relationships/image" Target="../media/image163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wmf"/><Relationship Id="rId2" Type="http://schemas.openxmlformats.org/officeDocument/2006/relationships/image" Target="../media/image166.wmf"/><Relationship Id="rId1" Type="http://schemas.openxmlformats.org/officeDocument/2006/relationships/image" Target="../media/image165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wmf"/><Relationship Id="rId2" Type="http://schemas.openxmlformats.org/officeDocument/2006/relationships/image" Target="../media/image169.wmf"/><Relationship Id="rId1" Type="http://schemas.openxmlformats.org/officeDocument/2006/relationships/image" Target="../media/image168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1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3.w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wmf"/><Relationship Id="rId2" Type="http://schemas.openxmlformats.org/officeDocument/2006/relationships/image" Target="../media/image177.wmf"/><Relationship Id="rId1" Type="http://schemas.openxmlformats.org/officeDocument/2006/relationships/image" Target="../media/image176.wmf"/><Relationship Id="rId5" Type="http://schemas.openxmlformats.org/officeDocument/2006/relationships/image" Target="../media/image180.wmf"/><Relationship Id="rId4" Type="http://schemas.openxmlformats.org/officeDocument/2006/relationships/image" Target="../media/image179.wmf"/></Relationships>
</file>

<file path=ppt/drawings/_rels/vmlDrawing4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wmf"/><Relationship Id="rId1" Type="http://schemas.openxmlformats.org/officeDocument/2006/relationships/image" Target="../media/image18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wmf"/><Relationship Id="rId2" Type="http://schemas.openxmlformats.org/officeDocument/2006/relationships/image" Target="../media/image184.wmf"/><Relationship Id="rId1" Type="http://schemas.openxmlformats.org/officeDocument/2006/relationships/image" Target="../media/image183.wmf"/></Relationships>
</file>

<file path=ppt/drawings/_rels/vmlDrawing5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wmf"/><Relationship Id="rId2" Type="http://schemas.openxmlformats.org/officeDocument/2006/relationships/image" Target="../media/image187.wmf"/><Relationship Id="rId1" Type="http://schemas.openxmlformats.org/officeDocument/2006/relationships/image" Target="../media/image186.wmf"/><Relationship Id="rId5" Type="http://schemas.openxmlformats.org/officeDocument/2006/relationships/image" Target="../media/image190.wmf"/><Relationship Id="rId4" Type="http://schemas.openxmlformats.org/officeDocument/2006/relationships/image" Target="../media/image18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FA785-1E7A-4397-AB4E-17BFC30DC638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5C134-7DE4-43C2-8B40-90513F45BE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5C134-7DE4-43C2-8B40-90513F45BE4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27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CA1DB9-1103-46DA-8397-03726C1AB30B}" type="slidenum">
              <a:rPr lang="ja-JP" altLang="en-US" smtClean="0">
                <a:ea typeface="ＭＳ Ｐゴシック" charset="-128"/>
              </a:rPr>
              <a:pPr/>
              <a:t>10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373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D8418E-1D2C-4324-8621-C6132950C357}" type="slidenum">
              <a:rPr lang="ja-JP" altLang="en-US" smtClean="0">
                <a:ea typeface="ＭＳ Ｐゴシック" charset="-128"/>
              </a:rPr>
              <a:pPr/>
              <a:t>11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271F9D-648D-46F2-94F9-430892284E2A}" type="slidenum">
              <a:rPr lang="ja-JP" altLang="en-US" smtClean="0"/>
              <a:pPr>
                <a:defRPr/>
              </a:pPr>
              <a:t>12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1140" name="スライド番号プレースホルダ 3"/>
          <p:cNvSpPr txBox="1">
            <a:spLocks noGrp="1"/>
          </p:cNvSpPr>
          <p:nvPr/>
        </p:nvSpPr>
        <p:spPr bwMode="auto">
          <a:xfrm>
            <a:off x="3884390" y="8685706"/>
            <a:ext cx="2972013" cy="4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3EF5877-487D-49A3-B16D-D00B7B4E325A}" type="slidenum">
              <a:rPr lang="ja-JP" altLang="en-US" sz="1200">
                <a:latin typeface="Calibri" pitchFamily="34" charset="0"/>
              </a:rPr>
              <a:pPr algn="r"/>
              <a:t>13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4996" name="スライド番号プレースホルダ 3"/>
          <p:cNvSpPr txBox="1">
            <a:spLocks noGrp="1"/>
          </p:cNvSpPr>
          <p:nvPr/>
        </p:nvSpPr>
        <p:spPr bwMode="auto">
          <a:xfrm>
            <a:off x="3884390" y="8685706"/>
            <a:ext cx="2972013" cy="4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E9BBB95-A958-416D-A6FA-03B2C1B992AC}" type="slidenum">
              <a:rPr lang="ja-JP" altLang="en-US" sz="1200">
                <a:latin typeface="Calibri" pitchFamily="34" charset="0"/>
              </a:rPr>
              <a:pPr algn="r"/>
              <a:t>14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40E30C-48BC-4383-A2D4-41E2F347F05F}" type="slidenum">
              <a:rPr lang="en-US" altLang="ja-JP" smtClean="0">
                <a:ea typeface="ＭＳ Ｐゴシック" charset="-128"/>
              </a:rPr>
              <a:pPr/>
              <a:t>15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77827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77828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49" tIns="45725" rIns="91449" bIns="45725"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ea typeface="ＭＳ Ｐ明朝" charset="-128"/>
            </a:endParaRPr>
          </a:p>
        </p:txBody>
      </p:sp>
      <p:sp>
        <p:nvSpPr>
          <p:cNvPr id="77829" name="スライド番号プレースホルダ 3"/>
          <p:cNvSpPr txBox="1">
            <a:spLocks noGrp="1"/>
          </p:cNvSpPr>
          <p:nvPr/>
        </p:nvSpPr>
        <p:spPr bwMode="auto">
          <a:xfrm>
            <a:off x="3885081" y="8685778"/>
            <a:ext cx="2971321" cy="45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b"/>
          <a:lstStyle/>
          <a:p>
            <a:pPr algn="r"/>
            <a:fld id="{33BE34D9-54E7-44C1-B60A-3669678FB755}" type="slidenum">
              <a:rPr lang="en-US" altLang="ja-JP" sz="1200" b="0" i="0" u="none"/>
              <a:pPr algn="r"/>
              <a:t>15</a:t>
            </a:fld>
            <a:endParaRPr lang="en-US" altLang="ja-JP" sz="1200" b="0" i="0" u="non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475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526999-C33B-4258-A597-7CB606817B8D}" type="slidenum">
              <a:rPr lang="ja-JP" altLang="en-US" smtClean="0">
                <a:ea typeface="ＭＳ Ｐゴシック" charset="-128"/>
              </a:rPr>
              <a:pPr/>
              <a:t>16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680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49096C-7C35-4601-B4DF-CCCD200DD5F7}" type="slidenum">
              <a:rPr lang="ja-JP" altLang="en-US" smtClean="0">
                <a:ea typeface="ＭＳ Ｐゴシック" charset="-128"/>
              </a:rPr>
              <a:pPr/>
              <a:t>17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782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93B0AE-50E5-4511-9671-3914EC571CF1}" type="slidenum">
              <a:rPr lang="ja-JP" altLang="en-US" smtClean="0">
                <a:ea typeface="ＭＳ Ｐゴシック" charset="-128"/>
              </a:rPr>
              <a:pPr/>
              <a:t>18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885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6EF492-C44B-41E7-96D0-4DD6A9D467B5}" type="slidenum">
              <a:rPr lang="ja-JP" altLang="en-US" smtClean="0">
                <a:ea typeface="ＭＳ Ｐゴシック" charset="-128"/>
              </a:rPr>
              <a:pPr/>
              <a:t>19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349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5CD723-B623-4FEE-9FDB-6D5E097016CD}" type="slidenum">
              <a:rPr lang="ja-JP" altLang="en-US" smtClean="0">
                <a:ea typeface="ＭＳ Ｐゴシック" charset="-128"/>
              </a:rPr>
              <a:pPr/>
              <a:t>2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98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CB6AAE-BDE4-4391-B59C-ABD6F941ADB2}" type="slidenum">
              <a:rPr lang="ja-JP" altLang="en-US" smtClean="0">
                <a:ea typeface="ＭＳ Ｐゴシック" charset="-128"/>
              </a:rPr>
              <a:pPr/>
              <a:t>20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5236" name="スライド番号プレースホルダ 3"/>
          <p:cNvSpPr txBox="1">
            <a:spLocks noGrp="1"/>
          </p:cNvSpPr>
          <p:nvPr/>
        </p:nvSpPr>
        <p:spPr bwMode="auto">
          <a:xfrm>
            <a:off x="3884390" y="8685706"/>
            <a:ext cx="2972013" cy="4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5C727A-061B-41F5-A989-BE8B6F0AF3B6}" type="slidenum">
              <a:rPr lang="ja-JP" altLang="en-US" sz="1200">
                <a:latin typeface="Calibri" pitchFamily="34" charset="0"/>
              </a:rPr>
              <a:pPr algn="r"/>
              <a:t>21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09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362C5F-A2F6-4D2A-BEAD-B0D773DB7F82}" type="slidenum">
              <a:rPr lang="ja-JP" altLang="en-US" smtClean="0">
                <a:ea typeface="ＭＳ Ｐゴシック" charset="-128"/>
              </a:rPr>
              <a:pPr/>
              <a:t>22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19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E94818-BAB3-42F6-ADA2-C58664D769B8}" type="slidenum">
              <a:rPr lang="ja-JP" altLang="en-US" smtClean="0">
                <a:ea typeface="ＭＳ Ｐゴシック" charset="-128"/>
              </a:rPr>
              <a:pPr/>
              <a:t>23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2948" name="スライド番号プレースホルダ 3"/>
          <p:cNvSpPr txBox="1">
            <a:spLocks noGrp="1"/>
          </p:cNvSpPr>
          <p:nvPr/>
        </p:nvSpPr>
        <p:spPr bwMode="auto">
          <a:xfrm>
            <a:off x="3884390" y="8685706"/>
            <a:ext cx="2972013" cy="4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0FB7141-66B7-457D-A2CD-CB7FC07FD6BD}" type="slidenum">
              <a:rPr lang="ja-JP" altLang="en-US" sz="1200">
                <a:latin typeface="Calibri" pitchFamily="34" charset="0"/>
              </a:rPr>
              <a:pPr algn="r"/>
              <a:t>24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3972" name="スライド番号プレースホルダ 3"/>
          <p:cNvSpPr txBox="1">
            <a:spLocks noGrp="1"/>
          </p:cNvSpPr>
          <p:nvPr/>
        </p:nvSpPr>
        <p:spPr bwMode="auto">
          <a:xfrm>
            <a:off x="3884390" y="8685706"/>
            <a:ext cx="2972013" cy="4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900A9AF-C6AE-4737-A17C-D24931481DA9}" type="slidenum">
              <a:rPr lang="ja-JP" altLang="en-US" sz="1200">
                <a:latin typeface="Calibri" pitchFamily="34" charset="0"/>
              </a:rPr>
              <a:pPr algn="r"/>
              <a:t>25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 smtClean="0"/>
          </a:p>
        </p:txBody>
      </p:sp>
      <p:sp>
        <p:nvSpPr>
          <p:cNvPr id="880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32A2CF-7737-4B6C-8332-1D5C98DF1A12}" type="slidenum">
              <a:rPr lang="ja-JP" altLang="en-US" smtClean="0">
                <a:ea typeface="ＭＳ Ｐゴシック" charset="-128"/>
              </a:rPr>
              <a:pPr/>
              <a:t>26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8308" name="スライド番号プレースホルダ 3"/>
          <p:cNvSpPr txBox="1">
            <a:spLocks noGrp="1"/>
          </p:cNvSpPr>
          <p:nvPr/>
        </p:nvSpPr>
        <p:spPr bwMode="auto">
          <a:xfrm>
            <a:off x="3884390" y="8685706"/>
            <a:ext cx="2972013" cy="4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380FD3E-209E-4C83-9667-C9BFDAAC4E7C}" type="slidenum">
              <a:rPr lang="ja-JP" altLang="en-US" sz="1200">
                <a:latin typeface="Calibri" pitchFamily="34" charset="0"/>
              </a:rPr>
              <a:pPr algn="r"/>
              <a:t>27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9332" name="スライド番号プレースホルダ 3"/>
          <p:cNvSpPr txBox="1">
            <a:spLocks noGrp="1"/>
          </p:cNvSpPr>
          <p:nvPr/>
        </p:nvSpPr>
        <p:spPr bwMode="auto">
          <a:xfrm>
            <a:off x="3884390" y="8685706"/>
            <a:ext cx="2972013" cy="4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ADFEACB-C8E8-47F0-BA73-07C45F46CDCC}" type="slidenum">
              <a:rPr lang="ja-JP" altLang="en-US" sz="1200">
                <a:latin typeface="Calibri" pitchFamily="34" charset="0"/>
              </a:rPr>
              <a:pPr algn="r"/>
              <a:t>28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7284" name="スライド番号プレースホルダ 3"/>
          <p:cNvSpPr txBox="1">
            <a:spLocks noGrp="1"/>
          </p:cNvSpPr>
          <p:nvPr/>
        </p:nvSpPr>
        <p:spPr bwMode="auto">
          <a:xfrm>
            <a:off x="3884390" y="8685706"/>
            <a:ext cx="2972013" cy="4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3AF45E0-1B86-4C1F-9D88-651E148ACF64}" type="slidenum">
              <a:rPr lang="ja-JP" altLang="en-US" sz="1200">
                <a:latin typeface="Calibri" pitchFamily="34" charset="0"/>
              </a:rPr>
              <a:pPr algn="r"/>
              <a:t>29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379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77D0EC-8953-476C-8E1C-6740CAAC2AEF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5C134-7DE4-43C2-8B40-90513F45BE49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915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AF7F30-B0E5-4395-81D5-AFB881333CEE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01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05A9E3-FF6A-4050-9D76-A2234EF02920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7EB53C-89DC-4E95-A679-D0CAF8298AE9}" type="slidenum">
              <a:rPr lang="ja-JP" altLang="en-US" smtClean="0"/>
              <a:pPr>
                <a:defRPr/>
              </a:pPr>
              <a:t>33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120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43CBCE-3571-416E-9A8C-1A475F5CFAC2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222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AC6029-58EC-42E7-90FC-ED2CE8D935DE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FB273E-9036-4794-A252-73994B13F088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42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9B0E90-F41A-41FE-8C5D-5D57E3BA2265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43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3B94C0-73DF-4401-9EA1-D4F6CFB82A48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7519EE-CA3A-4954-82A1-6133BFFF7B85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482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92FCE7-912C-435E-8E3A-D87787E98096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12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8949F3-EE30-440D-8198-08EDD76EDAA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229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0B1269-4EF5-4817-860A-B5B023E057CA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33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F33CC1-1370-4576-96CA-AAA447AAAC71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53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10B877-1E5C-43EA-9C91-FAD30F2D68F3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63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85B726-11CF-4002-B028-D4163022839D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734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1C269C-736A-480F-B4A5-B29C556367D4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843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3740CA-B75C-4A86-A70D-1C801A0EB29B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325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3FB3A8-E2B7-4989-A4E5-75733607F9B3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86D00B-3E7E-4530-A843-76E8F6FCAC9C}" type="slidenum">
              <a:rPr lang="ja-JP" altLang="en-US" smtClean="0"/>
              <a:pPr>
                <a:defRPr/>
              </a:pPr>
              <a:t>48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789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1052D-2A1C-4FF0-8967-CC5E72D86F8B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A4A09-291C-4D28-ACA7-D877F6408581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A4A09-291C-4D28-ACA7-D877F6408581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A4A09-291C-4D28-ACA7-D877F6408581}" type="slidenum">
              <a:rPr kumimoji="1" lang="ja-JP" altLang="en-US" smtClean="0"/>
              <a:pPr/>
              <a:t>53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A4A09-291C-4D28-ACA7-D877F6408581}" type="slidenum">
              <a:rPr kumimoji="1" lang="ja-JP" altLang="en-US" smtClean="0"/>
              <a:pPr/>
              <a:t>54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A4A09-291C-4D28-ACA7-D877F6408581}" type="slidenum">
              <a:rPr kumimoji="1" lang="ja-JP" altLang="en-US" smtClean="0"/>
              <a:pPr/>
              <a:t>55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A4A09-291C-4D28-ACA7-D877F6408581}" type="slidenum">
              <a:rPr kumimoji="1" lang="ja-JP" altLang="en-US" smtClean="0"/>
              <a:pPr/>
              <a:t>56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55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F7EF9E-3BA0-4592-8715-E52B86976D93}" type="slidenum">
              <a:rPr lang="ja-JP" altLang="en-US" smtClean="0">
                <a:ea typeface="ＭＳ Ｐゴシック" charset="-128"/>
              </a:rPr>
              <a:pPr/>
              <a:t>6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65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40B6B0-EEE2-4275-9F6B-ABE5AB1ADBD2}" type="slidenum">
              <a:rPr lang="ja-JP" altLang="en-US" smtClean="0">
                <a:ea typeface="ＭＳ Ｐゴシック" charset="-128"/>
              </a:rPr>
              <a:pPr/>
              <a:t>7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758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94A7A8-6AF8-4802-9C72-5686AE3CB10C}" type="slidenum">
              <a:rPr lang="ja-JP" altLang="en-US" smtClean="0">
                <a:ea typeface="ＭＳ Ｐゴシック" charset="-128"/>
              </a:rPr>
              <a:pPr/>
              <a:t>8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168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B6A0B5-A63B-4C43-81E5-A482F1A51622}" type="slidenum">
              <a:rPr lang="ja-JP" altLang="en-US" smtClean="0">
                <a:ea typeface="ＭＳ Ｐゴシック" charset="-128"/>
              </a:rPr>
              <a:pPr/>
              <a:t>9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DC8A8-F213-46C5-B69F-CEC12F66999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2C37CCB1-A990-4758-9A0C-EFCB7FBA40E2}" type="slidenum">
              <a:rPr lang="en-US"/>
              <a:pPr/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4600E-F276-45E2-B969-5F98912A9953}" type="datetimeFigureOut">
              <a:rPr kumimoji="1" lang="ja-JP" altLang="en-US" smtClean="0"/>
              <a:pPr/>
              <a:t>2011/4/7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052AF-5E81-426F-A49E-A01D0755CDC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4.bin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3.bin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2.bin"/><Relationship Id="rId9" Type="http://schemas.openxmlformats.org/officeDocument/2006/relationships/oleObject" Target="../embeddings/oleObject4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0.bin"/><Relationship Id="rId9" Type="http://schemas.openxmlformats.org/officeDocument/2006/relationships/oleObject" Target="../embeddings/oleObject5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Relationship Id="rId9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6.bin"/><Relationship Id="rId5" Type="http://schemas.openxmlformats.org/officeDocument/2006/relationships/oleObject" Target="../embeddings/oleObject65.bin"/><Relationship Id="rId10" Type="http://schemas.openxmlformats.org/officeDocument/2006/relationships/oleObject" Target="../embeddings/oleObject68.bin"/><Relationship Id="rId4" Type="http://schemas.openxmlformats.org/officeDocument/2006/relationships/oleObject" Target="../embeddings/oleObject64.bin"/><Relationship Id="rId9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7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0.bin"/><Relationship Id="rId5" Type="http://schemas.openxmlformats.org/officeDocument/2006/relationships/image" Target="../media/image78.png"/><Relationship Id="rId10" Type="http://schemas.openxmlformats.org/officeDocument/2006/relationships/oleObject" Target="../embeddings/oleObject74.bin"/><Relationship Id="rId4" Type="http://schemas.openxmlformats.org/officeDocument/2006/relationships/oleObject" Target="../embeddings/oleObject69.bin"/><Relationship Id="rId9" Type="http://schemas.openxmlformats.org/officeDocument/2006/relationships/oleObject" Target="../embeddings/oleObject7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10" Type="http://schemas.openxmlformats.org/officeDocument/2006/relationships/oleObject" Target="../embeddings/oleObject80.bin"/><Relationship Id="rId4" Type="http://schemas.openxmlformats.org/officeDocument/2006/relationships/oleObject" Target="../embeddings/oleObject75.bin"/><Relationship Id="rId9" Type="http://schemas.openxmlformats.org/officeDocument/2006/relationships/image" Target="../media/image8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83.bin"/><Relationship Id="rId5" Type="http://schemas.openxmlformats.org/officeDocument/2006/relationships/oleObject" Target="../embeddings/oleObject82.bin"/><Relationship Id="rId4" Type="http://schemas.openxmlformats.org/officeDocument/2006/relationships/oleObject" Target="../embeddings/oleObject8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8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86.bin"/><Relationship Id="rId5" Type="http://schemas.openxmlformats.org/officeDocument/2006/relationships/oleObject" Target="../embeddings/oleObject85.bin"/><Relationship Id="rId4" Type="http://schemas.openxmlformats.org/officeDocument/2006/relationships/image" Target="../media/image9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89.bin"/><Relationship Id="rId5" Type="http://schemas.openxmlformats.org/officeDocument/2006/relationships/oleObject" Target="../embeddings/oleObject88.bin"/><Relationship Id="rId4" Type="http://schemas.openxmlformats.org/officeDocument/2006/relationships/image" Target="../media/image9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91.bin"/><Relationship Id="rId4" Type="http://schemas.openxmlformats.org/officeDocument/2006/relationships/oleObject" Target="../embeddings/oleObject90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9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9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95.bin"/><Relationship Id="rId5" Type="http://schemas.openxmlformats.org/officeDocument/2006/relationships/oleObject" Target="../embeddings/oleObject94.bin"/><Relationship Id="rId4" Type="http://schemas.openxmlformats.org/officeDocument/2006/relationships/oleObject" Target="../embeddings/oleObject9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99.bin"/><Relationship Id="rId5" Type="http://schemas.openxmlformats.org/officeDocument/2006/relationships/oleObject" Target="../embeddings/oleObject98.bin"/><Relationship Id="rId4" Type="http://schemas.openxmlformats.org/officeDocument/2006/relationships/oleObject" Target="../embeddings/oleObject97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03.bin"/><Relationship Id="rId5" Type="http://schemas.openxmlformats.org/officeDocument/2006/relationships/oleObject" Target="../embeddings/oleObject102.bin"/><Relationship Id="rId4" Type="http://schemas.openxmlformats.org/officeDocument/2006/relationships/oleObject" Target="../embeddings/oleObject101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8.bin"/><Relationship Id="rId3" Type="http://schemas.openxmlformats.org/officeDocument/2006/relationships/notesSlide" Target="../notesSlides/notesSlide29.xml"/><Relationship Id="rId7" Type="http://schemas.openxmlformats.org/officeDocument/2006/relationships/oleObject" Target="../embeddings/oleObject10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06.bin"/><Relationship Id="rId5" Type="http://schemas.openxmlformats.org/officeDocument/2006/relationships/oleObject" Target="../embeddings/oleObject105.bin"/><Relationship Id="rId10" Type="http://schemas.openxmlformats.org/officeDocument/2006/relationships/oleObject" Target="../embeddings/oleObject110.bin"/><Relationship Id="rId4" Type="http://schemas.openxmlformats.org/officeDocument/2006/relationships/oleObject" Target="../embeddings/oleObject104.bin"/><Relationship Id="rId9" Type="http://schemas.openxmlformats.org/officeDocument/2006/relationships/oleObject" Target="../embeddings/oleObject109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13.bin"/><Relationship Id="rId5" Type="http://schemas.openxmlformats.org/officeDocument/2006/relationships/oleObject" Target="../embeddings/oleObject112.bin"/><Relationship Id="rId4" Type="http://schemas.openxmlformats.org/officeDocument/2006/relationships/oleObject" Target="../embeddings/oleObject111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8.bin"/><Relationship Id="rId3" Type="http://schemas.openxmlformats.org/officeDocument/2006/relationships/notesSlide" Target="../notesSlides/notesSlide31.xml"/><Relationship Id="rId7" Type="http://schemas.openxmlformats.org/officeDocument/2006/relationships/oleObject" Target="../embeddings/oleObject1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16.bin"/><Relationship Id="rId5" Type="http://schemas.openxmlformats.org/officeDocument/2006/relationships/oleObject" Target="../embeddings/oleObject115.bin"/><Relationship Id="rId4" Type="http://schemas.openxmlformats.org/officeDocument/2006/relationships/oleObject" Target="../embeddings/oleObject11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21.bin"/><Relationship Id="rId5" Type="http://schemas.openxmlformats.org/officeDocument/2006/relationships/oleObject" Target="../embeddings/oleObject120.bin"/><Relationship Id="rId4" Type="http://schemas.openxmlformats.org/officeDocument/2006/relationships/oleObject" Target="../embeddings/oleObject11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oleObject" Target="../embeddings/oleObject123.bin"/><Relationship Id="rId4" Type="http://schemas.openxmlformats.org/officeDocument/2006/relationships/oleObject" Target="../embeddings/oleObject12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126.bin"/><Relationship Id="rId5" Type="http://schemas.openxmlformats.org/officeDocument/2006/relationships/oleObject" Target="../embeddings/oleObject125.bin"/><Relationship Id="rId4" Type="http://schemas.openxmlformats.org/officeDocument/2006/relationships/oleObject" Target="../embeddings/oleObject124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29.bin"/><Relationship Id="rId5" Type="http://schemas.openxmlformats.org/officeDocument/2006/relationships/oleObject" Target="../embeddings/oleObject128.bin"/><Relationship Id="rId4" Type="http://schemas.openxmlformats.org/officeDocument/2006/relationships/oleObject" Target="../embeddings/oleObject127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7" Type="http://schemas.openxmlformats.org/officeDocument/2006/relationships/oleObject" Target="../embeddings/oleObject1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32.bin"/><Relationship Id="rId5" Type="http://schemas.openxmlformats.org/officeDocument/2006/relationships/oleObject" Target="../embeddings/oleObject131.bin"/><Relationship Id="rId4" Type="http://schemas.openxmlformats.org/officeDocument/2006/relationships/oleObject" Target="../embeddings/oleObject13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5" Type="http://schemas.openxmlformats.org/officeDocument/2006/relationships/oleObject" Target="../embeddings/oleObject135.bin"/><Relationship Id="rId4" Type="http://schemas.openxmlformats.org/officeDocument/2006/relationships/oleObject" Target="../embeddings/oleObject134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45.png"/><Relationship Id="rId5" Type="http://schemas.openxmlformats.org/officeDocument/2006/relationships/oleObject" Target="../embeddings/oleObject137.bin"/><Relationship Id="rId4" Type="http://schemas.openxmlformats.org/officeDocument/2006/relationships/oleObject" Target="../embeddings/oleObject136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7" Type="http://schemas.openxmlformats.org/officeDocument/2006/relationships/oleObject" Target="../embeddings/oleObject1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140.bin"/><Relationship Id="rId5" Type="http://schemas.openxmlformats.org/officeDocument/2006/relationships/oleObject" Target="../embeddings/oleObject139.bin"/><Relationship Id="rId4" Type="http://schemas.openxmlformats.org/officeDocument/2006/relationships/oleObject" Target="../embeddings/oleObject13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6.bin"/><Relationship Id="rId3" Type="http://schemas.openxmlformats.org/officeDocument/2006/relationships/notesSlide" Target="../notesSlides/notesSlide40.xml"/><Relationship Id="rId7" Type="http://schemas.openxmlformats.org/officeDocument/2006/relationships/oleObject" Target="../embeddings/oleObject14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144.bin"/><Relationship Id="rId5" Type="http://schemas.openxmlformats.org/officeDocument/2006/relationships/oleObject" Target="../embeddings/oleObject143.bin"/><Relationship Id="rId10" Type="http://schemas.openxmlformats.org/officeDocument/2006/relationships/image" Target="../media/image152.png"/><Relationship Id="rId4" Type="http://schemas.openxmlformats.org/officeDocument/2006/relationships/oleObject" Target="../embeddings/oleObject142.bin"/><Relationship Id="rId9" Type="http://schemas.openxmlformats.org/officeDocument/2006/relationships/oleObject" Target="../embeddings/oleObject147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154.png"/><Relationship Id="rId4" Type="http://schemas.openxmlformats.org/officeDocument/2006/relationships/oleObject" Target="../embeddings/oleObject148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156.png"/><Relationship Id="rId4" Type="http://schemas.openxmlformats.org/officeDocument/2006/relationships/oleObject" Target="../embeddings/oleObject149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152.bin"/><Relationship Id="rId5" Type="http://schemas.openxmlformats.org/officeDocument/2006/relationships/oleObject" Target="../embeddings/oleObject151.bin"/><Relationship Id="rId4" Type="http://schemas.openxmlformats.org/officeDocument/2006/relationships/oleObject" Target="../embeddings/oleObject150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155.bin"/><Relationship Id="rId5" Type="http://schemas.openxmlformats.org/officeDocument/2006/relationships/oleObject" Target="../embeddings/oleObject154.bin"/><Relationship Id="rId4" Type="http://schemas.openxmlformats.org/officeDocument/2006/relationships/oleObject" Target="../embeddings/oleObject153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5" Type="http://schemas.openxmlformats.org/officeDocument/2006/relationships/oleObject" Target="../embeddings/oleObject157.bin"/><Relationship Id="rId4" Type="http://schemas.openxmlformats.org/officeDocument/2006/relationships/oleObject" Target="../embeddings/oleObject156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160.bin"/><Relationship Id="rId5" Type="http://schemas.openxmlformats.org/officeDocument/2006/relationships/oleObject" Target="../embeddings/oleObject159.bin"/><Relationship Id="rId4" Type="http://schemas.openxmlformats.org/officeDocument/2006/relationships/oleObject" Target="../embeddings/oleObject158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163.bin"/><Relationship Id="rId5" Type="http://schemas.openxmlformats.org/officeDocument/2006/relationships/oleObject" Target="../embeddings/oleObject162.bin"/><Relationship Id="rId4" Type="http://schemas.openxmlformats.org/officeDocument/2006/relationships/oleObject" Target="../embeddings/oleObject161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172.png"/><Relationship Id="rId4" Type="http://schemas.openxmlformats.org/officeDocument/2006/relationships/oleObject" Target="../embeddings/oleObject164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7.vml"/><Relationship Id="rId5" Type="http://schemas.openxmlformats.org/officeDocument/2006/relationships/oleObject" Target="../embeddings/oleObject165.bin"/><Relationship Id="rId4" Type="http://schemas.openxmlformats.org/officeDocument/2006/relationships/image" Target="../media/image17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0.bin"/><Relationship Id="rId3" Type="http://schemas.openxmlformats.org/officeDocument/2006/relationships/notesSlide" Target="../notesSlides/notesSlide52.xml"/><Relationship Id="rId7" Type="http://schemas.openxmlformats.org/officeDocument/2006/relationships/oleObject" Target="../embeddings/oleObject1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168.bin"/><Relationship Id="rId5" Type="http://schemas.openxmlformats.org/officeDocument/2006/relationships/oleObject" Target="../embeddings/oleObject167.bin"/><Relationship Id="rId4" Type="http://schemas.openxmlformats.org/officeDocument/2006/relationships/oleObject" Target="../embeddings/oleObject166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9.vml"/><Relationship Id="rId5" Type="http://schemas.openxmlformats.org/officeDocument/2006/relationships/oleObject" Target="../embeddings/oleObject172.bin"/><Relationship Id="rId4" Type="http://schemas.openxmlformats.org/officeDocument/2006/relationships/oleObject" Target="../embeddings/oleObject171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175.bin"/><Relationship Id="rId5" Type="http://schemas.openxmlformats.org/officeDocument/2006/relationships/oleObject" Target="../embeddings/oleObject174.bin"/><Relationship Id="rId4" Type="http://schemas.openxmlformats.org/officeDocument/2006/relationships/oleObject" Target="../embeddings/oleObject173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0.bin"/><Relationship Id="rId3" Type="http://schemas.openxmlformats.org/officeDocument/2006/relationships/notesSlide" Target="../notesSlides/notesSlide55.xml"/><Relationship Id="rId7" Type="http://schemas.openxmlformats.org/officeDocument/2006/relationships/oleObject" Target="../embeddings/oleObject1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178.bin"/><Relationship Id="rId5" Type="http://schemas.openxmlformats.org/officeDocument/2006/relationships/oleObject" Target="../embeddings/oleObject177.bin"/><Relationship Id="rId4" Type="http://schemas.openxmlformats.org/officeDocument/2006/relationships/oleObject" Target="../embeddings/oleObject176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w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w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3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0" y="0"/>
            <a:ext cx="9540552" cy="5746650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sz="4000" b="1" dirty="0" smtClean="0">
                <a:solidFill>
                  <a:srgbClr val="C00000"/>
                </a:solidFill>
              </a:rPr>
              <a:t>WAGOS</a:t>
            </a:r>
            <a:r>
              <a:rPr kumimoji="1" lang="en-US" altLang="ja-JP" sz="3200" b="1" dirty="0" smtClean="0">
                <a:solidFill>
                  <a:srgbClr val="C00000"/>
                </a:solidFill>
              </a:rPr>
              <a:t/>
            </a:r>
            <a:br>
              <a:rPr kumimoji="1" lang="en-US" altLang="ja-JP" sz="3200" b="1" dirty="0" smtClean="0">
                <a:solidFill>
                  <a:srgbClr val="C00000"/>
                </a:solidFill>
              </a:rPr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sz="5300" b="1" dirty="0" smtClean="0">
                <a:solidFill>
                  <a:srgbClr val="002060"/>
                </a:solidFill>
              </a:rPr>
              <a:t>C</a:t>
            </a:r>
            <a:r>
              <a:rPr kumimoji="1" lang="en-US" altLang="ja-JP" sz="5300" b="1" dirty="0" smtClean="0">
                <a:solidFill>
                  <a:srgbClr val="002060"/>
                </a:solidFill>
              </a:rPr>
              <a:t>onformal Changes of Divergence and Information Geometry </a:t>
            </a:r>
            <a:r>
              <a:rPr kumimoji="1" lang="en-US" altLang="ja-JP" sz="4900" b="1" dirty="0" smtClean="0">
                <a:solidFill>
                  <a:srgbClr val="002060"/>
                </a:solidFill>
              </a:rPr>
              <a:t/>
            </a:r>
            <a:br>
              <a:rPr kumimoji="1" lang="en-US" altLang="ja-JP" sz="4900" b="1" dirty="0" smtClean="0">
                <a:solidFill>
                  <a:srgbClr val="002060"/>
                </a:solidFill>
              </a:rPr>
            </a:br>
            <a:r>
              <a:rPr kumimoji="1" lang="en-US" altLang="ja-JP" sz="4900" dirty="0" smtClean="0"/>
              <a:t/>
            </a:r>
            <a:br>
              <a:rPr kumimoji="1" lang="en-US" altLang="ja-JP" sz="4900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b="1" dirty="0" smtClean="0">
                <a:solidFill>
                  <a:schemeClr val="accent5">
                    <a:lumMod val="50000"/>
                  </a:schemeClr>
                </a:solidFill>
              </a:rPr>
              <a:t>Shun-ichi Amari</a:t>
            </a:r>
            <a:br>
              <a:rPr lang="en-US" altLang="ja-JP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altLang="ja-JP" b="1" dirty="0" smtClean="0">
                <a:solidFill>
                  <a:schemeClr val="accent5">
                    <a:lumMod val="50000"/>
                  </a:schemeClr>
                </a:solidFill>
              </a:rPr>
              <a:t>RIKEN Brain Science Institute</a:t>
            </a:r>
            <a:endParaRPr kumimoji="1" lang="ja-JP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テキスト ボックス 1"/>
          <p:cNvSpPr txBox="1">
            <a:spLocks noChangeArrowheads="1"/>
          </p:cNvSpPr>
          <p:nvPr/>
        </p:nvSpPr>
        <p:spPr bwMode="auto">
          <a:xfrm>
            <a:off x="500063" y="500063"/>
            <a:ext cx="8188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>
                <a:solidFill>
                  <a:srgbClr val="CC0000"/>
                </a:solidFill>
                <a:latin typeface="Calibri" pitchFamily="34" charset="0"/>
              </a:rPr>
              <a:t>Metric and Connections Induced by Divergence</a:t>
            </a:r>
            <a:endParaRPr lang="ja-JP" altLang="en-US" sz="3200" b="1">
              <a:solidFill>
                <a:srgbClr val="CC0000"/>
              </a:solidFill>
              <a:latin typeface="Calibri" pitchFamily="34" charset="0"/>
            </a:endParaRPr>
          </a:p>
        </p:txBody>
      </p:sp>
      <p:sp>
        <p:nvSpPr>
          <p:cNvPr id="9221" name="テキスト ボックス 2"/>
          <p:cNvSpPr txBox="1">
            <a:spLocks noChangeArrowheads="1"/>
          </p:cNvSpPr>
          <p:nvPr/>
        </p:nvSpPr>
        <p:spPr bwMode="auto">
          <a:xfrm>
            <a:off x="1500188" y="1071563"/>
            <a:ext cx="12080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660066"/>
                </a:solidFill>
                <a:latin typeface="Calibri" pitchFamily="34" charset="0"/>
              </a:rPr>
              <a:t>(Eguchi)</a:t>
            </a: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2483768" y="2060848"/>
          <a:ext cx="3922713" cy="2643188"/>
        </p:xfrm>
        <a:graphic>
          <a:graphicData uri="http://schemas.openxmlformats.org/presentationml/2006/ole">
            <p:oleObj spid="_x0000_s7170" name="Equation" r:id="rId4" imgW="1752480" imgH="1180800" progId="Equation.DSMT4">
              <p:embed/>
            </p:oleObj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857500" y="4929188"/>
          <a:ext cx="2757488" cy="966787"/>
        </p:xfrm>
        <a:graphic>
          <a:graphicData uri="http://schemas.openxmlformats.org/presentationml/2006/ole">
            <p:oleObj spid="_x0000_s7171" name="Equation" r:id="rId5" imgW="1231560" imgH="431640" progId="Equation.DSMT4">
              <p:embed/>
            </p:oleObj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79512" y="2204864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2060"/>
                </a:solidFill>
              </a:rPr>
              <a:t>Riemannian metric</a:t>
            </a:r>
            <a:endParaRPr kumimoji="1" lang="ja-JP" altLang="en-US" sz="2000" b="1" dirty="0">
              <a:solidFill>
                <a:srgbClr val="00206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512" y="3140968"/>
            <a:ext cx="2147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2060"/>
                </a:solidFill>
              </a:rPr>
              <a:t>a</a:t>
            </a:r>
            <a:r>
              <a:rPr kumimoji="1" lang="en-US" altLang="ja-JP" sz="2000" b="1" dirty="0" smtClean="0">
                <a:solidFill>
                  <a:srgbClr val="002060"/>
                </a:solidFill>
              </a:rPr>
              <a:t>ffine connections</a:t>
            </a:r>
            <a:endParaRPr kumimoji="1" lang="ja-JP" altLang="en-US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テキスト ボックス 1"/>
          <p:cNvSpPr txBox="1">
            <a:spLocks noChangeArrowheads="1"/>
          </p:cNvSpPr>
          <p:nvPr/>
        </p:nvSpPr>
        <p:spPr bwMode="auto">
          <a:xfrm>
            <a:off x="539552" y="404664"/>
            <a:ext cx="20161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400" b="1" dirty="0">
                <a:solidFill>
                  <a:srgbClr val="660066"/>
                </a:solidFill>
                <a:latin typeface="Calibri" pitchFamily="34" charset="0"/>
              </a:rPr>
              <a:t>Duality:</a:t>
            </a:r>
            <a:endParaRPr lang="ja-JP" altLang="en-US" sz="4400" b="1" dirty="0">
              <a:solidFill>
                <a:srgbClr val="660066"/>
              </a:solidFill>
              <a:latin typeface="Calibri" pitchFamily="34" charset="0"/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1259632" y="1772816"/>
          <a:ext cx="3006650" cy="2857500"/>
        </p:xfrm>
        <a:graphic>
          <a:graphicData uri="http://schemas.openxmlformats.org/presentationml/2006/ole">
            <p:oleObj spid="_x0000_s8194" name="Equation" r:id="rId4" imgW="1028520" imgH="1079280" progId="Equation.DSMT4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3275856" y="764704"/>
          <a:ext cx="5638800" cy="576262"/>
        </p:xfrm>
        <a:graphic>
          <a:graphicData uri="http://schemas.openxmlformats.org/presentationml/2006/ole">
            <p:oleObj spid="_x0000_s8195" name="Equation" r:id="rId5" imgW="236196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タイトル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29612" cy="5797550"/>
          </a:xfrm>
        </p:spPr>
        <p:txBody>
          <a:bodyPr>
            <a:normAutofit/>
          </a:bodyPr>
          <a:lstStyle/>
          <a:p>
            <a:pPr algn="l"/>
            <a:r>
              <a:rPr lang="en-US" altLang="ja-JP" sz="5400" b="1" dirty="0" smtClean="0">
                <a:solidFill>
                  <a:srgbClr val="002060"/>
                </a:solidFill>
              </a:rPr>
              <a:t>Two Types of Divergence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</a:t>
            </a:r>
            <a:r>
              <a:rPr lang="en-US" altLang="ja-JP" b="1" dirty="0" smtClean="0">
                <a:solidFill>
                  <a:srgbClr val="C00000"/>
                </a:solidFill>
              </a:rPr>
              <a:t>Invariant divergence</a:t>
            </a:r>
            <a:r>
              <a:rPr lang="en-US" altLang="ja-JP" sz="2800" b="1" dirty="0" smtClean="0">
                <a:solidFill>
                  <a:srgbClr val="002060"/>
                </a:solidFill>
              </a:rPr>
              <a:t> (</a:t>
            </a:r>
            <a:r>
              <a:rPr lang="en-US" altLang="ja-JP" sz="2800" b="1" dirty="0" err="1" smtClean="0">
                <a:solidFill>
                  <a:srgbClr val="002060"/>
                </a:solidFill>
              </a:rPr>
              <a:t>Chentsov</a:t>
            </a:r>
            <a:r>
              <a:rPr lang="en-US" altLang="ja-JP" sz="2800" b="1" dirty="0" smtClean="0">
                <a:solidFill>
                  <a:srgbClr val="002060"/>
                </a:solidFill>
              </a:rPr>
              <a:t>, Csiszar)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  </a:t>
            </a:r>
            <a:r>
              <a:rPr lang="en-US" altLang="ja-JP" sz="4000" b="1" dirty="0" smtClean="0">
                <a:solidFill>
                  <a:srgbClr val="002060"/>
                </a:solidFill>
              </a:rPr>
              <a:t>f-divergence: Fisher-    structure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</a:t>
            </a:r>
            <a:br>
              <a:rPr lang="en-US" altLang="ja-JP" dirty="0" smtClean="0"/>
            </a:br>
            <a:r>
              <a:rPr lang="en-US" altLang="ja-JP" dirty="0" smtClean="0"/>
              <a:t>  </a:t>
            </a:r>
            <a:r>
              <a:rPr lang="en-US" altLang="ja-JP" b="1" dirty="0" smtClean="0">
                <a:solidFill>
                  <a:srgbClr val="C00000"/>
                </a:solidFill>
              </a:rPr>
              <a:t>Flat divergence </a:t>
            </a:r>
            <a:r>
              <a:rPr lang="en-US" altLang="ja-JP" sz="2800" b="1" dirty="0" smtClean="0">
                <a:solidFill>
                  <a:srgbClr val="002060"/>
                </a:solidFill>
              </a:rPr>
              <a:t>(</a:t>
            </a:r>
            <a:r>
              <a:rPr lang="en-US" altLang="ja-JP" sz="2800" b="1" dirty="0" err="1" smtClean="0">
                <a:solidFill>
                  <a:srgbClr val="002060"/>
                </a:solidFill>
              </a:rPr>
              <a:t>Bregman</a:t>
            </a:r>
            <a:r>
              <a:rPr lang="en-US" altLang="ja-JP" sz="2800" b="1" dirty="0" smtClean="0">
                <a:solidFill>
                  <a:srgbClr val="002060"/>
                </a:solidFill>
              </a:rPr>
              <a:t>)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</a:t>
            </a:r>
            <a:r>
              <a:rPr lang="en-US" altLang="ja-JP" sz="3600" b="1" dirty="0" smtClean="0">
                <a:solidFill>
                  <a:srgbClr val="002060"/>
                </a:solidFill>
              </a:rPr>
              <a:t>KL-divergence belongs to both classes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ja-JP" altLang="en-US" dirty="0" smtClean="0"/>
          </a:p>
        </p:txBody>
      </p:sp>
      <p:sp>
        <p:nvSpPr>
          <p:cNvPr id="10245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88" y="6143625"/>
            <a:ext cx="357187" cy="454025"/>
          </a:xfrm>
        </p:spPr>
        <p:txBody>
          <a:bodyPr>
            <a:normAutofit fontScale="85000" lnSpcReduction="20000"/>
          </a:bodyPr>
          <a:lstStyle/>
          <a:p>
            <a:endParaRPr lang="ja-JP" altLang="en-US" smtClean="0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2051720" y="2852936"/>
          <a:ext cx="3482975" cy="1285875"/>
        </p:xfrm>
        <a:graphic>
          <a:graphicData uri="http://schemas.openxmlformats.org/presentationml/2006/ole">
            <p:oleObj spid="_x0000_s156674" name="Equation" r:id="rId4" imgW="1650960" imgH="609480" progId="Equation.DSMT4">
              <p:embed/>
            </p:oleObj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5652120" y="2060848"/>
          <a:ext cx="571500" cy="428625"/>
        </p:xfrm>
        <a:graphic>
          <a:graphicData uri="http://schemas.openxmlformats.org/presentationml/2006/ole">
            <p:oleObj spid="_x0000_s156675" name="Equation" r:id="rId5" imgW="152280" imgH="139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テキスト ボックス 1"/>
          <p:cNvSpPr txBox="1">
            <a:spLocks noChangeArrowheads="1"/>
          </p:cNvSpPr>
          <p:nvPr/>
        </p:nvSpPr>
        <p:spPr bwMode="auto">
          <a:xfrm>
            <a:off x="684212" y="620713"/>
            <a:ext cx="806425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6000" b="1" dirty="0" smtClean="0">
                <a:solidFill>
                  <a:srgbClr val="C00000"/>
                </a:solidFill>
                <a:latin typeface="Calibri" pitchFamily="34" charset="0"/>
              </a:rPr>
              <a:t>Invariant divergence </a:t>
            </a:r>
          </a:p>
          <a:p>
            <a:r>
              <a:rPr lang="en-US" altLang="ja-JP" sz="4400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altLang="ja-JP" sz="4000" b="1" dirty="0" smtClean="0">
                <a:solidFill>
                  <a:srgbClr val="000066"/>
                </a:solidFill>
                <a:latin typeface="Calibri" pitchFamily="34" charset="0"/>
              </a:rPr>
              <a:t> (manifold of probability distributions;                 ) </a:t>
            </a:r>
            <a:endParaRPr lang="ja-JP" altLang="en-US" sz="4000" b="1" dirty="0">
              <a:solidFill>
                <a:srgbClr val="000066"/>
              </a:solidFill>
              <a:latin typeface="Calibri" pitchFamily="34" charset="0"/>
            </a:endParaRPr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2987824" y="2996952"/>
          <a:ext cx="4354512" cy="1223963"/>
        </p:xfrm>
        <a:graphic>
          <a:graphicData uri="http://schemas.openxmlformats.org/presentationml/2006/ole">
            <p:oleObj spid="_x0000_s21506" name="Equation" r:id="rId4" imgW="1536480" imgH="431640" progId="Equation.DSMT4">
              <p:embed/>
            </p:oleObj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815975" y="4437063"/>
          <a:ext cx="4454525" cy="500062"/>
        </p:xfrm>
        <a:graphic>
          <a:graphicData uri="http://schemas.openxmlformats.org/presentationml/2006/ole">
            <p:oleObj spid="_x0000_s21507" name="Equation" r:id="rId5" imgW="2489040" imgH="279360" progId="Equation.DSMT4">
              <p:embed/>
            </p:oleObj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/>
        </p:nvGraphicFramePr>
        <p:xfrm>
          <a:off x="3707904" y="2420888"/>
          <a:ext cx="1800200" cy="436412"/>
        </p:xfrm>
        <a:graphic>
          <a:graphicData uri="http://schemas.openxmlformats.org/presentationml/2006/ole">
            <p:oleObj spid="_x0000_s21508" name="Equation" r:id="rId6" imgW="838080" imgH="203040" progId="Equation.DSMT4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164288" y="1772816"/>
            <a:ext cx="1716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chemeClr val="accent2">
                    <a:lumMod val="50000"/>
                  </a:schemeClr>
                </a:solidFill>
              </a:rPr>
              <a:t>Chentsov</a:t>
            </a:r>
            <a:endParaRPr kumimoji="1" lang="en-US" altLang="ja-JP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altLang="ja-JP" b="1" dirty="0" smtClean="0">
                <a:solidFill>
                  <a:schemeClr val="accent2">
                    <a:lumMod val="50000"/>
                  </a:schemeClr>
                </a:solidFill>
              </a:rPr>
              <a:t>Amari -Nagaoka</a:t>
            </a:r>
            <a:endParaRPr kumimoji="1" lang="ja-JP" alt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0" name="テキスト ボックス 1"/>
          <p:cNvSpPr txBox="1">
            <a:spLocks noChangeArrowheads="1"/>
          </p:cNvSpPr>
          <p:nvPr/>
        </p:nvSpPr>
        <p:spPr bwMode="auto">
          <a:xfrm>
            <a:off x="1042988" y="333375"/>
            <a:ext cx="4773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400" b="1">
                <a:solidFill>
                  <a:schemeClr val="accent2"/>
                </a:solidFill>
                <a:latin typeface="Calibri" pitchFamily="34" charset="0"/>
              </a:rPr>
              <a:t>Csiszar </a:t>
            </a:r>
            <a:r>
              <a:rPr lang="en-US" altLang="ja-JP" sz="4400" b="1" i="1">
                <a:solidFill>
                  <a:schemeClr val="accent2"/>
                </a:solidFill>
                <a:latin typeface="Calibri" pitchFamily="34" charset="0"/>
              </a:rPr>
              <a:t>f</a:t>
            </a:r>
            <a:r>
              <a:rPr lang="en-US" altLang="ja-JP" sz="4400" b="1">
                <a:solidFill>
                  <a:schemeClr val="accent2"/>
                </a:solidFill>
                <a:latin typeface="Calibri" pitchFamily="34" charset="0"/>
              </a:rPr>
              <a:t>-divergence</a:t>
            </a:r>
            <a:endParaRPr lang="ja-JP" altLang="en-US" sz="4400" b="1">
              <a:solidFill>
                <a:schemeClr val="accent2"/>
              </a:solidFill>
              <a:latin typeface="Calibri" pitchFamily="34" charset="0"/>
            </a:endParaRP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286000" y="1571625"/>
          <a:ext cx="2549525" cy="781050"/>
        </p:xfrm>
        <a:graphic>
          <a:graphicData uri="http://schemas.openxmlformats.org/presentationml/2006/ole">
            <p:oleObj spid="_x0000_s22530" name="Equation" r:id="rId4" imgW="1574640" imgH="482400" progId="Equation.DSMT4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286000" y="2571750"/>
          <a:ext cx="2859088" cy="411163"/>
        </p:xfrm>
        <a:graphic>
          <a:graphicData uri="http://schemas.openxmlformats.org/presentationml/2006/ole">
            <p:oleObj spid="_x0000_s22531" name="Equation" r:id="rId5" imgW="1765080" imgH="253800" progId="Equation.DSMT4">
              <p:embed/>
            </p:oleObj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2163763" y="3357563"/>
          <a:ext cx="2303462" cy="411162"/>
        </p:xfrm>
        <a:graphic>
          <a:graphicData uri="http://schemas.openxmlformats.org/presentationml/2006/ole">
            <p:oleObj spid="_x0000_s22532" name="Equation" r:id="rId6" imgW="1422360" imgH="253800" progId="Equation.DSMT4">
              <p:embed/>
            </p:oleObj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2214563" y="4286250"/>
          <a:ext cx="2324100" cy="431800"/>
        </p:xfrm>
        <a:graphic>
          <a:graphicData uri="http://schemas.openxmlformats.org/presentationml/2006/ole">
            <p:oleObj spid="_x0000_s22533" name="Equation" r:id="rId7" imgW="1434960" imgH="266400" progId="Equation.DSMT4">
              <p:embed/>
            </p:oleObj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2214563" y="5286375"/>
          <a:ext cx="2714625" cy="411163"/>
        </p:xfrm>
        <a:graphic>
          <a:graphicData uri="http://schemas.openxmlformats.org/presentationml/2006/ole">
            <p:oleObj spid="_x0000_s22534" name="Equation" r:id="rId8" imgW="1676160" imgH="253800" progId="Equation.DSMT4">
              <p:embed/>
            </p:oleObj>
          </a:graphicData>
        </a:graphic>
      </p:graphicFrame>
      <p:grpSp>
        <p:nvGrpSpPr>
          <p:cNvPr id="2" name="グループ化 24"/>
          <p:cNvGrpSpPr>
            <a:grpSpLocks/>
          </p:cNvGrpSpPr>
          <p:nvPr/>
        </p:nvGrpSpPr>
        <p:grpSpPr bwMode="auto">
          <a:xfrm>
            <a:off x="5715000" y="3500438"/>
            <a:ext cx="2643188" cy="2000250"/>
            <a:chOff x="5715008" y="3500438"/>
            <a:chExt cx="2643206" cy="2000265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5715008" y="5072075"/>
              <a:ext cx="2643206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rot="5400000">
              <a:off x="5787239" y="4499776"/>
              <a:ext cx="1141422" cy="31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フリーフォーム 18"/>
            <p:cNvSpPr/>
            <p:nvPr/>
          </p:nvSpPr>
          <p:spPr>
            <a:xfrm>
              <a:off x="6357950" y="3500438"/>
              <a:ext cx="1571636" cy="1571637"/>
            </a:xfrm>
            <a:custGeom>
              <a:avLst/>
              <a:gdLst>
                <a:gd name="connsiteX0" fmla="*/ 0 w 1419225"/>
                <a:gd name="connsiteY0" fmla="*/ 704850 h 1550987"/>
                <a:gd name="connsiteX1" fmla="*/ 342900 w 1419225"/>
                <a:gd name="connsiteY1" fmla="*/ 1371600 h 1550987"/>
                <a:gd name="connsiteX2" fmla="*/ 695325 w 1419225"/>
                <a:gd name="connsiteY2" fmla="*/ 1524000 h 1550987"/>
                <a:gd name="connsiteX3" fmla="*/ 1162050 w 1419225"/>
                <a:gd name="connsiteY3" fmla="*/ 1209675 h 1550987"/>
                <a:gd name="connsiteX4" fmla="*/ 1419225 w 1419225"/>
                <a:gd name="connsiteY4" fmla="*/ 0 h 155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25" h="1550987">
                  <a:moveTo>
                    <a:pt x="0" y="704850"/>
                  </a:moveTo>
                  <a:cubicBezTo>
                    <a:pt x="113506" y="969962"/>
                    <a:pt x="227013" y="1235075"/>
                    <a:pt x="342900" y="1371600"/>
                  </a:cubicBezTo>
                  <a:cubicBezTo>
                    <a:pt x="458788" y="1508125"/>
                    <a:pt x="558800" y="1550987"/>
                    <a:pt x="695325" y="1524000"/>
                  </a:cubicBezTo>
                  <a:cubicBezTo>
                    <a:pt x="831850" y="1497013"/>
                    <a:pt x="1041400" y="1463675"/>
                    <a:pt x="1162050" y="1209675"/>
                  </a:cubicBezTo>
                  <a:cubicBezTo>
                    <a:pt x="1282700" y="955675"/>
                    <a:pt x="1350962" y="477837"/>
                    <a:pt x="1419225" y="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cxnSp>
          <p:nvCxnSpPr>
            <p:cNvPr id="21" name="直線コネクタ 20"/>
            <p:cNvCxnSpPr/>
            <p:nvPr/>
          </p:nvCxnSpPr>
          <p:spPr>
            <a:xfrm rot="5400000">
              <a:off x="7073917" y="5070487"/>
              <a:ext cx="141289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20489" name="Object 7"/>
            <p:cNvGraphicFramePr>
              <a:graphicFrameLocks noChangeAspect="1"/>
            </p:cNvGraphicFramePr>
            <p:nvPr/>
          </p:nvGraphicFramePr>
          <p:xfrm>
            <a:off x="7072330" y="5214950"/>
            <a:ext cx="310851" cy="285753"/>
          </p:xfrm>
          <a:graphic>
            <a:graphicData uri="http://schemas.openxmlformats.org/presentationml/2006/ole">
              <p:oleObj spid="_x0000_s22537" name="Equation" r:id="rId9" imgW="88560" imgH="164880" progId="Equation.DSMT4">
                <p:embed/>
              </p:oleObj>
            </a:graphicData>
          </a:graphic>
        </p:graphicFrame>
      </p:grpSp>
      <p:graphicFrame>
        <p:nvGraphicFramePr>
          <p:cNvPr id="20487" name="Object 14"/>
          <p:cNvGraphicFramePr>
            <a:graphicFrameLocks noChangeAspect="1"/>
          </p:cNvGraphicFramePr>
          <p:nvPr/>
        </p:nvGraphicFramePr>
        <p:xfrm>
          <a:off x="6011863" y="3357563"/>
          <a:ext cx="647700" cy="384175"/>
        </p:xfrm>
        <a:graphic>
          <a:graphicData uri="http://schemas.openxmlformats.org/presentationml/2006/ole">
            <p:oleObj spid="_x0000_s22535" name="Equation" r:id="rId10" imgW="342720" imgH="203040" progId="Equation.DSMT4">
              <p:embed/>
            </p:oleObj>
          </a:graphicData>
        </a:graphic>
      </p:graphicFrame>
      <p:graphicFrame>
        <p:nvGraphicFramePr>
          <p:cNvPr id="20488" name="Object 15"/>
          <p:cNvGraphicFramePr>
            <a:graphicFrameLocks noChangeAspect="1"/>
          </p:cNvGraphicFramePr>
          <p:nvPr/>
        </p:nvGraphicFramePr>
        <p:xfrm>
          <a:off x="8388350" y="4868863"/>
          <a:ext cx="327025" cy="360362"/>
        </p:xfrm>
        <a:graphic>
          <a:graphicData uri="http://schemas.openxmlformats.org/presentationml/2006/ole">
            <p:oleObj spid="_x0000_s22536" name="Equation" r:id="rId11" imgW="126720" imgH="139680" progId="Equation.DSMT4">
              <p:embed/>
            </p:oleObj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6732240" y="692696"/>
            <a:ext cx="1160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Ali-</a:t>
            </a:r>
            <a:r>
              <a:rPr kumimoji="1" lang="en-US" altLang="ja-JP" b="1" dirty="0" err="1" smtClean="0">
                <a:solidFill>
                  <a:srgbClr val="002060"/>
                </a:solidFill>
              </a:rPr>
              <a:t>Silvey</a:t>
            </a:r>
            <a:endParaRPr kumimoji="1" lang="en-US" altLang="ja-JP" b="1" dirty="0" smtClean="0">
              <a:solidFill>
                <a:srgbClr val="002060"/>
              </a:solidFill>
            </a:endParaRPr>
          </a:p>
          <a:p>
            <a:r>
              <a:rPr lang="en-US" altLang="ja-JP" b="1" dirty="0" smtClean="0">
                <a:solidFill>
                  <a:srgbClr val="002060"/>
                </a:solidFill>
              </a:rPr>
              <a:t>Morimoto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Text Box 4"/>
          <p:cNvSpPr txBox="1">
            <a:spLocks noChangeArrowheads="1"/>
          </p:cNvSpPr>
          <p:nvPr/>
        </p:nvSpPr>
        <p:spPr bwMode="auto">
          <a:xfrm>
            <a:off x="468313" y="476250"/>
            <a:ext cx="545604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ja-JP" sz="3200" b="1" i="0" u="none" dirty="0" smtClean="0">
                <a:solidFill>
                  <a:srgbClr val="C00000"/>
                </a:solidFill>
              </a:rPr>
              <a:t>Invariant </a:t>
            </a:r>
            <a:r>
              <a:rPr lang="en-US" altLang="ja-JP" sz="3200" b="1" dirty="0" smtClean="0">
                <a:solidFill>
                  <a:srgbClr val="C00000"/>
                </a:solidFill>
              </a:rPr>
              <a:t>geo</a:t>
            </a:r>
            <a:r>
              <a:rPr lang="en-US" altLang="ja-JP" sz="3200" b="1" i="0" u="none" dirty="0" smtClean="0">
                <a:solidFill>
                  <a:srgbClr val="C00000"/>
                </a:solidFill>
              </a:rPr>
              <a:t>metrical structure</a:t>
            </a:r>
          </a:p>
          <a:p>
            <a:r>
              <a:rPr lang="en-US" altLang="ja-JP" sz="3200" b="1" dirty="0" smtClean="0">
                <a:solidFill>
                  <a:srgbClr val="C00000"/>
                </a:solidFill>
              </a:rPr>
              <a:t>alpha-geometry</a:t>
            </a:r>
            <a:r>
              <a:rPr lang="en-US" altLang="ja-JP" sz="3200" dirty="0" smtClean="0">
                <a:solidFill>
                  <a:srgbClr val="000066"/>
                </a:solidFill>
              </a:rPr>
              <a:t> </a:t>
            </a:r>
          </a:p>
          <a:p>
            <a:pPr algn="l"/>
            <a:r>
              <a:rPr lang="en-US" altLang="ja-JP" sz="2400" b="1" dirty="0" smtClean="0">
                <a:solidFill>
                  <a:srgbClr val="000066"/>
                </a:solidFill>
              </a:rPr>
              <a:t> (derived from invariant divergence)</a:t>
            </a:r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6372200" y="332656"/>
          <a:ext cx="2447925" cy="709612"/>
        </p:xfrm>
        <a:graphic>
          <a:graphicData uri="http://schemas.openxmlformats.org/presentationml/2006/ole">
            <p:oleObj spid="_x0000_s249858" name="Equation" r:id="rId4" imgW="876240" imgH="253800" progId="Equation.DSMT4">
              <p:embed/>
            </p:oleObj>
          </a:graphicData>
        </a:graphic>
      </p:graphicFrame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971600" y="2276872"/>
          <a:ext cx="2566987" cy="1082675"/>
        </p:xfrm>
        <a:graphic>
          <a:graphicData uri="http://schemas.openxmlformats.org/presentationml/2006/ole">
            <p:oleObj spid="_x0000_s249859" name="Equation" r:id="rId5" imgW="1384200" imgH="583920" progId="Equation.DSMT4">
              <p:embed/>
            </p:oleObj>
          </a:graphicData>
        </a:graphic>
      </p:graphicFrame>
      <p:graphicFrame>
        <p:nvGraphicFramePr>
          <p:cNvPr id="10244" name="Object 7"/>
          <p:cNvGraphicFramePr>
            <a:graphicFrameLocks noChangeAspect="1"/>
          </p:cNvGraphicFramePr>
          <p:nvPr/>
        </p:nvGraphicFramePr>
        <p:xfrm>
          <a:off x="4355976" y="2780928"/>
          <a:ext cx="3606800" cy="777875"/>
        </p:xfrm>
        <a:graphic>
          <a:graphicData uri="http://schemas.openxmlformats.org/presentationml/2006/ole">
            <p:oleObj spid="_x0000_s249860" name="Equation" r:id="rId6" imgW="1942920" imgH="419040" progId="Equation.DSMT4">
              <p:embed/>
            </p:oleObj>
          </a:graphicData>
        </a:graphic>
      </p:graphicFrame>
      <p:sp>
        <p:nvSpPr>
          <p:cNvPr id="10250" name="Text Box 9"/>
          <p:cNvSpPr txBox="1">
            <a:spLocks noChangeArrowheads="1"/>
          </p:cNvSpPr>
          <p:nvPr/>
        </p:nvSpPr>
        <p:spPr bwMode="auto">
          <a:xfrm>
            <a:off x="1403648" y="3645024"/>
            <a:ext cx="14305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ja-JP" sz="1600" b="0" i="0" u="none" dirty="0"/>
              <a:t>-</a:t>
            </a:r>
            <a:r>
              <a:rPr lang="en-US" altLang="ja-JP" sz="2000" b="1" i="0" u="none" dirty="0">
                <a:solidFill>
                  <a:srgbClr val="002060"/>
                </a:solidFill>
              </a:rPr>
              <a:t>connection</a:t>
            </a:r>
          </a:p>
        </p:txBody>
      </p:sp>
      <p:graphicFrame>
        <p:nvGraphicFramePr>
          <p:cNvPr id="10245" name="Object 10"/>
          <p:cNvGraphicFramePr>
            <a:graphicFrameLocks noChangeAspect="1"/>
          </p:cNvGraphicFramePr>
          <p:nvPr/>
        </p:nvGraphicFramePr>
        <p:xfrm>
          <a:off x="1979712" y="4149080"/>
          <a:ext cx="2279650" cy="469900"/>
        </p:xfrm>
        <a:graphic>
          <a:graphicData uri="http://schemas.openxmlformats.org/presentationml/2006/ole">
            <p:oleObj spid="_x0000_s249861" name="Equation" r:id="rId7" imgW="1231560" imgH="253800" progId="Equation.DSMT4">
              <p:embed/>
            </p:oleObj>
          </a:graphicData>
        </a:graphic>
      </p:graphicFrame>
      <p:graphicFrame>
        <p:nvGraphicFramePr>
          <p:cNvPr id="10246" name="Object 11"/>
          <p:cNvGraphicFramePr>
            <a:graphicFrameLocks noChangeAspect="1"/>
          </p:cNvGraphicFramePr>
          <p:nvPr/>
        </p:nvGraphicFramePr>
        <p:xfrm>
          <a:off x="2339752" y="4797152"/>
          <a:ext cx="1293812" cy="376238"/>
        </p:xfrm>
        <a:graphic>
          <a:graphicData uri="http://schemas.openxmlformats.org/presentationml/2006/ole">
            <p:oleObj spid="_x0000_s249862" name="Equation" r:id="rId8" imgW="698400" imgH="203040" progId="Equation.DSMT4">
              <p:embed/>
            </p:oleObj>
          </a:graphicData>
        </a:graphic>
      </p:graphicFrame>
      <p:sp>
        <p:nvSpPr>
          <p:cNvPr id="10251" name="Text Box 12"/>
          <p:cNvSpPr txBox="1">
            <a:spLocks noChangeArrowheads="1"/>
          </p:cNvSpPr>
          <p:nvPr/>
        </p:nvSpPr>
        <p:spPr bwMode="auto">
          <a:xfrm>
            <a:off x="4067944" y="4797152"/>
            <a:ext cx="2076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ja-JP" sz="1600" b="0" i="0" u="none" dirty="0"/>
              <a:t>: </a:t>
            </a:r>
            <a:r>
              <a:rPr lang="en-US" altLang="ja-JP" sz="2000" i="0" u="none" dirty="0"/>
              <a:t>dually coupled</a:t>
            </a:r>
          </a:p>
        </p:txBody>
      </p:sp>
      <p:graphicFrame>
        <p:nvGraphicFramePr>
          <p:cNvPr id="10247" name="Object 13"/>
          <p:cNvGraphicFramePr>
            <a:graphicFrameLocks noChangeAspect="1"/>
          </p:cNvGraphicFramePr>
          <p:nvPr/>
        </p:nvGraphicFramePr>
        <p:xfrm>
          <a:off x="1547664" y="5517232"/>
          <a:ext cx="4049712" cy="517525"/>
        </p:xfrm>
        <a:graphic>
          <a:graphicData uri="http://schemas.openxmlformats.org/presentationml/2006/ole">
            <p:oleObj spid="_x0000_s249863" name="Equation" r:id="rId9" imgW="2184120" imgH="279360" progId="Equation.DSMT4">
              <p:embed/>
            </p:oleObj>
          </a:graphicData>
        </a:graphic>
      </p:graphicFrame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1276350" y="3716338"/>
          <a:ext cx="177800" cy="285750"/>
        </p:xfrm>
        <a:graphic>
          <a:graphicData uri="http://schemas.openxmlformats.org/presentationml/2006/ole">
            <p:oleObj spid="_x0000_s249864" name="Equation" r:id="rId10" imgW="126720" imgH="139680" progId="Equation.DSMT4">
              <p:embed/>
            </p:oleObj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3563888" y="2348880"/>
            <a:ext cx="1947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Fisher information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52120" y="4149080"/>
            <a:ext cx="123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Levi-</a:t>
            </a:r>
            <a:r>
              <a:rPr kumimoji="1" lang="en-US" altLang="ja-JP" dirty="0" err="1" smtClean="0"/>
              <a:t>civita</a:t>
            </a:r>
            <a:r>
              <a:rPr kumimoji="1" lang="en-US" altLang="ja-JP" dirty="0" smtClean="0"/>
              <a:t>: 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テキスト ボックス 1"/>
          <p:cNvSpPr txBox="1">
            <a:spLocks noChangeArrowheads="1"/>
          </p:cNvSpPr>
          <p:nvPr/>
        </p:nvSpPr>
        <p:spPr bwMode="auto">
          <a:xfrm>
            <a:off x="1763713" y="549275"/>
            <a:ext cx="562647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4400" b="1" dirty="0" smtClean="0">
                <a:solidFill>
                  <a:srgbClr val="660033"/>
                </a:solidFill>
                <a:latin typeface="Calibri" pitchFamily="34" charset="0"/>
              </a:rPr>
              <a:t>　：</a:t>
            </a:r>
            <a:r>
              <a:rPr lang="en-US" altLang="ja-JP" sz="4400" b="1" dirty="0" smtClean="0">
                <a:solidFill>
                  <a:srgbClr val="660033"/>
                </a:solidFill>
                <a:latin typeface="Calibri" pitchFamily="34" charset="0"/>
              </a:rPr>
              <a:t>Dually </a:t>
            </a:r>
            <a:r>
              <a:rPr lang="en-US" altLang="ja-JP" sz="4400" b="1" dirty="0">
                <a:solidFill>
                  <a:srgbClr val="660033"/>
                </a:solidFill>
                <a:latin typeface="Calibri" pitchFamily="34" charset="0"/>
              </a:rPr>
              <a:t>Flat Structure</a:t>
            </a:r>
            <a:endParaRPr lang="ja-JP" altLang="en-US" sz="4400" b="1" dirty="0">
              <a:solidFill>
                <a:srgbClr val="660033"/>
              </a:solidFill>
              <a:latin typeface="Calibri" pitchFamily="34" charset="0"/>
            </a:endParaRP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2239963" y="1700213"/>
          <a:ext cx="4772025" cy="4037012"/>
        </p:xfrm>
        <a:graphic>
          <a:graphicData uri="http://schemas.openxmlformats.org/presentationml/2006/ole">
            <p:oleObj spid="_x0000_s9218" name="Equation" r:id="rId4" imgW="2145960" imgH="1815840" progId="Equation.DSMT4">
              <p:embed/>
            </p:oleObj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/>
        </p:nvGraphicFramePr>
        <p:xfrm>
          <a:off x="755576" y="404664"/>
          <a:ext cx="1152128" cy="1174824"/>
        </p:xfrm>
        <a:graphic>
          <a:graphicData uri="http://schemas.openxmlformats.org/presentationml/2006/ole">
            <p:oleObj spid="_x0000_s9219" name="Equation" r:id="rId5" imgW="17748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395536" y="0"/>
            <a:ext cx="5497211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400" b="1" dirty="0" smtClean="0">
                <a:solidFill>
                  <a:srgbClr val="002060"/>
                </a:solidFill>
              </a:rPr>
              <a:t>Dually flat manifold:</a:t>
            </a:r>
          </a:p>
          <a:p>
            <a:r>
              <a:rPr lang="en-US" altLang="ja-JP" sz="3200" b="1" dirty="0" smtClean="0">
                <a:solidFill>
                  <a:srgbClr val="660066"/>
                </a:solidFill>
              </a:rPr>
              <a:t>Manifold </a:t>
            </a:r>
            <a:r>
              <a:rPr lang="en-US" altLang="ja-JP" sz="3200" b="1" dirty="0">
                <a:solidFill>
                  <a:srgbClr val="660066"/>
                </a:solidFill>
              </a:rPr>
              <a:t>with Convex Function</a:t>
            </a:r>
          </a:p>
        </p:txBody>
      </p:sp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1071563" y="1214438"/>
          <a:ext cx="549275" cy="701675"/>
        </p:xfrm>
        <a:graphic>
          <a:graphicData uri="http://schemas.openxmlformats.org/presentationml/2006/ole">
            <p:oleObj spid="_x0000_s11266" name="Equation" r:id="rId4" imgW="139680" imgH="177480" progId="Equation.DSMT4">
              <p:embed/>
            </p:oleObj>
          </a:graphicData>
        </a:graphic>
      </p:graphicFrame>
      <p:sp>
        <p:nvSpPr>
          <p:cNvPr id="13320" name="Text Box 6"/>
          <p:cNvSpPr txBox="1">
            <a:spLocks noChangeArrowheads="1"/>
          </p:cNvSpPr>
          <p:nvPr/>
        </p:nvSpPr>
        <p:spPr bwMode="auto">
          <a:xfrm>
            <a:off x="2143125" y="1214438"/>
            <a:ext cx="1770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1" dirty="0">
                <a:solidFill>
                  <a:schemeClr val="accent2">
                    <a:lumMod val="75000"/>
                  </a:schemeClr>
                </a:solidFill>
                <a:ea typeface="ＭＳ Ｐゴシック" pitchFamily="50" charset="-128"/>
              </a:rPr>
              <a:t>coordinates</a:t>
            </a:r>
          </a:p>
        </p:txBody>
      </p:sp>
      <p:graphicFrame>
        <p:nvGraphicFramePr>
          <p:cNvPr id="13315" name="Object 7"/>
          <p:cNvGraphicFramePr>
            <a:graphicFrameLocks noChangeAspect="1"/>
          </p:cNvGraphicFramePr>
          <p:nvPr/>
        </p:nvGraphicFramePr>
        <p:xfrm>
          <a:off x="4067175" y="1196975"/>
          <a:ext cx="1933575" cy="473075"/>
        </p:xfrm>
        <a:graphic>
          <a:graphicData uri="http://schemas.openxmlformats.org/presentationml/2006/ole">
            <p:oleObj spid="_x0000_s11267" name="Equation" r:id="rId5" imgW="1143000" imgH="279360" progId="Equation.DSMT4">
              <p:embed/>
            </p:oleObj>
          </a:graphicData>
        </a:graphic>
      </p:graphicFrame>
      <p:graphicFrame>
        <p:nvGraphicFramePr>
          <p:cNvPr id="13316" name="Object 8"/>
          <p:cNvGraphicFramePr>
            <a:graphicFrameLocks noChangeAspect="1"/>
          </p:cNvGraphicFramePr>
          <p:nvPr/>
        </p:nvGraphicFramePr>
        <p:xfrm>
          <a:off x="2786063" y="1785938"/>
          <a:ext cx="582612" cy="388937"/>
        </p:xfrm>
        <a:graphic>
          <a:graphicData uri="http://schemas.openxmlformats.org/presentationml/2006/ole">
            <p:oleObj spid="_x0000_s11268" name="Equation" r:id="rId6" imgW="380880" imgH="253800" progId="Equation.DSMT4">
              <p:embed/>
            </p:oleObj>
          </a:graphicData>
        </a:graphic>
      </p:graphicFrame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276600" y="1773238"/>
            <a:ext cx="2087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dirty="0">
                <a:ea typeface="ＭＳ Ｐゴシック" pitchFamily="50" charset="-128"/>
              </a:rPr>
              <a:t>: </a:t>
            </a: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ea typeface="ＭＳ Ｐゴシック" pitchFamily="50" charset="-128"/>
              </a:rPr>
              <a:t>convex function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1331913" y="4221163"/>
            <a:ext cx="203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C00000"/>
                </a:solidFill>
              </a:rPr>
              <a:t>negative entropy</a:t>
            </a:r>
          </a:p>
        </p:txBody>
      </p:sp>
      <p:graphicFrame>
        <p:nvGraphicFramePr>
          <p:cNvPr id="13317" name="Object 11"/>
          <p:cNvGraphicFramePr>
            <a:graphicFrameLocks noChangeAspect="1"/>
          </p:cNvGraphicFramePr>
          <p:nvPr/>
        </p:nvGraphicFramePr>
        <p:xfrm>
          <a:off x="3632200" y="4149725"/>
          <a:ext cx="2557463" cy="427038"/>
        </p:xfrm>
        <a:graphic>
          <a:graphicData uri="http://schemas.openxmlformats.org/presentationml/2006/ole">
            <p:oleObj spid="_x0000_s11269" name="Equation" r:id="rId7" imgW="1676160" imgH="279360" progId="Equation.DSMT4">
              <p:embed/>
            </p:oleObj>
          </a:graphicData>
        </a:graphic>
      </p:graphicFrame>
      <p:sp>
        <p:nvSpPr>
          <p:cNvPr id="13323" name="Text Box 12"/>
          <p:cNvSpPr txBox="1">
            <a:spLocks noChangeArrowheads="1"/>
          </p:cNvSpPr>
          <p:nvPr/>
        </p:nvSpPr>
        <p:spPr bwMode="auto">
          <a:xfrm>
            <a:off x="6516688" y="4164013"/>
            <a:ext cx="960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energy</a:t>
            </a:r>
          </a:p>
        </p:txBody>
      </p: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1331913" y="4826000"/>
            <a:ext cx="1274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C00000"/>
                </a:solidFill>
              </a:rPr>
              <a:t>Euclidean</a:t>
            </a:r>
          </a:p>
        </p:txBody>
      </p:sp>
      <p:graphicFrame>
        <p:nvGraphicFramePr>
          <p:cNvPr id="13318" name="Object 14"/>
          <p:cNvGraphicFramePr>
            <a:graphicFrameLocks noChangeAspect="1"/>
          </p:cNvGraphicFramePr>
          <p:nvPr/>
        </p:nvGraphicFramePr>
        <p:xfrm>
          <a:off x="2771775" y="4724400"/>
          <a:ext cx="1727200" cy="601663"/>
        </p:xfrm>
        <a:graphic>
          <a:graphicData uri="http://schemas.openxmlformats.org/presentationml/2006/ole">
            <p:oleObj spid="_x0000_s11270" name="Equation" r:id="rId8" imgW="1130040" imgH="393480" progId="Equation.DSMT4">
              <p:embed/>
            </p:oleObj>
          </a:graphicData>
        </a:graphic>
      </p:graphicFrame>
      <p:sp>
        <p:nvSpPr>
          <p:cNvPr id="13325" name="Text Box 15"/>
          <p:cNvSpPr txBox="1">
            <a:spLocks noChangeArrowheads="1"/>
          </p:cNvSpPr>
          <p:nvPr/>
        </p:nvSpPr>
        <p:spPr bwMode="auto">
          <a:xfrm>
            <a:off x="277813" y="5500688"/>
            <a:ext cx="8866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3333CC"/>
                </a:solidFill>
              </a:rPr>
              <a:t>mathematical programming, control systems, physics, engineering, economics</a:t>
            </a:r>
          </a:p>
        </p:txBody>
      </p:sp>
      <p:pic>
        <p:nvPicPr>
          <p:cNvPr id="13326" name="図 14" descr="Figure1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87824" y="2348880"/>
            <a:ext cx="234473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テキスト ボックス 2"/>
          <p:cNvSpPr txBox="1">
            <a:spLocks noChangeArrowheads="1"/>
          </p:cNvSpPr>
          <p:nvPr/>
        </p:nvSpPr>
        <p:spPr bwMode="auto">
          <a:xfrm>
            <a:off x="179512" y="188640"/>
            <a:ext cx="7135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rgbClr val="800080"/>
                </a:solidFill>
              </a:rPr>
              <a:t>Riemannian metric and flatness</a:t>
            </a:r>
            <a:endParaRPr lang="ja-JP" altLang="en-US" sz="3600" b="1" dirty="0">
              <a:solidFill>
                <a:srgbClr val="800080"/>
              </a:solidFill>
            </a:endParaRPr>
          </a:p>
        </p:txBody>
      </p:sp>
      <p:sp>
        <p:nvSpPr>
          <p:cNvPr id="14343" name="テキスト ボックス 3"/>
          <p:cNvSpPr txBox="1">
            <a:spLocks noChangeArrowheads="1"/>
          </p:cNvSpPr>
          <p:nvPr/>
        </p:nvSpPr>
        <p:spPr bwMode="auto">
          <a:xfrm>
            <a:off x="714375" y="1143000"/>
            <a:ext cx="3230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 err="1">
                <a:solidFill>
                  <a:srgbClr val="002060"/>
                </a:solidFill>
              </a:rPr>
              <a:t>Bregman</a:t>
            </a:r>
            <a:r>
              <a:rPr lang="en-US" altLang="ja-JP" sz="2400" b="1" dirty="0">
                <a:solidFill>
                  <a:srgbClr val="002060"/>
                </a:solidFill>
              </a:rPr>
              <a:t> divergence</a:t>
            </a:r>
            <a:endParaRPr lang="ja-JP" altLang="en-US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1897063" y="1714500"/>
          <a:ext cx="6170612" cy="642938"/>
        </p:xfrm>
        <a:graphic>
          <a:graphicData uri="http://schemas.openxmlformats.org/presentationml/2006/ole">
            <p:oleObj spid="_x0000_s12290" name="Equation" r:id="rId4" imgW="2438280" imgH="253800" progId="Equation.DSMT4">
              <p:embed/>
            </p:oleObj>
          </a:graphicData>
        </a:graphic>
      </p:graphicFrame>
      <p:graphicFrame>
        <p:nvGraphicFramePr>
          <p:cNvPr id="14339" name="Object 5"/>
          <p:cNvGraphicFramePr>
            <a:graphicFrameLocks noChangeAspect="1"/>
          </p:cNvGraphicFramePr>
          <p:nvPr/>
        </p:nvGraphicFramePr>
        <p:xfrm>
          <a:off x="928688" y="4143375"/>
          <a:ext cx="3622675" cy="665163"/>
        </p:xfrm>
        <a:graphic>
          <a:graphicData uri="http://schemas.openxmlformats.org/presentationml/2006/ole">
            <p:oleObj spid="_x0000_s12291" name="Equation" r:id="rId5" imgW="2145960" imgH="393480" progId="Equation.DSMT4">
              <p:embed/>
            </p:oleObj>
          </a:graphicData>
        </a:graphic>
      </p:graphicFrame>
      <p:graphicFrame>
        <p:nvGraphicFramePr>
          <p:cNvPr id="14340" name="Object 6"/>
          <p:cNvGraphicFramePr>
            <a:graphicFrameLocks noChangeAspect="1"/>
          </p:cNvGraphicFramePr>
          <p:nvPr/>
        </p:nvGraphicFramePr>
        <p:xfrm>
          <a:off x="1571625" y="4786313"/>
          <a:ext cx="2851150" cy="665162"/>
        </p:xfrm>
        <a:graphic>
          <a:graphicData uri="http://schemas.openxmlformats.org/presentationml/2006/ole">
            <p:oleObj spid="_x0000_s12292" name="Equation" r:id="rId6" imgW="1688760" imgH="393480" progId="Equation.DSMT4">
              <p:embed/>
            </p:oleObj>
          </a:graphicData>
        </a:graphic>
      </p:graphicFrame>
      <p:graphicFrame>
        <p:nvGraphicFramePr>
          <p:cNvPr id="14341" name="Object 7"/>
          <p:cNvGraphicFramePr>
            <a:graphicFrameLocks noChangeAspect="1"/>
          </p:cNvGraphicFramePr>
          <p:nvPr/>
        </p:nvGraphicFramePr>
        <p:xfrm>
          <a:off x="2915816" y="5805264"/>
          <a:ext cx="306388" cy="390525"/>
        </p:xfrm>
        <a:graphic>
          <a:graphicData uri="http://schemas.openxmlformats.org/presentationml/2006/ole">
            <p:oleObj spid="_x0000_s12293" name="Equation" r:id="rId7" imgW="139680" imgH="177480" progId="Equation.DSMT4">
              <p:embed/>
            </p:oleObj>
          </a:graphicData>
        </a:graphic>
      </p:graphicFrame>
      <p:sp>
        <p:nvSpPr>
          <p:cNvPr id="14344" name="テキスト ボックス 7"/>
          <p:cNvSpPr txBox="1">
            <a:spLocks noChangeArrowheads="1"/>
          </p:cNvSpPr>
          <p:nvPr/>
        </p:nvSpPr>
        <p:spPr bwMode="auto">
          <a:xfrm>
            <a:off x="3275856" y="5733256"/>
            <a:ext cx="34563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/>
              <a:t>: </a:t>
            </a:r>
            <a:r>
              <a:rPr lang="en-US" altLang="ja-JP" sz="2400" b="1" dirty="0" smtClean="0">
                <a:solidFill>
                  <a:srgbClr val="CC0000"/>
                </a:solidFill>
              </a:rPr>
              <a:t>geodesic  </a:t>
            </a:r>
            <a:r>
              <a:rPr lang="en-US" altLang="ja-JP" b="1" dirty="0" smtClean="0">
                <a:solidFill>
                  <a:srgbClr val="002060"/>
                </a:solidFill>
              </a:rPr>
              <a:t>(</a:t>
            </a:r>
            <a:r>
              <a:rPr lang="en-US" altLang="ja-JP" b="1" dirty="0" err="1" smtClean="0">
                <a:solidFill>
                  <a:srgbClr val="002060"/>
                </a:solidFill>
              </a:rPr>
              <a:t>notLevi-Civita</a:t>
            </a:r>
            <a:r>
              <a:rPr lang="en-US" altLang="ja-JP" b="1" dirty="0" smtClean="0">
                <a:solidFill>
                  <a:srgbClr val="002060"/>
                </a:solidFill>
              </a:rPr>
              <a:t>)</a:t>
            </a:r>
            <a:endParaRPr lang="ja-JP" altLang="en-US" sz="1400" b="1" dirty="0">
              <a:solidFill>
                <a:srgbClr val="002060"/>
              </a:solidFill>
            </a:endParaRPr>
          </a:p>
        </p:txBody>
      </p:sp>
      <p:pic>
        <p:nvPicPr>
          <p:cNvPr id="14345" name="図 12" descr="Figure2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14625" y="2428875"/>
            <a:ext cx="26368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図 16" descr="Figure3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8144" y="2852936"/>
            <a:ext cx="2879725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テキスト ボックス 10"/>
          <p:cNvSpPr txBox="1">
            <a:spLocks noChangeArrowheads="1"/>
          </p:cNvSpPr>
          <p:nvPr/>
        </p:nvSpPr>
        <p:spPr bwMode="auto">
          <a:xfrm>
            <a:off x="467544" y="5805264"/>
            <a:ext cx="22287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3333CC"/>
                </a:solidFill>
              </a:rPr>
              <a:t>Flatness (affine)</a:t>
            </a:r>
            <a:endParaRPr lang="ja-JP" altLang="en-US" sz="2400" b="1" dirty="0">
              <a:solidFill>
                <a:srgbClr val="3333CC"/>
              </a:solidFill>
            </a:endParaRPr>
          </a:p>
        </p:txBody>
      </p:sp>
      <p:graphicFrame>
        <p:nvGraphicFramePr>
          <p:cNvPr id="12" name="オブジェクト 11"/>
          <p:cNvGraphicFramePr>
            <a:graphicFrameLocks noChangeAspect="1"/>
          </p:cNvGraphicFramePr>
          <p:nvPr/>
        </p:nvGraphicFramePr>
        <p:xfrm>
          <a:off x="5148064" y="764704"/>
          <a:ext cx="2700300" cy="635365"/>
        </p:xfrm>
        <a:graphic>
          <a:graphicData uri="http://schemas.openxmlformats.org/presentationml/2006/ole">
            <p:oleObj spid="_x0000_s12294" name="Equation" r:id="rId10" imgW="86328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テキスト ボックス 1"/>
          <p:cNvSpPr txBox="1">
            <a:spLocks noChangeArrowheads="1"/>
          </p:cNvSpPr>
          <p:nvPr/>
        </p:nvSpPr>
        <p:spPr bwMode="auto">
          <a:xfrm>
            <a:off x="428625" y="357188"/>
            <a:ext cx="5749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b="1">
                <a:solidFill>
                  <a:srgbClr val="660066"/>
                </a:solidFill>
              </a:rPr>
              <a:t>Legendre Transformation</a:t>
            </a:r>
            <a:endParaRPr lang="ja-JP" altLang="en-US" sz="3600" b="1">
              <a:solidFill>
                <a:srgbClr val="660066"/>
              </a:solidFill>
            </a:endParaRP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571625" y="1214438"/>
          <a:ext cx="2070100" cy="690562"/>
        </p:xfrm>
        <a:graphic>
          <a:graphicData uri="http://schemas.openxmlformats.org/presentationml/2006/ole">
            <p:oleObj spid="_x0000_s13314" name="Equation" r:id="rId4" imgW="761760" imgH="253800" progId="Equation.DSMT4">
              <p:embed/>
            </p:oleObj>
          </a:graphicData>
        </a:graphic>
      </p:graphicFrame>
      <p:pic>
        <p:nvPicPr>
          <p:cNvPr id="15369" name="図 4" descr="Figure4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63" y="1428750"/>
            <a:ext cx="2671762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3" name="Object 5"/>
          <p:cNvGraphicFramePr>
            <a:graphicFrameLocks noChangeAspect="1"/>
          </p:cNvGraphicFramePr>
          <p:nvPr/>
        </p:nvGraphicFramePr>
        <p:xfrm>
          <a:off x="1643063" y="2428875"/>
          <a:ext cx="985837" cy="438150"/>
        </p:xfrm>
        <a:graphic>
          <a:graphicData uri="http://schemas.openxmlformats.org/presentationml/2006/ole">
            <p:oleObj spid="_x0000_s13315" name="Equation" r:id="rId6" imgW="457200" imgH="203040" progId="Equation.DSMT4">
              <p:embed/>
            </p:oleObj>
          </a:graphicData>
        </a:graphic>
      </p:graphicFrame>
      <p:sp>
        <p:nvSpPr>
          <p:cNvPr id="15370" name="テキスト ボックス 6"/>
          <p:cNvSpPr txBox="1">
            <a:spLocks noChangeArrowheads="1"/>
          </p:cNvSpPr>
          <p:nvPr/>
        </p:nvSpPr>
        <p:spPr bwMode="auto">
          <a:xfrm>
            <a:off x="3071813" y="2428875"/>
            <a:ext cx="1479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one-to-one</a:t>
            </a:r>
            <a:endParaRPr lang="ja-JP" altLang="en-US"/>
          </a:p>
        </p:txBody>
      </p:sp>
      <p:graphicFrame>
        <p:nvGraphicFramePr>
          <p:cNvPr id="15364" name="Object 6"/>
          <p:cNvGraphicFramePr>
            <a:graphicFrameLocks noChangeAspect="1"/>
          </p:cNvGraphicFramePr>
          <p:nvPr/>
        </p:nvGraphicFramePr>
        <p:xfrm>
          <a:off x="1500188" y="3214688"/>
          <a:ext cx="3065462" cy="547687"/>
        </p:xfrm>
        <a:graphic>
          <a:graphicData uri="http://schemas.openxmlformats.org/presentationml/2006/ole">
            <p:oleObj spid="_x0000_s13316" name="Equation" r:id="rId7" imgW="1422360" imgH="253800" progId="Equation.DSMT4">
              <p:embed/>
            </p:oleObj>
          </a:graphicData>
        </a:graphic>
      </p:graphicFrame>
      <p:graphicFrame>
        <p:nvGraphicFramePr>
          <p:cNvPr id="15365" name="Object 7"/>
          <p:cNvGraphicFramePr>
            <a:graphicFrameLocks noChangeAspect="1"/>
          </p:cNvGraphicFramePr>
          <p:nvPr/>
        </p:nvGraphicFramePr>
        <p:xfrm>
          <a:off x="1500188" y="4071938"/>
          <a:ext cx="3201987" cy="930275"/>
        </p:xfrm>
        <a:graphic>
          <a:graphicData uri="http://schemas.openxmlformats.org/presentationml/2006/ole">
            <p:oleObj spid="_x0000_s13317" name="Equation" r:id="rId8" imgW="1485720" imgH="431640" progId="Equation.DSMT4">
              <p:embed/>
            </p:oleObj>
          </a:graphicData>
        </a:graphic>
      </p:graphicFrame>
      <p:graphicFrame>
        <p:nvGraphicFramePr>
          <p:cNvPr id="15366" name="Object 9"/>
          <p:cNvGraphicFramePr>
            <a:graphicFrameLocks noChangeAspect="1"/>
          </p:cNvGraphicFramePr>
          <p:nvPr/>
        </p:nvGraphicFramePr>
        <p:xfrm>
          <a:off x="1043608" y="5157192"/>
          <a:ext cx="4270375" cy="547688"/>
        </p:xfrm>
        <a:graphic>
          <a:graphicData uri="http://schemas.openxmlformats.org/presentationml/2006/ole">
            <p:oleObj spid="_x0000_s13318" name="Equation" r:id="rId9" imgW="1981080" imgH="253800" progId="Equation.DSMT4">
              <p:embed/>
            </p:oleObj>
          </a:graphicData>
        </a:graphic>
      </p:graphicFrame>
      <p:graphicFrame>
        <p:nvGraphicFramePr>
          <p:cNvPr id="15367" name="Object 10"/>
          <p:cNvGraphicFramePr>
            <a:graphicFrameLocks noChangeAspect="1"/>
          </p:cNvGraphicFramePr>
          <p:nvPr/>
        </p:nvGraphicFramePr>
        <p:xfrm>
          <a:off x="5286375" y="3786188"/>
          <a:ext cx="3343275" cy="500062"/>
        </p:xfrm>
        <a:graphic>
          <a:graphicData uri="http://schemas.openxmlformats.org/presentationml/2006/ole">
            <p:oleObj spid="_x0000_s13319" name="Equation" r:id="rId10" imgW="161280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057400" y="304800"/>
            <a:ext cx="50657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Information Geometry</a:t>
            </a:r>
            <a:endParaRPr lang="en-US" altLang="ja-JP">
              <a:effectLst>
                <a:outerShdw blurRad="38100" dist="38100" dir="2700000" algn="tl">
                  <a:srgbClr val="FFFFFF"/>
                </a:outerShdw>
              </a:effectLst>
              <a:ea typeface="ＭＳ Ｐゴシック" pitchFamily="50" charset="-128"/>
            </a:endParaRPr>
          </a:p>
        </p:txBody>
      </p:sp>
      <p:sp>
        <p:nvSpPr>
          <p:cNvPr id="58371" name="Text Box 5"/>
          <p:cNvSpPr txBox="1">
            <a:spLocks noChangeArrowheads="1"/>
          </p:cNvSpPr>
          <p:nvPr/>
        </p:nvSpPr>
        <p:spPr bwMode="auto">
          <a:xfrm>
            <a:off x="1752600" y="1447800"/>
            <a:ext cx="2417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latin typeface="Arial Black" pitchFamily="34" charset="0"/>
              </a:rPr>
              <a:t>Systems Theory</a:t>
            </a:r>
            <a:endParaRPr lang="en-US" altLang="ja-JP"/>
          </a:p>
        </p:txBody>
      </p:sp>
      <p:sp>
        <p:nvSpPr>
          <p:cNvPr id="58372" name="Text Box 6"/>
          <p:cNvSpPr txBox="1">
            <a:spLocks noChangeArrowheads="1"/>
          </p:cNvSpPr>
          <p:nvPr/>
        </p:nvSpPr>
        <p:spPr bwMode="auto">
          <a:xfrm>
            <a:off x="4572000" y="1447800"/>
            <a:ext cx="2840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latin typeface="Arial Black" pitchFamily="34" charset="0"/>
              </a:rPr>
              <a:t>Information Theory</a:t>
            </a:r>
            <a:endParaRPr lang="en-US" altLang="ja-JP"/>
          </a:p>
        </p:txBody>
      </p:sp>
      <p:sp>
        <p:nvSpPr>
          <p:cNvPr id="58373" name="Text Box 7"/>
          <p:cNvSpPr txBox="1">
            <a:spLocks noChangeArrowheads="1"/>
          </p:cNvSpPr>
          <p:nvPr/>
        </p:nvSpPr>
        <p:spPr bwMode="auto">
          <a:xfrm>
            <a:off x="1371600" y="1981200"/>
            <a:ext cx="1525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latin typeface="Arial Black" pitchFamily="34" charset="0"/>
              </a:rPr>
              <a:t>Statistics</a:t>
            </a:r>
            <a:endParaRPr lang="en-US" altLang="ja-JP"/>
          </a:p>
        </p:txBody>
      </p:sp>
      <p:sp>
        <p:nvSpPr>
          <p:cNvPr id="58374" name="Text Box 8"/>
          <p:cNvSpPr txBox="1">
            <a:spLocks noChangeArrowheads="1"/>
          </p:cNvSpPr>
          <p:nvPr/>
        </p:nvSpPr>
        <p:spPr bwMode="auto">
          <a:xfrm>
            <a:off x="6019800" y="1981200"/>
            <a:ext cx="2527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latin typeface="Arial Black" pitchFamily="34" charset="0"/>
              </a:rPr>
              <a:t>Neural Networks</a:t>
            </a:r>
            <a:endParaRPr lang="en-US" altLang="ja-JP"/>
          </a:p>
        </p:txBody>
      </p:sp>
      <p:sp>
        <p:nvSpPr>
          <p:cNvPr id="58375" name="Text Box 9"/>
          <p:cNvSpPr txBox="1">
            <a:spLocks noChangeArrowheads="1"/>
          </p:cNvSpPr>
          <p:nvPr/>
        </p:nvSpPr>
        <p:spPr bwMode="auto">
          <a:xfrm>
            <a:off x="228600" y="2514600"/>
            <a:ext cx="2203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latin typeface="Arial Black" pitchFamily="34" charset="0"/>
              </a:rPr>
              <a:t>Combinatorics</a:t>
            </a:r>
            <a:endParaRPr lang="en-US" altLang="ja-JP"/>
          </a:p>
        </p:txBody>
      </p:sp>
      <p:sp>
        <p:nvSpPr>
          <p:cNvPr id="58376" name="Text Box 10"/>
          <p:cNvSpPr txBox="1">
            <a:spLocks noChangeArrowheads="1"/>
          </p:cNvSpPr>
          <p:nvPr/>
        </p:nvSpPr>
        <p:spPr bwMode="auto">
          <a:xfrm>
            <a:off x="7010400" y="2590800"/>
            <a:ext cx="1258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latin typeface="Arial Black" pitchFamily="34" charset="0"/>
              </a:rPr>
              <a:t>Physics</a:t>
            </a:r>
            <a:endParaRPr lang="en-US" altLang="ja-JP"/>
          </a:p>
        </p:txBody>
      </p:sp>
      <p:sp>
        <p:nvSpPr>
          <p:cNvPr id="58377" name="Oval 11"/>
          <p:cNvSpPr>
            <a:spLocks noChangeArrowheads="1"/>
          </p:cNvSpPr>
          <p:nvPr/>
        </p:nvSpPr>
        <p:spPr bwMode="auto">
          <a:xfrm>
            <a:off x="2590800" y="2362200"/>
            <a:ext cx="3886200" cy="10668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78" name="Text Box 12"/>
          <p:cNvSpPr txBox="1">
            <a:spLocks noChangeArrowheads="1"/>
          </p:cNvSpPr>
          <p:nvPr/>
        </p:nvSpPr>
        <p:spPr bwMode="auto">
          <a:xfrm>
            <a:off x="2667000" y="2667000"/>
            <a:ext cx="374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Arial Black" pitchFamily="34" charset="0"/>
              </a:rPr>
              <a:t>Information Sciences</a:t>
            </a:r>
            <a:endParaRPr lang="en-US" altLang="ja-JP"/>
          </a:p>
        </p:txBody>
      </p:sp>
      <p:sp>
        <p:nvSpPr>
          <p:cNvPr id="58379" name="AutoShape 13"/>
          <p:cNvSpPr>
            <a:spLocks noChangeArrowheads="1"/>
          </p:cNvSpPr>
          <p:nvPr/>
        </p:nvSpPr>
        <p:spPr bwMode="auto">
          <a:xfrm>
            <a:off x="4114800" y="5410200"/>
            <a:ext cx="381000" cy="457200"/>
          </a:xfrm>
          <a:prstGeom prst="up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8380" name="Rectangle 14"/>
          <p:cNvSpPr>
            <a:spLocks noChangeArrowheads="1"/>
          </p:cNvSpPr>
          <p:nvPr/>
        </p:nvSpPr>
        <p:spPr bwMode="auto">
          <a:xfrm>
            <a:off x="1752600" y="4114800"/>
            <a:ext cx="5391150" cy="1171575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81" name="Text Box 15"/>
          <p:cNvSpPr txBox="1">
            <a:spLocks noChangeArrowheads="1"/>
          </p:cNvSpPr>
          <p:nvPr/>
        </p:nvSpPr>
        <p:spPr bwMode="auto">
          <a:xfrm>
            <a:off x="2286000" y="4267200"/>
            <a:ext cx="46434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400">
                <a:latin typeface="Arial Black" pitchFamily="34" charset="0"/>
              </a:rPr>
              <a:t>Riemannian Manifold</a:t>
            </a:r>
          </a:p>
          <a:p>
            <a:pPr algn="ctr"/>
            <a:r>
              <a:rPr lang="en-US" altLang="ja-JP" sz="2400">
                <a:latin typeface="Arial Black" pitchFamily="34" charset="0"/>
              </a:rPr>
              <a:t>Dual Affine Connections</a:t>
            </a:r>
            <a:endParaRPr lang="en-US" altLang="ja-JP"/>
          </a:p>
        </p:txBody>
      </p:sp>
      <p:sp>
        <p:nvSpPr>
          <p:cNvPr id="58382" name="Rectangle 16"/>
          <p:cNvSpPr>
            <a:spLocks noChangeArrowheads="1"/>
          </p:cNvSpPr>
          <p:nvPr/>
        </p:nvSpPr>
        <p:spPr bwMode="auto">
          <a:xfrm>
            <a:off x="1295400" y="5943600"/>
            <a:ext cx="6553200" cy="609600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83" name="Text Box 17"/>
          <p:cNvSpPr txBox="1">
            <a:spLocks noChangeArrowheads="1"/>
          </p:cNvSpPr>
          <p:nvPr/>
        </p:nvSpPr>
        <p:spPr bwMode="auto">
          <a:xfrm>
            <a:off x="1524000" y="6019800"/>
            <a:ext cx="6157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Arial Black" pitchFamily="34" charset="0"/>
              </a:rPr>
              <a:t>Manifold of Probability Distributions</a:t>
            </a:r>
            <a:endParaRPr lang="en-US" altLang="ja-JP"/>
          </a:p>
        </p:txBody>
      </p:sp>
      <p:sp>
        <p:nvSpPr>
          <p:cNvPr id="58384" name="Line 18"/>
          <p:cNvSpPr>
            <a:spLocks noChangeShapeType="1"/>
          </p:cNvSpPr>
          <p:nvPr/>
        </p:nvSpPr>
        <p:spPr bwMode="auto">
          <a:xfrm>
            <a:off x="2133600" y="914400"/>
            <a:ext cx="49530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8385" name="Text Box 19"/>
          <p:cNvSpPr txBox="1">
            <a:spLocks noChangeArrowheads="1"/>
          </p:cNvSpPr>
          <p:nvPr/>
        </p:nvSpPr>
        <p:spPr bwMode="auto">
          <a:xfrm>
            <a:off x="990600" y="3124200"/>
            <a:ext cx="960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latin typeface="Arial Black" pitchFamily="34" charset="0"/>
              </a:rPr>
              <a:t>Math.</a:t>
            </a:r>
            <a:endParaRPr lang="en-US" altLang="ja-JP"/>
          </a:p>
        </p:txBody>
      </p:sp>
      <p:sp>
        <p:nvSpPr>
          <p:cNvPr id="58386" name="Oval 20"/>
          <p:cNvSpPr>
            <a:spLocks noChangeArrowheads="1"/>
          </p:cNvSpPr>
          <p:nvPr/>
        </p:nvSpPr>
        <p:spPr bwMode="auto">
          <a:xfrm>
            <a:off x="1676400" y="1371600"/>
            <a:ext cx="2590800" cy="533400"/>
          </a:xfrm>
          <a:prstGeom prst="ellips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87" name="Oval 21"/>
          <p:cNvSpPr>
            <a:spLocks noChangeArrowheads="1"/>
          </p:cNvSpPr>
          <p:nvPr/>
        </p:nvSpPr>
        <p:spPr bwMode="auto">
          <a:xfrm>
            <a:off x="4495800" y="1371600"/>
            <a:ext cx="3048000" cy="533400"/>
          </a:xfrm>
          <a:prstGeom prst="ellips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88" name="Oval 22"/>
          <p:cNvSpPr>
            <a:spLocks noChangeArrowheads="1"/>
          </p:cNvSpPr>
          <p:nvPr/>
        </p:nvSpPr>
        <p:spPr bwMode="auto">
          <a:xfrm>
            <a:off x="1219200" y="1905000"/>
            <a:ext cx="1828800" cy="533400"/>
          </a:xfrm>
          <a:prstGeom prst="ellips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89" name="Oval 23"/>
          <p:cNvSpPr>
            <a:spLocks noChangeArrowheads="1"/>
          </p:cNvSpPr>
          <p:nvPr/>
        </p:nvSpPr>
        <p:spPr bwMode="auto">
          <a:xfrm>
            <a:off x="5943600" y="1905000"/>
            <a:ext cx="2590800" cy="533400"/>
          </a:xfrm>
          <a:prstGeom prst="ellips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90" name="Oval 24"/>
          <p:cNvSpPr>
            <a:spLocks noChangeArrowheads="1"/>
          </p:cNvSpPr>
          <p:nvPr/>
        </p:nvSpPr>
        <p:spPr bwMode="auto">
          <a:xfrm>
            <a:off x="838200" y="3048000"/>
            <a:ext cx="1295400" cy="533400"/>
          </a:xfrm>
          <a:prstGeom prst="ellips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91" name="Oval 25"/>
          <p:cNvSpPr>
            <a:spLocks noChangeArrowheads="1"/>
          </p:cNvSpPr>
          <p:nvPr/>
        </p:nvSpPr>
        <p:spPr bwMode="auto">
          <a:xfrm>
            <a:off x="7286625" y="4643438"/>
            <a:ext cx="1447800" cy="533400"/>
          </a:xfrm>
          <a:prstGeom prst="ellips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92" name="Oval 26"/>
          <p:cNvSpPr>
            <a:spLocks noChangeArrowheads="1"/>
          </p:cNvSpPr>
          <p:nvPr/>
        </p:nvSpPr>
        <p:spPr bwMode="auto">
          <a:xfrm>
            <a:off x="228600" y="2438400"/>
            <a:ext cx="2209800" cy="533400"/>
          </a:xfrm>
          <a:prstGeom prst="ellips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93" name="AutoShape 27"/>
          <p:cNvSpPr>
            <a:spLocks noChangeArrowheads="1"/>
          </p:cNvSpPr>
          <p:nvPr/>
        </p:nvSpPr>
        <p:spPr bwMode="auto">
          <a:xfrm>
            <a:off x="4114800" y="3581400"/>
            <a:ext cx="381000" cy="457200"/>
          </a:xfrm>
          <a:prstGeom prst="up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8394" name="Line 28"/>
          <p:cNvSpPr>
            <a:spLocks noChangeShapeType="1"/>
          </p:cNvSpPr>
          <p:nvPr/>
        </p:nvSpPr>
        <p:spPr bwMode="auto">
          <a:xfrm>
            <a:off x="8643938" y="3571875"/>
            <a:ext cx="228600" cy="60960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8395" name="Line 29"/>
          <p:cNvSpPr>
            <a:spLocks noChangeShapeType="1"/>
          </p:cNvSpPr>
          <p:nvPr/>
        </p:nvSpPr>
        <p:spPr bwMode="auto">
          <a:xfrm flipH="1">
            <a:off x="1066800" y="3733800"/>
            <a:ext cx="152400" cy="30480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8396" name="Text Box 30"/>
          <p:cNvSpPr txBox="1">
            <a:spLocks noChangeArrowheads="1"/>
          </p:cNvSpPr>
          <p:nvPr/>
        </p:nvSpPr>
        <p:spPr bwMode="auto">
          <a:xfrm>
            <a:off x="7432675" y="32654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ja-JP" sz="2000"/>
          </a:p>
        </p:txBody>
      </p:sp>
      <p:sp>
        <p:nvSpPr>
          <p:cNvPr id="58397" name="Oval 31"/>
          <p:cNvSpPr>
            <a:spLocks noChangeArrowheads="1"/>
          </p:cNvSpPr>
          <p:nvPr/>
        </p:nvSpPr>
        <p:spPr bwMode="auto">
          <a:xfrm>
            <a:off x="7235825" y="3141663"/>
            <a:ext cx="1295400" cy="574675"/>
          </a:xfrm>
          <a:prstGeom prst="ellipse">
            <a:avLst/>
          </a:prstGeom>
          <a:solidFill>
            <a:srgbClr val="FF6600">
              <a:alpha val="0"/>
            </a:srgbClr>
          </a:solidFill>
          <a:ln w="508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98" name="Text Box 32"/>
          <p:cNvSpPr txBox="1">
            <a:spLocks noChangeArrowheads="1"/>
          </p:cNvSpPr>
          <p:nvPr/>
        </p:nvSpPr>
        <p:spPr bwMode="auto">
          <a:xfrm>
            <a:off x="7667625" y="3141663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/>
              <a:t>AI</a:t>
            </a:r>
          </a:p>
        </p:txBody>
      </p:sp>
      <p:sp>
        <p:nvSpPr>
          <p:cNvPr id="58399" name="Oval 31"/>
          <p:cNvSpPr>
            <a:spLocks noChangeArrowheads="1"/>
          </p:cNvSpPr>
          <p:nvPr/>
        </p:nvSpPr>
        <p:spPr bwMode="auto">
          <a:xfrm>
            <a:off x="7358063" y="3786188"/>
            <a:ext cx="1295400" cy="785812"/>
          </a:xfrm>
          <a:prstGeom prst="ellipse">
            <a:avLst/>
          </a:prstGeom>
          <a:solidFill>
            <a:srgbClr val="FF6600">
              <a:alpha val="0"/>
            </a:srgbClr>
          </a:solidFill>
          <a:ln w="508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400" name="テキスト ボックス 34"/>
          <p:cNvSpPr txBox="1">
            <a:spLocks noChangeArrowheads="1"/>
          </p:cNvSpPr>
          <p:nvPr/>
        </p:nvSpPr>
        <p:spPr bwMode="auto">
          <a:xfrm>
            <a:off x="7500938" y="3786188"/>
            <a:ext cx="1143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/>
              <a:t>Vision, </a:t>
            </a:r>
          </a:p>
          <a:p>
            <a:r>
              <a:rPr lang="en-US" altLang="ja-JP" sz="2400" b="1"/>
              <a:t>Shape</a:t>
            </a:r>
            <a:endParaRPr lang="ja-JP" altLang="en-US" sz="2400" b="1"/>
          </a:p>
        </p:txBody>
      </p:sp>
      <p:sp>
        <p:nvSpPr>
          <p:cNvPr id="58401" name="Oval 25"/>
          <p:cNvSpPr>
            <a:spLocks noChangeArrowheads="1"/>
          </p:cNvSpPr>
          <p:nvPr/>
        </p:nvSpPr>
        <p:spPr bwMode="auto">
          <a:xfrm>
            <a:off x="6929438" y="2571750"/>
            <a:ext cx="1447800" cy="533400"/>
          </a:xfrm>
          <a:prstGeom prst="ellips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402" name="テキスト ボックス 33"/>
          <p:cNvSpPr txBox="1">
            <a:spLocks noChangeArrowheads="1"/>
          </p:cNvSpPr>
          <p:nvPr/>
        </p:nvSpPr>
        <p:spPr bwMode="auto">
          <a:xfrm>
            <a:off x="7286625" y="4714875"/>
            <a:ext cx="1544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optimization</a:t>
            </a:r>
            <a:endParaRPr lang="ja-JP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テキスト ボックス 1"/>
          <p:cNvSpPr txBox="1">
            <a:spLocks noChangeArrowheads="1"/>
          </p:cNvSpPr>
          <p:nvPr/>
        </p:nvSpPr>
        <p:spPr bwMode="auto">
          <a:xfrm>
            <a:off x="642938" y="428625"/>
            <a:ext cx="56626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>
                <a:solidFill>
                  <a:srgbClr val="660066"/>
                </a:solidFill>
              </a:rPr>
              <a:t>Two flat coordinate systems</a:t>
            </a:r>
            <a:endParaRPr lang="ja-JP" altLang="en-US" sz="3200" b="1">
              <a:solidFill>
                <a:srgbClr val="660066"/>
              </a:solidFill>
            </a:endParaRP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6357938" y="428625"/>
          <a:ext cx="1071562" cy="690563"/>
        </p:xfrm>
        <a:graphic>
          <a:graphicData uri="http://schemas.openxmlformats.org/presentationml/2006/ole">
            <p:oleObj spid="_x0000_s14338" name="Equation" r:id="rId4" imgW="393480" imgH="253800" progId="Equation.DSMT4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1928813" y="1714500"/>
          <a:ext cx="279400" cy="355600"/>
        </p:xfrm>
        <a:graphic>
          <a:graphicData uri="http://schemas.openxmlformats.org/presentationml/2006/ole">
            <p:oleObj spid="_x0000_s14339" name="Equation" r:id="rId5" imgW="139680" imgH="177480" progId="Equation.DSMT4">
              <p:embed/>
            </p:oleObj>
          </a:graphicData>
        </a:graphic>
      </p:graphicFrame>
      <p:sp>
        <p:nvSpPr>
          <p:cNvPr id="16392" name="テキスト ボックス 4"/>
          <p:cNvSpPr txBox="1">
            <a:spLocks noChangeArrowheads="1"/>
          </p:cNvSpPr>
          <p:nvPr/>
        </p:nvSpPr>
        <p:spPr bwMode="auto">
          <a:xfrm>
            <a:off x="2286000" y="1643063"/>
            <a:ext cx="3006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: </a:t>
            </a:r>
            <a:r>
              <a:rPr lang="en-US" altLang="ja-JP" sz="2000" b="1">
                <a:solidFill>
                  <a:srgbClr val="3333CC"/>
                </a:solidFill>
              </a:rPr>
              <a:t>geodesic (e-geodesic)</a:t>
            </a:r>
            <a:endParaRPr lang="ja-JP" altLang="en-US" b="1">
              <a:solidFill>
                <a:srgbClr val="3333CC"/>
              </a:solidFill>
            </a:endParaRP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1928813" y="2428875"/>
          <a:ext cx="279400" cy="330200"/>
        </p:xfrm>
        <a:graphic>
          <a:graphicData uri="http://schemas.openxmlformats.org/presentationml/2006/ole">
            <p:oleObj spid="_x0000_s14340" name="Equation" r:id="rId6" imgW="139680" imgH="164880" progId="Equation.DSMT4">
              <p:embed/>
            </p:oleObj>
          </a:graphicData>
        </a:graphic>
      </p:graphicFrame>
      <p:sp>
        <p:nvSpPr>
          <p:cNvPr id="16393" name="テキスト ボックス 6"/>
          <p:cNvSpPr txBox="1">
            <a:spLocks noChangeArrowheads="1"/>
          </p:cNvSpPr>
          <p:nvPr/>
        </p:nvSpPr>
        <p:spPr bwMode="auto">
          <a:xfrm>
            <a:off x="2286000" y="2357438"/>
            <a:ext cx="3689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: </a:t>
            </a:r>
            <a:r>
              <a:rPr lang="en-US" altLang="ja-JP" sz="2000" b="1">
                <a:solidFill>
                  <a:srgbClr val="3333CC"/>
                </a:solidFill>
              </a:rPr>
              <a:t>dual geodesic (m-geodesic)</a:t>
            </a:r>
            <a:endParaRPr lang="ja-JP" altLang="en-US" b="1">
              <a:solidFill>
                <a:srgbClr val="3333CC"/>
              </a:solidFill>
            </a:endParaRPr>
          </a:p>
        </p:txBody>
      </p:sp>
      <p:sp>
        <p:nvSpPr>
          <p:cNvPr id="16394" name="テキスト ボックス 7"/>
          <p:cNvSpPr txBox="1">
            <a:spLocks noChangeArrowheads="1"/>
          </p:cNvSpPr>
          <p:nvPr/>
        </p:nvSpPr>
        <p:spPr bwMode="auto">
          <a:xfrm>
            <a:off x="755576" y="2924944"/>
            <a:ext cx="4030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 dirty="0">
                <a:solidFill>
                  <a:srgbClr val="800080"/>
                </a:solidFill>
              </a:rPr>
              <a:t>“dually orthogonal”</a:t>
            </a:r>
            <a:endParaRPr lang="ja-JP" altLang="en-US" sz="3200" b="1" dirty="0">
              <a:solidFill>
                <a:srgbClr val="800080"/>
              </a:solidFill>
            </a:endParaRPr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1619672" y="3645024"/>
          <a:ext cx="2433637" cy="1470025"/>
        </p:xfrm>
        <a:graphic>
          <a:graphicData uri="http://schemas.openxmlformats.org/presentationml/2006/ole">
            <p:oleObj spid="_x0000_s14341" name="Equation" r:id="rId7" imgW="1218960" imgH="736560" progId="Equation.DSMT4">
              <p:embed/>
            </p:oleObj>
          </a:graphicData>
        </a:graphic>
      </p:graphicFrame>
      <p:graphicFrame>
        <p:nvGraphicFramePr>
          <p:cNvPr id="16390" name="Object 10"/>
          <p:cNvGraphicFramePr>
            <a:graphicFrameLocks noChangeAspect="1"/>
          </p:cNvGraphicFramePr>
          <p:nvPr/>
        </p:nvGraphicFramePr>
        <p:xfrm>
          <a:off x="3276600" y="1930400"/>
          <a:ext cx="914400" cy="198438"/>
        </p:xfrm>
        <a:graphic>
          <a:graphicData uri="http://schemas.openxmlformats.org/presentationml/2006/ole">
            <p:oleObj spid="_x0000_s14342" name="Equation" r:id="rId8" imgW="914400" imgH="198720" progId="Equation.DSMT4">
              <p:embed/>
            </p:oleObj>
          </a:graphicData>
        </a:graphic>
      </p:graphicFrame>
      <p:pic>
        <p:nvPicPr>
          <p:cNvPr id="16395" name="図 11" descr="Figure5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8144" y="1700808"/>
            <a:ext cx="282098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467544" y="5373216"/>
          <a:ext cx="5638800" cy="576262"/>
        </p:xfrm>
        <a:graphic>
          <a:graphicData uri="http://schemas.openxmlformats.org/presentationml/2006/ole">
            <p:oleObj spid="_x0000_s14343" name="Equation" r:id="rId10" imgW="236196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テキスト ボックス 1"/>
          <p:cNvSpPr txBox="1">
            <a:spLocks noChangeArrowheads="1"/>
          </p:cNvSpPr>
          <p:nvPr/>
        </p:nvSpPr>
        <p:spPr bwMode="auto">
          <a:xfrm>
            <a:off x="1403350" y="404813"/>
            <a:ext cx="23034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990000"/>
                </a:solidFill>
                <a:latin typeface="Calibri" pitchFamily="34" charset="0"/>
              </a:rPr>
              <a:t>Geometry</a:t>
            </a:r>
            <a:endParaRPr lang="ja-JP" altLang="en-US" sz="4000" b="1">
              <a:solidFill>
                <a:srgbClr val="990000"/>
              </a:solidFill>
              <a:latin typeface="Calibri" pitchFamily="34" charset="0"/>
            </a:endParaRPr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1236663" y="1412875"/>
          <a:ext cx="4057650" cy="598488"/>
        </p:xfrm>
        <a:graphic>
          <a:graphicData uri="http://schemas.openxmlformats.org/presentationml/2006/ole">
            <p:oleObj spid="_x0000_s24578" name="Equation" r:id="rId4" imgW="1892160" imgH="279360" progId="Equation.DSMT4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2428875" y="2071688"/>
          <a:ext cx="2679700" cy="663575"/>
        </p:xfrm>
        <a:graphic>
          <a:graphicData uri="http://schemas.openxmlformats.org/presentationml/2006/ole">
            <p:oleObj spid="_x0000_s24579" name="Equation" r:id="rId5" imgW="1587240" imgH="393480" progId="Equation.DSMT4">
              <p:embed/>
            </p:oleObj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2786063" y="3000375"/>
          <a:ext cx="2894012" cy="900113"/>
        </p:xfrm>
        <a:graphic>
          <a:graphicData uri="http://schemas.openxmlformats.org/presentationml/2006/ole">
            <p:oleObj spid="_x0000_s24580" name="Equation" r:id="rId6" imgW="1714320" imgH="533160" progId="Equation.DSMT4">
              <p:embed/>
            </p:oleObj>
          </a:graphicData>
        </a:graphic>
      </p:graphicFrame>
      <p:sp>
        <p:nvSpPr>
          <p:cNvPr id="30727" name="テキスト ボックス 5"/>
          <p:cNvSpPr txBox="1">
            <a:spLocks noChangeArrowheads="1"/>
          </p:cNvSpPr>
          <p:nvPr/>
        </p:nvSpPr>
        <p:spPr bwMode="auto">
          <a:xfrm>
            <a:off x="1357313" y="4286250"/>
            <a:ext cx="4886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5116F8"/>
                </a:solidFill>
                <a:latin typeface="Calibri" pitchFamily="34" charset="0"/>
              </a:rPr>
              <a:t>Straightness (affine connection)</a:t>
            </a:r>
            <a:endParaRPr lang="ja-JP" altLang="en-US" sz="2800" b="1">
              <a:solidFill>
                <a:srgbClr val="5116F8"/>
              </a:solidFill>
              <a:latin typeface="Calibri" pitchFamily="34" charset="0"/>
            </a:endParaRPr>
          </a:p>
        </p:txBody>
      </p:sp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2500313" y="5072063"/>
          <a:ext cx="3686175" cy="857250"/>
        </p:xfrm>
        <a:graphic>
          <a:graphicData uri="http://schemas.openxmlformats.org/presentationml/2006/ole">
            <p:oleObj spid="_x0000_s24581" name="Equation" r:id="rId7" imgW="218412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図 7" descr="Figure6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1428750"/>
            <a:ext cx="3500438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テキスト ボックス 2"/>
          <p:cNvSpPr txBox="1">
            <a:spLocks noChangeArrowheads="1"/>
          </p:cNvSpPr>
          <p:nvPr/>
        </p:nvSpPr>
        <p:spPr bwMode="auto">
          <a:xfrm>
            <a:off x="571500" y="428625"/>
            <a:ext cx="73119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800" b="1" dirty="0">
                <a:solidFill>
                  <a:srgbClr val="002060"/>
                </a:solidFill>
              </a:rPr>
              <a:t>Pythagorean </a:t>
            </a:r>
            <a:r>
              <a:rPr lang="en-US" altLang="ja-JP" sz="4800" b="1" dirty="0" smtClean="0">
                <a:solidFill>
                  <a:srgbClr val="002060"/>
                </a:solidFill>
              </a:rPr>
              <a:t>Theorem </a:t>
            </a:r>
          </a:p>
          <a:p>
            <a:r>
              <a:rPr lang="en-US" altLang="ja-JP" sz="4000" b="1" dirty="0" smtClean="0">
                <a:solidFill>
                  <a:srgbClr val="800080"/>
                </a:solidFill>
              </a:rPr>
              <a:t>                       (dually flat manifold)</a:t>
            </a:r>
            <a:endParaRPr lang="en-US" altLang="ja-JP" sz="4000" b="1" dirty="0">
              <a:solidFill>
                <a:srgbClr val="800080"/>
              </a:solidFill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4929188" y="2286000"/>
          <a:ext cx="3502025" cy="460375"/>
        </p:xfrm>
        <a:graphic>
          <a:graphicData uri="http://schemas.openxmlformats.org/presentationml/2006/ole">
            <p:oleObj spid="_x0000_s15362" name="Equation" r:id="rId5" imgW="1930320" imgH="253800" progId="Equation.DSMT4">
              <p:embed/>
            </p:oleObj>
          </a:graphicData>
        </a:graphic>
      </p:graphicFrame>
      <p:sp>
        <p:nvSpPr>
          <p:cNvPr id="17414" name="テキスト ボックス 4"/>
          <p:cNvSpPr txBox="1">
            <a:spLocks noChangeArrowheads="1"/>
          </p:cNvSpPr>
          <p:nvPr/>
        </p:nvSpPr>
        <p:spPr bwMode="auto">
          <a:xfrm>
            <a:off x="1000125" y="4786313"/>
            <a:ext cx="4111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002060"/>
                </a:solidFill>
              </a:rPr>
              <a:t>Euclidean space: self-dual</a:t>
            </a:r>
            <a:endParaRPr lang="ja-JP" altLang="en-US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5429250" y="4786313"/>
          <a:ext cx="1000125" cy="439737"/>
        </p:xfrm>
        <a:graphic>
          <a:graphicData uri="http://schemas.openxmlformats.org/presentationml/2006/ole">
            <p:oleObj spid="_x0000_s15363" name="Equation" r:id="rId6" imgW="380880" imgH="203040" progId="Equation.DSMT4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2357438" y="5286375"/>
          <a:ext cx="2027237" cy="714375"/>
        </p:xfrm>
        <a:graphic>
          <a:graphicData uri="http://schemas.openxmlformats.org/presentationml/2006/ole">
            <p:oleObj spid="_x0000_s15364" name="Equation" r:id="rId7" imgW="111744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6" name="図 20" descr="Figure7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548680"/>
            <a:ext cx="3013075" cy="27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テキスト ボックス 1"/>
          <p:cNvSpPr txBox="1">
            <a:spLocks noChangeArrowheads="1"/>
          </p:cNvSpPr>
          <p:nvPr/>
        </p:nvSpPr>
        <p:spPr bwMode="auto">
          <a:xfrm>
            <a:off x="571500" y="357188"/>
            <a:ext cx="48169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400" b="1" dirty="0">
                <a:solidFill>
                  <a:srgbClr val="002060"/>
                </a:solidFill>
              </a:rPr>
              <a:t>Projection Theorem</a:t>
            </a:r>
            <a:endParaRPr lang="ja-JP" altLang="en-US" sz="4400" b="1" dirty="0">
              <a:solidFill>
                <a:srgbClr val="002060"/>
              </a:solidFill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714500" y="1428750"/>
          <a:ext cx="1841500" cy="658813"/>
        </p:xfrm>
        <a:graphic>
          <a:graphicData uri="http://schemas.openxmlformats.org/presentationml/2006/ole">
            <p:oleObj spid="_x0000_s16386" name="Equation" r:id="rId5" imgW="850680" imgH="304560" progId="Equation.DSMT4">
              <p:embed/>
            </p:oleObj>
          </a:graphicData>
        </a:graphic>
      </p:graphicFrame>
      <p:sp>
        <p:nvSpPr>
          <p:cNvPr id="18451" name="テキスト ボックス 4"/>
          <p:cNvSpPr txBox="1">
            <a:spLocks noChangeArrowheads="1"/>
          </p:cNvSpPr>
          <p:nvPr/>
        </p:nvSpPr>
        <p:spPr bwMode="auto">
          <a:xfrm>
            <a:off x="683568" y="2492896"/>
            <a:ext cx="55349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rgbClr val="C00000"/>
                </a:solidFill>
              </a:rPr>
              <a:t>Q = m-geodesic projection of P to M</a:t>
            </a:r>
            <a:endParaRPr lang="ja-JP" altLang="en-US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18435" name="Object 10"/>
          <p:cNvGraphicFramePr>
            <a:graphicFrameLocks noChangeAspect="1"/>
          </p:cNvGraphicFramePr>
          <p:nvPr/>
        </p:nvGraphicFramePr>
        <p:xfrm>
          <a:off x="1691680" y="3429000"/>
          <a:ext cx="1841500" cy="658812"/>
        </p:xfrm>
        <a:graphic>
          <a:graphicData uri="http://schemas.openxmlformats.org/presentationml/2006/ole">
            <p:oleObj spid="_x0000_s16387" name="Equation" r:id="rId6" imgW="850680" imgH="304560" progId="Equation.DSMT4">
              <p:embed/>
            </p:oleObj>
          </a:graphicData>
        </a:graphic>
      </p:graphicFrame>
      <p:grpSp>
        <p:nvGrpSpPr>
          <p:cNvPr id="4" name="グループ化 15"/>
          <p:cNvGrpSpPr>
            <a:grpSpLocks/>
          </p:cNvGrpSpPr>
          <p:nvPr/>
        </p:nvGrpSpPr>
        <p:grpSpPr bwMode="auto">
          <a:xfrm>
            <a:off x="611560" y="4149080"/>
            <a:ext cx="6120680" cy="1160889"/>
            <a:chOff x="913355" y="3957766"/>
            <a:chExt cx="6120418" cy="1164186"/>
          </a:xfrm>
        </p:grpSpPr>
        <p:sp>
          <p:nvSpPr>
            <p:cNvPr id="18447" name="テキスト ボックス 11"/>
            <p:cNvSpPr txBox="1">
              <a:spLocks noChangeArrowheads="1"/>
            </p:cNvSpPr>
            <p:nvPr/>
          </p:nvSpPr>
          <p:spPr bwMode="auto">
            <a:xfrm>
              <a:off x="913355" y="3957766"/>
              <a:ext cx="6120418" cy="524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2800" b="1" dirty="0" smtClean="0">
                  <a:solidFill>
                    <a:srgbClr val="C00000"/>
                  </a:solidFill>
                </a:rPr>
                <a:t>Q’ = e-geodesic </a:t>
              </a:r>
              <a:r>
                <a:rPr lang="en-US" altLang="ja-JP" sz="2800" b="1" dirty="0">
                  <a:solidFill>
                    <a:srgbClr val="C00000"/>
                  </a:solidFill>
                </a:rPr>
                <a:t>projection </a:t>
              </a:r>
              <a:r>
                <a:rPr lang="en-US" altLang="ja-JP" sz="2800" b="1" dirty="0" smtClean="0">
                  <a:solidFill>
                    <a:srgbClr val="C00000"/>
                  </a:solidFill>
                </a:rPr>
                <a:t>of P to M</a:t>
              </a:r>
              <a:endParaRPr lang="ja-JP" altLang="en-US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18448" name="テキスト ボックス 13"/>
            <p:cNvSpPr txBox="1">
              <a:spLocks noChangeArrowheads="1"/>
            </p:cNvSpPr>
            <p:nvPr/>
          </p:nvSpPr>
          <p:spPr bwMode="auto">
            <a:xfrm>
              <a:off x="6214980" y="4752091"/>
              <a:ext cx="571493" cy="369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ja-JP" altLang="en-US" b="1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テキスト ボックス 1"/>
          <p:cNvSpPr txBox="1">
            <a:spLocks noChangeArrowheads="1"/>
          </p:cNvSpPr>
          <p:nvPr/>
        </p:nvSpPr>
        <p:spPr bwMode="auto">
          <a:xfrm>
            <a:off x="5214938" y="2143125"/>
            <a:ext cx="39798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400" b="1">
                <a:solidFill>
                  <a:srgbClr val="CC0000"/>
                </a:solidFill>
                <a:latin typeface="Calibri" pitchFamily="34" charset="0"/>
              </a:rPr>
              <a:t>dually flat space</a:t>
            </a:r>
            <a:endParaRPr lang="ja-JP" altLang="en-US" sz="4400" b="1">
              <a:solidFill>
                <a:srgbClr val="CC0000"/>
              </a:solidFill>
              <a:latin typeface="Calibri" pitchFamily="34" charset="0"/>
            </a:endParaRPr>
          </a:p>
        </p:txBody>
      </p:sp>
      <p:sp>
        <p:nvSpPr>
          <p:cNvPr id="59395" name="テキスト ボックス 2"/>
          <p:cNvSpPr txBox="1">
            <a:spLocks noChangeArrowheads="1"/>
          </p:cNvSpPr>
          <p:nvPr/>
        </p:nvSpPr>
        <p:spPr bwMode="auto">
          <a:xfrm>
            <a:off x="5786438" y="4143375"/>
            <a:ext cx="233358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solidFill>
                  <a:srgbClr val="990000"/>
                </a:solidFill>
                <a:latin typeface="Calibri" pitchFamily="34" charset="0"/>
              </a:rPr>
              <a:t>convex </a:t>
            </a:r>
            <a:r>
              <a:rPr lang="en-US" altLang="ja-JP" sz="2400" b="1" dirty="0" smtClean="0">
                <a:solidFill>
                  <a:srgbClr val="990000"/>
                </a:solidFill>
                <a:latin typeface="Calibri" pitchFamily="34" charset="0"/>
              </a:rPr>
              <a:t>functions</a:t>
            </a:r>
          </a:p>
          <a:p>
            <a:r>
              <a:rPr lang="en-US" altLang="ja-JP" sz="2400" b="1" dirty="0" err="1" smtClean="0">
                <a:solidFill>
                  <a:srgbClr val="990000"/>
                </a:solidFill>
                <a:latin typeface="Calibri" pitchFamily="34" charset="0"/>
              </a:rPr>
              <a:t>Bregman</a:t>
            </a:r>
            <a:endParaRPr lang="en-US" altLang="ja-JP" sz="2400" b="1" dirty="0" smtClean="0">
              <a:solidFill>
                <a:srgbClr val="990000"/>
              </a:solidFill>
              <a:latin typeface="Calibri" pitchFamily="34" charset="0"/>
            </a:endParaRPr>
          </a:p>
          <a:p>
            <a:endParaRPr lang="ja-JP" altLang="en-US" sz="28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59396" name="テキスト ボックス 3"/>
          <p:cNvSpPr txBox="1">
            <a:spLocks noChangeArrowheads="1"/>
          </p:cNvSpPr>
          <p:nvPr/>
        </p:nvSpPr>
        <p:spPr bwMode="auto">
          <a:xfrm>
            <a:off x="683568" y="188640"/>
            <a:ext cx="40100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6600" b="1" dirty="0">
                <a:solidFill>
                  <a:srgbClr val="000066"/>
                </a:solidFill>
                <a:latin typeface="Calibri" pitchFamily="34" charset="0"/>
              </a:rPr>
              <a:t>divergence</a:t>
            </a:r>
            <a:endParaRPr lang="ja-JP" altLang="en-US" sz="6600" b="1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59397" name="テキスト ボックス 4"/>
          <p:cNvSpPr txBox="1">
            <a:spLocks noChangeArrowheads="1"/>
          </p:cNvSpPr>
          <p:nvPr/>
        </p:nvSpPr>
        <p:spPr bwMode="auto">
          <a:xfrm>
            <a:off x="251520" y="2132856"/>
            <a:ext cx="25955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400" b="1" dirty="0">
                <a:solidFill>
                  <a:srgbClr val="CC0000"/>
                </a:solidFill>
                <a:latin typeface="Calibri" pitchFamily="34" charset="0"/>
              </a:rPr>
              <a:t>invariance</a:t>
            </a:r>
            <a:endParaRPr lang="ja-JP" altLang="en-US" sz="4400" b="1" dirty="0">
              <a:solidFill>
                <a:srgbClr val="CC0000"/>
              </a:solidFill>
              <a:latin typeface="Calibri" pitchFamily="34" charset="0"/>
            </a:endParaRPr>
          </a:p>
        </p:txBody>
      </p:sp>
      <p:sp>
        <p:nvSpPr>
          <p:cNvPr id="59398" name="テキスト ボックス 7"/>
          <p:cNvSpPr txBox="1">
            <a:spLocks noChangeArrowheads="1"/>
          </p:cNvSpPr>
          <p:nvPr/>
        </p:nvSpPr>
        <p:spPr bwMode="auto">
          <a:xfrm>
            <a:off x="0" y="3573016"/>
            <a:ext cx="36425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000066"/>
                </a:solidFill>
                <a:latin typeface="Calibri" pitchFamily="34" charset="0"/>
              </a:rPr>
              <a:t>invariant divergence</a:t>
            </a:r>
            <a:endParaRPr lang="ja-JP" altLang="en-US" sz="3200" b="1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59399" name="テキスト ボックス 8"/>
          <p:cNvSpPr txBox="1">
            <a:spLocks noChangeArrowheads="1"/>
          </p:cNvSpPr>
          <p:nvPr/>
        </p:nvSpPr>
        <p:spPr bwMode="auto">
          <a:xfrm>
            <a:off x="5292725" y="3429000"/>
            <a:ext cx="27615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000066"/>
                </a:solidFill>
                <a:latin typeface="Calibri" pitchFamily="34" charset="0"/>
              </a:rPr>
              <a:t>Flat divergence</a:t>
            </a:r>
            <a:endParaRPr lang="ja-JP" altLang="en-US" sz="3200" b="1" dirty="0">
              <a:solidFill>
                <a:srgbClr val="000066"/>
              </a:solidFill>
              <a:latin typeface="Calibri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339975" y="3357563"/>
            <a:ext cx="3438525" cy="1743075"/>
            <a:chOff x="1202" y="3022"/>
            <a:chExt cx="2166" cy="1098"/>
          </a:xfrm>
        </p:grpSpPr>
        <p:sp>
          <p:nvSpPr>
            <p:cNvPr id="59402" name="テキスト ボックス 9"/>
            <p:cNvSpPr txBox="1">
              <a:spLocks noChangeArrowheads="1"/>
            </p:cNvSpPr>
            <p:nvPr/>
          </p:nvSpPr>
          <p:spPr bwMode="auto">
            <a:xfrm>
              <a:off x="1610" y="3793"/>
              <a:ext cx="142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 b="1">
                  <a:solidFill>
                    <a:srgbClr val="003300"/>
                  </a:solidFill>
                  <a:latin typeface="Calibri" pitchFamily="34" charset="0"/>
                </a:rPr>
                <a:t>KL-divergence</a:t>
              </a:r>
              <a:endParaRPr lang="ja-JP" altLang="en-US" sz="2800" b="1">
                <a:solidFill>
                  <a:srgbClr val="003300"/>
                </a:solidFill>
                <a:latin typeface="Calibri" pitchFamily="34" charset="0"/>
              </a:endParaRPr>
            </a:p>
          </p:txBody>
        </p:sp>
        <p:sp>
          <p:nvSpPr>
            <p:cNvPr id="14" name="円/楕円 13"/>
            <p:cNvSpPr>
              <a:spLocks noChangeArrowheads="1"/>
            </p:cNvSpPr>
            <p:nvPr/>
          </p:nvSpPr>
          <p:spPr bwMode="auto">
            <a:xfrm rot="13234941">
              <a:off x="1202" y="3022"/>
              <a:ext cx="1350" cy="540"/>
            </a:xfrm>
            <a:prstGeom prst="ellipse">
              <a:avLst/>
            </a:prstGeom>
            <a:noFill/>
            <a:ln w="50800" algn="ctr">
              <a:solidFill>
                <a:srgbClr val="254061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円/楕円 14"/>
            <p:cNvSpPr>
              <a:spLocks noChangeArrowheads="1"/>
            </p:cNvSpPr>
            <p:nvPr/>
          </p:nvSpPr>
          <p:spPr bwMode="auto">
            <a:xfrm rot="-2394826">
              <a:off x="2018" y="3022"/>
              <a:ext cx="1350" cy="540"/>
            </a:xfrm>
            <a:prstGeom prst="ellipse">
              <a:avLst/>
            </a:prstGeom>
            <a:noFill/>
            <a:ln w="50800" algn="ctr">
              <a:solidFill>
                <a:srgbClr val="25406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59401" name="テキスト ボックス 12"/>
          <p:cNvSpPr txBox="1">
            <a:spLocks noChangeArrowheads="1"/>
          </p:cNvSpPr>
          <p:nvPr/>
        </p:nvSpPr>
        <p:spPr bwMode="auto">
          <a:xfrm>
            <a:off x="285750" y="4500563"/>
            <a:ext cx="204607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C00000"/>
                </a:solidFill>
              </a:rPr>
              <a:t>F-divergence</a:t>
            </a:r>
          </a:p>
          <a:p>
            <a:r>
              <a:rPr lang="en-US" altLang="ja-JP" sz="2000" b="1" dirty="0" smtClean="0">
                <a:solidFill>
                  <a:srgbClr val="C00000"/>
                </a:solidFill>
              </a:rPr>
              <a:t>Fisher </a:t>
            </a:r>
            <a:r>
              <a:rPr lang="en-US" altLang="ja-JP" sz="2000" b="1" dirty="0" err="1">
                <a:solidFill>
                  <a:srgbClr val="C00000"/>
                </a:solidFill>
              </a:rPr>
              <a:t>inf</a:t>
            </a:r>
            <a:r>
              <a:rPr lang="en-US" altLang="ja-JP" sz="2000" b="1" dirty="0">
                <a:solidFill>
                  <a:srgbClr val="C00000"/>
                </a:solidFill>
              </a:rPr>
              <a:t> metric</a:t>
            </a:r>
          </a:p>
          <a:p>
            <a:r>
              <a:rPr lang="en-US" altLang="ja-JP" sz="2000" b="1" dirty="0">
                <a:solidFill>
                  <a:srgbClr val="C00000"/>
                </a:solidFill>
              </a:rPr>
              <a:t>Alpha connection</a:t>
            </a:r>
            <a:endParaRPr lang="ja-JP" altLang="en-US" sz="2000" b="1" dirty="0">
              <a:solidFill>
                <a:srgbClr val="C00000"/>
              </a:solidFill>
            </a:endParaRPr>
          </a:p>
        </p:txBody>
      </p: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1547813" y="1557338"/>
            <a:ext cx="523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/>
              <a:t>: space of probability distributions</a:t>
            </a:r>
            <a:r>
              <a:rPr lang="en-US" altLang="ja-JP"/>
              <a:t> </a:t>
            </a:r>
          </a:p>
        </p:txBody>
      </p:sp>
      <p:graphicFrame>
        <p:nvGraphicFramePr>
          <p:cNvPr id="59407" name="Object 15"/>
          <p:cNvGraphicFramePr>
            <a:graphicFrameLocks noChangeAspect="1"/>
          </p:cNvGraphicFramePr>
          <p:nvPr/>
        </p:nvGraphicFramePr>
        <p:xfrm>
          <a:off x="468313" y="1557338"/>
          <a:ext cx="1058862" cy="446087"/>
        </p:xfrm>
        <a:graphic>
          <a:graphicData uri="http://schemas.openxmlformats.org/presentationml/2006/ole">
            <p:oleObj spid="_x0000_s17410" name="数式" r:id="rId4" imgW="482400" imgH="203040" progId="Equation.3">
              <p:embed/>
            </p:oleObj>
          </a:graphicData>
        </a:graphic>
      </p:graphicFrame>
      <p:graphicFrame>
        <p:nvGraphicFramePr>
          <p:cNvPr id="17411" name="Object 2"/>
          <p:cNvGraphicFramePr>
            <a:graphicFrameLocks noChangeAspect="1"/>
          </p:cNvGraphicFramePr>
          <p:nvPr/>
        </p:nvGraphicFramePr>
        <p:xfrm>
          <a:off x="3187700" y="5157788"/>
          <a:ext cx="3803650" cy="1285875"/>
        </p:xfrm>
        <a:graphic>
          <a:graphicData uri="http://schemas.openxmlformats.org/presentationml/2006/ole">
            <p:oleObj spid="_x0000_s17411" name="Equation" r:id="rId5" imgW="1803240" imgH="609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3"/>
          <p:cNvGraphicFramePr>
            <a:graphicFrameLocks noChangeAspect="1"/>
          </p:cNvGraphicFramePr>
          <p:nvPr/>
        </p:nvGraphicFramePr>
        <p:xfrm>
          <a:off x="692150" y="2060575"/>
          <a:ext cx="8231188" cy="808038"/>
        </p:xfrm>
        <a:graphic>
          <a:graphicData uri="http://schemas.openxmlformats.org/presentationml/2006/ole">
            <p:oleObj spid="_x0000_s18434" name="Equation" r:id="rId4" imgW="2590560" imgH="253800" progId="Equation.DSMT4">
              <p:embed/>
            </p:oleObj>
          </a:graphicData>
        </a:graphic>
      </p:graphicFrame>
      <p:sp>
        <p:nvSpPr>
          <p:cNvPr id="19459" name="テキスト ボックス 4"/>
          <p:cNvSpPr txBox="1">
            <a:spLocks noChangeArrowheads="1"/>
          </p:cNvSpPr>
          <p:nvPr/>
        </p:nvSpPr>
        <p:spPr bwMode="auto">
          <a:xfrm>
            <a:off x="827088" y="333375"/>
            <a:ext cx="705643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400" b="1">
                <a:solidFill>
                  <a:srgbClr val="C00000"/>
                </a:solidFill>
                <a:latin typeface="Calibri" pitchFamily="34" charset="0"/>
              </a:rPr>
              <a:t>Space of positive measures :  </a:t>
            </a:r>
          </a:p>
          <a:p>
            <a:r>
              <a:rPr lang="en-US" altLang="ja-JP" sz="4400" b="1">
                <a:solidFill>
                  <a:srgbClr val="C00000"/>
                </a:solidFill>
                <a:latin typeface="Calibri" pitchFamily="34" charset="0"/>
              </a:rPr>
              <a:t>vectors, matrices, arrays</a:t>
            </a:r>
            <a:endParaRPr lang="ja-JP" altLang="en-US" sz="4400" b="1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2" name="グループ化 7"/>
          <p:cNvGrpSpPr>
            <a:grpSpLocks/>
          </p:cNvGrpSpPr>
          <p:nvPr/>
        </p:nvGrpSpPr>
        <p:grpSpPr bwMode="auto">
          <a:xfrm>
            <a:off x="2428875" y="4214813"/>
            <a:ext cx="4000500" cy="1009650"/>
            <a:chOff x="2285984" y="4000504"/>
            <a:chExt cx="4537015" cy="1295458"/>
          </a:xfrm>
        </p:grpSpPr>
        <p:sp>
          <p:nvSpPr>
            <p:cNvPr id="6" name="円/楕円 5"/>
            <p:cNvSpPr/>
            <p:nvPr/>
          </p:nvSpPr>
          <p:spPr>
            <a:xfrm rot="2119137">
              <a:off x="2285984" y="4000504"/>
              <a:ext cx="2857240" cy="1213983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 rot="19727222">
              <a:off x="3965760" y="4081979"/>
              <a:ext cx="2857239" cy="1213983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19461" name="テキスト ボックス 8"/>
          <p:cNvSpPr txBox="1">
            <a:spLocks noChangeArrowheads="1"/>
          </p:cNvSpPr>
          <p:nvPr/>
        </p:nvSpPr>
        <p:spPr bwMode="auto">
          <a:xfrm>
            <a:off x="1258888" y="4437063"/>
            <a:ext cx="2025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i="1">
                <a:solidFill>
                  <a:srgbClr val="000066"/>
                </a:solidFill>
                <a:latin typeface="Calibri" pitchFamily="34" charset="0"/>
              </a:rPr>
              <a:t>f</a:t>
            </a:r>
            <a:r>
              <a:rPr lang="en-US" altLang="ja-JP" sz="2800" b="1">
                <a:solidFill>
                  <a:srgbClr val="000066"/>
                </a:solidFill>
                <a:latin typeface="Calibri" pitchFamily="34" charset="0"/>
              </a:rPr>
              <a:t>-divergence</a:t>
            </a:r>
            <a:endParaRPr lang="ja-JP" altLang="en-US" sz="2800" b="1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9462" name="テキスト ボックス 9"/>
          <p:cNvSpPr txBox="1">
            <a:spLocks noChangeArrowheads="1"/>
          </p:cNvSpPr>
          <p:nvPr/>
        </p:nvSpPr>
        <p:spPr bwMode="auto">
          <a:xfrm>
            <a:off x="3492500" y="5516563"/>
            <a:ext cx="22685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Calibri" pitchFamily="34" charset="0"/>
              </a:rPr>
              <a:t>α-divergence</a:t>
            </a:r>
            <a:endParaRPr lang="ja-JP" altLang="en-US" sz="2800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9463" name="テキスト ボックス 10"/>
          <p:cNvSpPr txBox="1">
            <a:spLocks noChangeArrowheads="1"/>
          </p:cNvSpPr>
          <p:nvPr/>
        </p:nvSpPr>
        <p:spPr bwMode="auto">
          <a:xfrm>
            <a:off x="5580063" y="4724400"/>
            <a:ext cx="3214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000066"/>
                </a:solidFill>
                <a:latin typeface="Calibri" pitchFamily="34" charset="0"/>
              </a:rPr>
              <a:t>Bregman divergence</a:t>
            </a:r>
            <a:endParaRPr lang="ja-JP" altLang="en-US" sz="2800" b="1">
              <a:solidFill>
                <a:srgbClr val="000066"/>
              </a:solidFill>
              <a:latin typeface="Calibri" pitchFamily="34" charset="0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rot="10800000">
            <a:off x="5715000" y="4643438"/>
            <a:ext cx="428625" cy="1841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/>
          </p:cNvSpPr>
          <p:nvPr>
            <p:ph type="title"/>
          </p:nvPr>
        </p:nvSpPr>
        <p:spPr>
          <a:xfrm>
            <a:off x="1476375" y="26035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ja-JP" sz="6600" b="1" smtClean="0">
                <a:solidFill>
                  <a:srgbClr val="5116F8"/>
                </a:solidFill>
              </a:rPr>
              <a:t>divergence</a:t>
            </a:r>
          </a:p>
        </p:txBody>
      </p:sp>
      <p:graphicFrame>
        <p:nvGraphicFramePr>
          <p:cNvPr id="23554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0" y="6718300"/>
          <a:ext cx="152400" cy="139700"/>
        </p:xfrm>
        <a:graphic>
          <a:graphicData uri="http://schemas.openxmlformats.org/presentationml/2006/ole">
            <p:oleObj spid="_x0000_s26626" name="Equation" r:id="rId4" imgW="152280" imgH="139680" progId="Equation.DSMT4">
              <p:embed/>
            </p:oleObj>
          </a:graphicData>
        </a:graphic>
      </p:graphicFrame>
      <p:graphicFrame>
        <p:nvGraphicFramePr>
          <p:cNvPr id="23555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827088" y="1628775"/>
          <a:ext cx="8045450" cy="1223963"/>
        </p:xfrm>
        <a:graphic>
          <a:graphicData uri="http://schemas.openxmlformats.org/presentationml/2006/ole">
            <p:oleObj spid="_x0000_s26627" name="Equation" r:id="rId5" imgW="2755800" imgH="419040" progId="Equation.DSMT4">
              <p:embed/>
            </p:oleObj>
          </a:graphicData>
        </a:graphic>
      </p:graphicFrame>
      <p:graphicFrame>
        <p:nvGraphicFramePr>
          <p:cNvPr id="23556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755650" y="4076700"/>
          <a:ext cx="7777163" cy="1663700"/>
        </p:xfrm>
        <a:graphic>
          <a:graphicData uri="http://schemas.openxmlformats.org/presentationml/2006/ole">
            <p:oleObj spid="_x0000_s26628" name="Equation" r:id="rId6" imgW="2019240" imgH="431640" progId="Equation.DSMT4">
              <p:embed/>
            </p:oleObj>
          </a:graphicData>
        </a:graphic>
      </p:graphicFrame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611188" y="3284538"/>
            <a:ext cx="3529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3600" b="1">
                <a:solidFill>
                  <a:srgbClr val="851A05"/>
                </a:solidFill>
              </a:rPr>
              <a:t>KL-divergence</a:t>
            </a:r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611188" y="476250"/>
          <a:ext cx="1008062" cy="923925"/>
        </p:xfrm>
        <a:graphic>
          <a:graphicData uri="http://schemas.openxmlformats.org/presentationml/2006/ole">
            <p:oleObj spid="_x0000_s26629" name="Equation" r:id="rId7" imgW="152280" imgH="139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テキスト ボックス 1"/>
          <p:cNvSpPr txBox="1">
            <a:spLocks noChangeArrowheads="1"/>
          </p:cNvSpPr>
          <p:nvPr/>
        </p:nvSpPr>
        <p:spPr bwMode="auto">
          <a:xfrm>
            <a:off x="1476375" y="188913"/>
            <a:ext cx="74389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altLang="ja-JP" sz="4400" b="1" dirty="0">
                <a:solidFill>
                  <a:srgbClr val="990000"/>
                </a:solidFill>
                <a:latin typeface="Calibri" pitchFamily="34" charset="0"/>
              </a:rPr>
              <a:t>α</a:t>
            </a:r>
            <a:r>
              <a:rPr lang="en-US" altLang="ja-JP" sz="4400" b="1" dirty="0" smtClean="0">
                <a:solidFill>
                  <a:srgbClr val="990000"/>
                </a:solidFill>
                <a:latin typeface="Calibri" pitchFamily="34" charset="0"/>
              </a:rPr>
              <a:t>-representation  </a:t>
            </a:r>
            <a:r>
              <a:rPr lang="en-US" altLang="ja-JP" sz="2400" b="1" dirty="0" smtClean="0">
                <a:solidFill>
                  <a:srgbClr val="002060"/>
                </a:solidFill>
                <a:latin typeface="Calibri" pitchFamily="34" charset="0"/>
              </a:rPr>
              <a:t>(Amari-Nagaoka, Zhang)</a:t>
            </a:r>
            <a:endParaRPr lang="ja-JP" altLang="en-US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1692275" y="1314450"/>
          <a:ext cx="3244850" cy="1406525"/>
        </p:xfrm>
        <a:graphic>
          <a:graphicData uri="http://schemas.openxmlformats.org/presentationml/2006/ole">
            <p:oleObj spid="_x0000_s28674" name="Equation" r:id="rId4" imgW="1346040" imgH="583920" progId="Equation.DSMT4">
              <p:embed/>
            </p:oleObj>
          </a:graphicData>
        </a:graphic>
      </p:graphicFrame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2286000" y="3071813"/>
          <a:ext cx="2049463" cy="500062"/>
        </p:xfrm>
        <a:graphic>
          <a:graphicData uri="http://schemas.openxmlformats.org/presentationml/2006/ole">
            <p:oleObj spid="_x0000_s28675" name="Equation" r:id="rId5" imgW="1041120" imgH="253800" progId="Equation.DSMT4">
              <p:embed/>
            </p:oleObj>
          </a:graphicData>
        </a:graphic>
      </p:graphicFrame>
      <p:sp>
        <p:nvSpPr>
          <p:cNvPr id="33799" name="テキスト ボックス 4"/>
          <p:cNvSpPr txBox="1">
            <a:spLocks noChangeArrowheads="1"/>
          </p:cNvSpPr>
          <p:nvPr/>
        </p:nvSpPr>
        <p:spPr bwMode="auto">
          <a:xfrm>
            <a:off x="1042988" y="3860800"/>
            <a:ext cx="47756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000066"/>
                </a:solidFill>
                <a:latin typeface="Calibri" pitchFamily="34" charset="0"/>
              </a:rPr>
              <a:t>typical case</a:t>
            </a:r>
            <a:r>
              <a:rPr lang="en-US" altLang="ja-JP" sz="2800" b="1" dirty="0" smtClean="0">
                <a:solidFill>
                  <a:srgbClr val="000066"/>
                </a:solidFill>
                <a:latin typeface="Calibri" pitchFamily="34" charset="0"/>
              </a:rPr>
              <a:t>: u-representation, </a:t>
            </a:r>
            <a:endParaRPr lang="ja-JP" altLang="en-US" sz="2800" b="1" dirty="0">
              <a:solidFill>
                <a:srgbClr val="000066"/>
              </a:solidFill>
              <a:latin typeface="Calibri" pitchFamily="34" charset="0"/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2714625" y="4357688"/>
          <a:ext cx="2925763" cy="1150937"/>
        </p:xfrm>
        <a:graphic>
          <a:graphicData uri="http://schemas.openxmlformats.org/presentationml/2006/ole">
            <p:oleObj spid="_x0000_s28676" name="Equation" r:id="rId6" imgW="1485720" imgH="583920" progId="Equation.DSMT4">
              <p:embed/>
            </p:oleObj>
          </a:graphicData>
        </a:graphic>
      </p:graphicFrame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2357438" y="5786438"/>
          <a:ext cx="1300162" cy="500062"/>
        </p:xfrm>
        <a:graphic>
          <a:graphicData uri="http://schemas.openxmlformats.org/presentationml/2006/ole">
            <p:oleObj spid="_x0000_s28677" name="Equation" r:id="rId7" imgW="660240" imgH="253800" progId="Equation.DSMT4">
              <p:embed/>
            </p:oleObj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5940152" y="3933056"/>
            <a:ext cx="23042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kumimoji="1" lang="en-US" altLang="ja-JP" sz="2000" b="1" dirty="0" smtClean="0">
              <a:solidFill>
                <a:srgbClr val="002060"/>
              </a:solidFill>
            </a:endParaRPr>
          </a:p>
          <a:p>
            <a:pPr algn="r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テキスト ボックス 1"/>
          <p:cNvSpPr txBox="1">
            <a:spLocks noChangeArrowheads="1"/>
          </p:cNvSpPr>
          <p:nvPr/>
        </p:nvSpPr>
        <p:spPr bwMode="auto">
          <a:xfrm>
            <a:off x="971550" y="476250"/>
            <a:ext cx="75390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990000"/>
                </a:solidFill>
                <a:latin typeface="Calibri" pitchFamily="34" charset="0"/>
              </a:rPr>
              <a:t>Divergence over α-representation</a:t>
            </a:r>
            <a:endParaRPr lang="ja-JP" altLang="en-US" sz="4000" b="1">
              <a:solidFill>
                <a:srgbClr val="990000"/>
              </a:solidFill>
              <a:latin typeface="Calibri" pitchFamily="34" charset="0"/>
            </a:endParaRP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2071688" y="1714500"/>
          <a:ext cx="4765675" cy="538163"/>
        </p:xfrm>
        <a:graphic>
          <a:graphicData uri="http://schemas.openxmlformats.org/presentationml/2006/ole">
            <p:oleObj spid="_x0000_s29698" name="Equation" r:id="rId4" imgW="2476440" imgH="279360" progId="Equation.DSMT4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2071688" y="2725738"/>
          <a:ext cx="4227512" cy="1516062"/>
        </p:xfrm>
        <a:graphic>
          <a:graphicData uri="http://schemas.openxmlformats.org/presentationml/2006/ole">
            <p:oleObj spid="_x0000_s29699" name="Equation" r:id="rId5" imgW="2197080" imgH="787320" progId="Equation.DSMT4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2071688" y="4714875"/>
          <a:ext cx="3421062" cy="928688"/>
        </p:xfrm>
        <a:graphic>
          <a:graphicData uri="http://schemas.openxmlformats.org/presentationml/2006/ole">
            <p:oleObj spid="_x0000_s29700" name="Equation" r:id="rId6" imgW="177768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テキスト ボックス 1"/>
          <p:cNvSpPr txBox="1">
            <a:spLocks noChangeArrowheads="1"/>
          </p:cNvSpPr>
          <p:nvPr/>
        </p:nvSpPr>
        <p:spPr bwMode="auto">
          <a:xfrm>
            <a:off x="857250" y="571500"/>
            <a:ext cx="431053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altLang="ja-JP" sz="4000" b="1" dirty="0">
                <a:solidFill>
                  <a:srgbClr val="6600CC"/>
                </a:solidFill>
                <a:latin typeface="Calibri" pitchFamily="34" charset="0"/>
              </a:rPr>
              <a:t>β</a:t>
            </a:r>
            <a:r>
              <a:rPr lang="en-US" altLang="ja-JP" sz="4000" b="1" dirty="0" smtClean="0">
                <a:solidFill>
                  <a:srgbClr val="6600CC"/>
                </a:solidFill>
                <a:latin typeface="Calibri" pitchFamily="34" charset="0"/>
              </a:rPr>
              <a:t>-divergence   </a:t>
            </a:r>
            <a:r>
              <a:rPr lang="en-US" altLang="ja-JP" sz="2400" b="1" dirty="0" smtClean="0">
                <a:solidFill>
                  <a:srgbClr val="002060"/>
                </a:solidFill>
                <a:latin typeface="Calibri" pitchFamily="34" charset="0"/>
              </a:rPr>
              <a:t>(Eguchi)</a:t>
            </a:r>
            <a:endParaRPr lang="ja-JP" altLang="en-US" sz="4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251520" y="1844824"/>
          <a:ext cx="3773487" cy="711200"/>
        </p:xfrm>
        <a:graphic>
          <a:graphicData uri="http://schemas.openxmlformats.org/presentationml/2006/ole">
            <p:oleObj spid="_x0000_s33794" name="Equation" r:id="rId4" imgW="2222280" imgH="419040" progId="Equation.DSMT4">
              <p:embed/>
            </p:oleObj>
          </a:graphicData>
        </a:graphic>
      </p:graphicFrame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611560" y="2780928"/>
          <a:ext cx="1703387" cy="431800"/>
        </p:xfrm>
        <a:graphic>
          <a:graphicData uri="http://schemas.openxmlformats.org/presentationml/2006/ole">
            <p:oleObj spid="_x0000_s33795" name="Equation" r:id="rId5" imgW="1002960" imgH="253800" progId="Equation.DSMT4">
              <p:embed/>
            </p:oleObj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669639" y="3613333"/>
          <a:ext cx="2286000" cy="431800"/>
        </p:xfrm>
        <a:graphic>
          <a:graphicData uri="http://schemas.openxmlformats.org/presentationml/2006/ole">
            <p:oleObj spid="_x0000_s33796" name="Equation" r:id="rId6" imgW="1346040" imgH="253800" progId="Equation.DSMT4">
              <p:embed/>
            </p:oleObj>
          </a:graphicData>
        </a:graphic>
      </p:graphicFrame>
      <p:grpSp>
        <p:nvGrpSpPr>
          <p:cNvPr id="2" name="グループ化 16"/>
          <p:cNvGrpSpPr>
            <a:grpSpLocks/>
          </p:cNvGrpSpPr>
          <p:nvPr/>
        </p:nvGrpSpPr>
        <p:grpSpPr bwMode="auto">
          <a:xfrm>
            <a:off x="2857500" y="4929188"/>
            <a:ext cx="4000500" cy="1304925"/>
            <a:chOff x="2786050" y="4929198"/>
            <a:chExt cx="4000528" cy="1304588"/>
          </a:xfrm>
        </p:grpSpPr>
        <p:sp>
          <p:nvSpPr>
            <p:cNvPr id="7" name="円/楕円 6"/>
            <p:cNvSpPr/>
            <p:nvPr/>
          </p:nvSpPr>
          <p:spPr>
            <a:xfrm rot="2119137">
              <a:off x="2786050" y="4929198"/>
              <a:ext cx="2519381" cy="945906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 rot="19727222">
              <a:off x="4267198" y="4992682"/>
              <a:ext cx="2519380" cy="945906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4429125" y="5424370"/>
              <a:ext cx="684217" cy="809416"/>
            </a:xfrm>
            <a:custGeom>
              <a:avLst/>
              <a:gdLst>
                <a:gd name="connsiteX0" fmla="*/ 356739 w 684775"/>
                <a:gd name="connsiteY0" fmla="*/ 7948 h 808640"/>
                <a:gd name="connsiteX1" fmla="*/ 348538 w 684775"/>
                <a:gd name="connsiteY1" fmla="*/ 20250 h 808640"/>
                <a:gd name="connsiteX2" fmla="*/ 311634 w 684775"/>
                <a:gd name="connsiteY2" fmla="*/ 40752 h 808640"/>
                <a:gd name="connsiteX3" fmla="*/ 282931 w 684775"/>
                <a:gd name="connsiteY3" fmla="*/ 77656 h 808640"/>
                <a:gd name="connsiteX4" fmla="*/ 274730 w 684775"/>
                <a:gd name="connsiteY4" fmla="*/ 89957 h 808640"/>
                <a:gd name="connsiteX5" fmla="*/ 266529 w 684775"/>
                <a:gd name="connsiteY5" fmla="*/ 102258 h 808640"/>
                <a:gd name="connsiteX6" fmla="*/ 254228 w 684775"/>
                <a:gd name="connsiteY6" fmla="*/ 110459 h 808640"/>
                <a:gd name="connsiteX7" fmla="*/ 233726 w 684775"/>
                <a:gd name="connsiteY7" fmla="*/ 130962 h 808640"/>
                <a:gd name="connsiteX8" fmla="*/ 221425 w 684775"/>
                <a:gd name="connsiteY8" fmla="*/ 143263 h 808640"/>
                <a:gd name="connsiteX9" fmla="*/ 196822 w 684775"/>
                <a:gd name="connsiteY9" fmla="*/ 159665 h 808640"/>
                <a:gd name="connsiteX10" fmla="*/ 184520 w 684775"/>
                <a:gd name="connsiteY10" fmla="*/ 167866 h 808640"/>
                <a:gd name="connsiteX11" fmla="*/ 176320 w 684775"/>
                <a:gd name="connsiteY11" fmla="*/ 180167 h 808640"/>
                <a:gd name="connsiteX12" fmla="*/ 155817 w 684775"/>
                <a:gd name="connsiteY12" fmla="*/ 200669 h 808640"/>
                <a:gd name="connsiteX13" fmla="*/ 139416 w 684775"/>
                <a:gd name="connsiteY13" fmla="*/ 249875 h 808640"/>
                <a:gd name="connsiteX14" fmla="*/ 135315 w 684775"/>
                <a:gd name="connsiteY14" fmla="*/ 262176 h 808640"/>
                <a:gd name="connsiteX15" fmla="*/ 123014 w 684775"/>
                <a:gd name="connsiteY15" fmla="*/ 270377 h 808640"/>
                <a:gd name="connsiteX16" fmla="*/ 94311 w 684775"/>
                <a:gd name="connsiteY16" fmla="*/ 307281 h 808640"/>
                <a:gd name="connsiteX17" fmla="*/ 86110 w 684775"/>
                <a:gd name="connsiteY17" fmla="*/ 319582 h 808640"/>
                <a:gd name="connsiteX18" fmla="*/ 73808 w 684775"/>
                <a:gd name="connsiteY18" fmla="*/ 344185 h 808640"/>
                <a:gd name="connsiteX19" fmla="*/ 61507 w 684775"/>
                <a:gd name="connsiteY19" fmla="*/ 368788 h 808640"/>
                <a:gd name="connsiteX20" fmla="*/ 57407 w 684775"/>
                <a:gd name="connsiteY20" fmla="*/ 381089 h 808640"/>
                <a:gd name="connsiteX21" fmla="*/ 41005 w 684775"/>
                <a:gd name="connsiteY21" fmla="*/ 405692 h 808640"/>
                <a:gd name="connsiteX22" fmla="*/ 32804 w 684775"/>
                <a:gd name="connsiteY22" fmla="*/ 417993 h 808640"/>
                <a:gd name="connsiteX23" fmla="*/ 20503 w 684775"/>
                <a:gd name="connsiteY23" fmla="*/ 442596 h 808640"/>
                <a:gd name="connsiteX24" fmla="*/ 8201 w 684775"/>
                <a:gd name="connsiteY24" fmla="*/ 483600 h 808640"/>
                <a:gd name="connsiteX25" fmla="*/ 4101 w 684775"/>
                <a:gd name="connsiteY25" fmla="*/ 524605 h 808640"/>
                <a:gd name="connsiteX26" fmla="*/ 0 w 684775"/>
                <a:gd name="connsiteY26" fmla="*/ 549207 h 808640"/>
                <a:gd name="connsiteX27" fmla="*/ 4101 w 684775"/>
                <a:gd name="connsiteY27" fmla="*/ 676321 h 808640"/>
                <a:gd name="connsiteX28" fmla="*/ 8201 w 684775"/>
                <a:gd name="connsiteY28" fmla="*/ 696824 h 808640"/>
                <a:gd name="connsiteX29" fmla="*/ 36904 w 684775"/>
                <a:gd name="connsiteY29" fmla="*/ 717326 h 808640"/>
                <a:gd name="connsiteX30" fmla="*/ 57407 w 684775"/>
                <a:gd name="connsiteY30" fmla="*/ 741928 h 808640"/>
                <a:gd name="connsiteX31" fmla="*/ 73808 w 684775"/>
                <a:gd name="connsiteY31" fmla="*/ 750129 h 808640"/>
                <a:gd name="connsiteX32" fmla="*/ 155817 w 684775"/>
                <a:gd name="connsiteY32" fmla="*/ 762431 h 808640"/>
                <a:gd name="connsiteX33" fmla="*/ 184520 w 684775"/>
                <a:gd name="connsiteY33" fmla="*/ 770632 h 808640"/>
                <a:gd name="connsiteX34" fmla="*/ 213224 w 684775"/>
                <a:gd name="connsiteY34" fmla="*/ 787033 h 808640"/>
                <a:gd name="connsiteX35" fmla="*/ 225525 w 684775"/>
                <a:gd name="connsiteY35" fmla="*/ 791134 h 808640"/>
                <a:gd name="connsiteX36" fmla="*/ 237826 w 684775"/>
                <a:gd name="connsiteY36" fmla="*/ 799335 h 808640"/>
                <a:gd name="connsiteX37" fmla="*/ 287032 w 684775"/>
                <a:gd name="connsiteY37" fmla="*/ 803435 h 808640"/>
                <a:gd name="connsiteX38" fmla="*/ 319835 w 684775"/>
                <a:gd name="connsiteY38" fmla="*/ 799335 h 808640"/>
                <a:gd name="connsiteX39" fmla="*/ 332137 w 684775"/>
                <a:gd name="connsiteY39" fmla="*/ 795234 h 808640"/>
                <a:gd name="connsiteX40" fmla="*/ 377242 w 684775"/>
                <a:gd name="connsiteY40" fmla="*/ 799335 h 808640"/>
                <a:gd name="connsiteX41" fmla="*/ 528958 w 684775"/>
                <a:gd name="connsiteY41" fmla="*/ 787033 h 808640"/>
                <a:gd name="connsiteX42" fmla="*/ 553561 w 684775"/>
                <a:gd name="connsiteY42" fmla="*/ 778832 h 808640"/>
                <a:gd name="connsiteX43" fmla="*/ 602766 w 684775"/>
                <a:gd name="connsiteY43" fmla="*/ 746029 h 808640"/>
                <a:gd name="connsiteX44" fmla="*/ 615068 w 684775"/>
                <a:gd name="connsiteY44" fmla="*/ 737828 h 808640"/>
                <a:gd name="connsiteX45" fmla="*/ 627369 w 684775"/>
                <a:gd name="connsiteY45" fmla="*/ 729627 h 808640"/>
                <a:gd name="connsiteX46" fmla="*/ 643771 w 684775"/>
                <a:gd name="connsiteY46" fmla="*/ 705024 h 808640"/>
                <a:gd name="connsiteX47" fmla="*/ 651972 w 684775"/>
                <a:gd name="connsiteY47" fmla="*/ 692723 h 808640"/>
                <a:gd name="connsiteX48" fmla="*/ 660173 w 684775"/>
                <a:gd name="connsiteY48" fmla="*/ 659919 h 808640"/>
                <a:gd name="connsiteX49" fmla="*/ 668373 w 684775"/>
                <a:gd name="connsiteY49" fmla="*/ 635317 h 808640"/>
                <a:gd name="connsiteX50" fmla="*/ 672474 w 684775"/>
                <a:gd name="connsiteY50" fmla="*/ 590212 h 808640"/>
                <a:gd name="connsiteX51" fmla="*/ 680675 w 684775"/>
                <a:gd name="connsiteY51" fmla="*/ 577911 h 808640"/>
                <a:gd name="connsiteX52" fmla="*/ 684775 w 684775"/>
                <a:gd name="connsiteY52" fmla="*/ 565609 h 808640"/>
                <a:gd name="connsiteX53" fmla="*/ 680675 w 684775"/>
                <a:gd name="connsiteY53" fmla="*/ 504102 h 808640"/>
                <a:gd name="connsiteX54" fmla="*/ 672474 w 684775"/>
                <a:gd name="connsiteY54" fmla="*/ 479500 h 808640"/>
                <a:gd name="connsiteX55" fmla="*/ 668373 w 684775"/>
                <a:gd name="connsiteY55" fmla="*/ 467198 h 808640"/>
                <a:gd name="connsiteX56" fmla="*/ 664273 w 684775"/>
                <a:gd name="connsiteY56" fmla="*/ 454897 h 808640"/>
                <a:gd name="connsiteX57" fmla="*/ 656072 w 684775"/>
                <a:gd name="connsiteY57" fmla="*/ 442596 h 808640"/>
                <a:gd name="connsiteX58" fmla="*/ 639670 w 684775"/>
                <a:gd name="connsiteY58" fmla="*/ 405692 h 808640"/>
                <a:gd name="connsiteX59" fmla="*/ 627369 w 684775"/>
                <a:gd name="connsiteY59" fmla="*/ 381089 h 808640"/>
                <a:gd name="connsiteX60" fmla="*/ 619168 w 684775"/>
                <a:gd name="connsiteY60" fmla="*/ 356486 h 808640"/>
                <a:gd name="connsiteX61" fmla="*/ 615068 w 684775"/>
                <a:gd name="connsiteY61" fmla="*/ 344185 h 808640"/>
                <a:gd name="connsiteX62" fmla="*/ 606867 w 684775"/>
                <a:gd name="connsiteY62" fmla="*/ 331884 h 808640"/>
                <a:gd name="connsiteX63" fmla="*/ 598666 w 684775"/>
                <a:gd name="connsiteY63" fmla="*/ 307281 h 808640"/>
                <a:gd name="connsiteX64" fmla="*/ 574063 w 684775"/>
                <a:gd name="connsiteY64" fmla="*/ 270377 h 808640"/>
                <a:gd name="connsiteX65" fmla="*/ 565862 w 684775"/>
                <a:gd name="connsiteY65" fmla="*/ 258076 h 808640"/>
                <a:gd name="connsiteX66" fmla="*/ 553561 w 684775"/>
                <a:gd name="connsiteY66" fmla="*/ 249875 h 808640"/>
                <a:gd name="connsiteX67" fmla="*/ 533059 w 684775"/>
                <a:gd name="connsiteY67" fmla="*/ 212971 h 808640"/>
                <a:gd name="connsiteX68" fmla="*/ 520757 w 684775"/>
                <a:gd name="connsiteY68" fmla="*/ 200669 h 808640"/>
                <a:gd name="connsiteX69" fmla="*/ 500255 w 684775"/>
                <a:gd name="connsiteY69" fmla="*/ 176067 h 808640"/>
                <a:gd name="connsiteX70" fmla="*/ 479753 w 684775"/>
                <a:gd name="connsiteY70" fmla="*/ 139163 h 808640"/>
                <a:gd name="connsiteX71" fmla="*/ 471552 w 684775"/>
                <a:gd name="connsiteY71" fmla="*/ 126861 h 808640"/>
                <a:gd name="connsiteX72" fmla="*/ 459251 w 684775"/>
                <a:gd name="connsiteY72" fmla="*/ 118660 h 808640"/>
                <a:gd name="connsiteX73" fmla="*/ 451050 w 684775"/>
                <a:gd name="connsiteY73" fmla="*/ 106359 h 808640"/>
                <a:gd name="connsiteX74" fmla="*/ 446949 w 684775"/>
                <a:gd name="connsiteY74" fmla="*/ 94058 h 808640"/>
                <a:gd name="connsiteX75" fmla="*/ 422346 w 684775"/>
                <a:gd name="connsiteY75" fmla="*/ 65354 h 808640"/>
                <a:gd name="connsiteX76" fmla="*/ 410045 w 684775"/>
                <a:gd name="connsiteY76" fmla="*/ 57154 h 808640"/>
                <a:gd name="connsiteX77" fmla="*/ 393643 w 684775"/>
                <a:gd name="connsiteY77" fmla="*/ 32551 h 808640"/>
                <a:gd name="connsiteX78" fmla="*/ 389543 w 684775"/>
                <a:gd name="connsiteY78" fmla="*/ 20250 h 808640"/>
                <a:gd name="connsiteX79" fmla="*/ 377242 w 684775"/>
                <a:gd name="connsiteY79" fmla="*/ 16149 h 808640"/>
                <a:gd name="connsiteX80" fmla="*/ 373141 w 684775"/>
                <a:gd name="connsiteY80" fmla="*/ 3848 h 808640"/>
                <a:gd name="connsiteX81" fmla="*/ 356739 w 684775"/>
                <a:gd name="connsiteY81" fmla="*/ 7948 h 80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84775" h="808640">
                  <a:moveTo>
                    <a:pt x="356739" y="7948"/>
                  </a:moveTo>
                  <a:cubicBezTo>
                    <a:pt x="352639" y="10682"/>
                    <a:pt x="352247" y="17005"/>
                    <a:pt x="348538" y="20250"/>
                  </a:cubicBezTo>
                  <a:cubicBezTo>
                    <a:pt x="331187" y="35433"/>
                    <a:pt x="328529" y="35120"/>
                    <a:pt x="311634" y="40752"/>
                  </a:cubicBezTo>
                  <a:cubicBezTo>
                    <a:pt x="292363" y="60023"/>
                    <a:pt x="302550" y="48227"/>
                    <a:pt x="282931" y="77656"/>
                  </a:cubicBezTo>
                  <a:lnTo>
                    <a:pt x="274730" y="89957"/>
                  </a:lnTo>
                  <a:cubicBezTo>
                    <a:pt x="271996" y="94057"/>
                    <a:pt x="270629" y="99524"/>
                    <a:pt x="266529" y="102258"/>
                  </a:cubicBezTo>
                  <a:lnTo>
                    <a:pt x="254228" y="110459"/>
                  </a:lnTo>
                  <a:cubicBezTo>
                    <a:pt x="239193" y="133012"/>
                    <a:pt x="254227" y="113877"/>
                    <a:pt x="233726" y="130962"/>
                  </a:cubicBezTo>
                  <a:cubicBezTo>
                    <a:pt x="229271" y="134674"/>
                    <a:pt x="226002" y="139703"/>
                    <a:pt x="221425" y="143263"/>
                  </a:cubicBezTo>
                  <a:cubicBezTo>
                    <a:pt x="213645" y="149314"/>
                    <a:pt x="205023" y="154198"/>
                    <a:pt x="196822" y="159665"/>
                  </a:cubicBezTo>
                  <a:lnTo>
                    <a:pt x="184520" y="167866"/>
                  </a:lnTo>
                  <a:cubicBezTo>
                    <a:pt x="181787" y="171966"/>
                    <a:pt x="179805" y="176682"/>
                    <a:pt x="176320" y="180167"/>
                  </a:cubicBezTo>
                  <a:cubicBezTo>
                    <a:pt x="148980" y="207507"/>
                    <a:pt x="177688" y="167863"/>
                    <a:pt x="155817" y="200669"/>
                  </a:cubicBezTo>
                  <a:lnTo>
                    <a:pt x="139416" y="249875"/>
                  </a:lnTo>
                  <a:cubicBezTo>
                    <a:pt x="138049" y="253975"/>
                    <a:pt x="138911" y="259778"/>
                    <a:pt x="135315" y="262176"/>
                  </a:cubicBezTo>
                  <a:cubicBezTo>
                    <a:pt x="131215" y="264910"/>
                    <a:pt x="126800" y="267222"/>
                    <a:pt x="123014" y="270377"/>
                  </a:cubicBezTo>
                  <a:cubicBezTo>
                    <a:pt x="108557" y="282424"/>
                    <a:pt x="105745" y="290129"/>
                    <a:pt x="94311" y="307281"/>
                  </a:cubicBezTo>
                  <a:cubicBezTo>
                    <a:pt x="91577" y="311381"/>
                    <a:pt x="87668" y="314907"/>
                    <a:pt x="86110" y="319582"/>
                  </a:cubicBezTo>
                  <a:cubicBezTo>
                    <a:pt x="80451" y="336559"/>
                    <a:pt x="84407" y="328287"/>
                    <a:pt x="73808" y="344185"/>
                  </a:cubicBezTo>
                  <a:cubicBezTo>
                    <a:pt x="63503" y="375103"/>
                    <a:pt x="77404" y="336993"/>
                    <a:pt x="61507" y="368788"/>
                  </a:cubicBezTo>
                  <a:cubicBezTo>
                    <a:pt x="59574" y="372654"/>
                    <a:pt x="59506" y="377311"/>
                    <a:pt x="57407" y="381089"/>
                  </a:cubicBezTo>
                  <a:cubicBezTo>
                    <a:pt x="52620" y="389705"/>
                    <a:pt x="46472" y="397491"/>
                    <a:pt x="41005" y="405692"/>
                  </a:cubicBezTo>
                  <a:cubicBezTo>
                    <a:pt x="38271" y="409792"/>
                    <a:pt x="34363" y="413318"/>
                    <a:pt x="32804" y="417993"/>
                  </a:cubicBezTo>
                  <a:cubicBezTo>
                    <a:pt x="17844" y="462864"/>
                    <a:pt x="41704" y="394892"/>
                    <a:pt x="20503" y="442596"/>
                  </a:cubicBezTo>
                  <a:cubicBezTo>
                    <a:pt x="14798" y="455432"/>
                    <a:pt x="11609" y="469968"/>
                    <a:pt x="8201" y="483600"/>
                  </a:cubicBezTo>
                  <a:cubicBezTo>
                    <a:pt x="6834" y="497268"/>
                    <a:pt x="5805" y="510975"/>
                    <a:pt x="4101" y="524605"/>
                  </a:cubicBezTo>
                  <a:cubicBezTo>
                    <a:pt x="3070" y="532855"/>
                    <a:pt x="0" y="540893"/>
                    <a:pt x="0" y="549207"/>
                  </a:cubicBezTo>
                  <a:cubicBezTo>
                    <a:pt x="0" y="591600"/>
                    <a:pt x="1749" y="633993"/>
                    <a:pt x="4101" y="676321"/>
                  </a:cubicBezTo>
                  <a:cubicBezTo>
                    <a:pt x="4488" y="683280"/>
                    <a:pt x="5084" y="690590"/>
                    <a:pt x="8201" y="696824"/>
                  </a:cubicBezTo>
                  <a:cubicBezTo>
                    <a:pt x="13741" y="707905"/>
                    <a:pt x="26999" y="712373"/>
                    <a:pt x="36904" y="717326"/>
                  </a:cubicBezTo>
                  <a:cubicBezTo>
                    <a:pt x="43444" y="727136"/>
                    <a:pt x="47360" y="734751"/>
                    <a:pt x="57407" y="741928"/>
                  </a:cubicBezTo>
                  <a:cubicBezTo>
                    <a:pt x="62381" y="745481"/>
                    <a:pt x="68133" y="747859"/>
                    <a:pt x="73808" y="750129"/>
                  </a:cubicBezTo>
                  <a:cubicBezTo>
                    <a:pt x="107925" y="763776"/>
                    <a:pt x="109064" y="759091"/>
                    <a:pt x="155817" y="762431"/>
                  </a:cubicBezTo>
                  <a:cubicBezTo>
                    <a:pt x="161080" y="763747"/>
                    <a:pt x="178632" y="767688"/>
                    <a:pt x="184520" y="770632"/>
                  </a:cubicBezTo>
                  <a:cubicBezTo>
                    <a:pt x="225703" y="791223"/>
                    <a:pt x="162900" y="765464"/>
                    <a:pt x="213224" y="787033"/>
                  </a:cubicBezTo>
                  <a:cubicBezTo>
                    <a:pt x="217197" y="788736"/>
                    <a:pt x="221659" y="789201"/>
                    <a:pt x="225525" y="791134"/>
                  </a:cubicBezTo>
                  <a:cubicBezTo>
                    <a:pt x="229933" y="793338"/>
                    <a:pt x="232994" y="798369"/>
                    <a:pt x="237826" y="799335"/>
                  </a:cubicBezTo>
                  <a:cubicBezTo>
                    <a:pt x="253965" y="802563"/>
                    <a:pt x="270630" y="802068"/>
                    <a:pt x="287032" y="803435"/>
                  </a:cubicBezTo>
                  <a:cubicBezTo>
                    <a:pt x="297966" y="802068"/>
                    <a:pt x="308993" y="801306"/>
                    <a:pt x="319835" y="799335"/>
                  </a:cubicBezTo>
                  <a:cubicBezTo>
                    <a:pt x="324088" y="798562"/>
                    <a:pt x="327814" y="795234"/>
                    <a:pt x="332137" y="795234"/>
                  </a:cubicBezTo>
                  <a:cubicBezTo>
                    <a:pt x="347234" y="795234"/>
                    <a:pt x="362207" y="797968"/>
                    <a:pt x="377242" y="799335"/>
                  </a:cubicBezTo>
                  <a:cubicBezTo>
                    <a:pt x="513005" y="794955"/>
                    <a:pt x="464135" y="808640"/>
                    <a:pt x="528958" y="787033"/>
                  </a:cubicBezTo>
                  <a:cubicBezTo>
                    <a:pt x="528962" y="787032"/>
                    <a:pt x="553558" y="778834"/>
                    <a:pt x="553561" y="778832"/>
                  </a:cubicBezTo>
                  <a:lnTo>
                    <a:pt x="602766" y="746029"/>
                  </a:lnTo>
                  <a:lnTo>
                    <a:pt x="615068" y="737828"/>
                  </a:lnTo>
                  <a:lnTo>
                    <a:pt x="627369" y="729627"/>
                  </a:lnTo>
                  <a:lnTo>
                    <a:pt x="643771" y="705024"/>
                  </a:lnTo>
                  <a:lnTo>
                    <a:pt x="651972" y="692723"/>
                  </a:lnTo>
                  <a:cubicBezTo>
                    <a:pt x="664412" y="655400"/>
                    <a:pt x="645329" y="714348"/>
                    <a:pt x="660173" y="659919"/>
                  </a:cubicBezTo>
                  <a:cubicBezTo>
                    <a:pt x="662447" y="651579"/>
                    <a:pt x="668373" y="635317"/>
                    <a:pt x="668373" y="635317"/>
                  </a:cubicBezTo>
                  <a:cubicBezTo>
                    <a:pt x="669740" y="620282"/>
                    <a:pt x="669311" y="604974"/>
                    <a:pt x="672474" y="590212"/>
                  </a:cubicBezTo>
                  <a:cubicBezTo>
                    <a:pt x="673507" y="585393"/>
                    <a:pt x="678471" y="582319"/>
                    <a:pt x="680675" y="577911"/>
                  </a:cubicBezTo>
                  <a:cubicBezTo>
                    <a:pt x="682608" y="574045"/>
                    <a:pt x="683408" y="569710"/>
                    <a:pt x="684775" y="565609"/>
                  </a:cubicBezTo>
                  <a:cubicBezTo>
                    <a:pt x="683408" y="545107"/>
                    <a:pt x="683581" y="524443"/>
                    <a:pt x="680675" y="504102"/>
                  </a:cubicBezTo>
                  <a:cubicBezTo>
                    <a:pt x="679453" y="495545"/>
                    <a:pt x="675208" y="487701"/>
                    <a:pt x="672474" y="479500"/>
                  </a:cubicBezTo>
                  <a:lnTo>
                    <a:pt x="668373" y="467198"/>
                  </a:lnTo>
                  <a:cubicBezTo>
                    <a:pt x="667006" y="463098"/>
                    <a:pt x="666671" y="458493"/>
                    <a:pt x="664273" y="454897"/>
                  </a:cubicBezTo>
                  <a:lnTo>
                    <a:pt x="656072" y="442596"/>
                  </a:lnTo>
                  <a:cubicBezTo>
                    <a:pt x="646313" y="413318"/>
                    <a:pt x="652666" y="425186"/>
                    <a:pt x="639670" y="405692"/>
                  </a:cubicBezTo>
                  <a:cubicBezTo>
                    <a:pt x="624722" y="360840"/>
                    <a:pt x="648560" y="428767"/>
                    <a:pt x="627369" y="381089"/>
                  </a:cubicBezTo>
                  <a:cubicBezTo>
                    <a:pt x="623858" y="373189"/>
                    <a:pt x="621902" y="364687"/>
                    <a:pt x="619168" y="356486"/>
                  </a:cubicBezTo>
                  <a:cubicBezTo>
                    <a:pt x="617801" y="352386"/>
                    <a:pt x="617466" y="347781"/>
                    <a:pt x="615068" y="344185"/>
                  </a:cubicBezTo>
                  <a:cubicBezTo>
                    <a:pt x="612334" y="340085"/>
                    <a:pt x="608868" y="336387"/>
                    <a:pt x="606867" y="331884"/>
                  </a:cubicBezTo>
                  <a:cubicBezTo>
                    <a:pt x="603356" y="323984"/>
                    <a:pt x="603461" y="314474"/>
                    <a:pt x="598666" y="307281"/>
                  </a:cubicBezTo>
                  <a:lnTo>
                    <a:pt x="574063" y="270377"/>
                  </a:lnTo>
                  <a:cubicBezTo>
                    <a:pt x="571329" y="266277"/>
                    <a:pt x="569962" y="260810"/>
                    <a:pt x="565862" y="258076"/>
                  </a:cubicBezTo>
                  <a:lnTo>
                    <a:pt x="553561" y="249875"/>
                  </a:lnTo>
                  <a:cubicBezTo>
                    <a:pt x="548405" y="234407"/>
                    <a:pt x="547157" y="227069"/>
                    <a:pt x="533059" y="212971"/>
                  </a:cubicBezTo>
                  <a:cubicBezTo>
                    <a:pt x="528958" y="208870"/>
                    <a:pt x="524470" y="205124"/>
                    <a:pt x="520757" y="200669"/>
                  </a:cubicBezTo>
                  <a:cubicBezTo>
                    <a:pt x="492212" y="166416"/>
                    <a:pt x="536194" y="212006"/>
                    <a:pt x="500255" y="176067"/>
                  </a:cubicBezTo>
                  <a:cubicBezTo>
                    <a:pt x="493038" y="154414"/>
                    <a:pt x="498553" y="167363"/>
                    <a:pt x="479753" y="139163"/>
                  </a:cubicBezTo>
                  <a:cubicBezTo>
                    <a:pt x="477019" y="135062"/>
                    <a:pt x="475653" y="129595"/>
                    <a:pt x="471552" y="126861"/>
                  </a:cubicBezTo>
                  <a:lnTo>
                    <a:pt x="459251" y="118660"/>
                  </a:lnTo>
                  <a:cubicBezTo>
                    <a:pt x="456517" y="114560"/>
                    <a:pt x="453254" y="110767"/>
                    <a:pt x="451050" y="106359"/>
                  </a:cubicBezTo>
                  <a:cubicBezTo>
                    <a:pt x="449117" y="102493"/>
                    <a:pt x="449093" y="97811"/>
                    <a:pt x="446949" y="94058"/>
                  </a:cubicBezTo>
                  <a:cubicBezTo>
                    <a:pt x="442012" y="85418"/>
                    <a:pt x="430279" y="71965"/>
                    <a:pt x="422346" y="65354"/>
                  </a:cubicBezTo>
                  <a:cubicBezTo>
                    <a:pt x="418560" y="62199"/>
                    <a:pt x="414145" y="59887"/>
                    <a:pt x="410045" y="57154"/>
                  </a:cubicBezTo>
                  <a:cubicBezTo>
                    <a:pt x="404578" y="48953"/>
                    <a:pt x="396760" y="41902"/>
                    <a:pt x="393643" y="32551"/>
                  </a:cubicBezTo>
                  <a:cubicBezTo>
                    <a:pt x="392276" y="28451"/>
                    <a:pt x="392599" y="23306"/>
                    <a:pt x="389543" y="20250"/>
                  </a:cubicBezTo>
                  <a:cubicBezTo>
                    <a:pt x="386487" y="17194"/>
                    <a:pt x="381342" y="17516"/>
                    <a:pt x="377242" y="16149"/>
                  </a:cubicBezTo>
                  <a:cubicBezTo>
                    <a:pt x="375875" y="12049"/>
                    <a:pt x="375841" y="7223"/>
                    <a:pt x="373141" y="3848"/>
                  </a:cubicBezTo>
                  <a:cubicBezTo>
                    <a:pt x="370062" y="0"/>
                    <a:pt x="360839" y="5214"/>
                    <a:pt x="356739" y="794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2357438" y="4786313"/>
          <a:ext cx="692150" cy="312737"/>
        </p:xfrm>
        <a:graphic>
          <a:graphicData uri="http://schemas.openxmlformats.org/presentationml/2006/ole">
            <p:oleObj spid="_x0000_s33797" name="Equation" r:id="rId7" imgW="393480" imgH="177480" progId="Equation.DSMT4">
              <p:embed/>
            </p:oleObj>
          </a:graphicData>
        </a:graphic>
      </p:graphicFrame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6786563" y="4786313"/>
          <a:ext cx="692150" cy="357187"/>
        </p:xfrm>
        <a:graphic>
          <a:graphicData uri="http://schemas.openxmlformats.org/presentationml/2006/ole">
            <p:oleObj spid="_x0000_s33798" name="Equation" r:id="rId8" imgW="393480" imgH="203040" progId="Equation.DSMT4">
              <p:embed/>
            </p:oleObj>
          </a:graphicData>
        </a:graphic>
      </p:graphicFrame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4429125" y="6286500"/>
          <a:ext cx="847725" cy="312738"/>
        </p:xfrm>
        <a:graphic>
          <a:graphicData uri="http://schemas.openxmlformats.org/presentationml/2006/ole">
            <p:oleObj spid="_x0000_s33799" name="Equation" r:id="rId9" imgW="482400" imgH="177480" progId="Equation.DSMT4">
              <p:embed/>
            </p:oleObj>
          </a:graphicData>
        </a:graphic>
      </p:graphicFrame>
      <p:graphicFrame>
        <p:nvGraphicFramePr>
          <p:cNvPr id="33800" name="Object 8"/>
          <p:cNvGraphicFramePr>
            <a:graphicFrameLocks noChangeAspect="1"/>
          </p:cNvGraphicFramePr>
          <p:nvPr/>
        </p:nvGraphicFramePr>
        <p:xfrm>
          <a:off x="4139952" y="1412776"/>
          <a:ext cx="4732734" cy="2519416"/>
        </p:xfrm>
        <a:graphic>
          <a:graphicData uri="http://schemas.openxmlformats.org/presentationml/2006/ole">
            <p:oleObj spid="_x0000_s33800" name="Equation" r:id="rId10" imgW="2552400" imgH="1358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584" name="Object 21"/>
          <p:cNvGraphicFramePr>
            <a:graphicFrameLocks noChangeAspect="1"/>
          </p:cNvGraphicFramePr>
          <p:nvPr/>
        </p:nvGraphicFramePr>
        <p:xfrm>
          <a:off x="5220072" y="4289425"/>
          <a:ext cx="2873375" cy="2568575"/>
        </p:xfrm>
        <a:graphic>
          <a:graphicData uri="http://schemas.openxmlformats.org/presentationml/2006/ole">
            <p:oleObj spid="_x0000_s152584" name="インク" r:id="rId4" imgW="2874240" imgH="2571840" progId="">
              <p:embed/>
            </p:oleObj>
          </a:graphicData>
        </a:graphic>
      </p:graphicFrame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323528" y="836712"/>
            <a:ext cx="8136904" cy="12241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467544" y="1052736"/>
          <a:ext cx="7773988" cy="1130300"/>
        </p:xfrm>
        <a:graphic>
          <a:graphicData uri="http://schemas.openxmlformats.org/presentationml/2006/ole">
            <p:oleObj spid="_x0000_s152578" name="Equation" r:id="rId5" imgW="3670200" imgH="533160" progId="Equation.DSMT4">
              <p:embed/>
            </p:oleObj>
          </a:graphicData>
        </a:graphic>
      </p:graphicFrame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928813" y="214313"/>
            <a:ext cx="54498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n-ea"/>
              </a:rPr>
              <a:t>Information Geometry  ?</a:t>
            </a:r>
            <a:endParaRPr lang="en-US" altLang="ja-JP" sz="4000" b="1" dirty="0">
              <a:effectLst>
                <a:outerShdw blurRad="38100" dist="38100" dir="2700000" algn="tl">
                  <a:srgbClr val="FFFFFF"/>
                </a:outerShdw>
              </a:effectLst>
              <a:latin typeface="+mj-lt"/>
              <a:ea typeface="+mn-ea"/>
            </a:endParaRPr>
          </a:p>
        </p:txBody>
      </p:sp>
      <p:graphicFrame>
        <p:nvGraphicFramePr>
          <p:cNvPr id="1027" name="Object 17"/>
          <p:cNvGraphicFramePr>
            <a:graphicFrameLocks noChangeAspect="1"/>
          </p:cNvGraphicFramePr>
          <p:nvPr/>
        </p:nvGraphicFramePr>
        <p:xfrm>
          <a:off x="4500563" y="2636838"/>
          <a:ext cx="977900" cy="514350"/>
        </p:xfrm>
        <a:graphic>
          <a:graphicData uri="http://schemas.openxmlformats.org/presentationml/2006/ole">
            <p:oleObj spid="_x0000_s152579" name="Equation" r:id="rId6" imgW="482400" imgH="253800" progId="Equation.DSMT4">
              <p:embed/>
            </p:oleObj>
          </a:graphicData>
        </a:graphic>
      </p:graphicFrame>
      <p:sp>
        <p:nvSpPr>
          <p:cNvPr id="1034" name="Rectangle 19"/>
          <p:cNvSpPr>
            <a:spLocks noChangeArrowheads="1"/>
          </p:cNvSpPr>
          <p:nvPr/>
        </p:nvSpPr>
        <p:spPr bwMode="auto">
          <a:xfrm>
            <a:off x="4500563" y="2571750"/>
            <a:ext cx="1079500" cy="647700"/>
          </a:xfrm>
          <a:prstGeom prst="rect">
            <a:avLst/>
          </a:prstGeom>
          <a:noFill/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035" name="Rectangle 24"/>
          <p:cNvSpPr>
            <a:spLocks noChangeArrowheads="1"/>
          </p:cNvSpPr>
          <p:nvPr/>
        </p:nvSpPr>
        <p:spPr bwMode="auto">
          <a:xfrm>
            <a:off x="5641975" y="3090863"/>
            <a:ext cx="2659063" cy="919162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036" name="Oval 6"/>
          <p:cNvSpPr>
            <a:spLocks noChangeArrowheads="1"/>
          </p:cNvSpPr>
          <p:nvPr/>
        </p:nvSpPr>
        <p:spPr bwMode="auto">
          <a:xfrm>
            <a:off x="611560" y="2852936"/>
            <a:ext cx="4214813" cy="360045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037" name="Freeform 8"/>
          <p:cNvSpPr>
            <a:spLocks/>
          </p:cNvSpPr>
          <p:nvPr/>
        </p:nvSpPr>
        <p:spPr bwMode="auto">
          <a:xfrm>
            <a:off x="1352550" y="3551238"/>
            <a:ext cx="2587625" cy="231775"/>
          </a:xfrm>
          <a:custGeom>
            <a:avLst/>
            <a:gdLst>
              <a:gd name="T0" fmla="*/ 0 w 1587"/>
              <a:gd name="T1" fmla="*/ 2147483647 h 137"/>
              <a:gd name="T2" fmla="*/ 2147483647 w 1587"/>
              <a:gd name="T3" fmla="*/ 0 h 137"/>
              <a:gd name="T4" fmla="*/ 2147483647 w 1587"/>
              <a:gd name="T5" fmla="*/ 2147483647 h 137"/>
              <a:gd name="T6" fmla="*/ 0 60000 65536"/>
              <a:gd name="T7" fmla="*/ 0 60000 65536"/>
              <a:gd name="T8" fmla="*/ 0 60000 65536"/>
              <a:gd name="T9" fmla="*/ 0 w 1587"/>
              <a:gd name="T10" fmla="*/ 0 h 137"/>
              <a:gd name="T11" fmla="*/ 1587 w 1587"/>
              <a:gd name="T12" fmla="*/ 137 h 1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37">
                <a:moveTo>
                  <a:pt x="0" y="137"/>
                </a:moveTo>
                <a:cubicBezTo>
                  <a:pt x="231" y="68"/>
                  <a:pt x="462" y="0"/>
                  <a:pt x="726" y="0"/>
                </a:cubicBezTo>
                <a:cubicBezTo>
                  <a:pt x="990" y="0"/>
                  <a:pt x="1288" y="68"/>
                  <a:pt x="1587" y="137"/>
                </a:cubicBezTo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038" name="Freeform 9"/>
          <p:cNvSpPr>
            <a:spLocks/>
          </p:cNvSpPr>
          <p:nvPr/>
        </p:nvSpPr>
        <p:spPr bwMode="auto">
          <a:xfrm>
            <a:off x="1503363" y="5160963"/>
            <a:ext cx="2287587" cy="228600"/>
          </a:xfrm>
          <a:custGeom>
            <a:avLst/>
            <a:gdLst>
              <a:gd name="T0" fmla="*/ 0 w 1360"/>
              <a:gd name="T1" fmla="*/ 2147483647 h 136"/>
              <a:gd name="T2" fmla="*/ 2147483647 w 1360"/>
              <a:gd name="T3" fmla="*/ 0 h 136"/>
              <a:gd name="T4" fmla="*/ 2147483647 w 1360"/>
              <a:gd name="T5" fmla="*/ 2147483647 h 136"/>
              <a:gd name="T6" fmla="*/ 0 60000 65536"/>
              <a:gd name="T7" fmla="*/ 0 60000 65536"/>
              <a:gd name="T8" fmla="*/ 0 60000 65536"/>
              <a:gd name="T9" fmla="*/ 0 w 1360"/>
              <a:gd name="T10" fmla="*/ 0 h 136"/>
              <a:gd name="T11" fmla="*/ 1360 w 1360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60" h="136">
                <a:moveTo>
                  <a:pt x="0" y="136"/>
                </a:moveTo>
                <a:cubicBezTo>
                  <a:pt x="204" y="68"/>
                  <a:pt x="408" y="0"/>
                  <a:pt x="635" y="0"/>
                </a:cubicBezTo>
                <a:cubicBezTo>
                  <a:pt x="862" y="0"/>
                  <a:pt x="1111" y="68"/>
                  <a:pt x="1360" y="136"/>
                </a:cubicBezTo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039" name="Freeform 10"/>
          <p:cNvSpPr>
            <a:spLocks/>
          </p:cNvSpPr>
          <p:nvPr/>
        </p:nvSpPr>
        <p:spPr bwMode="auto">
          <a:xfrm>
            <a:off x="3719513" y="3783013"/>
            <a:ext cx="220662" cy="1606550"/>
          </a:xfrm>
          <a:custGeom>
            <a:avLst/>
            <a:gdLst>
              <a:gd name="T0" fmla="*/ 2147483647 w 136"/>
              <a:gd name="T1" fmla="*/ 0 h 952"/>
              <a:gd name="T2" fmla="*/ 2147483647 w 136"/>
              <a:gd name="T3" fmla="*/ 2147483647 h 952"/>
              <a:gd name="T4" fmla="*/ 0 w 136"/>
              <a:gd name="T5" fmla="*/ 2147483647 h 952"/>
              <a:gd name="T6" fmla="*/ 0 60000 65536"/>
              <a:gd name="T7" fmla="*/ 0 60000 65536"/>
              <a:gd name="T8" fmla="*/ 0 60000 65536"/>
              <a:gd name="T9" fmla="*/ 0 w 136"/>
              <a:gd name="T10" fmla="*/ 0 h 952"/>
              <a:gd name="T11" fmla="*/ 136 w 136"/>
              <a:gd name="T12" fmla="*/ 952 h 9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6" h="952">
                <a:moveTo>
                  <a:pt x="136" y="0"/>
                </a:moveTo>
                <a:cubicBezTo>
                  <a:pt x="102" y="147"/>
                  <a:pt x="69" y="294"/>
                  <a:pt x="46" y="453"/>
                </a:cubicBezTo>
                <a:cubicBezTo>
                  <a:pt x="23" y="612"/>
                  <a:pt x="11" y="782"/>
                  <a:pt x="0" y="952"/>
                </a:cubicBezTo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040" name="Freeform 11"/>
          <p:cNvSpPr>
            <a:spLocks/>
          </p:cNvSpPr>
          <p:nvPr/>
        </p:nvSpPr>
        <p:spPr bwMode="auto">
          <a:xfrm>
            <a:off x="1255713" y="3783013"/>
            <a:ext cx="247650" cy="1606550"/>
          </a:xfrm>
          <a:custGeom>
            <a:avLst/>
            <a:gdLst>
              <a:gd name="T0" fmla="*/ 2147483647 w 152"/>
              <a:gd name="T1" fmla="*/ 0 h 952"/>
              <a:gd name="T2" fmla="*/ 2147483647 w 152"/>
              <a:gd name="T3" fmla="*/ 2147483647 h 952"/>
              <a:gd name="T4" fmla="*/ 2147483647 w 152"/>
              <a:gd name="T5" fmla="*/ 2147483647 h 952"/>
              <a:gd name="T6" fmla="*/ 0 60000 65536"/>
              <a:gd name="T7" fmla="*/ 0 60000 65536"/>
              <a:gd name="T8" fmla="*/ 0 60000 65536"/>
              <a:gd name="T9" fmla="*/ 0 w 152"/>
              <a:gd name="T10" fmla="*/ 0 h 952"/>
              <a:gd name="T11" fmla="*/ 152 w 152"/>
              <a:gd name="T12" fmla="*/ 952 h 9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" h="952">
                <a:moveTo>
                  <a:pt x="61" y="0"/>
                </a:moveTo>
                <a:cubicBezTo>
                  <a:pt x="30" y="147"/>
                  <a:pt x="0" y="294"/>
                  <a:pt x="15" y="453"/>
                </a:cubicBezTo>
                <a:cubicBezTo>
                  <a:pt x="30" y="612"/>
                  <a:pt x="91" y="782"/>
                  <a:pt x="152" y="952"/>
                </a:cubicBezTo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041" name="Freeform 12"/>
          <p:cNvSpPr>
            <a:spLocks/>
          </p:cNvSpPr>
          <p:nvPr/>
        </p:nvSpPr>
        <p:spPr bwMode="auto">
          <a:xfrm>
            <a:off x="2090738" y="3551238"/>
            <a:ext cx="76200" cy="1609725"/>
          </a:xfrm>
          <a:custGeom>
            <a:avLst/>
            <a:gdLst>
              <a:gd name="T0" fmla="*/ 2147483647 w 46"/>
              <a:gd name="T1" fmla="*/ 2147483647 h 953"/>
              <a:gd name="T2" fmla="*/ 0 w 46"/>
              <a:gd name="T3" fmla="*/ 2147483647 h 953"/>
              <a:gd name="T4" fmla="*/ 2147483647 w 46"/>
              <a:gd name="T5" fmla="*/ 0 h 953"/>
              <a:gd name="T6" fmla="*/ 0 60000 65536"/>
              <a:gd name="T7" fmla="*/ 0 60000 65536"/>
              <a:gd name="T8" fmla="*/ 0 60000 65536"/>
              <a:gd name="T9" fmla="*/ 0 w 46"/>
              <a:gd name="T10" fmla="*/ 0 h 953"/>
              <a:gd name="T11" fmla="*/ 46 w 46"/>
              <a:gd name="T12" fmla="*/ 953 h 9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" h="953">
                <a:moveTo>
                  <a:pt x="46" y="953"/>
                </a:moveTo>
                <a:cubicBezTo>
                  <a:pt x="23" y="828"/>
                  <a:pt x="0" y="704"/>
                  <a:pt x="0" y="545"/>
                </a:cubicBezTo>
                <a:cubicBezTo>
                  <a:pt x="0" y="386"/>
                  <a:pt x="23" y="193"/>
                  <a:pt x="46" y="0"/>
                </a:cubicBezTo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>
              <a:latin typeface="Calibri" pitchFamily="34" charset="0"/>
            </a:endParaRPr>
          </a:p>
        </p:txBody>
      </p:sp>
      <p:graphicFrame>
        <p:nvGraphicFramePr>
          <p:cNvPr id="1028" name="Object 15"/>
          <p:cNvGraphicFramePr>
            <a:graphicFrameLocks noChangeAspect="1"/>
          </p:cNvGraphicFramePr>
          <p:nvPr/>
        </p:nvGraphicFramePr>
        <p:xfrm>
          <a:off x="1946275" y="3016250"/>
          <a:ext cx="515938" cy="490538"/>
        </p:xfrm>
        <a:graphic>
          <a:graphicData uri="http://schemas.openxmlformats.org/presentationml/2006/ole">
            <p:oleObj spid="_x0000_s152580" name="Equation" r:id="rId7" imgW="152280" imgH="139680" progId="Equation.DSMT4">
              <p:embed/>
            </p:oleObj>
          </a:graphicData>
        </a:graphic>
      </p:graphicFrame>
      <p:graphicFrame>
        <p:nvGraphicFramePr>
          <p:cNvPr id="1029" name="Object 16"/>
          <p:cNvGraphicFramePr>
            <a:graphicFrameLocks noChangeAspect="1"/>
          </p:cNvGraphicFramePr>
          <p:nvPr/>
        </p:nvGraphicFramePr>
        <p:xfrm>
          <a:off x="3790950" y="5160963"/>
          <a:ext cx="517525" cy="581025"/>
        </p:xfrm>
        <a:graphic>
          <a:graphicData uri="http://schemas.openxmlformats.org/presentationml/2006/ole">
            <p:oleObj spid="_x0000_s152581" name="Equation" r:id="rId8" imgW="152280" imgH="164880" progId="Equation.DSMT4">
              <p:embed/>
            </p:oleObj>
          </a:graphicData>
        </a:graphic>
      </p:graphicFrame>
      <p:sp>
        <p:nvSpPr>
          <p:cNvPr id="1042" name="Line 18"/>
          <p:cNvSpPr>
            <a:spLocks noChangeShapeType="1"/>
          </p:cNvSpPr>
          <p:nvPr/>
        </p:nvSpPr>
        <p:spPr bwMode="auto">
          <a:xfrm flipH="1">
            <a:off x="4013200" y="2862263"/>
            <a:ext cx="442913" cy="306387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030" name="Object 20"/>
          <p:cNvGraphicFramePr>
            <a:graphicFrameLocks noChangeAspect="1"/>
          </p:cNvGraphicFramePr>
          <p:nvPr/>
        </p:nvGraphicFramePr>
        <p:xfrm>
          <a:off x="5946775" y="3168650"/>
          <a:ext cx="2044700" cy="623888"/>
        </p:xfrm>
        <a:graphic>
          <a:graphicData uri="http://schemas.openxmlformats.org/presentationml/2006/ole">
            <p:oleObj spid="_x0000_s152582" name="Equation" r:id="rId9" imgW="863280" imgH="253800" progId="Equation.DSMT4">
              <p:embed/>
            </p:oleObj>
          </a:graphicData>
        </a:graphic>
      </p:graphicFrame>
      <p:sp>
        <p:nvSpPr>
          <p:cNvPr id="1043" name="Text Box 21"/>
          <p:cNvSpPr txBox="1">
            <a:spLocks noChangeArrowheads="1"/>
          </p:cNvSpPr>
          <p:nvPr/>
        </p:nvSpPr>
        <p:spPr bwMode="auto">
          <a:xfrm>
            <a:off x="107504" y="2132856"/>
            <a:ext cx="32400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 dirty="0">
                <a:solidFill>
                  <a:schemeClr val="accent2"/>
                </a:solidFill>
                <a:latin typeface="Calibri" pitchFamily="34" charset="0"/>
              </a:rPr>
              <a:t>Riemannian metric</a:t>
            </a: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Calibri" pitchFamily="34" charset="0"/>
              </a:rPr>
              <a:t>Dual </a:t>
            </a:r>
            <a:r>
              <a:rPr lang="en-US" altLang="ja-JP" sz="2000" b="1" dirty="0">
                <a:solidFill>
                  <a:schemeClr val="accent2"/>
                </a:solidFill>
                <a:latin typeface="Calibri" pitchFamily="34" charset="0"/>
              </a:rPr>
              <a:t>affine connections</a:t>
            </a:r>
          </a:p>
        </p:txBody>
      </p:sp>
      <p:graphicFrame>
        <p:nvGraphicFramePr>
          <p:cNvPr id="1031" name="Object 27"/>
          <p:cNvGraphicFramePr>
            <a:graphicFrameLocks noChangeAspect="1"/>
          </p:cNvGraphicFramePr>
          <p:nvPr/>
        </p:nvGraphicFramePr>
        <p:xfrm>
          <a:off x="6084888" y="4005263"/>
          <a:ext cx="1871662" cy="587375"/>
        </p:xfrm>
        <a:graphic>
          <a:graphicData uri="http://schemas.openxmlformats.org/presentationml/2006/ole">
            <p:oleObj spid="_x0000_s152583" name="Equation" r:id="rId10" imgW="647640" imgH="203040" progId="Equation.DSMT4">
              <p:embed/>
            </p:oleObj>
          </a:graphicData>
        </a:graphic>
      </p:graphicFrame>
      <p:cxnSp>
        <p:nvCxnSpPr>
          <p:cNvPr id="23" name="直線コネクタ 22"/>
          <p:cNvCxnSpPr/>
          <p:nvPr/>
        </p:nvCxnSpPr>
        <p:spPr>
          <a:xfrm>
            <a:off x="1857375" y="928688"/>
            <a:ext cx="5572125" cy="1587"/>
          </a:xfrm>
          <a:prstGeom prst="line">
            <a:avLst/>
          </a:prstGeom>
          <a:ln w="88900">
            <a:solidFill>
              <a:srgbClr val="008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/>
        </p:nvGraphicFramePr>
        <p:xfrm>
          <a:off x="539552" y="332656"/>
          <a:ext cx="3584208" cy="1829439"/>
        </p:xfrm>
        <a:graphic>
          <a:graphicData uri="http://schemas.openxmlformats.org/presentationml/2006/ole">
            <p:oleObj spid="_x0000_s295938" name="Equation" r:id="rId4" imgW="1218960" imgH="622080" progId="Equation.DSMT4">
              <p:embed/>
            </p:oleObj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/>
        </p:nvGraphicFramePr>
        <p:xfrm>
          <a:off x="323528" y="1628800"/>
          <a:ext cx="7666438" cy="1007938"/>
        </p:xfrm>
        <a:graphic>
          <a:graphicData uri="http://schemas.openxmlformats.org/presentationml/2006/ole">
            <p:oleObj spid="_x0000_s295939" name="Equation" r:id="rId5" imgW="3187440" imgH="419040" progId="Equation.DSMT4">
              <p:embed/>
            </p:oleObj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/>
        </p:nvGraphicFramePr>
        <p:xfrm>
          <a:off x="683568" y="3140968"/>
          <a:ext cx="4161639" cy="1080120"/>
        </p:xfrm>
        <a:graphic>
          <a:graphicData uri="http://schemas.openxmlformats.org/presentationml/2006/ole">
            <p:oleObj spid="_x0000_s295940" name="Equation" r:id="rId6" imgW="166356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7"/>
          <p:cNvGrpSpPr>
            <a:grpSpLocks/>
          </p:cNvGrpSpPr>
          <p:nvPr/>
        </p:nvGrpSpPr>
        <p:grpSpPr bwMode="auto">
          <a:xfrm>
            <a:off x="1428750" y="571500"/>
            <a:ext cx="6095578" cy="584775"/>
            <a:chOff x="1785896" y="1000088"/>
            <a:chExt cx="6095639" cy="584993"/>
          </a:xfrm>
        </p:grpSpPr>
        <p:sp>
          <p:nvSpPr>
            <p:cNvPr id="17417" name="テキスト ボックス 3"/>
            <p:cNvSpPr txBox="1">
              <a:spLocks noChangeArrowheads="1"/>
            </p:cNvSpPr>
            <p:nvPr/>
          </p:nvSpPr>
          <p:spPr bwMode="auto">
            <a:xfrm>
              <a:off x="1785896" y="1000108"/>
              <a:ext cx="1357344" cy="584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3200" b="1">
                  <a:solidFill>
                    <a:srgbClr val="C00000"/>
                  </a:solidFill>
                  <a:latin typeface="Calibri" pitchFamily="34" charset="0"/>
                </a:rPr>
                <a:t>Tsallis</a:t>
              </a:r>
              <a:endParaRPr lang="ja-JP" altLang="en-US" sz="2400" b="1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graphicFrame>
          <p:nvGraphicFramePr>
            <p:cNvPr id="17412" name="Object 2"/>
            <p:cNvGraphicFramePr>
              <a:graphicFrameLocks noChangeAspect="1"/>
            </p:cNvGraphicFramePr>
            <p:nvPr/>
          </p:nvGraphicFramePr>
          <p:xfrm>
            <a:off x="3000351" y="1071480"/>
            <a:ext cx="384418" cy="499743"/>
          </p:xfrm>
          <a:graphic>
            <a:graphicData uri="http://schemas.openxmlformats.org/presentationml/2006/ole">
              <p:oleObj spid="_x0000_s91140" name="Equation" r:id="rId4" imgW="126720" imgH="164880" progId="Equation.DSMT4">
                <p:embed/>
              </p:oleObj>
            </a:graphicData>
          </a:graphic>
        </p:graphicFrame>
        <p:sp>
          <p:nvSpPr>
            <p:cNvPr id="17418" name="テキスト ボックス 5"/>
            <p:cNvSpPr txBox="1">
              <a:spLocks noChangeArrowheads="1"/>
            </p:cNvSpPr>
            <p:nvPr/>
          </p:nvSpPr>
          <p:spPr bwMode="auto">
            <a:xfrm>
              <a:off x="3214666" y="1000088"/>
              <a:ext cx="4666869" cy="584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3200" b="1" dirty="0">
                  <a:solidFill>
                    <a:srgbClr val="C00000"/>
                  </a:solidFill>
                  <a:latin typeface="Calibri" pitchFamily="34" charset="0"/>
                </a:rPr>
                <a:t>-</a:t>
              </a:r>
              <a:r>
                <a:rPr lang="en-US" altLang="ja-JP" sz="3200" b="1" dirty="0" smtClean="0">
                  <a:solidFill>
                    <a:srgbClr val="C00000"/>
                  </a:solidFill>
                  <a:latin typeface="Calibri" pitchFamily="34" charset="0"/>
                </a:rPr>
                <a:t>Entropy--</a:t>
              </a:r>
              <a:endParaRPr lang="ja-JP" altLang="en-US" sz="24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</p:grpSp>
      <p:graphicFrame>
        <p:nvGraphicFramePr>
          <p:cNvPr id="17410" name="Object 3"/>
          <p:cNvGraphicFramePr>
            <a:graphicFrameLocks noChangeAspect="1"/>
          </p:cNvGraphicFramePr>
          <p:nvPr/>
        </p:nvGraphicFramePr>
        <p:xfrm>
          <a:off x="755576" y="2420888"/>
          <a:ext cx="6072188" cy="3754438"/>
        </p:xfrm>
        <a:graphic>
          <a:graphicData uri="http://schemas.openxmlformats.org/presentationml/2006/ole">
            <p:oleObj spid="_x0000_s91138" name="Equation" r:id="rId5" imgW="2971800" imgH="2438280" progId="Equation.DSMT4">
              <p:embed/>
            </p:oleObj>
          </a:graphicData>
        </a:graphic>
      </p:graphicFrame>
      <p:sp>
        <p:nvSpPr>
          <p:cNvPr id="17415" name="テキスト ボックス 6"/>
          <p:cNvSpPr txBox="1">
            <a:spLocks noChangeArrowheads="1"/>
          </p:cNvSpPr>
          <p:nvPr/>
        </p:nvSpPr>
        <p:spPr bwMode="auto">
          <a:xfrm>
            <a:off x="1357313" y="1357313"/>
            <a:ext cx="2295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002060"/>
                </a:solidFill>
              </a:rPr>
              <a:t>Shannon entropy</a:t>
            </a:r>
            <a:endParaRPr lang="ja-JP" altLang="en-US" sz="2000" b="1">
              <a:solidFill>
                <a:srgbClr val="002060"/>
              </a:solidFill>
            </a:endParaRPr>
          </a:p>
        </p:txBody>
      </p:sp>
      <p:graphicFrame>
        <p:nvGraphicFramePr>
          <p:cNvPr id="17411" name="Object 7"/>
          <p:cNvGraphicFramePr>
            <a:graphicFrameLocks noChangeAspect="1"/>
          </p:cNvGraphicFramePr>
          <p:nvPr/>
        </p:nvGraphicFramePr>
        <p:xfrm>
          <a:off x="1714500" y="1692275"/>
          <a:ext cx="3876675" cy="687388"/>
        </p:xfrm>
        <a:graphic>
          <a:graphicData uri="http://schemas.openxmlformats.org/presentationml/2006/ole">
            <p:oleObj spid="_x0000_s91139" name="Equation" r:id="rId6" imgW="2361960" imgH="419040" progId="Equation.DSMT4">
              <p:embed/>
            </p:oleObj>
          </a:graphicData>
        </a:graphic>
      </p:graphicFrame>
      <p:sp>
        <p:nvSpPr>
          <p:cNvPr id="17416" name="テキスト ボックス 8"/>
          <p:cNvSpPr txBox="1">
            <a:spLocks noChangeArrowheads="1"/>
          </p:cNvSpPr>
          <p:nvPr/>
        </p:nvSpPr>
        <p:spPr bwMode="auto">
          <a:xfrm>
            <a:off x="1428750" y="2500313"/>
            <a:ext cx="2000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002060"/>
                </a:solidFill>
              </a:rPr>
              <a:t>Generalized log</a:t>
            </a:r>
            <a:endParaRPr lang="ja-JP" altLang="en-US" b="1">
              <a:solidFill>
                <a:srgbClr val="002060"/>
              </a:solidFill>
            </a:endParaRPr>
          </a:p>
        </p:txBody>
      </p:sp>
      <p:graphicFrame>
        <p:nvGraphicFramePr>
          <p:cNvPr id="10" name="オブジェクト 9"/>
          <p:cNvGraphicFramePr>
            <a:graphicFrameLocks noChangeAspect="1"/>
          </p:cNvGraphicFramePr>
          <p:nvPr/>
        </p:nvGraphicFramePr>
        <p:xfrm>
          <a:off x="5364087" y="836712"/>
          <a:ext cx="573119" cy="288032"/>
        </p:xfrm>
        <a:graphic>
          <a:graphicData uri="http://schemas.openxmlformats.org/presentationml/2006/ole">
            <p:oleObj spid="_x0000_s91141" name="Equation" r:id="rId7" imgW="241200" imgH="139680" progId="Equation.DSMT4">
              <p:embed/>
            </p:oleObj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5868144" y="692696"/>
            <a:ext cx="1347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C00000"/>
                </a:solidFill>
              </a:rPr>
              <a:t>structure</a:t>
            </a:r>
            <a:endParaRPr kumimoji="1" lang="ja-JP" altLang="en-US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12" name="オブジェクト 11"/>
          <p:cNvGraphicFramePr>
            <a:graphicFrameLocks noChangeAspect="1"/>
          </p:cNvGraphicFramePr>
          <p:nvPr/>
        </p:nvGraphicFramePr>
        <p:xfrm>
          <a:off x="6876256" y="1340768"/>
          <a:ext cx="1584176" cy="1462317"/>
        </p:xfrm>
        <a:graphic>
          <a:graphicData uri="http://schemas.openxmlformats.org/presentationml/2006/ole">
            <p:oleObj spid="_x0000_s91142" name="Equation" r:id="rId8" imgW="660240" imgH="609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928688" y="642938"/>
          <a:ext cx="6932612" cy="1579562"/>
        </p:xfrm>
        <a:graphic>
          <a:graphicData uri="http://schemas.openxmlformats.org/presentationml/2006/ole">
            <p:oleObj spid="_x0000_s92162" name="Equation" r:id="rId4" imgW="2539800" imgH="761760" progId="Equation.DSMT4">
              <p:embed/>
            </p:oleObj>
          </a:graphicData>
        </a:graphic>
      </p:graphicFrame>
      <p:graphicFrame>
        <p:nvGraphicFramePr>
          <p:cNvPr id="92164" name="Object 4"/>
          <p:cNvGraphicFramePr>
            <a:graphicFrameLocks noChangeAspect="1"/>
          </p:cNvGraphicFramePr>
          <p:nvPr/>
        </p:nvGraphicFramePr>
        <p:xfrm>
          <a:off x="373426" y="2420888"/>
          <a:ext cx="8770574" cy="864096"/>
        </p:xfrm>
        <a:graphic>
          <a:graphicData uri="http://schemas.openxmlformats.org/presentationml/2006/ole">
            <p:oleObj spid="_x0000_s92164" name="Equation" r:id="rId5" imgW="2577960" imgH="253800" progId="Equation.DSMT4">
              <p:embed/>
            </p:oleObj>
          </a:graphicData>
        </a:graphic>
      </p:graphicFrame>
      <p:graphicFrame>
        <p:nvGraphicFramePr>
          <p:cNvPr id="92165" name="Object 5"/>
          <p:cNvGraphicFramePr>
            <a:graphicFrameLocks noChangeAspect="1"/>
          </p:cNvGraphicFramePr>
          <p:nvPr/>
        </p:nvGraphicFramePr>
        <p:xfrm>
          <a:off x="1662113" y="4149725"/>
          <a:ext cx="5502275" cy="1150938"/>
        </p:xfrm>
        <a:graphic>
          <a:graphicData uri="http://schemas.openxmlformats.org/presentationml/2006/ole">
            <p:oleObj spid="_x0000_s92165" name="Equation" r:id="rId6" imgW="242568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500063" y="1285875"/>
          <a:ext cx="7399337" cy="2643188"/>
        </p:xfrm>
        <a:graphic>
          <a:graphicData uri="http://schemas.openxmlformats.org/presentationml/2006/ole">
            <p:oleObj spid="_x0000_s93186" name="Equation" r:id="rId4" imgW="3200400" imgH="1143000" progId="Equation.DSMT4">
              <p:embed/>
            </p:oleObj>
          </a:graphicData>
        </a:graphic>
      </p:graphicFrame>
      <p:graphicFrame>
        <p:nvGraphicFramePr>
          <p:cNvPr id="19459" name="Object 5"/>
          <p:cNvGraphicFramePr>
            <a:graphicFrameLocks noChangeAspect="1"/>
          </p:cNvGraphicFramePr>
          <p:nvPr/>
        </p:nvGraphicFramePr>
        <p:xfrm>
          <a:off x="1357313" y="4000500"/>
          <a:ext cx="4786312" cy="563563"/>
        </p:xfrm>
        <a:graphic>
          <a:graphicData uri="http://schemas.openxmlformats.org/presentationml/2006/ole">
            <p:oleObj spid="_x0000_s93187" name="Equation" r:id="rId5" imgW="1726920" imgH="203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357438" y="714375"/>
          <a:ext cx="338137" cy="428625"/>
        </p:xfrm>
        <a:graphic>
          <a:graphicData uri="http://schemas.openxmlformats.org/presentationml/2006/ole">
            <p:oleObj spid="_x0000_s94210" name="Equation" r:id="rId4" imgW="126720" imgH="164880" progId="Equation.DSMT4">
              <p:embed/>
            </p:oleObj>
          </a:graphicData>
        </a:graphic>
      </p:graphicFrame>
      <p:sp>
        <p:nvSpPr>
          <p:cNvPr id="20484" name="テキスト ボックス 4"/>
          <p:cNvSpPr txBox="1">
            <a:spLocks noChangeArrowheads="1"/>
          </p:cNvSpPr>
          <p:nvPr/>
        </p:nvSpPr>
        <p:spPr bwMode="auto">
          <a:xfrm>
            <a:off x="2643188" y="500063"/>
            <a:ext cx="42416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>
                <a:latin typeface="Calibri" pitchFamily="34" charset="0"/>
              </a:rPr>
              <a:t>-</a:t>
            </a:r>
            <a:r>
              <a:rPr lang="en-US" altLang="ja-JP" sz="4000" b="1" dirty="0">
                <a:solidFill>
                  <a:srgbClr val="C00000"/>
                </a:solidFill>
                <a:latin typeface="Calibri" pitchFamily="34" charset="0"/>
              </a:rPr>
              <a:t>exponential </a:t>
            </a:r>
            <a:r>
              <a:rPr lang="en-US" altLang="ja-JP" sz="4000" b="1" dirty="0" smtClean="0">
                <a:solidFill>
                  <a:srgbClr val="C00000"/>
                </a:solidFill>
                <a:latin typeface="Calibri" pitchFamily="34" charset="0"/>
              </a:rPr>
              <a:t>family</a:t>
            </a:r>
          </a:p>
          <a:p>
            <a:r>
              <a:rPr lang="en-US" altLang="ja-JP" sz="4000" b="1" dirty="0" smtClean="0">
                <a:solidFill>
                  <a:srgbClr val="C00000"/>
                </a:solidFill>
                <a:latin typeface="Calibri" pitchFamily="34" charset="0"/>
              </a:rPr>
              <a:t>   </a:t>
            </a:r>
            <a:r>
              <a:rPr lang="en-US" altLang="ja-JP" sz="2800" b="1" dirty="0" err="1" smtClean="0">
                <a:solidFill>
                  <a:srgbClr val="002060"/>
                </a:solidFill>
                <a:latin typeface="Calibri" pitchFamily="34" charset="0"/>
              </a:rPr>
              <a:t>cf</a:t>
            </a:r>
            <a:r>
              <a:rPr lang="en-US" altLang="ja-JP" sz="2800" b="1" dirty="0" smtClean="0">
                <a:solidFill>
                  <a:srgbClr val="002060"/>
                </a:solidFill>
                <a:latin typeface="Calibri" pitchFamily="34" charset="0"/>
              </a:rPr>
              <a:t> Pistone     exponential </a:t>
            </a:r>
            <a:endParaRPr lang="ja-JP" altLang="en-US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357188" y="1857375"/>
          <a:ext cx="8528050" cy="3910013"/>
        </p:xfrm>
        <a:graphic>
          <a:graphicData uri="http://schemas.openxmlformats.org/presentationml/2006/ole">
            <p:oleObj spid="_x0000_s94211" name="Equation" r:id="rId5" imgW="4292280" imgH="1968480" progId="Equation.DSMT4">
              <p:embed/>
            </p:oleObj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/>
        </p:nvGraphicFramePr>
        <p:xfrm>
          <a:off x="4571999" y="1412776"/>
          <a:ext cx="316835" cy="288032"/>
        </p:xfrm>
        <a:graphic>
          <a:graphicData uri="http://schemas.openxmlformats.org/presentationml/2006/ole">
            <p:oleObj spid="_x0000_s94212" name="Equation" r:id="rId6" imgW="139680" imgH="126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-17463" y="1341438"/>
          <a:ext cx="4465638" cy="4013200"/>
        </p:xfrm>
        <a:graphic>
          <a:graphicData uri="http://schemas.openxmlformats.org/presentationml/2006/ole">
            <p:oleObj spid="_x0000_s369666" name="Equation" r:id="rId4" imgW="1587240" imgH="2057400" progId="Equation.DSMT4">
              <p:embed/>
            </p:oleObj>
          </a:graphicData>
        </a:graphic>
      </p:graphicFrame>
      <p:sp>
        <p:nvSpPr>
          <p:cNvPr id="25604" name="テキスト ボックス 2"/>
          <p:cNvSpPr txBox="1">
            <a:spLocks noChangeArrowheads="1"/>
          </p:cNvSpPr>
          <p:nvPr/>
        </p:nvSpPr>
        <p:spPr bwMode="auto">
          <a:xfrm>
            <a:off x="395536" y="332656"/>
            <a:ext cx="80724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 dirty="0" smtClean="0">
                <a:solidFill>
                  <a:srgbClr val="C00000"/>
                </a:solidFill>
              </a:rPr>
              <a:t>q-Geometry </a:t>
            </a:r>
            <a:r>
              <a:rPr lang="en-US" altLang="ja-JP" sz="2800" b="1" dirty="0">
                <a:solidFill>
                  <a:srgbClr val="C00000"/>
                </a:solidFill>
              </a:rPr>
              <a:t>derived from                          </a:t>
            </a:r>
          </a:p>
          <a:p>
            <a:r>
              <a:rPr lang="en-US" altLang="ja-JP" sz="2800" b="1" dirty="0">
                <a:solidFill>
                  <a:srgbClr val="C00000"/>
                </a:solidFill>
              </a:rPr>
              <a:t>    : dually flat </a:t>
            </a:r>
            <a:endParaRPr lang="ja-JP" altLang="en-US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4644008" y="404664"/>
          <a:ext cx="2098675" cy="447675"/>
        </p:xfrm>
        <a:graphic>
          <a:graphicData uri="http://schemas.openxmlformats.org/presentationml/2006/ole">
            <p:oleObj spid="_x0000_s369667" name="Equation" r:id="rId5" imgW="952200" imgH="203040" progId="Equation.DSMT4">
              <p:embed/>
            </p:oleObj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/>
        </p:nvGraphicFramePr>
        <p:xfrm>
          <a:off x="4059237" y="1628800"/>
          <a:ext cx="5084763" cy="1906587"/>
        </p:xfrm>
        <a:graphic>
          <a:graphicData uri="http://schemas.openxmlformats.org/presentationml/2006/ole">
            <p:oleObj spid="_x0000_s369668" name="Equation" r:id="rId6" imgW="2374560" imgH="8888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テキスト ボックス 1"/>
          <p:cNvSpPr txBox="1">
            <a:spLocks noChangeArrowheads="1"/>
          </p:cNvSpPr>
          <p:nvPr/>
        </p:nvSpPr>
        <p:spPr bwMode="auto">
          <a:xfrm>
            <a:off x="571500" y="285750"/>
            <a:ext cx="6832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C00000"/>
                </a:solidFill>
                <a:latin typeface="Calibri" pitchFamily="34" charset="0"/>
              </a:rPr>
              <a:t>Dually flat structure of q-escort</a:t>
            </a:r>
            <a:endParaRPr lang="ja-JP" altLang="en-US" sz="4000" b="1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643063" y="1214438"/>
          <a:ext cx="4872037" cy="1571625"/>
        </p:xfrm>
        <a:graphic>
          <a:graphicData uri="http://schemas.openxmlformats.org/presentationml/2006/ole">
            <p:oleObj spid="_x0000_s370690" name="Equation" r:id="rId4" imgW="2755800" imgH="888840" progId="Equation.DSMT4">
              <p:embed/>
            </p:oleObj>
          </a:graphicData>
        </a:graphic>
      </p:graphicFrame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1643063" y="2928938"/>
          <a:ext cx="2963862" cy="493712"/>
        </p:xfrm>
        <a:graphic>
          <a:graphicData uri="http://schemas.openxmlformats.org/presentationml/2006/ole">
            <p:oleObj spid="_x0000_s370691" name="Equation" r:id="rId5" imgW="1676160" imgH="279360" progId="Equation.DSMT4">
              <p:embed/>
            </p:oleObj>
          </a:graphicData>
        </a:graphic>
      </p:graphicFrame>
      <p:sp>
        <p:nvSpPr>
          <p:cNvPr id="32775" name="テキスト ボックス 4"/>
          <p:cNvSpPr txBox="1">
            <a:spLocks noChangeArrowheads="1"/>
          </p:cNvSpPr>
          <p:nvPr/>
        </p:nvSpPr>
        <p:spPr bwMode="auto">
          <a:xfrm>
            <a:off x="1071563" y="3714750"/>
            <a:ext cx="4433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002060"/>
                </a:solidFill>
                <a:latin typeface="Calibri" pitchFamily="34" charset="0"/>
              </a:rPr>
              <a:t>geodesic: exponential family</a:t>
            </a:r>
            <a:endParaRPr lang="ja-JP" altLang="en-US" sz="28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2776" name="テキスト ボックス 5"/>
          <p:cNvSpPr txBox="1">
            <a:spLocks noChangeArrowheads="1"/>
          </p:cNvSpPr>
          <p:nvPr/>
        </p:nvSpPr>
        <p:spPr bwMode="auto">
          <a:xfrm>
            <a:off x="1214438" y="5143500"/>
            <a:ext cx="361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002060"/>
                </a:solidFill>
                <a:latin typeface="Calibri" pitchFamily="34" charset="0"/>
              </a:rPr>
              <a:t>dual geodesic: q-family</a:t>
            </a:r>
            <a:endParaRPr lang="ja-JP" altLang="en-US" sz="2800" b="1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643063" y="4357688"/>
          <a:ext cx="5186362" cy="449262"/>
        </p:xfrm>
        <a:graphic>
          <a:graphicData uri="http://schemas.openxmlformats.org/presentationml/2006/ole">
            <p:oleObj spid="_x0000_s370692" name="Equation" r:id="rId6" imgW="2933640" imgH="253800" progId="Equation.DSMT4">
              <p:embed/>
            </p:oleObj>
          </a:graphicData>
        </a:graphic>
      </p:graphicFrame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1643063" y="5786438"/>
          <a:ext cx="3233737" cy="449262"/>
        </p:xfrm>
        <a:graphic>
          <a:graphicData uri="http://schemas.openxmlformats.org/presentationml/2006/ole">
            <p:oleObj spid="_x0000_s370693" name="Equation" r:id="rId7" imgW="182880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テキスト ボックス 1"/>
          <p:cNvSpPr txBox="1">
            <a:spLocks noChangeArrowheads="1"/>
          </p:cNvSpPr>
          <p:nvPr/>
        </p:nvSpPr>
        <p:spPr bwMode="auto">
          <a:xfrm>
            <a:off x="500063" y="571500"/>
            <a:ext cx="76565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400" b="1">
                <a:solidFill>
                  <a:srgbClr val="C00000"/>
                </a:solidFill>
                <a:latin typeface="Calibri" pitchFamily="34" charset="0"/>
              </a:rPr>
              <a:t>q-escort probability distribution</a:t>
            </a:r>
          </a:p>
          <a:p>
            <a:endParaRPr lang="en-US" altLang="ja-JP">
              <a:latin typeface="Calibri" pitchFamily="34" charset="0"/>
            </a:endParaRPr>
          </a:p>
          <a:p>
            <a:endParaRPr lang="ja-JP" altLang="en-US">
              <a:latin typeface="Calibri" pitchFamily="34" charset="0"/>
            </a:endParaRPr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2000250" y="1714500"/>
          <a:ext cx="3857625" cy="1420813"/>
        </p:xfrm>
        <a:graphic>
          <a:graphicData uri="http://schemas.openxmlformats.org/presentationml/2006/ole">
            <p:oleObj spid="_x0000_s100354" name="Equation" r:id="rId4" imgW="1206360" imgH="444240" progId="Equation.DSMT4">
              <p:embed/>
            </p:oleObj>
          </a:graphicData>
        </a:graphic>
      </p:graphicFrame>
      <p:sp>
        <p:nvSpPr>
          <p:cNvPr id="26629" name="テキスト ボックス 3"/>
          <p:cNvSpPr txBox="1">
            <a:spLocks noChangeArrowheads="1"/>
          </p:cNvSpPr>
          <p:nvPr/>
        </p:nvSpPr>
        <p:spPr bwMode="auto">
          <a:xfrm>
            <a:off x="1357313" y="3643313"/>
            <a:ext cx="42338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660066"/>
                </a:solidFill>
                <a:latin typeface="Calibri" pitchFamily="34" charset="0"/>
              </a:rPr>
              <a:t>Escort geometry</a:t>
            </a:r>
            <a:endParaRPr lang="ja-JP" altLang="en-US" sz="4000" b="1">
              <a:solidFill>
                <a:srgbClr val="660066"/>
              </a:solidFill>
              <a:latin typeface="Calibri" pitchFamily="34" charset="0"/>
            </a:endParaRPr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785813" y="4786313"/>
          <a:ext cx="7069137" cy="714375"/>
        </p:xfrm>
        <a:graphic>
          <a:graphicData uri="http://schemas.openxmlformats.org/presentationml/2006/ole">
            <p:oleObj spid="_x0000_s100355" name="Equation" r:id="rId5" imgW="238752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785938" y="571500"/>
          <a:ext cx="450850" cy="585788"/>
        </p:xfrm>
        <a:graphic>
          <a:graphicData uri="http://schemas.openxmlformats.org/presentationml/2006/ole">
            <p:oleObj spid="_x0000_s101378" name="Equation" r:id="rId4" imgW="126720" imgH="164880" progId="Equation.DSMT4">
              <p:embed/>
            </p:oleObj>
          </a:graphicData>
        </a:graphic>
      </p:graphicFrame>
      <p:sp>
        <p:nvSpPr>
          <p:cNvPr id="27652" name="テキスト ボックス 2"/>
          <p:cNvSpPr txBox="1">
            <a:spLocks noChangeArrowheads="1"/>
          </p:cNvSpPr>
          <p:nvPr/>
        </p:nvSpPr>
        <p:spPr bwMode="auto">
          <a:xfrm>
            <a:off x="2143125" y="428625"/>
            <a:ext cx="3819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002060"/>
                </a:solidFill>
                <a:latin typeface="Calibri" pitchFamily="34" charset="0"/>
              </a:rPr>
              <a:t>-escort geometry</a:t>
            </a:r>
            <a:endParaRPr lang="ja-JP" altLang="en-US" sz="4000" b="1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1714500" y="4786313"/>
          <a:ext cx="2071688" cy="873125"/>
        </p:xfrm>
        <a:graphic>
          <a:graphicData uri="http://schemas.openxmlformats.org/presentationml/2006/ole">
            <p:oleObj spid="_x0000_s101379" name="Equation" r:id="rId5" imgW="1054080" imgH="444240" progId="Equation.DSMT4">
              <p:embed/>
            </p:oleObj>
          </a:graphicData>
        </a:graphic>
      </p:graphicFrame>
      <p:pic>
        <p:nvPicPr>
          <p:cNvPr id="27653" name="図 5" descr="fig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63" y="2143125"/>
            <a:ext cx="5786437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テキスト ボックス 1"/>
          <p:cNvSpPr txBox="1">
            <a:spLocks noChangeArrowheads="1"/>
          </p:cNvSpPr>
          <p:nvPr/>
        </p:nvSpPr>
        <p:spPr bwMode="auto">
          <a:xfrm>
            <a:off x="571500" y="285750"/>
            <a:ext cx="6832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C00000"/>
                </a:solidFill>
                <a:latin typeface="Calibri" pitchFamily="34" charset="0"/>
              </a:rPr>
              <a:t>Dually flat structure of q-escort</a:t>
            </a:r>
            <a:endParaRPr lang="ja-JP" altLang="en-US" sz="4000" b="1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1643063" y="1214438"/>
          <a:ext cx="4872037" cy="1571625"/>
        </p:xfrm>
        <a:graphic>
          <a:graphicData uri="http://schemas.openxmlformats.org/presentationml/2006/ole">
            <p:oleObj spid="_x0000_s102402" name="Equation" r:id="rId4" imgW="2755800" imgH="888840" progId="Equation.DSMT4">
              <p:embed/>
            </p:oleObj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1643063" y="2928938"/>
          <a:ext cx="2963862" cy="493712"/>
        </p:xfrm>
        <a:graphic>
          <a:graphicData uri="http://schemas.openxmlformats.org/presentationml/2006/ole">
            <p:oleObj spid="_x0000_s102403" name="Equation" r:id="rId5" imgW="1676160" imgH="279360" progId="Equation.DSMT4">
              <p:embed/>
            </p:oleObj>
          </a:graphicData>
        </a:graphic>
      </p:graphicFrame>
      <p:sp>
        <p:nvSpPr>
          <p:cNvPr id="28679" name="テキスト ボックス 4"/>
          <p:cNvSpPr txBox="1">
            <a:spLocks noChangeArrowheads="1"/>
          </p:cNvSpPr>
          <p:nvPr/>
        </p:nvSpPr>
        <p:spPr bwMode="auto">
          <a:xfrm>
            <a:off x="1071563" y="3714750"/>
            <a:ext cx="4433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002060"/>
                </a:solidFill>
                <a:latin typeface="Calibri" pitchFamily="34" charset="0"/>
              </a:rPr>
              <a:t>geodesic: exponential family</a:t>
            </a:r>
            <a:endParaRPr lang="ja-JP" altLang="en-US" sz="28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8680" name="テキスト ボックス 5"/>
          <p:cNvSpPr txBox="1">
            <a:spLocks noChangeArrowheads="1"/>
          </p:cNvSpPr>
          <p:nvPr/>
        </p:nvSpPr>
        <p:spPr bwMode="auto">
          <a:xfrm>
            <a:off x="1214438" y="5143500"/>
            <a:ext cx="361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002060"/>
                </a:solidFill>
                <a:latin typeface="Calibri" pitchFamily="34" charset="0"/>
              </a:rPr>
              <a:t>dual geodesic: q-family</a:t>
            </a:r>
            <a:endParaRPr lang="ja-JP" altLang="en-US" sz="2800" b="1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1643063" y="4357688"/>
          <a:ext cx="5186362" cy="449262"/>
        </p:xfrm>
        <a:graphic>
          <a:graphicData uri="http://schemas.openxmlformats.org/presentationml/2006/ole">
            <p:oleObj spid="_x0000_s102404" name="Equation" r:id="rId6" imgW="2933640" imgH="253800" progId="Equation.DSMT4">
              <p:embed/>
            </p:oleObj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1643063" y="5786438"/>
          <a:ext cx="3233737" cy="449262"/>
        </p:xfrm>
        <a:graphic>
          <a:graphicData uri="http://schemas.openxmlformats.org/presentationml/2006/ole">
            <p:oleObj spid="_x0000_s102405" name="Equation" r:id="rId7" imgW="182880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71500" y="357188"/>
            <a:ext cx="8286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Manifold of Probability Distributions</a:t>
            </a:r>
            <a:endParaRPr lang="en-US" altLang="ja-JP" sz="2400" b="1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  <a:ea typeface="+mn-ea"/>
            </a:endParaRP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1160463" y="1341438"/>
          <a:ext cx="7112000" cy="1584325"/>
        </p:xfrm>
        <a:graphic>
          <a:graphicData uri="http://schemas.openxmlformats.org/presentationml/2006/ole">
            <p:oleObj spid="_x0000_s153602" name="Equation" r:id="rId4" imgW="1904760" imgH="457200" progId="Equation.DSMT4">
              <p:embed/>
            </p:oleObj>
          </a:graphicData>
        </a:graphic>
      </p:graphicFrame>
      <p:graphicFrame>
        <p:nvGraphicFramePr>
          <p:cNvPr id="2053" name="Object 13"/>
          <p:cNvGraphicFramePr>
            <a:graphicFrameLocks noChangeAspect="1"/>
          </p:cNvGraphicFramePr>
          <p:nvPr/>
        </p:nvGraphicFramePr>
        <p:xfrm>
          <a:off x="323528" y="5733256"/>
          <a:ext cx="392113" cy="504825"/>
        </p:xfrm>
        <a:graphic>
          <a:graphicData uri="http://schemas.openxmlformats.org/presentationml/2006/ole">
            <p:oleObj spid="_x0000_s153605" name="Equation" r:id="rId5" imgW="177480" imgH="228600" progId="Equation.DSMT4">
              <p:embed/>
            </p:oleObj>
          </a:graphicData>
        </a:graphic>
      </p:graphicFrame>
      <p:graphicFrame>
        <p:nvGraphicFramePr>
          <p:cNvPr id="2054" name="Object 20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p:oleObj spid="_x0000_s153606" name="Equation" r:id="rId6" imgW="914400" imgH="198720" progId="Equation.DSMT4">
              <p:embed/>
            </p:oleObj>
          </a:graphicData>
        </a:graphic>
      </p:graphicFrame>
      <p:graphicFrame>
        <p:nvGraphicFramePr>
          <p:cNvPr id="2055" name="Object 21"/>
          <p:cNvGraphicFramePr>
            <a:graphicFrameLocks noChangeAspect="1"/>
          </p:cNvGraphicFramePr>
          <p:nvPr/>
        </p:nvGraphicFramePr>
        <p:xfrm>
          <a:off x="688975" y="2205038"/>
          <a:ext cx="533400" cy="576262"/>
        </p:xfrm>
        <a:graphic>
          <a:graphicData uri="http://schemas.openxmlformats.org/presentationml/2006/ole">
            <p:oleObj spid="_x0000_s153607" name="Equation" r:id="rId7" imgW="152280" imgH="164880" progId="Equation.DSMT4">
              <p:embed/>
            </p:oleObj>
          </a:graphicData>
        </a:graphic>
      </p:graphicFrame>
      <p:grpSp>
        <p:nvGrpSpPr>
          <p:cNvPr id="21" name="グループ化 20"/>
          <p:cNvGrpSpPr/>
          <p:nvPr/>
        </p:nvGrpSpPr>
        <p:grpSpPr>
          <a:xfrm>
            <a:off x="179512" y="3140968"/>
            <a:ext cx="4382294" cy="2954337"/>
            <a:chOff x="971550" y="3284538"/>
            <a:chExt cx="4382294" cy="2954337"/>
          </a:xfrm>
        </p:grpSpPr>
        <p:sp>
          <p:nvSpPr>
            <p:cNvPr id="2058" name="AutoShape 7"/>
            <p:cNvSpPr>
              <a:spLocks noChangeArrowheads="1"/>
            </p:cNvSpPr>
            <p:nvPr/>
          </p:nvSpPr>
          <p:spPr bwMode="auto">
            <a:xfrm>
              <a:off x="1259632" y="4149080"/>
              <a:ext cx="2159000" cy="1584325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2059" name="Line 8"/>
            <p:cNvSpPr>
              <a:spLocks noChangeShapeType="1"/>
            </p:cNvSpPr>
            <p:nvPr/>
          </p:nvSpPr>
          <p:spPr bwMode="auto">
            <a:xfrm flipV="1">
              <a:off x="2341563" y="3716338"/>
              <a:ext cx="0" cy="431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" name="Line 9"/>
            <p:cNvSpPr>
              <a:spLocks noChangeShapeType="1"/>
            </p:cNvSpPr>
            <p:nvPr/>
          </p:nvSpPr>
          <p:spPr bwMode="auto">
            <a:xfrm>
              <a:off x="3421063" y="5734050"/>
              <a:ext cx="287337" cy="2159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" name="Line 10"/>
            <p:cNvSpPr>
              <a:spLocks noChangeShapeType="1"/>
            </p:cNvSpPr>
            <p:nvPr/>
          </p:nvSpPr>
          <p:spPr bwMode="auto">
            <a:xfrm flipH="1">
              <a:off x="971550" y="5734050"/>
              <a:ext cx="287338" cy="2873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graphicFrame>
          <p:nvGraphicFramePr>
            <p:cNvPr id="2051" name="Object 11"/>
            <p:cNvGraphicFramePr>
              <a:graphicFrameLocks noChangeAspect="1"/>
            </p:cNvGraphicFramePr>
            <p:nvPr/>
          </p:nvGraphicFramePr>
          <p:xfrm>
            <a:off x="2197100" y="3284538"/>
            <a:ext cx="392113" cy="504825"/>
          </p:xfrm>
          <a:graphic>
            <a:graphicData uri="http://schemas.openxmlformats.org/presentationml/2006/ole">
              <p:oleObj spid="_x0000_s153603" name="Equation" r:id="rId8" imgW="177480" imgH="228600" progId="Equation.DSMT4">
                <p:embed/>
              </p:oleObj>
            </a:graphicData>
          </a:graphic>
        </p:graphicFrame>
        <p:graphicFrame>
          <p:nvGraphicFramePr>
            <p:cNvPr id="2052" name="Object 12"/>
            <p:cNvGraphicFramePr>
              <a:graphicFrameLocks noChangeAspect="1"/>
            </p:cNvGraphicFramePr>
            <p:nvPr/>
          </p:nvGraphicFramePr>
          <p:xfrm>
            <a:off x="3765550" y="5734050"/>
            <a:ext cx="420688" cy="504825"/>
          </p:xfrm>
          <a:graphic>
            <a:graphicData uri="http://schemas.openxmlformats.org/presentationml/2006/ole">
              <p:oleObj spid="_x0000_s153604" name="Equation" r:id="rId9" imgW="190440" imgH="228600" progId="Equation.DSMT4">
                <p:embed/>
              </p:oleObj>
            </a:graphicData>
          </a:graphic>
        </p:graphicFrame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>
              <a:off x="2341563" y="4149725"/>
              <a:ext cx="0" cy="1008063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" name="Line 15"/>
            <p:cNvSpPr>
              <a:spLocks noChangeShapeType="1"/>
            </p:cNvSpPr>
            <p:nvPr/>
          </p:nvSpPr>
          <p:spPr bwMode="auto">
            <a:xfrm flipV="1">
              <a:off x="1258888" y="5157788"/>
              <a:ext cx="1082675" cy="576262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>
              <a:off x="2341563" y="5157788"/>
              <a:ext cx="1079500" cy="576262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aphicFrame>
          <p:nvGraphicFramePr>
            <p:cNvPr id="2056" name="Object 22"/>
            <p:cNvGraphicFramePr>
              <a:graphicFrameLocks noChangeAspect="1"/>
            </p:cNvGraphicFramePr>
            <p:nvPr/>
          </p:nvGraphicFramePr>
          <p:xfrm>
            <a:off x="3275806" y="3284538"/>
            <a:ext cx="2078038" cy="671513"/>
          </p:xfrm>
          <a:graphic>
            <a:graphicData uri="http://schemas.openxmlformats.org/presentationml/2006/ole">
              <p:oleObj spid="_x0000_s153608" name="Equation" r:id="rId10" imgW="863280" imgH="279360" progId="Equation.DSMT4">
                <p:embed/>
              </p:oleObj>
            </a:graphicData>
          </a:graphic>
        </p:graphicFrame>
        <p:sp>
          <p:nvSpPr>
            <p:cNvPr id="2065" name="Line 23"/>
            <p:cNvSpPr>
              <a:spLocks noChangeShapeType="1"/>
            </p:cNvSpPr>
            <p:nvPr/>
          </p:nvSpPr>
          <p:spPr bwMode="auto">
            <a:xfrm flipH="1">
              <a:off x="2627313" y="3716338"/>
              <a:ext cx="1081087" cy="1081087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cxnSp>
        <p:nvCxnSpPr>
          <p:cNvPr id="19" name="直線コネクタ 18"/>
          <p:cNvCxnSpPr/>
          <p:nvPr/>
        </p:nvCxnSpPr>
        <p:spPr>
          <a:xfrm>
            <a:off x="642938" y="1143000"/>
            <a:ext cx="7858125" cy="1588"/>
          </a:xfrm>
          <a:prstGeom prst="line">
            <a:avLst/>
          </a:prstGeom>
          <a:ln w="88900">
            <a:solidFill>
              <a:srgbClr val="008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20" name="オブジェクト 19"/>
          <p:cNvGraphicFramePr>
            <a:graphicFrameLocks noChangeAspect="1"/>
          </p:cNvGraphicFramePr>
          <p:nvPr/>
        </p:nvGraphicFramePr>
        <p:xfrm>
          <a:off x="3492500" y="3951288"/>
          <a:ext cx="5651500" cy="2085975"/>
        </p:xfrm>
        <a:graphic>
          <a:graphicData uri="http://schemas.openxmlformats.org/presentationml/2006/ole">
            <p:oleObj spid="_x0000_s153609" name="Equation" r:id="rId11" imgW="2527200" imgH="965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317500" y="500063"/>
          <a:ext cx="4991100" cy="642937"/>
        </p:xfrm>
        <a:graphic>
          <a:graphicData uri="http://schemas.openxmlformats.org/presentationml/2006/ole">
            <p:oleObj spid="_x0000_s97282" name="Equation" r:id="rId4" imgW="1574640" imgH="203040" progId="Equation.DSMT4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1143000" y="2286000"/>
          <a:ext cx="3241675" cy="428625"/>
        </p:xfrm>
        <a:graphic>
          <a:graphicData uri="http://schemas.openxmlformats.org/presentationml/2006/ole">
            <p:oleObj spid="_x0000_s97283" name="Equation" r:id="rId5" imgW="1917360" imgH="253800" progId="Equation.DSMT4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1489075" y="3429000"/>
          <a:ext cx="1417638" cy="342900"/>
        </p:xfrm>
        <a:graphic>
          <a:graphicData uri="http://schemas.openxmlformats.org/presentationml/2006/ole">
            <p:oleObj spid="_x0000_s97284" name="Equation" r:id="rId6" imgW="838080" imgH="203040" progId="Equation.DSMT4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1785938" y="4071938"/>
          <a:ext cx="4572000" cy="473075"/>
        </p:xfrm>
        <a:graphic>
          <a:graphicData uri="http://schemas.openxmlformats.org/presentationml/2006/ole">
            <p:oleObj spid="_x0000_s97285" name="Equation" r:id="rId7" imgW="2705040" imgH="279360" progId="Equation.DSMT4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1568450" y="4857750"/>
          <a:ext cx="1781175" cy="342900"/>
        </p:xfrm>
        <a:graphic>
          <a:graphicData uri="http://schemas.openxmlformats.org/presentationml/2006/ole">
            <p:oleObj spid="_x0000_s97286" name="Equation" r:id="rId8" imgW="1054080" imgH="203040" progId="Equation.DSMT4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1785938" y="5500688"/>
          <a:ext cx="4143375" cy="473075"/>
        </p:xfrm>
        <a:graphic>
          <a:graphicData uri="http://schemas.openxmlformats.org/presentationml/2006/ole">
            <p:oleObj spid="_x0000_s97287" name="Equation" r:id="rId9" imgW="2450880" imgH="279360" progId="Equation.DSMT4">
              <p:embed/>
            </p:oleObj>
          </a:graphicData>
        </a:graphic>
      </p:graphicFrame>
      <p:pic>
        <p:nvPicPr>
          <p:cNvPr id="23560" name="図 15" descr="fig1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57875" y="428625"/>
            <a:ext cx="2500313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テキスト ボックス 3"/>
          <p:cNvSpPr txBox="1">
            <a:spLocks noChangeArrowheads="1"/>
          </p:cNvSpPr>
          <p:nvPr/>
        </p:nvSpPr>
        <p:spPr bwMode="auto">
          <a:xfrm>
            <a:off x="714375" y="642938"/>
            <a:ext cx="3911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b="1">
                <a:solidFill>
                  <a:srgbClr val="C00000"/>
                </a:solidFill>
                <a:latin typeface="Calibri" pitchFamily="34" charset="0"/>
              </a:rPr>
              <a:t>Projection theorem</a:t>
            </a:r>
            <a:endParaRPr lang="ja-JP" altLang="en-US" sz="3600" b="1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835025" y="4660900"/>
          <a:ext cx="3862388" cy="892175"/>
        </p:xfrm>
        <a:graphic>
          <a:graphicData uri="http://schemas.openxmlformats.org/presentationml/2006/ole">
            <p:oleObj spid="_x0000_s98306" name="Equation" r:id="rId4" imgW="1320480" imgH="304560" progId="Equation.DSMT4">
              <p:embed/>
            </p:oleObj>
          </a:graphicData>
        </a:graphic>
      </p:graphicFrame>
      <p:pic>
        <p:nvPicPr>
          <p:cNvPr id="24580" name="図 7" descr="fig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25" y="1643063"/>
            <a:ext cx="32750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テキスト ボックス 3"/>
          <p:cNvSpPr txBox="1">
            <a:spLocks noChangeArrowheads="1"/>
          </p:cNvSpPr>
          <p:nvPr/>
        </p:nvSpPr>
        <p:spPr bwMode="auto">
          <a:xfrm>
            <a:off x="642938" y="500063"/>
            <a:ext cx="490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C00000"/>
                </a:solidFill>
                <a:latin typeface="Calibri" pitchFamily="34" charset="0"/>
              </a:rPr>
              <a:t>Max-entropy theorem</a:t>
            </a:r>
            <a:endParaRPr lang="ja-JP" altLang="en-US" sz="4000" b="1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25602" name="Object 3"/>
          <p:cNvGraphicFramePr>
            <a:graphicFrameLocks noChangeAspect="1"/>
          </p:cNvGraphicFramePr>
          <p:nvPr/>
        </p:nvGraphicFramePr>
        <p:xfrm>
          <a:off x="714375" y="2500313"/>
          <a:ext cx="3929063" cy="1195387"/>
        </p:xfrm>
        <a:graphic>
          <a:graphicData uri="http://schemas.openxmlformats.org/presentationml/2006/ole">
            <p:oleObj spid="_x0000_s99330" name="Equation" r:id="rId4" imgW="1752480" imgH="533160" progId="Equation.DSMT4">
              <p:embed/>
            </p:oleObj>
          </a:graphicData>
        </a:graphic>
      </p:graphicFrame>
      <p:pic>
        <p:nvPicPr>
          <p:cNvPr id="25604" name="図 5" descr="fig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2428875"/>
            <a:ext cx="35210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1428750" y="785813"/>
          <a:ext cx="571500" cy="676275"/>
        </p:xfrm>
        <a:graphic>
          <a:graphicData uri="http://schemas.openxmlformats.org/presentationml/2006/ole">
            <p:oleObj spid="_x0000_s371714" name="Equation" r:id="rId4" imgW="126720" imgH="164880" progId="Equation.DSMT4">
              <p:embed/>
            </p:oleObj>
          </a:graphicData>
        </a:graphic>
      </p:graphicFrame>
      <p:sp>
        <p:nvSpPr>
          <p:cNvPr id="33797" name="テキスト ボックス 2"/>
          <p:cNvSpPr txBox="1">
            <a:spLocks noChangeArrowheads="1"/>
          </p:cNvSpPr>
          <p:nvPr/>
        </p:nvSpPr>
        <p:spPr bwMode="auto">
          <a:xfrm>
            <a:off x="1857375" y="785813"/>
            <a:ext cx="4321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b="1">
                <a:solidFill>
                  <a:srgbClr val="C00000"/>
                </a:solidFill>
                <a:latin typeface="Calibri" pitchFamily="34" charset="0"/>
              </a:rPr>
              <a:t>-Cramer Rao theorem</a:t>
            </a:r>
            <a:endParaRPr lang="ja-JP" altLang="en-US" sz="3600" b="1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6286500" y="714375"/>
          <a:ext cx="1727200" cy="785813"/>
        </p:xfrm>
        <a:graphic>
          <a:graphicData uri="http://schemas.openxmlformats.org/presentationml/2006/ole">
            <p:oleObj spid="_x0000_s371715" name="Equation" r:id="rId5" imgW="558720" imgH="253800" progId="Equation.DSMT4">
              <p:embed/>
            </p:oleObj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1571625" y="1714500"/>
          <a:ext cx="5270500" cy="3408363"/>
        </p:xfrm>
        <a:graphic>
          <a:graphicData uri="http://schemas.openxmlformats.org/presentationml/2006/ole">
            <p:oleObj spid="_x0000_s371716" name="Equation" r:id="rId6" imgW="1904760" imgH="12315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642938" y="714375"/>
          <a:ext cx="665162" cy="785813"/>
        </p:xfrm>
        <a:graphic>
          <a:graphicData uri="http://schemas.openxmlformats.org/presentationml/2006/ole">
            <p:oleObj spid="_x0000_s104450" name="Equation" r:id="rId4" imgW="126720" imgH="164880" progId="Equation.DSMT4">
              <p:embed/>
            </p:oleObj>
          </a:graphicData>
        </a:graphic>
      </p:graphicFrame>
      <p:sp>
        <p:nvSpPr>
          <p:cNvPr id="30725" name="テキスト ボックス 2"/>
          <p:cNvSpPr txBox="1">
            <a:spLocks noChangeArrowheads="1"/>
          </p:cNvSpPr>
          <p:nvPr/>
        </p:nvSpPr>
        <p:spPr bwMode="auto">
          <a:xfrm>
            <a:off x="1143000" y="714375"/>
            <a:ext cx="68691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C00000"/>
                </a:solidFill>
                <a:latin typeface="Calibri" pitchFamily="34" charset="0"/>
              </a:rPr>
              <a:t>-maximum likelihood estimator</a:t>
            </a:r>
            <a:endParaRPr lang="ja-JP" altLang="en-US" sz="4000" b="1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2000250" y="2214563"/>
          <a:ext cx="4483100" cy="2030412"/>
        </p:xfrm>
        <a:graphic>
          <a:graphicData uri="http://schemas.openxmlformats.org/presentationml/2006/ole">
            <p:oleObj spid="_x0000_s104451" name="Equation" r:id="rId5" imgW="2019240" imgH="914400" progId="Equation.DSMT4">
              <p:embed/>
            </p:oleObj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857250" y="4429125"/>
          <a:ext cx="7439025" cy="857250"/>
        </p:xfrm>
        <a:graphic>
          <a:graphicData uri="http://schemas.openxmlformats.org/presentationml/2006/ole">
            <p:oleObj spid="_x0000_s104452" name="Equation" r:id="rId6" imgW="242568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1214438" y="642938"/>
          <a:ext cx="357187" cy="422275"/>
        </p:xfrm>
        <a:graphic>
          <a:graphicData uri="http://schemas.openxmlformats.org/presentationml/2006/ole">
            <p:oleObj spid="_x0000_s372738" name="Equation" r:id="rId4" imgW="126720" imgH="164880" progId="Equation.DSMT4">
              <p:embed/>
            </p:oleObj>
          </a:graphicData>
        </a:graphic>
      </p:graphicFrame>
      <p:sp>
        <p:nvSpPr>
          <p:cNvPr id="35844" name="テキスト ボックス 2"/>
          <p:cNvSpPr txBox="1">
            <a:spLocks noChangeArrowheads="1"/>
          </p:cNvSpPr>
          <p:nvPr/>
        </p:nvSpPr>
        <p:spPr bwMode="auto">
          <a:xfrm>
            <a:off x="1500188" y="500063"/>
            <a:ext cx="7358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3600" b="1">
                <a:solidFill>
                  <a:srgbClr val="C00000"/>
                </a:solidFill>
                <a:latin typeface="Calibri" pitchFamily="34" charset="0"/>
              </a:rPr>
              <a:t>-super-robust estimator (Eguchi)</a:t>
            </a:r>
            <a:endParaRPr lang="ja-JP" altLang="en-US" sz="3600" b="1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1962150" y="1727200"/>
          <a:ext cx="5813425" cy="4513263"/>
        </p:xfrm>
        <a:graphic>
          <a:graphicData uri="http://schemas.openxmlformats.org/presentationml/2006/ole">
            <p:oleObj spid="_x0000_s372739" name="Equation" r:id="rId5" imgW="2844720" imgH="220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テキスト ボックス 1"/>
          <p:cNvSpPr txBox="1">
            <a:spLocks noChangeArrowheads="1"/>
          </p:cNvSpPr>
          <p:nvPr/>
        </p:nvSpPr>
        <p:spPr bwMode="auto">
          <a:xfrm>
            <a:off x="714375" y="642938"/>
            <a:ext cx="66638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b="1" dirty="0" smtClean="0">
                <a:solidFill>
                  <a:srgbClr val="C00000"/>
                </a:solidFill>
                <a:latin typeface="Calibri" pitchFamily="34" charset="0"/>
              </a:rPr>
              <a:t>   </a:t>
            </a:r>
            <a:r>
              <a:rPr lang="en-US" altLang="ja-JP" sz="3600" b="1" dirty="0">
                <a:solidFill>
                  <a:srgbClr val="C00000"/>
                </a:solidFill>
                <a:latin typeface="Calibri" pitchFamily="34" charset="0"/>
              </a:rPr>
              <a:t>Conformal change of divergence</a:t>
            </a:r>
            <a:endParaRPr lang="ja-JP" altLang="en-US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1642695" y="1772816"/>
          <a:ext cx="4134218" cy="656059"/>
        </p:xfrm>
        <a:graphic>
          <a:graphicData uri="http://schemas.openxmlformats.org/presentationml/2006/ole">
            <p:oleObj spid="_x0000_s373762" name="Equation" r:id="rId4" imgW="1600200" imgH="253800" progId="Equation.DSMT4">
              <p:embed/>
            </p:oleObj>
          </a:graphicData>
        </a:graphic>
      </p:graphicFrame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1979712" y="2636912"/>
          <a:ext cx="1929355" cy="576064"/>
        </p:xfrm>
        <a:graphic>
          <a:graphicData uri="http://schemas.openxmlformats.org/presentationml/2006/ole">
            <p:oleObj spid="_x0000_s373763" name="Equation" r:id="rId5" imgW="850680" imgH="253800" progId="Equation.DSMT4">
              <p:embed/>
            </p:oleObj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/>
        </p:nvGraphicFramePr>
        <p:xfrm>
          <a:off x="2123127" y="3573016"/>
          <a:ext cx="4418673" cy="1080120"/>
        </p:xfrm>
        <a:graphic>
          <a:graphicData uri="http://schemas.openxmlformats.org/presentationml/2006/ole">
            <p:oleObj spid="_x0000_s373765" name="Equation" r:id="rId6" imgW="17143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643063" y="1785938"/>
          <a:ext cx="357187" cy="422275"/>
        </p:xfrm>
        <a:graphic>
          <a:graphicData uri="http://schemas.openxmlformats.org/presentationml/2006/ole">
            <p:oleObj spid="_x0000_s96258" name="Equation" r:id="rId4" imgW="126720" imgH="164880" progId="Equation.DSMT4">
              <p:embed/>
            </p:oleObj>
          </a:graphicData>
        </a:graphic>
      </p:graphicFrame>
      <p:sp>
        <p:nvSpPr>
          <p:cNvPr id="22533" name="テキスト ボックス 2"/>
          <p:cNvSpPr txBox="1">
            <a:spLocks noChangeArrowheads="1"/>
          </p:cNvSpPr>
          <p:nvPr/>
        </p:nvSpPr>
        <p:spPr bwMode="auto">
          <a:xfrm>
            <a:off x="1857375" y="1643063"/>
            <a:ext cx="3422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-</a:t>
            </a:r>
            <a:r>
              <a:rPr lang="en-US" altLang="ja-JP" sz="3200" b="1">
                <a:solidFill>
                  <a:srgbClr val="0070C0"/>
                </a:solidFill>
                <a:latin typeface="Calibri" pitchFamily="34" charset="0"/>
              </a:rPr>
              <a:t>Fisher information</a:t>
            </a:r>
            <a:endParaRPr lang="ja-JP" altLang="en-US" sz="2400" b="1">
              <a:solidFill>
                <a:srgbClr val="0070C0"/>
              </a:solidFill>
              <a:latin typeface="Calibri" pitchFamily="34" charset="0"/>
            </a:endParaRP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281238" y="2500313"/>
          <a:ext cx="3509962" cy="1106487"/>
        </p:xfrm>
        <a:graphic>
          <a:graphicData uri="http://schemas.openxmlformats.org/presentationml/2006/ole">
            <p:oleObj spid="_x0000_s96259" name="Equation" r:id="rId5" imgW="1409400" imgH="444240" progId="Equation.DSMT4">
              <p:embed/>
            </p:oleObj>
          </a:graphicData>
        </a:graphic>
      </p:graphicFrame>
      <p:sp>
        <p:nvSpPr>
          <p:cNvPr id="22534" name="テキスト ボックス 4"/>
          <p:cNvSpPr txBox="1">
            <a:spLocks noChangeArrowheads="1"/>
          </p:cNvSpPr>
          <p:nvPr/>
        </p:nvSpPr>
        <p:spPr bwMode="auto">
          <a:xfrm>
            <a:off x="500063" y="500063"/>
            <a:ext cx="5683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C00000"/>
                </a:solidFill>
                <a:latin typeface="Calibri" pitchFamily="34" charset="0"/>
              </a:rPr>
              <a:t>conformal transformation</a:t>
            </a:r>
            <a:endParaRPr lang="ja-JP" altLang="en-US" sz="4000" b="1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22532" name="Object 6"/>
          <p:cNvGraphicFramePr>
            <a:graphicFrameLocks noChangeAspect="1"/>
          </p:cNvGraphicFramePr>
          <p:nvPr/>
        </p:nvGraphicFramePr>
        <p:xfrm>
          <a:off x="1071563" y="4000500"/>
          <a:ext cx="7429500" cy="1812925"/>
        </p:xfrm>
        <a:graphic>
          <a:graphicData uri="http://schemas.openxmlformats.org/presentationml/2006/ole">
            <p:oleObj spid="_x0000_s96260" name="Equation" r:id="rId6" imgW="3187440" imgH="660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テキスト ボックス 2"/>
          <p:cNvSpPr txBox="1">
            <a:spLocks noChangeArrowheads="1"/>
          </p:cNvSpPr>
          <p:nvPr/>
        </p:nvSpPr>
        <p:spPr bwMode="auto">
          <a:xfrm>
            <a:off x="714375" y="571500"/>
            <a:ext cx="7054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>
                <a:solidFill>
                  <a:srgbClr val="C00000"/>
                </a:solidFill>
              </a:rPr>
              <a:t>Total Bregman divergence (Vemuri)</a:t>
            </a:r>
            <a:endParaRPr lang="ja-JP" altLang="en-US" sz="3200" b="1">
              <a:solidFill>
                <a:srgbClr val="C00000"/>
              </a:solidFill>
            </a:endParaRP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1189038" y="1417638"/>
          <a:ext cx="4819650" cy="881062"/>
        </p:xfrm>
        <a:graphic>
          <a:graphicData uri="http://schemas.openxmlformats.org/presentationml/2006/ole">
            <p:oleObj spid="_x0000_s374786" name="Equation" r:id="rId4" imgW="2641320" imgH="482400" progId="Equation.DSMT4">
              <p:embed/>
            </p:oleObj>
          </a:graphicData>
        </a:graphic>
      </p:graphicFrame>
      <p:pic>
        <p:nvPicPr>
          <p:cNvPr id="40964" name="図 5" descr="fig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38" y="2643188"/>
            <a:ext cx="469106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68300"/>
            <a:ext cx="7772400" cy="2105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 dirty="0">
                <a:solidFill>
                  <a:srgbClr val="C00000"/>
                </a:solidFill>
              </a:rPr>
              <a:t>Total </a:t>
            </a:r>
            <a:r>
              <a:rPr lang="en-US" b="1" dirty="0" err="1">
                <a:solidFill>
                  <a:srgbClr val="C00000"/>
                </a:solidFill>
              </a:rPr>
              <a:t>Bregman</a:t>
            </a:r>
            <a:r>
              <a:rPr lang="en-US" b="1" dirty="0">
                <a:solidFill>
                  <a:srgbClr val="C00000"/>
                </a:solidFill>
              </a:rPr>
              <a:t> Divergence and its Applications to Shape Retrieval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07504" y="3886200"/>
            <a:ext cx="9036496" cy="1752600"/>
          </a:xfrm>
          <a:prstGeom prst="rect">
            <a:avLst/>
          </a:prstGeom>
          <a:noFill/>
          <a:ln/>
        </p:spPr>
        <p:txBody>
          <a:bodyPr lIns="90000" tIns="46800" rIns="90000" bIns="46800"/>
          <a:lstStyle/>
          <a:p>
            <a:pPr marL="0" indent="0" algn="ctr">
              <a:spcBef>
                <a:spcPts val="500"/>
              </a:spcBef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sz="2800" b="1" dirty="0">
                <a:solidFill>
                  <a:srgbClr val="002060"/>
                </a:solidFill>
              </a:rPr>
              <a:t>Baba C. Vemuri, Meizhu Liu, Shun-ichi Amari, Frank Nielsen</a:t>
            </a:r>
          </a:p>
          <a:p>
            <a:pPr marL="0" indent="0" algn="ctr">
              <a:spcBef>
                <a:spcPts val="500"/>
              </a:spcBef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US" sz="2000" dirty="0"/>
          </a:p>
          <a:p>
            <a:pPr marL="0" indent="0" algn="ctr">
              <a:spcBef>
                <a:spcPts val="500"/>
              </a:spcBef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sz="2000" b="1" dirty="0">
                <a:solidFill>
                  <a:srgbClr val="7030A0"/>
                </a:solidFill>
              </a:rPr>
              <a:t>IEEE Conference on Computer Vision and Pattern Recognition (CVPR), 2010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428625"/>
            <a:ext cx="7400925" cy="10112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Riemannian Structure</a:t>
            </a:r>
            <a:r>
              <a:rPr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br>
              <a:rPr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en-US" altLang="ja-JP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4689475" y="3068638"/>
          <a:ext cx="4454525" cy="3294062"/>
        </p:xfrm>
        <a:graphic>
          <a:graphicData uri="http://schemas.openxmlformats.org/presentationml/2006/ole">
            <p:oleObj spid="_x0000_s155650" name="インク" r:id="rId4" imgW="4430880" imgH="3276000" progId="">
              <p:embed/>
            </p:oleObj>
          </a:graphicData>
        </a:graphic>
      </p:graphicFrame>
      <p:graphicFrame>
        <p:nvGraphicFramePr>
          <p:cNvPr id="5123" name="Object 5"/>
          <p:cNvGraphicFramePr>
            <a:graphicFrameLocks noChangeAspect="1"/>
          </p:cNvGraphicFramePr>
          <p:nvPr/>
        </p:nvGraphicFramePr>
        <p:xfrm>
          <a:off x="539750" y="1844675"/>
          <a:ext cx="3744913" cy="3814763"/>
        </p:xfrm>
        <a:graphic>
          <a:graphicData uri="http://schemas.openxmlformats.org/presentationml/2006/ole">
            <p:oleObj spid="_x0000_s155651" name="Equation" r:id="rId5" imgW="1371600" imgH="1396800" progId="Equation.DSMT4">
              <p:embed/>
            </p:oleObj>
          </a:graphicData>
        </a:graphic>
      </p:graphicFrame>
      <p:sp>
        <p:nvSpPr>
          <p:cNvPr id="5125" name="テキスト ボックス 4"/>
          <p:cNvSpPr txBox="1">
            <a:spLocks noChangeArrowheads="1"/>
          </p:cNvSpPr>
          <p:nvPr/>
        </p:nvSpPr>
        <p:spPr bwMode="auto">
          <a:xfrm>
            <a:off x="642938" y="5500688"/>
            <a:ext cx="28844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3333CC"/>
                </a:solidFill>
                <a:latin typeface="Calibri" pitchFamily="34" charset="0"/>
              </a:rPr>
              <a:t>Fisher information</a:t>
            </a:r>
            <a:endParaRPr lang="ja-JP" altLang="en-US" sz="2400" b="1">
              <a:solidFill>
                <a:srgbClr val="3333CC"/>
              </a:solidFill>
              <a:latin typeface="Calibri" pitchFamily="34" charset="0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1857375" y="1000125"/>
            <a:ext cx="4857750" cy="1588"/>
          </a:xfrm>
          <a:prstGeom prst="line">
            <a:avLst/>
          </a:prstGeom>
          <a:ln w="88900">
            <a:solidFill>
              <a:srgbClr val="008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44824"/>
            <a:ext cx="64389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テキスト ボックス 1"/>
          <p:cNvSpPr txBox="1"/>
          <p:nvPr/>
        </p:nvSpPr>
        <p:spPr>
          <a:xfrm>
            <a:off x="1475656" y="764704"/>
            <a:ext cx="5179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>
                <a:solidFill>
                  <a:srgbClr val="002060"/>
                </a:solidFill>
              </a:rPr>
              <a:t>Total </a:t>
            </a:r>
            <a:r>
              <a:rPr kumimoji="1" lang="en-US" altLang="ja-JP" sz="3600" b="1" dirty="0" err="1" smtClean="0">
                <a:solidFill>
                  <a:srgbClr val="002060"/>
                </a:solidFill>
              </a:rPr>
              <a:t>Bregman</a:t>
            </a:r>
            <a:r>
              <a:rPr kumimoji="1" lang="en-US" altLang="ja-JP" sz="3600" b="1" dirty="0" smtClean="0">
                <a:solidFill>
                  <a:srgbClr val="002060"/>
                </a:solidFill>
              </a:rPr>
              <a:t> Divergence</a:t>
            </a:r>
            <a:endParaRPr kumimoji="1" lang="ja-JP" altLang="en-US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/>
        </p:nvGraphicFramePr>
        <p:xfrm>
          <a:off x="5643276" y="1772816"/>
          <a:ext cx="2929612" cy="1080120"/>
        </p:xfrm>
        <a:graphic>
          <a:graphicData uri="http://schemas.openxmlformats.org/presentationml/2006/ole">
            <p:oleObj spid="_x0000_s377858" name="Equation" r:id="rId5" imgW="1447560" imgH="533160" progId="Equation.DSMT4">
              <p:embed/>
            </p:oleObj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6300192" y="3212976"/>
            <a:ext cx="2480744" cy="967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altLang="ja-JP" sz="2000" b="1" dirty="0" smtClean="0">
                <a:solidFill>
                  <a:srgbClr val="7030A0"/>
                </a:solidFill>
              </a:rPr>
              <a:t>rotational invariance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ja-JP" sz="2000" b="1" dirty="0" smtClean="0">
                <a:solidFill>
                  <a:srgbClr val="7030A0"/>
                </a:solidFill>
              </a:rPr>
              <a:t>conformal geometry</a:t>
            </a:r>
            <a:endParaRPr kumimoji="1" lang="ja-JP" altLang="en-US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TBD examples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9144000" cy="299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195736" y="620688"/>
            <a:ext cx="3959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>
                <a:solidFill>
                  <a:srgbClr val="002060"/>
                </a:solidFill>
              </a:rPr>
              <a:t>Clustering : </a:t>
            </a:r>
            <a:r>
              <a:rPr kumimoji="1" lang="en-US" altLang="ja-JP" sz="3600" b="1" i="1" dirty="0" smtClean="0">
                <a:solidFill>
                  <a:srgbClr val="002060"/>
                </a:solidFill>
              </a:rPr>
              <a:t>t</a:t>
            </a:r>
            <a:r>
              <a:rPr kumimoji="1" lang="en-US" altLang="ja-JP" sz="3600" b="1" dirty="0" smtClean="0">
                <a:solidFill>
                  <a:srgbClr val="002060"/>
                </a:solidFill>
              </a:rPr>
              <a:t>-center</a:t>
            </a:r>
            <a:endParaRPr kumimoji="1" lang="ja-JP" altLang="en-US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/>
        </p:nvGraphicFramePr>
        <p:xfrm>
          <a:off x="1385646" y="2276872"/>
          <a:ext cx="2238840" cy="597024"/>
        </p:xfrm>
        <a:graphic>
          <a:graphicData uri="http://schemas.openxmlformats.org/presentationml/2006/ole">
            <p:oleObj spid="_x0000_s378882" name="Equation" r:id="rId4" imgW="952200" imgH="253800" progId="Equation.DSMT4">
              <p:embed/>
            </p:oleObj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/>
        </p:nvGraphicFramePr>
        <p:xfrm>
          <a:off x="851587" y="4365104"/>
          <a:ext cx="3744449" cy="802382"/>
        </p:xfrm>
        <a:graphic>
          <a:graphicData uri="http://schemas.openxmlformats.org/presentationml/2006/ole">
            <p:oleObj spid="_x0000_s378883" name="Equation" r:id="rId5" imgW="1600200" imgH="342720" progId="Equation.DSMT4">
              <p:embed/>
            </p:oleObj>
          </a:graphicData>
        </a:graphic>
      </p:graphicFrame>
      <p:grpSp>
        <p:nvGrpSpPr>
          <p:cNvPr id="6" name="グループ化 39"/>
          <p:cNvGrpSpPr/>
          <p:nvPr/>
        </p:nvGrpSpPr>
        <p:grpSpPr>
          <a:xfrm>
            <a:off x="4932040" y="2564904"/>
            <a:ext cx="2736304" cy="2304256"/>
            <a:chOff x="4932040" y="2564904"/>
            <a:chExt cx="2736304" cy="2304256"/>
          </a:xfrm>
        </p:grpSpPr>
        <p:sp>
          <p:nvSpPr>
            <p:cNvPr id="5" name="円/楕円 4"/>
            <p:cNvSpPr/>
            <p:nvPr/>
          </p:nvSpPr>
          <p:spPr>
            <a:xfrm>
              <a:off x="4932040" y="2564904"/>
              <a:ext cx="2736304" cy="230425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9"/>
            <p:cNvGrpSpPr/>
            <p:nvPr/>
          </p:nvGrpSpPr>
          <p:grpSpPr>
            <a:xfrm>
              <a:off x="6189261" y="3605536"/>
              <a:ext cx="147908" cy="148662"/>
              <a:chOff x="6156176" y="3573016"/>
              <a:chExt cx="144016" cy="144016"/>
            </a:xfrm>
          </p:grpSpPr>
          <p:cxnSp>
            <p:nvCxnSpPr>
              <p:cNvPr id="7" name="直線コネクタ 6"/>
              <p:cNvCxnSpPr/>
              <p:nvPr/>
            </p:nvCxnSpPr>
            <p:spPr>
              <a:xfrm rot="16200000" flipH="1">
                <a:off x="6156176" y="3573016"/>
                <a:ext cx="144016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/>
            </p:nvCxnSpPr>
            <p:spPr>
              <a:xfrm rot="5400000">
                <a:off x="6156176" y="3573016"/>
                <a:ext cx="144016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円/楕円 10"/>
            <p:cNvSpPr/>
            <p:nvPr/>
          </p:nvSpPr>
          <p:spPr>
            <a:xfrm>
              <a:off x="5671584" y="3159553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5597627" y="3828528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5745536" y="3456874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5893444" y="3754197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6115307" y="3308212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6115307" y="2936558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6485077" y="3085220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6928802" y="3233882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6632986" y="3456874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5227857" y="3531205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5523673" y="4200182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5819490" y="4051521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6263215" y="3977190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6632986" y="3754197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5301811" y="3902859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6411123" y="4200182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6263215" y="4497506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6041352" y="4274513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5819490" y="4497506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6928802" y="3605536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6706940" y="4051521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7002757" y="3902859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6559032" y="4423175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7150665" y="4051521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6854848" y="4274513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7224619" y="3531205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7298573" y="3828528"/>
              <a:ext cx="47922" cy="481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9" name="円/楕円 38"/>
          <p:cNvSpPr/>
          <p:nvPr/>
        </p:nvSpPr>
        <p:spPr>
          <a:xfrm>
            <a:off x="7596336" y="2060848"/>
            <a:ext cx="46661" cy="4666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41" name="オブジェクト 40"/>
          <p:cNvGraphicFramePr>
            <a:graphicFrameLocks noChangeAspect="1"/>
          </p:cNvGraphicFramePr>
          <p:nvPr/>
        </p:nvGraphicFramePr>
        <p:xfrm>
          <a:off x="5220072" y="2348880"/>
          <a:ext cx="291976" cy="316307"/>
        </p:xfrm>
        <a:graphic>
          <a:graphicData uri="http://schemas.openxmlformats.org/presentationml/2006/ole">
            <p:oleObj spid="_x0000_s378884" name="Equation" r:id="rId6" imgW="152280" imgH="164880" progId="Equation.DSMT4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7740352" y="1916832"/>
          <a:ext cx="268287" cy="315913"/>
        </p:xfrm>
        <a:graphic>
          <a:graphicData uri="http://schemas.openxmlformats.org/presentationml/2006/ole">
            <p:oleObj spid="_x0000_s378885" name="Equation" r:id="rId7" imgW="139680" imgH="164880" progId="Equation.DSMT4">
              <p:embed/>
            </p:oleObj>
          </a:graphicData>
        </a:graphic>
      </p:graphicFrame>
      <p:sp>
        <p:nvSpPr>
          <p:cNvPr id="42" name="テキスト ボックス 41"/>
          <p:cNvSpPr txBox="1"/>
          <p:nvPr/>
        </p:nvSpPr>
        <p:spPr>
          <a:xfrm>
            <a:off x="1547664" y="342900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C00000"/>
                </a:solidFill>
              </a:rPr>
              <a:t>T-center of E</a:t>
            </a:r>
            <a:endParaRPr kumimoji="1" lang="ja-JP" altLang="en-US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370694" name="Object 6"/>
          <p:cNvGraphicFramePr>
            <a:graphicFrameLocks noChangeAspect="1"/>
          </p:cNvGraphicFramePr>
          <p:nvPr/>
        </p:nvGraphicFramePr>
        <p:xfrm>
          <a:off x="6300192" y="3429000"/>
          <a:ext cx="432048" cy="493770"/>
        </p:xfrm>
        <a:graphic>
          <a:graphicData uri="http://schemas.openxmlformats.org/presentationml/2006/ole">
            <p:oleObj spid="_x0000_s378886" name="Equation" r:id="rId8" imgW="17748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419872" y="836712"/>
            <a:ext cx="1707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dirty="0" smtClean="0"/>
              <a:t>t</a:t>
            </a:r>
            <a:r>
              <a:rPr kumimoji="1" lang="en-US" altLang="ja-JP" sz="3600" b="1" dirty="0" smtClean="0"/>
              <a:t>-center</a:t>
            </a:r>
            <a:endParaRPr kumimoji="1" lang="ja-JP" altLang="en-US" sz="3600" b="1" dirty="0"/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/>
        </p:nvGraphicFramePr>
        <p:xfrm>
          <a:off x="2555776" y="1739315"/>
          <a:ext cx="3168352" cy="2514565"/>
        </p:xfrm>
        <a:graphic>
          <a:graphicData uri="http://schemas.openxmlformats.org/presentationml/2006/ole">
            <p:oleObj spid="_x0000_s379906" name="Equation" r:id="rId4" imgW="1600200" imgH="1269720" progId="Equation.DSMT4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076056" y="764704"/>
          <a:ext cx="576065" cy="658360"/>
        </p:xfrm>
        <a:graphic>
          <a:graphicData uri="http://schemas.openxmlformats.org/presentationml/2006/ole">
            <p:oleObj spid="_x0000_s379907" name="Equation" r:id="rId5" imgW="17748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67544" y="188640"/>
            <a:ext cx="5089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i="1" dirty="0" smtClean="0">
                <a:solidFill>
                  <a:srgbClr val="C00000"/>
                </a:solidFill>
              </a:rPr>
              <a:t>t</a:t>
            </a:r>
            <a:r>
              <a:rPr kumimoji="1" lang="en-US" altLang="ja-JP" sz="5400" b="1" dirty="0" smtClean="0">
                <a:solidFill>
                  <a:srgbClr val="C00000"/>
                </a:solidFill>
              </a:rPr>
              <a:t>-center is robust</a:t>
            </a:r>
            <a:endParaRPr kumimoji="1" lang="ja-JP" altLang="en-US" sz="54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/>
        </p:nvGraphicFramePr>
        <p:xfrm>
          <a:off x="2555776" y="1484784"/>
          <a:ext cx="3436952" cy="1730839"/>
        </p:xfrm>
        <a:graphic>
          <a:graphicData uri="http://schemas.openxmlformats.org/presentationml/2006/ole">
            <p:oleObj spid="_x0000_s380930" name="Equation" r:id="rId4" imgW="1765080" imgH="888840" progId="Equation.DSMT4">
              <p:embed/>
            </p:oleObj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/>
        </p:nvGraphicFramePr>
        <p:xfrm>
          <a:off x="323528" y="3573016"/>
          <a:ext cx="4451404" cy="720080"/>
        </p:xfrm>
        <a:graphic>
          <a:graphicData uri="http://schemas.openxmlformats.org/presentationml/2006/ole">
            <p:oleObj spid="_x0000_s380931" name="Equation" r:id="rId5" imgW="1726920" imgH="279360" progId="Equation.DSMT4">
              <p:embed/>
            </p:oleObj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/>
        </p:nvGraphicFramePr>
        <p:xfrm>
          <a:off x="1417638" y="4508500"/>
          <a:ext cx="3860800" cy="576263"/>
        </p:xfrm>
        <a:graphic>
          <a:graphicData uri="http://schemas.openxmlformats.org/presentationml/2006/ole">
            <p:oleObj spid="_x0000_s380932" name="Equation" r:id="rId6" imgW="170172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/>
        </p:nvGraphicFramePr>
        <p:xfrm>
          <a:off x="1979711" y="764704"/>
          <a:ext cx="3471055" cy="2002532"/>
        </p:xfrm>
        <a:graphic>
          <a:graphicData uri="http://schemas.openxmlformats.org/presentationml/2006/ole">
            <p:oleObj spid="_x0000_s381954" name="Equation" r:id="rId4" imgW="1981080" imgH="1143000" progId="Equation.DSMT4">
              <p:embed/>
            </p:oleObj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/>
        </p:nvGraphicFramePr>
        <p:xfrm>
          <a:off x="1563688" y="4185444"/>
          <a:ext cx="2686050" cy="1562100"/>
        </p:xfrm>
        <a:graphic>
          <a:graphicData uri="http://schemas.openxmlformats.org/presentationml/2006/ole">
            <p:oleObj spid="_x0000_s381955" name="Equation" r:id="rId5" imgW="1790640" imgH="1041120" progId="Equation.DSMT4">
              <p:embed/>
            </p:oleObj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/>
        </p:nvGraphicFramePr>
        <p:xfrm>
          <a:off x="1547664" y="3518917"/>
          <a:ext cx="1997075" cy="266700"/>
        </p:xfrm>
        <a:graphic>
          <a:graphicData uri="http://schemas.openxmlformats.org/presentationml/2006/ole">
            <p:oleObj spid="_x0000_s381956" name="Equation" r:id="rId6" imgW="1333440" imgH="177480" progId="Equation.DSMT4">
              <p:embed/>
            </p:oleObj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6386513" y="4581525"/>
          <a:ext cx="2420937" cy="590550"/>
        </p:xfrm>
        <a:graphic>
          <a:graphicData uri="http://schemas.openxmlformats.org/presentationml/2006/ole">
            <p:oleObj spid="_x0000_s381957" name="Equation" r:id="rId7" imgW="1612800" imgH="393480" progId="Equation.DSMT4">
              <p:embed/>
            </p:oleObj>
          </a:graphicData>
        </a:graphic>
      </p:graphicFrame>
      <p:graphicFrame>
        <p:nvGraphicFramePr>
          <p:cNvPr id="9" name="オブジェクト 8"/>
          <p:cNvGraphicFramePr>
            <a:graphicFrameLocks noChangeAspect="1"/>
          </p:cNvGraphicFramePr>
          <p:nvPr/>
        </p:nvGraphicFramePr>
        <p:xfrm>
          <a:off x="4572000" y="3501008"/>
          <a:ext cx="2266950" cy="1562100"/>
        </p:xfrm>
        <a:graphic>
          <a:graphicData uri="http://schemas.openxmlformats.org/presentationml/2006/ole">
            <p:oleObj spid="_x0000_s381958" name="Equation" r:id="rId8" imgW="1511280" imgH="10411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67544" y="404664"/>
            <a:ext cx="8455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 smtClean="0">
                <a:solidFill>
                  <a:srgbClr val="002060"/>
                </a:solidFill>
              </a:rPr>
              <a:t>How good is Total </a:t>
            </a:r>
            <a:r>
              <a:rPr kumimoji="1" lang="en-US" altLang="ja-JP" sz="4000" b="1" dirty="0" err="1" smtClean="0">
                <a:solidFill>
                  <a:srgbClr val="002060"/>
                </a:solidFill>
              </a:rPr>
              <a:t>Bregman</a:t>
            </a:r>
            <a:r>
              <a:rPr kumimoji="1" lang="en-US" altLang="ja-JP" sz="4000" b="1" dirty="0" smtClean="0">
                <a:solidFill>
                  <a:srgbClr val="002060"/>
                </a:solidFill>
              </a:rPr>
              <a:t> Divergence</a:t>
            </a:r>
            <a:endParaRPr kumimoji="1" lang="ja-JP" altLang="en-US" sz="4000" b="1" dirty="0">
              <a:solidFill>
                <a:srgbClr val="00206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3568" y="1700808"/>
            <a:ext cx="5020349" cy="3613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kumimoji="1" lang="en-US" altLang="ja-JP" sz="4000" b="1" dirty="0" smtClean="0">
                <a:solidFill>
                  <a:srgbClr val="0070C0"/>
                </a:solidFill>
              </a:rPr>
              <a:t>vision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altLang="ja-JP" sz="4000" b="1" dirty="0" smtClean="0">
                <a:solidFill>
                  <a:srgbClr val="0070C0"/>
                </a:solidFill>
              </a:rPr>
              <a:t>signal processing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altLang="ja-JP" sz="4000" b="1" dirty="0" smtClean="0">
                <a:solidFill>
                  <a:srgbClr val="0070C0"/>
                </a:solidFill>
              </a:rPr>
              <a:t>geometry (conformal)</a:t>
            </a:r>
            <a:endParaRPr kumimoji="1" lang="ja-JP" altLang="en-US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 dirty="0">
                <a:solidFill>
                  <a:srgbClr val="7030A0"/>
                </a:solidFill>
              </a:rPr>
              <a:t>TBD application-shape retrieval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b="1" dirty="0">
                <a:solidFill>
                  <a:srgbClr val="002060"/>
                </a:solidFill>
              </a:rPr>
              <a:t>Using MPEG7 database;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b="1" dirty="0">
                <a:solidFill>
                  <a:srgbClr val="002060"/>
                </a:solidFill>
              </a:rPr>
              <a:t>70 classes, with 20 shapes each </a:t>
            </a:r>
            <a:r>
              <a:rPr lang="en-US" b="1" dirty="0" smtClean="0">
                <a:solidFill>
                  <a:srgbClr val="002060"/>
                </a:solidFill>
              </a:rPr>
              <a:t>class</a:t>
            </a:r>
          </a:p>
          <a:p>
            <a:pPr marL="339725" indent="-339725">
              <a:buNone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b="1" dirty="0" smtClean="0">
                <a:solidFill>
                  <a:srgbClr val="002060"/>
                </a:solidFill>
              </a:rPr>
              <a:t>      (Meizhu Liu)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First clustering then retrieval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7748588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Advantages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Accurate;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Easy to access (shape representation);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Space and time efficient (</a:t>
            </a:r>
            <a:r>
              <a:rPr lang="en-US" sz="2800"/>
              <a:t>only need to store the closed form </a:t>
            </a:r>
            <a:r>
              <a:rPr lang="en-US" sz="2800" i="1"/>
              <a:t>t</a:t>
            </a:r>
            <a:r>
              <a:rPr lang="en-US" sz="2800"/>
              <a:t>-centers, clustering can be done offline, hierarchical tree storage</a:t>
            </a:r>
            <a:r>
              <a:rPr lang="en-US"/>
              <a:t>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b="1" dirty="0" smtClean="0">
                <a:solidFill>
                  <a:srgbClr val="FF3300"/>
                </a:solidFill>
              </a:rPr>
              <a:t>Affine</a:t>
            </a:r>
            <a:r>
              <a:rPr lang="en-US" altLang="ja-JP" sz="3600" b="1" dirty="0" smtClean="0">
                <a:solidFill>
                  <a:srgbClr val="FF3300"/>
                </a:solidFill>
              </a:rPr>
              <a:t> </a:t>
            </a:r>
            <a:r>
              <a:rPr lang="en-US" altLang="ja-JP" sz="5400" b="1" dirty="0" smtClean="0">
                <a:solidFill>
                  <a:srgbClr val="FF3300"/>
                </a:solidFill>
              </a:rPr>
              <a:t>Connection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ja-JP" sz="4000" b="1" dirty="0" smtClean="0">
                <a:solidFill>
                  <a:srgbClr val="002060"/>
                </a:solidFill>
              </a:rPr>
              <a:t>covariant derivative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862513" y="2206625"/>
          <a:ext cx="4310062" cy="3424238"/>
        </p:xfrm>
        <a:graphic>
          <a:graphicData uri="http://schemas.openxmlformats.org/presentationml/2006/ole">
            <p:oleObj spid="_x0000_s2050" name="インク" r:id="rId4" imgW="4286160" imgH="3405960" progId="">
              <p:embed/>
            </p:oleObj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/>
        </p:nvGraphicFramePr>
        <p:xfrm>
          <a:off x="111125" y="2428875"/>
          <a:ext cx="4875213" cy="3657600"/>
        </p:xfrm>
        <a:graphic>
          <a:graphicData uri="http://schemas.openxmlformats.org/presentationml/2006/ole">
            <p:oleObj spid="_x0000_s2051" name="Equation" r:id="rId5" imgW="1930320" imgH="1447560" progId="Equation.DSMT4">
              <p:embed/>
            </p:oleObj>
          </a:graphicData>
        </a:graphic>
      </p:graphicFrame>
      <p:sp>
        <p:nvSpPr>
          <p:cNvPr id="2055" name="Oval 6"/>
          <p:cNvSpPr>
            <a:spLocks noChangeArrowheads="1"/>
          </p:cNvSpPr>
          <p:nvPr/>
        </p:nvSpPr>
        <p:spPr bwMode="auto">
          <a:xfrm rot="1866554">
            <a:off x="4916488" y="1719263"/>
            <a:ext cx="4084637" cy="4679950"/>
          </a:xfrm>
          <a:prstGeom prst="ellipse">
            <a:avLst/>
          </a:prstGeom>
          <a:solidFill>
            <a:schemeClr val="accent1">
              <a:alpha val="29019"/>
            </a:schemeClr>
          </a:solidFill>
          <a:ln w="57150">
            <a:solidFill>
              <a:srgbClr val="CC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395288" y="5589588"/>
            <a:ext cx="2808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rgbClr val="800080"/>
                </a:solidFill>
              </a:rPr>
              <a:t>straight line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8229600" cy="114617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Shape retrieval framework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Shape--&gt;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Extract boundary points &amp; align them--&gt;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Represent using mixture of Gaussians--&gt;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Clustering &amp; use </a:t>
            </a:r>
            <a:r>
              <a:rPr lang="en-US" i="1"/>
              <a:t>k</a:t>
            </a:r>
            <a:r>
              <a:rPr lang="en-US"/>
              <a:t>-tree to store the clustering results;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Query on the tree.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>
            <a:norm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 b="1" dirty="0">
                <a:solidFill>
                  <a:srgbClr val="C00000"/>
                </a:solidFill>
              </a:rPr>
              <a:t>MPEG7 database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339725" indent="-339725">
              <a:buFont typeface="Arial" charset="0"/>
              <a:buChar char="•"/>
              <a:tabLst>
                <a:tab pos="339725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b="1" dirty="0">
                <a:solidFill>
                  <a:srgbClr val="002060"/>
                </a:solidFill>
              </a:rPr>
              <a:t> Great </a:t>
            </a:r>
            <a:r>
              <a:rPr lang="en-US" b="1" dirty="0" err="1">
                <a:solidFill>
                  <a:srgbClr val="002060"/>
                </a:solidFill>
              </a:rPr>
              <a:t>intraclass</a:t>
            </a:r>
            <a:r>
              <a:rPr lang="en-US" b="1" dirty="0">
                <a:solidFill>
                  <a:srgbClr val="002060"/>
                </a:solidFill>
              </a:rPr>
              <a:t> variability, and small interclass dissimilarity</a:t>
            </a:r>
            <a:r>
              <a:rPr lang="en-US" dirty="0"/>
              <a:t>.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581400"/>
            <a:ext cx="8229600" cy="2049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8382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b="1" dirty="0">
                <a:solidFill>
                  <a:srgbClr val="002060"/>
                </a:solidFill>
              </a:rPr>
              <a:t>Shape representation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06938"/>
          </a:xfrm>
          <a:ln/>
        </p:spPr>
        <p:txBody>
          <a:bodyPr/>
          <a:lstStyle/>
          <a:p>
            <a:endParaRPr lang="ja-JP" alt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08720"/>
            <a:ext cx="6931025" cy="5349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Experimental results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06938"/>
          </a:xfrm>
          <a:ln/>
        </p:spPr>
        <p:txBody>
          <a:bodyPr/>
          <a:lstStyle/>
          <a:p>
            <a:endParaRPr lang="ja-JP" alt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828800"/>
            <a:ext cx="6381750" cy="4618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-228600" y="228600"/>
            <a:ext cx="96012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4000" b="1" dirty="0">
                <a:solidFill>
                  <a:srgbClr val="C00000"/>
                </a:solidFill>
              </a:rPr>
              <a:t>Other TBD applications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686800" cy="4525963"/>
          </a:xfrm>
          <a:ln/>
        </p:spPr>
        <p:txBody>
          <a:bodyPr/>
          <a:lstStyle/>
          <a:p>
            <a:pPr marL="341313" indent="-339725">
              <a:buClrTx/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>
                <a:solidFill>
                  <a:srgbClr val="002060"/>
                </a:solidFill>
              </a:rPr>
              <a:t>Diffusion tensor imaging (DTI) analysis </a:t>
            </a:r>
            <a:r>
              <a:rPr lang="en-US" sz="2800" b="1" dirty="0">
                <a:solidFill>
                  <a:srgbClr val="002060"/>
                </a:solidFill>
              </a:rPr>
              <a:t>[Vemuri]</a:t>
            </a:r>
          </a:p>
          <a:p>
            <a:pPr marL="341313" indent="-339725">
              <a:buFont typeface="Arial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>
                <a:solidFill>
                  <a:srgbClr val="002060"/>
                </a:solidFill>
              </a:rPr>
              <a:t>Interpolation</a:t>
            </a:r>
          </a:p>
          <a:p>
            <a:pPr marL="341313" indent="-339725">
              <a:buFont typeface="Arial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>
                <a:solidFill>
                  <a:srgbClr val="002060"/>
                </a:solidFill>
              </a:rPr>
              <a:t>Segmentation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7544" y="4149080"/>
            <a:ext cx="8408988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dirty="0">
                <a:solidFill>
                  <a:srgbClr val="3333FF"/>
                </a:solidFill>
                <a:ea typeface="DejaVu Sans" charset="0"/>
                <a:cs typeface="DejaVu Sans" charset="0"/>
              </a:rPr>
              <a:t>Baba C. Vemuri, Meizhu Liu,  Shun-ichi Amari and Frank Nielsen, </a:t>
            </a:r>
            <a:r>
              <a:rPr lang="en-US" sz="1600" b="1" i="1" dirty="0">
                <a:solidFill>
                  <a:srgbClr val="3333FF"/>
                </a:solidFill>
                <a:ea typeface="DejaVu Sans" charset="0"/>
                <a:cs typeface="DejaVu Sans" charset="0"/>
              </a:rPr>
              <a:t>Total </a:t>
            </a:r>
            <a:r>
              <a:rPr lang="en-US" sz="1600" b="1" i="1" dirty="0" err="1">
                <a:solidFill>
                  <a:srgbClr val="3333FF"/>
                </a:solidFill>
                <a:ea typeface="DejaVu Sans" charset="0"/>
                <a:cs typeface="DejaVu Sans" charset="0"/>
              </a:rPr>
              <a:t>Bregman</a:t>
            </a:r>
            <a:r>
              <a:rPr lang="en-US" sz="1600" b="1" i="1" dirty="0">
                <a:solidFill>
                  <a:srgbClr val="3333FF"/>
                </a:solidFill>
                <a:ea typeface="DejaVu Sans" charset="0"/>
                <a:cs typeface="DejaVu Sans" charset="0"/>
              </a:rPr>
              <a:t> Divergence and its Applications to DTI Analysis</a:t>
            </a:r>
            <a:r>
              <a:rPr lang="en-US" sz="1600" b="1" dirty="0">
                <a:solidFill>
                  <a:srgbClr val="3333FF"/>
                </a:solidFill>
                <a:ea typeface="DejaVu Sans" charset="0"/>
                <a:cs typeface="DejaVu Sans" charset="0"/>
              </a:rPr>
              <a:t>, </a:t>
            </a:r>
            <a:r>
              <a:rPr lang="en-US" sz="1600" b="1" dirty="0" smtClean="0">
                <a:solidFill>
                  <a:srgbClr val="3333FF"/>
                </a:solidFill>
                <a:ea typeface="DejaVu Sans" charset="0"/>
                <a:cs typeface="DejaVu Sans" charset="0"/>
              </a:rPr>
              <a:t>IEEE TMI, to appear</a:t>
            </a:r>
            <a:endParaRPr lang="en-US" sz="1600" b="1" dirty="0">
              <a:solidFill>
                <a:srgbClr val="3333FF"/>
              </a:solidFill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419872" y="188640"/>
            <a:ext cx="2087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Duality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755576" y="1124744"/>
          <a:ext cx="7132638" cy="712787"/>
        </p:xfrm>
        <a:graphic>
          <a:graphicData uri="http://schemas.openxmlformats.org/presentationml/2006/ole">
            <p:oleObj spid="_x0000_s3074" name="Equation" r:id="rId4" imgW="2793960" imgH="279360" progId="Equation.DSMT4">
              <p:embed/>
            </p:oleObj>
          </a:graphicData>
        </a:graphic>
      </p:graphicFrame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83568" y="2564904"/>
            <a:ext cx="8208962" cy="3025775"/>
            <a:chOff x="1701" y="1434"/>
            <a:chExt cx="2358" cy="1906"/>
          </a:xfrm>
        </p:grpSpPr>
        <p:sp>
          <p:nvSpPr>
            <p:cNvPr id="3092" name="Oval 6"/>
            <p:cNvSpPr>
              <a:spLocks noChangeArrowheads="1"/>
            </p:cNvSpPr>
            <p:nvPr/>
          </p:nvSpPr>
          <p:spPr bwMode="auto">
            <a:xfrm>
              <a:off x="1701" y="1434"/>
              <a:ext cx="2358" cy="190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FFA365"/>
                </a:gs>
                <a:gs pos="100000">
                  <a:srgbClr val="FF66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2200" y="2341"/>
              <a:ext cx="545" cy="544"/>
              <a:chOff x="2200" y="2341"/>
              <a:chExt cx="545" cy="544"/>
            </a:xfrm>
          </p:grpSpPr>
          <p:sp>
            <p:nvSpPr>
              <p:cNvPr id="3098" name="Rectangle 7"/>
              <p:cNvSpPr>
                <a:spLocks noChangeArrowheads="1"/>
              </p:cNvSpPr>
              <p:nvPr/>
            </p:nvSpPr>
            <p:spPr bwMode="auto">
              <a:xfrm>
                <a:off x="2200" y="2341"/>
                <a:ext cx="545" cy="544"/>
              </a:xfrm>
              <a:prstGeom prst="rect">
                <a:avLst/>
              </a:prstGeom>
              <a:gradFill rotWithShape="1">
                <a:gsLst>
                  <a:gs pos="0">
                    <a:srgbClr val="CEF5CE"/>
                  </a:gs>
                  <a:gs pos="100000">
                    <a:srgbClr val="00CC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9" name="Line 9"/>
              <p:cNvSpPr>
                <a:spLocks noChangeShapeType="1"/>
              </p:cNvSpPr>
              <p:nvPr/>
            </p:nvSpPr>
            <p:spPr bwMode="auto">
              <a:xfrm>
                <a:off x="2427" y="2567"/>
                <a:ext cx="91" cy="9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0" name="Line 10"/>
              <p:cNvSpPr>
                <a:spLocks noChangeShapeType="1"/>
              </p:cNvSpPr>
              <p:nvPr/>
            </p:nvSpPr>
            <p:spPr bwMode="auto">
              <a:xfrm flipH="1">
                <a:off x="2427" y="2567"/>
                <a:ext cx="91" cy="9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3016" y="1797"/>
              <a:ext cx="545" cy="544"/>
              <a:chOff x="3016" y="1797"/>
              <a:chExt cx="545" cy="544"/>
            </a:xfrm>
          </p:grpSpPr>
          <p:sp>
            <p:nvSpPr>
              <p:cNvPr id="3095" name="Rectangle 13"/>
              <p:cNvSpPr>
                <a:spLocks noChangeArrowheads="1"/>
              </p:cNvSpPr>
              <p:nvPr/>
            </p:nvSpPr>
            <p:spPr bwMode="auto">
              <a:xfrm>
                <a:off x="3016" y="1797"/>
                <a:ext cx="545" cy="544"/>
              </a:xfrm>
              <a:prstGeom prst="rect">
                <a:avLst/>
              </a:prstGeom>
              <a:gradFill rotWithShape="1">
                <a:gsLst>
                  <a:gs pos="0">
                    <a:srgbClr val="CEF5CE"/>
                  </a:gs>
                  <a:gs pos="100000">
                    <a:srgbClr val="00CC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" name="Line 14"/>
              <p:cNvSpPr>
                <a:spLocks noChangeShapeType="1"/>
              </p:cNvSpPr>
              <p:nvPr/>
            </p:nvSpPr>
            <p:spPr bwMode="auto">
              <a:xfrm>
                <a:off x="3243" y="2023"/>
                <a:ext cx="91" cy="9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7" name="Line 15"/>
              <p:cNvSpPr>
                <a:spLocks noChangeShapeType="1"/>
              </p:cNvSpPr>
              <p:nvPr/>
            </p:nvSpPr>
            <p:spPr bwMode="auto">
              <a:xfrm flipH="1">
                <a:off x="3243" y="2023"/>
                <a:ext cx="91" cy="9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1692275" y="5589588"/>
            <a:ext cx="4103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800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Riemannian geometry</a:t>
            </a:r>
            <a:r>
              <a:rPr lang="en-US" altLang="ja-JP" sz="280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:</a:t>
            </a:r>
          </a:p>
        </p:txBody>
      </p:sp>
      <p:sp>
        <p:nvSpPr>
          <p:cNvPr id="3082" name="Line 18"/>
          <p:cNvSpPr>
            <a:spLocks noChangeShapeType="1"/>
          </p:cNvSpPr>
          <p:nvPr/>
        </p:nvSpPr>
        <p:spPr bwMode="auto">
          <a:xfrm>
            <a:off x="3347864" y="764704"/>
            <a:ext cx="1800225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3075" name="Object 22"/>
          <p:cNvGraphicFramePr>
            <a:graphicFrameLocks noChangeAspect="1"/>
          </p:cNvGraphicFramePr>
          <p:nvPr/>
        </p:nvGraphicFramePr>
        <p:xfrm>
          <a:off x="5940425" y="5589588"/>
          <a:ext cx="1655763" cy="533400"/>
        </p:xfrm>
        <a:graphic>
          <a:graphicData uri="http://schemas.openxmlformats.org/presentationml/2006/ole">
            <p:oleObj spid="_x0000_s3075" name="Equation" r:id="rId5" imgW="495000" imgH="215640" progId="Equation.DSMT4">
              <p:embed/>
            </p:oleObj>
          </a:graphicData>
        </a:graphic>
      </p:graphicFrame>
      <p:sp>
        <p:nvSpPr>
          <p:cNvPr id="3083" name="Line 26"/>
          <p:cNvSpPr>
            <a:spLocks noChangeShapeType="1"/>
          </p:cNvSpPr>
          <p:nvPr/>
        </p:nvSpPr>
        <p:spPr bwMode="auto">
          <a:xfrm flipV="1">
            <a:off x="3348038" y="3933825"/>
            <a:ext cx="936625" cy="215900"/>
          </a:xfrm>
          <a:prstGeom prst="line">
            <a:avLst/>
          </a:prstGeom>
          <a:noFill/>
          <a:ln w="57150">
            <a:solidFill>
              <a:srgbClr val="66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4" name="Line 27"/>
          <p:cNvSpPr>
            <a:spLocks noChangeShapeType="1"/>
          </p:cNvSpPr>
          <p:nvPr/>
        </p:nvSpPr>
        <p:spPr bwMode="auto">
          <a:xfrm flipV="1">
            <a:off x="3419475" y="3500438"/>
            <a:ext cx="504825" cy="649287"/>
          </a:xfrm>
          <a:prstGeom prst="line">
            <a:avLst/>
          </a:prstGeom>
          <a:noFill/>
          <a:ln w="57150">
            <a:solidFill>
              <a:srgbClr val="66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5" name="Line 28"/>
          <p:cNvSpPr>
            <a:spLocks noChangeShapeType="1"/>
          </p:cNvSpPr>
          <p:nvPr/>
        </p:nvSpPr>
        <p:spPr bwMode="auto">
          <a:xfrm flipV="1">
            <a:off x="6156325" y="2852738"/>
            <a:ext cx="720725" cy="431800"/>
          </a:xfrm>
          <a:prstGeom prst="line">
            <a:avLst/>
          </a:prstGeom>
          <a:noFill/>
          <a:ln w="50800">
            <a:solidFill>
              <a:srgbClr val="66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6" name="Line 29"/>
          <p:cNvSpPr>
            <a:spLocks noChangeShapeType="1"/>
          </p:cNvSpPr>
          <p:nvPr/>
        </p:nvSpPr>
        <p:spPr bwMode="auto">
          <a:xfrm flipV="1">
            <a:off x="6156325" y="2276475"/>
            <a:ext cx="287338" cy="1008063"/>
          </a:xfrm>
          <a:prstGeom prst="line">
            <a:avLst/>
          </a:prstGeom>
          <a:noFill/>
          <a:ln w="57150">
            <a:solidFill>
              <a:srgbClr val="66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7" name="Freeform 30"/>
          <p:cNvSpPr>
            <a:spLocks/>
          </p:cNvSpPr>
          <p:nvPr/>
        </p:nvSpPr>
        <p:spPr bwMode="auto">
          <a:xfrm>
            <a:off x="3419475" y="3284538"/>
            <a:ext cx="2665413" cy="1416050"/>
          </a:xfrm>
          <a:custGeom>
            <a:avLst/>
            <a:gdLst>
              <a:gd name="T0" fmla="*/ 0 w 1679"/>
              <a:gd name="T1" fmla="*/ 2147483647 h 892"/>
              <a:gd name="T2" fmla="*/ 2147483647 w 1679"/>
              <a:gd name="T3" fmla="*/ 2147483647 h 892"/>
              <a:gd name="T4" fmla="*/ 2147483647 w 1679"/>
              <a:gd name="T5" fmla="*/ 2147483647 h 892"/>
              <a:gd name="T6" fmla="*/ 2147483647 w 1679"/>
              <a:gd name="T7" fmla="*/ 0 h 892"/>
              <a:gd name="T8" fmla="*/ 0 60000 65536"/>
              <a:gd name="T9" fmla="*/ 0 60000 65536"/>
              <a:gd name="T10" fmla="*/ 0 60000 65536"/>
              <a:gd name="T11" fmla="*/ 0 60000 65536"/>
              <a:gd name="T12" fmla="*/ 0 w 1679"/>
              <a:gd name="T13" fmla="*/ 0 h 892"/>
              <a:gd name="T14" fmla="*/ 1679 w 1679"/>
              <a:gd name="T15" fmla="*/ 892 h 8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79" h="892">
                <a:moveTo>
                  <a:pt x="0" y="545"/>
                </a:moveTo>
                <a:cubicBezTo>
                  <a:pt x="193" y="718"/>
                  <a:pt x="386" y="892"/>
                  <a:pt x="635" y="862"/>
                </a:cubicBezTo>
                <a:cubicBezTo>
                  <a:pt x="884" y="832"/>
                  <a:pt x="1323" y="507"/>
                  <a:pt x="1497" y="363"/>
                </a:cubicBezTo>
                <a:cubicBezTo>
                  <a:pt x="1671" y="219"/>
                  <a:pt x="1649" y="60"/>
                  <a:pt x="1679" y="0"/>
                </a:cubicBezTo>
              </a:path>
            </a:pathLst>
          </a:custGeom>
          <a:noFill/>
          <a:ln w="2222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8" name="Text Box 32"/>
          <p:cNvSpPr txBox="1">
            <a:spLocks noChangeArrowheads="1"/>
          </p:cNvSpPr>
          <p:nvPr/>
        </p:nvSpPr>
        <p:spPr bwMode="auto">
          <a:xfrm>
            <a:off x="7308850" y="28527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/>
              <a:t>X</a:t>
            </a:r>
          </a:p>
        </p:txBody>
      </p:sp>
      <p:sp>
        <p:nvSpPr>
          <p:cNvPr id="3089" name="Text Box 33"/>
          <p:cNvSpPr txBox="1">
            <a:spLocks noChangeArrowheads="1"/>
          </p:cNvSpPr>
          <p:nvPr/>
        </p:nvSpPr>
        <p:spPr bwMode="auto">
          <a:xfrm>
            <a:off x="6948488" y="213360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/>
              <a:t>Y</a:t>
            </a:r>
          </a:p>
        </p:txBody>
      </p:sp>
      <p:sp>
        <p:nvSpPr>
          <p:cNvPr id="3090" name="Rectangle 34"/>
          <p:cNvSpPr>
            <a:spLocks noChangeArrowheads="1"/>
          </p:cNvSpPr>
          <p:nvPr/>
        </p:nvSpPr>
        <p:spPr bwMode="auto">
          <a:xfrm>
            <a:off x="4211638" y="3789363"/>
            <a:ext cx="392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/>
              <a:t>X</a:t>
            </a:r>
          </a:p>
        </p:txBody>
      </p:sp>
      <p:sp>
        <p:nvSpPr>
          <p:cNvPr id="3091" name="Rectangle 35"/>
          <p:cNvSpPr>
            <a:spLocks noChangeArrowheads="1"/>
          </p:cNvSpPr>
          <p:nvPr/>
        </p:nvSpPr>
        <p:spPr bwMode="auto">
          <a:xfrm>
            <a:off x="3708400" y="3141663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/>
              <a:t>Y</a:t>
            </a:r>
          </a:p>
        </p:txBody>
      </p:sp>
      <p:graphicFrame>
        <p:nvGraphicFramePr>
          <p:cNvPr id="3076" name="Object 36"/>
          <p:cNvGraphicFramePr>
            <a:graphicFrameLocks noChangeAspect="1"/>
          </p:cNvGraphicFramePr>
          <p:nvPr/>
        </p:nvGraphicFramePr>
        <p:xfrm>
          <a:off x="6948488" y="2852738"/>
          <a:ext cx="503237" cy="465137"/>
        </p:xfrm>
        <a:graphic>
          <a:graphicData uri="http://schemas.openxmlformats.org/presentationml/2006/ole">
            <p:oleObj spid="_x0000_s3076" name="Equation" r:id="rId6" imgW="164880" imgH="152280" progId="Equation.DSMT4">
              <p:embed/>
            </p:oleObj>
          </a:graphicData>
        </a:graphic>
      </p:graphicFrame>
      <p:graphicFrame>
        <p:nvGraphicFramePr>
          <p:cNvPr id="3077" name="Object 37"/>
          <p:cNvGraphicFramePr>
            <a:graphicFrameLocks noChangeAspect="1"/>
          </p:cNvGraphicFramePr>
          <p:nvPr/>
        </p:nvGraphicFramePr>
        <p:xfrm>
          <a:off x="6443663" y="2060575"/>
          <a:ext cx="647700" cy="571500"/>
        </p:xfrm>
        <a:graphic>
          <a:graphicData uri="http://schemas.openxmlformats.org/presentationml/2006/ole">
            <p:oleObj spid="_x0000_s3077" name="Equation" r:id="rId7" imgW="215640" imgH="190440" progId="Equation.DSMT4">
              <p:embed/>
            </p:oleObj>
          </a:graphicData>
        </a:graphic>
      </p:graphicFrame>
      <p:graphicFrame>
        <p:nvGraphicFramePr>
          <p:cNvPr id="28" name="オブジェクト 27"/>
          <p:cNvGraphicFramePr>
            <a:graphicFrameLocks noChangeAspect="1"/>
          </p:cNvGraphicFramePr>
          <p:nvPr/>
        </p:nvGraphicFramePr>
        <p:xfrm>
          <a:off x="107503" y="1988840"/>
          <a:ext cx="5639365" cy="576064"/>
        </p:xfrm>
        <a:graphic>
          <a:graphicData uri="http://schemas.openxmlformats.org/presentationml/2006/ole">
            <p:oleObj spid="_x0000_s3078" name="Equation" r:id="rId8" imgW="236196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17"/>
          <p:cNvSpPr>
            <a:spLocks noChangeArrowheads="1"/>
          </p:cNvSpPr>
          <p:nvPr/>
        </p:nvSpPr>
        <p:spPr bwMode="auto">
          <a:xfrm>
            <a:off x="1258888" y="2852738"/>
            <a:ext cx="2089150" cy="43180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6" name="Rectangle 16"/>
          <p:cNvSpPr>
            <a:spLocks noChangeArrowheads="1"/>
          </p:cNvSpPr>
          <p:nvPr/>
        </p:nvSpPr>
        <p:spPr bwMode="auto">
          <a:xfrm>
            <a:off x="1258888" y="1412875"/>
            <a:ext cx="2089150" cy="43180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42875" y="260350"/>
            <a:ext cx="5778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Dual Affine Connections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331913" y="1341438"/>
            <a:ext cx="19288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800" i="1"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itchFamily="50" charset="-128"/>
              </a:rPr>
              <a:t>e-geodesic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31913" y="2781300"/>
            <a:ext cx="2027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800" i="1"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itchFamily="50" charset="-128"/>
              </a:rPr>
              <a:t>m-geodesic</a:t>
            </a:r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1044575" y="1916113"/>
          <a:ext cx="7054850" cy="633412"/>
        </p:xfrm>
        <a:graphic>
          <a:graphicData uri="http://schemas.openxmlformats.org/presentationml/2006/ole">
            <p:oleObj spid="_x0000_s4098" name="Equation" r:id="rId4" imgW="2831760" imgH="253800" progId="Equation.DSMT4">
              <p:embed/>
            </p:oleObj>
          </a:graphicData>
        </a:graphic>
      </p:graphicFrame>
      <p:graphicFrame>
        <p:nvGraphicFramePr>
          <p:cNvPr id="4099" name="Object 8"/>
          <p:cNvGraphicFramePr>
            <a:graphicFrameLocks noChangeAspect="1"/>
          </p:cNvGraphicFramePr>
          <p:nvPr/>
        </p:nvGraphicFramePr>
        <p:xfrm>
          <a:off x="1155700" y="3357563"/>
          <a:ext cx="4268788" cy="633412"/>
        </p:xfrm>
        <a:graphic>
          <a:graphicData uri="http://schemas.openxmlformats.org/presentationml/2006/ole">
            <p:oleObj spid="_x0000_s4099" name="Equation" r:id="rId5" imgW="1714320" imgH="253800" progId="Equation.DSMT4">
              <p:embed/>
            </p:oleObj>
          </a:graphicData>
        </a:graphic>
      </p:graphicFrame>
      <p:graphicFrame>
        <p:nvGraphicFramePr>
          <p:cNvPr id="4100" name="Object 9"/>
          <p:cNvGraphicFramePr>
            <a:graphicFrameLocks noChangeAspect="1"/>
          </p:cNvGraphicFramePr>
          <p:nvPr/>
        </p:nvGraphicFramePr>
        <p:xfrm>
          <a:off x="5857875" y="214313"/>
          <a:ext cx="2160588" cy="781050"/>
        </p:xfrm>
        <a:graphic>
          <a:graphicData uri="http://schemas.openxmlformats.org/presentationml/2006/ole">
            <p:oleObj spid="_x0000_s4100" name="Equation" r:id="rId6" imgW="495000" imgH="279360" progId="Equation.DSMT4">
              <p:embed/>
            </p:oleObj>
          </a:graphicData>
        </a:graphic>
      </p:graphicFrame>
      <p:sp>
        <p:nvSpPr>
          <p:cNvPr id="4110" name="Oval 10"/>
          <p:cNvSpPr>
            <a:spLocks noChangeArrowheads="1"/>
          </p:cNvSpPr>
          <p:nvPr/>
        </p:nvSpPr>
        <p:spPr bwMode="auto">
          <a:xfrm>
            <a:off x="2555875" y="4149725"/>
            <a:ext cx="4176713" cy="2420938"/>
          </a:xfrm>
          <a:prstGeom prst="ellipse">
            <a:avLst/>
          </a:prstGeom>
          <a:gradFill rotWithShape="1">
            <a:gsLst>
              <a:gs pos="0">
                <a:srgbClr val="FF9966"/>
              </a:gs>
              <a:gs pos="50000">
                <a:srgbClr val="FFCC00"/>
              </a:gs>
              <a:gs pos="100000">
                <a:srgbClr val="FF996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1" name="Freeform 12"/>
          <p:cNvSpPr>
            <a:spLocks/>
          </p:cNvSpPr>
          <p:nvPr/>
        </p:nvSpPr>
        <p:spPr bwMode="auto">
          <a:xfrm>
            <a:off x="3132138" y="4749800"/>
            <a:ext cx="2663825" cy="766763"/>
          </a:xfrm>
          <a:custGeom>
            <a:avLst/>
            <a:gdLst>
              <a:gd name="T0" fmla="*/ 0 w 1088"/>
              <a:gd name="T1" fmla="*/ 2147483647 h 483"/>
              <a:gd name="T2" fmla="*/ 2147483647 w 1088"/>
              <a:gd name="T3" fmla="*/ 2147483647 h 483"/>
              <a:gd name="T4" fmla="*/ 2147483647 w 1088"/>
              <a:gd name="T5" fmla="*/ 2147483647 h 483"/>
              <a:gd name="T6" fmla="*/ 0 60000 65536"/>
              <a:gd name="T7" fmla="*/ 0 60000 65536"/>
              <a:gd name="T8" fmla="*/ 0 60000 65536"/>
              <a:gd name="T9" fmla="*/ 0 w 1088"/>
              <a:gd name="T10" fmla="*/ 0 h 483"/>
              <a:gd name="T11" fmla="*/ 1088 w 1088"/>
              <a:gd name="T12" fmla="*/ 483 h 48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88" h="483">
                <a:moveTo>
                  <a:pt x="0" y="483"/>
                </a:moveTo>
                <a:cubicBezTo>
                  <a:pt x="113" y="316"/>
                  <a:pt x="227" y="150"/>
                  <a:pt x="408" y="75"/>
                </a:cubicBezTo>
                <a:cubicBezTo>
                  <a:pt x="589" y="0"/>
                  <a:pt x="975" y="37"/>
                  <a:pt x="1088" y="30"/>
                </a:cubicBezTo>
              </a:path>
            </a:pathLst>
          </a:cu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12" name="Freeform 13"/>
          <p:cNvSpPr>
            <a:spLocks/>
          </p:cNvSpPr>
          <p:nvPr/>
        </p:nvSpPr>
        <p:spPr bwMode="auto">
          <a:xfrm rot="10800000">
            <a:off x="3132138" y="4797425"/>
            <a:ext cx="2662237" cy="792163"/>
          </a:xfrm>
          <a:custGeom>
            <a:avLst/>
            <a:gdLst>
              <a:gd name="T0" fmla="*/ 0 w 1088"/>
              <a:gd name="T1" fmla="*/ 2147483647 h 483"/>
              <a:gd name="T2" fmla="*/ 2147483647 w 1088"/>
              <a:gd name="T3" fmla="*/ 2147483647 h 483"/>
              <a:gd name="T4" fmla="*/ 2147483647 w 1088"/>
              <a:gd name="T5" fmla="*/ 2147483647 h 483"/>
              <a:gd name="T6" fmla="*/ 0 60000 65536"/>
              <a:gd name="T7" fmla="*/ 0 60000 65536"/>
              <a:gd name="T8" fmla="*/ 0 60000 65536"/>
              <a:gd name="T9" fmla="*/ 0 w 1088"/>
              <a:gd name="T10" fmla="*/ 0 h 483"/>
              <a:gd name="T11" fmla="*/ 1088 w 1088"/>
              <a:gd name="T12" fmla="*/ 483 h 48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88" h="483">
                <a:moveTo>
                  <a:pt x="0" y="483"/>
                </a:moveTo>
                <a:cubicBezTo>
                  <a:pt x="113" y="316"/>
                  <a:pt x="227" y="150"/>
                  <a:pt x="408" y="75"/>
                </a:cubicBezTo>
                <a:cubicBezTo>
                  <a:pt x="589" y="0"/>
                  <a:pt x="975" y="37"/>
                  <a:pt x="1088" y="30"/>
                </a:cubicBezTo>
              </a:path>
            </a:pathLst>
          </a:custGeom>
          <a:noFill/>
          <a:ln w="444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4101" name="Object 14"/>
          <p:cNvGraphicFramePr>
            <a:graphicFrameLocks noChangeAspect="1"/>
          </p:cNvGraphicFramePr>
          <p:nvPr/>
        </p:nvGraphicFramePr>
        <p:xfrm>
          <a:off x="5219700" y="4365625"/>
          <a:ext cx="576263" cy="427038"/>
        </p:xfrm>
        <a:graphic>
          <a:graphicData uri="http://schemas.openxmlformats.org/presentationml/2006/ole">
            <p:oleObj spid="_x0000_s4101" name="Equation" r:id="rId7" imgW="342720" imgH="253800" progId="Equation.DSMT4">
              <p:embed/>
            </p:oleObj>
          </a:graphicData>
        </a:graphic>
      </p:graphicFrame>
      <p:graphicFrame>
        <p:nvGraphicFramePr>
          <p:cNvPr id="4102" name="Object 15"/>
          <p:cNvGraphicFramePr>
            <a:graphicFrameLocks noChangeAspect="1"/>
          </p:cNvGraphicFramePr>
          <p:nvPr/>
        </p:nvGraphicFramePr>
        <p:xfrm>
          <a:off x="2916238" y="5516563"/>
          <a:ext cx="596900" cy="427037"/>
        </p:xfrm>
        <a:graphic>
          <a:graphicData uri="http://schemas.openxmlformats.org/presentationml/2006/ole">
            <p:oleObj spid="_x0000_s4102" name="Equation" r:id="rId8" imgW="355320" imgH="253800" progId="Equation.DSMT4">
              <p:embed/>
            </p:oleObj>
          </a:graphicData>
        </a:graphic>
      </p:graphicFrame>
      <p:graphicFrame>
        <p:nvGraphicFramePr>
          <p:cNvPr id="4103" name="Object 18"/>
          <p:cNvGraphicFramePr>
            <a:graphicFrameLocks noChangeAspect="1"/>
          </p:cNvGraphicFramePr>
          <p:nvPr/>
        </p:nvGraphicFramePr>
        <p:xfrm>
          <a:off x="5929313" y="928688"/>
          <a:ext cx="1944687" cy="874712"/>
        </p:xfrm>
        <a:graphic>
          <a:graphicData uri="http://schemas.openxmlformats.org/presentationml/2006/ole">
            <p:oleObj spid="_x0000_s4103" name="Equation" r:id="rId9" imgW="50796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テキスト ボックス 3"/>
          <p:cNvSpPr txBox="1">
            <a:spLocks noChangeArrowheads="1"/>
          </p:cNvSpPr>
          <p:nvPr/>
        </p:nvSpPr>
        <p:spPr bwMode="auto">
          <a:xfrm>
            <a:off x="1691680" y="620688"/>
            <a:ext cx="2552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 dirty="0">
                <a:solidFill>
                  <a:srgbClr val="3333CC"/>
                </a:solidFill>
                <a:latin typeface="Calibri" pitchFamily="34" charset="0"/>
              </a:rPr>
              <a:t>Divergence</a:t>
            </a:r>
            <a:endParaRPr lang="ja-JP" altLang="en-US" sz="40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4572000" y="764704"/>
          <a:ext cx="1285875" cy="571500"/>
        </p:xfrm>
        <a:graphic>
          <a:graphicData uri="http://schemas.openxmlformats.org/presentationml/2006/ole">
            <p:oleObj spid="_x0000_s6146" name="Equation" r:id="rId4" imgW="571320" imgH="253800" progId="Equation.DSMT4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677988" y="1787525"/>
          <a:ext cx="3686175" cy="2400300"/>
        </p:xfrm>
        <a:graphic>
          <a:graphicData uri="http://schemas.openxmlformats.org/presentationml/2006/ole">
            <p:oleObj spid="_x0000_s6147" name="Equation" r:id="rId5" imgW="1638000" imgH="1066680" progId="Equation.DSMT4">
              <p:embed/>
            </p:oleObj>
          </a:graphicData>
        </a:graphic>
      </p:graphicFrame>
      <p:sp>
        <p:nvSpPr>
          <p:cNvPr id="8197" name="テキスト ボックス 6"/>
          <p:cNvSpPr txBox="1">
            <a:spLocks noChangeArrowheads="1"/>
          </p:cNvSpPr>
          <p:nvPr/>
        </p:nvSpPr>
        <p:spPr bwMode="auto">
          <a:xfrm>
            <a:off x="3214688" y="4500563"/>
            <a:ext cx="2627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CC0000"/>
                </a:solidFill>
                <a:latin typeface="Calibri" pitchFamily="34" charset="0"/>
              </a:rPr>
              <a:t>positive-definite</a:t>
            </a:r>
            <a:endParaRPr lang="ja-JP" altLang="en-US" sz="2800" b="1">
              <a:solidFill>
                <a:srgbClr val="CC0000"/>
              </a:solidFill>
              <a:latin typeface="Calibri" pitchFamily="34" charset="0"/>
            </a:endParaRPr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5724525" y="1700213"/>
            <a:ext cx="2808288" cy="2282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372225" y="292417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 i="1"/>
              <a:t>Z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7380288" y="234791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 i="1"/>
              <a:t>Y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235825" y="1341438"/>
            <a:ext cx="481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800" b="1"/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636</Words>
  <Application>Microsoft Office PowerPoint</Application>
  <PresentationFormat>画面に合わせる (4:3)</PresentationFormat>
  <Paragraphs>232</Paragraphs>
  <Slides>64</Slides>
  <Notes>64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4</vt:i4>
      </vt:variant>
      <vt:variant>
        <vt:lpstr>スライド タイトル</vt:lpstr>
      </vt:variant>
      <vt:variant>
        <vt:i4>64</vt:i4>
      </vt:variant>
    </vt:vector>
  </HeadingPairs>
  <TitlesOfParts>
    <vt:vector size="69" baseType="lpstr">
      <vt:lpstr>Office テーマ</vt:lpstr>
      <vt:lpstr>インク</vt:lpstr>
      <vt:lpstr>Equation</vt:lpstr>
      <vt:lpstr>数式</vt:lpstr>
      <vt:lpstr>MathType 6.0 Equation</vt:lpstr>
      <vt:lpstr>WAGOS  Conformal Changes of Divergence and Information Geometry    Shun-ichi Amari RIKEN Brain Science Institute</vt:lpstr>
      <vt:lpstr>スライド 2</vt:lpstr>
      <vt:lpstr>スライド 3</vt:lpstr>
      <vt:lpstr>スライド 4</vt:lpstr>
      <vt:lpstr>Riemannian Structure  </vt:lpstr>
      <vt:lpstr>Affine Connection</vt:lpstr>
      <vt:lpstr>スライド 7</vt:lpstr>
      <vt:lpstr>スライド 8</vt:lpstr>
      <vt:lpstr>スライド 9</vt:lpstr>
      <vt:lpstr>スライド 10</vt:lpstr>
      <vt:lpstr>スライド 11</vt:lpstr>
      <vt:lpstr>Two Types of Divergence   Invariant divergence (Chentsov, Csiszar)         f-divergence: Fisher-    structure       Flat divergence (Bregman)     KL-divergence belongs to both classes 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  <vt:lpstr>スライド 24</vt:lpstr>
      <vt:lpstr>スライド 25</vt:lpstr>
      <vt:lpstr>divergence</vt:lpstr>
      <vt:lpstr>スライド 27</vt:lpstr>
      <vt:lpstr>スライド 28</vt:lpstr>
      <vt:lpstr>スライド 29</vt:lpstr>
      <vt:lpstr>スライド 30</vt:lpstr>
      <vt:lpstr>スライド 31</vt:lpstr>
      <vt:lpstr>スライド 32</vt:lpstr>
      <vt:lpstr>スライド 33</vt:lpstr>
      <vt:lpstr>スライド 34</vt:lpstr>
      <vt:lpstr>スライド 35</vt:lpstr>
      <vt:lpstr>スライド 36</vt:lpstr>
      <vt:lpstr>スライド 37</vt:lpstr>
      <vt:lpstr>スライド 38</vt:lpstr>
      <vt:lpstr>スライド 39</vt:lpstr>
      <vt:lpstr>スライド 40</vt:lpstr>
      <vt:lpstr>スライド 41</vt:lpstr>
      <vt:lpstr>スライド 42</vt:lpstr>
      <vt:lpstr>スライド 43</vt:lpstr>
      <vt:lpstr>スライド 44</vt:lpstr>
      <vt:lpstr>スライド 45</vt:lpstr>
      <vt:lpstr>スライド 46</vt:lpstr>
      <vt:lpstr>スライド 47</vt:lpstr>
      <vt:lpstr>スライド 48</vt:lpstr>
      <vt:lpstr>Total Bregman Divergence and its Applications to Shape Retrieval</vt:lpstr>
      <vt:lpstr>スライド 50</vt:lpstr>
      <vt:lpstr>TBD examples</vt:lpstr>
      <vt:lpstr>スライド 52</vt:lpstr>
      <vt:lpstr>スライド 53</vt:lpstr>
      <vt:lpstr>スライド 54</vt:lpstr>
      <vt:lpstr>スライド 55</vt:lpstr>
      <vt:lpstr>スライド 56</vt:lpstr>
      <vt:lpstr>TBD application-shape retrieval</vt:lpstr>
      <vt:lpstr>First clustering then retrieval</vt:lpstr>
      <vt:lpstr>Advantages</vt:lpstr>
      <vt:lpstr>Shape retrieval framework</vt:lpstr>
      <vt:lpstr>MPEG7 database</vt:lpstr>
      <vt:lpstr>Shape representation</vt:lpstr>
      <vt:lpstr>Experimental results</vt:lpstr>
      <vt:lpstr>Other TBD applications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あ</dc:creator>
  <cp:lastModifiedBy>samari</cp:lastModifiedBy>
  <cp:revision>26</cp:revision>
  <dcterms:created xsi:type="dcterms:W3CDTF">2010-07-06T23:07:33Z</dcterms:created>
  <dcterms:modified xsi:type="dcterms:W3CDTF">2011-04-07T03:56:30Z</dcterms:modified>
</cp:coreProperties>
</file>