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0" r:id="rId1"/>
  </p:sldMasterIdLst>
  <p:notesMasterIdLst>
    <p:notesMasterId r:id="rId26"/>
  </p:notesMasterIdLst>
  <p:sldIdLst>
    <p:sldId id="542" r:id="rId2"/>
    <p:sldId id="298" r:id="rId3"/>
    <p:sldId id="538" r:id="rId4"/>
    <p:sldId id="543" r:id="rId5"/>
    <p:sldId id="269" r:id="rId6"/>
    <p:sldId id="279" r:id="rId7"/>
    <p:sldId id="277" r:id="rId8"/>
    <p:sldId id="264" r:id="rId9"/>
    <p:sldId id="265" r:id="rId10"/>
    <p:sldId id="544" r:id="rId11"/>
    <p:sldId id="547" r:id="rId12"/>
    <p:sldId id="540" r:id="rId13"/>
    <p:sldId id="545" r:id="rId14"/>
    <p:sldId id="510" r:id="rId15"/>
    <p:sldId id="546" r:id="rId16"/>
    <p:sldId id="519" r:id="rId17"/>
    <p:sldId id="273" r:id="rId18"/>
    <p:sldId id="280" r:id="rId19"/>
    <p:sldId id="285" r:id="rId20"/>
    <p:sldId id="281" r:id="rId21"/>
    <p:sldId id="284" r:id="rId22"/>
    <p:sldId id="275" r:id="rId23"/>
    <p:sldId id="282" r:id="rId24"/>
    <p:sldId id="51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60"/>
    <p:restoredTop sz="85989"/>
  </p:normalViewPr>
  <p:slideViewPr>
    <p:cSldViewPr snapToGrid="0">
      <p:cViewPr varScale="1">
        <p:scale>
          <a:sx n="133" d="100"/>
          <a:sy n="133" d="100"/>
        </p:scale>
        <p:origin x="160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AD09F-CD25-114C-9FF6-BDF1B0F56441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9008A-2CE1-FE4C-94E6-E649A3932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75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i7uGg6FVM4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6827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5355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6872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6069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A9304169-D59B-1A8C-4A21-FF5D1337B2D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CDCC9F2F-941C-43DE-0AA1-999A58B1CF2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A work breakdown structure (WBS) is </a:t>
            </a:r>
            <a:r>
              <a:rPr lang="en-GB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a project management tool that takes a step-by-step approach to complete large projects with several moving pieces</a:t>
            </a:r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. By breaking down the project into smaller components, a WBS can integrate scope, cost and deliverables into a single tool.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9008A-2CE1-FE4C-94E6-E649A39322A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5611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A Gantt chart is </a:t>
            </a:r>
            <a:r>
              <a:rPr lang="en-GB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a project management tool that illustrates a project plan</a:t>
            </a:r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. It typically includes two sections: the left side outlines a list of tasks, while the right side has a timeline with schedule bars that visualize work.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Know what's going on in your projects.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Improved communication and team cohesion.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Avoid resource overload.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Measure the progress of projects.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See overlapping activities and task dependencies.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Experience more clarity.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Practice better time management.</a:t>
            </a:r>
          </a:p>
          <a:p>
            <a:pPr algn="l"/>
            <a:endParaRPr lang="en-GB" b="0" i="0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9008A-2CE1-FE4C-94E6-E649A39322A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5797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hlinkClick r:id="rId3"/>
              </a:rPr>
              <a:t>https://www.youtube.com/watch?v=zi7uGg6FVM4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9008A-2CE1-FE4C-94E6-E649A39322A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172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Should</a:t>
            </a:r>
            <a:r>
              <a:rPr lang="en-GB" baseline="0" dirty="0"/>
              <a:t> reassure students here that finding a solution isn’t a necessary component in a strong dissertation.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717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Should</a:t>
            </a:r>
            <a:r>
              <a:rPr lang="en-GB" baseline="0" dirty="0"/>
              <a:t> reassure students here that finding a solution isn’t a necessary component in a strong dissertation.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508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Should</a:t>
            </a:r>
            <a:r>
              <a:rPr lang="en-GB" baseline="0" dirty="0"/>
              <a:t> reassure students here that finding a solution isn’t a necessary component in a strong dissertation.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2098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>
            <a:extLst>
              <a:ext uri="{FF2B5EF4-FFF2-40B4-BE49-F238E27FC236}">
                <a16:creationId xmlns:a16="http://schemas.microsoft.com/office/drawing/2014/main" id="{BADA29C5-9580-F4CA-4E67-ECE1439B97A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>
            <a:extLst>
              <a:ext uri="{FF2B5EF4-FFF2-40B4-BE49-F238E27FC236}">
                <a16:creationId xmlns:a16="http://schemas.microsoft.com/office/drawing/2014/main" id="{442CC724-9A6B-F7E1-ADF1-AC0B5035B87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z="800" dirty="0"/>
          </a:p>
          <a:p>
            <a:pPr eaLnBrk="1" hangingPunct="1">
              <a:spcBef>
                <a:spcPct val="0"/>
              </a:spcBef>
            </a:pPr>
            <a:r>
              <a:rPr lang="en-GB" altLang="en-US" sz="900" dirty="0"/>
              <a:t>Explain that not all projects require funding….</a:t>
            </a:r>
          </a:p>
          <a:p>
            <a:pPr eaLnBrk="1" hangingPunct="1">
              <a:spcBef>
                <a:spcPct val="0"/>
              </a:spcBef>
            </a:pPr>
            <a:endParaRPr lang="en-GB" altLang="en-US" sz="900" dirty="0"/>
          </a:p>
          <a:p>
            <a:pPr eaLnBrk="1" hangingPunct="1">
              <a:spcBef>
                <a:spcPct val="0"/>
              </a:spcBef>
            </a:pPr>
            <a:endParaRPr lang="en-GB" altLang="en-US" sz="900" dirty="0"/>
          </a:p>
        </p:txBody>
      </p:sp>
      <p:sp>
        <p:nvSpPr>
          <p:cNvPr id="17412" name="Slide Number Placeholder 3">
            <a:extLst>
              <a:ext uri="{FF2B5EF4-FFF2-40B4-BE49-F238E27FC236}">
                <a16:creationId xmlns:a16="http://schemas.microsoft.com/office/drawing/2014/main" id="{82BA0DA8-DFE4-7E96-CA27-401D37A214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F73AA7A-B3B0-4045-AC94-22874F49EF89}" type="slidenum">
              <a:rPr lang="en-GB" altLang="en-US" sz="1200"/>
              <a:pPr/>
              <a:t>5</a:t>
            </a:fld>
            <a:endParaRPr lang="en-GB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Balance the resources, time and quality of the output to satisfy the expectations.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9008A-2CE1-FE4C-94E6-E649A39322A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8544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Project scope is </a:t>
            </a:r>
            <a:r>
              <a:rPr lang="en-GB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the part of project planning that involves determining and documenting a list of specific project goals, deliverables, tasks, costs and deadlines</a:t>
            </a:r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.</a:t>
            </a:r>
            <a:b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</a:br>
            <a:endParaRPr lang="en-GB" b="0" i="0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A milestone is </a:t>
            </a:r>
            <a:r>
              <a:rPr lang="en-GB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a specific point within a project's life cycle used to measure the progress toward the ultimate goal</a:t>
            </a:r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. </a:t>
            </a:r>
          </a:p>
          <a:p>
            <a:pPr algn="l"/>
            <a:endParaRPr lang="en-GB" b="0" i="0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According to the Project Management Institute, project stakeholders are defined as: “Individuals and organizations who are actively involved in the project, or whose interests may be positively or negatively affected as a result of project execution or successful project completion.”</a:t>
            </a:r>
          </a:p>
          <a:p>
            <a:pPr algn="l"/>
            <a:endParaRPr lang="en-GB" b="0" i="0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endParaRPr lang="en-GB" b="0" i="0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endParaRPr lang="en-GB" b="0" i="0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9008A-2CE1-FE4C-94E6-E649A39322A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7182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Should</a:t>
            </a:r>
            <a:r>
              <a:rPr lang="en-GB" baseline="0" dirty="0"/>
              <a:t> reassure students here that finding a solution isn’t a necessary component in a strong dissertation.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439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Dario, should we</a:t>
            </a:r>
            <a:r>
              <a:rPr lang="en-GB" baseline="0" dirty="0"/>
              <a:t> add something in here about your role in the module?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014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57051-BB2C-0D0C-E68C-B29936CFF6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2B988E-7AE9-ABC0-6153-B487D74A61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144892-13D7-6EB2-DA0D-A31650624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177ED-4F3F-CE40-B041-EADAB1B740F9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410087-F854-030C-C4D6-C952E0F67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0F6891-2855-012A-FD78-C6A9BFD5F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1982-D306-4641-B2FD-4D1DCCED9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039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6EBEC-9C4A-A5AE-C118-EAE3D5505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1B5CF4-6DEE-263D-B9AE-2CADED7EBA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236119-1F16-7A0A-E288-35092712F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177ED-4F3F-CE40-B041-EADAB1B740F9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5B573D-59ED-9D7B-7F0E-74C8648C3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A3B7A-B5CE-B5CB-4D3E-339640183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1982-D306-4641-B2FD-4D1DCCED9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902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AFB30D-B1FD-A6C8-C25A-26C8C2666B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524BAE-9CC9-ECCB-56C1-54002C61C1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AF2C92-35DE-D6D0-2FD9-9586EE4F6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177ED-4F3F-CE40-B041-EADAB1B740F9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B67303-2DD7-54C3-80E9-782A4A3BA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E308F-F616-A685-EF49-D2FB2DD8C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1982-D306-4641-B2FD-4D1DCCED9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844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" y="0"/>
            <a:ext cx="12191543" cy="68579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93" y="3099144"/>
            <a:ext cx="10189521" cy="3283944"/>
          </a:xfrm>
          <a:prstGeom prst="rect">
            <a:avLst/>
          </a:prstGeom>
        </p:spPr>
        <p:txBody>
          <a:bodyPr/>
          <a:lstStyle>
            <a:lvl1pPr marL="228584" marR="0" indent="-228584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2667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91" y="2188025"/>
            <a:ext cx="67077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939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D5FC4-9037-A73D-DF0E-3CEEC869A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BA2BF-13C2-DB2B-9341-B030667159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2F1657-7FD8-39BA-47F4-719483C92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177ED-4F3F-CE40-B041-EADAB1B740F9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A8E25-C969-79A6-51AE-FB324D296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79A80D-4C7A-BF83-8B0D-0530F02FB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1982-D306-4641-B2FD-4D1DCCED9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419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8E1B7-0DFA-8F06-3EB4-DB8A5CB43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013B7B-4692-0C68-826F-3A60D83217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EFFB56-5837-3089-940D-2912CC462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177ED-4F3F-CE40-B041-EADAB1B740F9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0EBE2F-3929-A251-274F-BD2EAB56B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A4300-49B6-D732-E614-D1A9DB98B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1982-D306-4641-B2FD-4D1DCCED9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23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D4944-3EE4-5353-01C8-0DAFA32E5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3EB5B9-C874-0820-58C5-674D969273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2648B1-768E-B547-D081-4D2E74F5EA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4A0C7E-F73C-3EFC-A0E0-FE2417B65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177ED-4F3F-CE40-B041-EADAB1B740F9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E932BB-121C-121C-235F-C31C73B91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AAFEC3-E76E-F679-BBBA-737494D41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1982-D306-4641-B2FD-4D1DCCED9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727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5BDB5-F618-A6A9-9CA6-B24ED4B06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F34284-439F-66B6-7E1A-BB08F115DE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8DF5F1-F845-1ADB-6E85-795A251348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77BDEB-80DD-A70D-B512-42AD0A6A4A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3B7CC8-4174-D441-6BE4-87430014B2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5C519E-5BA9-5E61-8D35-82264D797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177ED-4F3F-CE40-B041-EADAB1B740F9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D98A58-8672-A408-0302-840E8457F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D1E211-03C8-8719-FC1D-30D49752B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1982-D306-4641-B2FD-4D1DCCED9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398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21C33-7754-3030-1161-A0CA7CAB7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EC24E6-A5F1-E6CD-09CE-EE7AFB798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177ED-4F3F-CE40-B041-EADAB1B740F9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B2A437-D608-A2D3-E46C-7D666F141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90DFB7-5D84-ACD6-E839-09A1357DA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1982-D306-4641-B2FD-4D1DCCED9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57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A82954-4785-79C8-93AE-E3EB9B7E2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177ED-4F3F-CE40-B041-EADAB1B740F9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053121-C5E0-FCB3-2F61-CF76774B2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5355D8-2BBD-49AF-8AFA-33DAAF48C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1982-D306-4641-B2FD-4D1DCCED9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993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9A340-F11E-0B3D-1114-31ABB92E7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093947-894D-1D9D-ADBD-7787A030E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E173AE-1E26-1F8D-0EFC-DE75C01B30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B46AC7-8E63-81B1-7066-1C71E1D66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177ED-4F3F-CE40-B041-EADAB1B740F9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EB557A-66F9-3AC6-B522-7279CBFE0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BBF552-A379-1A6C-ADC0-3BC8F13AA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1982-D306-4641-B2FD-4D1DCCED9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732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1276A-2856-E51A-6D32-17E4E58DD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B3E943-2040-6604-0936-9778A12C50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9BEF6-D8F8-3128-5126-10F70B1FFE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0A5689-E17C-080B-5791-74562CBA5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177ED-4F3F-CE40-B041-EADAB1B740F9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1A00B3-CC57-B6DD-C429-C94F98A14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785A09-4C8E-6A48-F33F-C7DA6D97F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1982-D306-4641-B2FD-4D1DCCED9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112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CC3570-E039-51B3-BCC3-47B561310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6D3198-DBDF-D69F-7D5E-B49CCD6B3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17184-F50D-1072-C169-23DF580A5E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177ED-4F3F-CE40-B041-EADAB1B740F9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16489C-38DB-F8B8-1F93-8E4AB9A503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D663F2-F72F-6E59-12AE-34D50FE73E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81982-D306-4641-B2FD-4D1DCCED9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793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5425Ypv8gCE?feature=oembed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zi7uGg6FVM4?feature=oembed" TargetMode="External"/><Relationship Id="rId4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91996" cy="812500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502921" y="6507481"/>
            <a:ext cx="10607041" cy="1308401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267" b="1" dirty="0">
                <a:latin typeface="+mn-lt"/>
              </a:rPr>
              <a:t> </a:t>
            </a:r>
          </a:p>
          <a:p>
            <a:r>
              <a:rPr lang="en-US" sz="4267" b="1" dirty="0">
                <a:latin typeface="+mn-lt"/>
              </a:rPr>
              <a:t>Term 1 Week 5 – Tuesday 1</a:t>
            </a:r>
            <a:r>
              <a:rPr lang="en-US" sz="4267" b="1" baseline="30000" dirty="0">
                <a:latin typeface="+mn-lt"/>
              </a:rPr>
              <a:t>st</a:t>
            </a:r>
            <a:r>
              <a:rPr lang="en-US" sz="4267" b="1" dirty="0">
                <a:latin typeface="+mn-lt"/>
              </a:rPr>
              <a:t> November, 2022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754" y="5086321"/>
            <a:ext cx="12525380" cy="193300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502921" y="350520"/>
            <a:ext cx="11689079" cy="238686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8000" dirty="0">
                <a:latin typeface="+mn-lt"/>
              </a:rPr>
              <a:t>ST415 </a:t>
            </a:r>
          </a:p>
          <a:p>
            <a:pPr>
              <a:lnSpc>
                <a:spcPct val="80000"/>
              </a:lnSpc>
            </a:pPr>
            <a:r>
              <a:rPr lang="en-US" sz="8000" dirty="0">
                <a:latin typeface="+mn-lt"/>
              </a:rPr>
              <a:t>IM Introduction Session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7C3EC5-D1DD-ECC9-CBDB-53F2FB9B0AA5}"/>
              </a:ext>
            </a:extLst>
          </p:cNvPr>
          <p:cNvSpPr txBox="1"/>
          <p:nvPr/>
        </p:nvSpPr>
        <p:spPr>
          <a:xfrm>
            <a:off x="563881" y="2420432"/>
            <a:ext cx="2971801" cy="2718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67" b="1" dirty="0">
                <a:solidFill>
                  <a:schemeClr val="bg1"/>
                </a:solidFill>
              </a:rPr>
              <a:t>ST415 </a:t>
            </a:r>
            <a:r>
              <a:rPr lang="en-GB" sz="4267" b="1" dirty="0">
                <a:solidFill>
                  <a:schemeClr val="bg1"/>
                </a:solidFill>
              </a:rPr>
              <a:t>ST421 EC400 IB403</a:t>
            </a:r>
            <a:r>
              <a:rPr lang="en-US" sz="4267" b="1" dirty="0">
                <a:solidFill>
                  <a:schemeClr val="bg1"/>
                </a:solidFill>
              </a:rPr>
              <a:t>  </a:t>
            </a:r>
          </a:p>
          <a:p>
            <a:endParaRPr lang="en-US" sz="4267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3708EF-CCD0-6DD0-708E-4A455653A63B}"/>
              </a:ext>
            </a:extLst>
          </p:cNvPr>
          <p:cNvSpPr txBox="1"/>
          <p:nvPr/>
        </p:nvSpPr>
        <p:spPr>
          <a:xfrm>
            <a:off x="598309" y="5655433"/>
            <a:ext cx="7699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These slides will be made available on the Moodle page - </a:t>
            </a:r>
          </a:p>
          <a:p>
            <a:r>
              <a:rPr lang="en-US" sz="2400" i="1" dirty="0"/>
              <a:t>“ST415 Statistics Integrated Masters Projects 2022/23”</a:t>
            </a:r>
          </a:p>
        </p:txBody>
      </p:sp>
    </p:spTree>
    <p:extLst>
      <p:ext uri="{BB962C8B-B14F-4D97-AF65-F5344CB8AC3E}">
        <p14:creationId xmlns:p14="http://schemas.microsoft.com/office/powerpoint/2010/main" val="19636975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435B08-F549-7F48-A15D-0B0E3AC2BEA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933" dirty="0"/>
              <a:t>Your questions?</a:t>
            </a:r>
          </a:p>
        </p:txBody>
      </p:sp>
    </p:spTree>
    <p:extLst>
      <p:ext uri="{BB962C8B-B14F-4D97-AF65-F5344CB8AC3E}">
        <p14:creationId xmlns:p14="http://schemas.microsoft.com/office/powerpoint/2010/main" val="3278709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00050" y="2252312"/>
            <a:ext cx="7858425" cy="863866"/>
          </a:xfrm>
        </p:spPr>
        <p:txBody>
          <a:bodyPr>
            <a:normAutofit/>
          </a:bodyPr>
          <a:lstStyle/>
          <a:p>
            <a:r>
              <a:rPr lang="en-US" sz="3200" dirty="0"/>
              <a:t>Milestones &amp; outputs in your IM project</a:t>
            </a:r>
          </a:p>
        </p:txBody>
      </p:sp>
      <p:sp>
        <p:nvSpPr>
          <p:cNvPr id="4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96305" y="3116179"/>
            <a:ext cx="8599570" cy="4187613"/>
          </a:xfrm>
        </p:spPr>
        <p:txBody>
          <a:bodyPr>
            <a:no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altLang="en-US" b="1" dirty="0"/>
              <a:t>Intrinsic and specific to your project:</a:t>
            </a:r>
            <a:r>
              <a:rPr lang="en-GB" altLang="en-US" dirty="0"/>
              <a:t> defined by content of your research, developed jointly with your supervisor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External and applied to all IM students:</a:t>
            </a:r>
            <a:r>
              <a:rPr lang="en-GB" dirty="0"/>
              <a:t> defined by departmental scheme for IM projects for assessment and to provide basic structure</a:t>
            </a:r>
          </a:p>
        </p:txBody>
      </p:sp>
    </p:spTree>
    <p:extLst>
      <p:ext uri="{BB962C8B-B14F-4D97-AF65-F5344CB8AC3E}">
        <p14:creationId xmlns:p14="http://schemas.microsoft.com/office/powerpoint/2010/main" val="778282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12891" y="1433690"/>
            <a:ext cx="6994872" cy="876183"/>
          </a:xfrm>
        </p:spPr>
        <p:txBody>
          <a:bodyPr/>
          <a:lstStyle/>
          <a:p>
            <a:r>
              <a:rPr lang="en-GB" sz="3733" dirty="0"/>
              <a:t>Assessment </a:t>
            </a:r>
            <a:endParaRPr lang="en-US" sz="3733" dirty="0"/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B9A319C6-54EC-EF69-33BD-1CC9B98AC2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90" y="2462016"/>
            <a:ext cx="10605919" cy="43959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386F64-7DFC-ADFD-6982-03C385273707}"/>
              </a:ext>
            </a:extLst>
          </p:cNvPr>
          <p:cNvSpPr txBox="1"/>
          <p:nvPr/>
        </p:nvSpPr>
        <p:spPr>
          <a:xfrm>
            <a:off x="112890" y="1957829"/>
            <a:ext cx="12093788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dirty="0">
                <a:solidFill>
                  <a:srgbClr val="7ECBB6"/>
                </a:solidFill>
              </a:rPr>
              <a:t>https://</a:t>
            </a:r>
            <a:r>
              <a:rPr lang="en-US" sz="1467" dirty="0" err="1">
                <a:solidFill>
                  <a:srgbClr val="7ECBB6"/>
                </a:solidFill>
              </a:rPr>
              <a:t>warwick.ac.uk</a:t>
            </a:r>
            <a:r>
              <a:rPr lang="en-US" sz="1467" dirty="0">
                <a:solidFill>
                  <a:srgbClr val="7ECBB6"/>
                </a:solidFill>
              </a:rPr>
              <a:t>/fac/sci/statistics/</a:t>
            </a:r>
            <a:r>
              <a:rPr lang="en-US" sz="1467" dirty="0" err="1">
                <a:solidFill>
                  <a:srgbClr val="7ECBB6"/>
                </a:solidFill>
              </a:rPr>
              <a:t>currentstudents</a:t>
            </a:r>
            <a:r>
              <a:rPr lang="en-US" sz="1467" dirty="0">
                <a:solidFill>
                  <a:srgbClr val="7ECBB6"/>
                </a:solidFill>
              </a:rPr>
              <a:t>/assessment/final_statistics_assessment_handbook_22-23_v1.pdf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A4785D1-E7B7-F284-7542-F51E87BF2A5F}"/>
              </a:ext>
            </a:extLst>
          </p:cNvPr>
          <p:cNvSpPr txBox="1"/>
          <p:nvPr/>
        </p:nvSpPr>
        <p:spPr>
          <a:xfrm>
            <a:off x="5678312" y="3806503"/>
            <a:ext cx="1659465" cy="54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dirty="0"/>
              <a:t>(see course handbooks 5.2.4)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156E1A-5F37-D487-336B-DF81A3A49976}"/>
              </a:ext>
            </a:extLst>
          </p:cNvPr>
          <p:cNvSpPr txBox="1"/>
          <p:nvPr/>
        </p:nvSpPr>
        <p:spPr>
          <a:xfrm>
            <a:off x="244948" y="4762130"/>
            <a:ext cx="2061865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dirty="0"/>
              <a:t>“Workflow report”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53F6D5-1CD9-6909-A404-0F20B184EDA6}"/>
              </a:ext>
            </a:extLst>
          </p:cNvPr>
          <p:cNvSpPr txBox="1"/>
          <p:nvPr/>
        </p:nvSpPr>
        <p:spPr>
          <a:xfrm>
            <a:off x="1395406" y="169889"/>
            <a:ext cx="11151044" cy="995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867" b="1" i="1" dirty="0">
                <a:solidFill>
                  <a:schemeClr val="bg1"/>
                </a:solidFill>
              </a:rPr>
              <a:t>Slide from Week 1 Session</a:t>
            </a:r>
          </a:p>
        </p:txBody>
      </p:sp>
    </p:spTree>
    <p:extLst>
      <p:ext uri="{BB962C8B-B14F-4D97-AF65-F5344CB8AC3E}">
        <p14:creationId xmlns:p14="http://schemas.microsoft.com/office/powerpoint/2010/main" val="855209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57524" y="2508354"/>
            <a:ext cx="9777136" cy="1025921"/>
          </a:xfrm>
        </p:spPr>
        <p:txBody>
          <a:bodyPr/>
          <a:lstStyle/>
          <a:p>
            <a:r>
              <a:rPr lang="en-GB" sz="3733" dirty="0"/>
              <a:t>Workflow report?</a:t>
            </a:r>
            <a:endParaRPr lang="en-US" sz="3733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59896" y="3287844"/>
            <a:ext cx="11992131" cy="2995025"/>
          </a:xfrm>
        </p:spPr>
        <p:txBody>
          <a:bodyPr>
            <a:noAutofit/>
          </a:bodyPr>
          <a:lstStyle/>
          <a:p>
            <a:r>
              <a:rPr lang="en-GB" sz="2933" dirty="0"/>
              <a:t>To make sure you are on the </a:t>
            </a:r>
            <a:r>
              <a:rPr lang="en-GB" sz="2933" b="1" dirty="0"/>
              <a:t>right track </a:t>
            </a:r>
            <a:r>
              <a:rPr lang="en-GB" sz="2933" dirty="0"/>
              <a:t>with your planned research</a:t>
            </a:r>
          </a:p>
          <a:p>
            <a:r>
              <a:rPr lang="en-GB" sz="2933" dirty="0"/>
              <a:t>Opportunity to reflect on </a:t>
            </a:r>
            <a:r>
              <a:rPr lang="en-GB" sz="2933" b="1" dirty="0"/>
              <a:t>feasibility of objectives</a:t>
            </a:r>
            <a:r>
              <a:rPr lang="en-GB" sz="2933" dirty="0"/>
              <a:t>, given the time and resource constraints</a:t>
            </a:r>
          </a:p>
          <a:p>
            <a:r>
              <a:rPr lang="en-GB" sz="2933" dirty="0"/>
              <a:t>To learn </a:t>
            </a:r>
            <a:r>
              <a:rPr lang="en-GB" sz="2933" b="1" dirty="0"/>
              <a:t>communication and planning</a:t>
            </a:r>
            <a:r>
              <a:rPr lang="en-GB" sz="2933" dirty="0"/>
              <a:t> skills, useful in “real-world”/ professional context</a:t>
            </a:r>
          </a:p>
          <a:p>
            <a:pPr marL="0" indent="0">
              <a:buNone/>
            </a:pPr>
            <a:endParaRPr lang="en-GB" sz="3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1489C4-9788-D2C5-5C5E-A9F3D6F06A86}"/>
              </a:ext>
            </a:extLst>
          </p:cNvPr>
          <p:cNvSpPr txBox="1"/>
          <p:nvPr/>
        </p:nvSpPr>
        <p:spPr>
          <a:xfrm>
            <a:off x="1298829" y="219857"/>
            <a:ext cx="12265441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867" b="1" i="1" dirty="0">
                <a:solidFill>
                  <a:schemeClr val="bg1"/>
                </a:solidFill>
              </a:rPr>
              <a:t>Slide from Week 1 Session</a:t>
            </a:r>
          </a:p>
        </p:txBody>
      </p:sp>
    </p:spTree>
    <p:extLst>
      <p:ext uri="{BB962C8B-B14F-4D97-AF65-F5344CB8AC3E}">
        <p14:creationId xmlns:p14="http://schemas.microsoft.com/office/powerpoint/2010/main" val="1410499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5B477C-F3A8-F443-9B76-6FB0027F5F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1961" y="2935705"/>
            <a:ext cx="10926553" cy="4196613"/>
          </a:xfrm>
        </p:spPr>
        <p:txBody>
          <a:bodyPr/>
          <a:lstStyle/>
          <a:p>
            <a:r>
              <a:rPr lang="en-US" dirty="0"/>
              <a:t>Short document: 6 pages max plus (optional) cover and table of content</a:t>
            </a:r>
          </a:p>
          <a:p>
            <a:r>
              <a:rPr lang="en-US" dirty="0"/>
              <a:t>11pt font, single spaced lines, all margins at least 2cm </a:t>
            </a:r>
          </a:p>
          <a:p>
            <a:r>
              <a:rPr lang="en-US" dirty="0"/>
              <a:t>Optional appendix for non-essential additional plots, formulas, tables, diagrams, formulas, proofs,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Supervisor will read at most 1 draft </a:t>
            </a:r>
          </a:p>
          <a:p>
            <a:r>
              <a:rPr lang="en-US" dirty="0"/>
              <a:t>Submission via Moodle page (uploading function will be added in time)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A5F0C-A557-2B49-AEA5-0D87876847F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98383" y="1896177"/>
            <a:ext cx="9257097" cy="962525"/>
          </a:xfrm>
        </p:spPr>
        <p:txBody>
          <a:bodyPr/>
          <a:lstStyle/>
          <a:p>
            <a:r>
              <a:rPr lang="en-US" sz="3733" dirty="0"/>
              <a:t>Technical &amp; logistic aspects</a:t>
            </a:r>
          </a:p>
        </p:txBody>
      </p:sp>
    </p:spTree>
    <p:extLst>
      <p:ext uri="{BB962C8B-B14F-4D97-AF65-F5344CB8AC3E}">
        <p14:creationId xmlns:p14="http://schemas.microsoft.com/office/powerpoint/2010/main" val="304503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39843" y="1878768"/>
            <a:ext cx="9777136" cy="1139253"/>
          </a:xfrm>
        </p:spPr>
        <p:txBody>
          <a:bodyPr/>
          <a:lstStyle/>
          <a:p>
            <a:r>
              <a:rPr lang="en-GB" sz="3733" dirty="0"/>
              <a:t>Content</a:t>
            </a:r>
            <a:endParaRPr lang="en-US" sz="3733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39843" y="2008681"/>
            <a:ext cx="11992131" cy="5276539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2933" dirty="0"/>
          </a:p>
          <a:p>
            <a:r>
              <a:rPr lang="en-GB" sz="2933" dirty="0"/>
              <a:t>Dissertation plan: Goals, why, how, done, to do</a:t>
            </a:r>
          </a:p>
          <a:p>
            <a:r>
              <a:rPr lang="en-GB" sz="2933" dirty="0"/>
              <a:t>Mostly non-technical, understandable by your peers</a:t>
            </a:r>
          </a:p>
          <a:p>
            <a:r>
              <a:rPr lang="en-GB" sz="2933" dirty="0"/>
              <a:t>Typical sections: introduction (including motivation, aims &amp; objectives), background, methods, initial results, initial conclusions, future work, references</a:t>
            </a:r>
          </a:p>
          <a:p>
            <a:r>
              <a:rPr lang="en-GB" sz="2933" dirty="0"/>
              <a:t>Assessment criteria and examples on Moodle page</a:t>
            </a:r>
          </a:p>
          <a:p>
            <a:r>
              <a:rPr lang="en-GB" sz="2933" dirty="0"/>
              <a:t>But: no standard approach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988362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435B08-F549-7F48-A15D-0B0E3AC2BEA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933" dirty="0"/>
              <a:t>Your questions?</a:t>
            </a:r>
          </a:p>
        </p:txBody>
      </p:sp>
    </p:spTree>
    <p:extLst>
      <p:ext uri="{BB962C8B-B14F-4D97-AF65-F5344CB8AC3E}">
        <p14:creationId xmlns:p14="http://schemas.microsoft.com/office/powerpoint/2010/main" val="24286386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446C949E-C693-E1FE-4CE2-042FDFC15F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1940" y="561343"/>
            <a:ext cx="7126327" cy="999624"/>
          </a:xfrm>
        </p:spPr>
        <p:txBody>
          <a:bodyPr/>
          <a:lstStyle/>
          <a:p>
            <a:pPr algn="l"/>
            <a:r>
              <a:rPr lang="en-GB" altLang="en-US" dirty="0"/>
              <a:t>Tools to help you in practice</a:t>
            </a:r>
            <a:endParaRPr lang="en-US" altLang="en-US" dirty="0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0D501096-C0FC-4A92-8CAA-59E127504B4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930724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en-GB" altLang="en-US" dirty="0"/>
              <a:t>Starting a Project checklist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GB" altLang="en-US" dirty="0"/>
              <a:t>Project initiation document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GB" altLang="en-US" dirty="0">
                <a:highlight>
                  <a:srgbClr val="FFFF00"/>
                </a:highlight>
              </a:rPr>
              <a:t>Project plan/Gantt Chart 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GB" altLang="en-US" dirty="0"/>
              <a:t>Risk Analysis toolkit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GB" altLang="en-US" dirty="0"/>
              <a:t>Progress Reporting template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GB" altLang="en-US" dirty="0"/>
              <a:t>Post Project Review Meeting</a:t>
            </a:r>
          </a:p>
          <a:p>
            <a:pPr>
              <a:lnSpc>
                <a:spcPct val="90000"/>
              </a:lnSpc>
              <a:buFontTx/>
              <a:buChar char="•"/>
            </a:pPr>
            <a:endParaRPr lang="en-US" altLang="en-US" dirty="0"/>
          </a:p>
          <a:p>
            <a:pPr>
              <a:lnSpc>
                <a:spcPct val="90000"/>
              </a:lnSpc>
              <a:buFontTx/>
              <a:buChar char="•"/>
            </a:pPr>
            <a:endParaRPr lang="en-US" altLang="en-US" dirty="0"/>
          </a:p>
        </p:txBody>
      </p:sp>
      <p:pic>
        <p:nvPicPr>
          <p:cNvPr id="11266" name="Picture 2" descr="Project Management Checklist (9 Points) to Quick Start Your Project">
            <a:extLst>
              <a:ext uri="{FF2B5EF4-FFF2-40B4-BE49-F238E27FC236}">
                <a16:creationId xmlns:a16="http://schemas.microsoft.com/office/drawing/2014/main" id="{5C95374C-C2C7-7943-3F30-3E133494C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549" y="1556575"/>
            <a:ext cx="5220935" cy="261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What Is A Project Initiation Document? Why &amp; How to Make It">
            <a:extLst>
              <a:ext uri="{FF2B5EF4-FFF2-40B4-BE49-F238E27FC236}">
                <a16:creationId xmlns:a16="http://schemas.microsoft.com/office/drawing/2014/main" id="{DB47368C-C95A-A58E-6DE6-BEC9BF94E1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13"/>
          <a:stretch/>
        </p:blipFill>
        <p:spPr bwMode="auto">
          <a:xfrm>
            <a:off x="6847446" y="547091"/>
            <a:ext cx="5096904" cy="599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CB9133D-612C-3C52-A543-A81CA0F9E4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0675" y="1799130"/>
            <a:ext cx="6463675" cy="3030155"/>
          </a:xfrm>
          <a:prstGeom prst="rect">
            <a:avLst/>
          </a:prstGeom>
        </p:spPr>
      </p:pic>
      <p:pic>
        <p:nvPicPr>
          <p:cNvPr id="11272" name="Picture 8" descr="Progress Report Templates – Weekdone">
            <a:extLst>
              <a:ext uri="{FF2B5EF4-FFF2-40B4-BE49-F238E27FC236}">
                <a16:creationId xmlns:a16="http://schemas.microsoft.com/office/drawing/2014/main" id="{37F6B5C0-0D71-1EFF-8C5F-DC348D7E06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7" t="15320" r="6404" b="5737"/>
          <a:stretch/>
        </p:blipFill>
        <p:spPr bwMode="auto">
          <a:xfrm>
            <a:off x="5409170" y="2122679"/>
            <a:ext cx="6535180" cy="3967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5C608-FE46-8443-7F11-8C4768068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breakdown structure</a:t>
            </a:r>
          </a:p>
        </p:txBody>
      </p:sp>
      <p:pic>
        <p:nvPicPr>
          <p:cNvPr id="12290" name="Picture 2" descr="What Is Work Breakdown Structure in Project Management?">
            <a:extLst>
              <a:ext uri="{FF2B5EF4-FFF2-40B4-BE49-F238E27FC236}">
                <a16:creationId xmlns:a16="http://schemas.microsoft.com/office/drawing/2014/main" id="{AD937747-3B37-FF39-4FFB-69C32B88EC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31"/>
          <a:stretch/>
        </p:blipFill>
        <p:spPr bwMode="auto">
          <a:xfrm>
            <a:off x="1243013" y="1306474"/>
            <a:ext cx="9906000" cy="5551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14561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5C608-FE46-8443-7F11-8C4768068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Gantt chart</a:t>
            </a:r>
          </a:p>
        </p:txBody>
      </p:sp>
      <p:pic>
        <p:nvPicPr>
          <p:cNvPr id="39938" name="Picture 2" descr="Work Breakdown Structure Examples (WBS) for Various Projects">
            <a:extLst>
              <a:ext uri="{FF2B5EF4-FFF2-40B4-BE49-F238E27FC236}">
                <a16:creationId xmlns:a16="http://schemas.microsoft.com/office/drawing/2014/main" id="{F6CFAC68-8B71-DB5A-AC75-AF8D4AEDC8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72930"/>
            <a:ext cx="9144000" cy="440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536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00050" y="1728866"/>
            <a:ext cx="11102401" cy="953375"/>
          </a:xfrm>
        </p:spPr>
        <p:txBody>
          <a:bodyPr/>
          <a:lstStyle/>
          <a:p>
            <a:r>
              <a:rPr lang="en-US" sz="3200" dirty="0"/>
              <a:t>Guest speaker </a:t>
            </a:r>
            <a:r>
              <a:rPr lang="en-US" sz="3200" dirty="0" err="1"/>
              <a:t>Yixue</a:t>
            </a:r>
            <a:r>
              <a:rPr lang="en-US" sz="3200" dirty="0"/>
              <a:t> Shen </a:t>
            </a:r>
          </a:p>
        </p:txBody>
      </p:sp>
      <p:sp>
        <p:nvSpPr>
          <p:cNvPr id="4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00051" y="2488367"/>
            <a:ext cx="9343948" cy="4488167"/>
          </a:xfrm>
        </p:spPr>
        <p:txBody>
          <a:bodyPr>
            <a:noAutofit/>
          </a:bodyPr>
          <a:lstStyle/>
          <a:p>
            <a:pPr algn="l">
              <a:buFontTx/>
              <a:buChar char="•"/>
            </a:pPr>
            <a:r>
              <a:rPr lang="en-GB" altLang="en-US" dirty="0"/>
              <a:t>BSC Economics, Beijing (4 years) </a:t>
            </a:r>
          </a:p>
          <a:p>
            <a:pPr algn="l">
              <a:buFontTx/>
              <a:buChar char="•"/>
            </a:pPr>
            <a:r>
              <a:rPr lang="en-GB" altLang="en-US" dirty="0"/>
              <a:t>MSc Programme and Project Management at WMG (Warwick Management Group)</a:t>
            </a:r>
          </a:p>
          <a:p>
            <a:pPr algn="l">
              <a:buFontTx/>
              <a:buChar char="•"/>
            </a:pPr>
            <a:r>
              <a:rPr lang="en-GB" altLang="en-US" dirty="0"/>
              <a:t>PhD student with Prof Naomi Brookes (Leeds, previously WMG), Dr Julia Brettschneider (Stats), Dr Vikki </a:t>
            </a:r>
            <a:r>
              <a:rPr lang="en-GB" altLang="en-US" dirty="0" err="1"/>
              <a:t>Abusidualghoul</a:t>
            </a:r>
            <a:r>
              <a:rPr lang="en-GB" altLang="en-US" dirty="0"/>
              <a:t> (WBS)</a:t>
            </a:r>
          </a:p>
          <a:p>
            <a:pPr>
              <a:buFontTx/>
              <a:buChar char="•"/>
            </a:pPr>
            <a:r>
              <a:rPr lang="en-GB" altLang="en-US" dirty="0" err="1"/>
              <a:t>yixue.shen@warwick.ac.uk</a:t>
            </a:r>
            <a:endParaRPr lang="en-GB" altLang="en-US" dirty="0"/>
          </a:p>
          <a:p>
            <a:pPr algn="l">
              <a:buFontTx/>
              <a:buChar char="•"/>
            </a:pPr>
            <a:r>
              <a:rPr lang="en-GB" altLang="en-US" dirty="0"/>
              <a:t>Interaction with some of last year’s 4</a:t>
            </a:r>
            <a:r>
              <a:rPr lang="en-GB" altLang="en-US" baseline="30000" dirty="0"/>
              <a:t>th</a:t>
            </a:r>
            <a:r>
              <a:rPr lang="en-GB" altLang="en-US" dirty="0"/>
              <a:t> year students’ group meetings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45813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1DEF1-3F72-1FD2-97EB-D8F19E9EB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– project planning using </a:t>
            </a:r>
            <a:r>
              <a:rPr lang="en-US" dirty="0" err="1"/>
              <a:t>Monday.com</a:t>
            </a:r>
            <a:endParaRPr lang="en-US" dirty="0"/>
          </a:p>
        </p:txBody>
      </p:sp>
      <p:pic>
        <p:nvPicPr>
          <p:cNvPr id="4" name="Online Media 3">
            <a:hlinkClick r:id="" action="ppaction://media"/>
            <a:extLst>
              <a:ext uri="{FF2B5EF4-FFF2-40B4-BE49-F238E27FC236}">
                <a16:creationId xmlns:a16="http://schemas.microsoft.com/office/drawing/2014/main" id="{26E53DC6-F190-5259-2A31-E1EA00C2CF4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12519" y="1318701"/>
            <a:ext cx="9804069" cy="5539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310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1DEF1-3F72-1FD2-97EB-D8F19E9EB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– project planning using </a:t>
            </a:r>
            <a:r>
              <a:rPr lang="en-US" dirty="0" err="1"/>
              <a:t>Monday.com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A11B7-6ED7-79DA-078F-0A56FC67E6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319" y="1690688"/>
            <a:ext cx="10515600" cy="4351338"/>
          </a:xfrm>
        </p:spPr>
        <p:txBody>
          <a:bodyPr>
            <a:normAutofit lnSpcReduction="10000"/>
          </a:bodyPr>
          <a:lstStyle/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 to 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Monday.com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click on ‘Get Started’.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Enter your Warwick University email address.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Complete the account details.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Select ‘I’m here for SCHOOL’.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Select ‘I want to manage PROJECTS’.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Select ‘I’m working on INDIVIDUAL PROJECTS’.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Build your Board with Others, click on ‘I’ll do it later’.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this point or very soon, you will be asked to confirm your email address so go to your inbox and click on the 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monday.com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email confirmation to verify your account.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Next, back within 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Monday.com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click on +Add to create a new board.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9867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1429DE66-AF42-6D27-CDAE-DC801BA2B1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2924175"/>
            <a:ext cx="9144000" cy="1143000"/>
          </a:xfrm>
        </p:spPr>
        <p:txBody>
          <a:bodyPr/>
          <a:lstStyle/>
          <a:p>
            <a:r>
              <a:rPr lang="en-GB" altLang="en-US"/>
              <a:t>Any questions?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62AAA-2164-6748-8541-BFE7F5DC4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Agile project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9004D7-0935-6093-4F2F-AD28DEEC2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Online Media 3">
            <a:hlinkClick r:id="" action="ppaction://media"/>
            <a:extLst>
              <a:ext uri="{FF2B5EF4-FFF2-40B4-BE49-F238E27FC236}">
                <a16:creationId xmlns:a16="http://schemas.microsoft.com/office/drawing/2014/main" id="{2C910776-43DB-7DF1-4687-B17F5D4D38E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389413" y="1529823"/>
            <a:ext cx="8989621" cy="5079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368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0E8FFC0-719F-8348-A5AC-E7AC0B072B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58940" y="4537023"/>
            <a:ext cx="10189521" cy="2878112"/>
          </a:xfrm>
        </p:spPr>
        <p:txBody>
          <a:bodyPr/>
          <a:lstStyle/>
          <a:p>
            <a:r>
              <a:rPr lang="en-US" dirty="0"/>
              <a:t>Oral communication and presentation of research projects</a:t>
            </a:r>
          </a:p>
          <a:p>
            <a:r>
              <a:rPr lang="en-US" dirty="0"/>
              <a:t>Written dissertation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435B08-F549-7F48-A15D-0B0E3AC2BEA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78992" y="2188023"/>
            <a:ext cx="8376489" cy="2039204"/>
          </a:xfrm>
        </p:spPr>
        <p:txBody>
          <a:bodyPr/>
          <a:lstStyle/>
          <a:p>
            <a:r>
              <a:rPr lang="en-US" sz="3733" dirty="0"/>
              <a:t>Third briefing session:  </a:t>
            </a:r>
          </a:p>
          <a:p>
            <a:r>
              <a:rPr lang="en-US" sz="3733" dirty="0"/>
              <a:t>Term 2 Week 3 </a:t>
            </a:r>
          </a:p>
          <a:p>
            <a:r>
              <a:rPr lang="en-US" sz="3733" dirty="0"/>
              <a:t>Monday 12-1pm</a:t>
            </a:r>
          </a:p>
        </p:txBody>
      </p:sp>
    </p:spTree>
    <p:extLst>
      <p:ext uri="{BB962C8B-B14F-4D97-AF65-F5344CB8AC3E}">
        <p14:creationId xmlns:p14="http://schemas.microsoft.com/office/powerpoint/2010/main" val="1373756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00051" y="1708880"/>
            <a:ext cx="10572749" cy="844845"/>
          </a:xfrm>
        </p:spPr>
        <p:txBody>
          <a:bodyPr/>
          <a:lstStyle/>
          <a:p>
            <a:r>
              <a:rPr lang="en-GB" sz="3200" dirty="0"/>
              <a:t>Professional development</a:t>
            </a:r>
            <a:endParaRPr lang="en-US" sz="3200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00051" y="2553726"/>
            <a:ext cx="11295239" cy="4681525"/>
          </a:xfrm>
        </p:spPr>
        <p:txBody>
          <a:bodyPr>
            <a:noAutofit/>
          </a:bodyPr>
          <a:lstStyle/>
          <a:p>
            <a:pPr>
              <a:spcAft>
                <a:spcPts val="933"/>
              </a:spcAft>
            </a:pPr>
            <a:r>
              <a:rPr lang="en-GB" dirty="0"/>
              <a:t>Reporting and scientific writing</a:t>
            </a:r>
          </a:p>
          <a:p>
            <a:pPr>
              <a:spcAft>
                <a:spcPts val="933"/>
              </a:spcAft>
            </a:pPr>
            <a:r>
              <a:rPr lang="en-GB" dirty="0"/>
              <a:t>Oral presentation skills </a:t>
            </a:r>
          </a:p>
          <a:p>
            <a:pPr>
              <a:spcAft>
                <a:spcPts val="933"/>
              </a:spcAft>
            </a:pPr>
            <a:r>
              <a:rPr lang="en-GB" dirty="0"/>
              <a:t>Independence and ownership</a:t>
            </a:r>
          </a:p>
          <a:p>
            <a:pPr>
              <a:spcAft>
                <a:spcPts val="933"/>
              </a:spcAft>
            </a:pPr>
            <a:r>
              <a:rPr lang="en-GB" dirty="0"/>
              <a:t>Communication of complex and evolving ideas </a:t>
            </a:r>
          </a:p>
          <a:p>
            <a:pPr>
              <a:spcAft>
                <a:spcPts val="933"/>
              </a:spcAft>
            </a:pPr>
            <a:r>
              <a:rPr lang="en-GB" dirty="0"/>
              <a:t>Reflecting on your work and its implications</a:t>
            </a:r>
          </a:p>
          <a:p>
            <a:pPr>
              <a:spcAft>
                <a:spcPts val="933"/>
              </a:spcAft>
            </a:pPr>
            <a:r>
              <a:rPr lang="en-GB" dirty="0"/>
              <a:t>Conducting meetings with a supervisor </a:t>
            </a:r>
          </a:p>
          <a:p>
            <a:pPr>
              <a:spcAft>
                <a:spcPts val="933"/>
              </a:spcAft>
            </a:pPr>
            <a:r>
              <a:rPr lang="en-GB" dirty="0">
                <a:highlight>
                  <a:srgbClr val="FFFF00"/>
                </a:highlight>
              </a:rPr>
              <a:t>Project management </a:t>
            </a:r>
            <a:r>
              <a:rPr lang="en-GB" dirty="0"/>
              <a:t>(setting and revising objectives, management of time and resources, risk assessment, milestones etc – </a:t>
            </a:r>
            <a:r>
              <a:rPr lang="en-GB" dirty="0">
                <a:highlight>
                  <a:srgbClr val="FFFF00"/>
                </a:highlight>
              </a:rPr>
              <a:t>more in Week 5 Session</a:t>
            </a:r>
            <a:r>
              <a:rPr lang="en-GB" dirty="0"/>
              <a:t>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78C496-ECE5-5993-A1FF-77EC0689CB9F}"/>
              </a:ext>
            </a:extLst>
          </p:cNvPr>
          <p:cNvSpPr txBox="1"/>
          <p:nvPr/>
        </p:nvSpPr>
        <p:spPr>
          <a:xfrm>
            <a:off x="1339123" y="227066"/>
            <a:ext cx="11763235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867" b="1" i="1" dirty="0">
                <a:solidFill>
                  <a:schemeClr val="bg1"/>
                </a:solidFill>
              </a:rPr>
              <a:t>Slide from Week 1 Session</a:t>
            </a:r>
          </a:p>
        </p:txBody>
      </p:sp>
    </p:spTree>
    <p:extLst>
      <p:ext uri="{BB962C8B-B14F-4D97-AF65-F5344CB8AC3E}">
        <p14:creationId xmlns:p14="http://schemas.microsoft.com/office/powerpoint/2010/main" val="4287665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00051" y="1889760"/>
            <a:ext cx="6707712" cy="792480"/>
          </a:xfrm>
        </p:spPr>
        <p:txBody>
          <a:bodyPr/>
          <a:lstStyle/>
          <a:p>
            <a:r>
              <a:rPr lang="en-US" sz="3200" dirty="0"/>
              <a:t>Aims of today’s session</a:t>
            </a:r>
          </a:p>
        </p:txBody>
      </p:sp>
      <p:sp>
        <p:nvSpPr>
          <p:cNvPr id="4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00052" y="2788920"/>
            <a:ext cx="9084749" cy="4187613"/>
          </a:xfrm>
        </p:spPr>
        <p:txBody>
          <a:bodyPr>
            <a:no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altLang="en-US" dirty="0"/>
              <a:t>Overview of general project management principles (</a:t>
            </a:r>
            <a:r>
              <a:rPr lang="en-GB" altLang="en-US" dirty="0" err="1"/>
              <a:t>Yixue</a:t>
            </a:r>
            <a:r>
              <a:rPr lang="en-GB" altLang="en-US" dirty="0"/>
              <a:t>)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altLang="en-US" dirty="0"/>
              <a:t>Workflow report specifications (Julia)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altLang="en-US" dirty="0"/>
              <a:t>Standard processes and tools that could be used when managing Master thesis project (</a:t>
            </a:r>
            <a:r>
              <a:rPr lang="en-GB" altLang="en-US" dirty="0" err="1"/>
              <a:t>Yixue</a:t>
            </a:r>
            <a:r>
              <a:rPr lang="en-GB" altLang="en-US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2618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37E7B147-A366-C54C-2F9F-6CE7EFC62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2313" y="620714"/>
            <a:ext cx="8229600" cy="1081087"/>
          </a:xfrm>
        </p:spPr>
        <p:txBody>
          <a:bodyPr/>
          <a:lstStyle/>
          <a:p>
            <a:pPr algn="l" eaLnBrk="1" hangingPunct="1"/>
            <a:r>
              <a:rPr lang="en-GB" altLang="en-US"/>
              <a:t>What is a project?</a:t>
            </a:r>
          </a:p>
        </p:txBody>
      </p:sp>
      <p:sp>
        <p:nvSpPr>
          <p:cNvPr id="5123" name="Content Placeholder 3">
            <a:extLst>
              <a:ext uri="{FF2B5EF4-FFF2-40B4-BE49-F238E27FC236}">
                <a16:creationId xmlns:a16="http://schemas.microsoft.com/office/drawing/2014/main" id="{B10D490F-74CF-2D83-E92D-956421FBFA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Char char="•"/>
            </a:pPr>
            <a:r>
              <a:rPr lang="en-GB" altLang="en-US"/>
              <a:t>A project features the following characteristics;</a:t>
            </a:r>
          </a:p>
          <a:p>
            <a:pPr lvl="1" eaLnBrk="1" hangingPunct="1"/>
            <a:r>
              <a:rPr lang="en-GB" altLang="en-US"/>
              <a:t>Specific start and end date</a:t>
            </a:r>
          </a:p>
          <a:p>
            <a:pPr lvl="1" eaLnBrk="1" hangingPunct="1"/>
            <a:r>
              <a:rPr lang="en-GB" altLang="en-US"/>
              <a:t>Series of tasks to achieve a defined outcome or objective</a:t>
            </a:r>
          </a:p>
          <a:p>
            <a:pPr lvl="1" eaLnBrk="1" hangingPunct="1"/>
            <a:r>
              <a:rPr lang="en-GB" altLang="en-US"/>
              <a:t>Uses people or resources to achieve that objective</a:t>
            </a:r>
          </a:p>
          <a:p>
            <a:pPr eaLnBrk="1" hangingPunct="1">
              <a:buFontTx/>
              <a:buChar char="•"/>
            </a:pPr>
            <a:endParaRPr lang="en-GB" altLang="en-US"/>
          </a:p>
          <a:p>
            <a:pPr eaLnBrk="1" hangingPunct="1">
              <a:buFontTx/>
              <a:buNone/>
            </a:pPr>
            <a:endParaRPr lang="en-GB" altLang="en-US"/>
          </a:p>
          <a:p>
            <a:pPr eaLnBrk="1" hangingPunct="1">
              <a:buFontTx/>
              <a:buNone/>
            </a:pPr>
            <a:endParaRPr lang="en-GB" altLang="en-US"/>
          </a:p>
          <a:p>
            <a:pPr eaLnBrk="1" hangingPunct="1">
              <a:buFontTx/>
              <a:buChar char="•"/>
            </a:pPr>
            <a:endParaRPr lang="en-GB" altLang="en-US"/>
          </a:p>
          <a:p>
            <a:pPr eaLnBrk="1" hangingPunct="1">
              <a:buFontTx/>
              <a:buChar char="•"/>
            </a:pPr>
            <a:endParaRPr lang="en-GB" altLang="en-US"/>
          </a:p>
        </p:txBody>
      </p:sp>
      <p:pic>
        <p:nvPicPr>
          <p:cNvPr id="5124" name="Picture 2">
            <a:extLst>
              <a:ext uri="{FF2B5EF4-FFF2-40B4-BE49-F238E27FC236}">
                <a16:creationId xmlns:a16="http://schemas.microsoft.com/office/drawing/2014/main" id="{5021F705-2327-E292-D676-FBB46D9C0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03839" y="4652964"/>
            <a:ext cx="1557337" cy="155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9" descr="C:\Users\Smalline\AppData\Local\Microsoft\Windows\Temporary Internet Files\Content.IE5\D7IIWU9A\MCj04326640000[1].png">
            <a:extLst>
              <a:ext uri="{FF2B5EF4-FFF2-40B4-BE49-F238E27FC236}">
                <a16:creationId xmlns:a16="http://schemas.microsoft.com/office/drawing/2014/main" id="{75A35E37-59F4-5C94-9CC9-187130EFC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75" y="4714875"/>
            <a:ext cx="1500188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0" descr="C:\Users\Smalline\AppData\Local\Microsoft\Windows\Temporary Internet Files\Content.IE5\XDVFLP65\MCj00787250000[1].wmf">
            <a:extLst>
              <a:ext uri="{FF2B5EF4-FFF2-40B4-BE49-F238E27FC236}">
                <a16:creationId xmlns:a16="http://schemas.microsoft.com/office/drawing/2014/main" id="{CDFD2A20-2CB7-F8B0-B982-7A3EAC1205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664" y="4437063"/>
            <a:ext cx="2065337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01529C46-7029-14BC-335B-56D73F669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GB" altLang="en-US"/>
              <a:t>What is project management?</a:t>
            </a:r>
            <a:endParaRPr lang="en-US" altLang="en-US"/>
          </a:p>
        </p:txBody>
      </p:sp>
      <p:sp>
        <p:nvSpPr>
          <p:cNvPr id="7171" name="Content Placeholder 2">
            <a:extLst>
              <a:ext uri="{FF2B5EF4-FFF2-40B4-BE49-F238E27FC236}">
                <a16:creationId xmlns:a16="http://schemas.microsoft.com/office/drawing/2014/main" id="{1A4F30B6-8894-84C6-A4FD-073D13D10F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9799" y="2133600"/>
            <a:ext cx="8310613" cy="3962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GB" altLang="en-US" dirty="0"/>
              <a:t>The planning, organising, directing and controlling of....</a:t>
            </a:r>
          </a:p>
          <a:p>
            <a:pPr algn="ctr" eaLnBrk="1" hangingPunct="1">
              <a:buFontTx/>
              <a:buChar char="•"/>
            </a:pPr>
            <a:endParaRPr lang="en-GB" altLang="en-US" dirty="0"/>
          </a:p>
          <a:p>
            <a:pPr algn="ctr" eaLnBrk="1" hangingPunct="1">
              <a:buFontTx/>
              <a:buNone/>
            </a:pPr>
            <a:r>
              <a:rPr lang="en-GB" altLang="en-US" dirty="0"/>
              <a:t>....activities, people and resources...</a:t>
            </a:r>
          </a:p>
          <a:p>
            <a:pPr algn="ctr" eaLnBrk="1" hangingPunct="1">
              <a:buFontTx/>
              <a:buChar char="•"/>
            </a:pPr>
            <a:endParaRPr lang="en-GB" altLang="en-US" dirty="0"/>
          </a:p>
          <a:p>
            <a:pPr algn="ctr" eaLnBrk="1" hangingPunct="1">
              <a:buFontTx/>
              <a:buNone/>
            </a:pPr>
            <a:r>
              <a:rPr lang="en-GB" altLang="en-US" dirty="0"/>
              <a:t>....to achieve a specific objective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84A36D9F-709E-2F04-5A49-FB6828C251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97744" y="585789"/>
            <a:ext cx="6934200" cy="11430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GB" altLang="en-US" dirty="0"/>
              <a:t>What is the project life-cycle?</a:t>
            </a:r>
            <a:endParaRPr lang="en-US" altLang="en-US" dirty="0"/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EDDE9D46-4B80-E501-D687-644B4F93C17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85838" y="1772444"/>
            <a:ext cx="7772400" cy="4322762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GB" altLang="en-US" dirty="0"/>
              <a:t>Logical sequence of activities to accomplish the project’s goals or objectives</a:t>
            </a:r>
            <a:endParaRPr lang="en-US" alt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BE2877-09A1-84A4-1E75-2928B44E15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189" y="3141663"/>
            <a:ext cx="1081087" cy="792162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GB" altLang="en-US" sz="1600" b="1">
                <a:solidFill>
                  <a:schemeClr val="bg1"/>
                </a:solidFill>
              </a:rPr>
              <a:t>Initiate</a:t>
            </a:r>
            <a:endParaRPr lang="en-US" altLang="en-US" sz="1600" b="1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C6F6989-07A0-1149-FFED-EACEF1CAF8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2538" y="3141663"/>
            <a:ext cx="1079500" cy="792162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GB" altLang="en-US" sz="1600" b="1">
                <a:solidFill>
                  <a:schemeClr val="bg1"/>
                </a:solidFill>
              </a:rPr>
              <a:t>Plan</a:t>
            </a:r>
            <a:endParaRPr lang="en-US" altLang="en-US" sz="1600" b="1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DFB0BCA-7DB4-0F54-3980-0C08820E0A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9739" y="3141663"/>
            <a:ext cx="1081087" cy="792162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GB" altLang="en-US" sz="1600" b="1">
                <a:solidFill>
                  <a:schemeClr val="bg1"/>
                </a:solidFill>
              </a:rPr>
              <a:t>Deliver</a:t>
            </a:r>
            <a:endParaRPr lang="en-US" altLang="en-US" sz="1600" b="1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56802A9-82F8-479B-A3B5-4E62B0C26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400" y="3141663"/>
            <a:ext cx="1081088" cy="792162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GB" altLang="en-US" sz="1600" b="1">
                <a:solidFill>
                  <a:schemeClr val="bg1"/>
                </a:solidFill>
              </a:rPr>
              <a:t>Review</a:t>
            </a:r>
            <a:endParaRPr lang="en-US" altLang="en-US" sz="1600" b="1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86BF82-1845-E153-AF76-C5927CF99F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91625" y="3141663"/>
            <a:ext cx="1081088" cy="792162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GB" altLang="en-US" sz="1600" b="1">
                <a:solidFill>
                  <a:schemeClr val="bg1"/>
                </a:solidFill>
              </a:rPr>
              <a:t>Close</a:t>
            </a:r>
            <a:endParaRPr lang="en-US" altLang="en-US" sz="1600" b="1">
              <a:solidFill>
                <a:schemeClr val="bg1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F9508CF-133C-2DC5-7B1B-B0CD340AA68F}"/>
              </a:ext>
            </a:extLst>
          </p:cNvPr>
          <p:cNvCxnSpPr>
            <a:cxnSpLocks noChangeShapeType="1"/>
            <a:stCxn id="5" idx="3"/>
            <a:endCxn id="6" idx="1"/>
          </p:cNvCxnSpPr>
          <p:nvPr/>
        </p:nvCxnSpPr>
        <p:spPr bwMode="auto">
          <a:xfrm>
            <a:off x="3216276" y="3538539"/>
            <a:ext cx="576263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DB1B11A-BE2C-139B-3455-7FC6188295FB}"/>
              </a:ext>
            </a:extLst>
          </p:cNvPr>
          <p:cNvCxnSpPr>
            <a:cxnSpLocks noChangeShapeType="1"/>
            <a:stCxn id="6" idx="3"/>
            <a:endCxn id="7" idx="1"/>
          </p:cNvCxnSpPr>
          <p:nvPr/>
        </p:nvCxnSpPr>
        <p:spPr bwMode="auto">
          <a:xfrm>
            <a:off x="4872038" y="3538539"/>
            <a:ext cx="647700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AA95F3C-4E4C-FAF0-B757-A17D5F13F625}"/>
              </a:ext>
            </a:extLst>
          </p:cNvPr>
          <p:cNvCxnSpPr>
            <a:cxnSpLocks noChangeShapeType="1"/>
            <a:stCxn id="7" idx="3"/>
            <a:endCxn id="8" idx="1"/>
          </p:cNvCxnSpPr>
          <p:nvPr/>
        </p:nvCxnSpPr>
        <p:spPr bwMode="auto">
          <a:xfrm>
            <a:off x="6600826" y="3538539"/>
            <a:ext cx="790575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12DE93C-A7D0-DA12-807A-17A452128C64}"/>
              </a:ext>
            </a:extLst>
          </p:cNvPr>
          <p:cNvCxnSpPr>
            <a:cxnSpLocks noChangeShapeType="1"/>
            <a:stCxn id="8" idx="3"/>
            <a:endCxn id="9" idx="1"/>
          </p:cNvCxnSpPr>
          <p:nvPr/>
        </p:nvCxnSpPr>
        <p:spPr bwMode="auto">
          <a:xfrm>
            <a:off x="8472489" y="3538539"/>
            <a:ext cx="719137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0CA9D888-2937-9016-5AEA-6C836033B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GB" altLang="en-US"/>
              <a:t>What do you do at each stage?</a:t>
            </a:r>
            <a:endParaRPr lang="en-US" altLang="en-US"/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id="{D38E97DD-E152-B14B-0071-50E4AB5D2E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9800" y="1628776"/>
            <a:ext cx="7772400" cy="4467225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GB" altLang="en-US" dirty="0"/>
              <a:t>Initiate</a:t>
            </a:r>
          </a:p>
          <a:p>
            <a:pPr lvl="1" eaLnBrk="1" hangingPunct="1"/>
            <a:r>
              <a:rPr lang="en-GB" altLang="en-US" dirty="0"/>
              <a:t>Define scope</a:t>
            </a:r>
          </a:p>
          <a:p>
            <a:pPr marL="457200" lvl="1" indent="0" eaLnBrk="1" hangingPunct="1">
              <a:buNone/>
            </a:pPr>
            <a:endParaRPr lang="en-GB" altLang="en-US" dirty="0"/>
          </a:p>
          <a:p>
            <a:pPr eaLnBrk="1" hangingPunct="1">
              <a:buFontTx/>
              <a:buChar char="•"/>
            </a:pPr>
            <a:r>
              <a:rPr lang="en-GB" altLang="en-US" dirty="0"/>
              <a:t>Plan</a:t>
            </a:r>
          </a:p>
          <a:p>
            <a:pPr lvl="1" eaLnBrk="1" hangingPunct="1"/>
            <a:r>
              <a:rPr lang="en-GB" altLang="en-US" dirty="0"/>
              <a:t>Identify milestones and outputs</a:t>
            </a:r>
          </a:p>
          <a:p>
            <a:pPr lvl="1" eaLnBrk="1" hangingPunct="1"/>
            <a:r>
              <a:rPr lang="en-GB" altLang="en-US" dirty="0"/>
              <a:t>Identify required resources</a:t>
            </a:r>
          </a:p>
          <a:p>
            <a:pPr lvl="1" eaLnBrk="1" hangingPunct="1"/>
            <a:r>
              <a:rPr lang="en-GB" altLang="en-US" dirty="0"/>
              <a:t>Identify and analyse risks</a:t>
            </a:r>
          </a:p>
          <a:p>
            <a:pPr lvl="1"/>
            <a:r>
              <a:rPr lang="en-GB" altLang="en-US" dirty="0"/>
              <a:t>Identify and analyse stakeholders *</a:t>
            </a:r>
          </a:p>
          <a:p>
            <a:pPr lvl="1" eaLnBrk="1" hangingPunct="1"/>
            <a:endParaRPr lang="en-GB" altLang="en-US" sz="2800" dirty="0"/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37EB54B2-9F7D-C6D0-DACE-A703628FA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/>
          <a:lstStyle/>
          <a:p>
            <a:pPr algn="l" eaLnBrk="1" hangingPunct="1"/>
            <a:r>
              <a:rPr lang="en-GB" altLang="en-US" dirty="0"/>
              <a:t>What do you do at each stage?</a:t>
            </a:r>
            <a:endParaRPr lang="en-US" altLang="en-US" dirty="0"/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F4F07E2E-6988-4B00-A142-AC79CF1C6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4914"/>
            <a:ext cx="10515600" cy="5443085"/>
          </a:xfrm>
        </p:spPr>
        <p:txBody>
          <a:bodyPr>
            <a:normAutofit/>
          </a:bodyPr>
          <a:lstStyle/>
          <a:p>
            <a:pPr eaLnBrk="1" hangingPunct="1">
              <a:buFontTx/>
              <a:buChar char="•"/>
            </a:pPr>
            <a:r>
              <a:rPr lang="en-GB" altLang="en-US" dirty="0"/>
              <a:t>Deliver</a:t>
            </a:r>
          </a:p>
          <a:p>
            <a:pPr lvl="1"/>
            <a:r>
              <a:rPr lang="en-GB" altLang="en-US" dirty="0"/>
              <a:t>Communicate with stakeholders*</a:t>
            </a:r>
          </a:p>
          <a:p>
            <a:pPr lvl="1" eaLnBrk="1" hangingPunct="1"/>
            <a:r>
              <a:rPr lang="en-GB" altLang="en-US" dirty="0"/>
              <a:t>Identify and undertake commissioning exercises </a:t>
            </a:r>
          </a:p>
          <a:p>
            <a:pPr lvl="1" eaLnBrk="1" hangingPunct="1"/>
            <a:r>
              <a:rPr lang="en-GB" altLang="en-US" dirty="0"/>
              <a:t>Monitor and report on project progress</a:t>
            </a:r>
          </a:p>
          <a:p>
            <a:pPr lvl="1" eaLnBrk="1" hangingPunct="1"/>
            <a:r>
              <a:rPr lang="en-GB" altLang="en-US" dirty="0"/>
              <a:t>Manage risks</a:t>
            </a:r>
          </a:p>
          <a:p>
            <a:pPr lvl="1" eaLnBrk="1" hangingPunct="1"/>
            <a:r>
              <a:rPr lang="en-GB" altLang="en-US" dirty="0"/>
              <a:t>Record lessons learned</a:t>
            </a:r>
          </a:p>
          <a:p>
            <a:pPr lvl="1" eaLnBrk="1" hangingPunct="1"/>
            <a:endParaRPr lang="en-GB" altLang="en-US" sz="1600" dirty="0"/>
          </a:p>
          <a:p>
            <a:pPr eaLnBrk="1" hangingPunct="1">
              <a:buFontTx/>
              <a:buChar char="•"/>
            </a:pPr>
            <a:r>
              <a:rPr lang="en-GB" altLang="en-US" dirty="0"/>
              <a:t>Review</a:t>
            </a:r>
          </a:p>
          <a:p>
            <a:pPr lvl="1" eaLnBrk="1" hangingPunct="1"/>
            <a:r>
              <a:rPr lang="en-GB" altLang="en-US" dirty="0"/>
              <a:t>Hold post project review meeting</a:t>
            </a:r>
          </a:p>
          <a:p>
            <a:pPr lvl="1" eaLnBrk="1" hangingPunct="1"/>
            <a:endParaRPr lang="en-GB" altLang="en-US" sz="1600" dirty="0"/>
          </a:p>
          <a:p>
            <a:pPr eaLnBrk="1" hangingPunct="1">
              <a:buFontTx/>
              <a:buChar char="•"/>
            </a:pPr>
            <a:r>
              <a:rPr lang="en-GB" altLang="en-US" dirty="0"/>
              <a:t>Close</a:t>
            </a:r>
          </a:p>
          <a:p>
            <a:pPr lvl="1" eaLnBrk="1" hangingPunct="1"/>
            <a:r>
              <a:rPr lang="en-GB" altLang="en-US" dirty="0"/>
              <a:t>Close project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bldLvl="2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691</TotalTime>
  <Words>1182</Words>
  <Application>Microsoft Macintosh PowerPoint</Application>
  <PresentationFormat>Widescreen</PresentationFormat>
  <Paragraphs>163</Paragraphs>
  <Slides>24</Slides>
  <Notes>16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Arial</vt:lpstr>
      <vt:lpstr>Avenir Next Demi Bold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What is a project?</vt:lpstr>
      <vt:lpstr>What is project management?</vt:lpstr>
      <vt:lpstr>What is the project life-cycle?</vt:lpstr>
      <vt:lpstr>What do you do at each stage?</vt:lpstr>
      <vt:lpstr>What do you do at each stage?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Tools to help you in practice</vt:lpstr>
      <vt:lpstr>Work breakdown structure</vt:lpstr>
      <vt:lpstr>Gantt chart</vt:lpstr>
      <vt:lpstr>Task – project planning using Monday.com</vt:lpstr>
      <vt:lpstr>Task – project planning using Monday.com</vt:lpstr>
      <vt:lpstr>Any questions?</vt:lpstr>
      <vt:lpstr>Agile project management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Projects &amp;  Project Management</dc:title>
  <dc:creator>SHEN, YIXUE (PGR)</dc:creator>
  <cp:lastModifiedBy>Brettschneider, Julia</cp:lastModifiedBy>
  <cp:revision>11</cp:revision>
  <dcterms:created xsi:type="dcterms:W3CDTF">2022-10-31T11:22:59Z</dcterms:created>
  <dcterms:modified xsi:type="dcterms:W3CDTF">2022-11-01T00:22:23Z</dcterms:modified>
</cp:coreProperties>
</file>