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 ContentType="image/t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media/image31.tif" ContentType="image/tiff"/>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1391" r:id="rId3"/>
    <p:sldId id="1393" r:id="rId4"/>
    <p:sldId id="1394" r:id="rId5"/>
    <p:sldId id="1395" r:id="rId6"/>
    <p:sldId id="1396" r:id="rId7"/>
    <p:sldId id="1390" r:id="rId8"/>
    <p:sldId id="257" r:id="rId9"/>
    <p:sldId id="139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horzBarState="maximized">
    <p:restoredLeft sz="7401" autoAdjust="0"/>
    <p:restoredTop sz="94660"/>
  </p:normalViewPr>
  <p:slideViewPr>
    <p:cSldViewPr snapToGrid="0">
      <p:cViewPr varScale="1">
        <p:scale>
          <a:sx n="93" d="100"/>
          <a:sy n="93" d="100"/>
        </p:scale>
        <p:origin x="1192" y="20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Book9"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spPr>
            <a:solidFill>
              <a:schemeClr val="accent1">
                <a:alpha val="75000"/>
              </a:schemeClr>
            </a:solidFill>
            <a:ln>
              <a:solidFill>
                <a:schemeClr val="tx1"/>
              </a:solidFill>
            </a:ln>
            <a:effectLst/>
          </c:spPr>
          <c:invertIfNegative val="0"/>
          <c:xVal>
            <c:numRef>
              <c:f>Sheet1!$F$3:$F$219</c:f>
              <c:numCache>
                <c:formatCode>General</c:formatCode>
                <c:ptCount val="217"/>
                <c:pt idx="0">
                  <c:v>1161.9629545506168</c:v>
                </c:pt>
                <c:pt idx="1">
                  <c:v>1200.9664978308765</c:v>
                </c:pt>
                <c:pt idx="2">
                  <c:v>1239.9762418515911</c:v>
                </c:pt>
                <c:pt idx="3">
                  <c:v>1278.9753560315262</c:v>
                </c:pt>
                <c:pt idx="4">
                  <c:v>1317.979785131851</c:v>
                </c:pt>
                <c:pt idx="5">
                  <c:v>1341.9004701660344</c:v>
                </c:pt>
                <c:pt idx="6">
                  <c:v>1357.8718059372657</c:v>
                </c:pt>
                <c:pt idx="7">
                  <c:v>1396.8824357780452</c:v>
                </c:pt>
                <c:pt idx="8">
                  <c:v>1434.9833284121107</c:v>
                </c:pt>
                <c:pt idx="9">
                  <c:v>1474.8824357780452</c:v>
                </c:pt>
                <c:pt idx="10">
                  <c:v>1497.910214186749</c:v>
                </c:pt>
                <c:pt idx="11">
                  <c:v>1512.9913007926953</c:v>
                </c:pt>
                <c:pt idx="12">
                  <c:v>1551.9815567719809</c:v>
                </c:pt>
                <c:pt idx="13">
                  <c:v>1591.88686487837</c:v>
                </c:pt>
                <c:pt idx="14">
                  <c:v>1615.7854044109297</c:v>
                </c:pt>
                <c:pt idx="15">
                  <c:v>1629.9886433325005</c:v>
                </c:pt>
                <c:pt idx="16">
                  <c:v>1643.2626570059283</c:v>
                </c:pt>
                <c:pt idx="17">
                  <c:v>1653.9146432870737</c:v>
                </c:pt>
                <c:pt idx="18">
                  <c:v>1669.8824357780452</c:v>
                </c:pt>
                <c:pt idx="19">
                  <c:v>1683.1502487110183</c:v>
                </c:pt>
                <c:pt idx="20">
                  <c:v>1692.9155291071388</c:v>
                </c:pt>
                <c:pt idx="21">
                  <c:v>1707.9921866127602</c:v>
                </c:pt>
                <c:pt idx="22">
                  <c:v>1721.2759443069026</c:v>
                </c:pt>
                <c:pt idx="23">
                  <c:v>1731.9190723873987</c:v>
                </c:pt>
                <c:pt idx="24">
                  <c:v>1747.8859790583051</c:v>
                </c:pt>
                <c:pt idx="25">
                  <c:v>1771.7907193313195</c:v>
                </c:pt>
                <c:pt idx="26">
                  <c:v>1786.8833215981103</c:v>
                </c:pt>
                <c:pt idx="27">
                  <c:v>1800.1493628909532</c:v>
                </c:pt>
                <c:pt idx="28">
                  <c:v>1809.9057850864244</c:v>
                </c:pt>
                <c:pt idx="29">
                  <c:v>1824.9877575124358</c:v>
                </c:pt>
                <c:pt idx="30">
                  <c:v>1839.1475912508233</c:v>
                </c:pt>
                <c:pt idx="31">
                  <c:v>1849.7889476911896</c:v>
                </c:pt>
                <c:pt idx="32">
                  <c:v>1863.983328412111</c:v>
                </c:pt>
                <c:pt idx="33">
                  <c:v>1879.0387262361735</c:v>
                </c:pt>
                <c:pt idx="34">
                  <c:v>1887.9057850864242</c:v>
                </c:pt>
                <c:pt idx="35">
                  <c:v>1902.9877575124353</c:v>
                </c:pt>
                <c:pt idx="36">
                  <c:v>1917.1475912508233</c:v>
                </c:pt>
                <c:pt idx="37">
                  <c:v>1926.907556726554</c:v>
                </c:pt>
                <c:pt idx="38">
                  <c:v>1941.9859858723055</c:v>
                </c:pt>
                <c:pt idx="39">
                  <c:v>1957.0422695164332</c:v>
                </c:pt>
                <c:pt idx="40">
                  <c:v>1965.9022418061645</c:v>
                </c:pt>
                <c:pt idx="41">
                  <c:v>1980.9842142321756</c:v>
                </c:pt>
                <c:pt idx="42">
                  <c:v>1995.1546778113429</c:v>
                </c:pt>
                <c:pt idx="43">
                  <c:v>2005.7907193313192</c:v>
                </c:pt>
                <c:pt idx="44">
                  <c:v>2019.9833284121105</c:v>
                </c:pt>
                <c:pt idx="45">
                  <c:v>2034.1484770708882</c:v>
                </c:pt>
                <c:pt idx="46">
                  <c:v>2044.7854044109297</c:v>
                </c:pt>
                <c:pt idx="47">
                  <c:v>2057.1833420401117</c:v>
                </c:pt>
                <c:pt idx="48">
                  <c:v>2059.8744633974607</c:v>
                </c:pt>
                <c:pt idx="49">
                  <c:v>2073.1511345310832</c:v>
                </c:pt>
                <c:pt idx="50">
                  <c:v>2076.3914643287071</c:v>
                </c:pt>
                <c:pt idx="51">
                  <c:v>2083.7880618711242</c:v>
                </c:pt>
                <c:pt idx="52">
                  <c:v>2097.982442592046</c:v>
                </c:pt>
                <c:pt idx="53">
                  <c:v>2112.1546778113429</c:v>
                </c:pt>
                <c:pt idx="54">
                  <c:v>2122.7827469507347</c:v>
                </c:pt>
                <c:pt idx="55">
                  <c:v>2136.982442592046</c:v>
                </c:pt>
                <c:pt idx="56">
                  <c:v>2151.1502487110183</c:v>
                </c:pt>
                <c:pt idx="57">
                  <c:v>2154.3790628477977</c:v>
                </c:pt>
                <c:pt idx="58">
                  <c:v>2161.7818611306698</c:v>
                </c:pt>
                <c:pt idx="59">
                  <c:v>2175.983328412111</c:v>
                </c:pt>
                <c:pt idx="60">
                  <c:v>2190.1546778113429</c:v>
                </c:pt>
                <c:pt idx="61">
                  <c:v>2193.354259885979</c:v>
                </c:pt>
                <c:pt idx="62">
                  <c:v>2198.1297158561792</c:v>
                </c:pt>
                <c:pt idx="63">
                  <c:v>2200.7783178504101</c:v>
                </c:pt>
                <c:pt idx="64">
                  <c:v>2214.9806709519157</c:v>
                </c:pt>
                <c:pt idx="65">
                  <c:v>2230.0378404161083</c:v>
                </c:pt>
                <c:pt idx="66">
                  <c:v>2232.3480591455245</c:v>
                </c:pt>
                <c:pt idx="67">
                  <c:v>2237.1235151157248</c:v>
                </c:pt>
                <c:pt idx="68">
                  <c:v>2239.784518590865</c:v>
                </c:pt>
                <c:pt idx="69">
                  <c:v>2253.9815567719811</c:v>
                </c:pt>
                <c:pt idx="70">
                  <c:v>2255.7726849433302</c:v>
                </c:pt>
                <c:pt idx="71">
                  <c:v>2268.1520203511482</c:v>
                </c:pt>
                <c:pt idx="72">
                  <c:v>2271.3684330070182</c:v>
                </c:pt>
                <c:pt idx="73">
                  <c:v>2277.8951552456451</c:v>
                </c:pt>
                <c:pt idx="74">
                  <c:v>2292.977127671656</c:v>
                </c:pt>
                <c:pt idx="75">
                  <c:v>2308.0325254957188</c:v>
                </c:pt>
                <c:pt idx="76">
                  <c:v>2311.2569105321736</c:v>
                </c:pt>
                <c:pt idx="77">
                  <c:v>2316.891611965385</c:v>
                </c:pt>
                <c:pt idx="78">
                  <c:v>2331.9815567719811</c:v>
                </c:pt>
                <c:pt idx="79">
                  <c:v>2346.1529061712131</c:v>
                </c:pt>
                <c:pt idx="80">
                  <c:v>2349.3560315261088</c:v>
                </c:pt>
                <c:pt idx="81">
                  <c:v>2355.891611965385</c:v>
                </c:pt>
                <c:pt idx="82">
                  <c:v>2370.9753560315262</c:v>
                </c:pt>
                <c:pt idx="83">
                  <c:v>2372.7788856837847</c:v>
                </c:pt>
                <c:pt idx="84">
                  <c:v>2385.1467054307582</c:v>
                </c:pt>
                <c:pt idx="85">
                  <c:v>2388.4038658096169</c:v>
                </c:pt>
                <c:pt idx="86">
                  <c:v>2394.8907261453196</c:v>
                </c:pt>
                <c:pt idx="87">
                  <c:v>2408.1753696595274</c:v>
                </c:pt>
                <c:pt idx="88">
                  <c:v>2410.8682626570062</c:v>
                </c:pt>
                <c:pt idx="89">
                  <c:v>2422.3724078406435</c:v>
                </c:pt>
                <c:pt idx="90">
                  <c:v>2425.0360687759785</c:v>
                </c:pt>
                <c:pt idx="91">
                  <c:v>2427.3586889863041</c:v>
                </c:pt>
                <c:pt idx="92">
                  <c:v>2433.8907261453196</c:v>
                </c:pt>
                <c:pt idx="93">
                  <c:v>2447.1735980193976</c:v>
                </c:pt>
                <c:pt idx="94">
                  <c:v>2449.8691484770707</c:v>
                </c:pt>
                <c:pt idx="95">
                  <c:v>2463.153791991278</c:v>
                </c:pt>
                <c:pt idx="96">
                  <c:v>2466.3905785086426</c:v>
                </c:pt>
                <c:pt idx="97">
                  <c:v>2472.8924977854499</c:v>
                </c:pt>
                <c:pt idx="98">
                  <c:v>2487.977127671656</c:v>
                </c:pt>
                <c:pt idx="99">
                  <c:v>2502.1467054307582</c:v>
                </c:pt>
                <c:pt idx="100">
                  <c:v>2505.3586889863041</c:v>
                </c:pt>
                <c:pt idx="101">
                  <c:v>2512.7676880096305</c:v>
                </c:pt>
                <c:pt idx="102">
                  <c:v>2526.9762418515911</c:v>
                </c:pt>
                <c:pt idx="103">
                  <c:v>2541.1458196106937</c:v>
                </c:pt>
                <c:pt idx="104">
                  <c:v>2543.4462943193948</c:v>
                </c:pt>
                <c:pt idx="105">
                  <c:v>2550.8933836055148</c:v>
                </c:pt>
                <c:pt idx="106">
                  <c:v>2565.978013491721</c:v>
                </c:pt>
                <c:pt idx="107">
                  <c:v>2579.2644286460581</c:v>
                </c:pt>
                <c:pt idx="108">
                  <c:v>2583.3294569241602</c:v>
                </c:pt>
                <c:pt idx="109">
                  <c:v>2589.0013628001002</c:v>
                </c:pt>
                <c:pt idx="110">
                  <c:v>2604.9762418515911</c:v>
                </c:pt>
                <c:pt idx="111">
                  <c:v>2619.1582210916031</c:v>
                </c:pt>
                <c:pt idx="112">
                  <c:v>2622.3507166057188</c:v>
                </c:pt>
                <c:pt idx="113">
                  <c:v>2628.8871828650604</c:v>
                </c:pt>
                <c:pt idx="114">
                  <c:v>2643.977127671656</c:v>
                </c:pt>
                <c:pt idx="115">
                  <c:v>2657.2626570059283</c:v>
                </c:pt>
                <c:pt idx="116">
                  <c:v>2661.3498307856544</c:v>
                </c:pt>
                <c:pt idx="117">
                  <c:v>2667.009335180685</c:v>
                </c:pt>
                <c:pt idx="118">
                  <c:v>2669.6543938946556</c:v>
                </c:pt>
                <c:pt idx="119">
                  <c:v>2682.9762418515911</c:v>
                </c:pt>
                <c:pt idx="120">
                  <c:v>2697.1360755899786</c:v>
                </c:pt>
                <c:pt idx="121">
                  <c:v>2700.2453040179889</c:v>
                </c:pt>
                <c:pt idx="122">
                  <c:v>2707.7818611306698</c:v>
                </c:pt>
                <c:pt idx="123">
                  <c:v>2721.978013491721</c:v>
                </c:pt>
                <c:pt idx="124">
                  <c:v>2736.1467054307586</c:v>
                </c:pt>
                <c:pt idx="125">
                  <c:v>2739.304653962341</c:v>
                </c:pt>
                <c:pt idx="126">
                  <c:v>2745.8924977854499</c:v>
                </c:pt>
                <c:pt idx="127">
                  <c:v>2759.174483839462</c:v>
                </c:pt>
                <c:pt idx="128">
                  <c:v>2761.865605196811</c:v>
                </c:pt>
                <c:pt idx="129">
                  <c:v>2773.3688645603834</c:v>
                </c:pt>
                <c:pt idx="130">
                  <c:v>2776.041383696368</c:v>
                </c:pt>
                <c:pt idx="131">
                  <c:v>2778.3392009448748</c:v>
                </c:pt>
                <c:pt idx="132">
                  <c:v>2784.8854112249301</c:v>
                </c:pt>
                <c:pt idx="133">
                  <c:v>2799.977127671656</c:v>
                </c:pt>
                <c:pt idx="134">
                  <c:v>2813.2635428259932</c:v>
                </c:pt>
                <c:pt idx="135">
                  <c:v>2817.359574806369</c:v>
                </c:pt>
                <c:pt idx="136">
                  <c:v>2823.0022486201651</c:v>
                </c:pt>
                <c:pt idx="137">
                  <c:v>2838.9709269312016</c:v>
                </c:pt>
                <c:pt idx="138">
                  <c:v>2851.3600063597337</c:v>
                </c:pt>
                <c:pt idx="139">
                  <c:v>2854.0404978763031</c:v>
                </c:pt>
                <c:pt idx="140">
                  <c:v>2856.3170554432509</c:v>
                </c:pt>
                <c:pt idx="141">
                  <c:v>2863.7765462102798</c:v>
                </c:pt>
                <c:pt idx="142">
                  <c:v>2877.9700411111362</c:v>
                </c:pt>
                <c:pt idx="143">
                  <c:v>2891.2582279056037</c:v>
                </c:pt>
                <c:pt idx="144">
                  <c:v>2895.332114384355</c:v>
                </c:pt>
                <c:pt idx="145">
                  <c:v>2901.8845254048651</c:v>
                </c:pt>
                <c:pt idx="146">
                  <c:v>2916.9735843913963</c:v>
                </c:pt>
                <c:pt idx="147">
                  <c:v>2931.1458196106937</c:v>
                </c:pt>
                <c:pt idx="148">
                  <c:v>2934.3143979830556</c:v>
                </c:pt>
                <c:pt idx="149">
                  <c:v>2940.8924977854499</c:v>
                </c:pt>
                <c:pt idx="150">
                  <c:v>2955.9735843913963</c:v>
                </c:pt>
                <c:pt idx="151">
                  <c:v>2970.1422763304336</c:v>
                </c:pt>
                <c:pt idx="152">
                  <c:v>2971.5480727735253</c:v>
                </c:pt>
                <c:pt idx="153">
                  <c:v>2974.2046471483409</c:v>
                </c:pt>
                <c:pt idx="154">
                  <c:v>2979.8942694255798</c:v>
                </c:pt>
                <c:pt idx="155">
                  <c:v>2994.9700411111367</c:v>
                </c:pt>
                <c:pt idx="156">
                  <c:v>3008.2608853657985</c:v>
                </c:pt>
                <c:pt idx="157">
                  <c:v>3012.3135121629907</c:v>
                </c:pt>
                <c:pt idx="158">
                  <c:v>3018.0093351806845</c:v>
                </c:pt>
                <c:pt idx="159">
                  <c:v>3033.9744702114608</c:v>
                </c:pt>
                <c:pt idx="160">
                  <c:v>3047.2573420855388</c:v>
                </c:pt>
                <c:pt idx="161">
                  <c:v>3050.5145024643966</c:v>
                </c:pt>
                <c:pt idx="162">
                  <c:v>3057.0084493606196</c:v>
                </c:pt>
                <c:pt idx="163">
                  <c:v>3072.977127671656</c:v>
                </c:pt>
                <c:pt idx="164">
                  <c:v>3087.1546778113429</c:v>
                </c:pt>
                <c:pt idx="165">
                  <c:v>3090.2789651804578</c:v>
                </c:pt>
                <c:pt idx="166">
                  <c:v>3095.9995911599699</c:v>
                </c:pt>
                <c:pt idx="167">
                  <c:v>3111.9753560315262</c:v>
                </c:pt>
                <c:pt idx="168">
                  <c:v>3125.2617711858629</c:v>
                </c:pt>
                <c:pt idx="169">
                  <c:v>3128.5091875440071</c:v>
                </c:pt>
                <c:pt idx="170">
                  <c:v>3130.2321075703544</c:v>
                </c:pt>
                <c:pt idx="171">
                  <c:v>3135.8960410657096</c:v>
                </c:pt>
                <c:pt idx="172">
                  <c:v>3150.9726985713314</c:v>
                </c:pt>
                <c:pt idx="173">
                  <c:v>3164.2626570059283</c:v>
                </c:pt>
                <c:pt idx="174">
                  <c:v>3168.326799463965</c:v>
                </c:pt>
                <c:pt idx="175">
                  <c:v>3174.0137642810096</c:v>
                </c:pt>
                <c:pt idx="176">
                  <c:v>3189.9735843913959</c:v>
                </c:pt>
                <c:pt idx="177">
                  <c:v>3203.2591137256682</c:v>
                </c:pt>
                <c:pt idx="178">
                  <c:v>3207.3480591455241</c:v>
                </c:pt>
                <c:pt idx="179">
                  <c:v>3212.9995911599699</c:v>
                </c:pt>
                <c:pt idx="180">
                  <c:v>3228.9753560315257</c:v>
                </c:pt>
                <c:pt idx="181">
                  <c:v>3242.2688577463828</c:v>
                </c:pt>
                <c:pt idx="182">
                  <c:v>3246.3409725850047</c:v>
                </c:pt>
                <c:pt idx="183">
                  <c:v>3252.0022486201651</c:v>
                </c:pt>
                <c:pt idx="184">
                  <c:v>3267.978013491721</c:v>
                </c:pt>
                <c:pt idx="185">
                  <c:v>3281.2617711858634</c:v>
                </c:pt>
                <c:pt idx="186">
                  <c:v>3285.3436300451995</c:v>
                </c:pt>
                <c:pt idx="187">
                  <c:v>3291.0057919004248</c:v>
                </c:pt>
                <c:pt idx="188">
                  <c:v>3306.977127671656</c:v>
                </c:pt>
                <c:pt idx="189">
                  <c:v>3320.2617711858634</c:v>
                </c:pt>
                <c:pt idx="190">
                  <c:v>3324.3409725850047</c:v>
                </c:pt>
                <c:pt idx="191">
                  <c:v>3330.0004769800348</c:v>
                </c:pt>
                <c:pt idx="192">
                  <c:v>3345.9788993117859</c:v>
                </c:pt>
                <c:pt idx="193">
                  <c:v>3359.2679719263178</c:v>
                </c:pt>
                <c:pt idx="194">
                  <c:v>3363.3436300451995</c:v>
                </c:pt>
                <c:pt idx="195">
                  <c:v>3384.977127671656</c:v>
                </c:pt>
                <c:pt idx="196">
                  <c:v>3398.2670861062529</c:v>
                </c:pt>
                <c:pt idx="197">
                  <c:v>3402.3507166057193</c:v>
                </c:pt>
                <c:pt idx="198">
                  <c:v>3408.0004769800348</c:v>
                </c:pt>
                <c:pt idx="199">
                  <c:v>3423.977127671656</c:v>
                </c:pt>
                <c:pt idx="200">
                  <c:v>3437.2670861062529</c:v>
                </c:pt>
                <c:pt idx="201">
                  <c:v>3441.3454016853293</c:v>
                </c:pt>
                <c:pt idx="202">
                  <c:v>3462.9682694710064</c:v>
                </c:pt>
                <c:pt idx="203">
                  <c:v>3479.4144047970562</c:v>
                </c:pt>
                <c:pt idx="204">
                  <c:v>3501.9788993117859</c:v>
                </c:pt>
                <c:pt idx="205">
                  <c:v>3515.2697435664477</c:v>
                </c:pt>
                <c:pt idx="206">
                  <c:v>3519.337429304745</c:v>
                </c:pt>
                <c:pt idx="207">
                  <c:v>3526.773888750085</c:v>
                </c:pt>
                <c:pt idx="208">
                  <c:v>3540.9815567719811</c:v>
                </c:pt>
                <c:pt idx="209">
                  <c:v>3554.2706293865131</c:v>
                </c:pt>
                <c:pt idx="210">
                  <c:v>3557.4232629977059</c:v>
                </c:pt>
                <c:pt idx="211">
                  <c:v>3579.9806709519157</c:v>
                </c:pt>
                <c:pt idx="212">
                  <c:v>3593.260885365798</c:v>
                </c:pt>
                <c:pt idx="213">
                  <c:v>3597.3533740659141</c:v>
                </c:pt>
                <c:pt idx="214">
                  <c:v>3618.9851000522408</c:v>
                </c:pt>
                <c:pt idx="215">
                  <c:v>3636.3640039066941</c:v>
                </c:pt>
                <c:pt idx="216">
                  <c:v>3674.4064324164719</c:v>
                </c:pt>
              </c:numCache>
            </c:numRef>
          </c:xVal>
          <c:yVal>
            <c:numRef>
              <c:f>Sheet1!$G$3:$G$219</c:f>
              <c:numCache>
                <c:formatCode>General</c:formatCode>
                <c:ptCount val="217"/>
                <c:pt idx="0">
                  <c:v>3.7045449383185769E-2</c:v>
                </c:pt>
                <c:pt idx="1">
                  <c:v>3.3502169123494241E-2</c:v>
                </c:pt>
                <c:pt idx="2">
                  <c:v>2.3758148408887791E-2</c:v>
                </c:pt>
                <c:pt idx="3">
                  <c:v>2.4643968473810673E-2</c:v>
                </c:pt>
                <c:pt idx="4">
                  <c:v>2.021486814896889E-2</c:v>
                </c:pt>
                <c:pt idx="5">
                  <c:v>9.952983396556192E-2</c:v>
                </c:pt>
                <c:pt idx="6">
                  <c:v>0.12819406273433742</c:v>
                </c:pt>
                <c:pt idx="7">
                  <c:v>0.11756422195480809</c:v>
                </c:pt>
                <c:pt idx="8">
                  <c:v>1.6671587889277362E-2</c:v>
                </c:pt>
                <c:pt idx="9">
                  <c:v>0.11756422195480809</c:v>
                </c:pt>
                <c:pt idx="10">
                  <c:v>8.9785813250955471E-2</c:v>
                </c:pt>
                <c:pt idx="11">
                  <c:v>8.6992073047440499E-3</c:v>
                </c:pt>
                <c:pt idx="12">
                  <c:v>1.8443228019123126E-2</c:v>
                </c:pt>
                <c:pt idx="13">
                  <c:v>0.11313512162996631</c:v>
                </c:pt>
                <c:pt idx="14">
                  <c:v>0.21459558907031351</c:v>
                </c:pt>
                <c:pt idx="15">
                  <c:v>1.1356667499512696E-2</c:v>
                </c:pt>
                <c:pt idx="16">
                  <c:v>-0.26265700592830399</c:v>
                </c:pt>
                <c:pt idx="17">
                  <c:v>8.5356712926341061E-2</c:v>
                </c:pt>
                <c:pt idx="18">
                  <c:v>0.11756422195480809</c:v>
                </c:pt>
                <c:pt idx="19">
                  <c:v>-0.15024871101832105</c:v>
                </c:pt>
                <c:pt idx="20">
                  <c:v>8.4470892861190805E-2</c:v>
                </c:pt>
                <c:pt idx="21">
                  <c:v>7.8133872398211679E-3</c:v>
                </c:pt>
                <c:pt idx="22">
                  <c:v>-0.27594430690260197</c:v>
                </c:pt>
                <c:pt idx="23">
                  <c:v>8.0927612601271903E-2</c:v>
                </c:pt>
                <c:pt idx="24">
                  <c:v>0.11402094169488919</c:v>
                </c:pt>
                <c:pt idx="25">
                  <c:v>0.20928066868054884</c:v>
                </c:pt>
                <c:pt idx="26">
                  <c:v>0.11667840188965783</c:v>
                </c:pt>
                <c:pt idx="27">
                  <c:v>-0.14936289095317079</c:v>
                </c:pt>
                <c:pt idx="28">
                  <c:v>9.4214913575569881E-2</c:v>
                </c:pt>
                <c:pt idx="29">
                  <c:v>1.2242487564208204E-2</c:v>
                </c:pt>
                <c:pt idx="30">
                  <c:v>-0.14759125082332503</c:v>
                </c:pt>
                <c:pt idx="31">
                  <c:v>0.21105230881039461</c:v>
                </c:pt>
                <c:pt idx="32">
                  <c:v>1.6671587889049988E-2</c:v>
                </c:pt>
                <c:pt idx="33">
                  <c:v>-3.872623617348836E-2</c:v>
                </c:pt>
                <c:pt idx="34">
                  <c:v>9.4214913575797254E-2</c:v>
                </c:pt>
                <c:pt idx="35">
                  <c:v>1.2242487564662952E-2</c:v>
                </c:pt>
                <c:pt idx="36">
                  <c:v>-0.14759125082332503</c:v>
                </c:pt>
                <c:pt idx="37">
                  <c:v>9.244327344595149E-2</c:v>
                </c:pt>
                <c:pt idx="38">
                  <c:v>1.4014127694508716E-2</c:v>
                </c:pt>
                <c:pt idx="39">
                  <c:v>-4.2269516433179888E-2</c:v>
                </c:pt>
                <c:pt idx="40">
                  <c:v>9.7758193835488782E-2</c:v>
                </c:pt>
                <c:pt idx="41">
                  <c:v>1.578576782435448E-2</c:v>
                </c:pt>
                <c:pt idx="42">
                  <c:v>-0.15467781134293546</c:v>
                </c:pt>
                <c:pt idx="43">
                  <c:v>0.20928066868077622</c:v>
                </c:pt>
                <c:pt idx="44">
                  <c:v>1.6671587889504735E-2</c:v>
                </c:pt>
                <c:pt idx="45">
                  <c:v>-0.14847707088824791</c:v>
                </c:pt>
                <c:pt idx="46">
                  <c:v>0.21459558907031351</c:v>
                </c:pt>
                <c:pt idx="47">
                  <c:v>-0.18334204011171096</c:v>
                </c:pt>
                <c:pt idx="48">
                  <c:v>0.1255366025393414</c:v>
                </c:pt>
                <c:pt idx="49">
                  <c:v>-0.15113453108324393</c:v>
                </c:pt>
                <c:pt idx="50">
                  <c:v>-0.39146432870711578</c:v>
                </c:pt>
                <c:pt idx="51">
                  <c:v>0.21193812887577224</c:v>
                </c:pt>
                <c:pt idx="52">
                  <c:v>1.755740795397287E-2</c:v>
                </c:pt>
                <c:pt idx="53">
                  <c:v>-0.15467781134293546</c:v>
                </c:pt>
                <c:pt idx="54">
                  <c:v>0.21725304926530953</c:v>
                </c:pt>
                <c:pt idx="55">
                  <c:v>1.755740795397287E-2</c:v>
                </c:pt>
                <c:pt idx="56">
                  <c:v>-0.15024871101832105</c:v>
                </c:pt>
                <c:pt idx="57">
                  <c:v>-0.37906284779774069</c:v>
                </c:pt>
                <c:pt idx="58">
                  <c:v>0.21813886933023241</c:v>
                </c:pt>
                <c:pt idx="59">
                  <c:v>1.6671587889049988E-2</c:v>
                </c:pt>
                <c:pt idx="60">
                  <c:v>-0.15467781134293546</c:v>
                </c:pt>
                <c:pt idx="61">
                  <c:v>-0.3542598859789905</c:v>
                </c:pt>
                <c:pt idx="62">
                  <c:v>-0.12971585617924575</c:v>
                </c:pt>
                <c:pt idx="63">
                  <c:v>0.22168214958992394</c:v>
                </c:pt>
                <c:pt idx="64">
                  <c:v>1.9329048084273381E-2</c:v>
                </c:pt>
                <c:pt idx="65">
                  <c:v>-3.7840416108338104E-2</c:v>
                </c:pt>
                <c:pt idx="66">
                  <c:v>-0.34805914552453032</c:v>
                </c:pt>
                <c:pt idx="67">
                  <c:v>-0.12351511572478557</c:v>
                </c:pt>
                <c:pt idx="68">
                  <c:v>0.21548140913500902</c:v>
                </c:pt>
                <c:pt idx="69">
                  <c:v>1.8443228018895752E-2</c:v>
                </c:pt>
                <c:pt idx="70">
                  <c:v>0.22731505666979501</c:v>
                </c:pt>
                <c:pt idx="71">
                  <c:v>-0.15202035114816681</c:v>
                </c:pt>
                <c:pt idx="72">
                  <c:v>-0.36843300701821136</c:v>
                </c:pt>
                <c:pt idx="73">
                  <c:v>0.10484475435487184</c:v>
                </c:pt>
                <c:pt idx="74">
                  <c:v>2.2872328343964909E-2</c:v>
                </c:pt>
                <c:pt idx="75">
                  <c:v>-3.2525495718800812E-2</c:v>
                </c:pt>
                <c:pt idx="76">
                  <c:v>-0.25691053217360604</c:v>
                </c:pt>
                <c:pt idx="77">
                  <c:v>0.10838803461501811</c:v>
                </c:pt>
                <c:pt idx="78">
                  <c:v>1.8443228018895752E-2</c:v>
                </c:pt>
                <c:pt idx="79">
                  <c:v>-0.15290617121308969</c:v>
                </c:pt>
                <c:pt idx="80">
                  <c:v>-0.35603152610883626</c:v>
                </c:pt>
                <c:pt idx="81">
                  <c:v>0.10838803461501811</c:v>
                </c:pt>
                <c:pt idx="82">
                  <c:v>2.4643968473810673E-2</c:v>
                </c:pt>
                <c:pt idx="83">
                  <c:v>0.22111431621533484</c:v>
                </c:pt>
                <c:pt idx="84">
                  <c:v>-0.14670543075817477</c:v>
                </c:pt>
                <c:pt idx="85">
                  <c:v>-0.40386580961694563</c:v>
                </c:pt>
                <c:pt idx="86">
                  <c:v>0.10927385468039574</c:v>
                </c:pt>
                <c:pt idx="87">
                  <c:v>-0.17536965952740502</c:v>
                </c:pt>
                <c:pt idx="88">
                  <c:v>0.13173734299380158</c:v>
                </c:pt>
                <c:pt idx="89">
                  <c:v>-0.37240784064351828</c:v>
                </c:pt>
                <c:pt idx="90">
                  <c:v>-3.606877597849234E-2</c:v>
                </c:pt>
                <c:pt idx="91">
                  <c:v>-0.35868898630405965</c:v>
                </c:pt>
                <c:pt idx="92">
                  <c:v>0.10927385468039574</c:v>
                </c:pt>
                <c:pt idx="93">
                  <c:v>-0.17359801939755926</c:v>
                </c:pt>
                <c:pt idx="94">
                  <c:v>0.13085152292933344</c:v>
                </c:pt>
                <c:pt idx="95">
                  <c:v>-0.15379199127801257</c:v>
                </c:pt>
                <c:pt idx="96">
                  <c:v>-0.39057850864264765</c:v>
                </c:pt>
                <c:pt idx="97">
                  <c:v>0.10750221455009523</c:v>
                </c:pt>
                <c:pt idx="98">
                  <c:v>2.2872328343964909E-2</c:v>
                </c:pt>
                <c:pt idx="99">
                  <c:v>-0.14670543075817477</c:v>
                </c:pt>
                <c:pt idx="100">
                  <c:v>-0.35868898630405965</c:v>
                </c:pt>
                <c:pt idx="101">
                  <c:v>0.23231199036945327</c:v>
                </c:pt>
                <c:pt idx="102">
                  <c:v>2.3758148408887791E-2</c:v>
                </c:pt>
                <c:pt idx="103">
                  <c:v>-0.14581961069370664</c:v>
                </c:pt>
                <c:pt idx="104">
                  <c:v>-0.44629431939483766</c:v>
                </c:pt>
                <c:pt idx="105">
                  <c:v>0.10661639448517235</c:v>
                </c:pt>
                <c:pt idx="106">
                  <c:v>2.1986508279042027E-2</c:v>
                </c:pt>
                <c:pt idx="107">
                  <c:v>-0.26442864605814975</c:v>
                </c:pt>
                <c:pt idx="108">
                  <c:v>-0.32945692416024031</c:v>
                </c:pt>
                <c:pt idx="109">
                  <c:v>-1.362800100196182E-3</c:v>
                </c:pt>
                <c:pt idx="110">
                  <c:v>2.3758148408887791E-2</c:v>
                </c:pt>
                <c:pt idx="111">
                  <c:v>-0.15822109160308173</c:v>
                </c:pt>
                <c:pt idx="112">
                  <c:v>-0.35071660571884422</c:v>
                </c:pt>
                <c:pt idx="113">
                  <c:v>0.11281713493963252</c:v>
                </c:pt>
                <c:pt idx="114">
                  <c:v>2.2872328343964909E-2</c:v>
                </c:pt>
                <c:pt idx="115">
                  <c:v>-0.26265700592830399</c:v>
                </c:pt>
                <c:pt idx="116">
                  <c:v>-0.34983078565437609</c:v>
                </c:pt>
                <c:pt idx="117">
                  <c:v>-9.3351806849568675E-3</c:v>
                </c:pt>
                <c:pt idx="118">
                  <c:v>0.34560610534435909</c:v>
                </c:pt>
                <c:pt idx="119">
                  <c:v>2.3758148408887791E-2</c:v>
                </c:pt>
                <c:pt idx="120">
                  <c:v>-0.13607558997864544</c:v>
                </c:pt>
                <c:pt idx="121">
                  <c:v>-0.24530401798892854</c:v>
                </c:pt>
                <c:pt idx="122">
                  <c:v>0.21813886933023241</c:v>
                </c:pt>
                <c:pt idx="123">
                  <c:v>2.1986508279042027E-2</c:v>
                </c:pt>
                <c:pt idx="124">
                  <c:v>-0.14670543075862952</c:v>
                </c:pt>
                <c:pt idx="125">
                  <c:v>-0.30465396234103537</c:v>
                </c:pt>
                <c:pt idx="126">
                  <c:v>0.10750221455009523</c:v>
                </c:pt>
                <c:pt idx="127">
                  <c:v>-0.17448383946202739</c:v>
                </c:pt>
                <c:pt idx="128">
                  <c:v>0.13439480318902497</c:v>
                </c:pt>
                <c:pt idx="129">
                  <c:v>-0.36886456038337201</c:v>
                </c:pt>
                <c:pt idx="130">
                  <c:v>-4.1383696368029632E-2</c:v>
                </c:pt>
                <c:pt idx="131">
                  <c:v>-0.33920094487484675</c:v>
                </c:pt>
                <c:pt idx="132">
                  <c:v>0.11458877506993304</c:v>
                </c:pt>
                <c:pt idx="133">
                  <c:v>2.2872328343964909E-2</c:v>
                </c:pt>
                <c:pt idx="134">
                  <c:v>-0.26354282599322687</c:v>
                </c:pt>
                <c:pt idx="135">
                  <c:v>-0.35957480636898254</c:v>
                </c:pt>
                <c:pt idx="136">
                  <c:v>-2.248620165119064E-3</c:v>
                </c:pt>
                <c:pt idx="137">
                  <c:v>2.9073068798425084E-2</c:v>
                </c:pt>
                <c:pt idx="138">
                  <c:v>-0.36000635973368844</c:v>
                </c:pt>
                <c:pt idx="139">
                  <c:v>-4.049787630310675E-2</c:v>
                </c:pt>
                <c:pt idx="140">
                  <c:v>-0.31705544325086521</c:v>
                </c:pt>
                <c:pt idx="141">
                  <c:v>0.22345378972022445</c:v>
                </c:pt>
                <c:pt idx="142">
                  <c:v>2.9958888863802713E-2</c:v>
                </c:pt>
                <c:pt idx="143">
                  <c:v>-0.25822790560368958</c:v>
                </c:pt>
                <c:pt idx="144">
                  <c:v>-0.33211438435500895</c:v>
                </c:pt>
                <c:pt idx="145">
                  <c:v>0.11547459513485592</c:v>
                </c:pt>
                <c:pt idx="146">
                  <c:v>2.6415608603656437E-2</c:v>
                </c:pt>
                <c:pt idx="147">
                  <c:v>-0.14581961069370664</c:v>
                </c:pt>
                <c:pt idx="148">
                  <c:v>-0.31439798305564182</c:v>
                </c:pt>
                <c:pt idx="149">
                  <c:v>0.10750221455009523</c:v>
                </c:pt>
                <c:pt idx="150">
                  <c:v>2.6415608603656437E-2</c:v>
                </c:pt>
                <c:pt idx="151">
                  <c:v>-0.14227633043356036</c:v>
                </c:pt>
                <c:pt idx="152">
                  <c:v>0.45192722647470873</c:v>
                </c:pt>
                <c:pt idx="153">
                  <c:v>-0.20464714834088227</c:v>
                </c:pt>
                <c:pt idx="154">
                  <c:v>0.10573057442024947</c:v>
                </c:pt>
                <c:pt idx="155">
                  <c:v>2.9958888863347966E-2</c:v>
                </c:pt>
                <c:pt idx="156">
                  <c:v>-0.26088536579845822</c:v>
                </c:pt>
                <c:pt idx="157">
                  <c:v>-0.31351216299071893</c:v>
                </c:pt>
                <c:pt idx="158">
                  <c:v>-9.3351806845021201E-3</c:v>
                </c:pt>
                <c:pt idx="159">
                  <c:v>2.5529788539188303E-2</c:v>
                </c:pt>
                <c:pt idx="160">
                  <c:v>-0.2573420855387667</c:v>
                </c:pt>
                <c:pt idx="161">
                  <c:v>0.48549753560337194</c:v>
                </c:pt>
                <c:pt idx="162">
                  <c:v>-8.4493606195792381E-3</c:v>
                </c:pt>
                <c:pt idx="163">
                  <c:v>2.2872328343964909E-2</c:v>
                </c:pt>
                <c:pt idx="164">
                  <c:v>-0.15467781134293546</c:v>
                </c:pt>
                <c:pt idx="165">
                  <c:v>-0.27896518045781704</c:v>
                </c:pt>
                <c:pt idx="166">
                  <c:v>4.0884003010432934E-4</c:v>
                </c:pt>
                <c:pt idx="167">
                  <c:v>2.4643968473810673E-2</c:v>
                </c:pt>
                <c:pt idx="168">
                  <c:v>-0.26177118586292636</c:v>
                </c:pt>
                <c:pt idx="169">
                  <c:v>0.49081245599290924</c:v>
                </c:pt>
                <c:pt idx="170">
                  <c:v>-0.2321075703544011</c:v>
                </c:pt>
                <c:pt idx="171">
                  <c:v>0.1039589342904037</c:v>
                </c:pt>
                <c:pt idx="172">
                  <c:v>2.7301428668579319E-2</c:v>
                </c:pt>
                <c:pt idx="173">
                  <c:v>-0.26265700592830399</c:v>
                </c:pt>
                <c:pt idx="174">
                  <c:v>-0.32679946396501691</c:v>
                </c:pt>
                <c:pt idx="175">
                  <c:v>-1.3764281009571278E-2</c:v>
                </c:pt>
                <c:pt idx="176">
                  <c:v>2.6415608604111185E-2</c:v>
                </c:pt>
                <c:pt idx="177">
                  <c:v>-0.25911372566815771</c:v>
                </c:pt>
                <c:pt idx="178">
                  <c:v>-0.34805914552407557</c:v>
                </c:pt>
                <c:pt idx="179">
                  <c:v>4.0884003010432934E-4</c:v>
                </c:pt>
                <c:pt idx="180">
                  <c:v>2.4643968474265421E-2</c:v>
                </c:pt>
                <c:pt idx="181">
                  <c:v>-0.26885774638276416</c:v>
                </c:pt>
                <c:pt idx="182">
                  <c:v>-0.34097258500469252</c:v>
                </c:pt>
                <c:pt idx="183">
                  <c:v>-2.248620165119064E-3</c:v>
                </c:pt>
                <c:pt idx="184">
                  <c:v>2.1986508279042027E-2</c:v>
                </c:pt>
                <c:pt idx="185">
                  <c:v>-0.26177118586338111</c:v>
                </c:pt>
                <c:pt idx="186">
                  <c:v>-0.34363004519946116</c:v>
                </c:pt>
                <c:pt idx="187">
                  <c:v>-5.7919004248105921E-3</c:v>
                </c:pt>
                <c:pt idx="188">
                  <c:v>2.2872328343964909E-2</c:v>
                </c:pt>
                <c:pt idx="189">
                  <c:v>-0.26177118586338111</c:v>
                </c:pt>
                <c:pt idx="190">
                  <c:v>-0.34097258500469252</c:v>
                </c:pt>
                <c:pt idx="191">
                  <c:v>-4.7698003481855267E-4</c:v>
                </c:pt>
                <c:pt idx="192">
                  <c:v>2.1100688214119145E-2</c:v>
                </c:pt>
                <c:pt idx="193">
                  <c:v>-0.26797192631784128</c:v>
                </c:pt>
                <c:pt idx="194">
                  <c:v>-0.34363004519946116</c:v>
                </c:pt>
                <c:pt idx="195">
                  <c:v>2.2872328343964909E-2</c:v>
                </c:pt>
                <c:pt idx="196">
                  <c:v>-0.2670861062529184</c:v>
                </c:pt>
                <c:pt idx="197">
                  <c:v>-0.35071660571929897</c:v>
                </c:pt>
                <c:pt idx="198">
                  <c:v>-4.7698003481855267E-4</c:v>
                </c:pt>
                <c:pt idx="199">
                  <c:v>2.2872328343964909E-2</c:v>
                </c:pt>
                <c:pt idx="200">
                  <c:v>-0.2670861062529184</c:v>
                </c:pt>
                <c:pt idx="201">
                  <c:v>-0.34540168532930693</c:v>
                </c:pt>
                <c:pt idx="202">
                  <c:v>3.1730528993648477E-2</c:v>
                </c:pt>
                <c:pt idx="203">
                  <c:v>-0.41440479705624966</c:v>
                </c:pt>
                <c:pt idx="204">
                  <c:v>2.1100688214119145E-2</c:v>
                </c:pt>
                <c:pt idx="205">
                  <c:v>-0.26974356644768704</c:v>
                </c:pt>
                <c:pt idx="206">
                  <c:v>-0.33742930474500099</c:v>
                </c:pt>
                <c:pt idx="207">
                  <c:v>0.2261112499149931</c:v>
                </c:pt>
                <c:pt idx="208">
                  <c:v>1.8443228018895752E-2</c:v>
                </c:pt>
                <c:pt idx="209">
                  <c:v>-0.27062938651306467</c:v>
                </c:pt>
                <c:pt idx="210">
                  <c:v>-0.42326299770593323</c:v>
                </c:pt>
                <c:pt idx="211">
                  <c:v>1.9329048084273381E-2</c:v>
                </c:pt>
                <c:pt idx="212">
                  <c:v>-0.26088536579800348</c:v>
                </c:pt>
                <c:pt idx="213">
                  <c:v>-0.35337406591406761</c:v>
                </c:pt>
                <c:pt idx="214">
                  <c:v>1.4899947759204224E-2</c:v>
                </c:pt>
                <c:pt idx="215">
                  <c:v>-0.36400390669405169</c:v>
                </c:pt>
                <c:pt idx="216">
                  <c:v>-0.40643241647194372</c:v>
                </c:pt>
              </c:numCache>
            </c:numRef>
          </c:yVal>
          <c:bubbleSize>
            <c:numRef>
              <c:f>Sheet1!$B$3:$B$219</c:f>
              <c:numCache>
                <c:formatCode>General</c:formatCode>
                <c:ptCount val="217"/>
                <c:pt idx="0">
                  <c:v>216</c:v>
                </c:pt>
                <c:pt idx="1">
                  <c:v>220</c:v>
                </c:pt>
                <c:pt idx="2">
                  <c:v>223</c:v>
                </c:pt>
                <c:pt idx="3">
                  <c:v>257</c:v>
                </c:pt>
                <c:pt idx="4">
                  <c:v>286</c:v>
                </c:pt>
                <c:pt idx="5">
                  <c:v>216</c:v>
                </c:pt>
                <c:pt idx="6">
                  <c:v>234</c:v>
                </c:pt>
                <c:pt idx="7">
                  <c:v>273</c:v>
                </c:pt>
                <c:pt idx="8">
                  <c:v>327</c:v>
                </c:pt>
                <c:pt idx="9">
                  <c:v>328</c:v>
                </c:pt>
                <c:pt idx="10">
                  <c:v>225</c:v>
                </c:pt>
                <c:pt idx="11">
                  <c:v>306</c:v>
                </c:pt>
                <c:pt idx="12">
                  <c:v>326</c:v>
                </c:pt>
                <c:pt idx="13">
                  <c:v>292</c:v>
                </c:pt>
                <c:pt idx="14">
                  <c:v>228</c:v>
                </c:pt>
                <c:pt idx="15">
                  <c:v>355</c:v>
                </c:pt>
                <c:pt idx="16">
                  <c:v>222</c:v>
                </c:pt>
                <c:pt idx="17">
                  <c:v>270</c:v>
                </c:pt>
                <c:pt idx="18">
                  <c:v>382</c:v>
                </c:pt>
                <c:pt idx="19">
                  <c:v>244</c:v>
                </c:pt>
                <c:pt idx="20">
                  <c:v>229</c:v>
                </c:pt>
                <c:pt idx="21">
                  <c:v>391</c:v>
                </c:pt>
                <c:pt idx="22">
                  <c:v>218</c:v>
                </c:pt>
                <c:pt idx="23">
                  <c:v>242</c:v>
                </c:pt>
                <c:pt idx="24">
                  <c:v>364</c:v>
                </c:pt>
                <c:pt idx="25">
                  <c:v>238</c:v>
                </c:pt>
                <c:pt idx="26">
                  <c:v>352</c:v>
                </c:pt>
                <c:pt idx="27">
                  <c:v>249</c:v>
                </c:pt>
                <c:pt idx="28">
                  <c:v>272</c:v>
                </c:pt>
                <c:pt idx="29">
                  <c:v>418</c:v>
                </c:pt>
                <c:pt idx="30">
                  <c:v>235</c:v>
                </c:pt>
                <c:pt idx="31">
                  <c:v>251</c:v>
                </c:pt>
                <c:pt idx="32">
                  <c:v>399</c:v>
                </c:pt>
                <c:pt idx="33">
                  <c:v>233</c:v>
                </c:pt>
                <c:pt idx="34">
                  <c:v>291</c:v>
                </c:pt>
                <c:pt idx="35">
                  <c:v>397</c:v>
                </c:pt>
                <c:pt idx="36">
                  <c:v>247</c:v>
                </c:pt>
                <c:pt idx="37">
                  <c:v>280</c:v>
                </c:pt>
                <c:pt idx="38">
                  <c:v>417</c:v>
                </c:pt>
                <c:pt idx="39">
                  <c:v>222</c:v>
                </c:pt>
                <c:pt idx="40">
                  <c:v>275</c:v>
                </c:pt>
                <c:pt idx="41">
                  <c:v>412</c:v>
                </c:pt>
                <c:pt idx="42">
                  <c:v>273</c:v>
                </c:pt>
                <c:pt idx="43">
                  <c:v>270</c:v>
                </c:pt>
                <c:pt idx="44">
                  <c:v>433</c:v>
                </c:pt>
                <c:pt idx="45">
                  <c:v>252</c:v>
                </c:pt>
                <c:pt idx="46">
                  <c:v>270</c:v>
                </c:pt>
                <c:pt idx="47">
                  <c:v>214</c:v>
                </c:pt>
                <c:pt idx="48">
                  <c:v>400</c:v>
                </c:pt>
                <c:pt idx="49">
                  <c:v>274</c:v>
                </c:pt>
                <c:pt idx="50">
                  <c:v>204</c:v>
                </c:pt>
                <c:pt idx="51">
                  <c:v>273</c:v>
                </c:pt>
                <c:pt idx="52">
                  <c:v>438</c:v>
                </c:pt>
                <c:pt idx="53">
                  <c:v>287</c:v>
                </c:pt>
                <c:pt idx="54">
                  <c:v>279</c:v>
                </c:pt>
                <c:pt idx="55">
                  <c:v>442</c:v>
                </c:pt>
                <c:pt idx="56">
                  <c:v>283</c:v>
                </c:pt>
                <c:pt idx="57">
                  <c:v>227</c:v>
                </c:pt>
                <c:pt idx="58">
                  <c:v>235</c:v>
                </c:pt>
                <c:pt idx="59">
                  <c:v>438</c:v>
                </c:pt>
                <c:pt idx="60">
                  <c:v>270</c:v>
                </c:pt>
                <c:pt idx="61">
                  <c:v>248</c:v>
                </c:pt>
                <c:pt idx="62">
                  <c:v>226</c:v>
                </c:pt>
                <c:pt idx="63">
                  <c:v>302</c:v>
                </c:pt>
                <c:pt idx="64">
                  <c:v>484</c:v>
                </c:pt>
                <c:pt idx="65">
                  <c:v>262</c:v>
                </c:pt>
                <c:pt idx="66">
                  <c:v>240</c:v>
                </c:pt>
                <c:pt idx="67">
                  <c:v>227</c:v>
                </c:pt>
                <c:pt idx="68">
                  <c:v>280</c:v>
                </c:pt>
                <c:pt idx="69">
                  <c:v>434</c:v>
                </c:pt>
                <c:pt idx="70">
                  <c:v>240</c:v>
                </c:pt>
                <c:pt idx="71">
                  <c:v>321</c:v>
                </c:pt>
                <c:pt idx="72">
                  <c:v>249</c:v>
                </c:pt>
                <c:pt idx="73">
                  <c:v>294</c:v>
                </c:pt>
                <c:pt idx="74">
                  <c:v>495</c:v>
                </c:pt>
                <c:pt idx="75">
                  <c:v>255</c:v>
                </c:pt>
                <c:pt idx="76">
                  <c:v>233</c:v>
                </c:pt>
                <c:pt idx="77">
                  <c:v>315</c:v>
                </c:pt>
                <c:pt idx="78">
                  <c:v>500</c:v>
                </c:pt>
                <c:pt idx="79">
                  <c:v>295</c:v>
                </c:pt>
                <c:pt idx="80">
                  <c:v>268</c:v>
                </c:pt>
                <c:pt idx="81">
                  <c:v>289</c:v>
                </c:pt>
                <c:pt idx="82">
                  <c:v>477</c:v>
                </c:pt>
                <c:pt idx="83">
                  <c:v>256</c:v>
                </c:pt>
                <c:pt idx="84">
                  <c:v>297</c:v>
                </c:pt>
                <c:pt idx="85">
                  <c:v>247</c:v>
                </c:pt>
                <c:pt idx="86">
                  <c:v>301</c:v>
                </c:pt>
                <c:pt idx="87">
                  <c:v>252</c:v>
                </c:pt>
                <c:pt idx="88">
                  <c:v>455</c:v>
                </c:pt>
                <c:pt idx="89">
                  <c:v>226</c:v>
                </c:pt>
                <c:pt idx="90">
                  <c:v>265</c:v>
                </c:pt>
                <c:pt idx="91">
                  <c:v>264</c:v>
                </c:pt>
                <c:pt idx="92">
                  <c:v>332</c:v>
                </c:pt>
                <c:pt idx="93">
                  <c:v>246</c:v>
                </c:pt>
                <c:pt idx="94">
                  <c:v>461</c:v>
                </c:pt>
                <c:pt idx="95">
                  <c:v>311</c:v>
                </c:pt>
                <c:pt idx="96">
                  <c:v>242</c:v>
                </c:pt>
                <c:pt idx="97">
                  <c:v>314</c:v>
                </c:pt>
                <c:pt idx="98">
                  <c:v>519</c:v>
                </c:pt>
                <c:pt idx="99">
                  <c:v>275</c:v>
                </c:pt>
                <c:pt idx="100">
                  <c:v>234</c:v>
                </c:pt>
                <c:pt idx="101">
                  <c:v>248</c:v>
                </c:pt>
                <c:pt idx="102">
                  <c:v>486</c:v>
                </c:pt>
                <c:pt idx="103">
                  <c:v>309</c:v>
                </c:pt>
                <c:pt idx="104">
                  <c:v>266</c:v>
                </c:pt>
                <c:pt idx="105">
                  <c:v>302</c:v>
                </c:pt>
                <c:pt idx="106">
                  <c:v>511</c:v>
                </c:pt>
                <c:pt idx="107">
                  <c:v>307</c:v>
                </c:pt>
                <c:pt idx="108">
                  <c:v>284</c:v>
                </c:pt>
                <c:pt idx="109">
                  <c:v>290</c:v>
                </c:pt>
                <c:pt idx="110">
                  <c:v>489</c:v>
                </c:pt>
                <c:pt idx="111">
                  <c:v>297</c:v>
                </c:pt>
                <c:pt idx="112">
                  <c:v>255</c:v>
                </c:pt>
                <c:pt idx="113">
                  <c:v>311</c:v>
                </c:pt>
                <c:pt idx="114">
                  <c:v>459</c:v>
                </c:pt>
                <c:pt idx="115">
                  <c:v>322</c:v>
                </c:pt>
                <c:pt idx="116">
                  <c:v>260</c:v>
                </c:pt>
                <c:pt idx="117">
                  <c:v>260</c:v>
                </c:pt>
                <c:pt idx="118">
                  <c:v>236</c:v>
                </c:pt>
                <c:pt idx="119">
                  <c:v>496</c:v>
                </c:pt>
                <c:pt idx="120">
                  <c:v>297</c:v>
                </c:pt>
                <c:pt idx="121">
                  <c:v>233</c:v>
                </c:pt>
                <c:pt idx="122">
                  <c:v>252</c:v>
                </c:pt>
                <c:pt idx="123">
                  <c:v>468</c:v>
                </c:pt>
                <c:pt idx="124">
                  <c:v>322</c:v>
                </c:pt>
                <c:pt idx="125">
                  <c:v>253</c:v>
                </c:pt>
                <c:pt idx="126">
                  <c:v>284</c:v>
                </c:pt>
                <c:pt idx="127">
                  <c:v>230</c:v>
                </c:pt>
                <c:pt idx="128">
                  <c:v>463</c:v>
                </c:pt>
                <c:pt idx="129">
                  <c:v>244</c:v>
                </c:pt>
                <c:pt idx="130">
                  <c:v>271</c:v>
                </c:pt>
                <c:pt idx="131">
                  <c:v>263</c:v>
                </c:pt>
                <c:pt idx="132">
                  <c:v>256</c:v>
                </c:pt>
                <c:pt idx="133">
                  <c:v>449</c:v>
                </c:pt>
                <c:pt idx="134">
                  <c:v>337</c:v>
                </c:pt>
                <c:pt idx="135">
                  <c:v>297</c:v>
                </c:pt>
                <c:pt idx="136">
                  <c:v>309</c:v>
                </c:pt>
                <c:pt idx="137">
                  <c:v>456</c:v>
                </c:pt>
                <c:pt idx="138">
                  <c:v>252</c:v>
                </c:pt>
                <c:pt idx="139">
                  <c:v>273</c:v>
                </c:pt>
                <c:pt idx="140">
                  <c:v>273</c:v>
                </c:pt>
                <c:pt idx="141">
                  <c:v>249</c:v>
                </c:pt>
                <c:pt idx="142">
                  <c:v>469</c:v>
                </c:pt>
                <c:pt idx="143">
                  <c:v>338</c:v>
                </c:pt>
                <c:pt idx="144">
                  <c:v>277</c:v>
                </c:pt>
                <c:pt idx="145">
                  <c:v>276</c:v>
                </c:pt>
                <c:pt idx="146">
                  <c:v>437</c:v>
                </c:pt>
                <c:pt idx="147">
                  <c:v>297</c:v>
                </c:pt>
                <c:pt idx="148">
                  <c:v>270</c:v>
                </c:pt>
                <c:pt idx="149">
                  <c:v>272</c:v>
                </c:pt>
                <c:pt idx="150">
                  <c:v>442</c:v>
                </c:pt>
                <c:pt idx="151">
                  <c:v>303</c:v>
                </c:pt>
                <c:pt idx="152">
                  <c:v>240</c:v>
                </c:pt>
                <c:pt idx="153">
                  <c:v>276</c:v>
                </c:pt>
                <c:pt idx="154">
                  <c:v>251</c:v>
                </c:pt>
                <c:pt idx="155">
                  <c:v>415</c:v>
                </c:pt>
                <c:pt idx="156">
                  <c:v>309</c:v>
                </c:pt>
                <c:pt idx="157">
                  <c:v>268</c:v>
                </c:pt>
                <c:pt idx="158">
                  <c:v>230</c:v>
                </c:pt>
                <c:pt idx="159">
                  <c:v>370</c:v>
                </c:pt>
                <c:pt idx="160">
                  <c:v>282</c:v>
                </c:pt>
                <c:pt idx="161">
                  <c:v>183</c:v>
                </c:pt>
                <c:pt idx="162">
                  <c:v>242</c:v>
                </c:pt>
                <c:pt idx="163">
                  <c:v>376</c:v>
                </c:pt>
                <c:pt idx="164">
                  <c:v>301</c:v>
                </c:pt>
                <c:pt idx="165">
                  <c:v>242</c:v>
                </c:pt>
                <c:pt idx="166">
                  <c:v>222</c:v>
                </c:pt>
                <c:pt idx="167">
                  <c:v>359</c:v>
                </c:pt>
                <c:pt idx="168">
                  <c:v>267</c:v>
                </c:pt>
                <c:pt idx="169">
                  <c:v>175</c:v>
                </c:pt>
                <c:pt idx="170">
                  <c:v>254</c:v>
                </c:pt>
                <c:pt idx="171">
                  <c:v>215</c:v>
                </c:pt>
                <c:pt idx="172">
                  <c:v>366</c:v>
                </c:pt>
                <c:pt idx="173">
                  <c:v>272</c:v>
                </c:pt>
                <c:pt idx="174">
                  <c:v>277</c:v>
                </c:pt>
                <c:pt idx="175">
                  <c:v>225</c:v>
                </c:pt>
                <c:pt idx="176">
                  <c:v>331</c:v>
                </c:pt>
                <c:pt idx="177">
                  <c:v>263</c:v>
                </c:pt>
                <c:pt idx="178">
                  <c:v>266</c:v>
                </c:pt>
                <c:pt idx="179">
                  <c:v>207</c:v>
                </c:pt>
                <c:pt idx="180">
                  <c:v>309</c:v>
                </c:pt>
                <c:pt idx="181">
                  <c:v>257</c:v>
                </c:pt>
                <c:pt idx="182">
                  <c:v>258</c:v>
                </c:pt>
                <c:pt idx="183">
                  <c:v>212</c:v>
                </c:pt>
                <c:pt idx="184">
                  <c:v>278</c:v>
                </c:pt>
                <c:pt idx="185">
                  <c:v>235</c:v>
                </c:pt>
                <c:pt idx="186">
                  <c:v>242</c:v>
                </c:pt>
                <c:pt idx="187">
                  <c:v>192</c:v>
                </c:pt>
                <c:pt idx="188">
                  <c:v>286</c:v>
                </c:pt>
                <c:pt idx="189">
                  <c:v>228</c:v>
                </c:pt>
                <c:pt idx="190">
                  <c:v>232</c:v>
                </c:pt>
                <c:pt idx="191">
                  <c:v>191</c:v>
                </c:pt>
                <c:pt idx="192">
                  <c:v>252</c:v>
                </c:pt>
                <c:pt idx="193">
                  <c:v>201</c:v>
                </c:pt>
                <c:pt idx="194">
                  <c:v>215</c:v>
                </c:pt>
                <c:pt idx="195">
                  <c:v>244</c:v>
                </c:pt>
                <c:pt idx="196">
                  <c:v>202</c:v>
                </c:pt>
                <c:pt idx="197">
                  <c:v>214</c:v>
                </c:pt>
                <c:pt idx="198">
                  <c:v>180</c:v>
                </c:pt>
                <c:pt idx="199">
                  <c:v>226</c:v>
                </c:pt>
                <c:pt idx="200">
                  <c:v>185</c:v>
                </c:pt>
                <c:pt idx="201">
                  <c:v>204</c:v>
                </c:pt>
                <c:pt idx="202">
                  <c:v>196</c:v>
                </c:pt>
                <c:pt idx="203">
                  <c:v>169</c:v>
                </c:pt>
                <c:pt idx="204">
                  <c:v>191</c:v>
                </c:pt>
                <c:pt idx="205">
                  <c:v>172</c:v>
                </c:pt>
                <c:pt idx="206">
                  <c:v>183</c:v>
                </c:pt>
                <c:pt idx="207">
                  <c:v>161</c:v>
                </c:pt>
                <c:pt idx="208">
                  <c:v>179</c:v>
                </c:pt>
                <c:pt idx="209">
                  <c:v>159</c:v>
                </c:pt>
                <c:pt idx="210">
                  <c:v>162</c:v>
                </c:pt>
                <c:pt idx="211">
                  <c:v>174</c:v>
                </c:pt>
                <c:pt idx="212">
                  <c:v>158</c:v>
                </c:pt>
                <c:pt idx="213">
                  <c:v>168</c:v>
                </c:pt>
                <c:pt idx="214">
                  <c:v>159</c:v>
                </c:pt>
                <c:pt idx="215">
                  <c:v>150</c:v>
                </c:pt>
                <c:pt idx="216">
                  <c:v>149</c:v>
                </c:pt>
              </c:numCache>
            </c:numRef>
          </c:bubbleSize>
          <c:bubble3D val="0"/>
          <c:extLst>
            <c:ext xmlns:c16="http://schemas.microsoft.com/office/drawing/2014/chart" uri="{C3380CC4-5D6E-409C-BE32-E72D297353CC}">
              <c16:uniqueId val="{00000000-7C92-41F6-9DB0-15033C9DC3A9}"/>
            </c:ext>
          </c:extLst>
        </c:ser>
        <c:dLbls>
          <c:showLegendKey val="0"/>
          <c:showVal val="0"/>
          <c:showCatName val="0"/>
          <c:showSerName val="0"/>
          <c:showPercent val="0"/>
          <c:showBubbleSize val="0"/>
        </c:dLbls>
        <c:bubbleScale val="15"/>
        <c:showNegBubbles val="0"/>
        <c:sizeRepresents val="w"/>
        <c:axId val="461351552"/>
        <c:axId val="461350376"/>
      </c:bubbleChart>
      <c:valAx>
        <c:axId val="461351552"/>
        <c:scaling>
          <c:orientation val="minMax"/>
          <c:min val="10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1350376"/>
        <c:crosses val="autoZero"/>
        <c:crossBetween val="midCat"/>
      </c:valAx>
      <c:valAx>
        <c:axId val="4613503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135155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4C94F9-CB45-F641-999C-120BE25C20BA}" type="datetimeFigureOut">
              <a:rPr lang="en-US" smtClean="0"/>
              <a:t>5/13/19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2240A9-B1E7-A849-8327-AF2CDA45D860}" type="slidenum">
              <a:rPr lang="en-US" smtClean="0"/>
              <a:t>‹#›</a:t>
            </a:fld>
            <a:endParaRPr lang="en-US"/>
          </a:p>
        </p:txBody>
      </p:sp>
    </p:spTree>
    <p:extLst>
      <p:ext uri="{BB962C8B-B14F-4D97-AF65-F5344CB8AC3E}">
        <p14:creationId xmlns:p14="http://schemas.microsoft.com/office/powerpoint/2010/main" val="3089500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2ECC1A9-DC63-4EFB-ADEF-A72E3F31E8D7}" type="slidenum">
              <a:rPr lang="en-US" smtClean="0"/>
              <a:pPr>
                <a:defRPr/>
              </a:pPr>
              <a:t>4</a:t>
            </a:fld>
            <a:endParaRPr lang="en-US"/>
          </a:p>
        </p:txBody>
      </p:sp>
    </p:spTree>
    <p:extLst>
      <p:ext uri="{BB962C8B-B14F-4D97-AF65-F5344CB8AC3E}">
        <p14:creationId xmlns:p14="http://schemas.microsoft.com/office/powerpoint/2010/main" val="4140346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sz="3200"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8</a:t>
            </a:fld>
            <a:endParaRPr lang="en-GB" altLang="en-US"/>
          </a:p>
        </p:txBody>
      </p:sp>
    </p:spTree>
    <p:extLst>
      <p:ext uri="{BB962C8B-B14F-4D97-AF65-F5344CB8AC3E}">
        <p14:creationId xmlns:p14="http://schemas.microsoft.com/office/powerpoint/2010/main" val="2199020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3B8ACCD-96BF-41EB-98BF-9771AC843832}" type="datetimeFigureOut">
              <a:rPr lang="en-GB" smtClean="0"/>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2576447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3B8ACCD-96BF-41EB-98BF-9771AC843832}" type="datetimeFigureOut">
              <a:rPr lang="en-GB" smtClean="0"/>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97061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3B8ACCD-96BF-41EB-98BF-9771AC843832}" type="datetimeFigureOut">
              <a:rPr lang="en-GB" smtClean="0"/>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3006656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3B8ACCD-96BF-41EB-98BF-9771AC843832}" type="datetimeFigureOut">
              <a:rPr lang="en-GB" smtClean="0"/>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3181610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B8ACCD-96BF-41EB-98BF-9771AC843832}" type="datetimeFigureOut">
              <a:rPr lang="en-GB" smtClean="0"/>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2519490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3B8ACCD-96BF-41EB-98BF-9771AC843832}" type="datetimeFigureOut">
              <a:rPr lang="en-GB" smtClean="0"/>
              <a:t>13/05/2019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611823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3B8ACCD-96BF-41EB-98BF-9771AC843832}" type="datetimeFigureOut">
              <a:rPr lang="en-GB" smtClean="0"/>
              <a:t>13/05/2019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1487063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3B8ACCD-96BF-41EB-98BF-9771AC843832}" type="datetimeFigureOut">
              <a:rPr lang="en-GB" smtClean="0"/>
              <a:t>13/05/2019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2859616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8ACCD-96BF-41EB-98BF-9771AC843832}" type="datetimeFigureOut">
              <a:rPr lang="en-GB" smtClean="0"/>
              <a:t>13/05/2019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2086899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3B8ACCD-96BF-41EB-98BF-9771AC843832}" type="datetimeFigureOut">
              <a:rPr lang="en-GB" smtClean="0"/>
              <a:t>13/05/2019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556377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3B8ACCD-96BF-41EB-98BF-9771AC843832}" type="datetimeFigureOut">
              <a:rPr lang="en-GB" smtClean="0"/>
              <a:t>13/05/2019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0FF9EB-E442-4F9A-826B-5D6E4CBF09D1}" type="slidenum">
              <a:rPr lang="en-GB" smtClean="0"/>
              <a:t>‹#›</a:t>
            </a:fld>
            <a:endParaRPr lang="en-GB"/>
          </a:p>
        </p:txBody>
      </p:sp>
    </p:spTree>
    <p:extLst>
      <p:ext uri="{BB962C8B-B14F-4D97-AF65-F5344CB8AC3E}">
        <p14:creationId xmlns:p14="http://schemas.microsoft.com/office/powerpoint/2010/main" val="2843222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8ACCD-96BF-41EB-98BF-9771AC843832}" type="datetimeFigureOut">
              <a:rPr lang="en-GB" smtClean="0"/>
              <a:t>13/05/2019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FF9EB-E442-4F9A-826B-5D6E4CBF09D1}" type="slidenum">
              <a:rPr lang="en-GB" smtClean="0"/>
              <a:t>‹#›</a:t>
            </a:fld>
            <a:endParaRPr lang="en-GB"/>
          </a:p>
        </p:txBody>
      </p:sp>
    </p:spTree>
    <p:extLst>
      <p:ext uri="{BB962C8B-B14F-4D97-AF65-F5344CB8AC3E}">
        <p14:creationId xmlns:p14="http://schemas.microsoft.com/office/powerpoint/2010/main" val="4071783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oconnor@Warwick.ac.uk"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mailto:m.p.barrow@Warwick.ac.uk"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tif"/><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35.JPG"/><Relationship Id="rId3" Type="http://schemas.openxmlformats.org/officeDocument/2006/relationships/image" Target="../media/image30.emf"/><Relationship Id="rId7" Type="http://schemas.openxmlformats.org/officeDocument/2006/relationships/image" Target="../media/image34.png"/><Relationship Id="rId2" Type="http://schemas.openxmlformats.org/officeDocument/2006/relationships/image" Target="../media/image29.emf"/><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tif"/><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png"/></Relationships>
</file>

<file path=ppt/slides/_rels/slide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1193" y="952969"/>
            <a:ext cx="3889602" cy="349112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6622" y="375557"/>
            <a:ext cx="7813222" cy="6093976"/>
          </a:xfrm>
          <a:prstGeom prst="rect">
            <a:avLst/>
          </a:prstGeom>
          <a:noFill/>
        </p:spPr>
        <p:txBody>
          <a:bodyPr wrap="square" rtlCol="0">
            <a:spAutoFit/>
          </a:bodyPr>
          <a:lstStyle/>
          <a:p>
            <a:r>
              <a:rPr lang="en-GB" sz="2400" b="1" dirty="0"/>
              <a:t>Advanced Mass Spectrometry at Warwick </a:t>
            </a:r>
          </a:p>
          <a:p>
            <a:r>
              <a:rPr lang="en-GB" sz="2400" dirty="0" err="1"/>
              <a:t>Prof.</a:t>
            </a:r>
            <a:r>
              <a:rPr lang="en-GB" sz="2400" dirty="0"/>
              <a:t> Peter O’Connor and </a:t>
            </a:r>
            <a:r>
              <a:rPr lang="en-GB" sz="2400" dirty="0" err="1"/>
              <a:t>Dr.</a:t>
            </a:r>
            <a:r>
              <a:rPr lang="en-GB" sz="2400" dirty="0"/>
              <a:t> Mark Barrow</a:t>
            </a:r>
          </a:p>
          <a:p>
            <a:endParaRPr lang="en-GB" dirty="0"/>
          </a:p>
          <a:p>
            <a:r>
              <a:rPr lang="en-GB" dirty="0"/>
              <a:t>FTICR: Extremely high resolution (&gt;5M RP), and exact mass analysis (&lt;0.1 ppm)</a:t>
            </a:r>
          </a:p>
          <a:p>
            <a:endParaRPr lang="en-GB" dirty="0"/>
          </a:p>
          <a:p>
            <a:r>
              <a:rPr lang="en-GB" dirty="0"/>
              <a:t>Ionisation: ESI, </a:t>
            </a:r>
            <a:r>
              <a:rPr lang="en-GB" dirty="0" err="1"/>
              <a:t>nESI</a:t>
            </a:r>
            <a:r>
              <a:rPr lang="en-GB" dirty="0"/>
              <a:t>, LC-MS, </a:t>
            </a:r>
            <a:r>
              <a:rPr lang="en-GB" dirty="0" err="1"/>
              <a:t>nLC</a:t>
            </a:r>
            <a:r>
              <a:rPr lang="en-GB" dirty="0"/>
              <a:t>-MS, APCI, APPI, MALDI</a:t>
            </a:r>
          </a:p>
          <a:p>
            <a:endParaRPr lang="en-GB" dirty="0"/>
          </a:p>
          <a:p>
            <a:r>
              <a:rPr lang="en-GB" dirty="0"/>
              <a:t>Tandem MS: CID, IRMPD, UVPD (193, 213, and 266 nm), ECD, EID, ETD, EDD, </a:t>
            </a:r>
          </a:p>
          <a:p>
            <a:r>
              <a:rPr lang="en-GB" dirty="0"/>
              <a:t>UV-VIS PDS (220-450 nm)</a:t>
            </a:r>
          </a:p>
          <a:p>
            <a:endParaRPr lang="en-GB" dirty="0"/>
          </a:p>
          <a:p>
            <a:r>
              <a:rPr lang="en-GB" dirty="0"/>
              <a:t>MS/MS, MS</a:t>
            </a:r>
            <a:r>
              <a:rPr lang="en-GB" baseline="30000" dirty="0"/>
              <a:t>n</a:t>
            </a:r>
            <a:r>
              <a:rPr lang="en-GB" dirty="0"/>
              <a:t>, 2DMS, MS/2DMS</a:t>
            </a:r>
          </a:p>
          <a:p>
            <a:endParaRPr lang="en-GB" dirty="0"/>
          </a:p>
          <a:p>
            <a:r>
              <a:rPr lang="en-GB" dirty="0"/>
              <a:t>Molecules: Top-down protein analysis, Bottom up peptide analysis, proteomics, post-translational modifications, polymers, polymer-peptide conjugates, glycans, glycosaminoglycans, DNA, RNA, and small molecules.</a:t>
            </a:r>
          </a:p>
          <a:p>
            <a:endParaRPr lang="en-GB" dirty="0"/>
          </a:p>
          <a:p>
            <a:r>
              <a:rPr lang="en-GB" dirty="0"/>
              <a:t>Mass spectrometry and ion optic instrument development.</a:t>
            </a:r>
          </a:p>
          <a:p>
            <a:endParaRPr lang="en-GB" dirty="0"/>
          </a:p>
          <a:p>
            <a:r>
              <a:rPr lang="en-GB" dirty="0"/>
              <a:t>Email: </a:t>
            </a:r>
            <a:r>
              <a:rPr lang="en-GB" dirty="0">
                <a:hlinkClick r:id="rId3"/>
              </a:rPr>
              <a:t>p.oconnor@Warwick.ac.uk</a:t>
            </a:r>
            <a:endParaRPr lang="en-GB" dirty="0"/>
          </a:p>
          <a:p>
            <a:r>
              <a:rPr lang="en-GB" dirty="0"/>
              <a:t>Email: </a:t>
            </a:r>
            <a:r>
              <a:rPr lang="en-GB" dirty="0">
                <a:hlinkClick r:id="rId4"/>
              </a:rPr>
              <a:t>m.p.barrow@Warwick.ac.uk</a:t>
            </a:r>
            <a:r>
              <a:rPr lang="en-GB" dirty="0"/>
              <a:t> (petroleum and environmental)</a:t>
            </a:r>
          </a:p>
          <a:p>
            <a:endParaRPr lang="en-GB" dirty="0"/>
          </a:p>
        </p:txBody>
      </p:sp>
    </p:spTree>
    <p:extLst>
      <p:ext uri="{BB962C8B-B14F-4D97-AF65-F5344CB8AC3E}">
        <p14:creationId xmlns:p14="http://schemas.microsoft.com/office/powerpoint/2010/main" val="3139250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Dr. Mark P. Barrow, Department of Chemistry"/>
          <p:cNvSpPr txBox="1">
            <a:spLocks noGrp="1"/>
          </p:cNvSpPr>
          <p:nvPr>
            <p:ph type="title" idx="4294967295"/>
          </p:nvPr>
        </p:nvSpPr>
        <p:spPr>
          <a:xfrm>
            <a:off x="1735832" y="6152861"/>
            <a:ext cx="8720337" cy="522349"/>
          </a:xfrm>
          <a:prstGeom prst="rect">
            <a:avLst/>
          </a:prstGeom>
        </p:spPr>
        <p:txBody>
          <a:bodyPr vert="horz" lIns="45719" tIns="45719" rIns="45719" bIns="45719" rtlCol="0" anchor="t">
            <a:normAutofit fontScale="90000"/>
          </a:bodyPr>
          <a:lstStyle>
            <a:lvl1pPr algn="l" defTabSz="1300480">
              <a:defRPr sz="3400" b="1">
                <a:latin typeface="Calibri"/>
                <a:ea typeface="Calibri"/>
                <a:cs typeface="Calibri"/>
                <a:sym typeface="Calibri"/>
              </a:defRPr>
            </a:lvl1pPr>
          </a:lstStyle>
          <a:p>
            <a:r>
              <a:rPr dirty="0">
                <a:solidFill>
                  <a:srgbClr val="C00000"/>
                </a:solidFill>
              </a:rPr>
              <a:t>Dr. Mark P. Barrow, Department of Chemistry</a:t>
            </a:r>
          </a:p>
        </p:txBody>
      </p:sp>
      <p:pic>
        <p:nvPicPr>
          <p:cNvPr id="164" name="OiltoFingerprint 6.jpg" descr="OiltoFingerprint 6.jpg"/>
          <p:cNvPicPr>
            <a:picLocks noChangeAspect="1"/>
          </p:cNvPicPr>
          <p:nvPr/>
        </p:nvPicPr>
        <p:blipFill>
          <a:blip r:embed="rId2">
            <a:extLst/>
          </a:blip>
          <a:stretch>
            <a:fillRect/>
          </a:stretch>
        </p:blipFill>
        <p:spPr>
          <a:xfrm>
            <a:off x="5708435" y="1950254"/>
            <a:ext cx="4747734" cy="923494"/>
          </a:xfrm>
          <a:prstGeom prst="rect">
            <a:avLst/>
          </a:prstGeom>
          <a:ln w="12700">
            <a:miter lim="400000"/>
          </a:ln>
        </p:spPr>
      </p:pic>
      <p:sp>
        <p:nvSpPr>
          <p:cNvPr id="165" name="Fourier transform ion cyclotron resonance (FTICR) mass spectrometry…"/>
          <p:cNvSpPr txBox="1">
            <a:spLocks noGrp="1"/>
          </p:cNvSpPr>
          <p:nvPr>
            <p:ph type="body" sz="half" idx="4294967295"/>
          </p:nvPr>
        </p:nvSpPr>
        <p:spPr>
          <a:xfrm>
            <a:off x="1735832" y="1528805"/>
            <a:ext cx="3972603" cy="4623954"/>
          </a:xfrm>
          <a:prstGeom prst="rect">
            <a:avLst/>
          </a:prstGeom>
        </p:spPr>
        <p:txBody>
          <a:bodyPr vert="horz" lIns="45719" tIns="45719" rIns="45719" bIns="45719" rtlCol="0" anchor="t">
            <a:normAutofit fontScale="77500" lnSpcReduction="20000"/>
          </a:bodyPr>
          <a:lstStyle/>
          <a:p>
            <a:pPr marL="189302" indent="-189302" defTabSz="484614">
              <a:spcBef>
                <a:spcPts val="703"/>
              </a:spcBef>
              <a:buClr>
                <a:srgbClr val="000000"/>
              </a:buClr>
              <a:buSzPct val="100000"/>
              <a:buChar char="๏"/>
              <a:defRPr sz="2014" b="1">
                <a:latin typeface="Calibri"/>
                <a:ea typeface="Calibri"/>
                <a:cs typeface="Calibri"/>
                <a:sym typeface="Calibri"/>
              </a:defRPr>
            </a:pPr>
            <a:r>
              <a:rPr sz="1477" dirty="0">
                <a:solidFill>
                  <a:srgbClr val="0070C0"/>
                </a:solidFill>
              </a:rPr>
              <a:t>Fourier transform ion cyclotron resonance (FTICR) mass spectrometry</a:t>
            </a:r>
            <a:r>
              <a:rPr lang="en-GB" sz="1477" dirty="0">
                <a:solidFill>
                  <a:srgbClr val="0070C0"/>
                </a:solidFill>
              </a:rPr>
              <a:t>:</a:t>
            </a:r>
            <a:endParaRPr sz="1477" dirty="0">
              <a:solidFill>
                <a:srgbClr val="0070C0"/>
              </a:solidFill>
            </a:endParaRPr>
          </a:p>
          <a:p>
            <a:pPr marL="359674" lvl="1" indent="-189302" defTabSz="484614">
              <a:spcBef>
                <a:spcPts val="703"/>
              </a:spcBef>
              <a:buClr>
                <a:srgbClr val="000000"/>
              </a:buClr>
              <a:buSzPct val="100000"/>
              <a:buChar char="-"/>
              <a:defRPr sz="1695">
                <a:latin typeface="Calibri"/>
                <a:ea typeface="Calibri"/>
                <a:cs typeface="Calibri"/>
                <a:sym typeface="Calibri"/>
              </a:defRPr>
            </a:pPr>
            <a:r>
              <a:rPr dirty="0"/>
              <a:t>Ultrahigh resolution and mass accuracy</a:t>
            </a:r>
          </a:p>
          <a:p>
            <a:pPr marL="359674" lvl="1" indent="-189302" defTabSz="484614">
              <a:spcBef>
                <a:spcPts val="703"/>
              </a:spcBef>
              <a:buClr>
                <a:srgbClr val="000000"/>
              </a:buClr>
              <a:buSzPct val="100000"/>
              <a:buChar char="-"/>
              <a:defRPr sz="1695">
                <a:latin typeface="Calibri"/>
                <a:ea typeface="Calibri"/>
                <a:cs typeface="Calibri"/>
                <a:sym typeface="Calibri"/>
              </a:defRPr>
            </a:pPr>
            <a:r>
              <a:rPr dirty="0"/>
              <a:t>Range of ionization methods</a:t>
            </a:r>
            <a:r>
              <a:rPr lang="en-GB" dirty="0"/>
              <a:t> (e.g. ESI, APPI, APCI, MALDI/LDI, LTP)</a:t>
            </a:r>
            <a:endParaRPr dirty="0"/>
          </a:p>
          <a:p>
            <a:pPr marL="359674" lvl="1" indent="-189302" defTabSz="484614">
              <a:spcBef>
                <a:spcPts val="703"/>
              </a:spcBef>
              <a:buClr>
                <a:srgbClr val="000000"/>
              </a:buClr>
              <a:buSzPct val="100000"/>
              <a:buChar char="-"/>
              <a:defRPr sz="1695">
                <a:latin typeface="Calibri"/>
                <a:ea typeface="Calibri"/>
                <a:cs typeface="Calibri"/>
                <a:sym typeface="Calibri"/>
              </a:defRPr>
            </a:pPr>
            <a:r>
              <a:rPr dirty="0"/>
              <a:t>Couple with chromatography (</a:t>
            </a:r>
            <a:r>
              <a:rPr lang="en-GB" dirty="0"/>
              <a:t>e.g. </a:t>
            </a:r>
            <a:r>
              <a:rPr dirty="0"/>
              <a:t>LC or GC)</a:t>
            </a:r>
          </a:p>
          <a:p>
            <a:pPr marL="359674" lvl="1" indent="-189302" defTabSz="484614">
              <a:spcBef>
                <a:spcPts val="703"/>
              </a:spcBef>
              <a:buClr>
                <a:srgbClr val="000000"/>
              </a:buClr>
              <a:buSzPct val="100000"/>
              <a:buChar char="-"/>
              <a:defRPr sz="1695">
                <a:latin typeface="Calibri"/>
                <a:ea typeface="Calibri"/>
                <a:cs typeface="Calibri"/>
                <a:sym typeface="Calibri"/>
              </a:defRPr>
            </a:pPr>
            <a:r>
              <a:rPr dirty="0"/>
              <a:t>MS/MS methods (e.g. CID, EID, IRMPD)</a:t>
            </a:r>
          </a:p>
          <a:p>
            <a:pPr marL="189302" indent="-189302" defTabSz="484614">
              <a:spcBef>
                <a:spcPts val="703"/>
              </a:spcBef>
              <a:buClr>
                <a:srgbClr val="000000"/>
              </a:buClr>
              <a:buSzPct val="100000"/>
              <a:buChar char="๏"/>
              <a:defRPr sz="1695" b="1">
                <a:latin typeface="Calibri"/>
                <a:ea typeface="Calibri"/>
                <a:cs typeface="Calibri"/>
                <a:sym typeface="Calibri"/>
              </a:defRPr>
            </a:pPr>
            <a:r>
              <a:rPr sz="1477" dirty="0">
                <a:solidFill>
                  <a:srgbClr val="0070C0"/>
                </a:solidFill>
              </a:rPr>
              <a:t>Characterization of highly complex mixtures</a:t>
            </a:r>
          </a:p>
          <a:p>
            <a:pPr marL="189302" indent="-189302" defTabSz="484614">
              <a:spcBef>
                <a:spcPts val="703"/>
              </a:spcBef>
              <a:buClr>
                <a:srgbClr val="000000"/>
              </a:buClr>
              <a:buSzPct val="100000"/>
              <a:buChar char="๏"/>
              <a:defRPr sz="1695" b="1">
                <a:latin typeface="Calibri"/>
                <a:ea typeface="Calibri"/>
                <a:cs typeface="Calibri"/>
                <a:sym typeface="Calibri"/>
              </a:defRPr>
            </a:pPr>
            <a:r>
              <a:rPr sz="1477" dirty="0">
                <a:solidFill>
                  <a:srgbClr val="0070C0"/>
                </a:solidFill>
              </a:rPr>
              <a:t>Examples of research interests</a:t>
            </a:r>
            <a:r>
              <a:rPr lang="en-GB" sz="1477" dirty="0">
                <a:solidFill>
                  <a:srgbClr val="0070C0"/>
                </a:solidFill>
              </a:rPr>
              <a:t>:</a:t>
            </a:r>
          </a:p>
          <a:p>
            <a:pPr marL="359674" lvl="1" indent="-189302" defTabSz="484614">
              <a:spcBef>
                <a:spcPts val="703"/>
              </a:spcBef>
              <a:buClr>
                <a:srgbClr val="000000"/>
              </a:buClr>
              <a:buSzPct val="100000"/>
              <a:buChar char="-"/>
              <a:defRPr sz="1695">
                <a:latin typeface="Calibri"/>
                <a:ea typeface="Calibri"/>
                <a:cs typeface="Calibri"/>
                <a:sym typeface="Calibri"/>
              </a:defRPr>
            </a:pPr>
            <a:r>
              <a:rPr lang="en-GB" dirty="0"/>
              <a:t>Petroleum-related samples</a:t>
            </a:r>
          </a:p>
          <a:p>
            <a:pPr marL="359674" lvl="1" indent="-189302" defTabSz="484614">
              <a:spcBef>
                <a:spcPts val="703"/>
              </a:spcBef>
              <a:buClr>
                <a:srgbClr val="000000"/>
              </a:buClr>
              <a:buSzPct val="100000"/>
              <a:buChar char="-"/>
              <a:defRPr sz="1695">
                <a:latin typeface="Calibri"/>
                <a:ea typeface="Calibri"/>
                <a:cs typeface="Calibri"/>
                <a:sym typeface="Calibri"/>
              </a:defRPr>
            </a:pPr>
            <a:r>
              <a:rPr lang="en-GB" dirty="0"/>
              <a:t>Biofuels/bio-oils</a:t>
            </a:r>
          </a:p>
          <a:p>
            <a:pPr marL="359674" lvl="1" indent="-189302" defTabSz="484614">
              <a:spcBef>
                <a:spcPts val="703"/>
              </a:spcBef>
              <a:buClr>
                <a:srgbClr val="000000"/>
              </a:buClr>
              <a:buSzPct val="100000"/>
              <a:buChar char="-"/>
              <a:defRPr sz="1695">
                <a:latin typeface="Calibri"/>
                <a:ea typeface="Calibri"/>
                <a:cs typeface="Calibri"/>
                <a:sym typeface="Calibri"/>
              </a:defRPr>
            </a:pPr>
            <a:r>
              <a:rPr lang="en-GB" dirty="0"/>
              <a:t>Environmental samples</a:t>
            </a:r>
          </a:p>
          <a:p>
            <a:pPr marL="359674" lvl="1" indent="-189302" defTabSz="484614">
              <a:spcBef>
                <a:spcPts val="703"/>
              </a:spcBef>
              <a:buClr>
                <a:srgbClr val="000000"/>
              </a:buClr>
              <a:buSzPct val="100000"/>
              <a:buChar char="-"/>
              <a:defRPr sz="1695">
                <a:latin typeface="Calibri"/>
                <a:ea typeface="Calibri"/>
                <a:cs typeface="Calibri"/>
                <a:sym typeface="Calibri"/>
              </a:defRPr>
            </a:pPr>
            <a:r>
              <a:rPr lang="en-GB" dirty="0"/>
              <a:t>Archaeological samples</a:t>
            </a:r>
          </a:p>
          <a:p>
            <a:pPr marL="359674" lvl="1" indent="-189302" defTabSz="484614">
              <a:spcBef>
                <a:spcPts val="703"/>
              </a:spcBef>
              <a:buClr>
                <a:srgbClr val="000000"/>
              </a:buClr>
              <a:buSzPct val="100000"/>
              <a:buChar char="-"/>
              <a:defRPr sz="1695">
                <a:latin typeface="Calibri"/>
                <a:ea typeface="Calibri"/>
                <a:cs typeface="Calibri"/>
                <a:sym typeface="Calibri"/>
              </a:defRPr>
            </a:pPr>
            <a:r>
              <a:rPr lang="en-GB" dirty="0"/>
              <a:t>Sample preparation and ionization</a:t>
            </a:r>
          </a:p>
          <a:p>
            <a:pPr marL="359674" lvl="1" indent="-189302" defTabSz="484614">
              <a:spcBef>
                <a:spcPts val="703"/>
              </a:spcBef>
              <a:buClr>
                <a:srgbClr val="000000"/>
              </a:buClr>
              <a:buSzPct val="100000"/>
              <a:buChar char="-"/>
              <a:defRPr sz="1695">
                <a:latin typeface="Calibri"/>
                <a:ea typeface="Calibri"/>
                <a:cs typeface="Calibri"/>
                <a:sym typeface="Calibri"/>
              </a:defRPr>
            </a:pPr>
            <a:r>
              <a:rPr lang="en-GB" dirty="0"/>
              <a:t>Data processing and analysis, including new software</a:t>
            </a:r>
            <a:endParaRPr lang="en-GB" sz="1266" dirty="0">
              <a:solidFill>
                <a:srgbClr val="0070C0"/>
              </a:solidFill>
            </a:endParaRPr>
          </a:p>
          <a:p>
            <a:pPr marL="189302" indent="-189302" defTabSz="484614">
              <a:spcBef>
                <a:spcPts val="703"/>
              </a:spcBef>
              <a:buClr>
                <a:srgbClr val="000000"/>
              </a:buClr>
              <a:buSzPct val="100000"/>
              <a:buChar char="๏"/>
              <a:defRPr sz="1695" b="1">
                <a:latin typeface="Calibri"/>
                <a:ea typeface="Calibri"/>
                <a:cs typeface="Calibri"/>
                <a:sym typeface="Calibri"/>
              </a:defRPr>
            </a:pPr>
            <a:r>
              <a:rPr lang="en-GB" sz="1477" dirty="0">
                <a:solidFill>
                  <a:srgbClr val="0070C0"/>
                </a:solidFill>
              </a:rPr>
              <a:t>Collaborations include:</a:t>
            </a:r>
          </a:p>
          <a:p>
            <a:pPr marL="359674" lvl="1" indent="-189302" defTabSz="484614">
              <a:spcBef>
                <a:spcPts val="703"/>
              </a:spcBef>
              <a:buClr>
                <a:srgbClr val="000000"/>
              </a:buClr>
              <a:buSzPct val="100000"/>
              <a:buFontTx/>
              <a:buChar char="-"/>
              <a:defRPr sz="1695">
                <a:latin typeface="Calibri"/>
                <a:ea typeface="Calibri"/>
                <a:cs typeface="Calibri"/>
                <a:sym typeface="Calibri"/>
              </a:defRPr>
            </a:pPr>
            <a:r>
              <a:rPr lang="en-GB" sz="1195" dirty="0">
                <a:latin typeface="Calibri"/>
                <a:cs typeface="Calibri"/>
              </a:rPr>
              <a:t>Industry (e.g. petrochemical industry)</a:t>
            </a:r>
          </a:p>
          <a:p>
            <a:pPr marL="359674" lvl="1" indent="-189302" defTabSz="484614">
              <a:spcBef>
                <a:spcPts val="703"/>
              </a:spcBef>
              <a:buClr>
                <a:srgbClr val="000000"/>
              </a:buClr>
              <a:buSzPct val="100000"/>
              <a:buFontTx/>
              <a:buChar char="-"/>
              <a:defRPr sz="1695">
                <a:latin typeface="Calibri"/>
                <a:ea typeface="Calibri"/>
                <a:cs typeface="Calibri"/>
                <a:sym typeface="Calibri"/>
              </a:defRPr>
            </a:pPr>
            <a:r>
              <a:rPr lang="en-GB" sz="1195" dirty="0">
                <a:latin typeface="Calibri"/>
                <a:cs typeface="Calibri"/>
              </a:rPr>
              <a:t>Environment and Climate Change Canada</a:t>
            </a:r>
          </a:p>
          <a:p>
            <a:pPr marL="359674" lvl="1" indent="-189302" defTabSz="484614">
              <a:spcBef>
                <a:spcPts val="703"/>
              </a:spcBef>
              <a:buClr>
                <a:srgbClr val="000000"/>
              </a:buClr>
              <a:buSzPct val="100000"/>
              <a:buFontTx/>
              <a:buChar char="-"/>
              <a:defRPr sz="1695">
                <a:latin typeface="Calibri"/>
                <a:ea typeface="Calibri"/>
                <a:cs typeface="Calibri"/>
                <a:sym typeface="Calibri"/>
              </a:defRPr>
            </a:pPr>
            <a:r>
              <a:rPr lang="en-GB" sz="1195" dirty="0">
                <a:latin typeface="Calibri"/>
                <a:cs typeface="Calibri"/>
              </a:rPr>
              <a:t>British Geological Survey</a:t>
            </a:r>
          </a:p>
          <a:p>
            <a:pPr marL="359674" lvl="1" indent="-189302" defTabSz="484614">
              <a:spcBef>
                <a:spcPts val="703"/>
              </a:spcBef>
              <a:buClr>
                <a:srgbClr val="000000"/>
              </a:buClr>
              <a:buSzPct val="100000"/>
              <a:buFontTx/>
              <a:buChar char="-"/>
              <a:defRPr sz="1695">
                <a:latin typeface="Calibri"/>
                <a:ea typeface="Calibri"/>
                <a:cs typeface="Calibri"/>
                <a:sym typeface="Calibri"/>
              </a:defRPr>
            </a:pPr>
            <a:r>
              <a:rPr lang="en-GB" sz="1195" dirty="0">
                <a:latin typeface="Calibri"/>
                <a:cs typeface="Calibri"/>
              </a:rPr>
              <a:t>British Museum</a:t>
            </a:r>
          </a:p>
          <a:p>
            <a:pPr marL="359674" lvl="1" indent="-189302" defTabSz="484614">
              <a:lnSpc>
                <a:spcPct val="120000"/>
              </a:lnSpc>
              <a:spcBef>
                <a:spcPts val="703"/>
              </a:spcBef>
              <a:buClr>
                <a:srgbClr val="000000"/>
              </a:buClr>
              <a:buSzPct val="100000"/>
              <a:buFontTx/>
              <a:buChar char="-"/>
              <a:defRPr sz="1695">
                <a:latin typeface="Calibri"/>
                <a:ea typeface="Calibri"/>
                <a:cs typeface="Calibri"/>
                <a:sym typeface="Calibri"/>
              </a:defRPr>
            </a:pPr>
            <a:r>
              <a:rPr lang="en-GB" sz="1195" dirty="0">
                <a:latin typeface="Calibri"/>
                <a:cs typeface="Calibri"/>
              </a:rPr>
              <a:t>Academic researchers worldwide (Australia, Brazil, Canada, Colombia, Germany, Mexico, South Korea, Sweden, Venezuela, UK, USA)</a:t>
            </a:r>
            <a:endParaRPr sz="1195" dirty="0">
              <a:latin typeface="Calibri"/>
              <a:cs typeface="Calibri"/>
            </a:endParaRPr>
          </a:p>
        </p:txBody>
      </p:sp>
      <p:pic>
        <p:nvPicPr>
          <p:cNvPr id="166" name="ESI_neg_1446_150-800.png" descr="ESI_neg_1446_150-800.png"/>
          <p:cNvPicPr>
            <a:picLocks noChangeAspect="1"/>
          </p:cNvPicPr>
          <p:nvPr/>
        </p:nvPicPr>
        <p:blipFill>
          <a:blip r:embed="rId3">
            <a:extLst/>
          </a:blip>
          <a:stretch>
            <a:fillRect/>
          </a:stretch>
        </p:blipFill>
        <p:spPr>
          <a:xfrm>
            <a:off x="5708435" y="3658227"/>
            <a:ext cx="3578127" cy="2322910"/>
          </a:xfrm>
          <a:prstGeom prst="rect">
            <a:avLst/>
          </a:prstGeom>
          <a:ln w="12700">
            <a:miter lim="400000"/>
          </a:ln>
        </p:spPr>
      </p:pic>
      <p:pic>
        <p:nvPicPr>
          <p:cNvPr id="167" name="Zoom.jpg" descr="Zoom.jpg"/>
          <p:cNvPicPr>
            <a:picLocks noChangeAspect="1"/>
          </p:cNvPicPr>
          <p:nvPr/>
        </p:nvPicPr>
        <p:blipFill>
          <a:blip r:embed="rId4">
            <a:extLst/>
          </a:blip>
          <a:stretch>
            <a:fillRect/>
          </a:stretch>
        </p:blipFill>
        <p:spPr>
          <a:xfrm>
            <a:off x="7317854" y="3351849"/>
            <a:ext cx="3141526" cy="2322910"/>
          </a:xfrm>
          <a:prstGeom prst="rect">
            <a:avLst/>
          </a:prstGeom>
          <a:ln w="12700">
            <a:miter lim="400000"/>
          </a:ln>
        </p:spPr>
      </p:pic>
      <p:pic>
        <p:nvPicPr>
          <p:cNvPr id="168" name="IMG_3370.JPG" descr="IMG_3370.JPG"/>
          <p:cNvPicPr>
            <a:picLocks noChangeAspect="1"/>
          </p:cNvPicPr>
          <p:nvPr/>
        </p:nvPicPr>
        <p:blipFill>
          <a:blip r:embed="rId5">
            <a:extLst/>
          </a:blip>
          <a:srcRect t="4098" r="48" b="4154"/>
          <a:stretch>
            <a:fillRect/>
          </a:stretch>
        </p:blipFill>
        <p:spPr>
          <a:xfrm>
            <a:off x="1762194" y="162004"/>
            <a:ext cx="1932918" cy="1330702"/>
          </a:xfrm>
          <a:prstGeom prst="rect">
            <a:avLst/>
          </a:prstGeom>
          <a:ln w="12700">
            <a:miter lim="400000"/>
          </a:ln>
        </p:spPr>
      </p:pic>
      <p:pic>
        <p:nvPicPr>
          <p:cNvPr id="169" name="us-oil-rig-count-falls-for-the-first-time-in-24-weeks-ending-record-streak.jpg.png" descr="us-oil-rig-count-falls-for-the-first-time-in-24-weeks-ending-record-streak.jpg.png"/>
          <p:cNvPicPr>
            <a:picLocks noChangeAspect="1"/>
          </p:cNvPicPr>
          <p:nvPr/>
        </p:nvPicPr>
        <p:blipFill>
          <a:blip r:embed="rId6">
            <a:extLst/>
          </a:blip>
          <a:stretch>
            <a:fillRect/>
          </a:stretch>
        </p:blipFill>
        <p:spPr>
          <a:xfrm>
            <a:off x="3910355" y="162004"/>
            <a:ext cx="1774086" cy="1330803"/>
          </a:xfrm>
          <a:prstGeom prst="rect">
            <a:avLst/>
          </a:prstGeom>
          <a:ln w="12700">
            <a:miter lim="400000"/>
          </a:ln>
        </p:spPr>
      </p:pic>
      <p:pic>
        <p:nvPicPr>
          <p:cNvPr id="170" name="si-oilsands.jpg" descr="si-oilsands.jpg"/>
          <p:cNvPicPr>
            <a:picLocks noChangeAspect="1"/>
          </p:cNvPicPr>
          <p:nvPr/>
        </p:nvPicPr>
        <p:blipFill>
          <a:blip r:embed="rId7">
            <a:extLst/>
          </a:blip>
          <a:srcRect l="12116" r="6947"/>
          <a:stretch>
            <a:fillRect/>
          </a:stretch>
        </p:blipFill>
        <p:spPr>
          <a:xfrm>
            <a:off x="5926522" y="162004"/>
            <a:ext cx="1914654" cy="1330672"/>
          </a:xfrm>
          <a:prstGeom prst="rect">
            <a:avLst/>
          </a:prstGeom>
          <a:ln w="12700">
            <a:miter lim="400000"/>
          </a:ln>
        </p:spPr>
      </p:pic>
      <p:pic>
        <p:nvPicPr>
          <p:cNvPr id="171" name="TOC.tiff" descr="TOC.tiff"/>
          <p:cNvPicPr>
            <a:picLocks noChangeAspect="1"/>
          </p:cNvPicPr>
          <p:nvPr/>
        </p:nvPicPr>
        <p:blipFill>
          <a:blip r:embed="rId8">
            <a:extLst/>
          </a:blip>
          <a:stretch>
            <a:fillRect/>
          </a:stretch>
        </p:blipFill>
        <p:spPr>
          <a:xfrm>
            <a:off x="8004567" y="162005"/>
            <a:ext cx="2454813" cy="1366801"/>
          </a:xfrm>
          <a:prstGeom prst="rect">
            <a:avLst/>
          </a:prstGeom>
          <a:ln w="12700">
            <a:miter lim="400000"/>
          </a:ln>
        </p:spPr>
      </p:pic>
    </p:spTree>
    <p:extLst>
      <p:ext uri="{BB962C8B-B14F-4D97-AF65-F5344CB8AC3E}">
        <p14:creationId xmlns:p14="http://schemas.microsoft.com/office/powerpoint/2010/main" val="1688616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63069" y="2764141"/>
            <a:ext cx="2720395" cy="2290257"/>
          </a:xfrm>
          <a:prstGeom prst="rect">
            <a:avLst/>
          </a:prstGeom>
        </p:spPr>
      </p:pic>
      <p:pic>
        <p:nvPicPr>
          <p:cNvPr id="5" name="Picture 4"/>
          <p:cNvPicPr>
            <a:picLocks noChangeAspect="1"/>
          </p:cNvPicPr>
          <p:nvPr/>
        </p:nvPicPr>
        <p:blipFill>
          <a:blip r:embed="rId3"/>
          <a:stretch>
            <a:fillRect/>
          </a:stretch>
        </p:blipFill>
        <p:spPr>
          <a:xfrm>
            <a:off x="1263068" y="839192"/>
            <a:ext cx="6863015" cy="1836397"/>
          </a:xfrm>
          <a:prstGeom prst="rect">
            <a:avLst/>
          </a:prstGeom>
        </p:spPr>
      </p:pic>
      <p:pic>
        <p:nvPicPr>
          <p:cNvPr id="6" name="Picture 2" descr="C:\Warwick Postdoc Data\My manuscripts\Paper 1\TEM\Figure 2.tif"/>
          <p:cNvPicPr>
            <a:picLocks noChangeAspect="1" noChangeArrowheads="1"/>
          </p:cNvPicPr>
          <p:nvPr/>
        </p:nvPicPr>
        <p:blipFill>
          <a:blip r:embed="rId4">
            <a:extLst>
              <a:ext uri="{28A0092B-C50C-407E-A947-70E740481C1C}">
                <a14:useLocalDpi xmlns:a14="http://schemas.microsoft.com/office/drawing/2010/main" val="0"/>
              </a:ext>
            </a:extLst>
          </a:blip>
          <a:srcRect l="2454" t="3874"/>
          <a:stretch>
            <a:fillRect/>
          </a:stretch>
        </p:blipFill>
        <p:spPr bwMode="auto">
          <a:xfrm>
            <a:off x="1263070" y="5231501"/>
            <a:ext cx="2720395" cy="127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9"/>
          <p:cNvSpPr>
            <a:spLocks noChangeArrowheads="1"/>
          </p:cNvSpPr>
          <p:nvPr/>
        </p:nvSpPr>
        <p:spPr bwMode="auto">
          <a:xfrm>
            <a:off x="1838260" y="142562"/>
            <a:ext cx="789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C0C0C0"/>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C0C0C0"/>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ABABAB"/>
              </a:buClr>
              <a:buSzPct val="100000"/>
              <a:buFont typeface="Wingdings 2" panose="05020102010507070707" pitchFamily="18" charset="2"/>
              <a:buChar char=""/>
              <a:defRPr>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9pPr>
          </a:lstStyle>
          <a:p>
            <a:pPr algn="ctr" eaLnBrk="1" hangingPunct="1">
              <a:spcBef>
                <a:spcPct val="0"/>
              </a:spcBef>
              <a:buClrTx/>
              <a:buSzTx/>
              <a:buFontTx/>
              <a:buNone/>
            </a:pPr>
            <a:r>
              <a:rPr lang="en-US" altLang="en-US" b="1" dirty="0">
                <a:solidFill>
                  <a:srgbClr val="0070C0"/>
                </a:solidFill>
                <a:latin typeface="Calibri" panose="020F0502020204030204" pitchFamily="34" charset="0"/>
              </a:rPr>
              <a:t>Hatton Group (Chemistry)  </a:t>
            </a:r>
            <a:endParaRPr lang="en-GB" altLang="en-US" sz="1800" dirty="0">
              <a:latin typeface="Arial" panose="020B0604020202020204" pitchFamily="34" charset="0"/>
            </a:endParaRPr>
          </a:p>
        </p:txBody>
      </p:sp>
      <p:sp>
        <p:nvSpPr>
          <p:cNvPr id="8" name="Rectangle 9"/>
          <p:cNvSpPr>
            <a:spLocks noChangeArrowheads="1"/>
          </p:cNvSpPr>
          <p:nvPr/>
        </p:nvSpPr>
        <p:spPr bwMode="auto">
          <a:xfrm>
            <a:off x="5017582" y="2828354"/>
            <a:ext cx="5963116"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C0C0C0"/>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C0C0C0"/>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ABABAB"/>
              </a:buClr>
              <a:buSzPct val="100000"/>
              <a:buFont typeface="Wingdings 2" panose="05020102010507070707" pitchFamily="18" charset="2"/>
              <a:buChar char=""/>
              <a:defRPr>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ABABAB"/>
              </a:buClr>
              <a:buSzPct val="100000"/>
              <a:buFont typeface="Wingdings 2" panose="05020102010507070707" pitchFamily="18" charset="2"/>
              <a:buChar char=""/>
              <a:defRPr>
                <a:solidFill>
                  <a:schemeClr val="tx1"/>
                </a:solidFill>
                <a:latin typeface="Verdana" panose="020B0604030504040204" pitchFamily="34" charset="0"/>
              </a:defRPr>
            </a:lvl9pPr>
          </a:lstStyle>
          <a:p>
            <a:pPr eaLnBrk="1" hangingPunct="1">
              <a:spcBef>
                <a:spcPct val="0"/>
              </a:spcBef>
              <a:buClrTx/>
              <a:buSzTx/>
              <a:buNone/>
            </a:pPr>
            <a:r>
              <a:rPr lang="en-US" altLang="en-US" b="1" dirty="0">
                <a:solidFill>
                  <a:srgbClr val="0070C0"/>
                </a:solidFill>
                <a:latin typeface="Calibri" panose="020F0502020204030204" pitchFamily="34" charset="0"/>
              </a:rPr>
              <a:t>Functional thin films &amp; nanoparticles</a:t>
            </a:r>
          </a:p>
          <a:p>
            <a:pPr eaLnBrk="1" hangingPunct="1">
              <a:spcBef>
                <a:spcPct val="0"/>
              </a:spcBef>
              <a:buClrTx/>
              <a:buSzTx/>
              <a:buNone/>
            </a:pPr>
            <a:endParaRPr lang="en-US" altLang="en-US" sz="2000" b="1" dirty="0">
              <a:solidFill>
                <a:srgbClr val="0070C0"/>
              </a:solidFill>
              <a:latin typeface="Calibri" panose="020F0502020204030204" pitchFamily="34" charset="0"/>
            </a:endParaRPr>
          </a:p>
          <a:p>
            <a:pPr marL="457200" indent="-457200" eaLnBrk="1" hangingPunct="1">
              <a:spcBef>
                <a:spcPct val="0"/>
              </a:spcBef>
              <a:buClrTx/>
              <a:buSzTx/>
              <a:buFont typeface="Arial" panose="020B0604020202020204" pitchFamily="34" charset="0"/>
              <a:buChar char="•"/>
            </a:pPr>
            <a:r>
              <a:rPr lang="en-US" altLang="en-US" sz="2000" b="1" dirty="0">
                <a:solidFill>
                  <a:srgbClr val="0070C0"/>
                </a:solidFill>
                <a:latin typeface="Calibri" panose="020F0502020204030204" pitchFamily="34" charset="0"/>
              </a:rPr>
              <a:t>Nano-structured/patterned metal films</a:t>
            </a:r>
          </a:p>
          <a:p>
            <a:pPr marL="457200" indent="-457200" eaLnBrk="1" hangingPunct="1">
              <a:spcBef>
                <a:spcPct val="0"/>
              </a:spcBef>
              <a:buClrTx/>
              <a:buSzTx/>
              <a:buFont typeface="Arial" panose="020B0604020202020204" pitchFamily="34" charset="0"/>
              <a:buChar char="•"/>
            </a:pPr>
            <a:endParaRPr lang="en-US" altLang="en-US" sz="2000" b="1" dirty="0">
              <a:solidFill>
                <a:srgbClr val="0070C0"/>
              </a:solidFill>
              <a:latin typeface="Calibri" panose="020F0502020204030204" pitchFamily="34" charset="0"/>
            </a:endParaRPr>
          </a:p>
          <a:p>
            <a:pPr marL="457200" indent="-457200" eaLnBrk="1" hangingPunct="1">
              <a:spcBef>
                <a:spcPct val="0"/>
              </a:spcBef>
              <a:buClrTx/>
              <a:buSzTx/>
              <a:buFont typeface="Arial" panose="020B0604020202020204" pitchFamily="34" charset="0"/>
              <a:buChar char="•"/>
            </a:pPr>
            <a:r>
              <a:rPr lang="en-US" altLang="en-US" sz="2000" b="1" dirty="0">
                <a:solidFill>
                  <a:srgbClr val="0070C0"/>
                </a:solidFill>
                <a:latin typeface="Calibri" panose="020F0502020204030204" pitchFamily="34" charset="0"/>
              </a:rPr>
              <a:t>Amorphous semiconducting oxides </a:t>
            </a:r>
          </a:p>
          <a:p>
            <a:pPr marL="457200" indent="-457200" eaLnBrk="1" hangingPunct="1">
              <a:spcBef>
                <a:spcPct val="0"/>
              </a:spcBef>
              <a:buClrTx/>
              <a:buSzTx/>
              <a:buFont typeface="Arial" panose="020B0604020202020204" pitchFamily="34" charset="0"/>
              <a:buChar char="•"/>
            </a:pPr>
            <a:endParaRPr lang="en-US" altLang="en-US" sz="2000" b="1" dirty="0">
              <a:solidFill>
                <a:srgbClr val="0070C0"/>
              </a:solidFill>
              <a:latin typeface="Calibri" panose="020F0502020204030204" pitchFamily="34" charset="0"/>
            </a:endParaRPr>
          </a:p>
          <a:p>
            <a:pPr marL="457200" indent="-457200" eaLnBrk="1" hangingPunct="1">
              <a:spcBef>
                <a:spcPct val="0"/>
              </a:spcBef>
              <a:buClrTx/>
              <a:buSzTx/>
              <a:buFont typeface="Arial" panose="020B0604020202020204" pitchFamily="34" charset="0"/>
              <a:buChar char="•"/>
            </a:pPr>
            <a:r>
              <a:rPr lang="en-US" altLang="en-US" sz="2000" b="1" dirty="0">
                <a:solidFill>
                  <a:srgbClr val="0070C0"/>
                </a:solidFill>
                <a:latin typeface="Calibri" panose="020F0502020204030204" pitchFamily="34" charset="0"/>
              </a:rPr>
              <a:t>Narrow band-gap perovskite semiconductors</a:t>
            </a:r>
          </a:p>
          <a:p>
            <a:pPr marL="457200" indent="-457200" eaLnBrk="1" hangingPunct="1">
              <a:spcBef>
                <a:spcPct val="0"/>
              </a:spcBef>
              <a:buClrTx/>
              <a:buSzTx/>
              <a:buFont typeface="Arial" panose="020B0604020202020204" pitchFamily="34" charset="0"/>
              <a:buChar char="•"/>
            </a:pPr>
            <a:endParaRPr lang="en-US" altLang="en-US" sz="2000" b="1" dirty="0">
              <a:solidFill>
                <a:srgbClr val="0070C0"/>
              </a:solidFill>
              <a:latin typeface="Calibri" panose="020F0502020204030204" pitchFamily="34" charset="0"/>
            </a:endParaRPr>
          </a:p>
          <a:p>
            <a:pPr marL="457200" indent="-457200" eaLnBrk="1" hangingPunct="1">
              <a:spcBef>
                <a:spcPct val="0"/>
              </a:spcBef>
              <a:buClrTx/>
              <a:buSzTx/>
              <a:buFont typeface="Arial" panose="020B0604020202020204" pitchFamily="34" charset="0"/>
              <a:buChar char="•"/>
            </a:pPr>
            <a:r>
              <a:rPr lang="en-US" altLang="en-US" sz="2000" b="1" dirty="0">
                <a:solidFill>
                  <a:srgbClr val="0070C0"/>
                </a:solidFill>
                <a:latin typeface="Calibri" panose="020F0502020204030204" pitchFamily="34" charset="0"/>
              </a:rPr>
              <a:t>Copper nanoparticles  </a:t>
            </a:r>
          </a:p>
          <a:p>
            <a:pPr marL="457200" indent="-457200" eaLnBrk="1" hangingPunct="1">
              <a:spcBef>
                <a:spcPct val="0"/>
              </a:spcBef>
              <a:buClrTx/>
              <a:buSzTx/>
              <a:buFont typeface="Arial" panose="020B0604020202020204" pitchFamily="34" charset="0"/>
              <a:buChar char="•"/>
            </a:pPr>
            <a:endParaRPr lang="en-US" altLang="en-US" sz="2000" b="1" dirty="0">
              <a:solidFill>
                <a:srgbClr val="0070C0"/>
              </a:solidFill>
              <a:latin typeface="Calibri" panose="020F0502020204030204" pitchFamily="34" charset="0"/>
            </a:endParaRPr>
          </a:p>
          <a:p>
            <a:pPr marL="457200" indent="-457200" eaLnBrk="1" hangingPunct="1">
              <a:spcBef>
                <a:spcPct val="0"/>
              </a:spcBef>
              <a:buClrTx/>
              <a:buSzTx/>
              <a:buFont typeface="Arial" panose="020B0604020202020204" pitchFamily="34" charset="0"/>
              <a:buChar char="•"/>
            </a:pPr>
            <a:r>
              <a:rPr lang="en-US" altLang="en-US" sz="2000" b="1" dirty="0">
                <a:solidFill>
                  <a:srgbClr val="0070C0"/>
                </a:solidFill>
                <a:latin typeface="Calibri" panose="020F0502020204030204" pitchFamily="34" charset="0"/>
              </a:rPr>
              <a:t>Photovoltaic devices</a:t>
            </a:r>
            <a:endParaRPr lang="en-GB" altLang="en-US" sz="2000" dirty="0">
              <a:latin typeface="Arial" panose="020B0604020202020204" pitchFamily="34" charset="0"/>
            </a:endParaRPr>
          </a:p>
        </p:txBody>
      </p:sp>
      <p:pic>
        <p:nvPicPr>
          <p:cNvPr id="9" name="Picture 3"/>
          <p:cNvPicPr>
            <a:picLocks noChangeAspect="1"/>
          </p:cNvPicPr>
          <p:nvPr/>
        </p:nvPicPr>
        <p:blipFill>
          <a:blip r:embed="rId5">
            <a:extLst>
              <a:ext uri="{28A0092B-C50C-407E-A947-70E740481C1C}">
                <a14:useLocalDpi xmlns:a14="http://schemas.microsoft.com/office/drawing/2010/main" val="0"/>
              </a:ext>
            </a:extLst>
          </a:blip>
          <a:srcRect l="13580" t="4807"/>
          <a:stretch>
            <a:fillRect/>
          </a:stretch>
        </p:blipFill>
        <p:spPr bwMode="auto">
          <a:xfrm>
            <a:off x="8405156" y="839192"/>
            <a:ext cx="1989676" cy="1601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5283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stretch>
            <a:fillRect/>
          </a:stretch>
        </p:blipFill>
        <p:spPr>
          <a:xfrm>
            <a:off x="1985627" y="4113590"/>
            <a:ext cx="950983" cy="476883"/>
          </a:xfrm>
          <a:prstGeom prst="rect">
            <a:avLst/>
          </a:prstGeom>
        </p:spPr>
      </p:pic>
      <p:sp>
        <p:nvSpPr>
          <p:cNvPr id="4" name="Rectangle 3"/>
          <p:cNvSpPr/>
          <p:nvPr/>
        </p:nvSpPr>
        <p:spPr bwMode="auto">
          <a:xfrm>
            <a:off x="1524000" y="6109856"/>
            <a:ext cx="9144000" cy="74814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Times New Roman" pitchFamily="18" charset="0"/>
            </a:endParaRPr>
          </a:p>
        </p:txBody>
      </p:sp>
      <p:sp>
        <p:nvSpPr>
          <p:cNvPr id="6" name="Text Box 12"/>
          <p:cNvSpPr txBox="1">
            <a:spLocks noChangeArrowheads="1"/>
          </p:cNvSpPr>
          <p:nvPr/>
        </p:nvSpPr>
        <p:spPr bwMode="auto">
          <a:xfrm>
            <a:off x="1518445" y="-36513"/>
            <a:ext cx="9155113" cy="52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200">
                <a:solidFill>
                  <a:schemeClr val="tx1"/>
                </a:solidFill>
                <a:latin typeface="Times New Roman" panose="02020603050405020304" pitchFamily="18" charset="0"/>
                <a:cs typeface="Arial" panose="020B0604020202020204" pitchFamily="34" charset="0"/>
              </a:defRPr>
            </a:lvl1pPr>
            <a:lvl2pPr marL="742950" indent="-285750" eaLnBrk="0" hangingPunct="0">
              <a:defRPr sz="2200">
                <a:solidFill>
                  <a:schemeClr val="tx1"/>
                </a:solidFill>
                <a:latin typeface="Times New Roman" panose="02020603050405020304" pitchFamily="18" charset="0"/>
                <a:cs typeface="Arial" panose="020B0604020202020204" pitchFamily="34" charset="0"/>
              </a:defRPr>
            </a:lvl2pPr>
            <a:lvl3pPr marL="1143000" indent="-228600" eaLnBrk="0" hangingPunct="0">
              <a:defRPr sz="2200">
                <a:solidFill>
                  <a:schemeClr val="tx1"/>
                </a:solidFill>
                <a:latin typeface="Times New Roman" panose="02020603050405020304" pitchFamily="18" charset="0"/>
                <a:cs typeface="Arial" panose="020B0604020202020204" pitchFamily="34" charset="0"/>
              </a:defRPr>
            </a:lvl3pPr>
            <a:lvl4pPr marL="1600200" indent="-228600" eaLnBrk="0" hangingPunct="0">
              <a:defRPr sz="2200">
                <a:solidFill>
                  <a:schemeClr val="tx1"/>
                </a:solidFill>
                <a:latin typeface="Times New Roman" panose="02020603050405020304" pitchFamily="18" charset="0"/>
                <a:cs typeface="Arial" panose="020B0604020202020204" pitchFamily="34" charset="0"/>
              </a:defRPr>
            </a:lvl4pPr>
            <a:lvl5pPr marL="2057400" indent="-228600" eaLnBrk="0" hangingPunct="0">
              <a:defRPr sz="2200">
                <a:solidFill>
                  <a:schemeClr val="tx1"/>
                </a:solidFill>
                <a:latin typeface="Times New Roman" panose="02020603050405020304" pitchFamily="18" charset="0"/>
                <a:cs typeface="Arial" panose="020B0604020202020204" pitchFamily="34" charset="0"/>
              </a:defRPr>
            </a:lvl5pPr>
            <a:lvl6pPr marL="2514600" indent="-228600" algn="ctr" eaLnBrk="0" fontAlgn="base" hangingPunct="0">
              <a:spcBef>
                <a:spcPct val="50000"/>
              </a:spcBef>
              <a:spcAft>
                <a:spcPct val="0"/>
              </a:spcAft>
              <a:defRPr sz="2200">
                <a:solidFill>
                  <a:schemeClr val="tx1"/>
                </a:solidFill>
                <a:latin typeface="Times New Roman" panose="02020603050405020304" pitchFamily="18" charset="0"/>
                <a:cs typeface="Arial" panose="020B0604020202020204" pitchFamily="34" charset="0"/>
              </a:defRPr>
            </a:lvl6pPr>
            <a:lvl7pPr marL="2971800" indent="-228600" algn="ctr" eaLnBrk="0" fontAlgn="base" hangingPunct="0">
              <a:spcBef>
                <a:spcPct val="50000"/>
              </a:spcBef>
              <a:spcAft>
                <a:spcPct val="0"/>
              </a:spcAft>
              <a:defRPr sz="2200">
                <a:solidFill>
                  <a:schemeClr val="tx1"/>
                </a:solidFill>
                <a:latin typeface="Times New Roman" panose="02020603050405020304" pitchFamily="18" charset="0"/>
                <a:cs typeface="Arial" panose="020B0604020202020204" pitchFamily="34" charset="0"/>
              </a:defRPr>
            </a:lvl7pPr>
            <a:lvl8pPr marL="3429000" indent="-228600" algn="ctr" eaLnBrk="0" fontAlgn="base" hangingPunct="0">
              <a:spcBef>
                <a:spcPct val="50000"/>
              </a:spcBef>
              <a:spcAft>
                <a:spcPct val="0"/>
              </a:spcAft>
              <a:defRPr sz="2200">
                <a:solidFill>
                  <a:schemeClr val="tx1"/>
                </a:solidFill>
                <a:latin typeface="Times New Roman" panose="02020603050405020304" pitchFamily="18" charset="0"/>
                <a:cs typeface="Arial" panose="020B0604020202020204" pitchFamily="34" charset="0"/>
              </a:defRPr>
            </a:lvl8pPr>
            <a:lvl9pPr marL="3886200" indent="-228600" algn="ctr" eaLnBrk="0" fontAlgn="base" hangingPunct="0">
              <a:spcBef>
                <a:spcPct val="50000"/>
              </a:spcBef>
              <a:spcAft>
                <a:spcPct val="0"/>
              </a:spcAft>
              <a:defRPr sz="2200">
                <a:solidFill>
                  <a:schemeClr val="tx1"/>
                </a:solidFill>
                <a:latin typeface="Times New Roman" panose="02020603050405020304" pitchFamily="18" charset="0"/>
                <a:cs typeface="Arial" panose="020B0604020202020204" pitchFamily="34" charset="0"/>
              </a:defRPr>
            </a:lvl9pPr>
          </a:lstStyle>
          <a:p>
            <a:pPr>
              <a:spcBef>
                <a:spcPct val="0"/>
              </a:spcBef>
            </a:pPr>
            <a:r>
              <a:rPr lang="en-US" altLang="en-US" sz="2800" dirty="0">
                <a:solidFill>
                  <a:srgbClr val="000000"/>
                </a:solidFill>
                <a:latin typeface="Tahoma" panose="020B0604030504040204" pitchFamily="34" charset="0"/>
                <a:cs typeface="Tahoma" panose="020B0604030504040204" pitchFamily="34" charset="0"/>
              </a:rPr>
              <a:t>Costantini Lab: molecular-scale surface analytics</a:t>
            </a:r>
          </a:p>
        </p:txBody>
      </p:sp>
      <p:sp>
        <p:nvSpPr>
          <p:cNvPr id="12" name="Text Box 3"/>
          <p:cNvSpPr txBox="1">
            <a:spLocks noChangeArrowheads="1"/>
          </p:cNvSpPr>
          <p:nvPr/>
        </p:nvSpPr>
        <p:spPr bwMode="auto">
          <a:xfrm>
            <a:off x="4635853" y="1090690"/>
            <a:ext cx="38028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latin typeface="Arial" panose="020B0604020202020204" pitchFamily="34" charset="0"/>
                <a:cs typeface="Arial" panose="020B0604020202020204" pitchFamily="34" charset="0"/>
              </a:rPr>
              <a:t>Conjugated Polymer Analytics</a:t>
            </a:r>
          </a:p>
        </p:txBody>
      </p:sp>
      <p:sp>
        <p:nvSpPr>
          <p:cNvPr id="9" name="Text Box 4"/>
          <p:cNvSpPr txBox="1">
            <a:spLocks noChangeArrowheads="1"/>
          </p:cNvSpPr>
          <p:nvPr/>
        </p:nvSpPr>
        <p:spPr bwMode="auto">
          <a:xfrm>
            <a:off x="1621271" y="883570"/>
            <a:ext cx="241328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spcBef>
                <a:spcPct val="0"/>
              </a:spcBef>
              <a:defRPr sz="2400">
                <a:solidFill>
                  <a:schemeClr val="tx1"/>
                </a:solidFill>
                <a:latin typeface="Times New Roman" panose="02020603050405020304" pitchFamily="18" charset="0"/>
              </a:defRPr>
            </a:lvl1pPr>
            <a:lvl2pPr>
              <a:spcBef>
                <a:spcPct val="0"/>
              </a:spcBef>
              <a:defRPr sz="2400">
                <a:solidFill>
                  <a:schemeClr val="tx1"/>
                </a:solidFill>
                <a:latin typeface="Times New Roman" panose="02020603050405020304" pitchFamily="18" charset="0"/>
              </a:defRPr>
            </a:lvl2pPr>
            <a:lvl3pPr>
              <a:spcBef>
                <a:spcPct val="0"/>
              </a:spcBef>
              <a:defRPr sz="2400">
                <a:solidFill>
                  <a:schemeClr val="tx1"/>
                </a:solidFill>
                <a:latin typeface="Times New Roman" panose="02020603050405020304" pitchFamily="18" charset="0"/>
              </a:defRPr>
            </a:lvl3pPr>
            <a:lvl4pPr>
              <a:spcBef>
                <a:spcPct val="0"/>
              </a:spcBef>
              <a:defRPr sz="2400">
                <a:solidFill>
                  <a:schemeClr val="tx1"/>
                </a:solidFill>
                <a:latin typeface="Times New Roman" panose="02020603050405020304" pitchFamily="18" charset="0"/>
              </a:defRPr>
            </a:lvl4pPr>
            <a:lvl5pPr>
              <a:spcBef>
                <a:spcPct val="0"/>
              </a:spcBef>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spcAft>
                <a:spcPts val="7200"/>
              </a:spcAft>
              <a:buFontTx/>
              <a:buChar char="•"/>
            </a:pPr>
            <a:r>
              <a:rPr lang="en-GB" altLang="en-US" sz="1800" dirty="0">
                <a:latin typeface="Arial" panose="020B0604020202020204" pitchFamily="34" charset="0"/>
                <a:cs typeface="Arial" panose="020B0604020202020204" pitchFamily="34" charset="0"/>
              </a:rPr>
              <a:t>4 STM instruments</a:t>
            </a:r>
          </a:p>
        </p:txBody>
      </p:sp>
      <p:sp>
        <p:nvSpPr>
          <p:cNvPr id="13" name="Text Box 4"/>
          <p:cNvSpPr txBox="1">
            <a:spLocks noChangeArrowheads="1"/>
          </p:cNvSpPr>
          <p:nvPr/>
        </p:nvSpPr>
        <p:spPr bwMode="auto">
          <a:xfrm>
            <a:off x="1621271" y="1256395"/>
            <a:ext cx="28371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spcBef>
                <a:spcPct val="0"/>
              </a:spcBef>
              <a:defRPr sz="2400">
                <a:solidFill>
                  <a:schemeClr val="tx1"/>
                </a:solidFill>
                <a:latin typeface="Times New Roman" panose="02020603050405020304" pitchFamily="18" charset="0"/>
              </a:defRPr>
            </a:lvl1pPr>
            <a:lvl2pPr>
              <a:spcBef>
                <a:spcPct val="0"/>
              </a:spcBef>
              <a:defRPr sz="2400">
                <a:solidFill>
                  <a:schemeClr val="tx1"/>
                </a:solidFill>
                <a:latin typeface="Times New Roman" panose="02020603050405020304" pitchFamily="18" charset="0"/>
              </a:defRPr>
            </a:lvl2pPr>
            <a:lvl3pPr>
              <a:spcBef>
                <a:spcPct val="0"/>
              </a:spcBef>
              <a:defRPr sz="2400">
                <a:solidFill>
                  <a:schemeClr val="tx1"/>
                </a:solidFill>
                <a:latin typeface="Times New Roman" panose="02020603050405020304" pitchFamily="18" charset="0"/>
              </a:defRPr>
            </a:lvl3pPr>
            <a:lvl4pPr>
              <a:spcBef>
                <a:spcPct val="0"/>
              </a:spcBef>
              <a:defRPr sz="2400">
                <a:solidFill>
                  <a:schemeClr val="tx1"/>
                </a:solidFill>
                <a:latin typeface="Times New Roman" panose="02020603050405020304" pitchFamily="18" charset="0"/>
              </a:defRPr>
            </a:lvl4pPr>
            <a:lvl5pPr>
              <a:spcBef>
                <a:spcPct val="0"/>
              </a:spcBef>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spcAft>
                <a:spcPts val="7200"/>
              </a:spcAft>
              <a:buFontTx/>
              <a:buChar char="•"/>
            </a:pPr>
            <a:r>
              <a:rPr lang="en-GB" altLang="en-US" sz="1800" dirty="0">
                <a:latin typeface="Arial" panose="020B0604020202020204" pitchFamily="34" charset="0"/>
                <a:cs typeface="Arial" panose="020B0604020202020204" pitchFamily="34" charset="0"/>
              </a:rPr>
              <a:t>2 ESI-deposition setups</a:t>
            </a:r>
          </a:p>
        </p:txBody>
      </p:sp>
      <p:sp>
        <p:nvSpPr>
          <p:cNvPr id="14" name="Text Box 4"/>
          <p:cNvSpPr txBox="1">
            <a:spLocks noChangeArrowheads="1"/>
          </p:cNvSpPr>
          <p:nvPr/>
        </p:nvSpPr>
        <p:spPr bwMode="auto">
          <a:xfrm>
            <a:off x="1621271" y="1629220"/>
            <a:ext cx="25212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spcBef>
                <a:spcPct val="0"/>
              </a:spcBef>
              <a:defRPr sz="2400">
                <a:solidFill>
                  <a:schemeClr val="tx1"/>
                </a:solidFill>
                <a:latin typeface="Times New Roman" panose="02020603050405020304" pitchFamily="18" charset="0"/>
              </a:defRPr>
            </a:lvl1pPr>
            <a:lvl2pPr>
              <a:spcBef>
                <a:spcPct val="0"/>
              </a:spcBef>
              <a:defRPr sz="2400">
                <a:solidFill>
                  <a:schemeClr val="tx1"/>
                </a:solidFill>
                <a:latin typeface="Times New Roman" panose="02020603050405020304" pitchFamily="18" charset="0"/>
              </a:defRPr>
            </a:lvl2pPr>
            <a:lvl3pPr>
              <a:spcBef>
                <a:spcPct val="0"/>
              </a:spcBef>
              <a:defRPr sz="2400">
                <a:solidFill>
                  <a:schemeClr val="tx1"/>
                </a:solidFill>
                <a:latin typeface="Times New Roman" panose="02020603050405020304" pitchFamily="18" charset="0"/>
              </a:defRPr>
            </a:lvl3pPr>
            <a:lvl4pPr>
              <a:spcBef>
                <a:spcPct val="0"/>
              </a:spcBef>
              <a:defRPr sz="2400">
                <a:solidFill>
                  <a:schemeClr val="tx1"/>
                </a:solidFill>
                <a:latin typeface="Times New Roman" panose="02020603050405020304" pitchFamily="18" charset="0"/>
              </a:defRPr>
            </a:lvl4pPr>
            <a:lvl5pPr>
              <a:spcBef>
                <a:spcPct val="0"/>
              </a:spcBef>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spcAft>
                <a:spcPts val="7200"/>
              </a:spcAft>
              <a:buFontTx/>
              <a:buChar char="•"/>
            </a:pPr>
            <a:r>
              <a:rPr lang="en-GB" altLang="en-US" sz="1800" dirty="0">
                <a:latin typeface="Arial" panose="020B0604020202020204" pitchFamily="34" charset="0"/>
                <a:cs typeface="Arial" panose="020B0604020202020204" pitchFamily="34" charset="0"/>
              </a:rPr>
              <a:t>XPS-UPS- ARPES</a:t>
            </a:r>
          </a:p>
        </p:txBody>
      </p:sp>
      <p:sp>
        <p:nvSpPr>
          <p:cNvPr id="15" name="Text Box 4"/>
          <p:cNvSpPr txBox="1">
            <a:spLocks noChangeArrowheads="1"/>
          </p:cNvSpPr>
          <p:nvPr/>
        </p:nvSpPr>
        <p:spPr bwMode="auto">
          <a:xfrm>
            <a:off x="1621270" y="2002044"/>
            <a:ext cx="170659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spcBef>
                <a:spcPct val="0"/>
              </a:spcBef>
              <a:defRPr sz="2400">
                <a:solidFill>
                  <a:schemeClr val="tx1"/>
                </a:solidFill>
                <a:latin typeface="Times New Roman" panose="02020603050405020304" pitchFamily="18" charset="0"/>
              </a:defRPr>
            </a:lvl1pPr>
            <a:lvl2pPr>
              <a:spcBef>
                <a:spcPct val="0"/>
              </a:spcBef>
              <a:defRPr sz="2400">
                <a:solidFill>
                  <a:schemeClr val="tx1"/>
                </a:solidFill>
                <a:latin typeface="Times New Roman" panose="02020603050405020304" pitchFamily="18" charset="0"/>
              </a:defRPr>
            </a:lvl2pPr>
            <a:lvl3pPr>
              <a:spcBef>
                <a:spcPct val="0"/>
              </a:spcBef>
              <a:defRPr sz="2400">
                <a:solidFill>
                  <a:schemeClr val="tx1"/>
                </a:solidFill>
                <a:latin typeface="Times New Roman" panose="02020603050405020304" pitchFamily="18" charset="0"/>
              </a:defRPr>
            </a:lvl3pPr>
            <a:lvl4pPr>
              <a:spcBef>
                <a:spcPct val="0"/>
              </a:spcBef>
              <a:defRPr sz="2400">
                <a:solidFill>
                  <a:schemeClr val="tx1"/>
                </a:solidFill>
                <a:latin typeface="Times New Roman" panose="02020603050405020304" pitchFamily="18" charset="0"/>
              </a:defRPr>
            </a:lvl4pPr>
            <a:lvl5pPr>
              <a:spcBef>
                <a:spcPct val="0"/>
              </a:spcBef>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ts val="0"/>
              </a:spcBef>
              <a:buFontTx/>
              <a:buChar char="•"/>
            </a:pPr>
            <a:r>
              <a:rPr lang="en-GB" altLang="en-US" sz="1800" dirty="0">
                <a:latin typeface="Arial" panose="020B0604020202020204" pitchFamily="34" charset="0"/>
                <a:cs typeface="Arial" panose="020B0604020202020204" pitchFamily="34" charset="0"/>
              </a:rPr>
              <a:t>Synchrotron </a:t>
            </a:r>
          </a:p>
        </p:txBody>
      </p:sp>
      <p:pic>
        <p:nvPicPr>
          <p:cNvPr id="19" name="Picture 18"/>
          <p:cNvPicPr>
            <a:picLocks noChangeAspect="1"/>
          </p:cNvPicPr>
          <p:nvPr/>
        </p:nvPicPr>
        <p:blipFill>
          <a:blip r:embed="rId4"/>
          <a:stretch>
            <a:fillRect/>
          </a:stretch>
        </p:blipFill>
        <p:spPr>
          <a:xfrm>
            <a:off x="1829926" y="5560584"/>
            <a:ext cx="2692962" cy="1098543"/>
          </a:xfrm>
          <a:prstGeom prst="rect">
            <a:avLst/>
          </a:prstGeom>
        </p:spPr>
      </p:pic>
      <p:cxnSp>
        <p:nvCxnSpPr>
          <p:cNvPr id="8" name="Straight Connector 7"/>
          <p:cNvCxnSpPr/>
          <p:nvPr/>
        </p:nvCxnSpPr>
        <p:spPr bwMode="auto">
          <a:xfrm>
            <a:off x="4749338" y="486698"/>
            <a:ext cx="0" cy="598569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 name="Picture 19"/>
          <p:cNvPicPr>
            <a:picLocks noChangeAspect="1"/>
          </p:cNvPicPr>
          <p:nvPr/>
        </p:nvPicPr>
        <p:blipFill>
          <a:blip r:embed="rId5"/>
          <a:stretch>
            <a:fillRect/>
          </a:stretch>
        </p:blipFill>
        <p:spPr>
          <a:xfrm>
            <a:off x="3258066" y="4113590"/>
            <a:ext cx="1224763" cy="1224763"/>
          </a:xfrm>
          <a:prstGeom prst="rect">
            <a:avLst/>
          </a:prstGeom>
        </p:spPr>
      </p:pic>
      <p:pic>
        <p:nvPicPr>
          <p:cNvPr id="21" name="Picture 20"/>
          <p:cNvPicPr>
            <a:picLocks noChangeAspect="1"/>
          </p:cNvPicPr>
          <p:nvPr/>
        </p:nvPicPr>
        <p:blipFill rotWithShape="1">
          <a:blip r:embed="rId6"/>
          <a:srcRect l="15395" b="51119"/>
          <a:stretch/>
        </p:blipFill>
        <p:spPr>
          <a:xfrm>
            <a:off x="1730171" y="4548690"/>
            <a:ext cx="1461895" cy="789662"/>
          </a:xfrm>
          <a:prstGeom prst="rect">
            <a:avLst/>
          </a:prstGeom>
        </p:spPr>
      </p:pic>
      <p:pic>
        <p:nvPicPr>
          <p:cNvPr id="27"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l="50391"/>
          <a:stretch>
            <a:fillRect/>
          </a:stretch>
        </p:blipFill>
        <p:spPr bwMode="auto">
          <a:xfrm>
            <a:off x="3070169" y="2556356"/>
            <a:ext cx="1531685" cy="136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8"/>
          <p:cNvPicPr>
            <a:picLocks noChangeAspect="1"/>
          </p:cNvPicPr>
          <p:nvPr/>
        </p:nvPicPr>
        <p:blipFill>
          <a:blip r:embed="rId8"/>
          <a:stretch>
            <a:fillRect/>
          </a:stretch>
        </p:blipFill>
        <p:spPr>
          <a:xfrm>
            <a:off x="1730171" y="2673562"/>
            <a:ext cx="1209425" cy="1213470"/>
          </a:xfrm>
          <a:prstGeom prst="rect">
            <a:avLst/>
          </a:prstGeom>
        </p:spPr>
      </p:pic>
      <p:grpSp>
        <p:nvGrpSpPr>
          <p:cNvPr id="92" name="Group 91"/>
          <p:cNvGrpSpPr/>
          <p:nvPr/>
        </p:nvGrpSpPr>
        <p:grpSpPr>
          <a:xfrm>
            <a:off x="4976241" y="5473766"/>
            <a:ext cx="3103654" cy="1246036"/>
            <a:chOff x="3452241" y="5531674"/>
            <a:chExt cx="3103654" cy="1246036"/>
          </a:xfrm>
        </p:grpSpPr>
        <p:pic>
          <p:nvPicPr>
            <p:cNvPr id="54" name="Picture 53"/>
            <p:cNvPicPr>
              <a:picLocks noChangeAspect="1"/>
            </p:cNvPicPr>
            <p:nvPr/>
          </p:nvPicPr>
          <p:blipFill rotWithShape="1">
            <a:blip r:embed="rId9">
              <a:extLst>
                <a:ext uri="{28A0092B-C50C-407E-A947-70E740481C1C}">
                  <a14:useLocalDpi xmlns:a14="http://schemas.microsoft.com/office/drawing/2010/main" val="0"/>
                </a:ext>
              </a:extLst>
            </a:blip>
            <a:srcRect l="2104" t="25790" r="39705" b="52443"/>
            <a:stretch/>
          </p:blipFill>
          <p:spPr>
            <a:xfrm>
              <a:off x="3476961" y="5569486"/>
              <a:ext cx="3056471" cy="1043664"/>
            </a:xfrm>
            <a:prstGeom prst="rect">
              <a:avLst/>
            </a:prstGeom>
          </p:spPr>
        </p:pic>
        <p:sp>
          <p:nvSpPr>
            <p:cNvPr id="55" name="TextBox 54"/>
            <p:cNvSpPr txBox="1"/>
            <p:nvPr/>
          </p:nvSpPr>
          <p:spPr>
            <a:xfrm>
              <a:off x="6002538" y="6278221"/>
              <a:ext cx="553357" cy="307777"/>
            </a:xfrm>
            <a:prstGeom prst="rect">
              <a:avLst/>
            </a:prstGeom>
            <a:noFill/>
          </p:spPr>
          <p:txBody>
            <a:bodyPr wrap="none" rtlCol="0">
              <a:spAutoFit/>
            </a:bodyPr>
            <a:lstStyle/>
            <a:p>
              <a:r>
                <a:rPr lang="en-GB" sz="1400" dirty="0">
                  <a:solidFill>
                    <a:prstClr val="white"/>
                  </a:solidFill>
                  <a:latin typeface="Calibri" panose="020F0502020204030204"/>
                </a:rPr>
                <a:t>1 nm</a:t>
              </a:r>
            </a:p>
          </p:txBody>
        </p:sp>
        <p:cxnSp>
          <p:nvCxnSpPr>
            <p:cNvPr id="56" name="Straight Connector 55"/>
            <p:cNvCxnSpPr/>
            <p:nvPr/>
          </p:nvCxnSpPr>
          <p:spPr>
            <a:xfrm>
              <a:off x="6060727" y="6539331"/>
              <a:ext cx="41986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p:nvPicPr>
          <p:blipFill rotWithShape="1">
            <a:blip r:embed="rId10" cstate="print">
              <a:clrChange>
                <a:clrFrom>
                  <a:srgbClr val="000000"/>
                </a:clrFrom>
                <a:clrTo>
                  <a:srgbClr val="000000">
                    <a:alpha val="0"/>
                  </a:srgbClr>
                </a:clrTo>
              </a:clrChange>
              <a:extLst>
                <a:ext uri="{28A0092B-C50C-407E-A947-70E740481C1C}">
                  <a14:useLocalDpi xmlns:a14="http://schemas.microsoft.com/office/drawing/2010/main" val="0"/>
                </a:ext>
              </a:extLst>
            </a:blip>
            <a:srcRect l="50738"/>
            <a:stretch/>
          </p:blipFill>
          <p:spPr>
            <a:xfrm rot="21001858">
              <a:off x="4955409" y="5637253"/>
              <a:ext cx="1480989" cy="535874"/>
            </a:xfrm>
            <a:prstGeom prst="rect">
              <a:avLst/>
            </a:prstGeom>
          </p:spPr>
        </p:pic>
        <p:pic>
          <p:nvPicPr>
            <p:cNvPr id="58" name="Picture 57"/>
            <p:cNvPicPr>
              <a:picLocks noChangeAspect="1"/>
            </p:cNvPicPr>
            <p:nvPr/>
          </p:nvPicPr>
          <p:blipFill rotWithShape="1">
            <a:blip r:embed="rId10" cstate="print">
              <a:clrChange>
                <a:clrFrom>
                  <a:srgbClr val="000000"/>
                </a:clrFrom>
                <a:clrTo>
                  <a:srgbClr val="000000">
                    <a:alpha val="0"/>
                  </a:srgbClr>
                </a:clrTo>
              </a:clrChange>
              <a:extLst>
                <a:ext uri="{28A0092B-C50C-407E-A947-70E740481C1C}">
                  <a14:useLocalDpi xmlns:a14="http://schemas.microsoft.com/office/drawing/2010/main" val="0"/>
                </a:ext>
              </a:extLst>
            </a:blip>
            <a:srcRect r="48947"/>
            <a:stretch/>
          </p:blipFill>
          <p:spPr>
            <a:xfrm rot="21001858">
              <a:off x="3452635" y="5896661"/>
              <a:ext cx="1534852" cy="535874"/>
            </a:xfrm>
            <a:prstGeom prst="rect">
              <a:avLst/>
            </a:prstGeom>
          </p:spPr>
        </p:pic>
        <p:grpSp>
          <p:nvGrpSpPr>
            <p:cNvPr id="59" name="Group 58"/>
            <p:cNvGrpSpPr/>
            <p:nvPr/>
          </p:nvGrpSpPr>
          <p:grpSpPr>
            <a:xfrm>
              <a:off x="3452241" y="5818076"/>
              <a:ext cx="1570045" cy="748444"/>
              <a:chOff x="1965891" y="4882590"/>
              <a:chExt cx="2634787" cy="1256009"/>
            </a:xfrm>
          </p:grpSpPr>
          <p:cxnSp>
            <p:nvCxnSpPr>
              <p:cNvPr id="60" name="Straight Connector 59"/>
              <p:cNvCxnSpPr/>
              <p:nvPr/>
            </p:nvCxnSpPr>
            <p:spPr>
              <a:xfrm>
                <a:off x="1965891" y="5403067"/>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2933782" y="5276014"/>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221549" y="5164376"/>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141603" y="4973366"/>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07568" y="4882590"/>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65" name="Group 64"/>
            <p:cNvGrpSpPr/>
            <p:nvPr/>
          </p:nvGrpSpPr>
          <p:grpSpPr>
            <a:xfrm>
              <a:off x="3758554" y="6132117"/>
              <a:ext cx="1339443" cy="645593"/>
              <a:chOff x="2479933" y="5409598"/>
              <a:chExt cx="2247800" cy="1083407"/>
            </a:xfrm>
          </p:grpSpPr>
          <p:sp>
            <p:nvSpPr>
              <p:cNvPr id="66" name="TextBox 65"/>
              <p:cNvSpPr txBox="1"/>
              <p:nvPr/>
            </p:nvSpPr>
            <p:spPr>
              <a:xfrm rot="20894761">
                <a:off x="3097706" y="5680540"/>
                <a:ext cx="437839" cy="671448"/>
              </a:xfrm>
              <a:prstGeom prst="rect">
                <a:avLst/>
              </a:prstGeom>
              <a:noFill/>
            </p:spPr>
            <p:txBody>
              <a:bodyPr wrap="square" rtlCol="0">
                <a:spAutoFit/>
              </a:bodyPr>
              <a:lstStyle/>
              <a:p>
                <a:r>
                  <a:rPr lang="en-GB" sz="2000" dirty="0">
                    <a:solidFill>
                      <a:prstClr val="white"/>
                    </a:solidFill>
                    <a:latin typeface="Calibri" panose="020F0502020204030204"/>
                  </a:rPr>
                  <a:t>B</a:t>
                </a:r>
                <a:endParaRPr lang="en-GB" sz="2000" dirty="0">
                  <a:solidFill>
                    <a:srgbClr val="FF0000"/>
                  </a:solidFill>
                  <a:latin typeface="Calibri" panose="020F0502020204030204"/>
                </a:endParaRPr>
              </a:p>
            </p:txBody>
          </p:sp>
          <p:sp>
            <p:nvSpPr>
              <p:cNvPr id="67" name="TextBox 66"/>
              <p:cNvSpPr txBox="1"/>
              <p:nvPr/>
            </p:nvSpPr>
            <p:spPr>
              <a:xfrm rot="20894761">
                <a:off x="2479933" y="5821557"/>
                <a:ext cx="418473" cy="671448"/>
              </a:xfrm>
              <a:prstGeom prst="rect">
                <a:avLst/>
              </a:prstGeom>
              <a:noFill/>
            </p:spPr>
            <p:txBody>
              <a:bodyPr wrap="square" rtlCol="0">
                <a:spAutoFit/>
              </a:bodyPr>
              <a:lstStyle/>
              <a:p>
                <a:r>
                  <a:rPr lang="en-GB" sz="2000" dirty="0">
                    <a:solidFill>
                      <a:srgbClr val="FF0000"/>
                    </a:solidFill>
                    <a:latin typeface="Calibri" panose="020F0502020204030204"/>
                  </a:rPr>
                  <a:t>A</a:t>
                </a:r>
              </a:p>
            </p:txBody>
          </p:sp>
          <p:sp>
            <p:nvSpPr>
              <p:cNvPr id="68" name="TextBox 67"/>
              <p:cNvSpPr txBox="1"/>
              <p:nvPr/>
            </p:nvSpPr>
            <p:spPr>
              <a:xfrm rot="20894761">
                <a:off x="4289894" y="5409598"/>
                <a:ext cx="437839" cy="671448"/>
              </a:xfrm>
              <a:prstGeom prst="rect">
                <a:avLst/>
              </a:prstGeom>
              <a:noFill/>
            </p:spPr>
            <p:txBody>
              <a:bodyPr wrap="square" rtlCol="0">
                <a:spAutoFit/>
              </a:bodyPr>
              <a:lstStyle/>
              <a:p>
                <a:r>
                  <a:rPr lang="en-GB" sz="2000" dirty="0">
                    <a:solidFill>
                      <a:prstClr val="white"/>
                    </a:solidFill>
                    <a:latin typeface="Calibri" panose="020F0502020204030204"/>
                  </a:rPr>
                  <a:t>B</a:t>
                </a:r>
                <a:endParaRPr lang="en-GB" sz="2000" dirty="0">
                  <a:solidFill>
                    <a:srgbClr val="FF0000"/>
                  </a:solidFill>
                  <a:latin typeface="Calibri" panose="020F0502020204030204"/>
                </a:endParaRPr>
              </a:p>
            </p:txBody>
          </p:sp>
          <p:sp>
            <p:nvSpPr>
              <p:cNvPr id="69" name="TextBox 68"/>
              <p:cNvSpPr txBox="1"/>
              <p:nvPr/>
            </p:nvSpPr>
            <p:spPr>
              <a:xfrm rot="20894761">
                <a:off x="3749523" y="5532359"/>
                <a:ext cx="418473" cy="671448"/>
              </a:xfrm>
              <a:prstGeom prst="rect">
                <a:avLst/>
              </a:prstGeom>
              <a:noFill/>
            </p:spPr>
            <p:txBody>
              <a:bodyPr wrap="square" rtlCol="0">
                <a:spAutoFit/>
              </a:bodyPr>
              <a:lstStyle/>
              <a:p>
                <a:r>
                  <a:rPr lang="en-GB" sz="2000" dirty="0">
                    <a:solidFill>
                      <a:srgbClr val="FF0000"/>
                    </a:solidFill>
                    <a:latin typeface="Calibri" panose="020F0502020204030204"/>
                  </a:rPr>
                  <a:t>A</a:t>
                </a:r>
              </a:p>
            </p:txBody>
          </p:sp>
        </p:grpSp>
        <p:sp>
          <p:nvSpPr>
            <p:cNvPr id="70" name="TextBox 69"/>
            <p:cNvSpPr txBox="1"/>
            <p:nvPr/>
          </p:nvSpPr>
          <p:spPr>
            <a:xfrm rot="20894761">
              <a:off x="4997688" y="6097248"/>
              <a:ext cx="260904" cy="400110"/>
            </a:xfrm>
            <a:prstGeom prst="rect">
              <a:avLst/>
            </a:prstGeom>
            <a:noFill/>
          </p:spPr>
          <p:txBody>
            <a:bodyPr wrap="square" rtlCol="0">
              <a:spAutoFit/>
            </a:bodyPr>
            <a:lstStyle/>
            <a:p>
              <a:r>
                <a:rPr lang="en-GB" sz="2000" dirty="0">
                  <a:solidFill>
                    <a:prstClr val="white"/>
                  </a:solidFill>
                  <a:latin typeface="Calibri" panose="020F0502020204030204"/>
                </a:rPr>
                <a:t>B</a:t>
              </a:r>
              <a:endParaRPr lang="en-GB" sz="2000" dirty="0">
                <a:solidFill>
                  <a:srgbClr val="FF0000"/>
                </a:solidFill>
                <a:latin typeface="Calibri" panose="020F0502020204030204"/>
              </a:endParaRPr>
            </a:p>
          </p:txBody>
        </p:sp>
        <p:sp>
          <p:nvSpPr>
            <p:cNvPr id="71" name="TextBox 70"/>
            <p:cNvSpPr txBox="1"/>
            <p:nvPr/>
          </p:nvSpPr>
          <p:spPr>
            <a:xfrm rot="20894761">
              <a:off x="5367507" y="6012532"/>
              <a:ext cx="249364" cy="400110"/>
            </a:xfrm>
            <a:prstGeom prst="rect">
              <a:avLst/>
            </a:prstGeom>
            <a:noFill/>
          </p:spPr>
          <p:txBody>
            <a:bodyPr wrap="square" rtlCol="0">
              <a:spAutoFit/>
            </a:bodyPr>
            <a:lstStyle/>
            <a:p>
              <a:r>
                <a:rPr lang="en-GB" sz="2000" dirty="0">
                  <a:solidFill>
                    <a:srgbClr val="FF0000"/>
                  </a:solidFill>
                  <a:latin typeface="Calibri" panose="020F0502020204030204"/>
                </a:rPr>
                <a:t>A</a:t>
              </a:r>
            </a:p>
          </p:txBody>
        </p:sp>
        <p:sp>
          <p:nvSpPr>
            <p:cNvPr id="72" name="TextBox 71"/>
            <p:cNvSpPr txBox="1"/>
            <p:nvPr/>
          </p:nvSpPr>
          <p:spPr>
            <a:xfrm rot="20894761">
              <a:off x="5709205" y="5936141"/>
              <a:ext cx="260904" cy="400110"/>
            </a:xfrm>
            <a:prstGeom prst="rect">
              <a:avLst/>
            </a:prstGeom>
            <a:noFill/>
          </p:spPr>
          <p:txBody>
            <a:bodyPr wrap="square" rtlCol="0">
              <a:spAutoFit/>
            </a:bodyPr>
            <a:lstStyle/>
            <a:p>
              <a:r>
                <a:rPr lang="en-GB" sz="2000" dirty="0">
                  <a:solidFill>
                    <a:prstClr val="white"/>
                  </a:solidFill>
                  <a:latin typeface="Calibri" panose="020F0502020204030204"/>
                </a:rPr>
                <a:t>B</a:t>
              </a:r>
              <a:endParaRPr lang="en-GB" sz="2000" dirty="0">
                <a:solidFill>
                  <a:srgbClr val="FF0000"/>
                </a:solidFill>
                <a:latin typeface="Calibri" panose="020F0502020204030204"/>
              </a:endParaRPr>
            </a:p>
          </p:txBody>
        </p:sp>
        <p:sp>
          <p:nvSpPr>
            <p:cNvPr id="73" name="TextBox 72"/>
            <p:cNvSpPr txBox="1"/>
            <p:nvPr/>
          </p:nvSpPr>
          <p:spPr>
            <a:xfrm rot="20894761">
              <a:off x="6052054" y="5855853"/>
              <a:ext cx="249364" cy="400110"/>
            </a:xfrm>
            <a:prstGeom prst="rect">
              <a:avLst/>
            </a:prstGeom>
            <a:noFill/>
          </p:spPr>
          <p:txBody>
            <a:bodyPr wrap="square" rtlCol="0">
              <a:spAutoFit/>
            </a:bodyPr>
            <a:lstStyle/>
            <a:p>
              <a:r>
                <a:rPr lang="en-GB" sz="2000" dirty="0">
                  <a:solidFill>
                    <a:srgbClr val="FF0000"/>
                  </a:solidFill>
                  <a:latin typeface="Calibri" panose="020F0502020204030204"/>
                </a:rPr>
                <a:t>A</a:t>
              </a:r>
            </a:p>
          </p:txBody>
        </p:sp>
        <p:grpSp>
          <p:nvGrpSpPr>
            <p:cNvPr id="74" name="Group 73"/>
            <p:cNvGrpSpPr/>
            <p:nvPr/>
          </p:nvGrpSpPr>
          <p:grpSpPr>
            <a:xfrm>
              <a:off x="4906177" y="5531674"/>
              <a:ext cx="1541786" cy="722628"/>
              <a:chOff x="4139865" y="4457951"/>
              <a:chExt cx="2587364" cy="1212685"/>
            </a:xfrm>
          </p:grpSpPr>
          <p:cxnSp>
            <p:nvCxnSpPr>
              <p:cNvPr id="75" name="Straight Connector 74"/>
              <p:cNvCxnSpPr/>
              <p:nvPr/>
            </p:nvCxnSpPr>
            <p:spPr>
              <a:xfrm rot="10800000">
                <a:off x="6534119" y="4457951"/>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0800000">
                <a:off x="5606026" y="4579449"/>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10800000">
                <a:off x="5335503" y="4691087"/>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0800000">
                <a:off x="4405065" y="4882097"/>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0800000">
                <a:off x="4139865" y="4935104"/>
                <a:ext cx="193110" cy="735532"/>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98" name="Group 97"/>
          <p:cNvGrpSpPr/>
          <p:nvPr/>
        </p:nvGrpSpPr>
        <p:grpSpPr>
          <a:xfrm>
            <a:off x="5001825" y="2122088"/>
            <a:ext cx="3100657" cy="3055607"/>
            <a:chOff x="3477824" y="2341972"/>
            <a:chExt cx="3100657" cy="3055607"/>
          </a:xfrm>
        </p:grpSpPr>
        <p:pic>
          <p:nvPicPr>
            <p:cNvPr id="88" name="Picture 8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77824" y="2341972"/>
              <a:ext cx="3055607" cy="3055607"/>
            </a:xfrm>
            <a:prstGeom prst="rect">
              <a:avLst/>
            </a:prstGeom>
          </p:spPr>
        </p:pic>
        <p:grpSp>
          <p:nvGrpSpPr>
            <p:cNvPr id="97" name="Group 96"/>
            <p:cNvGrpSpPr/>
            <p:nvPr/>
          </p:nvGrpSpPr>
          <p:grpSpPr>
            <a:xfrm>
              <a:off x="6025124" y="4692461"/>
              <a:ext cx="553357" cy="307777"/>
              <a:chOff x="6025124" y="4692461"/>
              <a:chExt cx="553357" cy="307777"/>
            </a:xfrm>
          </p:grpSpPr>
          <p:cxnSp>
            <p:nvCxnSpPr>
              <p:cNvPr id="89" name="Straight Connector 88"/>
              <p:cNvCxnSpPr>
                <a:cxnSpLocks noChangeAspect="1"/>
              </p:cNvCxnSpPr>
              <p:nvPr/>
            </p:nvCxnSpPr>
            <p:spPr>
              <a:xfrm>
                <a:off x="6141315" y="4948531"/>
                <a:ext cx="32097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025124" y="4692461"/>
                <a:ext cx="553357" cy="307777"/>
              </a:xfrm>
              <a:prstGeom prst="rect">
                <a:avLst/>
              </a:prstGeom>
              <a:noFill/>
            </p:spPr>
            <p:txBody>
              <a:bodyPr wrap="none" rtlCol="0">
                <a:spAutoFit/>
              </a:bodyPr>
              <a:lstStyle/>
              <a:p>
                <a:r>
                  <a:rPr lang="en-GB" sz="1400" dirty="0">
                    <a:solidFill>
                      <a:prstClr val="white"/>
                    </a:solidFill>
                    <a:latin typeface="Calibri" panose="020F0502020204030204"/>
                  </a:rPr>
                  <a:t>2 nm</a:t>
                </a:r>
              </a:p>
            </p:txBody>
          </p:sp>
        </p:grpSp>
      </p:grpSp>
      <p:grpSp>
        <p:nvGrpSpPr>
          <p:cNvPr id="95" name="Group 94"/>
          <p:cNvGrpSpPr/>
          <p:nvPr/>
        </p:nvGrpSpPr>
        <p:grpSpPr>
          <a:xfrm>
            <a:off x="8572033" y="1116228"/>
            <a:ext cx="1686990" cy="1218604"/>
            <a:chOff x="3393693" y="1119520"/>
            <a:chExt cx="1686990" cy="1218604"/>
          </a:xfrm>
        </p:grpSpPr>
        <p:pic>
          <p:nvPicPr>
            <p:cNvPr id="83" name="Picture 82"/>
            <p:cNvPicPr>
              <a:picLocks noChangeAspect="1"/>
            </p:cNvPicPr>
            <p:nvPr/>
          </p:nvPicPr>
          <p:blipFill>
            <a:blip r:embed="rId12">
              <a:clrChange>
                <a:clrFrom>
                  <a:srgbClr val="FFFFFF"/>
                </a:clrFrom>
                <a:clrTo>
                  <a:srgbClr val="FFFFFF">
                    <a:alpha val="0"/>
                  </a:srgbClr>
                </a:clrTo>
              </a:clrChange>
            </a:blip>
            <a:stretch>
              <a:fillRect/>
            </a:stretch>
          </p:blipFill>
          <p:spPr>
            <a:xfrm>
              <a:off x="3393693" y="1119520"/>
              <a:ext cx="1686990" cy="936560"/>
            </a:xfrm>
            <a:prstGeom prst="rect">
              <a:avLst/>
            </a:prstGeom>
          </p:spPr>
        </p:pic>
        <p:pic>
          <p:nvPicPr>
            <p:cNvPr id="84" name="Picture 83"/>
            <p:cNvPicPr>
              <a:picLocks noChangeAspect="1"/>
            </p:cNvPicPr>
            <p:nvPr/>
          </p:nvPicPr>
          <p:blipFill rotWithShape="1">
            <a:blip r:embed="rId13"/>
            <a:srcRect r="28786"/>
            <a:stretch/>
          </p:blipFill>
          <p:spPr>
            <a:xfrm>
              <a:off x="3393693" y="1121441"/>
              <a:ext cx="1200192" cy="934639"/>
            </a:xfrm>
            <a:prstGeom prst="rect">
              <a:avLst/>
            </a:prstGeom>
          </p:spPr>
        </p:pic>
        <p:sp>
          <p:nvSpPr>
            <p:cNvPr id="85" name="TextBox 84"/>
            <p:cNvSpPr txBox="1"/>
            <p:nvPr/>
          </p:nvSpPr>
          <p:spPr>
            <a:xfrm>
              <a:off x="3836706" y="1968792"/>
              <a:ext cx="1174215" cy="369332"/>
            </a:xfrm>
            <a:prstGeom prst="rect">
              <a:avLst/>
            </a:prstGeom>
            <a:noFill/>
          </p:spPr>
          <p:txBody>
            <a:bodyPr wrap="square" rtlCol="0">
              <a:spAutoFit/>
            </a:bodyPr>
            <a:lstStyle/>
            <a:p>
              <a:r>
                <a:rPr lang="en-GB" dirty="0">
                  <a:solidFill>
                    <a:srgbClr val="FF0000"/>
                  </a:solidFill>
                  <a:latin typeface="Arial" panose="020B0604020202020204" pitchFamily="34" charset="0"/>
                  <a:cs typeface="Arial" panose="020B0604020202020204" pitchFamily="34" charset="0"/>
                </a:rPr>
                <a:t>A</a:t>
              </a:r>
              <a:r>
                <a:rPr lang="en-GB" dirty="0">
                  <a:latin typeface="Arial" panose="020B0604020202020204" pitchFamily="34" charset="0"/>
                  <a:cs typeface="Arial" panose="020B0604020202020204" pitchFamily="34" charset="0"/>
                </a:rPr>
                <a:t>         B</a:t>
              </a:r>
              <a:endParaRPr lang="en-GB" baseline="-25000" dirty="0">
                <a:latin typeface="Arial" panose="020B0604020202020204" pitchFamily="34" charset="0"/>
                <a:cs typeface="Arial" panose="020B0604020202020204" pitchFamily="34" charset="0"/>
              </a:endParaRPr>
            </a:p>
          </p:txBody>
        </p:sp>
      </p:grpSp>
      <p:pic>
        <p:nvPicPr>
          <p:cNvPr id="93" name="Picture 92"/>
          <p:cNvPicPr>
            <a:picLocks noChangeAspect="1"/>
          </p:cNvPicPr>
          <p:nvPr/>
        </p:nvPicPr>
        <p:blipFill rotWithShape="1">
          <a:blip r:embed="rId14"/>
          <a:srcRect t="51378"/>
          <a:stretch/>
        </p:blipFill>
        <p:spPr>
          <a:xfrm>
            <a:off x="8102481" y="4705004"/>
            <a:ext cx="2475690" cy="1879442"/>
          </a:xfrm>
          <a:prstGeom prst="rect">
            <a:avLst/>
          </a:prstGeom>
        </p:spPr>
      </p:pic>
      <p:pic>
        <p:nvPicPr>
          <p:cNvPr id="96" name="Picture 95"/>
          <p:cNvPicPr>
            <a:picLocks noChangeAspect="1"/>
          </p:cNvPicPr>
          <p:nvPr/>
        </p:nvPicPr>
        <p:blipFill rotWithShape="1">
          <a:blip r:embed="rId14"/>
          <a:srcRect b="48622"/>
          <a:stretch/>
        </p:blipFill>
        <p:spPr>
          <a:xfrm>
            <a:off x="8102481" y="2341972"/>
            <a:ext cx="2475690" cy="1985976"/>
          </a:xfrm>
          <a:prstGeom prst="rect">
            <a:avLst/>
          </a:prstGeom>
        </p:spPr>
      </p:pic>
    </p:spTree>
    <p:extLst>
      <p:ext uri="{BB962C8B-B14F-4D97-AF65-F5344CB8AC3E}">
        <p14:creationId xmlns:p14="http://schemas.microsoft.com/office/powerpoint/2010/main" val="2142168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457835"/>
          </a:xfrm>
        </p:spPr>
        <p:txBody>
          <a:bodyPr>
            <a:normAutofit/>
          </a:bodyPr>
          <a:lstStyle/>
          <a:p>
            <a:r>
              <a:rPr lang="en-GB" sz="2000" dirty="0"/>
              <a:t>David Haddleton – Polymer Analysis</a:t>
            </a:r>
          </a:p>
        </p:txBody>
      </p:sp>
      <p:sp>
        <p:nvSpPr>
          <p:cNvPr id="5" name="Content Placeholder 4"/>
          <p:cNvSpPr>
            <a:spLocks noGrp="1"/>
          </p:cNvSpPr>
          <p:nvPr>
            <p:ph sz="half" idx="1"/>
          </p:nvPr>
        </p:nvSpPr>
        <p:spPr>
          <a:xfrm>
            <a:off x="838200" y="1048385"/>
            <a:ext cx="5181600" cy="5221786"/>
          </a:xfrm>
        </p:spPr>
        <p:txBody>
          <a:bodyPr>
            <a:normAutofit/>
          </a:bodyPr>
          <a:lstStyle/>
          <a:p>
            <a:r>
              <a:rPr lang="en-US" sz="2000" dirty="0"/>
              <a:t>Tandem Mass Spectrometry Techniques for Copolymer Analysis </a:t>
            </a:r>
            <a:endParaRPr lang="en-GB" sz="2000" dirty="0"/>
          </a:p>
        </p:txBody>
      </p:sp>
      <p:sp>
        <p:nvSpPr>
          <p:cNvPr id="6" name="Content Placeholder 5"/>
          <p:cNvSpPr>
            <a:spLocks noGrp="1"/>
          </p:cNvSpPr>
          <p:nvPr>
            <p:ph sz="half" idx="2"/>
          </p:nvPr>
        </p:nvSpPr>
        <p:spPr>
          <a:xfrm>
            <a:off x="6172200" y="1048385"/>
            <a:ext cx="5181600" cy="5128578"/>
          </a:xfrm>
        </p:spPr>
        <p:txBody>
          <a:bodyPr>
            <a:normAutofit/>
          </a:bodyPr>
          <a:lstStyle/>
          <a:p>
            <a:r>
              <a:rPr lang="en-GB" sz="2000" dirty="0" err="1"/>
              <a:t>Extractables</a:t>
            </a:r>
            <a:r>
              <a:rPr lang="en-GB" sz="2000" dirty="0"/>
              <a:t> and </a:t>
            </a:r>
            <a:r>
              <a:rPr lang="en-GB" sz="2000" dirty="0" err="1"/>
              <a:t>Leachables</a:t>
            </a:r>
            <a:endParaRPr lang="en-GB" sz="2000" dirty="0"/>
          </a:p>
        </p:txBody>
      </p:sp>
      <p:pic>
        <p:nvPicPr>
          <p:cNvPr id="7" name="Picture 6"/>
          <p:cNvPicPr>
            <a:picLocks noChangeAspect="1"/>
          </p:cNvPicPr>
          <p:nvPr/>
        </p:nvPicPr>
        <p:blipFill>
          <a:blip r:embed="rId2"/>
          <a:stretch>
            <a:fillRect/>
          </a:stretch>
        </p:blipFill>
        <p:spPr>
          <a:xfrm>
            <a:off x="944129" y="1952897"/>
            <a:ext cx="4788026" cy="1982636"/>
          </a:xfrm>
          <a:prstGeom prst="rect">
            <a:avLst/>
          </a:prstGeom>
        </p:spPr>
      </p:pic>
      <p:graphicFrame>
        <p:nvGraphicFramePr>
          <p:cNvPr id="8" name="Chart 7"/>
          <p:cNvGraphicFramePr>
            <a:graphicFrameLocks/>
          </p:cNvGraphicFramePr>
          <p:nvPr>
            <p:extLst/>
          </p:nvPr>
        </p:nvGraphicFramePr>
        <p:xfrm>
          <a:off x="3650394" y="4519452"/>
          <a:ext cx="2455669" cy="1976144"/>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p:cNvPicPr>
            <a:picLocks noChangeAspect="1"/>
          </p:cNvPicPr>
          <p:nvPr/>
        </p:nvPicPr>
        <p:blipFill rotWithShape="1">
          <a:blip r:embed="rId4"/>
          <a:srcRect l="28571" t="14127" r="14554" b="10952"/>
          <a:stretch/>
        </p:blipFill>
        <p:spPr>
          <a:xfrm>
            <a:off x="944129" y="4519452"/>
            <a:ext cx="2553865" cy="1892346"/>
          </a:xfrm>
          <a:prstGeom prst="rect">
            <a:avLst/>
          </a:prstGeom>
        </p:spPr>
      </p:pic>
      <p:sp>
        <p:nvSpPr>
          <p:cNvPr id="12" name="TextBox 11"/>
          <p:cNvSpPr txBox="1"/>
          <p:nvPr/>
        </p:nvSpPr>
        <p:spPr>
          <a:xfrm>
            <a:off x="1060166" y="3924695"/>
            <a:ext cx="1160895" cy="369332"/>
          </a:xfrm>
          <a:prstGeom prst="rect">
            <a:avLst/>
          </a:prstGeom>
          <a:noFill/>
        </p:spPr>
        <p:txBody>
          <a:bodyPr wrap="none" rtlCol="0">
            <a:spAutoFit/>
          </a:bodyPr>
          <a:lstStyle/>
          <a:p>
            <a:r>
              <a:rPr lang="en-GB" dirty="0"/>
              <a:t>KMD plots</a:t>
            </a:r>
          </a:p>
        </p:txBody>
      </p:sp>
      <p:pic>
        <p:nvPicPr>
          <p:cNvPr id="13" name="Picture 12"/>
          <p:cNvPicPr/>
          <p:nvPr/>
        </p:nvPicPr>
        <p:blipFill>
          <a:blip r:embed="rId5"/>
          <a:stretch>
            <a:fillRect/>
          </a:stretch>
        </p:blipFill>
        <p:spPr>
          <a:xfrm>
            <a:off x="6275804" y="1952897"/>
            <a:ext cx="2807970" cy="1607820"/>
          </a:xfrm>
          <a:prstGeom prst="rect">
            <a:avLst/>
          </a:prstGeom>
        </p:spPr>
      </p:pic>
      <p:pic>
        <p:nvPicPr>
          <p:cNvPr id="14" name="Picture 13"/>
          <p:cNvPicPr>
            <a:picLocks noChangeAspect="1"/>
          </p:cNvPicPr>
          <p:nvPr/>
        </p:nvPicPr>
        <p:blipFill>
          <a:blip r:embed="rId6"/>
          <a:stretch>
            <a:fillRect/>
          </a:stretch>
        </p:blipFill>
        <p:spPr>
          <a:xfrm>
            <a:off x="9307523" y="1982670"/>
            <a:ext cx="2270026" cy="1154310"/>
          </a:xfrm>
          <a:prstGeom prst="rect">
            <a:avLst/>
          </a:prstGeom>
        </p:spPr>
      </p:pic>
      <p:sp>
        <p:nvSpPr>
          <p:cNvPr id="15" name="Rectangle 14"/>
          <p:cNvSpPr/>
          <p:nvPr/>
        </p:nvSpPr>
        <p:spPr>
          <a:xfrm>
            <a:off x="6515196" y="3924695"/>
            <a:ext cx="5286102" cy="2585323"/>
          </a:xfrm>
          <a:prstGeom prst="rect">
            <a:avLst/>
          </a:prstGeom>
        </p:spPr>
        <p:txBody>
          <a:bodyPr wrap="square">
            <a:spAutoFit/>
          </a:bodyPr>
          <a:lstStyle/>
          <a:p>
            <a:r>
              <a:rPr lang="en-US" dirty="0"/>
              <a:t>Validation methods with calibration curves are required for different species developed for both GC and LC. In addition we will need to look at the extractable and leachable metals with HPLC, LC, LC-MS, ICP and ICP MS.</a:t>
            </a:r>
          </a:p>
          <a:p>
            <a:endParaRPr lang="en-US" dirty="0"/>
          </a:p>
          <a:p>
            <a:r>
              <a:rPr lang="en-US" dirty="0"/>
              <a:t>Suitable for students who enjoys working as part of a vibrant team and is looking for a future in the pharmaceutical industry. </a:t>
            </a:r>
          </a:p>
        </p:txBody>
      </p:sp>
      <p:sp>
        <p:nvSpPr>
          <p:cNvPr id="16" name="Rectangle 15"/>
          <p:cNvSpPr/>
          <p:nvPr/>
        </p:nvSpPr>
        <p:spPr>
          <a:xfrm>
            <a:off x="574766" y="822960"/>
            <a:ext cx="5445034" cy="5884817"/>
          </a:xfrm>
          <a:prstGeom prst="rect">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6227551" y="822960"/>
            <a:ext cx="5445034" cy="5884817"/>
          </a:xfrm>
          <a:prstGeom prst="rect">
            <a:avLst/>
          </a:prstGeom>
          <a:solidFill>
            <a:schemeClr val="accent2">
              <a:lumMod val="75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45451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BB7BC2-D12F-4B4F-801C-798F3F49D258}"/>
              </a:ext>
            </a:extLst>
          </p:cNvPr>
          <p:cNvSpPr txBox="1"/>
          <p:nvPr/>
        </p:nvSpPr>
        <p:spPr>
          <a:xfrm>
            <a:off x="472611" y="261169"/>
            <a:ext cx="7674796" cy="1015663"/>
          </a:xfrm>
          <a:prstGeom prst="rect">
            <a:avLst/>
          </a:prstGeom>
          <a:noFill/>
        </p:spPr>
        <p:txBody>
          <a:bodyPr wrap="square" rtlCol="0">
            <a:spAutoFit/>
          </a:bodyPr>
          <a:lstStyle/>
          <a:p>
            <a:r>
              <a:rPr lang="en-US" sz="2400" b="1" dirty="0">
                <a:solidFill>
                  <a:srgbClr val="C00000"/>
                </a:solidFill>
              </a:rPr>
              <a:t>Polymer and nanoparticle Synthesis and Analysis</a:t>
            </a:r>
          </a:p>
          <a:p>
            <a:r>
              <a:rPr lang="en-US" b="1" dirty="0"/>
              <a:t>Prof </a:t>
            </a:r>
            <a:r>
              <a:rPr lang="en-US" b="1" dirty="0" err="1"/>
              <a:t>Seb</a:t>
            </a:r>
            <a:r>
              <a:rPr lang="en-US" b="1" dirty="0"/>
              <a:t> Perrier</a:t>
            </a:r>
          </a:p>
          <a:p>
            <a:r>
              <a:rPr lang="en-US" b="1" dirty="0" err="1"/>
              <a:t>s.perrier@warwick.ac.uk</a:t>
            </a:r>
            <a:endParaRPr lang="en-US" b="1" dirty="0"/>
          </a:p>
        </p:txBody>
      </p:sp>
      <p:sp>
        <p:nvSpPr>
          <p:cNvPr id="6" name="TextBox 5">
            <a:extLst>
              <a:ext uri="{FF2B5EF4-FFF2-40B4-BE49-F238E27FC236}">
                <a16:creationId xmlns:a16="http://schemas.microsoft.com/office/drawing/2014/main" id="{3BF2EA19-8F73-BA4C-B59A-FD333FDDBAC8}"/>
              </a:ext>
            </a:extLst>
          </p:cNvPr>
          <p:cNvSpPr txBox="1"/>
          <p:nvPr/>
        </p:nvSpPr>
        <p:spPr>
          <a:xfrm>
            <a:off x="472611" y="1436313"/>
            <a:ext cx="2227405" cy="4247317"/>
          </a:xfrm>
          <a:prstGeom prst="rect">
            <a:avLst/>
          </a:prstGeom>
          <a:noFill/>
        </p:spPr>
        <p:txBody>
          <a:bodyPr wrap="none" rtlCol="0">
            <a:spAutoFit/>
          </a:bodyPr>
          <a:lstStyle/>
          <a:p>
            <a:pPr marL="285750" indent="-285750">
              <a:buFont typeface="Courier New" panose="02070309020205020404" pitchFamily="49" charset="0"/>
              <a:buChar char="o"/>
            </a:pPr>
            <a:r>
              <a:rPr lang="en-US" u="sng" dirty="0"/>
              <a:t>Nanoparticles for: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Drug delivery</a:t>
            </a:r>
          </a:p>
          <a:p>
            <a:pPr marL="285750" indent="-285750">
              <a:buFont typeface="Arial" panose="020B0604020202020204" pitchFamily="34" charset="0"/>
              <a:buChar char="•"/>
            </a:pPr>
            <a:r>
              <a:rPr lang="en-US" dirty="0"/>
              <a:t>Encapsulation</a:t>
            </a:r>
          </a:p>
          <a:p>
            <a:pPr marL="285750" indent="-285750">
              <a:buFont typeface="Arial" panose="020B0604020202020204" pitchFamily="34" charset="0"/>
              <a:buChar char="•"/>
            </a:pPr>
            <a:r>
              <a:rPr lang="en-US" dirty="0"/>
              <a:t>Coating</a:t>
            </a:r>
          </a:p>
          <a:p>
            <a:endParaRPr lang="en-US" dirty="0"/>
          </a:p>
          <a:p>
            <a:endParaRPr lang="en-US" dirty="0"/>
          </a:p>
          <a:p>
            <a:pPr marL="285750" indent="-285750">
              <a:buFont typeface="Courier New" panose="02070309020205020404" pitchFamily="49" charset="0"/>
              <a:buChar char="o"/>
            </a:pPr>
            <a:r>
              <a:rPr lang="en-US" u="sng" dirty="0"/>
              <a:t>Polymers for:</a:t>
            </a:r>
          </a:p>
          <a:p>
            <a:endParaRPr lang="en-US" dirty="0"/>
          </a:p>
          <a:p>
            <a:pPr marL="285750" indent="-285750">
              <a:buFont typeface="Arial" panose="020B0604020202020204" pitchFamily="34" charset="0"/>
              <a:buChar char="•"/>
            </a:pPr>
            <a:r>
              <a:rPr lang="en-US" dirty="0"/>
              <a:t>Protein conjugates</a:t>
            </a:r>
          </a:p>
          <a:p>
            <a:pPr marL="285750" indent="-285750">
              <a:buFont typeface="Arial" panose="020B0604020202020204" pitchFamily="34" charset="0"/>
              <a:buChar char="•"/>
            </a:pPr>
            <a:r>
              <a:rPr lang="en-US" dirty="0"/>
              <a:t>Drug delivery</a:t>
            </a:r>
          </a:p>
          <a:p>
            <a:pPr marL="285750" indent="-285750">
              <a:buFont typeface="Arial" panose="020B0604020202020204" pitchFamily="34" charset="0"/>
              <a:buChar char="•"/>
            </a:pPr>
            <a:r>
              <a:rPr lang="en-US" dirty="0" err="1"/>
              <a:t>Antiobiotics</a:t>
            </a:r>
            <a:endParaRPr lang="en-US" dirty="0"/>
          </a:p>
          <a:p>
            <a:pPr marL="285750" indent="-285750">
              <a:buFont typeface="Arial" panose="020B0604020202020204" pitchFamily="34" charset="0"/>
              <a:buChar char="•"/>
            </a:pPr>
            <a:r>
              <a:rPr lang="en-US" dirty="0"/>
              <a:t>Viscosity modifiers</a:t>
            </a:r>
          </a:p>
          <a:p>
            <a:pPr marL="285750" indent="-285750">
              <a:buFont typeface="Arial" panose="020B0604020202020204" pitchFamily="34" charset="0"/>
              <a:buChar char="•"/>
            </a:pPr>
            <a:r>
              <a:rPr lang="en-US" dirty="0"/>
              <a:t>Personal care</a:t>
            </a:r>
          </a:p>
          <a:p>
            <a:endParaRPr lang="en-US" dirty="0"/>
          </a:p>
        </p:txBody>
      </p:sp>
      <p:sp>
        <p:nvSpPr>
          <p:cNvPr id="9" name="TextBox 8">
            <a:extLst>
              <a:ext uri="{FF2B5EF4-FFF2-40B4-BE49-F238E27FC236}">
                <a16:creationId xmlns:a16="http://schemas.microsoft.com/office/drawing/2014/main" id="{315CBB8E-B8C8-4E41-B863-E8B4344EED46}"/>
              </a:ext>
            </a:extLst>
          </p:cNvPr>
          <p:cNvSpPr txBox="1"/>
          <p:nvPr/>
        </p:nvSpPr>
        <p:spPr>
          <a:xfrm>
            <a:off x="6141923" y="1454304"/>
            <a:ext cx="6050077" cy="5909310"/>
          </a:xfrm>
          <a:prstGeom prst="rect">
            <a:avLst/>
          </a:prstGeom>
          <a:noFill/>
        </p:spPr>
        <p:txBody>
          <a:bodyPr wrap="square" rtlCol="0">
            <a:spAutoFit/>
          </a:bodyPr>
          <a:lstStyle/>
          <a:p>
            <a:pPr marL="285750" indent="-285750">
              <a:buFont typeface="Courier New" panose="02070309020205020404" pitchFamily="49" charset="0"/>
              <a:buChar char="o"/>
            </a:pPr>
            <a:r>
              <a:rPr lang="en-US" u="sng" dirty="0"/>
              <a:t>Labs in </a:t>
            </a:r>
            <a:r>
              <a:rPr lang="en-US" u="sng" dirty="0">
                <a:solidFill>
                  <a:srgbClr val="C00000"/>
                </a:solidFill>
              </a:rPr>
              <a:t>Chemistry</a:t>
            </a:r>
            <a:r>
              <a:rPr lang="en-US" u="sng" dirty="0"/>
              <a:t> and </a:t>
            </a:r>
            <a:r>
              <a:rPr lang="en-US" u="sng" dirty="0">
                <a:solidFill>
                  <a:srgbClr val="C00000"/>
                </a:solidFill>
              </a:rPr>
              <a:t>Medical School</a:t>
            </a:r>
          </a:p>
          <a:p>
            <a:pPr marL="285750" indent="-285750">
              <a:buFont typeface="Courier New" panose="02070309020205020404" pitchFamily="49" charset="0"/>
              <a:buChar char="o"/>
            </a:pPr>
            <a:endParaRPr lang="en-US" u="sng" dirty="0"/>
          </a:p>
          <a:p>
            <a:pPr marL="285750" indent="-285750">
              <a:buFont typeface="Courier New" panose="02070309020205020404" pitchFamily="49" charset="0"/>
              <a:buChar char="o"/>
            </a:pPr>
            <a:endParaRPr lang="en-US" u="sng" dirty="0"/>
          </a:p>
          <a:p>
            <a:pPr marL="285750" indent="-285750">
              <a:buFont typeface="Courier New" panose="02070309020205020404" pitchFamily="49" charset="0"/>
              <a:buChar char="o"/>
            </a:pPr>
            <a:r>
              <a:rPr lang="en-US" u="sng" dirty="0"/>
              <a:t>Techniques we use:</a:t>
            </a:r>
          </a:p>
          <a:p>
            <a:endParaRPr lang="en-US" u="sng" dirty="0"/>
          </a:p>
          <a:p>
            <a:r>
              <a:rPr lang="en-US" i="1" dirty="0">
                <a:solidFill>
                  <a:srgbClr val="C00000"/>
                </a:solidFill>
              </a:rPr>
              <a:t>Chemistry / Materials:</a:t>
            </a:r>
          </a:p>
          <a:p>
            <a:pPr marL="285750" indent="-285750">
              <a:buFont typeface="Arial" panose="020B0604020202020204" pitchFamily="34" charset="0"/>
              <a:buChar char="•"/>
            </a:pPr>
            <a:r>
              <a:rPr lang="en-US" dirty="0"/>
              <a:t>Scattering: Light, X-Ray, Neutron</a:t>
            </a:r>
          </a:p>
          <a:p>
            <a:pPr marL="285750" indent="-285750">
              <a:buFont typeface="Arial" panose="020B0604020202020204" pitchFamily="34" charset="0"/>
              <a:buChar char="•"/>
            </a:pPr>
            <a:r>
              <a:rPr lang="en-US" dirty="0"/>
              <a:t>Chromatography: HPLC (6 HPLC’s), GC (2 GC’s), GPC (RTP Polymer </a:t>
            </a:r>
            <a:r>
              <a:rPr lang="en-US" dirty="0" err="1"/>
              <a:t>Characterisation</a:t>
            </a:r>
            <a:r>
              <a:rPr lang="en-US" dirty="0"/>
              <a:t>), Field Flow Chromatography</a:t>
            </a:r>
          </a:p>
          <a:p>
            <a:pPr marL="285750" indent="-285750">
              <a:buFont typeface="Arial" panose="020B0604020202020204" pitchFamily="34" charset="0"/>
              <a:buChar char="•"/>
            </a:pPr>
            <a:r>
              <a:rPr lang="en-US" dirty="0"/>
              <a:t>Spectroscopy: UV, IR, Fluorescent, NMR, Mass Spec, </a:t>
            </a:r>
            <a:r>
              <a:rPr lang="en-US" dirty="0" err="1"/>
              <a:t>etc</a:t>
            </a:r>
            <a:endParaRPr lang="en-US" dirty="0"/>
          </a:p>
          <a:p>
            <a:pPr marL="285750" indent="-285750">
              <a:buFont typeface="Arial" panose="020B0604020202020204" pitchFamily="34" charset="0"/>
              <a:buChar char="•"/>
            </a:pPr>
            <a:r>
              <a:rPr lang="en-US" dirty="0"/>
              <a:t>Quartz Crystal Microbalance</a:t>
            </a:r>
          </a:p>
          <a:p>
            <a:pPr marL="285750" indent="-285750">
              <a:buFont typeface="Arial" panose="020B0604020202020204" pitchFamily="34" charset="0"/>
              <a:buChar char="•"/>
            </a:pPr>
            <a:r>
              <a:rPr lang="en-US" dirty="0"/>
              <a:t>AFM, TEM, SEM</a:t>
            </a:r>
          </a:p>
          <a:p>
            <a:pPr marL="285750" indent="-285750">
              <a:buFont typeface="Arial" panose="020B0604020202020204" pitchFamily="34" charset="0"/>
              <a:buChar char="•"/>
            </a:pPr>
            <a:endParaRPr lang="en-US" dirty="0"/>
          </a:p>
          <a:p>
            <a:r>
              <a:rPr lang="en-US" i="1" dirty="0">
                <a:solidFill>
                  <a:srgbClr val="C00000"/>
                </a:solidFill>
              </a:rPr>
              <a:t>Biology:</a:t>
            </a:r>
          </a:p>
          <a:p>
            <a:pPr marL="285750" indent="-285750">
              <a:buFont typeface="Arial" panose="020B0604020202020204" pitchFamily="34" charset="0"/>
              <a:buChar char="•"/>
            </a:pPr>
            <a:r>
              <a:rPr lang="en-US" dirty="0"/>
              <a:t>Peptide synthesis</a:t>
            </a:r>
          </a:p>
          <a:p>
            <a:pPr marL="285750" indent="-285750">
              <a:buFont typeface="Arial" panose="020B0604020202020204" pitchFamily="34" charset="0"/>
              <a:buChar char="•"/>
            </a:pPr>
            <a:r>
              <a:rPr lang="en-US" dirty="0"/>
              <a:t>Cell culture</a:t>
            </a:r>
          </a:p>
          <a:p>
            <a:pPr marL="285750" indent="-285750">
              <a:buFont typeface="Arial" panose="020B0604020202020204" pitchFamily="34" charset="0"/>
              <a:buChar char="•"/>
            </a:pPr>
            <a:r>
              <a:rPr lang="en-US" dirty="0"/>
              <a:t>Toxicity</a:t>
            </a:r>
          </a:p>
          <a:p>
            <a:pPr marL="285750" indent="-285750">
              <a:buFont typeface="Arial" panose="020B0604020202020204" pitchFamily="34" charset="0"/>
              <a:buChar char="•"/>
            </a:pPr>
            <a:r>
              <a:rPr lang="en-US" dirty="0"/>
              <a:t>MIC</a:t>
            </a:r>
          </a:p>
          <a:p>
            <a:pPr marL="285750" indent="-285750">
              <a:buFont typeface="Arial" panose="020B0604020202020204" pitchFamily="34" charset="0"/>
              <a:buChar char="•"/>
            </a:pPr>
            <a:r>
              <a:rPr lang="en-US" dirty="0"/>
              <a:t>In vivo Imaging</a:t>
            </a:r>
          </a:p>
          <a:p>
            <a:pPr marL="285750" indent="-285750">
              <a:buFont typeface="Arial" panose="020B0604020202020204" pitchFamily="34" charset="0"/>
              <a:buChar char="•"/>
            </a:pPr>
            <a:endParaRPr lang="en-US" dirty="0"/>
          </a:p>
          <a:p>
            <a:pPr marL="285750" indent="-285750">
              <a:buFont typeface="Courier New" panose="02070309020205020404" pitchFamily="49" charset="0"/>
              <a:buChar char="o"/>
            </a:pPr>
            <a:endParaRPr lang="en-US" dirty="0">
              <a:solidFill>
                <a:srgbClr val="C00000"/>
              </a:solidFill>
            </a:endParaRPr>
          </a:p>
        </p:txBody>
      </p:sp>
      <p:grpSp>
        <p:nvGrpSpPr>
          <p:cNvPr id="10" name="Group 9">
            <a:extLst>
              <a:ext uri="{FF2B5EF4-FFF2-40B4-BE49-F238E27FC236}">
                <a16:creationId xmlns:a16="http://schemas.microsoft.com/office/drawing/2014/main" id="{34FAFAB2-92F1-3A42-9880-610207575031}"/>
              </a:ext>
            </a:extLst>
          </p:cNvPr>
          <p:cNvGrpSpPr/>
          <p:nvPr/>
        </p:nvGrpSpPr>
        <p:grpSpPr>
          <a:xfrm>
            <a:off x="2861658" y="5064353"/>
            <a:ext cx="2678360" cy="1764846"/>
            <a:chOff x="0" y="801805"/>
            <a:chExt cx="9144000" cy="5673032"/>
          </a:xfrm>
        </p:grpSpPr>
        <p:pic>
          <p:nvPicPr>
            <p:cNvPr id="11" name="Picture 4">
              <a:extLst>
                <a:ext uri="{FF2B5EF4-FFF2-40B4-BE49-F238E27FC236}">
                  <a16:creationId xmlns:a16="http://schemas.microsoft.com/office/drawing/2014/main" id="{4245884F-7F43-254C-B3CF-5043EE0EDF07}"/>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3767"/>
            <a:stretch/>
          </p:blipFill>
          <p:spPr bwMode="auto">
            <a:xfrm>
              <a:off x="288032" y="1449877"/>
              <a:ext cx="8532440" cy="50249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3">
              <a:extLst>
                <a:ext uri="{FF2B5EF4-FFF2-40B4-BE49-F238E27FC236}">
                  <a16:creationId xmlns:a16="http://schemas.microsoft.com/office/drawing/2014/main" id="{511FA98F-76F4-DE4F-B6CD-7359FCF88BC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801805"/>
              <a:ext cx="9144000" cy="522288"/>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pic>
      </p:grpSp>
      <p:pic>
        <p:nvPicPr>
          <p:cNvPr id="14" name="Picture 13">
            <a:extLst>
              <a:ext uri="{FF2B5EF4-FFF2-40B4-BE49-F238E27FC236}">
                <a16:creationId xmlns:a16="http://schemas.microsoft.com/office/drawing/2014/main" id="{9023AE1A-01D5-C040-98AE-A272C4A6C912}"/>
              </a:ext>
            </a:extLst>
          </p:cNvPr>
          <p:cNvPicPr/>
          <p:nvPr/>
        </p:nvPicPr>
        <p:blipFill>
          <a:blip r:embed="rId4">
            <a:extLst>
              <a:ext uri="{28A0092B-C50C-407E-A947-70E740481C1C}">
                <a14:useLocalDpi xmlns:a14="http://schemas.microsoft.com/office/drawing/2010/main" val="0"/>
              </a:ext>
            </a:extLst>
          </a:blip>
          <a:stretch>
            <a:fillRect/>
          </a:stretch>
        </p:blipFill>
        <p:spPr>
          <a:xfrm>
            <a:off x="1062460" y="5482338"/>
            <a:ext cx="1269469" cy="1201703"/>
          </a:xfrm>
          <a:prstGeom prst="rect">
            <a:avLst/>
          </a:prstGeom>
        </p:spPr>
      </p:pic>
      <p:pic>
        <p:nvPicPr>
          <p:cNvPr id="15" name="Picture 14">
            <a:extLst>
              <a:ext uri="{FF2B5EF4-FFF2-40B4-BE49-F238E27FC236}">
                <a16:creationId xmlns:a16="http://schemas.microsoft.com/office/drawing/2014/main" id="{F1944E2F-C23B-DC43-8F0A-CBDF453587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3324" y="1170093"/>
            <a:ext cx="1515290" cy="1515290"/>
          </a:xfrm>
          <a:prstGeom prst="rect">
            <a:avLst/>
          </a:prstGeom>
        </p:spPr>
      </p:pic>
      <p:pic>
        <p:nvPicPr>
          <p:cNvPr id="16" name="Imagen 2" descr="PM Lyso and JB465 - HEK 16hrs.png">
            <a:extLst>
              <a:ext uri="{FF2B5EF4-FFF2-40B4-BE49-F238E27FC236}">
                <a16:creationId xmlns:a16="http://schemas.microsoft.com/office/drawing/2014/main" id="{A4D04F84-D48B-C044-AD1B-BE05230D74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72978" y="4964872"/>
            <a:ext cx="1856429" cy="1788511"/>
          </a:xfrm>
          <a:prstGeom prst="rect">
            <a:avLst/>
          </a:prstGeom>
        </p:spPr>
      </p:pic>
      <p:pic>
        <p:nvPicPr>
          <p:cNvPr id="19" name="Picture 18">
            <a:extLst>
              <a:ext uri="{FF2B5EF4-FFF2-40B4-BE49-F238E27FC236}">
                <a16:creationId xmlns:a16="http://schemas.microsoft.com/office/drawing/2014/main" id="{41A3C5EE-D684-8C49-908C-856CAF2A096F}"/>
              </a:ext>
            </a:extLst>
          </p:cNvPr>
          <p:cNvPicPr>
            <a:picLocks noChangeAspect="1"/>
          </p:cNvPicPr>
          <p:nvPr/>
        </p:nvPicPr>
        <p:blipFill rotWithShape="1">
          <a:blip r:embed="rId7"/>
          <a:srcRect l="25751" t="26623" r="50818" b="55372"/>
          <a:stretch/>
        </p:blipFill>
        <p:spPr>
          <a:xfrm>
            <a:off x="10515827" y="5748800"/>
            <a:ext cx="1489753" cy="947000"/>
          </a:xfrm>
          <a:prstGeom prst="rect">
            <a:avLst/>
          </a:prstGeom>
        </p:spPr>
      </p:pic>
      <p:pic>
        <p:nvPicPr>
          <p:cNvPr id="20" name="Picture 19">
            <a:extLst>
              <a:ext uri="{FF2B5EF4-FFF2-40B4-BE49-F238E27FC236}">
                <a16:creationId xmlns:a16="http://schemas.microsoft.com/office/drawing/2014/main" id="{6D4BF8D6-9C90-EF45-A8D4-E7A113B054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46025" y="3256907"/>
            <a:ext cx="1556964" cy="1540865"/>
          </a:xfrm>
          <a:prstGeom prst="rect">
            <a:avLst/>
          </a:prstGeom>
        </p:spPr>
      </p:pic>
      <p:pic>
        <p:nvPicPr>
          <p:cNvPr id="18" name="Picture 17">
            <a:extLst>
              <a:ext uri="{FF2B5EF4-FFF2-40B4-BE49-F238E27FC236}">
                <a16:creationId xmlns:a16="http://schemas.microsoft.com/office/drawing/2014/main" id="{CB93B4B4-0E7E-814A-A84E-E4CB9084E15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937543" y="2981218"/>
            <a:ext cx="966852" cy="921247"/>
          </a:xfrm>
          <a:prstGeom prst="rect">
            <a:avLst/>
          </a:prstGeom>
        </p:spPr>
      </p:pic>
    </p:spTree>
    <p:extLst>
      <p:ext uri="{BB962C8B-B14F-4D97-AF65-F5344CB8AC3E}">
        <p14:creationId xmlns:p14="http://schemas.microsoft.com/office/powerpoint/2010/main" val="3922999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9"/>
          <p:cNvSpPr txBox="1">
            <a:spLocks noChangeArrowheads="1"/>
          </p:cNvSpPr>
          <p:nvPr/>
        </p:nvSpPr>
        <p:spPr bwMode="auto">
          <a:xfrm>
            <a:off x="-81229" y="101959"/>
            <a:ext cx="7818249" cy="461665"/>
          </a:xfrm>
          <a:prstGeom prst="rect">
            <a:avLst/>
          </a:prstGeom>
          <a:noFill/>
          <a:ln w="9525">
            <a:noFill/>
            <a:miter lim="800000"/>
            <a:headEnd/>
            <a:tailEnd/>
          </a:ln>
        </p:spPr>
        <p:txBody>
          <a:bodyPr wrap="square">
            <a:spAutoFit/>
          </a:bodyPr>
          <a:lstStyle/>
          <a:p>
            <a:pPr algn="ctr" eaLnBrk="0" hangingPunct="0"/>
            <a:r>
              <a:rPr lang="en-GB" sz="2400" b="1" dirty="0">
                <a:latin typeface="Arial" charset="0"/>
                <a:cs typeface="Arial" charset="0"/>
              </a:rPr>
              <a:t>Warwick Centre for Ultrafast Spectroscopy (WCUS)</a:t>
            </a:r>
          </a:p>
        </p:txBody>
      </p:sp>
      <p:grpSp>
        <p:nvGrpSpPr>
          <p:cNvPr id="48" name="Group 47">
            <a:extLst>
              <a:ext uri="{FF2B5EF4-FFF2-40B4-BE49-F238E27FC236}">
                <a16:creationId xmlns:a16="http://schemas.microsoft.com/office/drawing/2014/main" id="{E1781AC8-83B1-F942-9640-9768C67B8C1B}"/>
              </a:ext>
            </a:extLst>
          </p:cNvPr>
          <p:cNvGrpSpPr/>
          <p:nvPr/>
        </p:nvGrpSpPr>
        <p:grpSpPr>
          <a:xfrm>
            <a:off x="443512" y="678295"/>
            <a:ext cx="6633789" cy="5382680"/>
            <a:chOff x="2045828" y="389677"/>
            <a:chExt cx="7202445" cy="5844089"/>
          </a:xfrm>
        </p:grpSpPr>
        <p:pic>
          <p:nvPicPr>
            <p:cNvPr id="49" name="Picture 48">
              <a:extLst>
                <a:ext uri="{FF2B5EF4-FFF2-40B4-BE49-F238E27FC236}">
                  <a16:creationId xmlns:a16="http://schemas.microsoft.com/office/drawing/2014/main" id="{D7915742-2D1E-B343-89AA-7F297E1910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5828" y="389677"/>
              <a:ext cx="7202445" cy="5844089"/>
            </a:xfrm>
            <a:prstGeom prst="rect">
              <a:avLst/>
            </a:prstGeom>
          </p:spPr>
        </p:pic>
        <p:pic>
          <p:nvPicPr>
            <p:cNvPr id="50" name="Picture 49">
              <a:extLst>
                <a:ext uri="{FF2B5EF4-FFF2-40B4-BE49-F238E27FC236}">
                  <a16:creationId xmlns:a16="http://schemas.microsoft.com/office/drawing/2014/main" id="{F4E05BB5-2E60-2845-908A-FE99FC5A61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4062" y="4026373"/>
              <a:ext cx="3079431" cy="1148545"/>
            </a:xfrm>
            <a:prstGeom prst="rect">
              <a:avLst/>
            </a:prstGeom>
          </p:spPr>
        </p:pic>
      </p:grpSp>
      <p:sp>
        <p:nvSpPr>
          <p:cNvPr id="51" name="TextBox 50">
            <a:extLst>
              <a:ext uri="{FF2B5EF4-FFF2-40B4-BE49-F238E27FC236}">
                <a16:creationId xmlns:a16="http://schemas.microsoft.com/office/drawing/2014/main" id="{52387CA9-A1DC-FB4E-8677-9335C6701082}"/>
              </a:ext>
            </a:extLst>
          </p:cNvPr>
          <p:cNvSpPr txBox="1"/>
          <p:nvPr/>
        </p:nvSpPr>
        <p:spPr>
          <a:xfrm>
            <a:off x="2495687" y="5087124"/>
            <a:ext cx="2126282" cy="276999"/>
          </a:xfrm>
          <a:prstGeom prst="rect">
            <a:avLst/>
          </a:prstGeom>
          <a:solidFill>
            <a:schemeClr val="bg1">
              <a:alpha val="50000"/>
            </a:schemeClr>
          </a:solidFill>
          <a:ln w="63500">
            <a:solidFill>
              <a:srgbClr val="385D8A"/>
            </a:solidFill>
          </a:ln>
          <a:effectLst>
            <a:softEdge rad="31750"/>
          </a:effectLst>
        </p:spPr>
        <p:txBody>
          <a:bodyPr wrap="square" lIns="0" tIns="0" rIns="0" bIns="0" rtlCol="0">
            <a:spAutoFit/>
          </a:bodyPr>
          <a:lstStyle/>
          <a:p>
            <a:pPr algn="ctr" eaLnBrk="1" hangingPunct="1">
              <a:defRPr/>
            </a:pPr>
            <a:r>
              <a:rPr lang="en-GB" b="1" dirty="0">
                <a:solidFill>
                  <a:srgbClr val="000000"/>
                </a:solidFill>
                <a:latin typeface="Arial"/>
                <a:cs typeface="Arial" charset="0"/>
              </a:rPr>
              <a:t>Workhorse laser</a:t>
            </a:r>
            <a:endParaRPr lang="en-GB" b="1" dirty="0">
              <a:solidFill>
                <a:srgbClr val="000000"/>
              </a:solidFill>
              <a:cs typeface="Arial" charset="0"/>
            </a:endParaRPr>
          </a:p>
        </p:txBody>
      </p:sp>
      <p:sp>
        <p:nvSpPr>
          <p:cNvPr id="52" name="TextBox 51">
            <a:extLst>
              <a:ext uri="{FF2B5EF4-FFF2-40B4-BE49-F238E27FC236}">
                <a16:creationId xmlns:a16="http://schemas.microsoft.com/office/drawing/2014/main" id="{2BA79661-E5A0-0C4F-BDD3-911FC28B1459}"/>
              </a:ext>
            </a:extLst>
          </p:cNvPr>
          <p:cNvSpPr txBox="1"/>
          <p:nvPr/>
        </p:nvSpPr>
        <p:spPr>
          <a:xfrm>
            <a:off x="2090558" y="2948218"/>
            <a:ext cx="806368" cy="276999"/>
          </a:xfrm>
          <a:prstGeom prst="rect">
            <a:avLst/>
          </a:prstGeom>
          <a:solidFill>
            <a:schemeClr val="bg1">
              <a:alpha val="50000"/>
            </a:schemeClr>
          </a:solidFill>
          <a:ln w="63500">
            <a:solidFill>
              <a:srgbClr val="385D8A"/>
            </a:solidFill>
          </a:ln>
          <a:effectLst>
            <a:softEdge rad="31750"/>
          </a:effectLst>
        </p:spPr>
        <p:txBody>
          <a:bodyPr wrap="square" lIns="0" tIns="0" rIns="0" bIns="0" rtlCol="0">
            <a:spAutoFit/>
          </a:bodyPr>
          <a:lstStyle/>
          <a:p>
            <a:pPr algn="ctr" eaLnBrk="1" hangingPunct="1">
              <a:defRPr/>
            </a:pPr>
            <a:r>
              <a:rPr lang="en-GB" b="1">
                <a:solidFill>
                  <a:srgbClr val="000000"/>
                </a:solidFill>
                <a:latin typeface="Arial"/>
                <a:cs typeface="Arial" charset="0"/>
              </a:rPr>
              <a:t>BL </a:t>
            </a:r>
            <a:r>
              <a:rPr lang="en-GB" b="1" dirty="0">
                <a:solidFill>
                  <a:srgbClr val="000000"/>
                </a:solidFill>
                <a:latin typeface="Arial"/>
                <a:cs typeface="Arial" charset="0"/>
              </a:rPr>
              <a:t>1</a:t>
            </a:r>
            <a:endParaRPr lang="en-GB" b="1" dirty="0">
              <a:solidFill>
                <a:srgbClr val="000000"/>
              </a:solidFill>
              <a:cs typeface="Arial" charset="0"/>
            </a:endParaRPr>
          </a:p>
        </p:txBody>
      </p:sp>
      <p:sp>
        <p:nvSpPr>
          <p:cNvPr id="53" name="TextBox 52">
            <a:extLst>
              <a:ext uri="{FF2B5EF4-FFF2-40B4-BE49-F238E27FC236}">
                <a16:creationId xmlns:a16="http://schemas.microsoft.com/office/drawing/2014/main" id="{D1507894-F2BF-AF46-9F74-E363313715AA}"/>
              </a:ext>
            </a:extLst>
          </p:cNvPr>
          <p:cNvSpPr txBox="1"/>
          <p:nvPr/>
        </p:nvSpPr>
        <p:spPr>
          <a:xfrm>
            <a:off x="3319404" y="2950147"/>
            <a:ext cx="806368" cy="276999"/>
          </a:xfrm>
          <a:prstGeom prst="rect">
            <a:avLst/>
          </a:prstGeom>
          <a:solidFill>
            <a:schemeClr val="bg1">
              <a:alpha val="50000"/>
            </a:schemeClr>
          </a:solidFill>
          <a:ln w="63500">
            <a:solidFill>
              <a:srgbClr val="385D8A"/>
            </a:solidFill>
          </a:ln>
          <a:effectLst>
            <a:softEdge rad="31750"/>
          </a:effectLst>
        </p:spPr>
        <p:txBody>
          <a:bodyPr wrap="square" lIns="0" tIns="0" rIns="0" bIns="0" rtlCol="0">
            <a:spAutoFit/>
          </a:bodyPr>
          <a:lstStyle/>
          <a:p>
            <a:pPr algn="ctr" eaLnBrk="1" hangingPunct="1">
              <a:defRPr/>
            </a:pPr>
            <a:r>
              <a:rPr lang="en-GB" b="1" dirty="0">
                <a:solidFill>
                  <a:srgbClr val="000000"/>
                </a:solidFill>
                <a:latin typeface="Arial"/>
                <a:cs typeface="Arial" charset="0"/>
              </a:rPr>
              <a:t>BL 2</a:t>
            </a:r>
            <a:endParaRPr lang="en-GB" b="1" dirty="0">
              <a:solidFill>
                <a:srgbClr val="000000"/>
              </a:solidFill>
              <a:cs typeface="Arial" charset="0"/>
            </a:endParaRPr>
          </a:p>
        </p:txBody>
      </p:sp>
      <p:sp>
        <p:nvSpPr>
          <p:cNvPr id="54" name="TextBox 53">
            <a:extLst>
              <a:ext uri="{FF2B5EF4-FFF2-40B4-BE49-F238E27FC236}">
                <a16:creationId xmlns:a16="http://schemas.microsoft.com/office/drawing/2014/main" id="{E28DABA2-0D0A-1944-AE97-60E2CDBEF0B2}"/>
              </a:ext>
            </a:extLst>
          </p:cNvPr>
          <p:cNvSpPr txBox="1"/>
          <p:nvPr/>
        </p:nvSpPr>
        <p:spPr>
          <a:xfrm>
            <a:off x="4534745" y="2950147"/>
            <a:ext cx="806368" cy="276999"/>
          </a:xfrm>
          <a:prstGeom prst="rect">
            <a:avLst/>
          </a:prstGeom>
          <a:solidFill>
            <a:schemeClr val="bg1">
              <a:alpha val="50000"/>
            </a:schemeClr>
          </a:solidFill>
          <a:ln w="63500">
            <a:solidFill>
              <a:srgbClr val="385D8A"/>
            </a:solidFill>
          </a:ln>
          <a:effectLst>
            <a:softEdge rad="31750"/>
          </a:effectLst>
        </p:spPr>
        <p:txBody>
          <a:bodyPr wrap="square" lIns="0" tIns="0" rIns="0" bIns="0" rtlCol="0">
            <a:spAutoFit/>
          </a:bodyPr>
          <a:lstStyle/>
          <a:p>
            <a:pPr algn="ctr" eaLnBrk="1" hangingPunct="1">
              <a:defRPr/>
            </a:pPr>
            <a:r>
              <a:rPr lang="en-GB" b="1" dirty="0">
                <a:solidFill>
                  <a:srgbClr val="000000"/>
                </a:solidFill>
                <a:latin typeface="Arial"/>
                <a:cs typeface="Arial" charset="0"/>
              </a:rPr>
              <a:t>BL 3</a:t>
            </a:r>
            <a:endParaRPr lang="en-GB" b="1" dirty="0">
              <a:solidFill>
                <a:srgbClr val="000000"/>
              </a:solidFill>
              <a:cs typeface="Arial" charset="0"/>
            </a:endParaRPr>
          </a:p>
        </p:txBody>
      </p:sp>
      <p:sp>
        <p:nvSpPr>
          <p:cNvPr id="55" name="TextBox 54">
            <a:extLst>
              <a:ext uri="{FF2B5EF4-FFF2-40B4-BE49-F238E27FC236}">
                <a16:creationId xmlns:a16="http://schemas.microsoft.com/office/drawing/2014/main" id="{6BDD1039-D666-AF4E-AF2D-386BDFE921D2}"/>
              </a:ext>
            </a:extLst>
          </p:cNvPr>
          <p:cNvSpPr txBox="1"/>
          <p:nvPr/>
        </p:nvSpPr>
        <p:spPr>
          <a:xfrm>
            <a:off x="5352638" y="4202142"/>
            <a:ext cx="806368" cy="276999"/>
          </a:xfrm>
          <a:prstGeom prst="rect">
            <a:avLst/>
          </a:prstGeom>
          <a:solidFill>
            <a:schemeClr val="bg1">
              <a:alpha val="50000"/>
            </a:schemeClr>
          </a:solidFill>
          <a:ln w="63500">
            <a:solidFill>
              <a:srgbClr val="385D8A"/>
            </a:solidFill>
          </a:ln>
          <a:effectLst>
            <a:softEdge rad="31750"/>
          </a:effectLst>
        </p:spPr>
        <p:txBody>
          <a:bodyPr wrap="square" lIns="0" tIns="0" rIns="0" bIns="0" rtlCol="0">
            <a:spAutoFit/>
          </a:bodyPr>
          <a:lstStyle/>
          <a:p>
            <a:pPr algn="ctr" eaLnBrk="1" hangingPunct="1">
              <a:defRPr/>
            </a:pPr>
            <a:r>
              <a:rPr lang="en-GB" b="1" dirty="0">
                <a:solidFill>
                  <a:srgbClr val="000000"/>
                </a:solidFill>
                <a:latin typeface="Arial"/>
                <a:cs typeface="Arial" charset="0"/>
              </a:rPr>
              <a:t>BL 4</a:t>
            </a:r>
            <a:endParaRPr lang="en-GB" b="1" dirty="0">
              <a:solidFill>
                <a:srgbClr val="000000"/>
              </a:solidFill>
              <a:cs typeface="Arial" charset="0"/>
            </a:endParaRPr>
          </a:p>
        </p:txBody>
      </p:sp>
      <p:sp>
        <p:nvSpPr>
          <p:cNvPr id="56" name="TextBox 55">
            <a:extLst>
              <a:ext uri="{FF2B5EF4-FFF2-40B4-BE49-F238E27FC236}">
                <a16:creationId xmlns:a16="http://schemas.microsoft.com/office/drawing/2014/main" id="{FE053B2B-3061-5842-AF10-8781B6265FFA}"/>
              </a:ext>
            </a:extLst>
          </p:cNvPr>
          <p:cNvSpPr txBox="1"/>
          <p:nvPr/>
        </p:nvSpPr>
        <p:spPr>
          <a:xfrm>
            <a:off x="5672922" y="2039606"/>
            <a:ext cx="806368" cy="276999"/>
          </a:xfrm>
          <a:prstGeom prst="rect">
            <a:avLst/>
          </a:prstGeom>
          <a:solidFill>
            <a:schemeClr val="bg1">
              <a:alpha val="50000"/>
            </a:schemeClr>
          </a:solidFill>
          <a:ln w="63500">
            <a:solidFill>
              <a:srgbClr val="385D8A"/>
            </a:solidFill>
          </a:ln>
          <a:effectLst>
            <a:softEdge rad="31750"/>
          </a:effectLst>
        </p:spPr>
        <p:txBody>
          <a:bodyPr wrap="square" lIns="0" tIns="0" rIns="0" bIns="0" rtlCol="0">
            <a:spAutoFit/>
          </a:bodyPr>
          <a:lstStyle/>
          <a:p>
            <a:pPr algn="ctr" eaLnBrk="1" hangingPunct="1">
              <a:defRPr/>
            </a:pPr>
            <a:r>
              <a:rPr lang="en-GB" b="1" dirty="0">
                <a:solidFill>
                  <a:srgbClr val="000000"/>
                </a:solidFill>
                <a:latin typeface="Arial"/>
                <a:cs typeface="Arial" charset="0"/>
              </a:rPr>
              <a:t>SS</a:t>
            </a:r>
            <a:endParaRPr lang="en-GB" b="1" dirty="0">
              <a:solidFill>
                <a:srgbClr val="000000"/>
              </a:solidFill>
              <a:cs typeface="Arial" charset="0"/>
            </a:endParaRPr>
          </a:p>
        </p:txBody>
      </p:sp>
      <p:pic>
        <p:nvPicPr>
          <p:cNvPr id="57" name="Picture 56">
            <a:extLst>
              <a:ext uri="{FF2B5EF4-FFF2-40B4-BE49-F238E27FC236}">
                <a16:creationId xmlns:a16="http://schemas.microsoft.com/office/drawing/2014/main" id="{AACB2E66-345C-AA48-B686-D8209ED40D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0363" y="6132787"/>
            <a:ext cx="1065331" cy="678135"/>
          </a:xfrm>
          <a:prstGeom prst="rect">
            <a:avLst/>
          </a:prstGeom>
        </p:spPr>
      </p:pic>
      <p:sp>
        <p:nvSpPr>
          <p:cNvPr id="58" name="TextBox 57">
            <a:extLst>
              <a:ext uri="{FF2B5EF4-FFF2-40B4-BE49-F238E27FC236}">
                <a16:creationId xmlns:a16="http://schemas.microsoft.com/office/drawing/2014/main" id="{CD349BFD-7368-9C45-90A2-E8FBF0F83C4A}"/>
              </a:ext>
            </a:extLst>
          </p:cNvPr>
          <p:cNvSpPr txBox="1"/>
          <p:nvPr/>
        </p:nvSpPr>
        <p:spPr>
          <a:xfrm>
            <a:off x="2627372" y="6194233"/>
            <a:ext cx="3708472" cy="400110"/>
          </a:xfrm>
          <a:prstGeom prst="rect">
            <a:avLst/>
          </a:prstGeom>
          <a:noFill/>
        </p:spPr>
        <p:txBody>
          <a:bodyPr wrap="square" rtlCol="0">
            <a:spAutoFit/>
          </a:bodyPr>
          <a:lstStyle/>
          <a:p>
            <a:pPr algn="ctr"/>
            <a:r>
              <a:rPr lang="en-GB" sz="2000" u="sng" dirty="0">
                <a:latin typeface="Arial" charset="0"/>
                <a:ea typeface="Arial" charset="0"/>
                <a:cs typeface="Arial" charset="0"/>
              </a:rPr>
              <a:t>go.warwick.ac.uk/WCUS</a:t>
            </a:r>
          </a:p>
        </p:txBody>
      </p:sp>
      <p:pic>
        <p:nvPicPr>
          <p:cNvPr id="19" name="Picture 18">
            <a:extLst>
              <a:ext uri="{FF2B5EF4-FFF2-40B4-BE49-F238E27FC236}">
                <a16:creationId xmlns:a16="http://schemas.microsoft.com/office/drawing/2014/main" id="{F0C1359C-4B1F-534A-A309-1380E34C1E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27969" y="5311056"/>
            <a:ext cx="1883355" cy="1412516"/>
          </a:xfrm>
          <a:prstGeom prst="rect">
            <a:avLst/>
          </a:prstGeom>
        </p:spPr>
      </p:pic>
      <p:pic>
        <p:nvPicPr>
          <p:cNvPr id="20" name="Picture 19">
            <a:extLst>
              <a:ext uri="{FF2B5EF4-FFF2-40B4-BE49-F238E27FC236}">
                <a16:creationId xmlns:a16="http://schemas.microsoft.com/office/drawing/2014/main" id="{AA612A1F-3A2A-0A4A-97EF-CCB6E21DE0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66025" y="2187875"/>
            <a:ext cx="2254632" cy="1187440"/>
          </a:xfrm>
          <a:prstGeom prst="rect">
            <a:avLst/>
          </a:prstGeom>
        </p:spPr>
      </p:pic>
      <p:pic>
        <p:nvPicPr>
          <p:cNvPr id="22" name="Picture 21">
            <a:extLst>
              <a:ext uri="{FF2B5EF4-FFF2-40B4-BE49-F238E27FC236}">
                <a16:creationId xmlns:a16="http://schemas.microsoft.com/office/drawing/2014/main" id="{75EF8E25-4780-3543-B5AF-3D6208164A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44529" y="3753744"/>
            <a:ext cx="1823174" cy="1334564"/>
          </a:xfrm>
          <a:prstGeom prst="rect">
            <a:avLst/>
          </a:prstGeom>
        </p:spPr>
      </p:pic>
      <p:sp>
        <p:nvSpPr>
          <p:cNvPr id="25" name="TextBox 24">
            <a:extLst>
              <a:ext uri="{FF2B5EF4-FFF2-40B4-BE49-F238E27FC236}">
                <a16:creationId xmlns:a16="http://schemas.microsoft.com/office/drawing/2014/main" id="{4C23745E-F165-5F44-BDAF-F055344A90EF}"/>
              </a:ext>
            </a:extLst>
          </p:cNvPr>
          <p:cNvSpPr txBox="1"/>
          <p:nvPr/>
        </p:nvSpPr>
        <p:spPr>
          <a:xfrm>
            <a:off x="9994736" y="3829704"/>
            <a:ext cx="1987227" cy="1077218"/>
          </a:xfrm>
          <a:prstGeom prst="rect">
            <a:avLst/>
          </a:prstGeom>
          <a:noFill/>
        </p:spPr>
        <p:txBody>
          <a:bodyPr wrap="square" rtlCol="0">
            <a:spAutoFit/>
          </a:bodyPr>
          <a:lstStyle/>
          <a:p>
            <a:pPr algn="r" eaLnBrk="1" fontAlgn="auto" hangingPunct="1">
              <a:spcBef>
                <a:spcPts val="0"/>
              </a:spcBef>
              <a:spcAft>
                <a:spcPts val="0"/>
              </a:spcAft>
            </a:pPr>
            <a:r>
              <a:rPr lang="en-GB" sz="1600" b="1">
                <a:solidFill>
                  <a:prstClr val="black"/>
                </a:solidFill>
                <a:latin typeface="Arial" charset="0"/>
                <a:ea typeface="Arial" charset="0"/>
                <a:cs typeface="Arial" charset="0"/>
              </a:rPr>
              <a:t>Lasers &amp; </a:t>
            </a:r>
            <a:r>
              <a:rPr lang="en-GB" sz="1600" b="1" dirty="0">
                <a:solidFill>
                  <a:prstClr val="black"/>
                </a:solidFill>
                <a:latin typeface="Arial" charset="0"/>
                <a:ea typeface="Arial" charset="0"/>
                <a:cs typeface="Arial" charset="0"/>
              </a:rPr>
              <a:t>Medicine</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Prodrugs</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Nanomedicine</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Fluorescent probes</a:t>
            </a:r>
          </a:p>
        </p:txBody>
      </p:sp>
      <p:sp>
        <p:nvSpPr>
          <p:cNvPr id="27" name="TextBox 26">
            <a:extLst>
              <a:ext uri="{FF2B5EF4-FFF2-40B4-BE49-F238E27FC236}">
                <a16:creationId xmlns:a16="http://schemas.microsoft.com/office/drawing/2014/main" id="{21985793-826A-1A44-A874-D3E2C88B8AA5}"/>
              </a:ext>
            </a:extLst>
          </p:cNvPr>
          <p:cNvSpPr txBox="1"/>
          <p:nvPr/>
        </p:nvSpPr>
        <p:spPr>
          <a:xfrm>
            <a:off x="9785739" y="5368667"/>
            <a:ext cx="2196224" cy="1323439"/>
          </a:xfrm>
          <a:prstGeom prst="rect">
            <a:avLst/>
          </a:prstGeom>
          <a:noFill/>
        </p:spPr>
        <p:txBody>
          <a:bodyPr wrap="square" rtlCol="0">
            <a:spAutoFit/>
          </a:bodyPr>
          <a:lstStyle/>
          <a:p>
            <a:pPr algn="r" eaLnBrk="1" fontAlgn="auto" hangingPunct="1">
              <a:spcBef>
                <a:spcPts val="0"/>
              </a:spcBef>
              <a:spcAft>
                <a:spcPts val="0"/>
              </a:spcAft>
            </a:pPr>
            <a:r>
              <a:rPr lang="en-GB" sz="1600" b="1" dirty="0">
                <a:solidFill>
                  <a:prstClr val="black"/>
                </a:solidFill>
                <a:latin typeface="Arial" charset="0"/>
                <a:ea typeface="Arial" charset="0"/>
                <a:cs typeface="Arial" charset="0"/>
              </a:rPr>
              <a:t>Photostability &amp; photocatalysis</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UVA/B filters</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Herbicides/pesticides</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Cage/host complexes</a:t>
            </a:r>
          </a:p>
        </p:txBody>
      </p:sp>
      <p:pic>
        <p:nvPicPr>
          <p:cNvPr id="29" name="Picture 28">
            <a:extLst>
              <a:ext uri="{FF2B5EF4-FFF2-40B4-BE49-F238E27FC236}">
                <a16:creationId xmlns:a16="http://schemas.microsoft.com/office/drawing/2014/main" id="{2D38C2F0-8DFD-BF4C-8A13-E4D2347842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22371" y="528992"/>
            <a:ext cx="1971598" cy="1430337"/>
          </a:xfrm>
          <a:prstGeom prst="rect">
            <a:avLst/>
          </a:prstGeom>
        </p:spPr>
      </p:pic>
      <p:sp>
        <p:nvSpPr>
          <p:cNvPr id="30" name="TextBox 29">
            <a:extLst>
              <a:ext uri="{FF2B5EF4-FFF2-40B4-BE49-F238E27FC236}">
                <a16:creationId xmlns:a16="http://schemas.microsoft.com/office/drawing/2014/main" id="{E6929E85-26CC-F646-81BA-6A9262E63D6A}"/>
              </a:ext>
            </a:extLst>
          </p:cNvPr>
          <p:cNvSpPr txBox="1"/>
          <p:nvPr/>
        </p:nvSpPr>
        <p:spPr>
          <a:xfrm>
            <a:off x="9806219" y="578240"/>
            <a:ext cx="2175744" cy="1323439"/>
          </a:xfrm>
          <a:prstGeom prst="rect">
            <a:avLst/>
          </a:prstGeom>
          <a:noFill/>
        </p:spPr>
        <p:txBody>
          <a:bodyPr wrap="square" rtlCol="0">
            <a:spAutoFit/>
          </a:bodyPr>
          <a:lstStyle/>
          <a:p>
            <a:pPr algn="r" eaLnBrk="1" fontAlgn="auto" hangingPunct="1">
              <a:spcBef>
                <a:spcPts val="0"/>
              </a:spcBef>
              <a:spcAft>
                <a:spcPts val="0"/>
              </a:spcAft>
            </a:pPr>
            <a:r>
              <a:rPr lang="en-GB" sz="1600" b="1" dirty="0">
                <a:solidFill>
                  <a:prstClr val="black"/>
                </a:solidFill>
                <a:latin typeface="Arial" charset="0"/>
                <a:ea typeface="Arial" charset="0"/>
                <a:cs typeface="Arial" charset="0"/>
              </a:rPr>
              <a:t>Semiconductors &amp; nanomaterials</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Charge transport Charge trapping Electron mobility</a:t>
            </a:r>
          </a:p>
        </p:txBody>
      </p:sp>
      <p:sp>
        <p:nvSpPr>
          <p:cNvPr id="31" name="TextBox 30">
            <a:extLst>
              <a:ext uri="{FF2B5EF4-FFF2-40B4-BE49-F238E27FC236}">
                <a16:creationId xmlns:a16="http://schemas.microsoft.com/office/drawing/2014/main" id="{5AE20505-CBFF-C14D-AD87-84580479FB3A}"/>
              </a:ext>
            </a:extLst>
          </p:cNvPr>
          <p:cNvSpPr txBox="1"/>
          <p:nvPr/>
        </p:nvSpPr>
        <p:spPr>
          <a:xfrm>
            <a:off x="9208596" y="2247780"/>
            <a:ext cx="2773367" cy="1077218"/>
          </a:xfrm>
          <a:prstGeom prst="rect">
            <a:avLst/>
          </a:prstGeom>
          <a:noFill/>
        </p:spPr>
        <p:txBody>
          <a:bodyPr wrap="square" rtlCol="0">
            <a:spAutoFit/>
          </a:bodyPr>
          <a:lstStyle/>
          <a:p>
            <a:pPr algn="r" eaLnBrk="1" fontAlgn="auto" hangingPunct="1">
              <a:spcBef>
                <a:spcPts val="0"/>
              </a:spcBef>
              <a:spcAft>
                <a:spcPts val="0"/>
              </a:spcAft>
            </a:pPr>
            <a:r>
              <a:rPr lang="en-GB" sz="1600" b="1" dirty="0">
                <a:solidFill>
                  <a:prstClr val="black"/>
                </a:solidFill>
                <a:latin typeface="Arial" charset="0"/>
                <a:ea typeface="Arial" charset="0"/>
                <a:cs typeface="Arial" charset="0"/>
              </a:rPr>
              <a:t>Quantum Materials</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Multiferroicity</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Magnetoresistance</a:t>
            </a:r>
          </a:p>
          <a:p>
            <a:pPr algn="r" eaLnBrk="1" fontAlgn="auto" hangingPunct="1">
              <a:spcBef>
                <a:spcPts val="0"/>
              </a:spcBef>
              <a:spcAft>
                <a:spcPts val="0"/>
              </a:spcAft>
            </a:pPr>
            <a:r>
              <a:rPr lang="en-GB" sz="1600" dirty="0">
                <a:solidFill>
                  <a:prstClr val="black"/>
                </a:solidFill>
                <a:latin typeface="Arial" charset="0"/>
                <a:ea typeface="Arial" charset="0"/>
                <a:cs typeface="Arial" charset="0"/>
              </a:rPr>
              <a:t>Defect complexes</a:t>
            </a:r>
          </a:p>
        </p:txBody>
      </p:sp>
      <p:sp>
        <p:nvSpPr>
          <p:cNvPr id="32" name="Rounded Rectangle 31">
            <a:extLst>
              <a:ext uri="{FF2B5EF4-FFF2-40B4-BE49-F238E27FC236}">
                <a16:creationId xmlns:a16="http://schemas.microsoft.com/office/drawing/2014/main" id="{A2A17C37-8F6D-274E-B3E1-2CEFA32FDE5A}"/>
              </a:ext>
            </a:extLst>
          </p:cNvPr>
          <p:cNvSpPr/>
          <p:nvPr/>
        </p:nvSpPr>
        <p:spPr>
          <a:xfrm>
            <a:off x="7786375" y="465254"/>
            <a:ext cx="4215189" cy="1529766"/>
          </a:xfrm>
          <a:prstGeom prst="roundRect">
            <a:avLst>
              <a:gd name="adj" fmla="val 12661"/>
            </a:avLst>
          </a:prstGeom>
          <a:noFill/>
          <a:ln w="25400" cap="flat" cmpd="sng" algn="ctr">
            <a:solidFill>
              <a:sysClr val="windowText" lastClr="000000"/>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sp>
        <p:nvSpPr>
          <p:cNvPr id="35" name="Rounded Rectangle 34">
            <a:extLst>
              <a:ext uri="{FF2B5EF4-FFF2-40B4-BE49-F238E27FC236}">
                <a16:creationId xmlns:a16="http://schemas.microsoft.com/office/drawing/2014/main" id="{2FB6BC2A-8D75-C74B-9F5D-9A3B84C1DBA7}"/>
              </a:ext>
            </a:extLst>
          </p:cNvPr>
          <p:cNvSpPr/>
          <p:nvPr/>
        </p:nvSpPr>
        <p:spPr>
          <a:xfrm>
            <a:off x="7812895" y="2043818"/>
            <a:ext cx="4215189" cy="1529766"/>
          </a:xfrm>
          <a:prstGeom prst="roundRect">
            <a:avLst>
              <a:gd name="adj" fmla="val 12661"/>
            </a:avLst>
          </a:prstGeom>
          <a:noFill/>
          <a:ln w="25400" cap="flat" cmpd="sng" algn="ctr">
            <a:solidFill>
              <a:sysClr val="windowText" lastClr="000000"/>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sp>
        <p:nvSpPr>
          <p:cNvPr id="36" name="Rounded Rectangle 35">
            <a:extLst>
              <a:ext uri="{FF2B5EF4-FFF2-40B4-BE49-F238E27FC236}">
                <a16:creationId xmlns:a16="http://schemas.microsoft.com/office/drawing/2014/main" id="{2CAE47AE-9EBA-F04C-97C5-F568FE815AD1}"/>
              </a:ext>
            </a:extLst>
          </p:cNvPr>
          <p:cNvSpPr/>
          <p:nvPr/>
        </p:nvSpPr>
        <p:spPr>
          <a:xfrm>
            <a:off x="7800746" y="3633276"/>
            <a:ext cx="4215189" cy="1529766"/>
          </a:xfrm>
          <a:prstGeom prst="roundRect">
            <a:avLst>
              <a:gd name="adj" fmla="val 12661"/>
            </a:avLst>
          </a:prstGeom>
          <a:noFill/>
          <a:ln w="25400" cap="flat" cmpd="sng" algn="ctr">
            <a:solidFill>
              <a:sysClr val="windowText" lastClr="000000"/>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sp>
        <p:nvSpPr>
          <p:cNvPr id="37" name="Rounded Rectangle 36">
            <a:extLst>
              <a:ext uri="{FF2B5EF4-FFF2-40B4-BE49-F238E27FC236}">
                <a16:creationId xmlns:a16="http://schemas.microsoft.com/office/drawing/2014/main" id="{141A6CBA-9F0B-E64B-BD3D-D29899C99BED}"/>
              </a:ext>
            </a:extLst>
          </p:cNvPr>
          <p:cNvSpPr/>
          <p:nvPr/>
        </p:nvSpPr>
        <p:spPr>
          <a:xfrm>
            <a:off x="7810234" y="5241945"/>
            <a:ext cx="4215189" cy="1529766"/>
          </a:xfrm>
          <a:prstGeom prst="roundRect">
            <a:avLst>
              <a:gd name="adj" fmla="val 12661"/>
            </a:avLst>
          </a:prstGeom>
          <a:noFill/>
          <a:ln w="25400" cap="flat" cmpd="sng" algn="ctr">
            <a:solidFill>
              <a:sysClr val="windowText" lastClr="000000"/>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sp>
        <p:nvSpPr>
          <p:cNvPr id="38" name="TextBox 37">
            <a:extLst>
              <a:ext uri="{FF2B5EF4-FFF2-40B4-BE49-F238E27FC236}">
                <a16:creationId xmlns:a16="http://schemas.microsoft.com/office/drawing/2014/main" id="{7AACDFC8-F998-CC4E-9FFD-5FFF6609C713}"/>
              </a:ext>
            </a:extLst>
          </p:cNvPr>
          <p:cNvSpPr txBox="1"/>
          <p:nvPr/>
        </p:nvSpPr>
        <p:spPr>
          <a:xfrm rot="16200000">
            <a:off x="6278359" y="1871396"/>
            <a:ext cx="2541481" cy="338554"/>
          </a:xfrm>
          <a:prstGeom prst="rect">
            <a:avLst/>
          </a:prstGeom>
          <a:noFill/>
        </p:spPr>
        <p:txBody>
          <a:bodyPr wrap="square" rtlCol="0">
            <a:spAutoFit/>
          </a:bodyPr>
          <a:lstStyle/>
          <a:p>
            <a:pPr algn="r" eaLnBrk="1" fontAlgn="auto" hangingPunct="1">
              <a:spcBef>
                <a:spcPts val="0"/>
              </a:spcBef>
              <a:spcAft>
                <a:spcPts val="0"/>
              </a:spcAft>
            </a:pPr>
            <a:r>
              <a:rPr lang="en-GB" sz="1600" b="1" dirty="0">
                <a:solidFill>
                  <a:prstClr val="black"/>
                </a:solidFill>
                <a:latin typeface="Arial" charset="0"/>
                <a:ea typeface="Arial" charset="0"/>
                <a:cs typeface="Arial" charset="0"/>
              </a:rPr>
              <a:t>James Lloyd-Hughes</a:t>
            </a:r>
            <a:endParaRPr lang="en-GB" sz="1600" dirty="0">
              <a:solidFill>
                <a:prstClr val="black"/>
              </a:solidFill>
              <a:latin typeface="Arial" charset="0"/>
              <a:ea typeface="Arial" charset="0"/>
              <a:cs typeface="Arial" charset="0"/>
            </a:endParaRPr>
          </a:p>
        </p:txBody>
      </p:sp>
      <p:sp>
        <p:nvSpPr>
          <p:cNvPr id="39" name="TextBox 38">
            <a:extLst>
              <a:ext uri="{FF2B5EF4-FFF2-40B4-BE49-F238E27FC236}">
                <a16:creationId xmlns:a16="http://schemas.microsoft.com/office/drawing/2014/main" id="{583AF56D-481E-6A45-87B3-74A7B7A9E4E9}"/>
              </a:ext>
            </a:extLst>
          </p:cNvPr>
          <p:cNvSpPr txBox="1"/>
          <p:nvPr/>
        </p:nvSpPr>
        <p:spPr>
          <a:xfrm rot="16200000">
            <a:off x="6809557" y="5037199"/>
            <a:ext cx="1479085" cy="338554"/>
          </a:xfrm>
          <a:prstGeom prst="rect">
            <a:avLst/>
          </a:prstGeom>
          <a:noFill/>
        </p:spPr>
        <p:txBody>
          <a:bodyPr wrap="square" rtlCol="0">
            <a:spAutoFit/>
          </a:bodyPr>
          <a:lstStyle/>
          <a:p>
            <a:pPr algn="r" eaLnBrk="1" fontAlgn="auto" hangingPunct="1">
              <a:spcBef>
                <a:spcPts val="0"/>
              </a:spcBef>
              <a:spcAft>
                <a:spcPts val="0"/>
              </a:spcAft>
            </a:pPr>
            <a:r>
              <a:rPr lang="en-GB" sz="1600" b="1" dirty="0">
                <a:solidFill>
                  <a:prstClr val="black"/>
                </a:solidFill>
                <a:latin typeface="Arial" charset="0"/>
                <a:ea typeface="Arial" charset="0"/>
                <a:cs typeface="Arial" charset="0"/>
              </a:rPr>
              <a:t>Vas Stavros</a:t>
            </a:r>
            <a:endParaRPr lang="en-GB" sz="1600" dirty="0">
              <a:solidFill>
                <a:prstClr val="black"/>
              </a:solidFill>
              <a:latin typeface="Arial" charset="0"/>
              <a:ea typeface="Arial" charset="0"/>
              <a:cs typeface="Arial" charset="0"/>
            </a:endParaRPr>
          </a:p>
        </p:txBody>
      </p:sp>
    </p:spTree>
    <p:extLst>
      <p:ext uri="{BB962C8B-B14F-4D97-AF65-F5344CB8AC3E}">
        <p14:creationId xmlns:p14="http://schemas.microsoft.com/office/powerpoint/2010/main" val="4076608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0" y="291131"/>
            <a:ext cx="12192000" cy="681650"/>
          </a:xfrm>
        </p:spPr>
        <p:txBody>
          <a:bodyPr>
            <a:normAutofit fontScale="90000"/>
          </a:bodyPr>
          <a:lstStyle/>
          <a:p>
            <a:pPr algn="ctr"/>
            <a:r>
              <a:rPr lang="en-GB" b="1" dirty="0">
                <a:solidFill>
                  <a:srgbClr val="4962E1"/>
                </a:solidFill>
              </a:rPr>
              <a:t>Warwick Electrochemistry &amp; Interfaces Group: </a:t>
            </a:r>
            <a:br>
              <a:rPr lang="en-GB" b="1" dirty="0">
                <a:solidFill>
                  <a:srgbClr val="4962E1"/>
                </a:solidFill>
              </a:rPr>
            </a:br>
            <a:r>
              <a:rPr lang="en-GB" b="1" dirty="0">
                <a:solidFill>
                  <a:srgbClr val="4962E1"/>
                </a:solidFill>
              </a:rPr>
              <a:t>Correlative Nanoscale Multifunctional Imaging (</a:t>
            </a:r>
            <a:r>
              <a:rPr lang="en-GB" b="1" u="sng" dirty="0">
                <a:solidFill>
                  <a:srgbClr val="4962E1"/>
                </a:solidFill>
              </a:rPr>
              <a:t>Pat Unwin</a:t>
            </a:r>
            <a:r>
              <a:rPr lang="en-GB" b="1" dirty="0">
                <a:solidFill>
                  <a:srgbClr val="4962E1"/>
                </a:solidFill>
              </a:rPr>
              <a:t>)</a:t>
            </a:r>
          </a:p>
        </p:txBody>
      </p:sp>
      <p:sp>
        <p:nvSpPr>
          <p:cNvPr id="29" name="Rectangle 28"/>
          <p:cNvSpPr/>
          <p:nvPr/>
        </p:nvSpPr>
        <p:spPr>
          <a:xfrm>
            <a:off x="132566" y="5225679"/>
            <a:ext cx="6254599" cy="646331"/>
          </a:xfrm>
          <a:prstGeom prst="rect">
            <a:avLst/>
          </a:prstGeom>
        </p:spPr>
        <p:txBody>
          <a:bodyPr wrap="square">
            <a:spAutoFit/>
          </a:bodyPr>
          <a:lstStyle/>
          <a:p>
            <a:r>
              <a:rPr lang="de-DE" dirty="0"/>
              <a:t>Bentley, C. L.; Kang, M.; Unwin, P. R.</a:t>
            </a:r>
            <a:r>
              <a:rPr lang="en-GB" dirty="0"/>
              <a:t>, </a:t>
            </a:r>
            <a:r>
              <a:rPr lang="en-GB" i="1" dirty="0"/>
              <a:t>J. Am. Chem. Soc., </a:t>
            </a:r>
            <a:r>
              <a:rPr lang="en-GB" b="1" dirty="0"/>
              <a:t>2019</a:t>
            </a:r>
            <a:r>
              <a:rPr lang="en-GB" dirty="0"/>
              <a:t>,</a:t>
            </a:r>
            <a:r>
              <a:rPr lang="en-GB" b="1" dirty="0"/>
              <a:t> </a:t>
            </a:r>
            <a:r>
              <a:rPr lang="fr-FR" i="1" dirty="0"/>
              <a:t>141, </a:t>
            </a:r>
            <a:r>
              <a:rPr lang="fr-FR" dirty="0"/>
              <a:t>2179-2193.</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566" y="1428380"/>
            <a:ext cx="6254599" cy="3629212"/>
          </a:xfrm>
          <a:prstGeom prst="rect">
            <a:avLst/>
          </a:prstGeom>
        </p:spPr>
      </p:pic>
      <p:sp>
        <p:nvSpPr>
          <p:cNvPr id="7" name="TextBox 6"/>
          <p:cNvSpPr txBox="1"/>
          <p:nvPr/>
        </p:nvSpPr>
        <p:spPr>
          <a:xfrm>
            <a:off x="0" y="5903893"/>
            <a:ext cx="8021171" cy="830997"/>
          </a:xfrm>
          <a:prstGeom prst="rect">
            <a:avLst/>
          </a:prstGeom>
          <a:noFill/>
        </p:spPr>
        <p:txBody>
          <a:bodyPr wrap="square" rtlCol="0">
            <a:spAutoFit/>
          </a:bodyPr>
          <a:lstStyle/>
          <a:p>
            <a:r>
              <a:rPr lang="en-GB" sz="2400" b="1" i="1" dirty="0"/>
              <a:t>Applications:</a:t>
            </a:r>
          </a:p>
          <a:p>
            <a:r>
              <a:rPr lang="en-GB" sz="2400" b="1" dirty="0">
                <a:sym typeface="Symbol" panose="05050102010706020507" pitchFamily="18" charset="2"/>
              </a:rPr>
              <a:t> </a:t>
            </a:r>
            <a:r>
              <a:rPr lang="en-GB" sz="2400" b="1" dirty="0" err="1"/>
              <a:t>Electrocatalysis</a:t>
            </a:r>
            <a:r>
              <a:rPr lang="en-GB" sz="2400" b="1" dirty="0"/>
              <a:t> </a:t>
            </a:r>
            <a:r>
              <a:rPr lang="en-GB" sz="2400" b="1" dirty="0">
                <a:sym typeface="Symbol" panose="05050102010706020507" pitchFamily="18" charset="2"/>
              </a:rPr>
              <a:t> </a:t>
            </a:r>
            <a:r>
              <a:rPr lang="en-GB" sz="2400" b="1" dirty="0"/>
              <a:t>Corrosion </a:t>
            </a:r>
            <a:r>
              <a:rPr lang="en-GB" sz="2400" b="1" dirty="0">
                <a:sym typeface="Symbol" panose="05050102010706020507" pitchFamily="18" charset="2"/>
              </a:rPr>
              <a:t> </a:t>
            </a:r>
            <a:r>
              <a:rPr lang="en-GB" sz="2400" b="1" dirty="0"/>
              <a:t>Batteries </a:t>
            </a:r>
            <a:r>
              <a:rPr lang="en-GB" sz="2400" b="1" dirty="0">
                <a:sym typeface="Symbol" panose="05050102010706020507" pitchFamily="18" charset="2"/>
              </a:rPr>
              <a:t> </a:t>
            </a:r>
            <a:r>
              <a:rPr lang="en-GB" sz="2400" b="1" dirty="0"/>
              <a:t>Sensors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0559" y="1819082"/>
            <a:ext cx="4681667" cy="1986347"/>
          </a:xfrm>
          <a:prstGeom prst="rect">
            <a:avLst/>
          </a:prstGeom>
        </p:spPr>
      </p:pic>
      <p:sp>
        <p:nvSpPr>
          <p:cNvPr id="2" name="Rectangle 1"/>
          <p:cNvSpPr/>
          <p:nvPr/>
        </p:nvSpPr>
        <p:spPr>
          <a:xfrm>
            <a:off x="7193838" y="1283331"/>
            <a:ext cx="4648388" cy="523220"/>
          </a:xfrm>
          <a:prstGeom prst="rect">
            <a:avLst/>
          </a:prstGeom>
        </p:spPr>
        <p:txBody>
          <a:bodyPr wrap="none">
            <a:spAutoFit/>
          </a:bodyPr>
          <a:lstStyle/>
          <a:p>
            <a:r>
              <a:rPr lang="en-GB" sz="2800" b="1" dirty="0">
                <a:solidFill>
                  <a:srgbClr val="0070C0"/>
                </a:solidFill>
              </a:rPr>
              <a:t>“Lab-On-A-Tip” for single cells</a:t>
            </a:r>
            <a:endParaRPr lang="en-GB" sz="2800" dirty="0"/>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7590" y="3689844"/>
            <a:ext cx="3400884" cy="3220459"/>
          </a:xfrm>
          <a:prstGeom prst="rect">
            <a:avLst/>
          </a:prstGeom>
        </p:spPr>
      </p:pic>
    </p:spTree>
    <p:extLst>
      <p:ext uri="{BB962C8B-B14F-4D97-AF65-F5344CB8AC3E}">
        <p14:creationId xmlns:p14="http://schemas.microsoft.com/office/powerpoint/2010/main" val="2410359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726709" y="4288"/>
            <a:ext cx="10344534" cy="1077218"/>
          </a:xfrm>
          <a:prstGeom prst="rect">
            <a:avLst/>
          </a:prstGeom>
          <a:noFill/>
          <a:ln w="9525">
            <a:noFill/>
            <a:miter lim="800000"/>
            <a:headEnd/>
            <a:tailEnd/>
          </a:ln>
        </p:spPr>
        <p:txBody>
          <a:bodyPr wrap="square">
            <a:spAutoFit/>
          </a:bodyPr>
          <a:lstStyle/>
          <a:p>
            <a:pPr algn="ctr" fontAlgn="base">
              <a:spcBef>
                <a:spcPct val="0"/>
              </a:spcBef>
              <a:spcAft>
                <a:spcPct val="0"/>
              </a:spcAft>
            </a:pPr>
            <a:r>
              <a:rPr lang="en-GB" sz="3200" b="1" dirty="0">
                <a:solidFill>
                  <a:prstClr val="black"/>
                </a:solidFill>
                <a:latin typeface="Calibri" pitchFamily="34" charset="0"/>
                <a:cs typeface="Arial" charset="0"/>
              </a:rPr>
              <a:t>Electrochemical Sensor and Analytical Measurement Development</a:t>
            </a:r>
            <a:endParaRPr lang="en-GB" dirty="0">
              <a:solidFill>
                <a:prstClr val="black"/>
              </a:solidFill>
              <a:latin typeface="Calibri" pitchFamily="34" charset="0"/>
              <a:cs typeface="Arial" charset="0"/>
            </a:endParaRPr>
          </a:p>
        </p:txBody>
      </p:sp>
      <p:sp>
        <p:nvSpPr>
          <p:cNvPr id="2" name="Rectangle 1"/>
          <p:cNvSpPr/>
          <p:nvPr/>
        </p:nvSpPr>
        <p:spPr>
          <a:xfrm>
            <a:off x="937141" y="6078654"/>
            <a:ext cx="10153842" cy="830997"/>
          </a:xfrm>
          <a:prstGeom prst="rect">
            <a:avLst/>
          </a:prstGeom>
        </p:spPr>
        <p:txBody>
          <a:bodyPr wrap="square">
            <a:spAutoFit/>
          </a:bodyPr>
          <a:lstStyle/>
          <a:p>
            <a:pPr algn="ctr" fontAlgn="base">
              <a:spcBef>
                <a:spcPct val="0"/>
              </a:spcBef>
              <a:spcAft>
                <a:spcPct val="0"/>
              </a:spcAft>
            </a:pPr>
            <a:r>
              <a:rPr lang="en-GB" sz="2400" dirty="0">
                <a:solidFill>
                  <a:prstClr val="black"/>
                </a:solidFill>
                <a:latin typeface="Calibri" pitchFamily="34" charset="0"/>
                <a:cs typeface="Arial" charset="0"/>
              </a:rPr>
              <a:t>Technologies applicable to a wide range of species detection, </a:t>
            </a:r>
          </a:p>
          <a:p>
            <a:pPr algn="ctr" fontAlgn="base">
              <a:spcBef>
                <a:spcPct val="0"/>
              </a:spcBef>
              <a:spcAft>
                <a:spcPct val="0"/>
              </a:spcAft>
            </a:pPr>
            <a:r>
              <a:rPr lang="en-GB" sz="2400" dirty="0">
                <a:solidFill>
                  <a:prstClr val="black"/>
                </a:solidFill>
                <a:latin typeface="Calibri" pitchFamily="34" charset="0"/>
                <a:cs typeface="Arial" charset="0"/>
              </a:rPr>
              <a:t>contact: </a:t>
            </a:r>
            <a:r>
              <a:rPr lang="en-GB" sz="2400" dirty="0" err="1">
                <a:solidFill>
                  <a:prstClr val="black"/>
                </a:solidFill>
                <a:latin typeface="Calibri" pitchFamily="34" charset="0"/>
                <a:cs typeface="Arial" charset="0"/>
              </a:rPr>
              <a:t>Prof.</a:t>
            </a:r>
            <a:r>
              <a:rPr lang="en-GB" sz="2400" dirty="0">
                <a:solidFill>
                  <a:prstClr val="black"/>
                </a:solidFill>
                <a:latin typeface="Calibri" pitchFamily="34" charset="0"/>
                <a:cs typeface="Arial" charset="0"/>
              </a:rPr>
              <a:t> Julie Macpherson (</a:t>
            </a:r>
            <a:r>
              <a:rPr lang="en-GB" sz="2400" b="1" dirty="0">
                <a:solidFill>
                  <a:prstClr val="black"/>
                </a:solidFill>
                <a:latin typeface="Calibri" pitchFamily="34" charset="0"/>
                <a:cs typeface="Arial" charset="0"/>
              </a:rPr>
              <a:t>j.macpherson@warwick.ac.uk</a:t>
            </a:r>
            <a:r>
              <a:rPr lang="en-GB" sz="2400" dirty="0">
                <a:solidFill>
                  <a:prstClr val="black"/>
                </a:solidFill>
                <a:latin typeface="Calibri" pitchFamily="34" charset="0"/>
                <a:cs typeface="Arial" charset="0"/>
              </a:rPr>
              <a:t>)</a:t>
            </a:r>
            <a:endParaRPr lang="en-GB" sz="2400" b="1" dirty="0">
              <a:solidFill>
                <a:srgbClr val="3035FA"/>
              </a:solidFill>
              <a:latin typeface="Calibri" pitchFamily="34" charset="0"/>
              <a:cs typeface="Arial" charset="0"/>
            </a:endParaRPr>
          </a:p>
        </p:txBody>
      </p:sp>
      <p:sp>
        <p:nvSpPr>
          <p:cNvPr id="3" name="TextBox 2"/>
          <p:cNvSpPr txBox="1"/>
          <p:nvPr/>
        </p:nvSpPr>
        <p:spPr>
          <a:xfrm>
            <a:off x="1115249" y="1050995"/>
            <a:ext cx="9797626" cy="369332"/>
          </a:xfrm>
          <a:prstGeom prst="rect">
            <a:avLst/>
          </a:prstGeom>
          <a:noFill/>
        </p:spPr>
        <p:txBody>
          <a:bodyPr wrap="square" rtlCol="0">
            <a:spAutoFit/>
          </a:bodyPr>
          <a:lstStyle/>
          <a:p>
            <a:pPr algn="ctr" fontAlgn="base">
              <a:spcBef>
                <a:spcPct val="0"/>
              </a:spcBef>
              <a:spcAft>
                <a:spcPct val="0"/>
              </a:spcAft>
            </a:pPr>
            <a:r>
              <a:rPr lang="en-GB" dirty="0">
                <a:solidFill>
                  <a:prstClr val="black"/>
                </a:solidFill>
                <a:latin typeface="Arial" charset="0"/>
                <a:cs typeface="Arial" charset="0"/>
              </a:rPr>
              <a:t>Based on synthetic boron doped diamond electrodes (robustness, longevity, stability)</a:t>
            </a:r>
          </a:p>
        </p:txBody>
      </p:sp>
      <p:sp>
        <p:nvSpPr>
          <p:cNvPr id="4" name="TextBox 3"/>
          <p:cNvSpPr txBox="1"/>
          <p:nvPr/>
        </p:nvSpPr>
        <p:spPr>
          <a:xfrm>
            <a:off x="257594" y="1627700"/>
            <a:ext cx="3384376" cy="1200329"/>
          </a:xfrm>
          <a:prstGeom prst="rect">
            <a:avLst/>
          </a:prstGeom>
          <a:noFill/>
          <a:ln w="31750">
            <a:solidFill>
              <a:schemeClr val="accent1"/>
            </a:solidFill>
          </a:ln>
        </p:spPr>
        <p:txBody>
          <a:bodyPr wrap="square" rtlCol="0">
            <a:spAutoFit/>
          </a:bodyPr>
          <a:lstStyle/>
          <a:p>
            <a:pPr algn="ctr" fontAlgn="base">
              <a:spcBef>
                <a:spcPct val="0"/>
              </a:spcBef>
              <a:spcAft>
                <a:spcPct val="0"/>
              </a:spcAft>
            </a:pPr>
            <a:r>
              <a:rPr lang="en-GB" b="1" dirty="0">
                <a:solidFill>
                  <a:prstClr val="black"/>
                </a:solidFill>
                <a:latin typeface="Arial" charset="0"/>
                <a:cs typeface="Arial" charset="0"/>
              </a:rPr>
              <a:t>Environmental Monitoring </a:t>
            </a:r>
          </a:p>
          <a:p>
            <a:pPr algn="ctr" fontAlgn="base">
              <a:spcBef>
                <a:spcPct val="0"/>
              </a:spcBef>
              <a:spcAft>
                <a:spcPct val="0"/>
              </a:spcAft>
            </a:pPr>
            <a:r>
              <a:rPr lang="en-GB" dirty="0">
                <a:solidFill>
                  <a:prstClr val="black"/>
                </a:solidFill>
                <a:latin typeface="Arial" charset="0"/>
                <a:cs typeface="Arial" charset="0"/>
              </a:rPr>
              <a:t>– e.g. heavy metal, pH, free chlorine, conductivity + others, new methods of signal analysis</a:t>
            </a:r>
          </a:p>
        </p:txBody>
      </p:sp>
      <p:sp>
        <p:nvSpPr>
          <p:cNvPr id="8" name="TextBox 7"/>
          <p:cNvSpPr txBox="1"/>
          <p:nvPr/>
        </p:nvSpPr>
        <p:spPr>
          <a:xfrm>
            <a:off x="8185479" y="1763318"/>
            <a:ext cx="2905504" cy="1477328"/>
          </a:xfrm>
          <a:prstGeom prst="rect">
            <a:avLst/>
          </a:prstGeom>
          <a:noFill/>
          <a:ln w="25400">
            <a:solidFill>
              <a:schemeClr val="accent1"/>
            </a:solidFill>
          </a:ln>
        </p:spPr>
        <p:txBody>
          <a:bodyPr wrap="square" rtlCol="0">
            <a:spAutoFit/>
          </a:bodyPr>
          <a:lstStyle/>
          <a:p>
            <a:pPr algn="ctr" fontAlgn="base">
              <a:spcBef>
                <a:spcPct val="0"/>
              </a:spcBef>
              <a:spcAft>
                <a:spcPct val="0"/>
              </a:spcAft>
            </a:pPr>
            <a:r>
              <a:rPr lang="en-GB" b="1" dirty="0">
                <a:solidFill>
                  <a:prstClr val="black"/>
                </a:solidFill>
                <a:latin typeface="Arial" charset="0"/>
                <a:cs typeface="Arial" charset="0"/>
              </a:rPr>
              <a:t>Medical Monitoring </a:t>
            </a:r>
          </a:p>
          <a:p>
            <a:pPr algn="ctr" fontAlgn="base">
              <a:spcBef>
                <a:spcPct val="0"/>
              </a:spcBef>
              <a:spcAft>
                <a:spcPct val="0"/>
              </a:spcAft>
            </a:pPr>
            <a:r>
              <a:rPr lang="en-GB" dirty="0">
                <a:solidFill>
                  <a:prstClr val="black"/>
                </a:solidFill>
                <a:latin typeface="Arial" charset="0"/>
                <a:cs typeface="Arial" charset="0"/>
              </a:rPr>
              <a:t>– e.g. oxygen, pH, temperature sensing +others in biological fluids (in-vitro and in-vivo)</a:t>
            </a:r>
          </a:p>
        </p:txBody>
      </p:sp>
      <p:sp>
        <p:nvSpPr>
          <p:cNvPr id="9" name="TextBox 8"/>
          <p:cNvSpPr txBox="1"/>
          <p:nvPr/>
        </p:nvSpPr>
        <p:spPr>
          <a:xfrm>
            <a:off x="462743" y="4451689"/>
            <a:ext cx="2736304" cy="1200329"/>
          </a:xfrm>
          <a:prstGeom prst="rect">
            <a:avLst/>
          </a:prstGeom>
          <a:noFill/>
          <a:ln w="25400">
            <a:solidFill>
              <a:schemeClr val="accent1"/>
            </a:solidFill>
          </a:ln>
        </p:spPr>
        <p:txBody>
          <a:bodyPr wrap="square" rtlCol="0">
            <a:spAutoFit/>
          </a:bodyPr>
          <a:lstStyle/>
          <a:p>
            <a:pPr algn="ctr" fontAlgn="base">
              <a:spcBef>
                <a:spcPct val="0"/>
              </a:spcBef>
              <a:spcAft>
                <a:spcPct val="0"/>
              </a:spcAft>
            </a:pPr>
            <a:r>
              <a:rPr lang="en-GB" b="1" dirty="0">
                <a:solidFill>
                  <a:prstClr val="black"/>
                </a:solidFill>
                <a:latin typeface="Arial" charset="0"/>
                <a:cs typeface="Arial" charset="0"/>
              </a:rPr>
              <a:t>Metal Recovery</a:t>
            </a:r>
          </a:p>
          <a:p>
            <a:pPr algn="ctr" fontAlgn="base">
              <a:spcBef>
                <a:spcPct val="0"/>
              </a:spcBef>
              <a:spcAft>
                <a:spcPct val="0"/>
              </a:spcAft>
            </a:pPr>
            <a:r>
              <a:rPr lang="en-GB" dirty="0">
                <a:solidFill>
                  <a:prstClr val="black"/>
                </a:solidFill>
                <a:latin typeface="Arial" charset="0"/>
                <a:cs typeface="Arial" charset="0"/>
              </a:rPr>
              <a:t>– heavy metal removal and recycling in reaction streams</a:t>
            </a:r>
          </a:p>
        </p:txBody>
      </p:sp>
      <p:sp>
        <p:nvSpPr>
          <p:cNvPr id="10" name="TextBox 9"/>
          <p:cNvSpPr txBox="1"/>
          <p:nvPr/>
        </p:nvSpPr>
        <p:spPr>
          <a:xfrm>
            <a:off x="8013226" y="3762644"/>
            <a:ext cx="3384376" cy="1754326"/>
          </a:xfrm>
          <a:prstGeom prst="rect">
            <a:avLst/>
          </a:prstGeom>
          <a:noFill/>
          <a:ln w="25400">
            <a:solidFill>
              <a:schemeClr val="accent1"/>
            </a:solidFill>
          </a:ln>
        </p:spPr>
        <p:txBody>
          <a:bodyPr wrap="square" rtlCol="0">
            <a:spAutoFit/>
          </a:bodyPr>
          <a:lstStyle/>
          <a:p>
            <a:pPr algn="ctr" fontAlgn="base">
              <a:spcBef>
                <a:spcPct val="0"/>
              </a:spcBef>
              <a:spcAft>
                <a:spcPct val="0"/>
              </a:spcAft>
            </a:pPr>
            <a:r>
              <a:rPr lang="en-GB" b="1" dirty="0">
                <a:solidFill>
                  <a:prstClr val="black"/>
                </a:solidFill>
                <a:latin typeface="Arial" charset="0"/>
                <a:cs typeface="Arial" charset="0"/>
              </a:rPr>
              <a:t>New Substrates for Transmission Electron Microscopy Imaging of Supported Nanostructures </a:t>
            </a:r>
          </a:p>
          <a:p>
            <a:pPr algn="ctr" fontAlgn="base">
              <a:spcBef>
                <a:spcPct val="0"/>
              </a:spcBef>
              <a:spcAft>
                <a:spcPct val="0"/>
              </a:spcAft>
            </a:pPr>
            <a:r>
              <a:rPr lang="en-GB" dirty="0">
                <a:solidFill>
                  <a:prstClr val="black"/>
                </a:solidFill>
                <a:latin typeface="Arial" charset="0"/>
                <a:cs typeface="Arial" charset="0"/>
              </a:rPr>
              <a:t>-  BDD substrates offering greater stability, robustness</a:t>
            </a:r>
            <a:r>
              <a:rPr lang="en-GB" b="1" dirty="0">
                <a:solidFill>
                  <a:prstClr val="black"/>
                </a:solidFill>
                <a:latin typeface="Arial" charset="0"/>
                <a:cs typeface="Arial" charset="0"/>
              </a:rPr>
              <a:t> </a:t>
            </a:r>
            <a:endParaRPr lang="en-GB" dirty="0">
              <a:solidFill>
                <a:prstClr val="black"/>
              </a:solidFill>
              <a:latin typeface="Arial" charset="0"/>
              <a:cs typeface="Arial" charset="0"/>
            </a:endParaRP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8987" y="1543986"/>
            <a:ext cx="3999927" cy="2135327"/>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37028" t="5528" r="36848" b="4390"/>
          <a:stretch/>
        </p:blipFill>
        <p:spPr>
          <a:xfrm>
            <a:off x="4007874" y="4001544"/>
            <a:ext cx="682781" cy="1569548"/>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5276" y="3944790"/>
            <a:ext cx="2256765" cy="1692574"/>
          </a:xfrm>
          <a:prstGeom prst="rect">
            <a:avLst/>
          </a:prstGeom>
        </p:spPr>
      </p:pic>
      <p:sp>
        <p:nvSpPr>
          <p:cNvPr id="6" name="TextBox 5"/>
          <p:cNvSpPr txBox="1"/>
          <p:nvPr/>
        </p:nvSpPr>
        <p:spPr>
          <a:xfrm>
            <a:off x="3641970" y="5607818"/>
            <a:ext cx="4169619" cy="369332"/>
          </a:xfrm>
          <a:prstGeom prst="rect">
            <a:avLst/>
          </a:prstGeom>
          <a:noFill/>
        </p:spPr>
        <p:txBody>
          <a:bodyPr wrap="square" rtlCol="0">
            <a:spAutoFit/>
          </a:bodyPr>
          <a:lstStyle/>
          <a:p>
            <a:r>
              <a:rPr lang="en-GB" dirty="0"/>
              <a:t>from solution to removal on the electrode  </a:t>
            </a:r>
          </a:p>
        </p:txBody>
      </p:sp>
      <p:sp>
        <p:nvSpPr>
          <p:cNvPr id="14" name="TextBox 13"/>
          <p:cNvSpPr txBox="1"/>
          <p:nvPr/>
        </p:nvSpPr>
        <p:spPr>
          <a:xfrm>
            <a:off x="296091" y="3058006"/>
            <a:ext cx="3096331" cy="1200329"/>
          </a:xfrm>
          <a:prstGeom prst="rect">
            <a:avLst/>
          </a:prstGeom>
          <a:noFill/>
          <a:ln w="25400">
            <a:solidFill>
              <a:schemeClr val="accent1"/>
            </a:solidFill>
          </a:ln>
        </p:spPr>
        <p:txBody>
          <a:bodyPr wrap="square" rtlCol="0">
            <a:spAutoFit/>
          </a:bodyPr>
          <a:lstStyle/>
          <a:p>
            <a:pPr algn="ctr" fontAlgn="base">
              <a:spcBef>
                <a:spcPct val="0"/>
              </a:spcBef>
              <a:spcAft>
                <a:spcPct val="0"/>
              </a:spcAft>
            </a:pPr>
            <a:r>
              <a:rPr lang="en-GB" b="1" dirty="0">
                <a:solidFill>
                  <a:prstClr val="black"/>
                </a:solidFill>
                <a:latin typeface="Arial" charset="0"/>
                <a:cs typeface="Arial" charset="0"/>
              </a:rPr>
              <a:t>Industrial Collaboration</a:t>
            </a:r>
          </a:p>
          <a:p>
            <a:pPr algn="ctr" fontAlgn="base">
              <a:spcBef>
                <a:spcPct val="0"/>
              </a:spcBef>
              <a:spcAft>
                <a:spcPct val="0"/>
              </a:spcAft>
            </a:pPr>
            <a:r>
              <a:rPr lang="en-GB" dirty="0">
                <a:solidFill>
                  <a:prstClr val="black"/>
                </a:solidFill>
                <a:latin typeface="Arial" charset="0"/>
                <a:cs typeface="Arial" charset="0"/>
              </a:rPr>
              <a:t>– many of the technologies developed in partnership with industry</a:t>
            </a:r>
          </a:p>
        </p:txBody>
      </p:sp>
    </p:spTree>
    <p:extLst>
      <p:ext uri="{BB962C8B-B14F-4D97-AF65-F5344CB8AC3E}">
        <p14:creationId xmlns:p14="http://schemas.microsoft.com/office/powerpoint/2010/main" val="16035209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829</Words>
  <Application>Microsoft Macintosh PowerPoint</Application>
  <PresentationFormat>Widescreen</PresentationFormat>
  <Paragraphs>155</Paragraphs>
  <Slides>9</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Calibri Light</vt:lpstr>
      <vt:lpstr>Courier New</vt:lpstr>
      <vt:lpstr>Symbol</vt:lpstr>
      <vt:lpstr>Tahoma</vt:lpstr>
      <vt:lpstr>Times New Roman</vt:lpstr>
      <vt:lpstr>Wingdings 2</vt:lpstr>
      <vt:lpstr>Office Theme</vt:lpstr>
      <vt:lpstr>PowerPoint Presentation</vt:lpstr>
      <vt:lpstr>Dr. Mark P. Barrow, Department of Chemistry</vt:lpstr>
      <vt:lpstr>PowerPoint Presentation</vt:lpstr>
      <vt:lpstr>PowerPoint Presentation</vt:lpstr>
      <vt:lpstr>David Haddleton – Polymer Analysis</vt:lpstr>
      <vt:lpstr>PowerPoint Presentation</vt:lpstr>
      <vt:lpstr>PowerPoint Presentation</vt:lpstr>
      <vt:lpstr>Warwick Electrochemistry &amp; Interfaces Group:  Correlative Nanoscale Multifunctional Imaging (Pat Unwin)</vt:lpstr>
      <vt:lpstr>PowerPoint Presentation</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O'Connor, Peter</dc:creator>
  <cp:lastModifiedBy>Stavros, Vasilios</cp:lastModifiedBy>
  <cp:revision>11</cp:revision>
  <dcterms:created xsi:type="dcterms:W3CDTF">2019-05-11T16:36:37Z</dcterms:created>
  <dcterms:modified xsi:type="dcterms:W3CDTF">2019-05-13T09:05:23Z</dcterms:modified>
</cp:coreProperties>
</file>