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4" autoAdjust="0"/>
    <p:restoredTop sz="94660"/>
  </p:normalViewPr>
  <p:slideViewPr>
    <p:cSldViewPr snapToGrid="0">
      <p:cViewPr varScale="1">
        <p:scale>
          <a:sx n="75" d="100"/>
          <a:sy n="75" d="100"/>
        </p:scale>
        <p:origin x="94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2F31EB-AEDD-4F2E-97C1-479709F64568}" type="datetimeFigureOut">
              <a:rPr lang="en-GB" smtClean="0"/>
              <a:t>22/05/2019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E899D-B414-40ED-8C2B-6E8381DC00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473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19" name="Shape 21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584200">
              <a:lnSpc>
                <a:spcPct val="100000"/>
              </a:lnSpc>
              <a:defRPr sz="20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dirty="0"/>
              <a:t>lots of modelling going across Science Faculty on full wide range of lengths scales</a:t>
            </a:r>
          </a:p>
          <a:p>
            <a:pPr defTabSz="584200">
              <a:lnSpc>
                <a:spcPct val="100000"/>
              </a:lnSpc>
              <a:defRPr sz="20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dirty="0"/>
              <a:t>and “full spectrum” from method development to applications. Listed permanent academic staff.</a:t>
            </a:r>
          </a:p>
          <a:p>
            <a:pPr defTabSz="584200">
              <a:lnSpc>
                <a:spcPct val="100000"/>
              </a:lnSpc>
              <a:defRPr sz="20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dirty="0" err="1"/>
              <a:t>organised</a:t>
            </a:r>
            <a:r>
              <a:rPr dirty="0"/>
              <a:t> into a number of cross-cutting themes and communities, </a:t>
            </a:r>
            <a:r>
              <a:rPr dirty="0" err="1"/>
              <a:t>inc.</a:t>
            </a:r>
            <a:r>
              <a:rPr dirty="0"/>
              <a:t> WCPM</a:t>
            </a:r>
          </a:p>
          <a:p>
            <a:pPr defTabSz="584200">
              <a:lnSpc>
                <a:spcPct val="100000"/>
              </a:lnSpc>
              <a:defRPr sz="20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dirty="0"/>
              <a:t>Based in Engineering </a:t>
            </a:r>
            <a:r>
              <a:rPr dirty="0" err="1"/>
              <a:t>dept</a:t>
            </a:r>
            <a:r>
              <a:rPr dirty="0"/>
              <a:t>, but linking across Science and beyond - one of Warwick’s strengths…</a:t>
            </a:r>
          </a:p>
        </p:txBody>
      </p:sp>
    </p:spTree>
    <p:extLst>
      <p:ext uri="{BB962C8B-B14F-4D97-AF65-F5344CB8AC3E}">
        <p14:creationId xmlns:p14="http://schemas.microsoft.com/office/powerpoint/2010/main" val="174781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892969" y="1151931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92969" y="353615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688"/>
            </a:lvl1pPr>
            <a:lvl2pPr marL="0" indent="120547" algn="ctr">
              <a:spcBef>
                <a:spcPts val="0"/>
              </a:spcBef>
              <a:buSzTx/>
              <a:buNone/>
              <a:defRPr sz="1688"/>
            </a:lvl2pPr>
            <a:lvl3pPr marL="0" indent="241093" algn="ctr">
              <a:spcBef>
                <a:spcPts val="0"/>
              </a:spcBef>
              <a:buSzTx/>
              <a:buNone/>
              <a:defRPr sz="1688"/>
            </a:lvl3pPr>
            <a:lvl4pPr marL="0" indent="361640" algn="ctr">
              <a:spcBef>
                <a:spcPts val="0"/>
              </a:spcBef>
              <a:buSzTx/>
              <a:buNone/>
              <a:defRPr sz="1688"/>
            </a:lvl4pPr>
            <a:lvl5pPr marL="0" indent="482186" algn="ctr">
              <a:spcBef>
                <a:spcPts val="0"/>
              </a:spcBef>
              <a:buSzTx/>
              <a:buNone/>
              <a:defRPr sz="1688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8448806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892969" y="4473775"/>
            <a:ext cx="7358063" cy="29726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265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892969" y="3035972"/>
            <a:ext cx="7358063" cy="41101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004"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7058408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6332428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"/>
          <p:cNvSpPr/>
          <p:nvPr/>
        </p:nvSpPr>
        <p:spPr>
          <a:xfrm>
            <a:off x="-1" y="6210301"/>
            <a:ext cx="9144001" cy="647701"/>
          </a:xfrm>
          <a:prstGeom prst="rect">
            <a:avLst/>
          </a:prstGeom>
          <a:solidFill>
            <a:srgbClr val="005B9C"/>
          </a:solidFill>
          <a:ln w="12700">
            <a:miter lim="400000"/>
          </a:ln>
        </p:spPr>
        <p:txBody>
          <a:bodyPr lIns="34289" tIns="34289" rIns="34289" bIns="34289" anchor="ctr"/>
          <a:lstStyle/>
          <a:p>
            <a:pPr algn="ctr" hangingPunct="0"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265" kern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Title Text"/>
          <p:cNvSpPr txBox="1">
            <a:spLocks noGrp="1"/>
          </p:cNvSpPr>
          <p:nvPr>
            <p:ph type="title"/>
          </p:nvPr>
        </p:nvSpPr>
        <p:spPr>
          <a:xfrm>
            <a:off x="287338" y="36624"/>
            <a:ext cx="8640763" cy="863376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482186">
              <a:defRPr sz="2637" b="1">
                <a:solidFill>
                  <a:srgbClr val="1368A5"/>
                </a:solidFill>
                <a:effectLst>
                  <a:outerShdw blurRad="25400" dist="1524" dir="2700000" rotWithShape="0">
                    <a:srgbClr val="000000">
                      <a:alpha val="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33" name="Body Level One…"/>
          <p:cNvSpPr txBox="1">
            <a:spLocks noGrp="1"/>
          </p:cNvSpPr>
          <p:nvPr>
            <p:ph type="body" idx="1"/>
          </p:nvPr>
        </p:nvSpPr>
        <p:spPr>
          <a:xfrm>
            <a:off x="288000" y="899999"/>
            <a:ext cx="8640001" cy="5958001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marL="126891" indent="-126891" defTabSz="482186">
              <a:spcBef>
                <a:spcPts val="211"/>
              </a:spcBef>
              <a:buClr>
                <a:srgbClr val="941100"/>
              </a:buClr>
              <a:buSzPct val="100000"/>
              <a:buFont typeface="Gill Sans Light"/>
              <a:defRPr sz="1265">
                <a:latin typeface="Gill Sans"/>
                <a:ea typeface="Gill Sans"/>
                <a:cs typeface="Gill Sans"/>
                <a:sym typeface="Gill Sans"/>
              </a:defRPr>
            </a:lvl1pPr>
            <a:lvl2pPr marL="327802" indent="-126891" defTabSz="482186">
              <a:spcBef>
                <a:spcPts val="211"/>
              </a:spcBef>
              <a:buClr>
                <a:srgbClr val="941100"/>
              </a:buClr>
              <a:buSzPct val="100000"/>
              <a:buFont typeface="Gill Sans Light"/>
              <a:defRPr sz="1265">
                <a:latin typeface="Gill Sans"/>
                <a:ea typeface="Gill Sans"/>
                <a:cs typeface="Gill Sans"/>
                <a:sym typeface="Gill Sans"/>
              </a:defRPr>
            </a:lvl2pPr>
            <a:lvl3pPr marL="528713" indent="-126891" defTabSz="482186">
              <a:spcBef>
                <a:spcPts val="211"/>
              </a:spcBef>
              <a:buClr>
                <a:srgbClr val="941100"/>
              </a:buClr>
              <a:buSzPct val="100000"/>
              <a:buFont typeface="Gill Sans Light"/>
              <a:defRPr sz="1265">
                <a:latin typeface="Gill Sans"/>
                <a:ea typeface="Gill Sans"/>
                <a:cs typeface="Gill Sans"/>
                <a:sym typeface="Gill Sans"/>
              </a:defRPr>
            </a:lvl3pPr>
            <a:lvl4pPr marL="729623" indent="-126891" defTabSz="482186">
              <a:spcBef>
                <a:spcPts val="211"/>
              </a:spcBef>
              <a:buClr>
                <a:srgbClr val="941100"/>
              </a:buClr>
              <a:buSzPct val="100000"/>
              <a:buFont typeface="Gill Sans Light"/>
              <a:defRPr sz="1265">
                <a:latin typeface="Gill Sans"/>
                <a:ea typeface="Gill Sans"/>
                <a:cs typeface="Gill Sans"/>
                <a:sym typeface="Gill Sans"/>
              </a:defRPr>
            </a:lvl4pPr>
            <a:lvl5pPr marL="930534" indent="-126891" defTabSz="482186">
              <a:spcBef>
                <a:spcPts val="211"/>
              </a:spcBef>
              <a:buClr>
                <a:srgbClr val="941100"/>
              </a:buClr>
              <a:buSzPct val="100000"/>
              <a:buFont typeface="Gill Sans Light"/>
              <a:defRPr sz="1265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9788" y="6409747"/>
            <a:ext cx="660401" cy="277382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defTabSz="482186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3865213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image2.png" descr="image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0825" y="6281739"/>
            <a:ext cx="1754189" cy="495301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Title Text"/>
          <p:cNvSpPr txBox="1">
            <a:spLocks noGrp="1"/>
          </p:cNvSpPr>
          <p:nvPr>
            <p:ph type="title"/>
          </p:nvPr>
        </p:nvSpPr>
        <p:spPr>
          <a:xfrm>
            <a:off x="287338" y="36624"/>
            <a:ext cx="8640763" cy="863376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482186">
              <a:defRPr sz="2637" b="1">
                <a:solidFill>
                  <a:srgbClr val="1368A5"/>
                </a:solidFill>
                <a:effectLst>
                  <a:outerShdw blurRad="25400" dist="1524" dir="2700000" rotWithShape="0">
                    <a:srgbClr val="000000">
                      <a:alpha val="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43" name="Body Level One…"/>
          <p:cNvSpPr txBox="1">
            <a:spLocks noGrp="1"/>
          </p:cNvSpPr>
          <p:nvPr>
            <p:ph type="body" idx="1"/>
          </p:nvPr>
        </p:nvSpPr>
        <p:spPr>
          <a:xfrm>
            <a:off x="288000" y="899999"/>
            <a:ext cx="8640001" cy="5958001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marL="126891" indent="-126891" defTabSz="482186">
              <a:spcBef>
                <a:spcPts val="211"/>
              </a:spcBef>
              <a:buClr>
                <a:srgbClr val="941100"/>
              </a:buClr>
              <a:buSzPct val="100000"/>
              <a:buFont typeface="Gill Sans Light"/>
              <a:defRPr sz="1265">
                <a:latin typeface="Gill Sans"/>
                <a:ea typeface="Gill Sans"/>
                <a:cs typeface="Gill Sans"/>
                <a:sym typeface="Gill Sans"/>
              </a:defRPr>
            </a:lvl1pPr>
            <a:lvl2pPr marL="327802" indent="-126891" defTabSz="482186">
              <a:spcBef>
                <a:spcPts val="211"/>
              </a:spcBef>
              <a:buClr>
                <a:srgbClr val="941100"/>
              </a:buClr>
              <a:buSzPct val="100000"/>
              <a:buFont typeface="Gill Sans Light"/>
              <a:defRPr sz="1265">
                <a:latin typeface="Gill Sans"/>
                <a:ea typeface="Gill Sans"/>
                <a:cs typeface="Gill Sans"/>
                <a:sym typeface="Gill Sans"/>
              </a:defRPr>
            </a:lvl2pPr>
            <a:lvl3pPr marL="528713" indent="-126891" defTabSz="482186">
              <a:spcBef>
                <a:spcPts val="211"/>
              </a:spcBef>
              <a:buClr>
                <a:srgbClr val="941100"/>
              </a:buClr>
              <a:buSzPct val="100000"/>
              <a:buFont typeface="Gill Sans Light"/>
              <a:defRPr sz="1265">
                <a:latin typeface="Gill Sans"/>
                <a:ea typeface="Gill Sans"/>
                <a:cs typeface="Gill Sans"/>
                <a:sym typeface="Gill Sans"/>
              </a:defRPr>
            </a:lvl3pPr>
            <a:lvl4pPr marL="729623" indent="-126891" defTabSz="482186">
              <a:spcBef>
                <a:spcPts val="211"/>
              </a:spcBef>
              <a:buClr>
                <a:srgbClr val="941100"/>
              </a:buClr>
              <a:buSzPct val="100000"/>
              <a:buFont typeface="Gill Sans Light"/>
              <a:defRPr sz="1265">
                <a:latin typeface="Gill Sans"/>
                <a:ea typeface="Gill Sans"/>
                <a:cs typeface="Gill Sans"/>
                <a:sym typeface="Gill Sans"/>
              </a:defRPr>
            </a:lvl4pPr>
            <a:lvl5pPr marL="930534" indent="-126891" defTabSz="482186">
              <a:spcBef>
                <a:spcPts val="211"/>
              </a:spcBef>
              <a:buClr>
                <a:srgbClr val="941100"/>
              </a:buClr>
              <a:buSzPct val="100000"/>
              <a:buFont typeface="Gill Sans Light"/>
              <a:defRPr sz="1265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9788" y="6409747"/>
            <a:ext cx="660401" cy="277382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defTabSz="482186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pic>
        <p:nvPicPr>
          <p:cNvPr id="145" name="image1.jpeg" descr="image1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6072664"/>
            <a:ext cx="9144000" cy="59436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669631456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itle Text"/>
          <p:cNvSpPr txBox="1">
            <a:spLocks noGrp="1"/>
          </p:cNvSpPr>
          <p:nvPr>
            <p:ph type="title"/>
          </p:nvPr>
        </p:nvSpPr>
        <p:spPr>
          <a:xfrm>
            <a:off x="838079" y="214312"/>
            <a:ext cx="7467842" cy="517922"/>
          </a:xfrm>
          <a:prstGeom prst="rect">
            <a:avLst/>
          </a:prstGeom>
        </p:spPr>
        <p:txBody>
          <a:bodyPr lIns="0" tIns="0" rIns="0" bIns="0"/>
          <a:lstStyle>
            <a:lvl1pPr defTabSz="482186">
              <a:defRPr sz="2637" b="1">
                <a:solidFill>
                  <a:srgbClr val="1368A5"/>
                </a:solidFill>
                <a:effectLst>
                  <a:outerShdw blurRad="25400" dist="1524" dir="2700000" rotWithShape="0">
                    <a:srgbClr val="000000">
                      <a:alpha val="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75" name="Body Level One…"/>
          <p:cNvSpPr txBox="1">
            <a:spLocks noGrp="1"/>
          </p:cNvSpPr>
          <p:nvPr>
            <p:ph type="body" idx="1"/>
          </p:nvPr>
        </p:nvSpPr>
        <p:spPr>
          <a:xfrm>
            <a:off x="671040" y="1906760"/>
            <a:ext cx="7804801" cy="4951240"/>
          </a:xfrm>
          <a:prstGeom prst="rect">
            <a:avLst/>
          </a:prstGeom>
        </p:spPr>
        <p:txBody>
          <a:bodyPr lIns="0" tIns="0" rIns="0" bIns="0" anchor="t"/>
          <a:lstStyle>
            <a:lvl1pPr marL="226862" indent="-170774">
              <a:lnSpc>
                <a:spcPct val="95000"/>
              </a:lnSpc>
              <a:spcBef>
                <a:spcPts val="949"/>
              </a:spcBef>
              <a:buSzPct val="100000"/>
              <a:buChar char=" "/>
              <a:defRPr sz="210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1pPr>
            <a:lvl2pPr marL="454561" indent="-150683">
              <a:lnSpc>
                <a:spcPct val="95000"/>
              </a:lnSpc>
              <a:spcBef>
                <a:spcPts val="738"/>
              </a:spcBef>
              <a:buClr>
                <a:srgbClr val="941100"/>
              </a:buClr>
              <a:buSzPct val="130000"/>
              <a:defRPr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2pPr>
            <a:lvl3pPr marL="682259" indent="-113849">
              <a:lnSpc>
                <a:spcPct val="95000"/>
              </a:lnSpc>
              <a:spcBef>
                <a:spcPts val="527"/>
              </a:spcBef>
              <a:buClr>
                <a:srgbClr val="009193"/>
              </a:buClr>
              <a:buSzPct val="130000"/>
              <a:defRPr sz="1582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3pPr>
            <a:lvl4pPr marL="909959" indent="-113012">
              <a:lnSpc>
                <a:spcPct val="95000"/>
              </a:lnSpc>
              <a:spcBef>
                <a:spcPts val="369"/>
              </a:spcBef>
              <a:buClr>
                <a:srgbClr val="011993"/>
              </a:buClr>
              <a:buSzPct val="130000"/>
              <a:defRPr sz="1265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4pPr>
            <a:lvl5pPr marL="1137657" indent="-113849">
              <a:lnSpc>
                <a:spcPct val="95000"/>
              </a:lnSpc>
              <a:spcBef>
                <a:spcPts val="158"/>
              </a:spcBef>
              <a:buClr>
                <a:srgbClr val="011993"/>
              </a:buClr>
              <a:buSzPct val="130000"/>
              <a:defRPr sz="1265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397871" y="6512364"/>
            <a:ext cx="348258" cy="3750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582">
                <a:uFill>
                  <a:solidFill>
                    <a:srgbClr val="000000"/>
                  </a:solidFill>
                </a:u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53867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59313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129605" y="446485"/>
            <a:ext cx="6875860" cy="41612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892969" y="4723806"/>
            <a:ext cx="7358063" cy="1000125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92969" y="5759649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688"/>
            </a:lvl1pPr>
            <a:lvl2pPr marL="0" indent="120547" algn="ctr">
              <a:spcBef>
                <a:spcPts val="0"/>
              </a:spcBef>
              <a:buSzTx/>
              <a:buNone/>
              <a:defRPr sz="1688"/>
            </a:lvl2pPr>
            <a:lvl3pPr marL="0" indent="241093" algn="ctr">
              <a:spcBef>
                <a:spcPts val="0"/>
              </a:spcBef>
              <a:buSzTx/>
              <a:buNone/>
              <a:defRPr sz="1688"/>
            </a:lvl3pPr>
            <a:lvl4pPr marL="0" indent="361640" algn="ctr">
              <a:spcBef>
                <a:spcPts val="0"/>
              </a:spcBef>
              <a:buSzTx/>
              <a:buNone/>
              <a:defRPr sz="1688"/>
            </a:lvl4pPr>
            <a:lvl5pPr marL="0" indent="482186" algn="ctr">
              <a:spcBef>
                <a:spcPts val="0"/>
              </a:spcBef>
              <a:buSzTx/>
              <a:buNone/>
              <a:defRPr sz="1688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37983" y="6500813"/>
            <a:ext cx="250068" cy="24865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9032949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892969" y="2268142"/>
            <a:ext cx="7358063" cy="232171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115619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4723805" y="446484"/>
            <a:ext cx="3750469" cy="57864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669727" y="446484"/>
            <a:ext cx="3750469" cy="2803922"/>
          </a:xfrm>
          <a:prstGeom prst="rect">
            <a:avLst/>
          </a:prstGeom>
        </p:spPr>
        <p:txBody>
          <a:bodyPr anchor="b"/>
          <a:lstStyle>
            <a:lvl1pPr>
              <a:defRPr sz="3164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69727" y="3348634"/>
            <a:ext cx="3750469" cy="288428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688"/>
            </a:lvl1pPr>
            <a:lvl2pPr marL="0" indent="120547" algn="ctr">
              <a:spcBef>
                <a:spcPts val="0"/>
              </a:spcBef>
              <a:buSzTx/>
              <a:buNone/>
              <a:defRPr sz="1688"/>
            </a:lvl2pPr>
            <a:lvl3pPr marL="0" indent="241093" algn="ctr">
              <a:spcBef>
                <a:spcPts val="0"/>
              </a:spcBef>
              <a:buSzTx/>
              <a:buNone/>
              <a:defRPr sz="1688"/>
            </a:lvl3pPr>
            <a:lvl4pPr marL="0" indent="361640" algn="ctr">
              <a:spcBef>
                <a:spcPts val="0"/>
              </a:spcBef>
              <a:buSzTx/>
              <a:buNone/>
              <a:defRPr sz="1688"/>
            </a:lvl4pPr>
            <a:lvl5pPr marL="0" indent="482186" algn="ctr">
              <a:spcBef>
                <a:spcPts val="0"/>
              </a:spcBef>
              <a:buSzTx/>
              <a:buNone/>
              <a:defRPr sz="1688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742902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954921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901927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4723805" y="1830587"/>
            <a:ext cx="3750469" cy="442019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69727" y="1830587"/>
            <a:ext cx="3750469" cy="4420195"/>
          </a:xfrm>
          <a:prstGeom prst="rect">
            <a:avLst/>
          </a:prstGeom>
        </p:spPr>
        <p:txBody>
          <a:bodyPr/>
          <a:lstStyle>
            <a:lvl1pPr marL="180820" indent="-180820">
              <a:spcBef>
                <a:spcPts val="1688"/>
              </a:spcBef>
              <a:defRPr sz="1477"/>
            </a:lvl1pPr>
            <a:lvl2pPr marL="361640" indent="-180820">
              <a:spcBef>
                <a:spcPts val="1688"/>
              </a:spcBef>
              <a:defRPr sz="1477"/>
            </a:lvl2pPr>
            <a:lvl3pPr marL="542459" indent="-180820">
              <a:spcBef>
                <a:spcPts val="1688"/>
              </a:spcBef>
              <a:defRPr sz="1477"/>
            </a:lvl3pPr>
            <a:lvl4pPr marL="723279" indent="-180820">
              <a:spcBef>
                <a:spcPts val="1688"/>
              </a:spcBef>
              <a:defRPr sz="1477"/>
            </a:lvl4pPr>
            <a:lvl5pPr marL="904099" indent="-180820">
              <a:spcBef>
                <a:spcPts val="1688"/>
              </a:spcBef>
              <a:defRPr sz="1477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194777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669727" y="892970"/>
            <a:ext cx="7804547" cy="507206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2364228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4723805" y="3580806"/>
            <a:ext cx="3750469" cy="26521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4728177" y="625079"/>
            <a:ext cx="3750470" cy="26521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669727" y="625078"/>
            <a:ext cx="3750469" cy="560784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252599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69727" y="312540"/>
            <a:ext cx="7804547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69727" y="1830587"/>
            <a:ext cx="7804547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2501" y="6505278"/>
            <a:ext cx="250069" cy="2486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949"/>
            </a:lvl1pPr>
          </a:lstStyle>
          <a:p>
            <a:pPr algn="ctr" defTabSz="308063" hangingPunct="0"/>
            <a:fld id="{86CB4B4D-7CA3-9044-876B-883B54F8677D}" type="slidenum">
              <a:rPr lang="en-GB" kern="0" smtClean="0">
                <a:solidFill>
                  <a:srgbClr val="000000"/>
                </a:solidFill>
                <a:sym typeface="Helvetica Light"/>
              </a:rPr>
              <a:pPr algn="ctr" defTabSz="308063" hangingPunct="0"/>
              <a:t>‹#›</a:t>
            </a:fld>
            <a:endParaRPr lang="en-GB" kern="0">
              <a:solidFill>
                <a:srgbClr val="000000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546546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ransition spd="med"/>
  <p:txStyles>
    <p:titleStyle>
      <a:lvl1pPr marL="0" marR="0" indent="0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20547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241093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361640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482186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602732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723279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843826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964372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234396" marR="0" indent="-234396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Char char="•"/>
        <a:tabLst/>
        <a:defRPr sz="1898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468792" marR="0" indent="-234396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Char char="•"/>
        <a:tabLst/>
        <a:defRPr sz="1898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703188" marR="0" indent="-234396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Char char="•"/>
        <a:tabLst/>
        <a:defRPr sz="1898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937584" marR="0" indent="-234396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Char char="•"/>
        <a:tabLst/>
        <a:defRPr sz="1898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1171980" marR="0" indent="-234396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Char char="•"/>
        <a:tabLst/>
        <a:defRPr sz="1898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1406376" marR="0" indent="-234396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Char char="•"/>
        <a:tabLst/>
        <a:defRPr sz="1898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1640772" marR="0" indent="-234396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Char char="•"/>
        <a:tabLst/>
        <a:defRPr sz="1898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1875168" marR="0" indent="-234396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Char char="•"/>
        <a:tabLst/>
        <a:defRPr sz="1898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2109564" marR="0" indent="-234396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Char char="•"/>
        <a:tabLst/>
        <a:defRPr sz="1898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20547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241093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361640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482186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602732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723279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843826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964372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rwick.ac.uk/wcp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hyperlink" Target="mailto:hetsys@warwick.ac.uk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Modelling and Simulation at Warwick"/>
          <p:cNvSpPr txBox="1">
            <a:spLocks noGrp="1"/>
          </p:cNvSpPr>
          <p:nvPr>
            <p:ph type="title"/>
          </p:nvPr>
        </p:nvSpPr>
        <p:spPr>
          <a:xfrm>
            <a:off x="194169" y="99388"/>
            <a:ext cx="8640763" cy="863376"/>
          </a:xfrm>
          <a:prstGeom prst="rect">
            <a:avLst/>
          </a:prstGeom>
        </p:spPr>
        <p:txBody>
          <a:bodyPr/>
          <a:lstStyle>
            <a:lvl1pPr>
              <a:defRPr sz="4300"/>
            </a:lvl1pPr>
          </a:lstStyle>
          <a:p>
            <a:r>
              <a:rPr lang="en-GB" sz="2672" dirty="0"/>
              <a:t>EPSRC CDT in Modelling of Heterogeneous Systems</a:t>
            </a:r>
            <a:endParaRPr sz="2672" dirty="0"/>
          </a:p>
        </p:txBody>
      </p:sp>
      <p:sp>
        <p:nvSpPr>
          <p:cNvPr id="205" name="www.warwick.ac.uk/wcpm"/>
          <p:cNvSpPr txBox="1"/>
          <p:nvPr/>
        </p:nvSpPr>
        <p:spPr>
          <a:xfrm>
            <a:off x="2988458" y="6363313"/>
            <a:ext cx="3159389" cy="395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tIns="45719" rIns="45719" bIns="45719">
            <a:spAutoFit/>
          </a:bodyPr>
          <a:lstStyle>
            <a:lvl1pPr defTabSz="914400">
              <a:defRPr sz="2800" u="sng">
                <a:solidFill>
                  <a:srgbClr val="009992"/>
                </a:solidFill>
                <a:effectLst>
                  <a:outerShdw blurRad="25400" dist="1524" dir="2700000" rotWithShape="0">
                    <a:srgbClr val="000000">
                      <a:alpha val="0"/>
                    </a:srgbClr>
                  </a:outerShdw>
                </a:effectLst>
                <a:uFill>
                  <a:solidFill>
                    <a:srgbClr val="009992"/>
                  </a:solidFill>
                </a:uFill>
                <a:latin typeface="Arial"/>
                <a:ea typeface="Arial"/>
                <a:cs typeface="Arial"/>
                <a:sym typeface="Arial"/>
                <a:hlinkClick r:id="rId3"/>
              </a:defRPr>
            </a:lvl1pPr>
          </a:lstStyle>
          <a:p>
            <a:pPr>
              <a:defRPr u="none">
                <a:solidFill>
                  <a:srgbClr val="1368A5"/>
                </a:solidFill>
                <a:uFillTx/>
              </a:defRPr>
            </a:pPr>
            <a:r>
              <a:rPr lang="en-GB" sz="1969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www.warwick.ac.uk/HetSys</a:t>
            </a:r>
            <a:endParaRPr sz="1969" dirty="0">
              <a:solidFill>
                <a:schemeClr val="bg1"/>
              </a:solidFill>
              <a:hlinkClick r:id="rId3">
                <a:extLst>
                  <a:ext uri="{A12FA001-AC4F-418D-AE19-62706E023703}">
                    <ahyp:hlinkClr xmlns="" xmlns:ahyp="http://schemas.microsoft.com/office/drawing/2018/hyperlinkcolor" val="tx"/>
                  </a:ext>
                </a:extLst>
              </a:hlinkClick>
            </a:endParaRP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="" xmlns:a16="http://schemas.microsoft.com/office/drawing/2014/main" id="{16BC8012-FFA4-C34F-83BD-45B24FF62B7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387" y="882275"/>
            <a:ext cx="4081352" cy="2770992"/>
          </a:xfrm>
          <a:prstGeom prst="rect">
            <a:avLst/>
          </a:prstGeom>
        </p:spPr>
      </p:pic>
      <p:sp>
        <p:nvSpPr>
          <p:cNvPr id="20" name="Full spectrum of modellers at Warwick,  from mathematics to manufacturing…">
            <a:extLst>
              <a:ext uri="{FF2B5EF4-FFF2-40B4-BE49-F238E27FC236}">
                <a16:creationId xmlns="" xmlns:a16="http://schemas.microsoft.com/office/drawing/2014/main" id="{94242AAD-0F51-A04B-BA78-D93CA342F6E6}"/>
              </a:ext>
            </a:extLst>
          </p:cNvPr>
          <p:cNvSpPr txBox="1"/>
          <p:nvPr/>
        </p:nvSpPr>
        <p:spPr>
          <a:xfrm>
            <a:off x="138261" y="924118"/>
            <a:ext cx="4792409" cy="2754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241093" indent="-241093" defTabSz="642915">
              <a:spcBef>
                <a:spcPts val="914"/>
              </a:spcBef>
              <a:buClr>
                <a:srgbClr val="941100"/>
              </a:buClr>
              <a:buFont typeface="Arial" panose="020B0604020202020204" pitchFamily="34" charset="0"/>
              <a:buChar char="•"/>
              <a:defRPr sz="21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1687" dirty="0" err="1">
                <a:latin typeface="Arial" panose="020B0604020202020204" pitchFamily="34" charset="0"/>
                <a:cs typeface="Arial" panose="020B0604020202020204" pitchFamily="34" charset="0"/>
              </a:rPr>
              <a:t>HetSys</a:t>
            </a:r>
            <a:r>
              <a:rPr lang="en-GB" sz="1687" dirty="0">
                <a:latin typeface="Arial" panose="020B0604020202020204" pitchFamily="34" charset="0"/>
                <a:cs typeface="Arial" panose="020B0604020202020204" pitchFamily="34" charset="0"/>
              </a:rPr>
              <a:t> CDT at Warwick launching Oct ‘19</a:t>
            </a:r>
          </a:p>
          <a:p>
            <a:pPr marL="241093" indent="-241093" defTabSz="642915">
              <a:spcBef>
                <a:spcPts val="914"/>
              </a:spcBef>
              <a:buClr>
                <a:srgbClr val="941100"/>
              </a:buClr>
              <a:buFont typeface="Arial" panose="020B0604020202020204" pitchFamily="34" charset="0"/>
              <a:buChar char="•"/>
              <a:defRPr sz="21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1687" dirty="0">
                <a:latin typeface="Arial" panose="020B0604020202020204" pitchFamily="34" charset="0"/>
                <a:cs typeface="Arial" panose="020B0604020202020204" pitchFamily="34" charset="0"/>
              </a:rPr>
              <a:t>Mathematical skills and flexible thinking for complex problems. </a:t>
            </a:r>
          </a:p>
          <a:p>
            <a:pPr marL="241093" indent="-241093" defTabSz="642915">
              <a:spcBef>
                <a:spcPts val="914"/>
              </a:spcBef>
              <a:buClr>
                <a:srgbClr val="941100"/>
              </a:buClr>
              <a:buFont typeface="Arial" panose="020B0604020202020204" pitchFamily="34" charset="0"/>
              <a:buChar char="•"/>
              <a:defRPr sz="21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1687" dirty="0">
                <a:latin typeface="Arial" panose="020B0604020202020204" pitchFamily="34" charset="0"/>
                <a:cs typeface="Arial" panose="020B0604020202020204" pitchFamily="34" charset="0"/>
              </a:rPr>
              <a:t>Advance computational modelling applied to e.g. devices, catalysts, superalloys, smart fluids, laser-plasma interactions. </a:t>
            </a:r>
          </a:p>
          <a:p>
            <a:pPr marL="241093" indent="-241093" defTabSz="642915">
              <a:spcBef>
                <a:spcPts val="914"/>
              </a:spcBef>
              <a:buClr>
                <a:srgbClr val="941100"/>
              </a:buClr>
              <a:buFont typeface="Arial" panose="020B0604020202020204" pitchFamily="34" charset="0"/>
              <a:buChar char="•"/>
              <a:defRPr sz="21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1687" dirty="0">
                <a:latin typeface="Arial" panose="020B0604020202020204" pitchFamily="34" charset="0"/>
                <a:cs typeface="Arial" panose="020B0604020202020204" pitchFamily="34" charset="0"/>
              </a:rPr>
              <a:t>Success based on students inspiring new ideas, innovations and going on to become research and technology leaders.</a:t>
            </a:r>
            <a:endParaRPr sz="168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ull spectrum of modellers at Warwick,  from mathematics to manufacturing…">
            <a:extLst>
              <a:ext uri="{FF2B5EF4-FFF2-40B4-BE49-F238E27FC236}">
                <a16:creationId xmlns="" xmlns:a16="http://schemas.microsoft.com/office/drawing/2014/main" id="{DEEC938D-465F-D844-932E-0F6985D42390}"/>
              </a:ext>
            </a:extLst>
          </p:cNvPr>
          <p:cNvSpPr txBox="1"/>
          <p:nvPr/>
        </p:nvSpPr>
        <p:spPr>
          <a:xfrm>
            <a:off x="1433167" y="3996098"/>
            <a:ext cx="6685281" cy="1081836"/>
          </a:xfrm>
          <a:prstGeom prst="rect">
            <a:avLst/>
          </a:prstGeom>
          <a:solidFill>
            <a:schemeClr val="accent1">
              <a:alpha val="36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321457" indent="-321457" defTabSz="642915">
              <a:spcBef>
                <a:spcPts val="914"/>
              </a:spcBef>
              <a:buClr>
                <a:srgbClr val="941100"/>
              </a:buClr>
              <a:buFont typeface="+mj-lt"/>
              <a:buAutoNum type="arabicPeriod"/>
              <a:defRPr sz="21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1687" dirty="0">
                <a:latin typeface="Arial" panose="020B0604020202020204" pitchFamily="34" charset="0"/>
                <a:cs typeface="Arial" panose="020B0604020202020204" pitchFamily="34" charset="0"/>
              </a:rPr>
              <a:t>Cross discipline barriers, integrating modelling approaches</a:t>
            </a:r>
          </a:p>
          <a:p>
            <a:pPr marL="321457" indent="-321457" defTabSz="642915">
              <a:spcBef>
                <a:spcPts val="914"/>
              </a:spcBef>
              <a:buClr>
                <a:srgbClr val="941100"/>
              </a:buClr>
              <a:buFont typeface="+mj-lt"/>
              <a:buAutoNum type="arabicPeriod"/>
              <a:defRPr sz="21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1687" dirty="0">
                <a:latin typeface="Arial" panose="020B0604020202020204" pitchFamily="34" charset="0"/>
                <a:cs typeface="Arial" panose="020B0604020202020204" pitchFamily="34" charset="0"/>
              </a:rPr>
              <a:t>Asses reliability of results – uncertainty quantification</a:t>
            </a:r>
          </a:p>
          <a:p>
            <a:pPr marL="321457" indent="-321457" defTabSz="642915">
              <a:spcBef>
                <a:spcPts val="914"/>
              </a:spcBef>
              <a:buClr>
                <a:srgbClr val="941100"/>
              </a:buClr>
              <a:buFont typeface="+mj-lt"/>
              <a:buAutoNum type="arabicPeriod"/>
              <a:defRPr sz="21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1687" dirty="0">
                <a:latin typeface="Arial" panose="020B0604020202020204" pitchFamily="34" charset="0"/>
                <a:cs typeface="Arial" panose="020B0604020202020204" pitchFamily="34" charset="0"/>
              </a:rPr>
              <a:t>Emphasise robust, sustainable software development</a:t>
            </a:r>
            <a:endParaRPr sz="168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ull spectrum of modellers at Warwick,  from mathematics to manufacturing…">
            <a:extLst>
              <a:ext uri="{FF2B5EF4-FFF2-40B4-BE49-F238E27FC236}">
                <a16:creationId xmlns="" xmlns:a16="http://schemas.microsoft.com/office/drawing/2014/main" id="{9F27EE65-1FE5-9040-9CDA-EC9BB0768F97}"/>
              </a:ext>
            </a:extLst>
          </p:cNvPr>
          <p:cNvSpPr txBox="1"/>
          <p:nvPr/>
        </p:nvSpPr>
        <p:spPr>
          <a:xfrm>
            <a:off x="223622" y="5139798"/>
            <a:ext cx="8635839" cy="10818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241093" indent="-241093" defTabSz="642915">
              <a:spcBef>
                <a:spcPts val="914"/>
              </a:spcBef>
              <a:buClr>
                <a:srgbClr val="941100"/>
              </a:buClr>
              <a:buFont typeface="Arial" panose="020B0604020202020204" pitchFamily="34" charset="0"/>
              <a:buChar char="•"/>
              <a:defRPr sz="21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1687" dirty="0">
                <a:latin typeface="Arial" panose="020B0604020202020204" pitchFamily="34" charset="0"/>
                <a:cs typeface="Arial" panose="020B0604020202020204" pitchFamily="34" charset="0"/>
              </a:rPr>
              <a:t>Co-creation events with industrial and academic partners each Sept and January</a:t>
            </a:r>
          </a:p>
          <a:p>
            <a:pPr marL="241093" indent="-241093" defTabSz="642915">
              <a:spcBef>
                <a:spcPts val="914"/>
              </a:spcBef>
              <a:buClr>
                <a:srgbClr val="941100"/>
              </a:buClr>
              <a:buFont typeface="Arial" panose="020B0604020202020204" pitchFamily="34" charset="0"/>
              <a:buChar char="•"/>
              <a:defRPr sz="21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1687" dirty="0">
                <a:latin typeface="Arial" panose="020B0604020202020204" pitchFamily="34" charset="0"/>
                <a:cs typeface="Arial" panose="020B0604020202020204" pitchFamily="34" charset="0"/>
              </a:rPr>
              <a:t>Contact </a:t>
            </a:r>
            <a:r>
              <a:rPr lang="en-GB" sz="1687" dirty="0" err="1">
                <a:latin typeface="Arial" panose="020B0604020202020204" pitchFamily="34" charset="0"/>
                <a:cs typeface="Arial" panose="020B0604020202020204" pitchFamily="34" charset="0"/>
              </a:rPr>
              <a:t>Prof.</a:t>
            </a:r>
            <a:r>
              <a:rPr lang="en-GB" sz="1687" dirty="0">
                <a:latin typeface="Arial" panose="020B0604020202020204" pitchFamily="34" charset="0"/>
                <a:cs typeface="Arial" panose="020B0604020202020204" pitchFamily="34" charset="0"/>
              </a:rPr>
              <a:t> Julie Staunton or Dr James Kermode via </a:t>
            </a:r>
            <a:r>
              <a:rPr lang="en-GB" sz="1687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hetsys@warwick.ac.uk</a:t>
            </a:r>
            <a:endParaRPr lang="en-GB" sz="1687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41093" indent="-241093" defTabSz="642915">
              <a:spcBef>
                <a:spcPts val="914"/>
              </a:spcBef>
              <a:buClr>
                <a:srgbClr val="941100"/>
              </a:buClr>
              <a:buFont typeface="Arial" panose="020B0604020202020204" pitchFamily="34" charset="0"/>
              <a:buChar char="•"/>
              <a:defRPr sz="21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1687" dirty="0" err="1">
                <a:latin typeface="Arial" panose="020B0604020202020204" pitchFamily="34" charset="0"/>
                <a:cs typeface="Arial" panose="020B0604020202020204" pitchFamily="34" charset="0"/>
              </a:rPr>
              <a:t>HetSys</a:t>
            </a:r>
            <a:r>
              <a:rPr lang="en-GB" sz="1687" dirty="0">
                <a:latin typeface="Arial" panose="020B0604020202020204" pitchFamily="34" charset="0"/>
                <a:cs typeface="Arial" panose="020B0604020202020204" pitchFamily="34" charset="0"/>
              </a:rPr>
              <a:t> launch event on campus 9</a:t>
            </a:r>
            <a:r>
              <a:rPr lang="en-GB" sz="1687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87" dirty="0">
                <a:latin typeface="Arial" panose="020B0604020202020204" pitchFamily="34" charset="0"/>
                <a:cs typeface="Arial" panose="020B0604020202020204" pitchFamily="34" charset="0"/>
              </a:rPr>
              <a:t> -10</a:t>
            </a:r>
            <a:r>
              <a:rPr lang="en-GB" sz="1687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87" dirty="0">
                <a:latin typeface="Arial" panose="020B0604020202020204" pitchFamily="34" charset="0"/>
                <a:cs typeface="Arial" panose="020B0604020202020204" pitchFamily="34" charset="0"/>
              </a:rPr>
              <a:t> September – contact us to sign up!</a:t>
            </a:r>
          </a:p>
        </p:txBody>
      </p:sp>
    </p:spTree>
    <p:extLst>
      <p:ext uri="{BB962C8B-B14F-4D97-AF65-F5344CB8AC3E}">
        <p14:creationId xmlns:p14="http://schemas.microsoft.com/office/powerpoint/2010/main" val="408967209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181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Gill Sans</vt:lpstr>
      <vt:lpstr>Gill Sans Light</vt:lpstr>
      <vt:lpstr>Helvetica</vt:lpstr>
      <vt:lpstr>Helvetica Light</vt:lpstr>
      <vt:lpstr>Lucida Grande</vt:lpstr>
      <vt:lpstr>White</vt:lpstr>
      <vt:lpstr>EPSRC CDT in Modelling of Heterogeneous Systems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EPSRC CDT in Modelling of Heterogeneous Systems</dc:title>
  <dc:creator>Grew, Naomi</dc:creator>
  <cp:lastModifiedBy>Grew, Naomi</cp:lastModifiedBy>
  <cp:revision>1</cp:revision>
  <dcterms:created xsi:type="dcterms:W3CDTF">2019-05-22T10:29:36Z</dcterms:created>
  <dcterms:modified xsi:type="dcterms:W3CDTF">2019-05-22T10:30:44Z</dcterms:modified>
</cp:coreProperties>
</file>