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mov" ContentType="video/quicktime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8" r:id="rId2"/>
    <p:sldId id="261" r:id="rId3"/>
    <p:sldId id="281" r:id="rId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50" d="100"/>
          <a:sy n="50" d="100"/>
        </p:scale>
        <p:origin x="1074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4" name="Shape 19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399961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37" name="Shape 5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584200">
              <a:lnSpc>
                <a:spcPct val="100000"/>
              </a:lnSpc>
              <a:defRPr sz="2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9294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8" name="Shape 27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71638" indent="-271638">
              <a:buSzPct val="75000"/>
              <a:buChar char="-"/>
            </a:pPr>
            <a:r>
              <a:rPr lang="en-GB" dirty="0"/>
              <a:t>Personally,</a:t>
            </a:r>
            <a:r>
              <a:rPr lang="en-GB" baseline="0" dirty="0"/>
              <a:t> I’m </a:t>
            </a:r>
            <a:r>
              <a:rPr dirty="0"/>
              <a:t>also interested in concurrent multiscale modelling</a:t>
            </a:r>
            <a:br>
              <a:rPr dirty="0"/>
            </a:br>
            <a:r>
              <a:rPr i="1" dirty="0"/>
              <a:t>bidirectional</a:t>
            </a:r>
            <a:r>
              <a:rPr dirty="0"/>
              <a:t> coupling between long-range stress field and chemical breaking of individual bonds. </a:t>
            </a:r>
          </a:p>
          <a:p>
            <a:pPr marL="271638" indent="-271638">
              <a:buSzPct val="75000"/>
              <a:buChar char="-"/>
            </a:pPr>
            <a:r>
              <a:rPr dirty="0"/>
              <a:t>’Learn on the Fly’ (LOTF) is an approach that allows accurate QM/MM for materials</a:t>
            </a:r>
          </a:p>
          <a:p>
            <a:pPr marL="271638" indent="-271638">
              <a:buSzPct val="75000"/>
              <a:buChar char="-"/>
            </a:pPr>
            <a:r>
              <a:rPr dirty="0"/>
              <a:t>Applied to range of problems in ceramics, oxides and metals</a:t>
            </a:r>
          </a:p>
        </p:txBody>
      </p:sp>
    </p:spTree>
    <p:extLst>
      <p:ext uri="{BB962C8B-B14F-4D97-AF65-F5344CB8AC3E}">
        <p14:creationId xmlns:p14="http://schemas.microsoft.com/office/powerpoint/2010/main" val="2193337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8" name="Shape 27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71638" indent="-271638">
              <a:buSzPct val="75000"/>
              <a:buChar char="-"/>
            </a:pPr>
            <a:r>
              <a:rPr lang="en-GB" noProof="0" dirty="0"/>
              <a:t>My focus is on sequential </a:t>
            </a:r>
            <a:r>
              <a:rPr lang="en-GB" noProof="0" dirty="0" err="1"/>
              <a:t>multiscaling</a:t>
            </a:r>
            <a:r>
              <a:rPr lang="en-GB" noProof="0" dirty="0"/>
              <a:t>: How can you extract information and uncertainty from DFT level to atomistic simulations. </a:t>
            </a:r>
          </a:p>
          <a:p>
            <a:pPr marL="271638" indent="-271638">
              <a:buSzPct val="75000"/>
              <a:buChar char="-"/>
            </a:pPr>
            <a:r>
              <a:rPr lang="en-GB" noProof="0" dirty="0"/>
              <a:t>Fast force fields with optional uncertainty quantification.</a:t>
            </a:r>
          </a:p>
          <a:p>
            <a:pPr marL="271638" indent="-271638">
              <a:buSzPct val="75000"/>
              <a:buChar char="-"/>
            </a:pPr>
            <a:r>
              <a:rPr lang="en-GB" noProof="0" dirty="0"/>
              <a:t>Also: Long-time evolution </a:t>
            </a:r>
            <a:r>
              <a:rPr lang="en-GB" noProof="0"/>
              <a:t>using kinetic Monte Carlo.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30285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"/>
          <p:cNvSpPr/>
          <p:nvPr/>
        </p:nvSpPr>
        <p:spPr>
          <a:xfrm>
            <a:off x="-1" y="8832426"/>
            <a:ext cx="13004801" cy="921175"/>
          </a:xfrm>
          <a:prstGeom prst="rect">
            <a:avLst/>
          </a:prstGeom>
          <a:solidFill>
            <a:srgbClr val="005B9C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defTabSz="914400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32" name="Title Text"/>
          <p:cNvSpPr txBox="1">
            <a:spLocks noGrp="1"/>
          </p:cNvSpPr>
          <p:nvPr>
            <p:ph type="title"/>
          </p:nvPr>
        </p:nvSpPr>
        <p:spPr>
          <a:xfrm>
            <a:off x="408658" y="52088"/>
            <a:ext cx="12289085" cy="1227912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5000" b="1">
                <a:solidFill>
                  <a:srgbClr val="1368A5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3" name="Body Level One…"/>
          <p:cNvSpPr txBox="1">
            <a:spLocks noGrp="1"/>
          </p:cNvSpPr>
          <p:nvPr>
            <p:ph type="body" idx="1"/>
          </p:nvPr>
        </p:nvSpPr>
        <p:spPr>
          <a:xfrm>
            <a:off x="409599" y="1279999"/>
            <a:ext cx="12288001" cy="847360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240631" indent="-240631" defTabSz="914400">
              <a:spcBef>
                <a:spcPts val="400"/>
              </a:spcBef>
              <a:buClr>
                <a:srgbClr val="941100"/>
              </a:buClr>
              <a:buSzPct val="100000"/>
              <a:buFont typeface="Gill Sans Light"/>
              <a:defRPr sz="2400">
                <a:latin typeface="Gill Sans"/>
                <a:ea typeface="Gill Sans"/>
                <a:cs typeface="Gill Sans"/>
                <a:sym typeface="Gill Sans"/>
              </a:defRPr>
            </a:lvl1pPr>
            <a:lvl2pPr marL="621631" indent="-240631" defTabSz="914400">
              <a:spcBef>
                <a:spcPts val="400"/>
              </a:spcBef>
              <a:buClr>
                <a:srgbClr val="941100"/>
              </a:buClr>
              <a:buSzPct val="100000"/>
              <a:buFont typeface="Gill Sans Light"/>
              <a:defRPr sz="2400">
                <a:latin typeface="Gill Sans"/>
                <a:ea typeface="Gill Sans"/>
                <a:cs typeface="Gill Sans"/>
                <a:sym typeface="Gill Sans"/>
              </a:defRPr>
            </a:lvl2pPr>
            <a:lvl3pPr marL="1002631" indent="-240631" defTabSz="914400">
              <a:spcBef>
                <a:spcPts val="400"/>
              </a:spcBef>
              <a:buClr>
                <a:srgbClr val="941100"/>
              </a:buClr>
              <a:buSzPct val="100000"/>
              <a:buFont typeface="Gill Sans Light"/>
              <a:defRPr sz="2400">
                <a:latin typeface="Gill Sans"/>
                <a:ea typeface="Gill Sans"/>
                <a:cs typeface="Gill Sans"/>
                <a:sym typeface="Gill Sans"/>
              </a:defRPr>
            </a:lvl3pPr>
            <a:lvl4pPr marL="1383631" indent="-240631" defTabSz="914400">
              <a:spcBef>
                <a:spcPts val="400"/>
              </a:spcBef>
              <a:buClr>
                <a:srgbClr val="941100"/>
              </a:buClr>
              <a:buSzPct val="100000"/>
              <a:buFont typeface="Gill Sans Light"/>
              <a:defRPr sz="2400">
                <a:latin typeface="Gill Sans"/>
                <a:ea typeface="Gill Sans"/>
                <a:cs typeface="Gill Sans"/>
                <a:sym typeface="Gill Sans"/>
              </a:defRPr>
            </a:lvl4pPr>
            <a:lvl5pPr marL="1764631" indent="-240631" defTabSz="914400">
              <a:spcBef>
                <a:spcPts val="400"/>
              </a:spcBef>
              <a:buClr>
                <a:srgbClr val="941100"/>
              </a:buClr>
              <a:buSzPct val="100000"/>
              <a:buFont typeface="Gill Sans Light"/>
              <a:defRPr sz="24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31698" y="9118698"/>
            <a:ext cx="939237" cy="389270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defTabSz="91440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image2.png" descr="image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6728" y="8934027"/>
            <a:ext cx="2494847" cy="704428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Title Text"/>
          <p:cNvSpPr txBox="1">
            <a:spLocks noGrp="1"/>
          </p:cNvSpPr>
          <p:nvPr>
            <p:ph type="title"/>
          </p:nvPr>
        </p:nvSpPr>
        <p:spPr>
          <a:xfrm>
            <a:off x="408658" y="52088"/>
            <a:ext cx="12289085" cy="1227912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5000" b="1">
                <a:solidFill>
                  <a:srgbClr val="1368A5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43" name="Body Level One…"/>
          <p:cNvSpPr txBox="1">
            <a:spLocks noGrp="1"/>
          </p:cNvSpPr>
          <p:nvPr>
            <p:ph type="body" idx="1"/>
          </p:nvPr>
        </p:nvSpPr>
        <p:spPr>
          <a:xfrm>
            <a:off x="409599" y="1279999"/>
            <a:ext cx="12288001" cy="847360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240631" indent="-240631" defTabSz="914400">
              <a:spcBef>
                <a:spcPts val="400"/>
              </a:spcBef>
              <a:buClr>
                <a:srgbClr val="941100"/>
              </a:buClr>
              <a:buSzPct val="100000"/>
              <a:buFont typeface="Gill Sans Light"/>
              <a:defRPr sz="2400">
                <a:latin typeface="Gill Sans"/>
                <a:ea typeface="Gill Sans"/>
                <a:cs typeface="Gill Sans"/>
                <a:sym typeface="Gill Sans"/>
              </a:defRPr>
            </a:lvl1pPr>
            <a:lvl2pPr marL="621631" indent="-240631" defTabSz="914400">
              <a:spcBef>
                <a:spcPts val="400"/>
              </a:spcBef>
              <a:buClr>
                <a:srgbClr val="941100"/>
              </a:buClr>
              <a:buSzPct val="100000"/>
              <a:buFont typeface="Gill Sans Light"/>
              <a:defRPr sz="2400">
                <a:latin typeface="Gill Sans"/>
                <a:ea typeface="Gill Sans"/>
                <a:cs typeface="Gill Sans"/>
                <a:sym typeface="Gill Sans"/>
              </a:defRPr>
            </a:lvl2pPr>
            <a:lvl3pPr marL="1002631" indent="-240631" defTabSz="914400">
              <a:spcBef>
                <a:spcPts val="400"/>
              </a:spcBef>
              <a:buClr>
                <a:srgbClr val="941100"/>
              </a:buClr>
              <a:buSzPct val="100000"/>
              <a:buFont typeface="Gill Sans Light"/>
              <a:defRPr sz="2400">
                <a:latin typeface="Gill Sans"/>
                <a:ea typeface="Gill Sans"/>
                <a:cs typeface="Gill Sans"/>
                <a:sym typeface="Gill Sans"/>
              </a:defRPr>
            </a:lvl3pPr>
            <a:lvl4pPr marL="1383631" indent="-240631" defTabSz="914400">
              <a:spcBef>
                <a:spcPts val="400"/>
              </a:spcBef>
              <a:buClr>
                <a:srgbClr val="941100"/>
              </a:buClr>
              <a:buSzPct val="100000"/>
              <a:buFont typeface="Gill Sans Light"/>
              <a:defRPr sz="2400">
                <a:latin typeface="Gill Sans"/>
                <a:ea typeface="Gill Sans"/>
                <a:cs typeface="Gill Sans"/>
                <a:sym typeface="Gill Sans"/>
              </a:defRPr>
            </a:lvl4pPr>
            <a:lvl5pPr marL="1764631" indent="-240631" defTabSz="914400">
              <a:spcBef>
                <a:spcPts val="400"/>
              </a:spcBef>
              <a:buClr>
                <a:srgbClr val="941100"/>
              </a:buClr>
              <a:buSzPct val="100000"/>
              <a:buFont typeface="Gill Sans Light"/>
              <a:defRPr sz="24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31698" y="9118698"/>
            <a:ext cx="939237" cy="389270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defTabSz="91440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45" name="image1.jpeg" descr="image1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8636676"/>
            <a:ext cx="13004800" cy="8453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itle Text"/>
          <p:cNvSpPr txBox="1">
            <a:spLocks noGrp="1"/>
          </p:cNvSpPr>
          <p:nvPr>
            <p:ph type="title"/>
          </p:nvPr>
        </p:nvSpPr>
        <p:spPr>
          <a:xfrm>
            <a:off x="1191935" y="304800"/>
            <a:ext cx="10620930" cy="736600"/>
          </a:xfrm>
          <a:prstGeom prst="rect">
            <a:avLst/>
          </a:prstGeom>
        </p:spPr>
        <p:txBody>
          <a:bodyPr lIns="0" tIns="0" rIns="0" bIns="0"/>
          <a:lstStyle>
            <a:lvl1pPr defTabSz="914400">
              <a:defRPr sz="5000" b="1">
                <a:solidFill>
                  <a:srgbClr val="1368A5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4368" y="2711836"/>
            <a:ext cx="11100161" cy="7041764"/>
          </a:xfrm>
          <a:prstGeom prst="rect">
            <a:avLst/>
          </a:prstGeom>
        </p:spPr>
        <p:txBody>
          <a:bodyPr lIns="0" tIns="0" rIns="0" bIns="0" anchor="t"/>
          <a:lstStyle>
            <a:lvl1pPr marL="430212" indent="-323850">
              <a:lnSpc>
                <a:spcPct val="95000"/>
              </a:lnSpc>
              <a:spcBef>
                <a:spcPts val="1800"/>
              </a:spcBef>
              <a:buSzPct val="100000"/>
              <a:buChar char=" "/>
              <a:defRPr sz="4000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862012" indent="-285750">
              <a:lnSpc>
                <a:spcPct val="95000"/>
              </a:lnSpc>
              <a:spcBef>
                <a:spcPts val="1400"/>
              </a:spcBef>
              <a:buClr>
                <a:srgbClr val="941100"/>
              </a:buClr>
              <a:buSzPct val="130000"/>
              <a:defRPr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1293812" indent="-215900">
              <a:lnSpc>
                <a:spcPct val="95000"/>
              </a:lnSpc>
              <a:spcBef>
                <a:spcPts val="1000"/>
              </a:spcBef>
              <a:buClr>
                <a:srgbClr val="009193"/>
              </a:buClr>
              <a:buSzPct val="130000"/>
              <a:defRPr sz="3000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725612" indent="-214312">
              <a:lnSpc>
                <a:spcPct val="95000"/>
              </a:lnSpc>
              <a:spcBef>
                <a:spcPts val="700"/>
              </a:spcBef>
              <a:buClr>
                <a:srgbClr val="011993"/>
              </a:buClr>
              <a:buSzPct val="130000"/>
              <a:defRPr sz="2400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2157412" indent="-215900">
              <a:lnSpc>
                <a:spcPct val="95000"/>
              </a:lnSpc>
              <a:spcBef>
                <a:spcPts val="300"/>
              </a:spcBef>
              <a:buClr>
                <a:srgbClr val="011993"/>
              </a:buClr>
              <a:buSzPct val="130000"/>
              <a:defRPr sz="2400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54750" y="9262028"/>
            <a:ext cx="495300" cy="5334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>
                <a:uFill>
                  <a:solidFill>
                    <a:srgbClr val="000000"/>
                  </a:solidFill>
                </a:u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422785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6" r:id="rId14"/>
    <p:sldLayoutId id="2147483667" r:id="rId15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warwick.ac.uk/wcpm" TargetMode="Externa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12.png"/><Relationship Id="rId14" Type="http://schemas.openxmlformats.org/officeDocument/2006/relationships/hyperlink" Target="http://www.warwick.ac.uk/wcp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tfit.net/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hyperlink" Target="http://www.warwick.ac.uk/wcp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Modelling and Simulation at Warwick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300"/>
            </a:lvl1pPr>
          </a:lstStyle>
          <a:p>
            <a:pPr algn="l"/>
            <a:r>
              <a:rPr dirty="0"/>
              <a:t>Modelling and Simulation at Warwick</a:t>
            </a:r>
          </a:p>
        </p:txBody>
      </p:sp>
      <p:grpSp>
        <p:nvGrpSpPr>
          <p:cNvPr id="533" name="Group"/>
          <p:cNvGrpSpPr/>
          <p:nvPr/>
        </p:nvGrpSpPr>
        <p:grpSpPr>
          <a:xfrm>
            <a:off x="991166" y="1754109"/>
            <a:ext cx="5815006" cy="5443875"/>
            <a:chOff x="0" y="154214"/>
            <a:chExt cx="5815005" cy="5443874"/>
          </a:xfrm>
        </p:grpSpPr>
        <p:sp>
          <p:nvSpPr>
            <p:cNvPr id="524" name="Oval"/>
            <p:cNvSpPr/>
            <p:nvPr/>
          </p:nvSpPr>
          <p:spPr>
            <a:xfrm>
              <a:off x="1763894" y="2400761"/>
              <a:ext cx="2896274" cy="2825793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4859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5" name="Oval"/>
            <p:cNvSpPr/>
            <p:nvPr/>
          </p:nvSpPr>
          <p:spPr>
            <a:xfrm>
              <a:off x="517208" y="358946"/>
              <a:ext cx="3001342" cy="2990428"/>
            </a:xfrm>
            <a:prstGeom prst="ellipse">
              <a:avLst/>
            </a:prstGeom>
            <a:solidFill>
              <a:schemeClr val="accent2">
                <a:alpha val="50886"/>
              </a:scheme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6" name="Oval"/>
            <p:cNvSpPr/>
            <p:nvPr/>
          </p:nvSpPr>
          <p:spPr>
            <a:xfrm>
              <a:off x="2912869" y="358946"/>
              <a:ext cx="2902136" cy="2990428"/>
            </a:xfrm>
            <a:prstGeom prst="ellipse">
              <a:avLst/>
            </a:prstGeom>
            <a:solidFill>
              <a:srgbClr val="CA2F93">
                <a:alpha val="50000"/>
              </a:srgb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chemeClr val="accent3"/>
                  </a:solidFill>
                </a:defRPr>
              </a:pPr>
              <a:endParaRPr/>
            </a:p>
          </p:txBody>
        </p:sp>
        <p:sp>
          <p:nvSpPr>
            <p:cNvPr id="527" name="Centre for Scientific Computing…"/>
            <p:cNvSpPr txBox="1"/>
            <p:nvPr/>
          </p:nvSpPr>
          <p:spPr>
            <a:xfrm>
              <a:off x="1102942" y="1116888"/>
              <a:ext cx="1829874" cy="14745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Centre for Scientific Computing</a:t>
              </a:r>
            </a:p>
            <a:p>
              <a:pPr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(CSC)</a:t>
              </a:r>
            </a:p>
          </p:txBody>
        </p:sp>
        <p:sp>
          <p:nvSpPr>
            <p:cNvPr id="528" name="Materials Global Research Priority…"/>
            <p:cNvSpPr txBox="1"/>
            <p:nvPr/>
          </p:nvSpPr>
          <p:spPr>
            <a:xfrm>
              <a:off x="3518010" y="997374"/>
              <a:ext cx="1852605" cy="17135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GB" dirty="0"/>
                <a:t>EPSRC CDT in Modelling of Heterogenous Systems</a:t>
              </a:r>
              <a:endParaRPr dirty="0"/>
            </a:p>
          </p:txBody>
        </p:sp>
        <p:sp>
          <p:nvSpPr>
            <p:cNvPr id="529" name="Warwick Centre for Predictive Modelling (WCPM)"/>
            <p:cNvSpPr txBox="1"/>
            <p:nvPr/>
          </p:nvSpPr>
          <p:spPr>
            <a:xfrm>
              <a:off x="2257519" y="3149613"/>
              <a:ext cx="1841457" cy="17140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t>Warwick Centre for Predictive Modelling</a:t>
              </a:r>
              <a:br/>
              <a:r>
                <a:t>(WCPM)</a:t>
              </a:r>
            </a:p>
          </p:txBody>
        </p:sp>
        <p:pic>
          <p:nvPicPr>
            <p:cNvPr id="530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20844" y="4015373"/>
              <a:ext cx="1694199" cy="15827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2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8858" t="16373" r="8858" b="16373"/>
            <a:stretch>
              <a:fillRect/>
            </a:stretch>
          </p:blipFill>
          <p:spPr>
            <a:xfrm>
              <a:off x="0" y="154214"/>
              <a:ext cx="2113973" cy="902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34" name="Full spectrum of modellers at Warwick, from mathematics to manufacturing…"/>
          <p:cNvSpPr txBox="1"/>
          <p:nvPr/>
        </p:nvSpPr>
        <p:spPr>
          <a:xfrm>
            <a:off x="795262" y="7353855"/>
            <a:ext cx="6815870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spcBef>
                <a:spcPts val="1300"/>
              </a:spcBef>
              <a:buClr>
                <a:srgbClr val="941100"/>
              </a:buClr>
              <a:buFont typeface="Gill Sans Light"/>
              <a:defRPr sz="2200">
                <a:latin typeface="Gill Sans"/>
                <a:ea typeface="Gill Sans"/>
                <a:cs typeface="Gill Sans"/>
                <a:sym typeface="Gill Sans"/>
              </a:defRPr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Full spectrum of </a:t>
            </a:r>
            <a:r>
              <a:rPr sz="2400" dirty="0" err="1">
                <a:latin typeface="Arial" panose="020B0604020202020204" pitchFamily="34" charset="0"/>
                <a:cs typeface="Arial" panose="020B0604020202020204" pitchFamily="34" charset="0"/>
              </a:rPr>
              <a:t>modellers</a:t>
            </a: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 at Warwick,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from mathematics to manufacturing</a:t>
            </a:r>
          </a:p>
        </p:txBody>
      </p:sp>
      <p:sp>
        <p:nvSpPr>
          <p:cNvPr id="535" name="Chemistry Scott Habershon…"/>
          <p:cNvSpPr txBox="1"/>
          <p:nvPr/>
        </p:nvSpPr>
        <p:spPr>
          <a:xfrm>
            <a:off x="10638676" y="108185"/>
            <a:ext cx="3623682" cy="8735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sz="1700" b="1" i="1" dirty="0"/>
              <a:t>Chemistry</a:t>
            </a:r>
            <a:r>
              <a:rPr sz="1700" i="1" dirty="0"/>
              <a:t/>
            </a:r>
            <a:br>
              <a:rPr sz="1700" i="1" dirty="0"/>
            </a:br>
            <a:r>
              <a:rPr sz="1700" dirty="0"/>
              <a:t>Scott </a:t>
            </a:r>
            <a:r>
              <a:rPr sz="1700" dirty="0" err="1"/>
              <a:t>Habershon</a:t>
            </a:r>
            <a:endParaRPr sz="1700" dirty="0"/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sz="1700" dirty="0"/>
              <a:t>Becky </a:t>
            </a:r>
            <a:r>
              <a:rPr sz="1700" dirty="0" err="1"/>
              <a:t>Notman</a:t>
            </a:r>
            <a:r>
              <a:rPr sz="1700" dirty="0"/>
              <a:t/>
            </a:r>
            <a:br>
              <a:rPr sz="1700" dirty="0"/>
            </a:br>
            <a:r>
              <a:rPr sz="1700" dirty="0" err="1"/>
              <a:t>Reinhard</a:t>
            </a:r>
            <a:r>
              <a:rPr sz="1700" dirty="0"/>
              <a:t> Maurer </a:t>
            </a:r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sz="1700" dirty="0"/>
              <a:t>Gabriele </a:t>
            </a:r>
            <a:r>
              <a:rPr sz="1700" dirty="0" err="1"/>
              <a:t>Sosso</a:t>
            </a:r>
            <a:endParaRPr lang="en-GB" sz="1700" dirty="0"/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endParaRPr lang="en-GB" sz="1700" dirty="0"/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lang="en-GB" sz="1700" b="1" i="1" dirty="0"/>
              <a:t>Physics</a:t>
            </a:r>
            <a:r>
              <a:rPr lang="en-GB" sz="1700" i="1" dirty="0"/>
              <a:t/>
            </a:r>
            <a:br>
              <a:rPr lang="en-GB" sz="1700" i="1" dirty="0"/>
            </a:br>
            <a:r>
              <a:rPr lang="en-GB" sz="1700" dirty="0"/>
              <a:t>Gareth Alexander</a:t>
            </a:r>
            <a:br>
              <a:rPr lang="en-GB" sz="1700" dirty="0"/>
            </a:br>
            <a:r>
              <a:rPr lang="en-GB" sz="1700" dirty="0" err="1"/>
              <a:t>Animesh</a:t>
            </a:r>
            <a:r>
              <a:rPr lang="en-GB" sz="1700" dirty="0"/>
              <a:t> </a:t>
            </a:r>
            <a:r>
              <a:rPr lang="en-GB" sz="1700" dirty="0" err="1"/>
              <a:t>Datta</a:t>
            </a:r>
            <a:r>
              <a:rPr lang="en-GB" sz="1700" dirty="0"/>
              <a:t/>
            </a:r>
            <a:br>
              <a:rPr lang="en-GB" sz="1700" dirty="0"/>
            </a:br>
            <a:r>
              <a:rPr lang="en-GB" sz="1700" dirty="0"/>
              <a:t>Nicholas Hine</a:t>
            </a:r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lang="en-GB" sz="1700" dirty="0"/>
              <a:t>David Quigley</a:t>
            </a:r>
            <a:br>
              <a:rPr lang="en-GB" sz="1700" dirty="0"/>
            </a:br>
            <a:r>
              <a:rPr lang="en-GB" sz="1700" dirty="0"/>
              <a:t>Julie Staunton</a:t>
            </a:r>
            <a:br>
              <a:rPr lang="en-GB" sz="1700" dirty="0"/>
            </a:br>
            <a:r>
              <a:rPr lang="en-GB" sz="1700" dirty="0" err="1"/>
              <a:t>Rudo</a:t>
            </a:r>
            <a:r>
              <a:rPr lang="en-GB" sz="1700" dirty="0"/>
              <a:t> Roemer</a:t>
            </a:r>
            <a:endParaRPr sz="1700" dirty="0"/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endParaRPr sz="1700" dirty="0"/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lang="en-GB" sz="1700" b="1" i="1" dirty="0"/>
              <a:t>Mathematics</a:t>
            </a:r>
            <a:r>
              <a:rPr lang="en-GB" sz="1700" i="1" dirty="0"/>
              <a:t/>
            </a:r>
            <a:br>
              <a:rPr lang="en-GB" sz="1700" i="1" dirty="0"/>
            </a:br>
            <a:r>
              <a:rPr lang="en-GB" sz="1700" dirty="0"/>
              <a:t>Thomas Hudson</a:t>
            </a:r>
            <a:endParaRPr lang="en-GB" sz="1700" i="1" dirty="0"/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sz="1700" dirty="0"/>
              <a:t>Christoph Ortner</a:t>
            </a:r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lang="en-GB" sz="1700" dirty="0"/>
              <a:t>James </a:t>
            </a:r>
            <a:r>
              <a:rPr lang="en-GB" sz="1700" dirty="0" err="1"/>
              <a:t>Sprittles</a:t>
            </a:r>
            <a:r>
              <a:rPr lang="en-GB" sz="1700" dirty="0"/>
              <a:t/>
            </a:r>
            <a:br>
              <a:rPr lang="en-GB" sz="1700" dirty="0"/>
            </a:br>
            <a:r>
              <a:rPr lang="en-GB" sz="1700" dirty="0"/>
              <a:t>Florian Theil</a:t>
            </a:r>
            <a:endParaRPr sz="1700" dirty="0"/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endParaRPr lang="en-GB" sz="1700" dirty="0"/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lang="en-GB" sz="1700" b="1" i="1" dirty="0"/>
              <a:t>Engineering</a:t>
            </a:r>
            <a:r>
              <a:rPr lang="en-GB" sz="1700" i="1" dirty="0"/>
              <a:t/>
            </a:r>
            <a:br>
              <a:rPr lang="en-GB" sz="1700" i="1" dirty="0"/>
            </a:br>
            <a:r>
              <a:rPr lang="en-GB" sz="1700" dirty="0"/>
              <a:t>Peter </a:t>
            </a:r>
            <a:r>
              <a:rPr lang="en-GB" sz="1700" dirty="0" err="1"/>
              <a:t>Brommer</a:t>
            </a:r>
            <a:endParaRPr lang="en-GB" sz="1700" dirty="0"/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lang="en-GB" sz="1700" dirty="0"/>
              <a:t>James Kermode</a:t>
            </a:r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lang="en-GB" sz="1700" dirty="0"/>
              <a:t>Igor </a:t>
            </a:r>
            <a:r>
              <a:rPr lang="en-GB" sz="1700" dirty="0" err="1"/>
              <a:t>Khovanov</a:t>
            </a:r>
            <a:endParaRPr lang="en-GB" sz="1700" dirty="0"/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lang="en-GB" sz="1700" dirty="0" err="1"/>
              <a:t>Neophytos</a:t>
            </a:r>
            <a:r>
              <a:rPr lang="en-GB" sz="1700" dirty="0"/>
              <a:t> </a:t>
            </a:r>
            <a:r>
              <a:rPr lang="en-GB" sz="1700" dirty="0" err="1"/>
              <a:t>Neophytou</a:t>
            </a:r>
            <a:r>
              <a:rPr lang="en-GB" sz="1700" dirty="0"/>
              <a:t/>
            </a:r>
            <a:br>
              <a:rPr lang="en-GB" sz="1700" dirty="0"/>
            </a:br>
            <a:r>
              <a:rPr lang="en-GB" sz="1700" dirty="0"/>
              <a:t>Nigel Stocks</a:t>
            </a:r>
            <a:br>
              <a:rPr lang="en-GB" sz="1700" dirty="0"/>
            </a:br>
            <a:r>
              <a:rPr lang="en-GB" sz="1700" dirty="0"/>
              <a:t>Duncan Lockerby </a:t>
            </a:r>
            <a:br>
              <a:rPr lang="en-GB" sz="1700" dirty="0"/>
            </a:br>
            <a:r>
              <a:rPr lang="en-GB" sz="1700" dirty="0" err="1"/>
              <a:t>Yongmann</a:t>
            </a:r>
            <a:r>
              <a:rPr lang="en-GB" sz="1700" dirty="0"/>
              <a:t> Chung</a:t>
            </a:r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lang="en-GB" sz="1700" dirty="0"/>
              <a:t>Bob Kerr</a:t>
            </a:r>
            <a:br>
              <a:rPr lang="en-GB" sz="1700" dirty="0"/>
            </a:br>
            <a:endParaRPr sz="1700" dirty="0"/>
          </a:p>
          <a:p>
            <a:pPr algn="l">
              <a:defRPr sz="1800" b="1">
                <a:latin typeface="Arial"/>
                <a:ea typeface="Arial"/>
                <a:cs typeface="Arial"/>
                <a:sym typeface="Arial"/>
              </a:defRPr>
            </a:pPr>
            <a:r>
              <a:rPr sz="1700" i="1" dirty="0"/>
              <a:t>WMG</a:t>
            </a:r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sz="1700" dirty="0"/>
              <a:t>Michael </a:t>
            </a:r>
            <a:r>
              <a:rPr sz="1700" dirty="0" err="1"/>
              <a:t>Auinger</a:t>
            </a:r>
            <a:r>
              <a:rPr sz="1700" dirty="0"/>
              <a:t>	</a:t>
            </a:r>
          </a:p>
          <a:p>
            <a:pPr algn="l"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rPr sz="1700" dirty="0"/>
              <a:t>Lukasz </a:t>
            </a:r>
            <a:r>
              <a:rPr sz="1700" dirty="0" err="1"/>
              <a:t>Figiel</a:t>
            </a:r>
            <a:endParaRPr sz="1700" dirty="0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976DB445-3669-B046-B352-2EB5CE1B46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 flipH="1">
            <a:off x="5029054" y="3435381"/>
            <a:ext cx="7586421" cy="2882840"/>
          </a:xfrm>
          <a:prstGeom prst="rect">
            <a:avLst/>
          </a:prstGeom>
        </p:spPr>
      </p:pic>
      <p:sp>
        <p:nvSpPr>
          <p:cNvPr id="20" name="www.warwick.ac.uk/wcpm">
            <a:extLst>
              <a:ext uri="{FF2B5EF4-FFF2-40B4-BE49-F238E27FC236}">
                <a16:creationId xmlns="" xmlns:a16="http://schemas.microsoft.com/office/drawing/2014/main" id="{4AC4BB0D-2D79-4246-86A3-494842368B4C}"/>
              </a:ext>
            </a:extLst>
          </p:cNvPr>
          <p:cNvSpPr txBox="1"/>
          <p:nvPr/>
        </p:nvSpPr>
        <p:spPr>
          <a:xfrm>
            <a:off x="4250251" y="9050045"/>
            <a:ext cx="4504309" cy="5622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914400">
              <a:defRPr sz="2800" u="sng">
                <a:solidFill>
                  <a:srgbClr val="009992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uFill>
                  <a:solidFill>
                    <a:srgbClr val="009992"/>
                  </a:solidFill>
                </a:uFill>
                <a:latin typeface="Arial"/>
                <a:ea typeface="Arial"/>
                <a:cs typeface="Arial"/>
                <a:sym typeface="Arial"/>
                <a:hlinkClick r:id="rId6"/>
              </a:defRPr>
            </a:lvl1pPr>
          </a:lstStyle>
          <a:p>
            <a:pPr>
              <a:defRPr u="none">
                <a:solidFill>
                  <a:srgbClr val="1368A5"/>
                </a:solidFill>
                <a:uFillTx/>
              </a:defRPr>
            </a:pPr>
            <a:r>
              <a:rPr lang="en-GB" dirty="0">
                <a:solidFill>
                  <a:schemeClr val="bg1"/>
                </a:solidFill>
                <a:uFill>
                  <a:solidFill>
                    <a:srgbClr val="009992"/>
                  </a:solidFill>
                </a:uFill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www.warwick.ac.uk/HetSys</a:t>
            </a:r>
            <a:endParaRPr dirty="0">
              <a:solidFill>
                <a:schemeClr val="bg1"/>
              </a:solidFill>
              <a:uFill>
                <a:solidFill>
                  <a:srgbClr val="009992"/>
                </a:solidFill>
              </a:uFill>
              <a:hlinkClick r:id="rId6">
                <a:extLst>
                  <a:ext uri="{A12FA001-AC4F-418D-AE19-62706E023703}">
                    <ahyp:hlinkClr xmlns="" xmlns:ahyp="http://schemas.microsoft.com/office/drawing/2018/hyperlinkcolor" val="tx"/>
                  </a:ext>
                </a:extLst>
              </a:hlinkClick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90" y="1182471"/>
            <a:ext cx="8187136" cy="5432345"/>
          </a:xfrm>
          <a:prstGeom prst="rect">
            <a:avLst/>
          </a:prstGeom>
        </p:spPr>
      </p:pic>
      <p:pic>
        <p:nvPicPr>
          <p:cNvPr id="252" name="pasted-image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0800000">
            <a:off x="5263874" y="7844823"/>
            <a:ext cx="2910500" cy="21800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" name="droppedImag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101470" y="3909537"/>
            <a:ext cx="8622473" cy="3769887"/>
          </a:xfrm>
          <a:prstGeom prst="rect">
            <a:avLst/>
          </a:prstGeom>
          <a:ln w="25400">
            <a:solidFill>
              <a:srgbClr val="007A75"/>
            </a:solidFill>
          </a:ln>
        </p:spPr>
      </p:pic>
      <p:sp>
        <p:nvSpPr>
          <p:cNvPr id="258" name="Shape 258"/>
          <p:cNvSpPr/>
          <p:nvPr/>
        </p:nvSpPr>
        <p:spPr>
          <a:xfrm>
            <a:off x="7758128" y="5308600"/>
            <a:ext cx="1040531" cy="1138570"/>
          </a:xfrm>
          <a:prstGeom prst="rect">
            <a:avLst/>
          </a:prstGeom>
          <a:ln w="38100">
            <a:solidFill>
              <a:srgbClr val="FF260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9" name="Shape 259"/>
          <p:cNvSpPr/>
          <p:nvPr/>
        </p:nvSpPr>
        <p:spPr>
          <a:xfrm>
            <a:off x="10058400" y="4396581"/>
            <a:ext cx="1340992" cy="1468438"/>
          </a:xfrm>
          <a:prstGeom prst="rect">
            <a:avLst/>
          </a:prstGeom>
          <a:ln w="38100">
            <a:solidFill>
              <a:srgbClr val="FF260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0" name="Shape 260"/>
          <p:cNvSpPr/>
          <p:nvPr/>
        </p:nvSpPr>
        <p:spPr>
          <a:xfrm>
            <a:off x="8305649" y="1431499"/>
            <a:ext cx="4170883" cy="869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914400"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Simultaneous coupling:</a:t>
            </a:r>
          </a:p>
          <a:p>
            <a:pPr algn="l" defTabSz="914400"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the ‘Learn on the Fly’ scheme</a:t>
            </a:r>
          </a:p>
        </p:txBody>
      </p:sp>
      <p:sp>
        <p:nvSpPr>
          <p:cNvPr id="261" name="Shape 261"/>
          <p:cNvSpPr/>
          <p:nvPr/>
        </p:nvSpPr>
        <p:spPr>
          <a:xfrm>
            <a:off x="8228726" y="2309946"/>
            <a:ext cx="3128931" cy="869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marL="50576" marR="50576" algn="l" defTabSz="914400">
              <a:buClr>
                <a:srgbClr val="000000"/>
              </a:buClr>
              <a:buFont typeface="Wingdings"/>
              <a:tabLst>
                <a:tab pos="50800" algn="l"/>
                <a:tab pos="622300" algn="l"/>
                <a:tab pos="1206500" algn="l"/>
                <a:tab pos="1790700" algn="l"/>
                <a:tab pos="2362200" algn="l"/>
                <a:tab pos="2946400" algn="l"/>
                <a:tab pos="3517900" algn="l"/>
                <a:tab pos="4114800" algn="l"/>
                <a:tab pos="4686300" algn="l"/>
                <a:tab pos="5257800" algn="l"/>
                <a:tab pos="5854700" algn="l"/>
                <a:tab pos="6426200" algn="l"/>
                <a:tab pos="6997700" algn="l"/>
                <a:tab pos="7581900" algn="l"/>
                <a:tab pos="8166100" algn="l"/>
                <a:tab pos="8750300" algn="l"/>
                <a:tab pos="9321800" algn="l"/>
                <a:tab pos="9893300" algn="l"/>
                <a:tab pos="10490200" algn="l"/>
                <a:tab pos="11061700" algn="l"/>
                <a:tab pos="11633200" algn="l"/>
                <a:tab pos="11849100" algn="l"/>
              </a:tabLst>
              <a:defRPr sz="2200">
                <a:latin typeface="Gill Sans"/>
                <a:ea typeface="Gill Sans"/>
                <a:cs typeface="Gill Sans"/>
                <a:sym typeface="Gill Sans"/>
              </a:defRPr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Molecular Mechanics</a:t>
            </a:r>
          </a:p>
          <a:p>
            <a:pPr marL="50576" marR="50576" algn="l" defTabSz="914400">
              <a:buClr>
                <a:srgbClr val="000000"/>
              </a:buClr>
              <a:buFont typeface="Wingdings"/>
              <a:tabLst>
                <a:tab pos="50800" algn="l"/>
                <a:tab pos="622300" algn="l"/>
                <a:tab pos="1206500" algn="l"/>
                <a:tab pos="1790700" algn="l"/>
                <a:tab pos="2362200" algn="l"/>
                <a:tab pos="2946400" algn="l"/>
                <a:tab pos="3517900" algn="l"/>
                <a:tab pos="4114800" algn="l"/>
                <a:tab pos="4686300" algn="l"/>
                <a:tab pos="5257800" algn="l"/>
                <a:tab pos="5854700" algn="l"/>
                <a:tab pos="6426200" algn="l"/>
                <a:tab pos="6997700" algn="l"/>
                <a:tab pos="7581900" algn="l"/>
                <a:tab pos="8166100" algn="l"/>
                <a:tab pos="8750300" algn="l"/>
                <a:tab pos="9321800" algn="l"/>
                <a:tab pos="9893300" algn="l"/>
                <a:tab pos="10490200" algn="l"/>
                <a:tab pos="11061700" algn="l"/>
                <a:tab pos="11633200" algn="l"/>
                <a:tab pos="11849100" algn="l"/>
              </a:tabLst>
              <a:defRPr sz="2200">
                <a:latin typeface="Gill Sans"/>
                <a:ea typeface="Gill Sans"/>
                <a:cs typeface="Gill Sans"/>
                <a:sym typeface="Gill Sans"/>
              </a:defRPr>
            </a:pPr>
            <a:r>
              <a:rPr sz="2400" dirty="0">
                <a:latin typeface="Arial" panose="020B0604020202020204" pitchFamily="34" charset="0"/>
                <a:cs typeface="Arial" panose="020B0604020202020204" pitchFamily="34" charset="0"/>
              </a:rPr>
              <a:t>(empirical, fast)‏</a:t>
            </a:r>
          </a:p>
        </p:txBody>
      </p:sp>
      <p:sp>
        <p:nvSpPr>
          <p:cNvPr id="262" name="Shape 262"/>
          <p:cNvSpPr/>
          <p:nvPr/>
        </p:nvSpPr>
        <p:spPr>
          <a:xfrm>
            <a:off x="1101161" y="7023299"/>
            <a:ext cx="2824361" cy="808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marL="50576" marR="50576" algn="l" defTabSz="914400">
              <a:buClr>
                <a:srgbClr val="000000"/>
              </a:buClr>
              <a:buFont typeface="Wingdings"/>
              <a:tabLst>
                <a:tab pos="50800" algn="l"/>
                <a:tab pos="622300" algn="l"/>
                <a:tab pos="1206500" algn="l"/>
                <a:tab pos="1790700" algn="l"/>
                <a:tab pos="2362200" algn="l"/>
                <a:tab pos="2946400" algn="l"/>
                <a:tab pos="3517900" algn="l"/>
                <a:tab pos="4114800" algn="l"/>
                <a:tab pos="4686300" algn="l"/>
                <a:tab pos="5257800" algn="l"/>
                <a:tab pos="5854700" algn="l"/>
                <a:tab pos="6426200" algn="l"/>
                <a:tab pos="6997700" algn="l"/>
                <a:tab pos="7581900" algn="l"/>
                <a:tab pos="8166100" algn="l"/>
                <a:tab pos="8750300" algn="l"/>
                <a:tab pos="9321800" algn="l"/>
                <a:tab pos="9893300" algn="l"/>
                <a:tab pos="10490200" algn="l"/>
                <a:tab pos="11061700" algn="l"/>
                <a:tab pos="11633200" algn="l"/>
                <a:tab pos="11849100" algn="l"/>
              </a:tabLst>
              <a:defRPr sz="2200"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Quantum Mechanics</a:t>
            </a:r>
          </a:p>
          <a:p>
            <a:pPr marL="50576" marR="50576" algn="l" defTabSz="914400">
              <a:buClr>
                <a:srgbClr val="000000"/>
              </a:buClr>
              <a:buFont typeface="Wingdings"/>
              <a:tabLst>
                <a:tab pos="50800" algn="l"/>
                <a:tab pos="622300" algn="l"/>
                <a:tab pos="1206500" algn="l"/>
                <a:tab pos="1790700" algn="l"/>
                <a:tab pos="2362200" algn="l"/>
                <a:tab pos="2946400" algn="l"/>
                <a:tab pos="3517900" algn="l"/>
                <a:tab pos="4114800" algn="l"/>
                <a:tab pos="4686300" algn="l"/>
                <a:tab pos="5257800" algn="l"/>
                <a:tab pos="5854700" algn="l"/>
                <a:tab pos="6426200" algn="l"/>
                <a:tab pos="6997700" algn="l"/>
                <a:tab pos="7581900" algn="l"/>
                <a:tab pos="8166100" algn="l"/>
                <a:tab pos="8750300" algn="l"/>
                <a:tab pos="9321800" algn="l"/>
                <a:tab pos="9893300" algn="l"/>
                <a:tab pos="10490200" algn="l"/>
                <a:tab pos="11061700" algn="l"/>
                <a:tab pos="11633200" algn="l"/>
                <a:tab pos="11849100" algn="l"/>
              </a:tabLst>
              <a:defRPr sz="2200"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(accurate, slow)‏</a:t>
            </a:r>
          </a:p>
        </p:txBody>
      </p:sp>
      <p:sp>
        <p:nvSpPr>
          <p:cNvPr id="263" name="Shape 263"/>
          <p:cNvSpPr/>
          <p:nvPr/>
        </p:nvSpPr>
        <p:spPr>
          <a:xfrm flipH="1" flipV="1">
            <a:off x="8862951" y="3022853"/>
            <a:ext cx="1378321" cy="1378322"/>
          </a:xfrm>
          <a:prstGeom prst="line">
            <a:avLst/>
          </a:prstGeom>
          <a:ln w="38100">
            <a:solidFill>
              <a:srgbClr val="FF2600"/>
            </a:solidFill>
            <a:headEnd type="stealth"/>
          </a:ln>
        </p:spPr>
        <p:txBody>
          <a:bodyPr lIns="65023" tIns="65023" rIns="65023" bIns="65023"/>
          <a:lstStyle/>
          <a:p>
            <a:pPr algn="l" defTabSz="650240">
              <a:defRPr sz="11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4" name="Shape 264"/>
          <p:cNvSpPr/>
          <p:nvPr/>
        </p:nvSpPr>
        <p:spPr>
          <a:xfrm flipV="1">
            <a:off x="7446906" y="3017624"/>
            <a:ext cx="1457860" cy="388460"/>
          </a:xfrm>
          <a:prstGeom prst="line">
            <a:avLst/>
          </a:prstGeom>
          <a:ln w="38100">
            <a:solidFill>
              <a:srgbClr val="FF2600"/>
            </a:solidFill>
            <a:headEnd type="stealth"/>
          </a:ln>
        </p:spPr>
        <p:txBody>
          <a:bodyPr lIns="65023" tIns="65023" rIns="65023" bIns="65023"/>
          <a:lstStyle/>
          <a:p>
            <a:pPr algn="l" defTabSz="650240">
              <a:defRPr sz="11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5" name="Shape 265"/>
          <p:cNvSpPr/>
          <p:nvPr/>
        </p:nvSpPr>
        <p:spPr>
          <a:xfrm flipH="1">
            <a:off x="2034117" y="5677139"/>
            <a:ext cx="5704736" cy="1370740"/>
          </a:xfrm>
          <a:prstGeom prst="line">
            <a:avLst/>
          </a:prstGeom>
          <a:ln w="38100">
            <a:solidFill>
              <a:srgbClr val="FF2600"/>
            </a:solidFill>
            <a:headEnd type="stealth"/>
          </a:ln>
        </p:spPr>
        <p:txBody>
          <a:bodyPr lIns="65023" tIns="65023" rIns="65023" bIns="65023"/>
          <a:lstStyle/>
          <a:p>
            <a:pPr algn="l" defTabSz="650240">
              <a:defRPr sz="11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6" name="Shape 266"/>
          <p:cNvSpPr>
            <a:spLocks noGrp="1"/>
          </p:cNvSpPr>
          <p:nvPr>
            <p:ph type="title" idx="4294967295"/>
          </p:nvPr>
        </p:nvSpPr>
        <p:spPr>
          <a:xfrm>
            <a:off x="357857" y="166387"/>
            <a:ext cx="12289086" cy="1227914"/>
          </a:xfrm>
          <a:prstGeom prst="rect">
            <a:avLst/>
          </a:prstGeom>
        </p:spPr>
        <p:txBody>
          <a:bodyPr lIns="0" tIns="0" rIns="0" bIns="0"/>
          <a:lstStyle>
            <a:lvl1pPr defTabSz="914400">
              <a:lnSpc>
                <a:spcPct val="96000"/>
              </a:lnSpc>
              <a:tabLst>
                <a:tab pos="571500" algn="l"/>
                <a:tab pos="1168400" algn="l"/>
                <a:tab pos="1739900" algn="l"/>
                <a:tab pos="2311400" algn="l"/>
                <a:tab pos="2895600" algn="l"/>
                <a:tab pos="3479800" algn="l"/>
                <a:tab pos="4064000" algn="l"/>
                <a:tab pos="4635500" algn="l"/>
                <a:tab pos="5207000" algn="l"/>
                <a:tab pos="5803900" algn="l"/>
                <a:tab pos="6375400" algn="l"/>
                <a:tab pos="6946900" algn="l"/>
                <a:tab pos="7531100" algn="l"/>
                <a:tab pos="8115300" algn="l"/>
                <a:tab pos="8699500" algn="l"/>
                <a:tab pos="9271000" algn="l"/>
                <a:tab pos="9842500" algn="l"/>
                <a:tab pos="10439400" algn="l"/>
                <a:tab pos="11010900" algn="l"/>
                <a:tab pos="11582400" algn="l"/>
                <a:tab pos="11798300" algn="l"/>
              </a:tabLst>
              <a:defRPr sz="4800" b="1">
                <a:solidFill>
                  <a:srgbClr val="1368A5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i="1" dirty="0"/>
              <a:t>Concurrent</a:t>
            </a:r>
            <a:r>
              <a:rPr dirty="0"/>
              <a:t> Multiscale Materials Modelling</a:t>
            </a:r>
          </a:p>
        </p:txBody>
      </p:sp>
      <p:pic>
        <p:nvPicPr>
          <p:cNvPr id="267" name="VASP-undefected-speed-1401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>
            <a:extLst/>
          </a:blip>
          <a:stretch>
            <a:fillRect/>
          </a:stretch>
        </p:blipFill>
        <p:spPr>
          <a:xfrm>
            <a:off x="266699" y="3781862"/>
            <a:ext cx="3631033" cy="2723276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Shape 268"/>
          <p:cNvSpPr/>
          <p:nvPr/>
        </p:nvSpPr>
        <p:spPr>
          <a:xfrm>
            <a:off x="1546758" y="5284323"/>
            <a:ext cx="504292" cy="1776877"/>
          </a:xfrm>
          <a:prstGeom prst="line">
            <a:avLst/>
          </a:prstGeom>
          <a:ln w="38100">
            <a:solidFill>
              <a:srgbClr val="FF2600"/>
            </a:solidFill>
            <a:headEnd type="stealth"/>
          </a:ln>
        </p:spPr>
        <p:txBody>
          <a:bodyPr lIns="65023" tIns="65023" rIns="65023" bIns="65023"/>
          <a:lstStyle/>
          <a:p>
            <a:pPr algn="l" defTabSz="650240">
              <a:defRPr sz="11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269" name="pasted-image.pdf"/>
          <p:cNvPicPr>
            <a:picLocks noChangeAspect="1"/>
          </p:cNvPicPr>
          <p:nvPr/>
        </p:nvPicPr>
        <p:blipFill>
          <a:blip r:embed="rId9">
            <a:extLst/>
          </a:blip>
          <a:srcRect r="47799"/>
          <a:stretch>
            <a:fillRect/>
          </a:stretch>
        </p:blipFill>
        <p:spPr>
          <a:xfrm>
            <a:off x="10973975" y="7777557"/>
            <a:ext cx="1988979" cy="2081301"/>
          </a:xfrm>
          <a:prstGeom prst="rect">
            <a:avLst/>
          </a:prstGeom>
          <a:ln w="12700"/>
        </p:spPr>
      </p:pic>
      <p:pic>
        <p:nvPicPr>
          <p:cNvPr id="270" name="pasted-image.jp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825572" y="7858976"/>
            <a:ext cx="2200576" cy="19255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droppedImage.pdf"/>
          <p:cNvPicPr>
            <a:picLocks noChangeAspect="1"/>
          </p:cNvPicPr>
          <p:nvPr/>
        </p:nvPicPr>
        <p:blipFill>
          <a:blip r:embed="rId11">
            <a:extLst/>
          </a:blip>
          <a:srcRect r="50021"/>
          <a:stretch>
            <a:fillRect/>
          </a:stretch>
        </p:blipFill>
        <p:spPr>
          <a:xfrm>
            <a:off x="4321432" y="8205200"/>
            <a:ext cx="1751784" cy="1459130"/>
          </a:xfrm>
          <a:prstGeom prst="rect">
            <a:avLst/>
          </a:prstGeom>
          <a:ln w="3175">
            <a:solidFill>
              <a:srgbClr val="000000"/>
            </a:solidFill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272" name="Shape 272"/>
          <p:cNvSpPr/>
          <p:nvPr/>
        </p:nvSpPr>
        <p:spPr>
          <a:xfrm>
            <a:off x="6299505" y="8867299"/>
            <a:ext cx="3746501" cy="869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39199" marR="39199" algn="l" defTabSz="457200">
              <a:buClr>
                <a:srgbClr val="000000"/>
              </a:buClr>
              <a:buFont typeface="Wingdings"/>
              <a:tabLst>
                <a:tab pos="38100" algn="l"/>
                <a:tab pos="482600" algn="l"/>
                <a:tab pos="939800" algn="l"/>
                <a:tab pos="1384300" algn="l"/>
                <a:tab pos="1828800" algn="l"/>
                <a:tab pos="2286000" algn="l"/>
                <a:tab pos="2730500" algn="l"/>
                <a:tab pos="3187700" algn="l"/>
                <a:tab pos="3632200" algn="l"/>
                <a:tab pos="4076700" algn="l"/>
                <a:tab pos="4533900" algn="l"/>
                <a:tab pos="4978400" algn="l"/>
                <a:tab pos="5422900" algn="l"/>
                <a:tab pos="5880100" algn="l"/>
                <a:tab pos="6324600" algn="l"/>
                <a:tab pos="6781800" algn="l"/>
                <a:tab pos="7226300" algn="l"/>
                <a:tab pos="7670800" algn="l"/>
                <a:tab pos="8128000" algn="l"/>
                <a:tab pos="8572500" algn="l"/>
                <a:tab pos="9017000" algn="l"/>
                <a:tab pos="9182100" algn="l"/>
              </a:tabLst>
              <a:defRPr sz="1600"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Gleizer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et al.,</a:t>
            </a:r>
            <a:br>
              <a:rPr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i="1" dirty="0">
                <a:latin typeface="Arial" panose="020B0604020202020204" pitchFamily="34" charset="0"/>
                <a:cs typeface="Arial" panose="020B0604020202020204" pitchFamily="34" charset="0"/>
              </a:rPr>
              <a:t>Phys. Rev. Lett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(2014)</a:t>
            </a:r>
          </a:p>
        </p:txBody>
      </p:sp>
      <p:sp>
        <p:nvSpPr>
          <p:cNvPr id="273" name="Shape 273"/>
          <p:cNvSpPr/>
          <p:nvPr/>
        </p:nvSpPr>
        <p:spPr>
          <a:xfrm>
            <a:off x="8825572" y="9160723"/>
            <a:ext cx="2483426" cy="623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39199" marR="39199" algn="l" defTabSz="457200">
              <a:buClr>
                <a:srgbClr val="000000"/>
              </a:buClr>
              <a:buFont typeface="Wingdings"/>
              <a:tabLst>
                <a:tab pos="38100" algn="l"/>
                <a:tab pos="482600" algn="l"/>
                <a:tab pos="939800" algn="l"/>
                <a:tab pos="1384300" algn="l"/>
                <a:tab pos="1828800" algn="l"/>
                <a:tab pos="2286000" algn="l"/>
                <a:tab pos="2730500" algn="l"/>
                <a:tab pos="3187700" algn="l"/>
                <a:tab pos="3632200" algn="l"/>
                <a:tab pos="4076700" algn="l"/>
                <a:tab pos="4533900" algn="l"/>
                <a:tab pos="4978400" algn="l"/>
                <a:tab pos="5422900" algn="l"/>
                <a:tab pos="5880100" algn="l"/>
                <a:tab pos="6324600" algn="l"/>
                <a:tab pos="6781800" algn="l"/>
                <a:tab pos="7226300" algn="l"/>
                <a:tab pos="7670800" algn="l"/>
                <a:tab pos="8128000" algn="l"/>
                <a:tab pos="8572500" algn="l"/>
                <a:tab pos="9017000" algn="l"/>
                <a:tab pos="9182100" algn="l"/>
              </a:tabLst>
              <a:defRPr sz="1600"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Bianchini</a:t>
            </a:r>
            <a:r>
              <a:rPr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</a:t>
            </a:r>
            <a:br>
              <a:rPr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hys Rev  Mat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74" name="droppedImage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619955" y="8107091"/>
            <a:ext cx="2244514" cy="1655529"/>
          </a:xfrm>
          <a:prstGeom prst="rect">
            <a:avLst/>
          </a:prstGeom>
          <a:ln w="3175">
            <a:solidFill>
              <a:srgbClr val="000000"/>
            </a:solidFill>
          </a:ln>
          <a:effectLst>
            <a:outerShdw blurRad="114300" dist="63500" dir="2700000" rotWithShape="0">
              <a:srgbClr val="000000">
                <a:alpha val="75000"/>
              </a:srgbClr>
            </a:outerShdw>
          </a:effectLst>
        </p:spPr>
      </p:pic>
      <p:pic>
        <p:nvPicPr>
          <p:cNvPr id="275" name="droppedImage.pd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448562" y="7867776"/>
            <a:ext cx="2154068" cy="1655528"/>
          </a:xfrm>
          <a:prstGeom prst="rect">
            <a:avLst/>
          </a:prstGeom>
          <a:ln w="3175">
            <a:solidFill>
              <a:srgbClr val="000000"/>
            </a:solidFill>
          </a:ln>
          <a:effectLst>
            <a:outerShdw blurRad="114300" dist="635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276" name="Shape 276"/>
          <p:cNvSpPr/>
          <p:nvPr/>
        </p:nvSpPr>
        <p:spPr>
          <a:xfrm>
            <a:off x="2631232" y="8151315"/>
            <a:ext cx="1234825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9199" marR="39199" algn="l" defTabSz="457200">
              <a:buClr>
                <a:srgbClr val="000000"/>
              </a:buClr>
              <a:buFont typeface="Wingdings"/>
              <a:tabLst>
                <a:tab pos="38100" algn="l"/>
                <a:tab pos="482600" algn="l"/>
                <a:tab pos="939800" algn="l"/>
                <a:tab pos="1384300" algn="l"/>
                <a:tab pos="1828800" algn="l"/>
                <a:tab pos="2286000" algn="l"/>
                <a:tab pos="2730500" algn="l"/>
                <a:tab pos="3187700" algn="l"/>
                <a:tab pos="3632200" algn="l"/>
                <a:tab pos="4076700" algn="l"/>
                <a:tab pos="4533900" algn="l"/>
                <a:tab pos="4978400" algn="l"/>
                <a:tab pos="5422900" algn="l"/>
                <a:tab pos="5880100" algn="l"/>
                <a:tab pos="6324600" algn="l"/>
                <a:tab pos="6781800" algn="l"/>
                <a:tab pos="7226300" algn="l"/>
                <a:tab pos="7670800" algn="l"/>
                <a:tab pos="8128000" algn="l"/>
                <a:tab pos="8572500" algn="l"/>
                <a:tab pos="9017000" algn="l"/>
                <a:tab pos="9182100" algn="l"/>
              </a:tabLst>
              <a:defRPr sz="1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JR Kermode et. al. </a:t>
            </a:r>
            <a:r>
              <a:rPr i="1">
                <a:latin typeface="Arial" panose="020B0604020202020204" pitchFamily="34" charset="0"/>
                <a:cs typeface="Arial" panose="020B0604020202020204" pitchFamily="34" charset="0"/>
              </a:rPr>
              <a:t>Nature </a:t>
            </a:r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(2008)</a:t>
            </a:r>
          </a:p>
        </p:txBody>
      </p:sp>
      <p:sp>
        <p:nvSpPr>
          <p:cNvPr id="24" name="Shape 170"/>
          <p:cNvSpPr/>
          <p:nvPr/>
        </p:nvSpPr>
        <p:spPr>
          <a:xfrm>
            <a:off x="8283368" y="996934"/>
            <a:ext cx="4210959" cy="4698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914400">
              <a:defRPr sz="2800" b="1" u="sng">
                <a:solidFill>
                  <a:srgbClr val="009992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uFill>
                  <a:solidFill>
                    <a:srgbClr val="009992"/>
                  </a:solidFill>
                </a:uFill>
                <a:latin typeface="Arial"/>
                <a:ea typeface="Arial"/>
                <a:cs typeface="Arial"/>
                <a:sym typeface="Arial"/>
                <a:hlinkClick r:id="rId14"/>
              </a:defRPr>
            </a:lvl1pPr>
          </a:lstStyle>
          <a:p>
            <a:pPr>
              <a:defRPr u="none">
                <a:solidFill>
                  <a:srgbClr val="1368A5"/>
                </a:solidFill>
                <a:uFillTx/>
              </a:defRPr>
            </a:pPr>
            <a:r>
              <a:rPr sz="2200" u="sng" dirty="0">
                <a:solidFill>
                  <a:srgbClr val="009992"/>
                </a:solidFill>
                <a:uFill>
                  <a:solidFill>
                    <a:srgbClr val="009992"/>
                  </a:solidFill>
                </a:uFill>
                <a:hlinkClick r:id="rId14"/>
              </a:rPr>
              <a:t>www.warwick.ac.uk/</a:t>
            </a:r>
            <a:r>
              <a:rPr lang="en-GB" sz="2200" u="sng" dirty="0">
                <a:solidFill>
                  <a:srgbClr val="009992"/>
                </a:solidFill>
                <a:uFill>
                  <a:solidFill>
                    <a:srgbClr val="009992"/>
                  </a:solidFill>
                </a:uFill>
                <a:hlinkClick r:id="rId14"/>
              </a:rPr>
              <a:t>jrkermode</a:t>
            </a:r>
            <a:endParaRPr sz="2200" u="sng" dirty="0">
              <a:solidFill>
                <a:srgbClr val="009992"/>
              </a:solidFill>
              <a:uFill>
                <a:solidFill>
                  <a:srgbClr val="009992"/>
                </a:solidFill>
              </a:uFill>
              <a:hlinkClick r:id="rId14"/>
            </a:endParaRPr>
          </a:p>
        </p:txBody>
      </p:sp>
    </p:spTree>
    <p:extLst>
      <p:ext uri="{BB962C8B-B14F-4D97-AF65-F5344CB8AC3E}">
        <p14:creationId xmlns:p14="http://schemas.microsoft.com/office/powerpoint/2010/main" val="13276294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60" fill="hold"/>
                                        <p:tgtEl>
                                          <p:spTgt spid="2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display="0">
                  <p:stCondLst>
                    <p:cond delay="indefinite"/>
                  </p:stCondLst>
                </p:cTn>
                <p:tgtEl>
                  <p:spTgt spid="267"/>
                </p:tgtEl>
              </p:cMediaNode>
            </p:video>
          </p:childTnLst>
        </p:cTn>
      </p:par>
    </p:tnLst>
    <p:bldLst>
      <p:bldP spid="265" grpId="0" animBg="1"/>
      <p:bldP spid="2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/>
        </p:nvSpPr>
        <p:spPr>
          <a:xfrm>
            <a:off x="357857" y="1444493"/>
            <a:ext cx="5931829" cy="4932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5023" tIns="65023" rIns="65023" bIns="65023">
            <a:spAutoFit/>
          </a:bodyPr>
          <a:lstStyle/>
          <a:p>
            <a:pPr marL="342900" indent="-342900" algn="l" defTabSz="914400">
              <a:buFont typeface="Arial" panose="020B0604020202020204" pitchFamily="34" charset="0"/>
              <a:buChar char="•"/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Parameterise (fast) classical potentials from ab-initio data.</a:t>
            </a:r>
          </a:p>
          <a:p>
            <a:pPr marL="342900" indent="-342900" algn="l" defTabSz="914400">
              <a:buFont typeface="Arial" panose="020B0604020202020204" pitchFamily="34" charset="0"/>
              <a:buChar char="•"/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Propagate uncertainty to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QoI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 defTabSz="914400">
              <a:buFont typeface="Arial" panose="020B0604020202020204" pitchFamily="34" charset="0"/>
              <a:buChar char="•"/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Efficient and flexible force field optimisation code </a:t>
            </a:r>
            <a:r>
              <a:rPr lang="en-GB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potfit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www.potfit.net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) with UQ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layer.</a:t>
            </a:r>
          </a:p>
          <a:p>
            <a:pPr marL="342900" indent="-342900" algn="l" defTabSz="914400">
              <a:buFont typeface="Arial" panose="020B0604020202020204" pitchFamily="34" charset="0"/>
              <a:buChar char="•"/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Compatible with standard DFT and MD codes. </a:t>
            </a:r>
          </a:p>
          <a:p>
            <a:pPr algn="l" defTabSz="914400"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Brommer et al., MSMSE (2015)</a:t>
            </a:r>
          </a:p>
          <a:p>
            <a:pPr algn="l" defTabSz="914400"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Longbottom &amp; Brommer, MSMSE (2019)</a:t>
            </a:r>
          </a:p>
          <a:p>
            <a:pPr algn="l" defTabSz="914400"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defTabSz="914400"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Shape 266"/>
          <p:cNvSpPr>
            <a:spLocks noGrp="1"/>
          </p:cNvSpPr>
          <p:nvPr>
            <p:ph type="title" idx="4294967295"/>
          </p:nvPr>
        </p:nvSpPr>
        <p:spPr>
          <a:xfrm>
            <a:off x="357857" y="166387"/>
            <a:ext cx="12289086" cy="1227914"/>
          </a:xfrm>
          <a:prstGeom prst="rect">
            <a:avLst/>
          </a:prstGeom>
        </p:spPr>
        <p:txBody>
          <a:bodyPr lIns="0" tIns="0" rIns="0" bIns="0"/>
          <a:lstStyle>
            <a:lvl1pPr defTabSz="914400">
              <a:lnSpc>
                <a:spcPct val="96000"/>
              </a:lnSpc>
              <a:tabLst>
                <a:tab pos="571500" algn="l"/>
                <a:tab pos="1168400" algn="l"/>
                <a:tab pos="1739900" algn="l"/>
                <a:tab pos="2311400" algn="l"/>
                <a:tab pos="2895600" algn="l"/>
                <a:tab pos="3479800" algn="l"/>
                <a:tab pos="4064000" algn="l"/>
                <a:tab pos="4635500" algn="l"/>
                <a:tab pos="5207000" algn="l"/>
                <a:tab pos="5803900" algn="l"/>
                <a:tab pos="6375400" algn="l"/>
                <a:tab pos="6946900" algn="l"/>
                <a:tab pos="7531100" algn="l"/>
                <a:tab pos="8115300" algn="l"/>
                <a:tab pos="8699500" algn="l"/>
                <a:tab pos="9271000" algn="l"/>
                <a:tab pos="9842500" algn="l"/>
                <a:tab pos="10439400" algn="l"/>
                <a:tab pos="11010900" algn="l"/>
                <a:tab pos="11582400" algn="l"/>
                <a:tab pos="11798300" algn="l"/>
              </a:tabLst>
              <a:defRPr sz="4800" b="1">
                <a:solidFill>
                  <a:srgbClr val="1368A5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A" i="1" dirty="0" err="1"/>
              <a:t>Sequential</a:t>
            </a:r>
            <a:r>
              <a:rPr dirty="0"/>
              <a:t> Multiscale Materials Modelling</a:t>
            </a:r>
          </a:p>
        </p:txBody>
      </p:sp>
      <p:sp>
        <p:nvSpPr>
          <p:cNvPr id="24" name="Shape 170"/>
          <p:cNvSpPr/>
          <p:nvPr/>
        </p:nvSpPr>
        <p:spPr>
          <a:xfrm>
            <a:off x="8268140" y="996934"/>
            <a:ext cx="4241417" cy="4698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914400">
              <a:defRPr sz="2800" b="1" u="sng">
                <a:solidFill>
                  <a:srgbClr val="009992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uFill>
                  <a:solidFill>
                    <a:srgbClr val="009992"/>
                  </a:solidFill>
                </a:uFill>
                <a:latin typeface="Arial"/>
                <a:ea typeface="Arial"/>
                <a:cs typeface="Arial"/>
                <a:sym typeface="Arial"/>
                <a:hlinkClick r:id="rId4"/>
              </a:defRPr>
            </a:lvl1pPr>
          </a:lstStyle>
          <a:p>
            <a:pPr>
              <a:defRPr u="none">
                <a:solidFill>
                  <a:srgbClr val="1368A5"/>
                </a:solidFill>
                <a:uFillTx/>
              </a:defRPr>
            </a:pPr>
            <a:r>
              <a:rPr sz="2200" u="sng" dirty="0">
                <a:solidFill>
                  <a:srgbClr val="009992"/>
                </a:solidFill>
                <a:uFill>
                  <a:solidFill>
                    <a:srgbClr val="009992"/>
                  </a:solidFill>
                </a:uFill>
                <a:hlinkClick r:id="rId4"/>
              </a:rPr>
              <a:t>www.warwick.ac.uk/</a:t>
            </a:r>
            <a:r>
              <a:rPr lang="en-GB" sz="2200" u="sng" dirty="0">
                <a:solidFill>
                  <a:srgbClr val="009992"/>
                </a:solidFill>
                <a:uFill>
                  <a:solidFill>
                    <a:srgbClr val="009992"/>
                  </a:solidFill>
                </a:uFill>
                <a:hlinkClick r:id="rId4"/>
              </a:rPr>
              <a:t>pbrommer</a:t>
            </a:r>
            <a:endParaRPr sz="2200" u="sng" dirty="0">
              <a:solidFill>
                <a:srgbClr val="009992"/>
              </a:solidFill>
              <a:uFill>
                <a:solidFill>
                  <a:srgbClr val="009992"/>
                </a:solidFill>
              </a:uFill>
              <a:hlinkClick r:id="rId4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590305C-81A4-EE42-8FBE-56A879E848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9686" y="1444493"/>
            <a:ext cx="6357257" cy="455803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D5192679-BCDC-C044-8143-DB00DF9916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876" y="2975217"/>
            <a:ext cx="1457325" cy="866775"/>
          </a:xfrm>
          <a:prstGeom prst="rect">
            <a:avLst/>
          </a:prstGeom>
        </p:spPr>
      </p:pic>
      <p:pic>
        <p:nvPicPr>
          <p:cNvPr id="1026" name="Picture 2" descr="stress2-005c.png">
            <a:extLst>
              <a:ext uri="{FF2B5EF4-FFF2-40B4-BE49-F238E27FC236}">
                <a16:creationId xmlns="" xmlns:a16="http://schemas.microsoft.com/office/drawing/2014/main" id="{2DDE00DD-DE48-D744-B618-183E4D8B3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78391" y="6397988"/>
            <a:ext cx="10468077" cy="335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Shape 260">
            <a:extLst>
              <a:ext uri="{FF2B5EF4-FFF2-40B4-BE49-F238E27FC236}">
                <a16:creationId xmlns="" xmlns:a16="http://schemas.microsoft.com/office/drawing/2014/main" id="{637CEDC0-FD5D-7842-9E10-ED4FD12AF5A9}"/>
              </a:ext>
            </a:extLst>
          </p:cNvPr>
          <p:cNvSpPr/>
          <p:nvPr/>
        </p:nvSpPr>
        <p:spPr>
          <a:xfrm>
            <a:off x="6715114" y="6002526"/>
            <a:ext cx="5931829" cy="3514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5023" tIns="65023" rIns="65023" bIns="65023">
            <a:noAutofit/>
          </a:bodyPr>
          <a:lstStyle/>
          <a:p>
            <a:pPr algn="l" defTabSz="914400"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b="1" i="1" dirty="0">
                <a:solidFill>
                  <a:srgbClr val="1368A5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latin typeface="Arial"/>
                <a:cs typeface="Arial"/>
              </a:rPr>
              <a:t>Long-time </a:t>
            </a:r>
            <a:r>
              <a:rPr lang="en-GB" b="1" i="1" dirty="0">
                <a:solidFill>
                  <a:srgbClr val="1368A5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latin typeface="Arial"/>
                <a:cs typeface="Arial"/>
                <a:sym typeface="Arial"/>
              </a:rPr>
              <a:t>defect</a:t>
            </a:r>
            <a:r>
              <a:rPr lang="en-GB" b="1" i="1" dirty="0">
                <a:solidFill>
                  <a:srgbClr val="1368A5"/>
                </a:solidFill>
                <a:effectLst>
                  <a:outerShdw blurRad="25400" dist="1524" dir="2700000" rotWithShape="0">
                    <a:srgbClr val="000000">
                      <a:alpha val="0"/>
                    </a:srgbClr>
                  </a:outerShdw>
                </a:effectLst>
                <a:latin typeface="Arial"/>
                <a:cs typeface="Arial"/>
              </a:rPr>
              <a:t> evolution with KMC</a:t>
            </a:r>
          </a:p>
          <a:p>
            <a:pPr marL="342900" indent="-342900" algn="l" defTabSz="914400">
              <a:buFont typeface="Arial" panose="020B0604020202020204" pitchFamily="34" charset="0"/>
              <a:buChar char="•"/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Find barriers separating states using open-ended search method ART.</a:t>
            </a:r>
          </a:p>
          <a:p>
            <a:pPr marL="342900" indent="-342900" algn="l" defTabSz="914400">
              <a:buFont typeface="Arial" panose="020B0604020202020204" pitchFamily="34" charset="0"/>
              <a:buChar char="•"/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Evolve system over “experimental” time scales (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…s) from state to state using adaptive KMC code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kART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 defTabSz="914400">
              <a:buFont typeface="Arial" panose="020B0604020202020204" pitchFamily="34" charset="0"/>
              <a:buChar char="•"/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Application in project: Ageing in precipitation-hardened alloys.</a:t>
            </a:r>
          </a:p>
          <a:p>
            <a:pPr algn="l" defTabSz="914400">
              <a:defRPr sz="24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Beland et al., Phys. Rev. E (2011)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Brommer et al., Phys. Rev B (2014)</a:t>
            </a:r>
          </a:p>
        </p:txBody>
      </p:sp>
    </p:spTree>
    <p:extLst>
      <p:ext uri="{BB962C8B-B14F-4D97-AF65-F5344CB8AC3E}">
        <p14:creationId xmlns:p14="http://schemas.microsoft.com/office/powerpoint/2010/main" val="611314120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219</Words>
  <Application>Microsoft Office PowerPoint</Application>
  <PresentationFormat>Custom</PresentationFormat>
  <Paragraphs>56</Paragraphs>
  <Slides>3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Gill Sans</vt:lpstr>
      <vt:lpstr>Gill Sans Light</vt:lpstr>
      <vt:lpstr>Helvetica</vt:lpstr>
      <vt:lpstr>Helvetica Light</vt:lpstr>
      <vt:lpstr>Helvetica Neue</vt:lpstr>
      <vt:lpstr>Lucida Grande</vt:lpstr>
      <vt:lpstr>Wingdings</vt:lpstr>
      <vt:lpstr>White</vt:lpstr>
      <vt:lpstr>Modelling and Simulation at Warwick</vt:lpstr>
      <vt:lpstr>Concurrent Multiscale Materials Modelling</vt:lpstr>
      <vt:lpstr>Sequential Multiscale Materials Modelling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Predictive Modelling of Materials at Warwick</dc:title>
  <dc:creator>Grew, Naomi</dc:creator>
  <cp:lastModifiedBy>Grew, Naomi</cp:lastModifiedBy>
  <cp:revision>43</cp:revision>
  <dcterms:modified xsi:type="dcterms:W3CDTF">2019-05-22T10:31:10Z</dcterms:modified>
</cp:coreProperties>
</file>