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0" r:id="rId2"/>
    <p:sldId id="262" r:id="rId3"/>
    <p:sldId id="258" r:id="rId4"/>
    <p:sldId id="265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008000"/>
    <a:srgbClr val="CC3300"/>
    <a:srgbClr val="3333CC"/>
    <a:srgbClr val="CC99FF"/>
    <a:srgbClr val="FF7C80"/>
    <a:srgbClr val="FF99CC"/>
    <a:srgbClr val="99FF99"/>
    <a:srgbClr val="FF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718"/>
  </p:normalViewPr>
  <p:slideViewPr>
    <p:cSldViewPr snapToGrid="0" snapToObjects="1" showGuides="1">
      <p:cViewPr varScale="1">
        <p:scale>
          <a:sx n="74" d="100"/>
          <a:sy n="74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A1ACE-11CE-41F0-92D2-4DDFD0F296F2}" type="datetimeFigureOut">
              <a:rPr lang="en-GB" smtClean="0"/>
              <a:t>12/5/19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4CEC1-AA25-49C6-A36F-F9AD4055D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509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45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1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</a:t>
            </a:r>
            <a:r>
              <a:rPr lang="en-US" b="1" dirty="0" smtClean="0">
                <a:latin typeface="+mn-lt"/>
                <a:ea typeface="Avenir Next Demi Bold" charset="0"/>
                <a:cs typeface="Avenir Next Demi Bold" charset="0"/>
              </a:rPr>
              <a:t>bold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 smtClean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</a:t>
            </a:r>
            <a:r>
              <a:rPr lang="en-US" dirty="0" smtClean="0">
                <a:solidFill>
                  <a:srgbClr val="511C6C"/>
                </a:solidFill>
                <a:latin typeface="+mn-lt"/>
              </a:rPr>
              <a:t>(more bullet </a:t>
            </a:r>
            <a:r>
              <a:rPr lang="en-US" dirty="0">
                <a:solidFill>
                  <a:srgbClr val="511C6C"/>
                </a:solidFill>
                <a:latin typeface="+mn-lt"/>
              </a:rPr>
              <a:t>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21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310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0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3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91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2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7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61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15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874A-709F-FB4A-B69C-01B3394CB97A}" type="datetimeFigureOut">
              <a:rPr lang="en-US" smtClean="0"/>
              <a:t>5/12/2019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71701-D8DF-E94C-A64D-3714B4E8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5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2880"/>
            <a:ext cx="12191545" cy="68579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804672" y="3072451"/>
            <a:ext cx="9682936" cy="1498571"/>
          </a:xfrm>
          <a:prstGeom prst="rect">
            <a:avLst/>
          </a:prstGeom>
        </p:spPr>
        <p:txBody>
          <a:bodyPr lIns="121917" tIns="60958" rIns="121917" bIns="60958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6400" dirty="0" smtClean="0">
                <a:solidFill>
                  <a:srgbClr val="511C6C"/>
                </a:solidFill>
                <a:latin typeface="+mn-lt"/>
              </a:rPr>
              <a:t>CDT External Partner Day </a:t>
            </a:r>
            <a:endParaRPr lang="en-US" sz="6400" dirty="0">
              <a:solidFill>
                <a:srgbClr val="511C6C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04672" y="4874140"/>
            <a:ext cx="9144000" cy="445707"/>
          </a:xfrm>
          <a:prstGeom prst="rect">
            <a:avLst/>
          </a:prstGeom>
        </p:spPr>
        <p:txBody>
          <a:bodyPr lIns="121917" tIns="60958" rIns="121917" bIns="60958"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511C6C"/>
                </a:solidFill>
                <a:latin typeface="+mn-lt"/>
              </a:rPr>
              <a:t>Superconductivity and </a:t>
            </a:r>
            <a:r>
              <a:rPr lang="en-US" sz="2800" dirty="0">
                <a:solidFill>
                  <a:srgbClr val="511C6C"/>
                </a:solidFill>
                <a:latin typeface="+mn-lt"/>
              </a:rPr>
              <a:t>M</a:t>
            </a:r>
            <a:r>
              <a:rPr lang="en-US" sz="2800" dirty="0" smtClean="0">
                <a:solidFill>
                  <a:srgbClr val="511C6C"/>
                </a:solidFill>
                <a:latin typeface="+mn-lt"/>
              </a:rPr>
              <a:t>agnetism Group</a:t>
            </a:r>
            <a:endParaRPr lang="en-US" sz="2800" dirty="0">
              <a:solidFill>
                <a:srgbClr val="511C6C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04672" y="5672439"/>
            <a:ext cx="9144000" cy="445707"/>
          </a:xfrm>
          <a:prstGeom prst="rect">
            <a:avLst/>
          </a:prstGeom>
        </p:spPr>
        <p:txBody>
          <a:bodyPr vert="horz" lIns="121917" tIns="60958" rIns="121917" bIns="60958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Monday 13</a:t>
            </a:r>
            <a:r>
              <a:rPr lang="en-US" baseline="30000" dirty="0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th</a:t>
            </a:r>
            <a:r>
              <a:rPr lang="en-US" dirty="0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 May 2019 </a:t>
            </a:r>
            <a:r>
              <a:rPr lang="en-US" dirty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/ </a:t>
            </a:r>
            <a:r>
              <a:rPr lang="en-US" dirty="0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Senate House </a:t>
            </a:r>
            <a:endParaRPr lang="en-US" dirty="0">
              <a:solidFill>
                <a:srgbClr val="511C6C"/>
              </a:solidFill>
              <a:latin typeface="+mn-lt"/>
              <a:ea typeface="Avenir Next" charset="0"/>
              <a:cs typeface="Avenir Nex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99605" y="5497821"/>
            <a:ext cx="10274423" cy="0"/>
          </a:xfrm>
          <a:prstGeom prst="line">
            <a:avLst/>
          </a:prstGeom>
          <a:ln>
            <a:solidFill>
              <a:srgbClr val="511C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2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69167" y="3011983"/>
            <a:ext cx="4080106" cy="189859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b="1" dirty="0" err="1"/>
              <a:t>Geetha</a:t>
            </a:r>
            <a:r>
              <a:rPr lang="en-US" sz="2400" b="1" dirty="0"/>
              <a:t> </a:t>
            </a:r>
            <a:r>
              <a:rPr lang="en-US" sz="2400" b="1" dirty="0" err="1"/>
              <a:t>Balakrishnan</a:t>
            </a:r>
            <a:r>
              <a:rPr lang="en-US" sz="2400" b="1" dirty="0"/>
              <a:t> (GB)</a:t>
            </a:r>
            <a:endParaRPr lang="en-US" sz="2400" dirty="0"/>
          </a:p>
          <a:p>
            <a:r>
              <a:rPr lang="en-US" sz="2400" b="1" dirty="0" smtClean="0">
                <a:ea typeface="Arial" charset="0"/>
                <a:cs typeface="Arial" charset="0"/>
              </a:rPr>
              <a:t>Paul Goddard (PAG)</a:t>
            </a:r>
          </a:p>
          <a:p>
            <a:pPr>
              <a:buClr>
                <a:srgbClr val="511C6C"/>
              </a:buClr>
            </a:pPr>
            <a:r>
              <a:rPr lang="en-US" sz="2400" b="1" dirty="0" smtClean="0"/>
              <a:t>Martin Lees (MRL)</a:t>
            </a:r>
            <a:endParaRPr lang="en-US" sz="2400" dirty="0" smtClean="0"/>
          </a:p>
          <a:p>
            <a:pPr>
              <a:buClr>
                <a:srgbClr val="511C6C"/>
              </a:buClr>
            </a:pPr>
            <a:r>
              <a:rPr lang="en-US" sz="2400" b="1" dirty="0" smtClean="0"/>
              <a:t>Oleg </a:t>
            </a:r>
            <a:r>
              <a:rPr lang="en-US" sz="2400" b="1" dirty="0" err="1" smtClean="0"/>
              <a:t>Petrenko</a:t>
            </a:r>
            <a:r>
              <a:rPr lang="en-US" sz="2400" b="1" dirty="0" smtClean="0"/>
              <a:t> (OAP)</a:t>
            </a:r>
            <a:endParaRPr lang="en-US" sz="2400" dirty="0"/>
          </a:p>
          <a:p>
            <a:pPr>
              <a:buClr>
                <a:srgbClr val="00B2DD"/>
              </a:buClr>
            </a:pPr>
            <a:endParaRPr lang="en-US" sz="2400" dirty="0"/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43409" y="1266549"/>
            <a:ext cx="8705296" cy="5078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</a:rPr>
              <a:t>Superconductivity and </a:t>
            </a:r>
            <a:r>
              <a:rPr lang="en-US" dirty="0" smtClean="0">
                <a:solidFill>
                  <a:srgbClr val="511C6C"/>
                </a:solidFill>
              </a:rPr>
              <a:t>Magnetism: </a:t>
            </a:r>
            <a:r>
              <a:rPr lang="en-US" dirty="0" smtClean="0">
                <a:solidFill>
                  <a:srgbClr val="511C6C"/>
                </a:solidFill>
                <a:latin typeface="+mn-lt"/>
              </a:rPr>
              <a:t>Research </a:t>
            </a:r>
            <a:r>
              <a:rPr lang="en-US" dirty="0" smtClean="0">
                <a:solidFill>
                  <a:srgbClr val="511C6C"/>
                </a:solidFill>
                <a:latin typeface="+mn-lt"/>
              </a:rPr>
              <a:t>Techniques</a:t>
            </a:r>
            <a:endParaRPr lang="en-US" dirty="0">
              <a:solidFill>
                <a:srgbClr val="511C6C"/>
              </a:solidFill>
              <a:latin typeface="+mn-lt"/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260469" y="2402037"/>
            <a:ext cx="7549631" cy="3152248"/>
            <a:chOff x="4260470" y="2140454"/>
            <a:chExt cx="7549631" cy="3152248"/>
          </a:xfrm>
        </p:grpSpPr>
        <p:sp>
          <p:nvSpPr>
            <p:cNvPr id="2" name="TextBox 1"/>
            <p:cNvSpPr txBox="1"/>
            <p:nvPr/>
          </p:nvSpPr>
          <p:spPr>
            <a:xfrm>
              <a:off x="4260470" y="2140454"/>
              <a:ext cx="7549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synthesis of polycrystalline and single crystals </a:t>
              </a:r>
              <a:r>
                <a:rPr lang="en-US" sz="2400" dirty="0" smtClean="0"/>
                <a:t>samples (GB)</a:t>
              </a:r>
              <a:endParaRPr lang="en-GB" sz="2400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81640" y="3330922"/>
              <a:ext cx="329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ea typeface="Arial" charset="0"/>
                  <a:cs typeface="Arial" charset="0"/>
                </a:rPr>
                <a:t>a</a:t>
              </a:r>
              <a:r>
                <a:rPr lang="en-US" sz="2400" dirty="0" smtClean="0">
                  <a:ea typeface="Arial" charset="0"/>
                  <a:cs typeface="Arial" charset="0"/>
                </a:rPr>
                <a:t>c and dc </a:t>
              </a:r>
              <a:r>
                <a:rPr lang="en-US" sz="2400" dirty="0" err="1" smtClean="0">
                  <a:ea typeface="Arial" charset="0"/>
                  <a:cs typeface="Arial" charset="0"/>
                </a:rPr>
                <a:t>magnetometry</a:t>
              </a:r>
              <a:endParaRPr lang="en-GB" sz="2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83213" y="2524823"/>
              <a:ext cx="49460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ea typeface="Arial" charset="0"/>
                  <a:cs typeface="Arial" charset="0"/>
                </a:rPr>
                <a:t>ultra-high magnetic </a:t>
              </a:r>
              <a:r>
                <a:rPr lang="en-US" sz="2400" dirty="0" smtClean="0">
                  <a:ea typeface="Arial" charset="0"/>
                  <a:cs typeface="Arial" charset="0"/>
                </a:rPr>
                <a:t>fields   (PAG, OAP)</a:t>
              </a:r>
              <a:endParaRPr lang="en-GB" sz="2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60470" y="4831037"/>
              <a:ext cx="63864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elastic </a:t>
              </a:r>
              <a:r>
                <a:rPr lang="en-US" sz="2400" dirty="0"/>
                <a:t>and inelastic neutron </a:t>
              </a:r>
              <a:r>
                <a:rPr lang="en-US" sz="2400" dirty="0" smtClean="0"/>
                <a:t>scattering (OAP, PAG)</a:t>
              </a:r>
              <a:endParaRPr lang="en-GB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83213" y="4474427"/>
              <a:ext cx="40950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muon </a:t>
              </a:r>
              <a:r>
                <a:rPr lang="en-US" sz="2400" dirty="0" smtClean="0"/>
                <a:t>spectroscopy (MRL, PAG)</a:t>
              </a:r>
              <a:endParaRPr lang="en-GB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95469" y="2924229"/>
              <a:ext cx="22470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ea typeface="Arial" charset="0"/>
                  <a:cs typeface="Arial" charset="0"/>
                </a:rPr>
                <a:t>skin </a:t>
              </a:r>
              <a:r>
                <a:rPr lang="en-US" sz="2400" dirty="0" smtClean="0">
                  <a:ea typeface="Arial" charset="0"/>
                  <a:cs typeface="Arial" charset="0"/>
                </a:rPr>
                <a:t>depth (PAG)</a:t>
              </a:r>
              <a:endParaRPr lang="en-GB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95469" y="4098935"/>
              <a:ext cx="43370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heat </a:t>
              </a:r>
              <a:r>
                <a:rPr lang="en-US" sz="2400" dirty="0" smtClean="0"/>
                <a:t>capacity, electrical transport</a:t>
              </a:r>
              <a:endParaRPr lang="en-GB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81640" y="3733460"/>
              <a:ext cx="37952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ea typeface="Arial" charset="0"/>
                  <a:cs typeface="Arial" charset="0"/>
                </a:rPr>
                <a:t>applied </a:t>
              </a:r>
              <a:r>
                <a:rPr lang="en-US" sz="2400" dirty="0" smtClean="0">
                  <a:ea typeface="Arial" charset="0"/>
                  <a:cs typeface="Arial" charset="0"/>
                </a:rPr>
                <a:t>pressure (PAG, </a:t>
              </a:r>
              <a:r>
                <a:rPr lang="en-US" sz="2400" dirty="0">
                  <a:ea typeface="Arial" charset="0"/>
                  <a:cs typeface="Arial" charset="0"/>
                </a:rPr>
                <a:t>M</a:t>
              </a:r>
              <a:r>
                <a:rPr lang="en-US" sz="2400" dirty="0" smtClean="0">
                  <a:ea typeface="Arial" charset="0"/>
                  <a:cs typeface="Arial" charset="0"/>
                </a:rPr>
                <a:t>RL)</a:t>
              </a: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3144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58041" y="2464379"/>
            <a:ext cx="6507055" cy="2556000"/>
            <a:chOff x="21991" y="1146220"/>
            <a:chExt cx="10641717" cy="4180114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91" y="1550540"/>
              <a:ext cx="10058399" cy="3063173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3232598" y="1146220"/>
              <a:ext cx="7431110" cy="4180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321" y="64397"/>
            <a:ext cx="2245603" cy="2340000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4301226" y="4758776"/>
            <a:ext cx="3780000" cy="180000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BAA21BAF-1F93-B841-B72A-02D9A3A8F4DC}"/>
              </a:ext>
            </a:extLst>
          </p:cNvPr>
          <p:cNvGrpSpPr>
            <a:grpSpLocks noChangeAspect="1"/>
          </p:cNvGrpSpPr>
          <p:nvPr/>
        </p:nvGrpSpPr>
        <p:grpSpPr>
          <a:xfrm>
            <a:off x="7956084" y="74441"/>
            <a:ext cx="2830006" cy="994508"/>
            <a:chOff x="296026" y="130845"/>
            <a:chExt cx="8001111" cy="2811734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64EE927C-D617-5449-817B-433F987769A2}"/>
                </a:ext>
              </a:extLst>
            </p:cNvPr>
            <p:cNvSpPr/>
            <p:nvPr/>
          </p:nvSpPr>
          <p:spPr>
            <a:xfrm>
              <a:off x="296026" y="610025"/>
              <a:ext cx="2934854" cy="5142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68D18FF6-4B79-BB49-A044-8750D01D1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2488" y="130845"/>
              <a:ext cx="7124649" cy="2811734"/>
            </a:xfrm>
            <a:prstGeom prst="rect">
              <a:avLst/>
            </a:prstGeom>
          </p:spPr>
        </p:pic>
      </p:grpSp>
      <p:sp>
        <p:nvSpPr>
          <p:cNvPr id="22" name="Rounded Rectangle 21"/>
          <p:cNvSpPr/>
          <p:nvPr/>
        </p:nvSpPr>
        <p:spPr>
          <a:xfrm>
            <a:off x="8341216" y="4062090"/>
            <a:ext cx="3780000" cy="1620000"/>
          </a:xfrm>
          <a:prstGeom prst="roundRect">
            <a:avLst/>
          </a:prstGeom>
          <a:solidFill>
            <a:srgbClr val="CC99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8287574" y="1244427"/>
            <a:ext cx="3780000" cy="1800000"/>
          </a:xfrm>
          <a:prstGeom prst="round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4301226" y="178148"/>
            <a:ext cx="3780000" cy="18000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148255" y="2563367"/>
            <a:ext cx="3780000" cy="1928934"/>
          </a:xfrm>
          <a:prstGeom prst="roundRect">
            <a:avLst/>
          </a:prstGeom>
          <a:solidFill>
            <a:srgbClr val="FF7C8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174013" y="4724123"/>
            <a:ext cx="3780000" cy="180000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4301226" y="4606376"/>
            <a:ext cx="3780000" cy="2160000"/>
          </a:xfrm>
          <a:prstGeom prst="roundRect">
            <a:avLst/>
          </a:prstGeom>
          <a:solidFill>
            <a:srgbClr val="99FF9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0620" y="3036021"/>
            <a:ext cx="2520000" cy="98922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937" y="2688285"/>
            <a:ext cx="3748504" cy="68332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frustrated </a:t>
            </a:r>
            <a:r>
              <a:rPr lang="en-US" sz="2000" dirty="0">
                <a:solidFill>
                  <a:srgbClr val="FF0000"/>
                </a:solidFill>
              </a:rPr>
              <a:t>magnetic </a:t>
            </a:r>
            <a:r>
              <a:rPr lang="en-US" sz="2000" dirty="0" smtClean="0">
                <a:solidFill>
                  <a:srgbClr val="FF0000"/>
                </a:solidFill>
              </a:rPr>
              <a:t>materials - borides </a:t>
            </a:r>
            <a:r>
              <a:rPr lang="en-US" sz="2000" dirty="0">
                <a:solidFill>
                  <a:srgbClr val="FF0000"/>
                </a:solidFill>
              </a:rPr>
              <a:t>and </a:t>
            </a:r>
            <a:r>
              <a:rPr lang="en-US" sz="2000" dirty="0" smtClean="0">
                <a:solidFill>
                  <a:srgbClr val="FF0000"/>
                </a:solidFill>
              </a:rPr>
              <a:t>oxides </a:t>
            </a:r>
            <a:r>
              <a:rPr lang="en-US" sz="2000" dirty="0" smtClean="0"/>
              <a:t>(</a:t>
            </a:r>
            <a:r>
              <a:rPr lang="en-US" sz="2000" b="1" dirty="0" smtClean="0"/>
              <a:t>OAP, GB, MRL</a:t>
            </a:r>
            <a:r>
              <a:rPr lang="en-US" sz="2000" dirty="0" smtClean="0"/>
              <a:t>)</a:t>
            </a:r>
            <a:endParaRPr lang="en-US" sz="2000" dirty="0"/>
          </a:p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80798" y="316401"/>
            <a:ext cx="3820856" cy="4234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3333CC"/>
                </a:solidFill>
                <a:ea typeface="Arial" charset="0"/>
                <a:cs typeface="Arial" charset="0"/>
              </a:rPr>
              <a:t>low-dimensional </a:t>
            </a:r>
            <a:r>
              <a:rPr lang="en-US" sz="2000" dirty="0" smtClean="0">
                <a:solidFill>
                  <a:srgbClr val="3333CC"/>
                </a:solidFill>
                <a:ea typeface="Arial" charset="0"/>
                <a:cs typeface="Arial" charset="0"/>
              </a:rPr>
              <a:t>magnetism </a:t>
            </a:r>
            <a:r>
              <a:rPr lang="en-US" sz="2000" dirty="0" smtClean="0">
                <a:ea typeface="Arial" charset="0"/>
                <a:cs typeface="Arial" charset="0"/>
              </a:rPr>
              <a:t>(</a:t>
            </a:r>
            <a:r>
              <a:rPr lang="en-US" sz="2000" b="1" dirty="0" smtClean="0">
                <a:ea typeface="Arial" charset="0"/>
                <a:cs typeface="Arial" charset="0"/>
              </a:rPr>
              <a:t>PAG</a:t>
            </a:r>
            <a:r>
              <a:rPr lang="en-US" sz="2000" dirty="0" smtClean="0">
                <a:ea typeface="Arial" charset="0"/>
                <a:cs typeface="Arial" charset="0"/>
              </a:rPr>
              <a:t>)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09097" y="739895"/>
            <a:ext cx="356425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/>
              <a:t>Unconventional field-induced gap in an </a:t>
            </a:r>
            <a:r>
              <a:rPr lang="en-US" sz="1600" i="1" dirty="0" smtClean="0"/>
              <a:t> S = </a:t>
            </a:r>
            <a:r>
              <a:rPr lang="en-US" sz="1600" i="1" dirty="0"/>
              <a:t>1/2 chiral staggered </a:t>
            </a:r>
            <a:r>
              <a:rPr lang="en-US" sz="1600" i="1" dirty="0" smtClean="0"/>
              <a:t>chain</a:t>
            </a:r>
            <a:r>
              <a:rPr lang="en-US" sz="1600" dirty="0" smtClean="0"/>
              <a:t> </a:t>
            </a:r>
          </a:p>
          <a:p>
            <a:pPr algn="just"/>
            <a:endParaRPr lang="en-US" sz="1000" dirty="0" smtClean="0"/>
          </a:p>
          <a:p>
            <a:pPr algn="just"/>
            <a:r>
              <a:rPr lang="en-US" sz="1600" dirty="0" smtClean="0"/>
              <a:t>J. </a:t>
            </a:r>
            <a:r>
              <a:rPr lang="en-US" sz="1600" dirty="0" err="1" smtClean="0"/>
              <a:t>Lui</a:t>
            </a:r>
            <a:r>
              <a:rPr lang="en-US" sz="1600" dirty="0" smtClean="0"/>
              <a:t>, </a:t>
            </a:r>
            <a:r>
              <a:rPr lang="en-US" sz="1600" b="1" dirty="0" smtClean="0"/>
              <a:t>PAG</a:t>
            </a:r>
            <a:r>
              <a:rPr lang="en-US" sz="1600" dirty="0" smtClean="0"/>
              <a:t>, </a:t>
            </a:r>
            <a:r>
              <a:rPr lang="en-US" sz="1600" i="1" dirty="0" smtClean="0"/>
              <a:t>et al</a:t>
            </a:r>
            <a:r>
              <a:rPr lang="en-US" sz="1600" dirty="0" smtClean="0"/>
              <a:t>. Phys. Rev. Lett. </a:t>
            </a:r>
            <a:r>
              <a:rPr lang="is-IS" sz="1600" b="1" dirty="0"/>
              <a:t>122</a:t>
            </a:r>
            <a:r>
              <a:rPr lang="is-IS" sz="1600" dirty="0"/>
              <a:t>, 057207 (2019</a:t>
            </a:r>
            <a:r>
              <a:rPr lang="is-IS" sz="1600" dirty="0" smtClean="0"/>
              <a:t>).</a:t>
            </a:r>
            <a:endParaRPr lang="is-IS" sz="16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80798" y="4796145"/>
            <a:ext cx="3820856" cy="6237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8000"/>
                </a:solidFill>
                <a:ea typeface="Arial" charset="0"/>
                <a:cs typeface="Arial" charset="0"/>
              </a:rPr>
              <a:t>u</a:t>
            </a:r>
            <a:r>
              <a:rPr lang="en-US" sz="2000" dirty="0" smtClean="0">
                <a:solidFill>
                  <a:srgbClr val="008000"/>
                </a:solidFill>
                <a:ea typeface="Arial" charset="0"/>
                <a:cs typeface="Arial" charset="0"/>
              </a:rPr>
              <a:t>nconventional superconductivity </a:t>
            </a:r>
            <a:r>
              <a:rPr lang="en-US" sz="2000" dirty="0" smtClean="0">
                <a:ea typeface="Arial" charset="0"/>
                <a:cs typeface="Arial" charset="0"/>
              </a:rPr>
              <a:t>(</a:t>
            </a:r>
            <a:r>
              <a:rPr lang="en-US" sz="2000" b="1" dirty="0" smtClean="0">
                <a:ea typeface="Arial" charset="0"/>
                <a:cs typeface="Arial" charset="0"/>
              </a:rPr>
              <a:t>MRL, PAG, GB</a:t>
            </a:r>
            <a:r>
              <a:rPr lang="en-US" sz="2000" dirty="0" smtClean="0">
                <a:ea typeface="Arial" charset="0"/>
                <a:cs typeface="Arial" charset="0"/>
              </a:rPr>
              <a:t>)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409097" y="5374187"/>
            <a:ext cx="356425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Unconventional </a:t>
            </a:r>
            <a:r>
              <a:rPr lang="en-GB" sz="1600" i="1" dirty="0" smtClean="0"/>
              <a:t>superconductivity </a:t>
            </a:r>
            <a:r>
              <a:rPr lang="en-GB" sz="1600" i="1" dirty="0"/>
              <a:t>in </a:t>
            </a:r>
            <a:r>
              <a:rPr lang="en-GB" sz="1600" i="1" dirty="0" smtClean="0"/>
              <a:t>La</a:t>
            </a:r>
            <a:r>
              <a:rPr lang="en-GB" sz="1600" i="1" baseline="-25000" dirty="0" smtClean="0"/>
              <a:t>7</a:t>
            </a:r>
            <a:r>
              <a:rPr lang="en-GB" sz="1600" i="1" dirty="0" smtClean="0"/>
              <a:t>Ir</a:t>
            </a:r>
            <a:r>
              <a:rPr lang="en-GB" sz="1600" i="1" baseline="-25000" dirty="0" smtClean="0"/>
              <a:t>3</a:t>
            </a:r>
            <a:endParaRPr lang="en-US" sz="1600" dirty="0" smtClean="0"/>
          </a:p>
          <a:p>
            <a:pPr algn="just"/>
            <a:endParaRPr lang="en-US" sz="1000" dirty="0" smtClean="0"/>
          </a:p>
          <a:p>
            <a:pPr algn="just"/>
            <a:r>
              <a:rPr lang="en-US" sz="1600" dirty="0" smtClean="0"/>
              <a:t>J. A. T. Barker, </a:t>
            </a:r>
            <a:r>
              <a:rPr lang="en-US" sz="1600" b="1" dirty="0" smtClean="0"/>
              <a:t>MRL, GB</a:t>
            </a:r>
            <a:r>
              <a:rPr lang="en-US" sz="1600" dirty="0" smtClean="0"/>
              <a:t>, </a:t>
            </a:r>
            <a:r>
              <a:rPr lang="en-US" sz="1600" i="1" dirty="0" smtClean="0"/>
              <a:t>et al</a:t>
            </a:r>
            <a:r>
              <a:rPr lang="en-US" sz="1600" dirty="0" smtClean="0"/>
              <a:t>. Phys. Rev. Lett. </a:t>
            </a:r>
            <a:r>
              <a:rPr lang="is-IS" sz="1600" b="1" dirty="0" smtClean="0"/>
              <a:t>115</a:t>
            </a:r>
            <a:r>
              <a:rPr lang="is-IS" sz="1600" dirty="0" smtClean="0"/>
              <a:t>, 267001 </a:t>
            </a:r>
            <a:r>
              <a:rPr lang="is-IS" sz="1600" dirty="0"/>
              <a:t>(</a:t>
            </a:r>
            <a:r>
              <a:rPr lang="is-IS" sz="1600" dirty="0" smtClean="0"/>
              <a:t>2015).</a:t>
            </a:r>
            <a:endParaRPr lang="is-IS" sz="1600" dirty="0"/>
          </a:p>
          <a:p>
            <a:pPr algn="just"/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53585" y="4862376"/>
            <a:ext cx="3820856" cy="4437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solidFill>
                  <a:srgbClr val="996600"/>
                </a:solidFill>
                <a:ea typeface="Arial" charset="0"/>
                <a:cs typeface="Arial" charset="0"/>
              </a:rPr>
              <a:t>permanent </a:t>
            </a:r>
            <a:r>
              <a:rPr lang="en-US" sz="2200" dirty="0" smtClean="0">
                <a:solidFill>
                  <a:srgbClr val="996600"/>
                </a:solidFill>
                <a:ea typeface="Arial" charset="0"/>
                <a:cs typeface="Arial" charset="0"/>
              </a:rPr>
              <a:t>magnetism </a:t>
            </a:r>
            <a:r>
              <a:rPr lang="en-US" sz="2200" dirty="0" smtClean="0">
                <a:ea typeface="Arial" charset="0"/>
                <a:cs typeface="Arial" charset="0"/>
              </a:rPr>
              <a:t>(</a:t>
            </a:r>
            <a:r>
              <a:rPr lang="en-US" sz="2200" b="1" dirty="0" smtClean="0">
                <a:ea typeface="Arial" charset="0"/>
                <a:cs typeface="Arial" charset="0"/>
              </a:rPr>
              <a:t>MRL, GB</a:t>
            </a:r>
            <a:r>
              <a:rPr lang="en-US" sz="2200" dirty="0" smtClean="0">
                <a:ea typeface="Arial" charset="0"/>
                <a:cs typeface="Arial" charset="0"/>
              </a:rPr>
              <a:t>)</a:t>
            </a:r>
            <a:endParaRPr lang="en-GB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221586" y="5221475"/>
            <a:ext cx="368485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Calculating the </a:t>
            </a:r>
            <a:r>
              <a:rPr lang="en-GB" sz="1600" i="1" dirty="0" smtClean="0"/>
              <a:t>magnetic anisotropy </a:t>
            </a:r>
            <a:r>
              <a:rPr lang="en-GB" sz="1600" i="1" dirty="0"/>
              <a:t>of </a:t>
            </a:r>
            <a:r>
              <a:rPr lang="en-GB" sz="1600" i="1" dirty="0" smtClean="0"/>
              <a:t>rare-earth transition-metal ferrimagnets</a:t>
            </a:r>
            <a:endParaRPr lang="en-GB" sz="1600" dirty="0" smtClean="0"/>
          </a:p>
          <a:p>
            <a:pPr algn="just"/>
            <a:endParaRPr lang="en-GB" sz="1000" dirty="0" smtClean="0"/>
          </a:p>
          <a:p>
            <a:pPr algn="just"/>
            <a:r>
              <a:rPr lang="en-GB" sz="1600" dirty="0" smtClean="0"/>
              <a:t>C. E. </a:t>
            </a:r>
            <a:r>
              <a:rPr lang="en-GB" sz="1600" dirty="0"/>
              <a:t>Patrick</a:t>
            </a:r>
            <a:r>
              <a:rPr lang="en-US" sz="1600" dirty="0" smtClean="0"/>
              <a:t>, </a:t>
            </a:r>
            <a:r>
              <a:rPr lang="en-US" sz="1600" b="1" dirty="0" smtClean="0"/>
              <a:t>MRL</a:t>
            </a:r>
            <a:r>
              <a:rPr lang="en-US" sz="1600" dirty="0" smtClean="0"/>
              <a:t>, </a:t>
            </a:r>
            <a:r>
              <a:rPr lang="en-US" sz="1600" b="1" dirty="0" smtClean="0"/>
              <a:t>GB</a:t>
            </a:r>
            <a:r>
              <a:rPr lang="en-US" sz="1600" dirty="0" smtClean="0"/>
              <a:t>, </a:t>
            </a:r>
            <a:r>
              <a:rPr lang="en-US" sz="1600" i="1" dirty="0" smtClean="0"/>
              <a:t>et al</a:t>
            </a:r>
            <a:r>
              <a:rPr lang="en-US" sz="1600" dirty="0" smtClean="0"/>
              <a:t>. Phys. Rev. Lett. </a:t>
            </a:r>
            <a:r>
              <a:rPr lang="is-IS" sz="1600" b="1" dirty="0" smtClean="0"/>
              <a:t>120</a:t>
            </a:r>
            <a:r>
              <a:rPr lang="is-IS" sz="1600" dirty="0" smtClean="0"/>
              <a:t>, 097202 </a:t>
            </a:r>
            <a:r>
              <a:rPr lang="is-IS" sz="1600" dirty="0"/>
              <a:t>(</a:t>
            </a:r>
            <a:r>
              <a:rPr lang="is-IS" sz="1600" dirty="0" smtClean="0"/>
              <a:t>2018).</a:t>
            </a:r>
            <a:endParaRPr lang="is-IS" sz="16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8459466" y="4097311"/>
            <a:ext cx="3820856" cy="623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>
                <a:ea typeface="Arial" charset="0"/>
                <a:cs typeface="Arial" charset="0"/>
              </a:rPr>
              <a:t>s</a:t>
            </a:r>
            <a:r>
              <a:rPr lang="en-US" sz="2000" dirty="0" err="1" smtClean="0">
                <a:ea typeface="Arial" charset="0"/>
                <a:cs typeface="Arial" charset="0"/>
              </a:rPr>
              <a:t>kyrmions</a:t>
            </a:r>
            <a:r>
              <a:rPr lang="en-US" sz="2000" dirty="0" smtClean="0">
                <a:ea typeface="Arial" charset="0"/>
                <a:cs typeface="Arial" charset="0"/>
              </a:rPr>
              <a:t> (</a:t>
            </a:r>
            <a:r>
              <a:rPr lang="en-US" sz="2000" b="1" dirty="0" smtClean="0">
                <a:ea typeface="Arial" charset="0"/>
                <a:cs typeface="Arial" charset="0"/>
              </a:rPr>
              <a:t>GB, MRL</a:t>
            </a:r>
            <a:r>
              <a:rPr lang="en-US" sz="2000" dirty="0" smtClean="0">
                <a:ea typeface="Arial" charset="0"/>
                <a:cs typeface="Arial" charset="0"/>
              </a:rPr>
              <a:t>)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8436361" y="4417773"/>
            <a:ext cx="356425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Magnetic phases of </a:t>
            </a:r>
            <a:r>
              <a:rPr lang="en-GB" sz="1600" i="1" dirty="0" err="1"/>
              <a:t>skyrmion</a:t>
            </a:r>
            <a:r>
              <a:rPr lang="en-GB" sz="1600" i="1" dirty="0"/>
              <a:t>-hosting </a:t>
            </a:r>
            <a:r>
              <a:rPr lang="en-GB" sz="1600" i="1" dirty="0" smtClean="0"/>
              <a:t>GaV</a:t>
            </a:r>
            <a:r>
              <a:rPr lang="en-GB" sz="1600" i="1" baseline="-25000" dirty="0" smtClean="0"/>
              <a:t>4</a:t>
            </a:r>
            <a:r>
              <a:rPr lang="en-GB" sz="1600" i="1" dirty="0" smtClean="0"/>
              <a:t>S</a:t>
            </a:r>
            <a:r>
              <a:rPr lang="en-GB" sz="1600" i="1" baseline="-25000" dirty="0" smtClean="0"/>
              <a:t>8-y</a:t>
            </a:r>
            <a:r>
              <a:rPr lang="en-GB" sz="1600" i="1" dirty="0" smtClean="0"/>
              <a:t>Se</a:t>
            </a:r>
            <a:r>
              <a:rPr lang="en-GB" sz="1600" i="1" baseline="-25000" dirty="0" smtClean="0"/>
              <a:t>y</a:t>
            </a:r>
            <a:endParaRPr lang="en-GB" sz="1600" i="1" dirty="0"/>
          </a:p>
          <a:p>
            <a:pPr algn="just"/>
            <a:endParaRPr lang="en-US" sz="1000" dirty="0" smtClean="0"/>
          </a:p>
          <a:p>
            <a:pPr algn="just"/>
            <a:r>
              <a:rPr lang="en-GB" sz="1600" dirty="0"/>
              <a:t>K. J. A. Franke</a:t>
            </a:r>
            <a:r>
              <a:rPr lang="en-US" sz="1600" dirty="0" smtClean="0"/>
              <a:t>, </a:t>
            </a:r>
            <a:r>
              <a:rPr lang="en-US" sz="1600" b="1" dirty="0" smtClean="0"/>
              <a:t>GB</a:t>
            </a:r>
            <a:r>
              <a:rPr lang="en-US" sz="1600" dirty="0" smtClean="0"/>
              <a:t>, </a:t>
            </a:r>
            <a:r>
              <a:rPr lang="en-US" sz="1600" i="1" dirty="0" smtClean="0"/>
              <a:t>et al</a:t>
            </a:r>
            <a:r>
              <a:rPr lang="en-US" sz="1600" dirty="0" smtClean="0"/>
              <a:t>. Phys. Rev. </a:t>
            </a:r>
            <a:r>
              <a:rPr lang="en-US" sz="1600" dirty="0"/>
              <a:t>B</a:t>
            </a:r>
            <a:r>
              <a:rPr lang="en-US" sz="1600" dirty="0" smtClean="0"/>
              <a:t> </a:t>
            </a:r>
            <a:r>
              <a:rPr lang="is-IS" sz="1600" b="1" dirty="0" smtClean="0"/>
              <a:t>98</a:t>
            </a:r>
            <a:r>
              <a:rPr lang="is-IS" sz="1600" dirty="0" smtClean="0"/>
              <a:t>, 054428 </a:t>
            </a:r>
            <a:r>
              <a:rPr lang="is-IS" sz="1600" dirty="0"/>
              <a:t>(</a:t>
            </a:r>
            <a:r>
              <a:rPr lang="is-IS" sz="1600" dirty="0" smtClean="0"/>
              <a:t>2018).</a:t>
            </a:r>
            <a:endParaRPr lang="is-IS" sz="1600" dirty="0"/>
          </a:p>
          <a:p>
            <a:pPr algn="just"/>
            <a:endParaRPr lang="en-GB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8405824" y="1382680"/>
            <a:ext cx="3820856" cy="623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CC3300"/>
                </a:solidFill>
                <a:ea typeface="Arial" charset="0"/>
                <a:cs typeface="Arial" charset="0"/>
              </a:rPr>
              <a:t>s</a:t>
            </a:r>
            <a:r>
              <a:rPr lang="en-US" sz="2000" dirty="0" smtClean="0">
                <a:solidFill>
                  <a:srgbClr val="CC3300"/>
                </a:solidFill>
                <a:ea typeface="Arial" charset="0"/>
                <a:cs typeface="Arial" charset="0"/>
              </a:rPr>
              <a:t>ingle crystal growth </a:t>
            </a:r>
            <a:r>
              <a:rPr lang="en-US" sz="2000" dirty="0" smtClean="0">
                <a:ea typeface="Arial" charset="0"/>
                <a:cs typeface="Arial" charset="0"/>
              </a:rPr>
              <a:t>(</a:t>
            </a:r>
            <a:r>
              <a:rPr lang="en-US" sz="2000" b="1" dirty="0" smtClean="0">
                <a:ea typeface="Arial" charset="0"/>
                <a:cs typeface="Arial" charset="0"/>
              </a:rPr>
              <a:t>GB, OAP</a:t>
            </a:r>
            <a:r>
              <a:rPr lang="en-US" sz="2000" dirty="0" smtClean="0">
                <a:ea typeface="Arial" charset="0"/>
                <a:cs typeface="Arial" charset="0"/>
              </a:rPr>
              <a:t>)</a:t>
            </a:r>
            <a:endParaRPr lang="en-GB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8382719" y="1716021"/>
            <a:ext cx="356425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Fermi surface in the absence of a Fermi liquid in the Kondo insulator </a:t>
            </a:r>
            <a:r>
              <a:rPr lang="en-GB" sz="1600" i="1" dirty="0" smtClean="0"/>
              <a:t>SmB</a:t>
            </a:r>
            <a:r>
              <a:rPr lang="en-GB" sz="1600" i="1" baseline="-25000" dirty="0" smtClean="0"/>
              <a:t>6</a:t>
            </a:r>
            <a:endParaRPr lang="en-GB" sz="1600" i="1" dirty="0" smtClean="0"/>
          </a:p>
          <a:p>
            <a:pPr algn="just"/>
            <a:r>
              <a:rPr lang="en-GB" sz="1000" dirty="0" smtClean="0"/>
              <a:t> </a:t>
            </a:r>
            <a:endParaRPr lang="en-GB" sz="1000" dirty="0"/>
          </a:p>
          <a:p>
            <a:pPr algn="just"/>
            <a:r>
              <a:rPr lang="en-GB" sz="1600" dirty="0" smtClean="0"/>
              <a:t>M</a:t>
            </a:r>
            <a:r>
              <a:rPr lang="en-GB" sz="1600" dirty="0"/>
              <a:t>. </a:t>
            </a:r>
            <a:r>
              <a:rPr lang="en-GB" sz="1600" dirty="0" err="1" smtClean="0"/>
              <a:t>Hartstein</a:t>
            </a:r>
            <a:r>
              <a:rPr lang="en-GB" sz="1600" dirty="0" smtClean="0"/>
              <a:t>,</a:t>
            </a:r>
            <a:r>
              <a:rPr lang="en-US" sz="1600" dirty="0"/>
              <a:t> </a:t>
            </a:r>
            <a:r>
              <a:rPr lang="en-US" sz="1600" b="1" dirty="0" smtClean="0"/>
              <a:t>GB</a:t>
            </a:r>
            <a:r>
              <a:rPr lang="en-US" sz="1600" dirty="0" smtClean="0"/>
              <a:t>, </a:t>
            </a:r>
            <a:r>
              <a:rPr lang="en-US" sz="1600" i="1" dirty="0" smtClean="0"/>
              <a:t>et al</a:t>
            </a:r>
            <a:r>
              <a:rPr lang="en-US" sz="1600" dirty="0" smtClean="0"/>
              <a:t>. Nature Phys. </a:t>
            </a:r>
            <a:r>
              <a:rPr lang="is-IS" sz="1600" b="1" dirty="0" smtClean="0"/>
              <a:t>14</a:t>
            </a:r>
            <a:r>
              <a:rPr lang="is-IS" sz="1600" dirty="0" smtClean="0"/>
              <a:t>, 166 </a:t>
            </a:r>
            <a:r>
              <a:rPr lang="is-IS" sz="1600" dirty="0"/>
              <a:t>(</a:t>
            </a:r>
            <a:r>
              <a:rPr lang="is-IS" sz="1600" dirty="0" smtClean="0"/>
              <a:t>2018).</a:t>
            </a:r>
            <a:endParaRPr lang="is-IS" sz="1600" dirty="0"/>
          </a:p>
          <a:p>
            <a:pPr algn="just"/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221586" y="3242822"/>
            <a:ext cx="368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Calculating the </a:t>
            </a:r>
            <a:r>
              <a:rPr lang="en-GB" sz="1600" i="1" dirty="0" smtClean="0"/>
              <a:t>magnetic anisotropy </a:t>
            </a:r>
            <a:r>
              <a:rPr lang="en-GB" sz="1600" i="1" dirty="0"/>
              <a:t>of </a:t>
            </a:r>
            <a:r>
              <a:rPr lang="en-GB" sz="1600" i="1" dirty="0" smtClean="0"/>
              <a:t>hidden </a:t>
            </a:r>
            <a:r>
              <a:rPr lang="en-GB" sz="1600" i="1" dirty="0"/>
              <a:t>order in </a:t>
            </a:r>
            <a:r>
              <a:rPr lang="en-GB" sz="1600" i="1" dirty="0" smtClean="0"/>
              <a:t>spin-liquid Gd</a:t>
            </a:r>
            <a:r>
              <a:rPr lang="en-GB" sz="1600" i="1" baseline="-25000" dirty="0" smtClean="0"/>
              <a:t>3</a:t>
            </a:r>
            <a:r>
              <a:rPr lang="en-GB" sz="1600" i="1" dirty="0" smtClean="0"/>
              <a:t>Ga</a:t>
            </a:r>
            <a:r>
              <a:rPr lang="en-GB" sz="1600" i="1" baseline="-25000" dirty="0" smtClean="0"/>
              <a:t>5</a:t>
            </a:r>
            <a:r>
              <a:rPr lang="en-GB" sz="1600" i="1" dirty="0" smtClean="0"/>
              <a:t>O</a:t>
            </a:r>
            <a:r>
              <a:rPr lang="en-GB" sz="1600" i="1" baseline="-25000" dirty="0" smtClean="0"/>
              <a:t>12</a:t>
            </a:r>
            <a:endParaRPr lang="en-GB" sz="1600" i="1" dirty="0" smtClean="0"/>
          </a:p>
          <a:p>
            <a:pPr algn="just"/>
            <a:endParaRPr lang="en-GB" sz="800" dirty="0" smtClean="0"/>
          </a:p>
          <a:p>
            <a:pPr algn="just"/>
            <a:r>
              <a:rPr lang="en-GB" sz="1600" dirty="0" smtClean="0"/>
              <a:t>J</a:t>
            </a:r>
            <a:r>
              <a:rPr lang="en-GB" sz="1600" dirty="0"/>
              <a:t>. A. M. </a:t>
            </a:r>
            <a:r>
              <a:rPr lang="en-GB" sz="1600" dirty="0" err="1" smtClean="0"/>
              <a:t>Paddison</a:t>
            </a:r>
            <a:r>
              <a:rPr lang="en-GB" sz="1600" dirty="0" smtClean="0"/>
              <a:t>,</a:t>
            </a:r>
            <a:r>
              <a:rPr lang="en-GB" sz="1600" dirty="0"/>
              <a:t> </a:t>
            </a:r>
            <a:r>
              <a:rPr lang="en-US" sz="1600" b="1" dirty="0" smtClean="0"/>
              <a:t>OAP</a:t>
            </a:r>
            <a:r>
              <a:rPr lang="en-US" sz="1600" dirty="0" smtClean="0"/>
              <a:t>, </a:t>
            </a:r>
            <a:r>
              <a:rPr lang="en-US" sz="1600" i="1" dirty="0" smtClean="0"/>
              <a:t>et al</a:t>
            </a:r>
            <a:r>
              <a:rPr lang="en-US" sz="1600" dirty="0" smtClean="0"/>
              <a:t>. Science </a:t>
            </a:r>
            <a:r>
              <a:rPr lang="is-IS" sz="1600" b="1" dirty="0" smtClean="0"/>
              <a:t>350</a:t>
            </a:r>
            <a:r>
              <a:rPr lang="is-IS" sz="1600" dirty="0" smtClean="0"/>
              <a:t>, 179 </a:t>
            </a:r>
            <a:r>
              <a:rPr lang="is-IS" sz="1600" dirty="0"/>
              <a:t>(</a:t>
            </a:r>
            <a:r>
              <a:rPr lang="is-IS" sz="1600" dirty="0" smtClean="0"/>
              <a:t>2015).</a:t>
            </a:r>
            <a:endParaRPr lang="is-IS" sz="1600" dirty="0"/>
          </a:p>
        </p:txBody>
      </p:sp>
      <p:sp>
        <p:nvSpPr>
          <p:cNvPr id="29" name="Text Placeholder 4"/>
          <p:cNvSpPr txBox="1">
            <a:spLocks/>
          </p:cNvSpPr>
          <p:nvPr/>
        </p:nvSpPr>
        <p:spPr>
          <a:xfrm>
            <a:off x="4703892" y="2124537"/>
            <a:ext cx="2974669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511C6C"/>
                </a:solidFill>
              </a:rPr>
              <a:t>Research Interests</a:t>
            </a:r>
          </a:p>
          <a:p>
            <a:endParaRPr lang="en-US" dirty="0">
              <a:solidFill>
                <a:srgbClr val="00B2D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547" y="5739363"/>
            <a:ext cx="1822890" cy="108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54" y="48683"/>
            <a:ext cx="1931155" cy="2484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441" y="2712090"/>
            <a:ext cx="193547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39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27027" y="635485"/>
            <a:ext cx="8867323" cy="50782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511C6C"/>
                </a:solidFill>
              </a:rPr>
              <a:t>Superconductivity and Magnetism: </a:t>
            </a:r>
            <a:r>
              <a:rPr lang="en-US" sz="3000" dirty="0" smtClean="0">
                <a:solidFill>
                  <a:srgbClr val="511C6C"/>
                </a:solidFill>
              </a:rPr>
              <a:t>Experimental </a:t>
            </a:r>
            <a:r>
              <a:rPr lang="en-US" sz="3000" dirty="0" smtClean="0">
                <a:solidFill>
                  <a:srgbClr val="511C6C"/>
                </a:solidFill>
              </a:rPr>
              <a:t>Facilities</a:t>
            </a:r>
            <a:endParaRPr lang="en-US" sz="3000" dirty="0">
              <a:solidFill>
                <a:srgbClr val="511C6C"/>
              </a:solidFill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055" y="1210008"/>
            <a:ext cx="791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</a:t>
            </a:r>
            <a:r>
              <a:rPr lang="en-US" sz="2400" dirty="0" smtClean="0">
                <a:solidFill>
                  <a:srgbClr val="FF0000"/>
                </a:solidFill>
              </a:rPr>
              <a:t>loating zone </a:t>
            </a:r>
            <a:r>
              <a:rPr lang="en-US" sz="2400" dirty="0">
                <a:solidFill>
                  <a:srgbClr val="FF0000"/>
                </a:solidFill>
              </a:rPr>
              <a:t>technique (optical </a:t>
            </a:r>
            <a:r>
              <a:rPr lang="en-US" sz="2400" dirty="0" smtClean="0">
                <a:solidFill>
                  <a:srgbClr val="FF0000"/>
                </a:solidFill>
              </a:rPr>
              <a:t>furnaces </a:t>
            </a:r>
            <a:r>
              <a:rPr lang="en-US" sz="2400" i="1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 &gt; 3000   ̊C)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028" y="3145724"/>
            <a:ext cx="6402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ea typeface="Arial" charset="0"/>
                <a:cs typeface="Arial" charset="0"/>
              </a:rPr>
              <a:t>a</a:t>
            </a:r>
            <a:r>
              <a:rPr lang="en-US" sz="2400" dirty="0" smtClean="0">
                <a:ea typeface="Arial" charset="0"/>
                <a:cs typeface="Arial" charset="0"/>
              </a:rPr>
              <a:t>c and dc susceptibility (</a:t>
            </a:r>
            <a:r>
              <a:rPr lang="en-US" sz="2400" dirty="0"/>
              <a:t>0 to 9 T, </a:t>
            </a:r>
            <a:r>
              <a:rPr lang="en-US" sz="2400" dirty="0" smtClean="0"/>
              <a:t>500 </a:t>
            </a:r>
            <a:r>
              <a:rPr lang="en-US" sz="2400" dirty="0" err="1"/>
              <a:t>mK</a:t>
            </a:r>
            <a:r>
              <a:rPr lang="en-US" sz="2400" dirty="0"/>
              <a:t> to </a:t>
            </a:r>
            <a:r>
              <a:rPr lang="en-US" sz="2400" dirty="0" smtClean="0"/>
              <a:t>800 K</a:t>
            </a:r>
            <a:r>
              <a:rPr lang="en-US" sz="2400" dirty="0">
                <a:cs typeface="Arial" charset="0"/>
              </a:rPr>
              <a:t>)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7028" y="4320512"/>
            <a:ext cx="55156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 smtClean="0">
              <a:ea typeface="Arial" charset="0"/>
              <a:cs typeface="Arial" charset="0"/>
            </a:endParaRPr>
          </a:p>
          <a:p>
            <a:r>
              <a:rPr lang="en-US" sz="2400" dirty="0" smtClean="0">
                <a:ea typeface="Arial" charset="0"/>
                <a:cs typeface="Arial" charset="0"/>
              </a:rPr>
              <a:t>ultra-high </a:t>
            </a:r>
            <a:r>
              <a:rPr lang="en-US" sz="2400" dirty="0">
                <a:ea typeface="Arial" charset="0"/>
                <a:cs typeface="Arial" charset="0"/>
              </a:rPr>
              <a:t>magnetic </a:t>
            </a:r>
            <a:r>
              <a:rPr lang="en-US" sz="2400" dirty="0" smtClean="0">
                <a:ea typeface="Arial" charset="0"/>
                <a:cs typeface="Arial" charset="0"/>
              </a:rPr>
              <a:t>fields   (NHFML, EMFL)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27028" y="547303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42055" y="5081440"/>
            <a:ext cx="8852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muon </a:t>
            </a:r>
            <a:r>
              <a:rPr lang="en-US" sz="2400" dirty="0" smtClean="0"/>
              <a:t>spectroscopy (ISIS and PSI) and </a:t>
            </a:r>
            <a:r>
              <a:rPr lang="en-US" sz="2400" dirty="0"/>
              <a:t>neutron scattering </a:t>
            </a:r>
            <a:r>
              <a:rPr lang="en-US" sz="2400" dirty="0" smtClean="0"/>
              <a:t>(ISIS and ILL)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42055" y="3928916"/>
            <a:ext cx="7214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ransport  - ac &amp; dc </a:t>
            </a:r>
            <a:r>
              <a:rPr lang="el-GR" sz="2400" dirty="0" smtClean="0"/>
              <a:t>ρ</a:t>
            </a:r>
            <a:r>
              <a:rPr lang="en-GB" sz="2400" dirty="0" smtClean="0"/>
              <a:t>, S, Hall, </a:t>
            </a:r>
            <a:r>
              <a:rPr lang="en-US" sz="2400" dirty="0" smtClean="0"/>
              <a:t>(0 to 17 T, 60 </a:t>
            </a:r>
            <a:r>
              <a:rPr lang="en-US" sz="2400" dirty="0" err="1" smtClean="0"/>
              <a:t>mK</a:t>
            </a:r>
            <a:r>
              <a:rPr lang="en-US" sz="2400" dirty="0" smtClean="0"/>
              <a:t> to 400 K)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7028" y="3537320"/>
            <a:ext cx="5848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heat </a:t>
            </a:r>
            <a:r>
              <a:rPr lang="en-US" sz="2400" dirty="0" smtClean="0"/>
              <a:t>capacity (0 to 9 T, 50 </a:t>
            </a:r>
            <a:r>
              <a:rPr lang="en-US" sz="2400" dirty="0" err="1"/>
              <a:t>mK</a:t>
            </a:r>
            <a:r>
              <a:rPr lang="en-US" sz="2400" dirty="0"/>
              <a:t> to 400 </a:t>
            </a:r>
            <a:r>
              <a:rPr lang="en-US" sz="2400" dirty="0" smtClean="0"/>
              <a:t>K)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27028" y="2384796"/>
            <a:ext cx="26420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a typeface="Arial" charset="0"/>
                <a:cs typeface="Arial" charset="0"/>
              </a:rPr>
              <a:t>r</a:t>
            </a:r>
            <a:r>
              <a:rPr lang="en-US" sz="24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eal time x-ray Laue</a:t>
            </a:r>
          </a:p>
          <a:p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055" y="1993200"/>
            <a:ext cx="712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box and tube furnaces, (gas and vacuum,  T to 1800   </a:t>
            </a:r>
            <a:r>
              <a:rPr lang="en-US" sz="2400" dirty="0">
                <a:solidFill>
                  <a:srgbClr val="FF0000"/>
                </a:solidFill>
              </a:rPr>
              <a:t>̊</a:t>
            </a:r>
            <a:r>
              <a:rPr lang="en-US" sz="2400" dirty="0" smtClean="0">
                <a:solidFill>
                  <a:srgbClr val="FF0000"/>
                </a:solidFill>
              </a:rPr>
              <a:t>C)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27028" y="5864629"/>
            <a:ext cx="6353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For more details see: </a:t>
            </a:r>
            <a:r>
              <a:rPr lang="en-US" sz="2400" dirty="0">
                <a:solidFill>
                  <a:srgbClr val="3333CC"/>
                </a:solidFill>
              </a:rPr>
              <a:t>go.warwick.ac.uk/</a:t>
            </a:r>
            <a:r>
              <a:rPr lang="en-US" sz="2400" dirty="0" err="1">
                <a:solidFill>
                  <a:srgbClr val="3333CC"/>
                </a:solidFill>
              </a:rPr>
              <a:t>supermag</a:t>
            </a:r>
            <a:endParaRPr lang="en-US" sz="2400" dirty="0">
              <a:solidFill>
                <a:srgbClr val="3333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028" y="1601604"/>
            <a:ext cx="5716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rc melting, </a:t>
            </a:r>
            <a:r>
              <a:rPr lang="en-US" sz="2400" dirty="0" err="1" smtClean="0">
                <a:solidFill>
                  <a:srgbClr val="FF0000"/>
                </a:solidFill>
              </a:rPr>
              <a:t>Czochralski</a:t>
            </a:r>
            <a:r>
              <a:rPr lang="en-US" sz="2400" dirty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Bridgman, </a:t>
            </a:r>
            <a:r>
              <a:rPr lang="en-US" sz="2400" dirty="0">
                <a:solidFill>
                  <a:srgbClr val="FF0000"/>
                </a:solidFill>
              </a:rPr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CVT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1094" y="4185506"/>
            <a:ext cx="2260600" cy="3759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5983" y="1838985"/>
            <a:ext cx="3085711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58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27027" y="635485"/>
            <a:ext cx="9086265" cy="50782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</a:rPr>
              <a:t>Superconductivity and Magnetism: Experimental Facilities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055" y="1210008"/>
            <a:ext cx="791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</a:t>
            </a:r>
            <a:r>
              <a:rPr lang="en-US" sz="2400" dirty="0" smtClean="0"/>
              <a:t>loating zone </a:t>
            </a:r>
            <a:r>
              <a:rPr lang="en-US" sz="2400" dirty="0"/>
              <a:t>technique (optical </a:t>
            </a:r>
            <a:r>
              <a:rPr lang="en-US" sz="2400" dirty="0" smtClean="0"/>
              <a:t>furnaces </a:t>
            </a:r>
            <a:r>
              <a:rPr lang="en-US" sz="2400" i="1" dirty="0" smtClean="0"/>
              <a:t>T</a:t>
            </a:r>
            <a:r>
              <a:rPr lang="en-US" sz="2400" dirty="0" smtClean="0"/>
              <a:t> &gt; 3000   ̊C) 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27028" y="3145724"/>
            <a:ext cx="6402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a typeface="Arial" charset="0"/>
                <a:cs typeface="Arial" charset="0"/>
              </a:rPr>
              <a:t>a</a:t>
            </a:r>
            <a:r>
              <a:rPr lang="en-US" sz="24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c and dc susceptibility (</a:t>
            </a:r>
            <a:r>
              <a:rPr lang="en-US" sz="2400" dirty="0">
                <a:solidFill>
                  <a:srgbClr val="FF0000"/>
                </a:solidFill>
              </a:rPr>
              <a:t>0 to 9 T, </a:t>
            </a:r>
            <a:r>
              <a:rPr lang="en-US" sz="2400" dirty="0" smtClean="0">
                <a:solidFill>
                  <a:srgbClr val="FF0000"/>
                </a:solidFill>
              </a:rPr>
              <a:t>500 </a:t>
            </a:r>
            <a:r>
              <a:rPr lang="en-US" sz="2400" dirty="0" err="1">
                <a:solidFill>
                  <a:srgbClr val="FF0000"/>
                </a:solidFill>
              </a:rPr>
              <a:t>mK</a:t>
            </a:r>
            <a:r>
              <a:rPr lang="en-US" sz="2400" dirty="0">
                <a:solidFill>
                  <a:srgbClr val="FF0000"/>
                </a:solidFill>
              </a:rPr>
              <a:t> to </a:t>
            </a:r>
            <a:r>
              <a:rPr lang="en-US" sz="2400" dirty="0" smtClean="0">
                <a:solidFill>
                  <a:srgbClr val="FF0000"/>
                </a:solidFill>
              </a:rPr>
              <a:t>800 K</a:t>
            </a:r>
            <a:r>
              <a:rPr lang="en-US" sz="2400" dirty="0">
                <a:solidFill>
                  <a:srgbClr val="FF0000"/>
                </a:solidFill>
                <a:cs typeface="Arial" charset="0"/>
              </a:rPr>
              <a:t>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028" y="4320512"/>
            <a:ext cx="55156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 smtClean="0">
              <a:ea typeface="Arial" charset="0"/>
              <a:cs typeface="Arial" charset="0"/>
            </a:endParaRPr>
          </a:p>
          <a:p>
            <a:r>
              <a:rPr lang="en-US" sz="2400" dirty="0" smtClean="0">
                <a:ea typeface="Arial" charset="0"/>
                <a:cs typeface="Arial" charset="0"/>
              </a:rPr>
              <a:t>ultra-high </a:t>
            </a:r>
            <a:r>
              <a:rPr lang="en-US" sz="2400" dirty="0">
                <a:ea typeface="Arial" charset="0"/>
                <a:cs typeface="Arial" charset="0"/>
              </a:rPr>
              <a:t>magnetic </a:t>
            </a:r>
            <a:r>
              <a:rPr lang="en-US" sz="2400" dirty="0" smtClean="0">
                <a:ea typeface="Arial" charset="0"/>
                <a:cs typeface="Arial" charset="0"/>
              </a:rPr>
              <a:t>fields   (NHFML, EMFL)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27028" y="547303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42055" y="5081440"/>
            <a:ext cx="8852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muon </a:t>
            </a:r>
            <a:r>
              <a:rPr lang="en-US" sz="2400" dirty="0" smtClean="0"/>
              <a:t>spectroscopy (ISIS and PSI) and </a:t>
            </a:r>
            <a:r>
              <a:rPr lang="en-US" sz="2400" dirty="0"/>
              <a:t>neutron scattering </a:t>
            </a:r>
            <a:r>
              <a:rPr lang="en-US" sz="2400" dirty="0" smtClean="0"/>
              <a:t>(ISIS and ILL)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42055" y="3928916"/>
            <a:ext cx="7214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ransport  - ac &amp; dc </a:t>
            </a:r>
            <a:r>
              <a:rPr lang="el-GR" sz="2400" dirty="0" smtClean="0">
                <a:solidFill>
                  <a:srgbClr val="FF0000"/>
                </a:solidFill>
              </a:rPr>
              <a:t>ρ</a:t>
            </a:r>
            <a:r>
              <a:rPr lang="en-GB" sz="2400" dirty="0" smtClean="0">
                <a:solidFill>
                  <a:srgbClr val="FF0000"/>
                </a:solidFill>
              </a:rPr>
              <a:t>, S, Hall, </a:t>
            </a:r>
            <a:r>
              <a:rPr lang="en-US" sz="2400" dirty="0" smtClean="0">
                <a:solidFill>
                  <a:srgbClr val="FF0000"/>
                </a:solidFill>
              </a:rPr>
              <a:t>(0 to 17 T, 60 </a:t>
            </a:r>
            <a:r>
              <a:rPr lang="en-US" sz="2400" dirty="0" err="1" smtClean="0">
                <a:solidFill>
                  <a:srgbClr val="FF0000"/>
                </a:solidFill>
              </a:rPr>
              <a:t>mK</a:t>
            </a:r>
            <a:r>
              <a:rPr lang="en-US" sz="2400" dirty="0" smtClean="0">
                <a:solidFill>
                  <a:srgbClr val="FF0000"/>
                </a:solidFill>
              </a:rPr>
              <a:t> to 400 K)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028" y="3537320"/>
            <a:ext cx="5848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heat </a:t>
            </a:r>
            <a:r>
              <a:rPr lang="en-US" sz="2400" dirty="0" smtClean="0">
                <a:solidFill>
                  <a:srgbClr val="FF0000"/>
                </a:solidFill>
              </a:rPr>
              <a:t>capacity (0 to 9 T, 50 </a:t>
            </a:r>
            <a:r>
              <a:rPr lang="en-US" sz="2400" dirty="0" err="1">
                <a:solidFill>
                  <a:srgbClr val="FF0000"/>
                </a:solidFill>
              </a:rPr>
              <a:t>mK</a:t>
            </a:r>
            <a:r>
              <a:rPr lang="en-US" sz="2400" dirty="0">
                <a:solidFill>
                  <a:srgbClr val="FF0000"/>
                </a:solidFill>
              </a:rPr>
              <a:t> to 400 </a:t>
            </a:r>
            <a:r>
              <a:rPr lang="en-US" sz="2400" dirty="0" smtClean="0">
                <a:solidFill>
                  <a:srgbClr val="FF0000"/>
                </a:solidFill>
              </a:rPr>
              <a:t>K)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028" y="2384796"/>
            <a:ext cx="26420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ea typeface="Arial" charset="0"/>
                <a:cs typeface="Arial" charset="0"/>
              </a:rPr>
              <a:t>r</a:t>
            </a:r>
            <a:r>
              <a:rPr lang="en-US" sz="2400" dirty="0" smtClean="0">
                <a:ea typeface="Arial" charset="0"/>
                <a:cs typeface="Arial" charset="0"/>
              </a:rPr>
              <a:t>eal time x-ray Laue</a:t>
            </a:r>
          </a:p>
          <a:p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42055" y="1993200"/>
            <a:ext cx="712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box and tube furnaces, (gas and vacuum,  T to 1800   </a:t>
            </a:r>
            <a:r>
              <a:rPr lang="en-US" sz="2400" dirty="0"/>
              <a:t>̊</a:t>
            </a:r>
            <a:r>
              <a:rPr lang="en-US" sz="2400" dirty="0" smtClean="0"/>
              <a:t>C) </a:t>
            </a:r>
            <a:endParaRPr lang="en-US" sz="2400" dirty="0"/>
          </a:p>
        </p:txBody>
      </p:sp>
      <p:pic>
        <p:nvPicPr>
          <p:cNvPr id="17" name="Picture 16" descr="P1010161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74" t="12089" r="18540"/>
          <a:stretch/>
        </p:blipFill>
        <p:spPr>
          <a:xfrm>
            <a:off x="9413293" y="2042121"/>
            <a:ext cx="2349333" cy="4154345"/>
          </a:xfrm>
          <a:prstGeom prst="round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327028" y="5864629"/>
            <a:ext cx="6353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For more details see: </a:t>
            </a:r>
            <a:r>
              <a:rPr lang="en-US" sz="2400" dirty="0">
                <a:solidFill>
                  <a:srgbClr val="3333CC"/>
                </a:solidFill>
              </a:rPr>
              <a:t>go.warwick.ac.uk/</a:t>
            </a:r>
            <a:r>
              <a:rPr lang="en-US" sz="2400" dirty="0" err="1">
                <a:solidFill>
                  <a:srgbClr val="3333CC"/>
                </a:solidFill>
              </a:rPr>
              <a:t>supermag</a:t>
            </a:r>
            <a:endParaRPr lang="en-US" sz="2400" dirty="0">
              <a:solidFill>
                <a:srgbClr val="3333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028" y="1601604"/>
            <a:ext cx="5716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rc melting, </a:t>
            </a:r>
            <a:r>
              <a:rPr lang="en-US" sz="2400" dirty="0" err="1" smtClean="0"/>
              <a:t>Czochralski</a:t>
            </a:r>
            <a:r>
              <a:rPr lang="en-US" sz="2400" dirty="0"/>
              <a:t>, </a:t>
            </a:r>
            <a:r>
              <a:rPr lang="en-US" sz="2400" dirty="0" smtClean="0"/>
              <a:t>Bridgman, </a:t>
            </a:r>
            <a:r>
              <a:rPr lang="en-US" sz="2400" dirty="0"/>
              <a:t>and </a:t>
            </a:r>
            <a:r>
              <a:rPr lang="en-US" sz="2400" dirty="0" smtClean="0"/>
              <a:t>CVT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845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254" y="1978934"/>
            <a:ext cx="3699720" cy="4644000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27028" y="635485"/>
            <a:ext cx="8867322" cy="50782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</a:rPr>
              <a:t>Superconductivity and Magnetism: Experimental Facilities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055" y="1210008"/>
            <a:ext cx="791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</a:t>
            </a:r>
            <a:r>
              <a:rPr lang="en-US" sz="2400" dirty="0" smtClean="0"/>
              <a:t>loating zone </a:t>
            </a:r>
            <a:r>
              <a:rPr lang="en-US" sz="2400" dirty="0"/>
              <a:t>technique (optical </a:t>
            </a:r>
            <a:r>
              <a:rPr lang="en-US" sz="2400" dirty="0" smtClean="0"/>
              <a:t>furnaces </a:t>
            </a:r>
            <a:r>
              <a:rPr lang="en-US" sz="2400" i="1" dirty="0" smtClean="0"/>
              <a:t>T</a:t>
            </a:r>
            <a:r>
              <a:rPr lang="en-US" sz="2400" dirty="0" smtClean="0"/>
              <a:t> &gt; 3000   ̊C) 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27028" y="3145724"/>
            <a:ext cx="6402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ea typeface="Arial" charset="0"/>
                <a:cs typeface="Arial" charset="0"/>
              </a:rPr>
              <a:t>a</a:t>
            </a:r>
            <a:r>
              <a:rPr lang="en-US" sz="2400" dirty="0" smtClean="0">
                <a:ea typeface="Arial" charset="0"/>
                <a:cs typeface="Arial" charset="0"/>
              </a:rPr>
              <a:t>c and dc susceptibility (</a:t>
            </a:r>
            <a:r>
              <a:rPr lang="en-US" sz="2400" dirty="0"/>
              <a:t>0 to 9 T, </a:t>
            </a:r>
            <a:r>
              <a:rPr lang="en-US" sz="2400" dirty="0" smtClean="0"/>
              <a:t>500 </a:t>
            </a:r>
            <a:r>
              <a:rPr lang="en-US" sz="2400" dirty="0" err="1"/>
              <a:t>mK</a:t>
            </a:r>
            <a:r>
              <a:rPr lang="en-US" sz="2400" dirty="0"/>
              <a:t> to </a:t>
            </a:r>
            <a:r>
              <a:rPr lang="en-US" sz="2400" dirty="0" smtClean="0"/>
              <a:t>800 K</a:t>
            </a:r>
            <a:r>
              <a:rPr lang="en-US" sz="2400" dirty="0">
                <a:cs typeface="Arial" charset="0"/>
              </a:rPr>
              <a:t>)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7028" y="4320512"/>
            <a:ext cx="5976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 smtClean="0">
              <a:solidFill>
                <a:srgbClr val="FF0000"/>
              </a:solidFill>
              <a:ea typeface="Arial" charset="0"/>
              <a:cs typeface="Arial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ultra-high </a:t>
            </a:r>
            <a:r>
              <a:rPr lang="en-US" sz="2400" dirty="0">
                <a:solidFill>
                  <a:srgbClr val="FF0000"/>
                </a:solidFill>
                <a:ea typeface="Arial" charset="0"/>
                <a:cs typeface="Arial" charset="0"/>
              </a:rPr>
              <a:t>magnetic </a:t>
            </a:r>
            <a:r>
              <a:rPr lang="en-US" sz="24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fields   (</a:t>
            </a:r>
            <a:r>
              <a:rPr lang="en-US" sz="24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NHFML and EMFL</a:t>
            </a:r>
            <a:r>
              <a:rPr lang="en-US" sz="24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028" y="547303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42055" y="5081440"/>
            <a:ext cx="8852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muon </a:t>
            </a:r>
            <a:r>
              <a:rPr lang="en-US" sz="2400" dirty="0" smtClean="0">
                <a:solidFill>
                  <a:srgbClr val="FF0000"/>
                </a:solidFill>
              </a:rPr>
              <a:t>spectroscopy (ISIS and PSI) and </a:t>
            </a:r>
            <a:r>
              <a:rPr lang="en-US" sz="2400" dirty="0">
                <a:solidFill>
                  <a:srgbClr val="FF0000"/>
                </a:solidFill>
              </a:rPr>
              <a:t>neutron scattering </a:t>
            </a:r>
            <a:r>
              <a:rPr lang="en-US" sz="2400" dirty="0" smtClean="0">
                <a:solidFill>
                  <a:srgbClr val="FF0000"/>
                </a:solidFill>
              </a:rPr>
              <a:t>(ISIS and ILL)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055" y="3928916"/>
            <a:ext cx="7214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ransport  - ac &amp; dc </a:t>
            </a:r>
            <a:r>
              <a:rPr lang="el-GR" sz="2400" dirty="0" smtClean="0"/>
              <a:t>ρ</a:t>
            </a:r>
            <a:r>
              <a:rPr lang="en-GB" sz="2400" dirty="0" smtClean="0"/>
              <a:t>, S, Hall, </a:t>
            </a:r>
            <a:r>
              <a:rPr lang="en-US" sz="2400" dirty="0" smtClean="0"/>
              <a:t>(0 to 17 T, 60 </a:t>
            </a:r>
            <a:r>
              <a:rPr lang="en-US" sz="2400" dirty="0" err="1" smtClean="0"/>
              <a:t>mK</a:t>
            </a:r>
            <a:r>
              <a:rPr lang="en-US" sz="2400" dirty="0" smtClean="0"/>
              <a:t> to 400 K)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7028" y="3537320"/>
            <a:ext cx="5848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heat </a:t>
            </a:r>
            <a:r>
              <a:rPr lang="en-US" sz="2400" dirty="0" smtClean="0"/>
              <a:t>capacity (0 to 9 T, 50 </a:t>
            </a:r>
            <a:r>
              <a:rPr lang="en-US" sz="2400" dirty="0" err="1"/>
              <a:t>mK</a:t>
            </a:r>
            <a:r>
              <a:rPr lang="en-US" sz="2400" dirty="0"/>
              <a:t> to 400 </a:t>
            </a:r>
            <a:r>
              <a:rPr lang="en-US" sz="2400" dirty="0" smtClean="0"/>
              <a:t>K)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27028" y="2384796"/>
            <a:ext cx="26420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ea typeface="Arial" charset="0"/>
                <a:cs typeface="Arial" charset="0"/>
              </a:rPr>
              <a:t>r</a:t>
            </a:r>
            <a:r>
              <a:rPr lang="en-US" sz="2400" dirty="0" smtClean="0">
                <a:ea typeface="Arial" charset="0"/>
                <a:cs typeface="Arial" charset="0"/>
              </a:rPr>
              <a:t>eal time x-ray Laue</a:t>
            </a:r>
          </a:p>
          <a:p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42055" y="1993200"/>
            <a:ext cx="712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box and tube furnaces, (gas and vacuum,  T to 1800   </a:t>
            </a:r>
            <a:r>
              <a:rPr lang="en-US" sz="2400" dirty="0"/>
              <a:t>̊</a:t>
            </a:r>
            <a:r>
              <a:rPr lang="en-US" sz="2400" dirty="0" smtClean="0"/>
              <a:t>C) </a:t>
            </a:r>
            <a:endParaRPr lang="en-US" sz="2400" dirty="0"/>
          </a:p>
        </p:txBody>
      </p:sp>
      <p:sp>
        <p:nvSpPr>
          <p:cNvPr id="18" name="Rectangle 17"/>
          <p:cNvSpPr/>
          <p:nvPr/>
        </p:nvSpPr>
        <p:spPr>
          <a:xfrm>
            <a:off x="327028" y="5864629"/>
            <a:ext cx="6353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For more details see: </a:t>
            </a:r>
            <a:r>
              <a:rPr lang="en-US" sz="2400" dirty="0">
                <a:solidFill>
                  <a:srgbClr val="3333CC"/>
                </a:solidFill>
              </a:rPr>
              <a:t>go.warwick.ac.uk/</a:t>
            </a:r>
            <a:r>
              <a:rPr lang="en-US" sz="2400" dirty="0" err="1">
                <a:solidFill>
                  <a:srgbClr val="3333CC"/>
                </a:solidFill>
              </a:rPr>
              <a:t>supermag</a:t>
            </a:r>
            <a:endParaRPr lang="en-US" sz="2400" dirty="0">
              <a:solidFill>
                <a:srgbClr val="3333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028" y="1601604"/>
            <a:ext cx="5716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rc melting, </a:t>
            </a:r>
            <a:r>
              <a:rPr lang="en-US" sz="2400" dirty="0" err="1" smtClean="0"/>
              <a:t>Czochralski</a:t>
            </a:r>
            <a:r>
              <a:rPr lang="en-US" sz="2400" dirty="0"/>
              <a:t>, </a:t>
            </a:r>
            <a:r>
              <a:rPr lang="en-US" sz="2400" dirty="0" smtClean="0"/>
              <a:t>Bridgman, </a:t>
            </a:r>
            <a:r>
              <a:rPr lang="en-US" sz="2400" dirty="0"/>
              <a:t>and </a:t>
            </a:r>
            <a:r>
              <a:rPr lang="en-US" sz="2400" dirty="0" smtClean="0"/>
              <a:t>CVT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977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724</Words>
  <Application>Microsoft Office PowerPoint</Application>
  <PresentationFormat>Custom</PresentationFormat>
  <Paragraphs>78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Goddard</dc:creator>
  <cp:lastModifiedBy>Martin R Lees</cp:lastModifiedBy>
  <cp:revision>53</cp:revision>
  <dcterms:created xsi:type="dcterms:W3CDTF">2019-05-09T14:07:27Z</dcterms:created>
  <dcterms:modified xsi:type="dcterms:W3CDTF">2019-05-12T16:42:47Z</dcterms:modified>
</cp:coreProperties>
</file>