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241" r:id="rId2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64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 Gibson" initials="" lastIdx="2" clrIdx="0"/>
  <p:cmAuthor id="1" name="Matthew Gibson" initials="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2BA03"/>
    <a:srgbClr val="FA8160"/>
    <a:srgbClr val="3399FF"/>
    <a:srgbClr val="43B3FF"/>
    <a:srgbClr val="6699FF"/>
    <a:srgbClr val="00FF00"/>
    <a:srgbClr val="66CCFF"/>
    <a:srgbClr val="99FF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4" autoAdjust="0"/>
    <p:restoredTop sz="91211" autoAdjust="0"/>
  </p:normalViewPr>
  <p:slideViewPr>
    <p:cSldViewPr snapToGrid="0">
      <p:cViewPr varScale="1">
        <p:scale>
          <a:sx n="75" d="100"/>
          <a:sy n="75" d="100"/>
        </p:scale>
        <p:origin x="474" y="66"/>
      </p:cViewPr>
      <p:guideLst>
        <p:guide orient="horz" pos="2464"/>
        <p:guide pos="38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3936" y="1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AED1B-C0A8-44D8-AE08-10558B5D1890}" type="datetimeFigureOut">
              <a:rPr lang="fr-FR" smtClean="0"/>
              <a:pPr/>
              <a:t>13/05/2019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B9182-60D8-43D6-9E3A-185B4A99089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480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974FA9-F185-44A4-976B-2613C1970EB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61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805940D-62BE-4F0C-91EB-644F547314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E9B9D-1F93-4590-9B6B-55D46359A6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1538B0E-0201-4342-805D-574F0FE886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CE338FF-36C2-4406-9AC9-1DD5C4A4AB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7D3FBF-FC5A-46AD-B95D-824DA99176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9BBBFB-8682-45E4-A664-BD3394574A3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182D80-AF26-4ED9-B45B-CF757292D2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03A7E0-DEE9-47B9-A0BC-F45C47106D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B051F4B-4C8C-487A-BE6B-7E666DA782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2528657-B37B-4CA6-ACBB-66B0AA847E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DE877DF-CC75-4581-872F-AE0D710C7A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C22080F-22E8-4C25-8453-1CEF85FAE1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E8FD076-168A-514D-B496-125EDAB6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51" b="24057"/>
          <a:stretch/>
        </p:blipFill>
        <p:spPr>
          <a:xfrm>
            <a:off x="-16933" y="6184900"/>
            <a:ext cx="12242304" cy="598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861446-9752-F04B-8253-C8CE8F58F6F3}"/>
              </a:ext>
            </a:extLst>
          </p:cNvPr>
          <p:cNvSpPr txBox="1"/>
          <p:nvPr userDrawn="1"/>
        </p:nvSpPr>
        <p:spPr>
          <a:xfrm>
            <a:off x="1547281" y="6432490"/>
            <a:ext cx="5283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C8CE3235-F17E-4E41-B279-C835F13508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976405" y="6409792"/>
            <a:ext cx="2491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18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18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>
            <a:extLst>
              <a:ext uri="{FF2B5EF4-FFF2-40B4-BE49-F238E27FC236}">
                <a16:creationId xmlns:a16="http://schemas.microsoft.com/office/drawing/2014/main" xmlns="" id="{4505C4BB-813D-A144-B212-93832D46DC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51731" y="6445762"/>
            <a:ext cx="479996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EF12AE4-5FAC-2343-A7B9-C47D1AFA3A13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730" b="93514" l="5525" r="96133">
                        <a14:foregroundMark x1="14365" y1="25946" x2="6354" y2="21081"/>
                        <a14:foregroundMark x1="6354" y1="21081" x2="5801" y2="40000"/>
                        <a14:foregroundMark x1="5801" y1="40000" x2="14917" y2="46486"/>
                        <a14:foregroundMark x1="14917" y1="46486" x2="14917" y2="46486"/>
                        <a14:foregroundMark x1="19890" y1="47027" x2="20718" y2="27568"/>
                        <a14:foregroundMark x1="21823" y1="17838" x2="21823" y2="17838"/>
                        <a14:foregroundMark x1="25691" y1="18919" x2="24862" y2="35676"/>
                        <a14:foregroundMark x1="24862" y1="35676" x2="30387" y2="49730"/>
                        <a14:foregroundMark x1="30387" y1="49730" x2="35912" y2="34054"/>
                        <a14:foregroundMark x1="35912" y1="34054" x2="26796" y2="27568"/>
                        <a14:foregroundMark x1="26796" y1="27568" x2="25414" y2="28649"/>
                        <a14:foregroundMark x1="43646" y1="26486" x2="42541" y2="43243"/>
                        <a14:foregroundMark x1="42541" y1="43243" x2="41989" y2="43243"/>
                        <a14:foregroundMark x1="33702" y1="61622" x2="25414" y2="69730"/>
                        <a14:foregroundMark x1="25414" y1="69730" x2="32597" y2="83243"/>
                        <a14:foregroundMark x1="32597" y1="83243" x2="33425" y2="81622"/>
                        <a14:foregroundMark x1="38122" y1="82162" x2="41160" y2="67027"/>
                        <a14:foregroundMark x1="41160" y1="67027" x2="45856" y2="67027"/>
                        <a14:foregroundMark x1="71271" y1="64865" x2="78177" y2="81081"/>
                        <a14:foregroundMark x1="78177" y1="81081" x2="80387" y2="64865"/>
                        <a14:foregroundMark x1="80387" y1="64865" x2="80387" y2="64865"/>
                        <a14:foregroundMark x1="70718" y1="41081" x2="73481" y2="25405"/>
                        <a14:foregroundMark x1="73481" y1="25405" x2="79834" y2="40541"/>
                        <a14:foregroundMark x1="79834" y1="40541" x2="80663" y2="47027"/>
                        <a14:foregroundMark x1="82873" y1="67027" x2="82597" y2="87027"/>
                        <a14:foregroundMark x1="82597" y1="87027" x2="84530" y2="94054"/>
                        <a14:foregroundMark x1="88950" y1="93514" x2="94199" y2="78919"/>
                        <a14:foregroundMark x1="94199" y1="78919" x2="88950" y2="64324"/>
                        <a14:foregroundMark x1="88950" y1="64324" x2="83702" y2="59459"/>
                        <a14:foregroundMark x1="85912" y1="66486" x2="94199" y2="65946"/>
                        <a14:foregroundMark x1="94199" y1="65946" x2="94751" y2="84324"/>
                        <a14:foregroundMark x1="94751" y1="84324" x2="87017" y2="83243"/>
                        <a14:foregroundMark x1="85359" y1="66486" x2="93370" y2="62703"/>
                        <a14:foregroundMark x1="93370" y1="62703" x2="96133" y2="76757"/>
                        <a14:foregroundMark x1="67680" y1="68649" x2="45304" y2="55676"/>
                        <a14:foregroundMark x1="45304" y1="55676" x2="40331" y2="74054"/>
                        <a14:foregroundMark x1="40331" y1="74054" x2="48619" y2="83784"/>
                        <a14:foregroundMark x1="48619" y1="83784" x2="67680" y2="87568"/>
                        <a14:foregroundMark x1="67680" y1="87568" x2="66022" y2="65405"/>
                        <a14:foregroundMark x1="66022" y1="65405" x2="64365" y2="62162"/>
                        <a14:backgroundMark x1="9116" y1="8649" x2="9116" y2="86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6" y="6311900"/>
            <a:ext cx="1366704" cy="4972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tiff"/><Relationship Id="rId7" Type="http://schemas.openxmlformats.org/officeDocument/2006/relationships/image" Target="../media/image9.png"/><Relationship Id="rId12" Type="http://schemas.openxmlformats.org/officeDocument/2006/relationships/image" Target="../media/image14.emf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emf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gi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2229ABF-7E3B-B641-BDAF-70B29AAD2DE3}"/>
              </a:ext>
            </a:extLst>
          </p:cNvPr>
          <p:cNvSpPr txBox="1"/>
          <p:nvPr/>
        </p:nvSpPr>
        <p:spPr>
          <a:xfrm>
            <a:off x="905368" y="13553"/>
            <a:ext cx="1061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>
                <a:solidFill>
                  <a:srgbClr val="262673"/>
                </a:solidFill>
                <a:latin typeface="Arial"/>
                <a:cs typeface="Arial"/>
              </a:rPr>
              <a:t>GibsonGroup</a:t>
            </a:r>
            <a:r>
              <a:rPr lang="en-GB" sz="2400" i="1" dirty="0">
                <a:solidFill>
                  <a:srgbClr val="262673"/>
                </a:solidFill>
                <a:latin typeface="Arial"/>
                <a:cs typeface="Arial"/>
              </a:rPr>
              <a:t> Research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0E754EF-1A1A-C946-984A-1A1286B6CB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43" b="3226"/>
          <a:stretch/>
        </p:blipFill>
        <p:spPr>
          <a:xfrm>
            <a:off x="751247" y="482843"/>
            <a:ext cx="3285897" cy="19033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24666DA-0E61-4347-84D7-7BD42DF919E1}"/>
              </a:ext>
            </a:extLst>
          </p:cNvPr>
          <p:cNvSpPr txBox="1"/>
          <p:nvPr/>
        </p:nvSpPr>
        <p:spPr>
          <a:xfrm>
            <a:off x="-74532" y="2428493"/>
            <a:ext cx="5005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Joint Position Chemistry and Medical School.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B0A6456-97FC-6B4F-B900-456C32EB1160}"/>
              </a:ext>
            </a:extLst>
          </p:cNvPr>
          <p:cNvGrpSpPr/>
          <p:nvPr/>
        </p:nvGrpSpPr>
        <p:grpSpPr>
          <a:xfrm>
            <a:off x="5087730" y="440493"/>
            <a:ext cx="6973090" cy="3230781"/>
            <a:chOff x="5087730" y="440493"/>
            <a:chExt cx="6973090" cy="323078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AC9F5FD9-CB28-E54D-89E8-558FA2D44724}"/>
                </a:ext>
              </a:extLst>
            </p:cNvPr>
            <p:cNvCxnSpPr/>
            <p:nvPr/>
          </p:nvCxnSpPr>
          <p:spPr>
            <a:xfrm>
              <a:off x="5087730" y="579462"/>
              <a:ext cx="0" cy="29537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A6217D4-5593-5F4F-8503-D760189E51B6}"/>
                </a:ext>
              </a:extLst>
            </p:cNvPr>
            <p:cNvSpPr txBox="1"/>
            <p:nvPr/>
          </p:nvSpPr>
          <p:spPr>
            <a:xfrm>
              <a:off x="6690167" y="440493"/>
              <a:ext cx="4166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1. High-throughput Polymer Discovery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6F5606A9-378E-B642-B243-1CC5CE5657D7}"/>
                </a:ext>
              </a:extLst>
            </p:cNvPr>
            <p:cNvPicPr/>
            <p:nvPr/>
          </p:nvPicPr>
          <p:blipFill rotWithShape="1">
            <a:blip r:embed="rId3"/>
            <a:srcRect b="37279"/>
            <a:stretch/>
          </p:blipFill>
          <p:spPr>
            <a:xfrm>
              <a:off x="5401473" y="849704"/>
              <a:ext cx="2900114" cy="281608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8ABAB37-395C-AE4D-8D7B-0C07DE911B1B}"/>
                </a:ext>
              </a:extLst>
            </p:cNvPr>
            <p:cNvSpPr txBox="1"/>
            <p:nvPr/>
          </p:nvSpPr>
          <p:spPr>
            <a:xfrm>
              <a:off x="8524095" y="984701"/>
              <a:ext cx="3536725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400 new copolymers synthesised </a:t>
              </a:r>
              <a:r>
                <a:rPr lang="en-GB" sz="1600" u="sng" dirty="0"/>
                <a:t>per day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Linked to robotics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Already discovered new antimicrobial materials and new formulations for biologics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Can create custom screens (have done for 2 industry partners already)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AD1444B-A318-2A43-AF36-C44D38A2BCCD}"/>
                </a:ext>
              </a:extLst>
            </p:cNvPr>
            <p:cNvSpPr txBox="1"/>
            <p:nvPr/>
          </p:nvSpPr>
          <p:spPr>
            <a:xfrm>
              <a:off x="9352173" y="3394275"/>
              <a:ext cx="2570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Chem. Eur. J., 2018, 24, 13758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C0E8A027-B168-304A-9152-E152CCA06B78}"/>
              </a:ext>
            </a:extLst>
          </p:cNvPr>
          <p:cNvGrpSpPr/>
          <p:nvPr/>
        </p:nvGrpSpPr>
        <p:grpSpPr>
          <a:xfrm>
            <a:off x="0" y="3701772"/>
            <a:ext cx="6096000" cy="2392991"/>
            <a:chOff x="0" y="3701772"/>
            <a:chExt cx="6096000" cy="239299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9BF4FAA-C595-074F-8F48-E264288C9164}"/>
                </a:ext>
              </a:extLst>
            </p:cNvPr>
            <p:cNvSpPr txBox="1"/>
            <p:nvPr/>
          </p:nvSpPr>
          <p:spPr>
            <a:xfrm>
              <a:off x="429578" y="3701772"/>
              <a:ext cx="509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2. Anti-icing materials and crystallisation control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A7E1582B-AF29-544F-92C4-B6BB9090AB5F}"/>
                </a:ext>
              </a:extLst>
            </p:cNvPr>
            <p:cNvSpPr/>
            <p:nvPr/>
          </p:nvSpPr>
          <p:spPr>
            <a:xfrm>
              <a:off x="0" y="5235065"/>
              <a:ext cx="409650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Nature Communications, </a:t>
              </a:r>
              <a:r>
                <a:rPr lang="en-US" sz="1200" b="1" dirty="0">
                  <a:solidFill>
                    <a:srgbClr val="FF0000"/>
                  </a:solidFill>
                </a:rPr>
                <a:t>2017</a:t>
              </a:r>
              <a:r>
                <a:rPr lang="en-US" sz="1200" dirty="0">
                  <a:solidFill>
                    <a:srgbClr val="FF0000"/>
                  </a:solidFill>
                </a:rPr>
                <a:t>, </a:t>
              </a:r>
              <a:r>
                <a:rPr lang="en-GB" sz="1200" dirty="0">
                  <a:solidFill>
                    <a:srgbClr val="FF0000"/>
                  </a:solidFill>
                </a:rPr>
                <a:t>1546.</a:t>
              </a:r>
            </a:p>
            <a:p>
              <a:r>
                <a:rPr lang="en-GB" sz="1200" dirty="0">
                  <a:solidFill>
                    <a:srgbClr val="FF0000"/>
                  </a:solidFill>
                </a:rPr>
                <a:t>Nature Communications, </a:t>
              </a:r>
              <a:r>
                <a:rPr lang="en-GB" sz="1200" b="1" dirty="0">
                  <a:solidFill>
                    <a:srgbClr val="FF0000"/>
                  </a:solidFill>
                </a:rPr>
                <a:t>2014</a:t>
              </a:r>
              <a:r>
                <a:rPr lang="en-GB" sz="1200" dirty="0">
                  <a:solidFill>
                    <a:srgbClr val="FF0000"/>
                  </a:solidFill>
                </a:rPr>
                <a:t>, 5, 3244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B1D484A4-51B7-F740-8321-D63626E6F5F0}"/>
                </a:ext>
              </a:extLst>
            </p:cNvPr>
            <p:cNvSpPr/>
            <p:nvPr/>
          </p:nvSpPr>
          <p:spPr>
            <a:xfrm>
              <a:off x="0" y="5633098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Patents awarded; EP 20130705234.</a:t>
              </a:r>
              <a:br>
                <a: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Patents filed GB1708999.6; GB1804227.5; GB1804227.5; GB1804233.3; 1820829.8 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3F3E2396-8D01-8347-85CA-5EB3B06D2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486" y="4120704"/>
              <a:ext cx="985856" cy="98519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2DD63F2-CC82-D542-890C-11214B9F5681}"/>
                </a:ext>
              </a:extLst>
            </p:cNvPr>
            <p:cNvSpPr txBox="1"/>
            <p:nvPr/>
          </p:nvSpPr>
          <p:spPr>
            <a:xfrm>
              <a:off x="1262933" y="4243971"/>
              <a:ext cx="11806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Ice morphology control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88EDE032-F363-6047-8A1E-462E063185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2983"/>
            <a:stretch/>
          </p:blipFill>
          <p:spPr>
            <a:xfrm>
              <a:off x="2487880" y="4113454"/>
              <a:ext cx="1657009" cy="107926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B181FB5-BA3A-424F-AD8C-E9EF42E7F51C}"/>
                </a:ext>
              </a:extLst>
            </p:cNvPr>
            <p:cNvSpPr txBox="1"/>
            <p:nvPr/>
          </p:nvSpPr>
          <p:spPr>
            <a:xfrm>
              <a:off x="4220742" y="4340455"/>
              <a:ext cx="12245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Biologic cryostorage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5BA716E-8FDC-CD44-A92A-926C0F15E4F1}"/>
              </a:ext>
            </a:extLst>
          </p:cNvPr>
          <p:cNvSpPr txBox="1"/>
          <p:nvPr/>
        </p:nvSpPr>
        <p:spPr>
          <a:xfrm>
            <a:off x="6151023" y="6324991"/>
            <a:ext cx="2218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482464A-31F5-8E42-8C4E-F91046F293EE}"/>
              </a:ext>
            </a:extLst>
          </p:cNvPr>
          <p:cNvSpPr txBox="1"/>
          <p:nvPr/>
        </p:nvSpPr>
        <p:spPr>
          <a:xfrm>
            <a:off x="366487" y="2688158"/>
            <a:ext cx="464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Analytical Facilities; Biolayer interferometry, light scattering, microarray, low-temperature crystal growth/nucleation, UV/IR/Fluorescence.</a:t>
            </a:r>
          </a:p>
          <a:p>
            <a:r>
              <a:rPr lang="en-GB" sz="1200" dirty="0"/>
              <a:t>Cell Culture (toxicity and uptake), microbiology (antimicrobial activity and protein expression)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492F7B86-22C9-5C46-A8A0-876D5701C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7179" y="5307506"/>
            <a:ext cx="899933" cy="86113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9A18AF4B-BC7E-D845-ADA3-BF95AEF002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2760" y="5738071"/>
            <a:ext cx="969808" cy="39087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9B303AE-AC7D-5D4B-816C-2BB83E150C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3589" y="5713457"/>
            <a:ext cx="698395" cy="40864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E0BDE03-9647-8C40-B38C-00DB850EA8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0157" y="5719805"/>
            <a:ext cx="1868017" cy="3993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635E3D9D-6C9E-CA40-B827-FA325103A6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66470" y="5719805"/>
            <a:ext cx="917737" cy="40788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2CEFDCE-C4AE-BE44-99A7-D8958E6F92AB}"/>
              </a:ext>
            </a:extLst>
          </p:cNvPr>
          <p:cNvGrpSpPr/>
          <p:nvPr/>
        </p:nvGrpSpPr>
        <p:grpSpPr>
          <a:xfrm>
            <a:off x="6015726" y="3701772"/>
            <a:ext cx="6077027" cy="2011878"/>
            <a:chOff x="6015726" y="3701772"/>
            <a:chExt cx="6077027" cy="20118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7757C08-1A09-0C4D-ADB1-274A8BB4E71B}"/>
                </a:ext>
              </a:extLst>
            </p:cNvPr>
            <p:cNvSpPr txBox="1"/>
            <p:nvPr/>
          </p:nvSpPr>
          <p:spPr>
            <a:xfrm>
              <a:off x="6793658" y="3701772"/>
              <a:ext cx="4300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3. Anti-infectives and biosensors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F53A5F1-746D-F84B-ADB7-B75294EC3B33}"/>
                </a:ext>
              </a:extLst>
            </p:cNvPr>
            <p:cNvSpPr txBox="1"/>
            <p:nvPr/>
          </p:nvSpPr>
          <p:spPr>
            <a:xfrm>
              <a:off x="6015726" y="5282570"/>
              <a:ext cx="274577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</a:rPr>
                <a:t>Chemical Science 2019, online soon</a:t>
              </a:r>
            </a:p>
            <a:p>
              <a:r>
                <a:rPr lang="en-GB" sz="1100" dirty="0">
                  <a:solidFill>
                    <a:srgbClr val="FF0000"/>
                  </a:solidFill>
                </a:rPr>
                <a:t>Patent filed GB 1820829.8 </a:t>
              </a:r>
            </a:p>
          </p:txBody>
        </p:sp>
        <p:pic>
          <p:nvPicPr>
            <p:cNvPr id="22" name="Picture 21" descr="Control-Dead-Ecoli.jpg">
              <a:extLst>
                <a:ext uri="{FF2B5EF4-FFF2-40B4-BE49-F238E27FC236}">
                  <a16:creationId xmlns:a16="http://schemas.microsoft.com/office/drawing/2014/main" xmlns="" id="{47236A99-4796-8945-8844-7A0B16E284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27" t="32826" r="17610" b="38439"/>
            <a:stretch/>
          </p:blipFill>
          <p:spPr>
            <a:xfrm>
              <a:off x="7388613" y="4022907"/>
              <a:ext cx="1131819" cy="108476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xmlns="" id="{D831261A-BE8D-4446-8B96-5FCC010BA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42760" y="4034692"/>
              <a:ext cx="1131819" cy="1106527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93A12BD-80CE-BE4C-8D2A-BBA862A4BB05}"/>
                </a:ext>
              </a:extLst>
            </p:cNvPr>
            <p:cNvSpPr txBox="1"/>
            <p:nvPr/>
          </p:nvSpPr>
          <p:spPr>
            <a:xfrm>
              <a:off x="6116834" y="5049156"/>
              <a:ext cx="29952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Anti-mycobacterial agents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D89B427-72E8-FB49-BDCA-0A95370BA411}"/>
                </a:ext>
              </a:extLst>
            </p:cNvPr>
            <p:cNvSpPr txBox="1"/>
            <p:nvPr/>
          </p:nvSpPr>
          <p:spPr>
            <a:xfrm>
              <a:off x="8696334" y="4843260"/>
              <a:ext cx="28398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Low cost biosensors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xmlns="" id="{909282FE-72B4-4C47-BE85-9EBA1D391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79279"/>
            <a:stretch/>
          </p:blipFill>
          <p:spPr>
            <a:xfrm rot="5400000">
              <a:off x="9198379" y="3624436"/>
              <a:ext cx="677423" cy="1551181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B0A8A57F-6530-244B-8D19-89852FE5A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722958" y="5369832"/>
              <a:ext cx="582813" cy="34381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781F9F8-8604-9A48-9CD3-D7176A4A4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593984" y="3794665"/>
              <a:ext cx="1368530" cy="97169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5AB1D395-DFBF-BD4D-BF84-0A18FA9B5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593984" y="4822631"/>
              <a:ext cx="1498769" cy="460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737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34250</TotalTime>
  <Words>142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</dc:creator>
  <cp:lastModifiedBy>Grew, Naomi</cp:lastModifiedBy>
  <cp:revision>3040</cp:revision>
  <cp:lastPrinted>2018-05-31T15:08:28Z</cp:lastPrinted>
  <dcterms:created xsi:type="dcterms:W3CDTF">2008-08-15T10:12:28Z</dcterms:created>
  <dcterms:modified xsi:type="dcterms:W3CDTF">2019-05-13T08:05:37Z</dcterms:modified>
</cp:coreProperties>
</file>