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media1.mov" ContentType="video/unknown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F5F0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87CED4">
              <a:alpha val="2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254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5DC123">
              <a:alpha val="19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05381"/>
              <a:satOff val="14341"/>
              <a:lumOff val="1080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05381"/>
              <a:satOff val="14341"/>
              <a:lumOff val="10801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4576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5334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b="1" sz="2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14"/>
          </p:nvPr>
        </p:nvSpPr>
        <p:spPr>
          <a:xfrm>
            <a:off x="1270000" y="4254500"/>
            <a:ext cx="10464800" cy="7112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2400"/>
              </a:spcBef>
              <a:buSzTx/>
              <a:buNone/>
              <a:defRPr sz="4000"/>
            </a:lvl1pPr>
          </a:lstStyle>
          <a:p>
            <a:pPr/>
            <a:r>
              <a:t>“Type a quote here.”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160020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270000" y="8191500"/>
            <a:ext cx="10464800" cy="1219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6718300" y="762000"/>
            <a:ext cx="5334000" cy="8242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952500" y="762000"/>
            <a:ext cx="5334000" cy="40005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952500" y="5003800"/>
            <a:ext cx="5334000" cy="4000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3800"/>
              </a:spcBef>
              <a:defRPr sz="2800"/>
            </a:lvl1pPr>
            <a:lvl2pPr marL="762000" indent="-381000">
              <a:spcBef>
                <a:spcPts val="3800"/>
              </a:spcBef>
              <a:defRPr sz="2800"/>
            </a:lvl2pPr>
            <a:lvl3pPr marL="1143000" indent="-381000">
              <a:spcBef>
                <a:spcPts val="3800"/>
              </a:spcBef>
              <a:defRPr sz="2800"/>
            </a:lvl3pPr>
            <a:lvl4pPr marL="1524000" indent="-381000">
              <a:spcBef>
                <a:spcPts val="3800"/>
              </a:spcBef>
              <a:defRPr sz="2800"/>
            </a:lvl4pPr>
            <a:lvl5pPr marL="1905000" indent="-381000">
              <a:spcBef>
                <a:spcPts val="38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6718300" y="50927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6718300" y="7620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15"/>
          </p:nvPr>
        </p:nvSpPr>
        <p:spPr>
          <a:xfrm>
            <a:off x="952500" y="762884"/>
            <a:ext cx="5334000" cy="8229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52500" y="406400"/>
            <a:ext cx="11099800" cy="2120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311798" y="9245599"/>
            <a:ext cx="368504" cy="3810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572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9144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13716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18288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22860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27432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32004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36576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41148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video" Target="../media/media1.mov"/><Relationship Id="rId3" Type="http://schemas.microsoft.com/office/2007/relationships/media" Target="../media/media1.mov"/><Relationship Id="rId4" Type="http://schemas.openxmlformats.org/officeDocument/2006/relationships/image" Target="../media/image1.png"/><Relationship Id="rId5" Type="http://schemas.openxmlformats.org/officeDocument/2006/relationships/image" Target="../media/image1.tif"/><Relationship Id="rId6" Type="http://schemas.openxmlformats.org/officeDocument/2006/relationships/image" Target="../media/image2.tif"/><Relationship Id="rId7" Type="http://schemas.openxmlformats.org/officeDocument/2006/relationships/image" Target="../media/image3.tif"/><Relationship Id="rId8" Type="http://schemas.openxmlformats.org/officeDocument/2006/relationships/image" Target="../media/image4.tif"/><Relationship Id="rId9" Type="http://schemas.openxmlformats.org/officeDocument/2006/relationships/image" Target="../media/image5.tif"/><Relationship Id="rId10" Type="http://schemas.openxmlformats.org/officeDocument/2006/relationships/image" Target="../media/image6.tif"/><Relationship Id="rId11" Type="http://schemas.openxmlformats.org/officeDocument/2006/relationships/image" Target="../media/image7.tif"/><Relationship Id="rId12" Type="http://schemas.openxmlformats.org/officeDocument/2006/relationships/image" Target="../media/image8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FlipbookiPod.mov" descr="FlipbookiPod.mov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3703435" y="2044435"/>
            <a:ext cx="4427407" cy="3320556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How are embryos shaped?…"/>
          <p:cNvSpPr txBox="1"/>
          <p:nvPr/>
        </p:nvSpPr>
        <p:spPr>
          <a:xfrm>
            <a:off x="1263350" y="168469"/>
            <a:ext cx="8433436" cy="11820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rgbClr val="FFFB00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pPr>
            <a:r>
              <a:rPr sz="3700"/>
              <a:t>How are embryos shaped?</a:t>
            </a:r>
            <a:r>
              <a:t> </a:t>
            </a:r>
          </a:p>
          <a:p>
            <a:pPr>
              <a:defRPr sz="3300">
                <a:solidFill>
                  <a:srgbClr val="00FDF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pPr>
            <a:r>
              <a:t>mechanics - physical forces &amp; material properties</a:t>
            </a:r>
          </a:p>
        </p:txBody>
      </p:sp>
      <p:sp>
        <p:nvSpPr>
          <p:cNvPr id="121" name="Nano-topography"/>
          <p:cNvSpPr txBox="1"/>
          <p:nvPr/>
        </p:nvSpPr>
        <p:spPr>
          <a:xfrm>
            <a:off x="371842" y="1580108"/>
            <a:ext cx="2838312" cy="5731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 u="sng"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Nano-topography</a:t>
            </a:r>
          </a:p>
        </p:txBody>
      </p:sp>
      <p:grpSp>
        <p:nvGrpSpPr>
          <p:cNvPr id="124" name="Group"/>
          <p:cNvGrpSpPr/>
          <p:nvPr/>
        </p:nvGrpSpPr>
        <p:grpSpPr>
          <a:xfrm>
            <a:off x="285228" y="2266157"/>
            <a:ext cx="2016838" cy="1989896"/>
            <a:chOff x="0" y="0"/>
            <a:chExt cx="2016837" cy="1989894"/>
          </a:xfrm>
        </p:grpSpPr>
        <p:pic>
          <p:nvPicPr>
            <p:cNvPr id="122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26432" t="23189" r="52044" b="58109"/>
            <a:stretch>
              <a:fillRect/>
            </a:stretch>
          </p:blipFill>
          <p:spPr>
            <a:xfrm>
              <a:off x="0" y="28150"/>
              <a:ext cx="2016838" cy="196174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3" name="2D"/>
            <p:cNvSpPr txBox="1"/>
            <p:nvPr/>
          </p:nvSpPr>
          <p:spPr>
            <a:xfrm>
              <a:off x="10836" y="-1"/>
              <a:ext cx="462331" cy="4987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600">
                  <a:latin typeface="Helvetica Neue Bold Condensed"/>
                  <a:ea typeface="Helvetica Neue Bold Condensed"/>
                  <a:cs typeface="Helvetica Neue Bold Condensed"/>
                  <a:sym typeface="Helvetica Neue Bold Condensed"/>
                </a:defRPr>
              </a:lvl1pPr>
            </a:lstStyle>
            <a:p>
              <a:pPr/>
              <a:r>
                <a:t>2D</a:t>
              </a:r>
            </a:p>
          </p:txBody>
        </p:sp>
      </p:grpSp>
      <p:grpSp>
        <p:nvGrpSpPr>
          <p:cNvPr id="127" name="Group"/>
          <p:cNvGrpSpPr/>
          <p:nvPr/>
        </p:nvGrpSpPr>
        <p:grpSpPr>
          <a:xfrm>
            <a:off x="218130" y="4374357"/>
            <a:ext cx="3452930" cy="1875213"/>
            <a:chOff x="0" y="0"/>
            <a:chExt cx="3452928" cy="1875211"/>
          </a:xfrm>
        </p:grpSpPr>
        <p:pic>
          <p:nvPicPr>
            <p:cNvPr id="125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54977"/>
              <a:ext cx="3452929" cy="18202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6" name="3D"/>
            <p:cNvSpPr txBox="1"/>
            <p:nvPr/>
          </p:nvSpPr>
          <p:spPr>
            <a:xfrm>
              <a:off x="3784" y="-1"/>
              <a:ext cx="462332" cy="4987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600">
                  <a:latin typeface="Helvetica Neue Bold Condensed"/>
                  <a:ea typeface="Helvetica Neue Bold Condensed"/>
                  <a:cs typeface="Helvetica Neue Bold Condensed"/>
                  <a:sym typeface="Helvetica Neue Bold Condensed"/>
                </a:defRPr>
              </a:lvl1pPr>
            </a:lstStyle>
            <a:p>
              <a:pPr/>
              <a:r>
                <a:t>3D</a:t>
              </a:r>
            </a:p>
          </p:txBody>
        </p:sp>
      </p:grpSp>
      <p:sp>
        <p:nvSpPr>
          <p:cNvPr id="128" name="Zebrafish embryo"/>
          <p:cNvSpPr txBox="1"/>
          <p:nvPr/>
        </p:nvSpPr>
        <p:spPr>
          <a:xfrm>
            <a:off x="4353514" y="1417185"/>
            <a:ext cx="3127249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pPr/>
            <a:r>
              <a:t>Zebrafish embryo</a:t>
            </a:r>
          </a:p>
        </p:txBody>
      </p:sp>
      <p:sp>
        <p:nvSpPr>
          <p:cNvPr id="129" name="Microfluidics"/>
          <p:cNvSpPr txBox="1"/>
          <p:nvPr/>
        </p:nvSpPr>
        <p:spPr>
          <a:xfrm>
            <a:off x="8871662" y="1842218"/>
            <a:ext cx="2153667" cy="5731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 u="sng"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Microfluidics</a:t>
            </a:r>
          </a:p>
        </p:txBody>
      </p:sp>
      <p:pic>
        <p:nvPicPr>
          <p:cNvPr id="130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504714" y="2479895"/>
            <a:ext cx="2768154" cy="195784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0423469" y="4401634"/>
            <a:ext cx="1800940" cy="1820659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Image" descr="Image"/>
          <p:cNvPicPr>
            <a:picLocks noChangeAspect="1"/>
          </p:cNvPicPr>
          <p:nvPr/>
        </p:nvPicPr>
        <p:blipFill>
          <a:blip r:embed="rId9">
            <a:extLst/>
          </a:blip>
          <a:srcRect l="2246" t="7734" r="65189" b="7734"/>
          <a:stretch>
            <a:fillRect/>
          </a:stretch>
        </p:blipFill>
        <p:spPr>
          <a:xfrm>
            <a:off x="1497573" y="7602341"/>
            <a:ext cx="2648733" cy="1875192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Microfabrication - Force measurements"/>
          <p:cNvSpPr txBox="1"/>
          <p:nvPr/>
        </p:nvSpPr>
        <p:spPr>
          <a:xfrm>
            <a:off x="3943068" y="6102867"/>
            <a:ext cx="6311533" cy="5731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 u="sng"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Microfabrication - Force measurements</a:t>
            </a:r>
          </a:p>
        </p:txBody>
      </p:sp>
      <p:sp>
        <p:nvSpPr>
          <p:cNvPr id="134" name="Magnetic tweezer"/>
          <p:cNvSpPr txBox="1"/>
          <p:nvPr/>
        </p:nvSpPr>
        <p:spPr>
          <a:xfrm>
            <a:off x="1353157" y="7148915"/>
            <a:ext cx="2449145" cy="4987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Magnetic tweezer</a:t>
            </a:r>
          </a:p>
        </p:txBody>
      </p:sp>
      <p:sp>
        <p:nvSpPr>
          <p:cNvPr id="135" name="Microplates"/>
          <p:cNvSpPr txBox="1"/>
          <p:nvPr/>
        </p:nvSpPr>
        <p:spPr>
          <a:xfrm>
            <a:off x="10170999" y="7084847"/>
            <a:ext cx="1659637" cy="4987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Microplates</a:t>
            </a:r>
          </a:p>
        </p:txBody>
      </p:sp>
      <p:pic>
        <p:nvPicPr>
          <p:cNvPr id="136" name="Image" descr="Image"/>
          <p:cNvPicPr>
            <a:picLocks noChangeAspect="1"/>
          </p:cNvPicPr>
          <p:nvPr/>
        </p:nvPicPr>
        <p:blipFill>
          <a:blip r:embed="rId5">
            <a:extLst/>
          </a:blip>
          <a:srcRect l="51528" t="23454" r="26513" b="58109"/>
          <a:stretch>
            <a:fillRect/>
          </a:stretch>
        </p:blipFill>
        <p:spPr>
          <a:xfrm>
            <a:off x="4624720" y="7626086"/>
            <a:ext cx="1955007" cy="1837588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Cantilever"/>
          <p:cNvSpPr txBox="1"/>
          <p:nvPr/>
        </p:nvSpPr>
        <p:spPr>
          <a:xfrm>
            <a:off x="4885168" y="7087256"/>
            <a:ext cx="1434110" cy="4987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Cantilever</a:t>
            </a:r>
          </a:p>
        </p:txBody>
      </p:sp>
      <p:pic>
        <p:nvPicPr>
          <p:cNvPr id="138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2357784" y="2746041"/>
            <a:ext cx="1047764" cy="151001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7280416" y="7628449"/>
            <a:ext cx="1735731" cy="1705144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Microdroplets"/>
          <p:cNvSpPr txBox="1"/>
          <p:nvPr/>
        </p:nvSpPr>
        <p:spPr>
          <a:xfrm>
            <a:off x="7181099" y="7087256"/>
            <a:ext cx="1934364" cy="4987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Microdroplets</a:t>
            </a:r>
          </a:p>
        </p:txBody>
      </p:sp>
      <p:grpSp>
        <p:nvGrpSpPr>
          <p:cNvPr id="143" name="Group"/>
          <p:cNvGrpSpPr/>
          <p:nvPr/>
        </p:nvGrpSpPr>
        <p:grpSpPr>
          <a:xfrm>
            <a:off x="9305840" y="7678171"/>
            <a:ext cx="3279761" cy="1661523"/>
            <a:chOff x="0" y="0"/>
            <a:chExt cx="3279760" cy="1661522"/>
          </a:xfrm>
        </p:grpSpPr>
        <p:pic>
          <p:nvPicPr>
            <p:cNvPr id="141" name="Image" descr="Image"/>
            <p:cNvPicPr>
              <a:picLocks noChangeAspect="1"/>
            </p:cNvPicPr>
            <p:nvPr/>
          </p:nvPicPr>
          <p:blipFill>
            <a:blip r:embed="rId12">
              <a:extLst/>
            </a:blip>
            <a:srcRect l="0" t="1656" r="0" b="66908"/>
            <a:stretch>
              <a:fillRect/>
            </a:stretch>
          </p:blipFill>
          <p:spPr>
            <a:xfrm>
              <a:off x="0" y="0"/>
              <a:ext cx="1684606" cy="164977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2" name="Image" descr="Image"/>
            <p:cNvPicPr>
              <a:picLocks noChangeAspect="1"/>
            </p:cNvPicPr>
            <p:nvPr/>
          </p:nvPicPr>
          <p:blipFill>
            <a:blip r:embed="rId12">
              <a:extLst/>
            </a:blip>
            <a:srcRect l="0" t="33855" r="0" b="33855"/>
            <a:stretch>
              <a:fillRect/>
            </a:stretch>
          </p:blipFill>
          <p:spPr>
            <a:xfrm>
              <a:off x="1639790" y="11850"/>
              <a:ext cx="1639971" cy="164967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44" name="Arrow"/>
          <p:cNvSpPr/>
          <p:nvPr/>
        </p:nvSpPr>
        <p:spPr>
          <a:xfrm rot="21098176">
            <a:off x="7582666" y="3610214"/>
            <a:ext cx="798869" cy="295156"/>
          </a:xfrm>
          <a:prstGeom prst="rightArrow">
            <a:avLst>
              <a:gd name="adj1" fmla="val 32000"/>
              <a:gd name="adj2" fmla="val 147802"/>
            </a:avLst>
          </a:prstGeom>
          <a:solidFill>
            <a:schemeClr val="accent1"/>
          </a:soli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145" name="Arrow"/>
          <p:cNvSpPr/>
          <p:nvPr/>
        </p:nvSpPr>
        <p:spPr>
          <a:xfrm rot="4100154">
            <a:off x="6041282" y="5587292"/>
            <a:ext cx="798868" cy="295156"/>
          </a:xfrm>
          <a:prstGeom prst="rightArrow">
            <a:avLst>
              <a:gd name="adj1" fmla="val 32000"/>
              <a:gd name="adj2" fmla="val 147802"/>
            </a:avLst>
          </a:prstGeom>
          <a:solidFill>
            <a:schemeClr val="accent1"/>
          </a:soli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146" name="Arrow"/>
          <p:cNvSpPr/>
          <p:nvPr/>
        </p:nvSpPr>
        <p:spPr>
          <a:xfrm rot="11390806">
            <a:off x="3241684" y="3573194"/>
            <a:ext cx="798868" cy="295156"/>
          </a:xfrm>
          <a:prstGeom prst="rightArrow">
            <a:avLst>
              <a:gd name="adj1" fmla="val 32000"/>
              <a:gd name="adj2" fmla="val 147802"/>
            </a:avLst>
          </a:prstGeom>
          <a:solidFill>
            <a:schemeClr val="accent1"/>
          </a:soli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147" name="Single cell"/>
          <p:cNvSpPr txBox="1"/>
          <p:nvPr/>
        </p:nvSpPr>
        <p:spPr>
          <a:xfrm>
            <a:off x="3626890" y="6678305"/>
            <a:ext cx="1637183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/>
            </a:lvl1pPr>
          </a:lstStyle>
          <a:p>
            <a:pPr/>
            <a:r>
              <a:t>Single cell</a:t>
            </a:r>
          </a:p>
        </p:txBody>
      </p:sp>
      <p:sp>
        <p:nvSpPr>
          <p:cNvPr id="148" name="Tissue"/>
          <p:cNvSpPr txBox="1"/>
          <p:nvPr/>
        </p:nvSpPr>
        <p:spPr>
          <a:xfrm>
            <a:off x="8740182" y="6678305"/>
            <a:ext cx="1068579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/>
            </a:lvl1pPr>
          </a:lstStyle>
          <a:p>
            <a:pPr/>
            <a:r>
              <a:t>Tissue</a:t>
            </a:r>
          </a:p>
        </p:txBody>
      </p:sp>
      <p:sp>
        <p:nvSpPr>
          <p:cNvPr id="149" name="Michael Smutny…"/>
          <p:cNvSpPr txBox="1"/>
          <p:nvPr/>
        </p:nvSpPr>
        <p:spPr>
          <a:xfrm>
            <a:off x="9946212" y="270551"/>
            <a:ext cx="2755454" cy="977901"/>
          </a:xfrm>
          <a:prstGeom prst="rect">
            <a:avLst/>
          </a:prstGeom>
          <a:ln w="12700">
            <a:solidFill>
              <a:srgbClr val="FFFF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t>Michael Smutny</a:t>
            </a:r>
          </a:p>
          <a:p>
            <a:pPr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t>WMS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88724" fill="hold"/>
                                        <p:tgtEl>
                                          <p:spTgt spid="1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19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Gradient">
  <a:themeElements>
    <a:clrScheme name="Gradient">
      <a:dk1>
        <a:srgbClr val="FF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/>
            </a:gs>
            <a:gs pos="100000">
              <a:schemeClr val="accent1">
                <a:hueOff val="321133"/>
                <a:satOff val="-12043"/>
                <a:lumOff val="-7113"/>
              </a:schemeClr>
            </a:gs>
          </a:gsLst>
          <a:lin ang="5400000" scaled="0"/>
        </a:gradFill>
        <a:ln w="12700" cap="flat">
          <a:noFill/>
          <a:miter lim="400000"/>
        </a:ln>
        <a:effectLst>
          <a:outerShdw sx="100000" sy="100000" kx="0" ky="0" algn="b" rotWithShape="0" blurRad="76200" dist="0" dir="1890000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23998" dir="270000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Gradient">
  <a:themeElements>
    <a:clrScheme name="Gradient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/>
            </a:gs>
            <a:gs pos="100000">
              <a:schemeClr val="accent1">
                <a:hueOff val="321133"/>
                <a:satOff val="-12043"/>
                <a:lumOff val="-7113"/>
              </a:schemeClr>
            </a:gs>
          </a:gsLst>
          <a:lin ang="5400000" scaled="0"/>
        </a:gradFill>
        <a:ln w="12700" cap="flat">
          <a:noFill/>
          <a:miter lim="400000"/>
        </a:ln>
        <a:effectLst>
          <a:outerShdw sx="100000" sy="100000" kx="0" ky="0" algn="b" rotWithShape="0" blurRad="76200" dist="0" dir="1890000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23998" dir="270000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