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"/>
  </p:notesMasterIdLst>
  <p:sldIdLst>
    <p:sldId id="5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203101-84D2-4842-A40A-60C006E27236}" type="datetimeFigureOut">
              <a:rPr lang="en-GB" smtClean="0"/>
              <a:t>12/05/2019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25FF2-80E9-4AC3-83A1-906CCE24DB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210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 eaLnBrk="0" hangingPunct="0"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42975" eaLnBrk="0" hangingPunct="0"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42975" eaLnBrk="0" hangingPunct="0"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42975" eaLnBrk="0" hangingPunct="0"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42975" eaLnBrk="0" hangingPunct="0"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42975" eaLnBrk="0" fontAlgn="base" hangingPunct="0">
              <a:lnSpc>
                <a:spcPts val="3600"/>
              </a:lnSpc>
              <a:spcBef>
                <a:spcPts val="500"/>
              </a:spcBef>
              <a:spcAft>
                <a:spcPct val="0"/>
              </a:spcAft>
              <a:buClr>
                <a:srgbClr val="990033"/>
              </a:buClr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42975" eaLnBrk="0" fontAlgn="base" hangingPunct="0">
              <a:lnSpc>
                <a:spcPts val="3600"/>
              </a:lnSpc>
              <a:spcBef>
                <a:spcPts val="500"/>
              </a:spcBef>
              <a:spcAft>
                <a:spcPct val="0"/>
              </a:spcAft>
              <a:buClr>
                <a:srgbClr val="990033"/>
              </a:buClr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42975" eaLnBrk="0" fontAlgn="base" hangingPunct="0">
              <a:lnSpc>
                <a:spcPts val="3600"/>
              </a:lnSpc>
              <a:spcBef>
                <a:spcPts val="500"/>
              </a:spcBef>
              <a:spcAft>
                <a:spcPct val="0"/>
              </a:spcAft>
              <a:buClr>
                <a:srgbClr val="990033"/>
              </a:buClr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42975" eaLnBrk="0" fontAlgn="base" hangingPunct="0">
              <a:lnSpc>
                <a:spcPts val="3600"/>
              </a:lnSpc>
              <a:spcBef>
                <a:spcPts val="500"/>
              </a:spcBef>
              <a:spcAft>
                <a:spcPct val="0"/>
              </a:spcAft>
              <a:buClr>
                <a:srgbClr val="990033"/>
              </a:buClr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42975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262673-7851-483F-81E1-B5C4A98D0EC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42975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2400" y="457200"/>
            <a:ext cx="9753600" cy="914400"/>
          </a:xfrm>
        </p:spPr>
        <p:txBody>
          <a:bodyPr/>
          <a:lstStyle>
            <a:lvl1pPr>
              <a:lnSpc>
                <a:spcPts val="2800"/>
              </a:lnSpc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Enter  the name and role of the speaker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2400" y="2514600"/>
            <a:ext cx="9753600" cy="1676400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Enter the title of the presentation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2" descr="\\MARLON\User57\e\edsnad\Documents\My Pictures\PPt\4-3_split_8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844"/>
            <a:ext cx="12192000" cy="536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" y="5910219"/>
            <a:ext cx="1391477" cy="94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82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61540-3F29-4BE6-8604-813D603042CD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90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4876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4000" y="1524000"/>
            <a:ext cx="4876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91E05-1439-4117-AD81-115E5C76DEBD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864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0" y="1524000"/>
            <a:ext cx="4876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4000" y="1524000"/>
            <a:ext cx="4876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8FE6A-B841-44DB-BA1F-E54DE28BE29D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10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655840" y="6520260"/>
            <a:ext cx="2844800" cy="365125"/>
          </a:xfrm>
          <a:prstGeom prst="rect">
            <a:avLst/>
          </a:prstGeom>
        </p:spPr>
        <p:txBody>
          <a:bodyPr/>
          <a:lstStyle/>
          <a:p>
            <a:fld id="{326521EB-B07B-4E6B-8966-507C39BAA013}" type="datetime1">
              <a:rPr lang="en-GB" smtClean="0"/>
              <a:t>12/05/2019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90C9-829F-47DC-98C8-645A0C185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068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655840" y="6520260"/>
            <a:ext cx="2844800" cy="365125"/>
          </a:xfrm>
          <a:prstGeom prst="rect">
            <a:avLst/>
          </a:prstGeom>
        </p:spPr>
        <p:txBody>
          <a:bodyPr/>
          <a:lstStyle/>
          <a:p>
            <a:fld id="{039711F0-B6DA-4604-A275-CCB948099E17}" type="datetime1">
              <a:rPr lang="en-GB" smtClean="0"/>
              <a:t>12/05/2019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90C9-829F-47DC-98C8-645A0C185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56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12192000" cy="594360"/>
          </a:xfrm>
          <a:prstGeom prst="rect">
            <a:avLst/>
          </a:prstGeom>
        </p:spPr>
      </p:pic>
      <p:grpSp>
        <p:nvGrpSpPr>
          <p:cNvPr id="1026" name="Group 10"/>
          <p:cNvGrpSpPr>
            <a:grpSpLocks/>
          </p:cNvGrpSpPr>
          <p:nvPr/>
        </p:nvGrpSpPr>
        <p:grpSpPr bwMode="auto">
          <a:xfrm>
            <a:off x="0" y="0"/>
            <a:ext cx="711200" cy="6858000"/>
            <a:chOff x="0" y="0"/>
            <a:chExt cx="336" cy="4320"/>
          </a:xfrm>
        </p:grpSpPr>
        <p:sp>
          <p:nvSpPr>
            <p:cNvPr id="1033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36" cy="1104"/>
            </a:xfrm>
            <a:prstGeom prst="rect">
              <a:avLst/>
            </a:prstGeom>
            <a:solidFill>
              <a:srgbClr val="0024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lnSpc>
                  <a:spcPts val="3600"/>
                </a:lnSpc>
                <a:spcBef>
                  <a:spcPts val="500"/>
                </a:spcBef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lnSpc>
                  <a:spcPts val="3600"/>
                </a:lnSpc>
                <a:spcBef>
                  <a:spcPts val="500"/>
                </a:spcBef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lnSpc>
                  <a:spcPts val="3600"/>
                </a:lnSpc>
                <a:spcBef>
                  <a:spcPts val="500"/>
                </a:spcBef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lnSpc>
                  <a:spcPts val="3600"/>
                </a:lnSpc>
                <a:spcBef>
                  <a:spcPts val="500"/>
                </a:spcBef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lnSpc>
                  <a:spcPts val="3600"/>
                </a:lnSpc>
                <a:spcBef>
                  <a:spcPts val="500"/>
                </a:spcBef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ts val="36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ts val="36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ts val="36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ts val="36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defRPr/>
              </a:pPr>
              <a:endParaRPr lang="en-GB" altLang="en-GB" sz="2800">
                <a:solidFill>
                  <a:srgbClr val="002244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12"/>
            <p:cNvSpPr>
              <a:spLocks noChangeArrowheads="1"/>
            </p:cNvSpPr>
            <p:nvPr/>
          </p:nvSpPr>
          <p:spPr bwMode="auto">
            <a:xfrm>
              <a:off x="0" y="1124"/>
              <a:ext cx="336" cy="3196"/>
            </a:xfrm>
            <a:prstGeom prst="rect">
              <a:avLst/>
            </a:prstGeom>
            <a:solidFill>
              <a:srgbClr val="B01C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lnSpc>
                  <a:spcPts val="3600"/>
                </a:lnSpc>
                <a:spcBef>
                  <a:spcPts val="500"/>
                </a:spcBef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lnSpc>
                  <a:spcPts val="3600"/>
                </a:lnSpc>
                <a:spcBef>
                  <a:spcPts val="500"/>
                </a:spcBef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lnSpc>
                  <a:spcPts val="3600"/>
                </a:lnSpc>
                <a:spcBef>
                  <a:spcPts val="500"/>
                </a:spcBef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lnSpc>
                  <a:spcPts val="3600"/>
                </a:lnSpc>
                <a:spcBef>
                  <a:spcPts val="500"/>
                </a:spcBef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lnSpc>
                  <a:spcPts val="3600"/>
                </a:lnSpc>
                <a:spcBef>
                  <a:spcPts val="500"/>
                </a:spcBef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ts val="36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ts val="36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ts val="36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ts val="36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990033"/>
                </a:buClr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defRPr/>
              </a:pPr>
              <a:endParaRPr lang="en-GB" altLang="en-GB" sz="4000">
                <a:latin typeface="Times New Roman" pitchFamily="18" charset="0"/>
              </a:endParaRPr>
            </a:p>
          </p:txBody>
        </p:sp>
      </p:grp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304800"/>
            <a:ext cx="9956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Enter the page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9956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533400"/>
            <a:ext cx="711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lnSpc>
                <a:spcPct val="100000"/>
              </a:lnSpc>
              <a:spcBef>
                <a:spcPct val="0"/>
              </a:spcBef>
              <a:buClrTx/>
              <a:defRPr sz="1400">
                <a:solidFill>
                  <a:schemeClr val="bg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3A56A73E-89A1-444A-A419-ABB87AD12F49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6146326"/>
            <a:ext cx="1064320" cy="72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99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ts val="3600"/>
        </a:lnSpc>
        <a:spcBef>
          <a:spcPts val="500"/>
        </a:spcBef>
        <a:spcAft>
          <a:spcPct val="0"/>
        </a:spcAft>
        <a:buClr>
          <a:srgbClr val="990033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image" Target="../media/image12.jpeg"/><Relationship Id="rId18" Type="http://schemas.openxmlformats.org/officeDocument/2006/relationships/image" Target="../media/image16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gif"/><Relationship Id="rId12" Type="http://schemas.openxmlformats.org/officeDocument/2006/relationships/image" Target="../media/image11.png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5.jpeg"/><Relationship Id="rId20" Type="http://schemas.openxmlformats.org/officeDocument/2006/relationships/image" Target="../media/image17.gif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g"/><Relationship Id="rId11" Type="http://schemas.openxmlformats.org/officeDocument/2006/relationships/image" Target="../media/image4.wmf"/><Relationship Id="rId5" Type="http://schemas.openxmlformats.org/officeDocument/2006/relationships/image" Target="../media/image6.jpg"/><Relationship Id="rId15" Type="http://schemas.openxmlformats.org/officeDocument/2006/relationships/image" Target="../media/image14.jpg"/><Relationship Id="rId10" Type="http://schemas.openxmlformats.org/officeDocument/2006/relationships/oleObject" Target="../embeddings/oleObject1.bin"/><Relationship Id="rId19" Type="http://schemas.microsoft.com/office/2007/relationships/hdphoto" Target="../media/hdphoto2.wdp"/><Relationship Id="rId4" Type="http://schemas.openxmlformats.org/officeDocument/2006/relationships/image" Target="../media/image5.jpg"/><Relationship Id="rId9" Type="http://schemas.openxmlformats.org/officeDocument/2006/relationships/image" Target="../media/image10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0033"/>
              </a:buClr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0033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fld id="{F10FDDD8-316E-4493-823C-42BCDF1B7543}" type="slidenum">
              <a:rPr lang="en-US" altLang="en-US" sz="1400">
                <a:solidFill>
                  <a:srgbClr val="FFFFFF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t>1</a:t>
            </a:fld>
            <a:endParaRPr lang="en-US" altLang="en-US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1200" y="-26988"/>
            <a:ext cx="11480800" cy="914401"/>
          </a:xfrm>
        </p:spPr>
        <p:txBody>
          <a:bodyPr/>
          <a:lstStyle/>
          <a:p>
            <a:r>
              <a:rPr lang="en-GB" altLang="en-GB" sz="3200" dirty="0"/>
              <a:t>Electron Microscopy Research Technology Platform</a:t>
            </a:r>
          </a:p>
        </p:txBody>
      </p:sp>
      <p:sp>
        <p:nvSpPr>
          <p:cNvPr id="7172" name="AutoShape 6" descr="data:image/jpeg;base64,/9j/4AAQSkZJRgABAQAAAQABAAD/2wCEAAkGBxMQEhQUEhQQFhQVFxUYGBYYFBUYFRgZGBQXFxQXFBcYHCggHBwlGxQUJDEhJSkrLi4uFx8zODMtNygtLiwBCgoKDg0OGhAQGy0kICQsLSwvLC8tNDcsLCw3LSwsLCwsMiwvLCwsLDEsNiwsLDcsLCwsLC8sLCw0LCwsLCwsLP/AABEIAKAAoAMBIgACEQEDEQH/xAAcAAEAAgMBAQEAAAAAAAAAAAAABQYDBAcBAgj/xABIEAABAwIEAgUIBwQGCwAAAAABAAIDBBEFEiExBkETUWFxsQciMkJygZHBFCMzUoKh0SSSk6MVQ2KzwtIWFzREU2Rzg7Lw8f/EABoBAQADAQEBAAAAAAAAAAAAAAACAwQBBQb/xAAvEQACAgECAgYLAQEAAAAAAAAAAQIDEQQxEiEFQUJRcZETFCIyM1JhgZKhwbEV/9oADAMBAAIRAxEAPwDuKIiAIiIAiKvce1b4aORzHFpu0XGhsTrYrqWXgG9X49TwEiSRoI3AuT+ShajyiULPXefw/qvz3Utle4lwlcCT949ywVeFTEDJE8C3JpC0xoj1sHfn+VOjHqzH3R/N6x/62KL7s38v/OuAUmCVA3jeAt92Ez2sI3fkp+hq+Y5z7juTPKtRH1Zv5f8AnWdnlOoTuZR+EfIr88TYHO132ZPdY+ClDTyAWLJOXqlcdNfUxzP0BScfUEu01u9pCsNJVxyjNG5rh1g+K/J1ZTym1mSdXokqz+SvEpoapoLnjM9oLSSLguAOh3GqhOhJZTB+kUXgXqzHQiIgCIiAIiIAiIgC16+jZMwskaHNPIi4vyK2FiqZgxpceSA5riGDua4hoGhttpp2LRbhUhOwB7GXVkqg55vmIJJOnasLMO5kknvKhKSZYkyGhwiS/wA8rfDMpEYS4gfWCw2+qb8fSW2cJadwszcP6iR3ErmUSwyuDCZXuOR2ax6gDvva62arCJhvlP4B+ql/6Gb2rKMPI2c8e8omg0yqyYXINwPcLK0cG4OLlzw1wbYgEah24KSUh5uf8Vt4DL0DiDezt/kV1SRFplrCLwL1TKwiIgCIiAIiIAiIgCg8cnuQ3kPFTiqeLSfWuv1qMnhEoLmY2BbUbQtWF4WfpVQXmy1qztiWvBMOa3c91JEWzGY146NfbiV4T3oDXexakzQFmmmWjUSrhIsuEzZmW5t0/RbqheHHXD/w/NTSvWxnluERF04EREAREQBERAFzbjSqq2VDhBDE9t93SZeQ5WK6SqXxCy87u/5BZdZc6q+KKyX6eKlLDKxS1WJHeClH/ecfkt1ktfzjpv4jlMQU5t1dvUo2arMbryzwMbc7vaNM1x+WiwVanV2+7BeRbZCqO8mvuZqd1ZzbB+85SjJ6lo1bD8XKs0fE9LE4dJWwSaAaF2lr3sALEm4Gu2Xt0+JuMKGLJnqyRpcBr/Otl1GuhOU39pbIw177C/Eoca32n5lmkrqrkyD3lyxyVVa4GzaYHvefkqi7jvDbRj6TJdjMpPRyecc0Zzb/ANh41v6fxzUvGdC5hDaw3zMOYskBsDqD3rvo+kOuK/E7GNXVJ+ZI1QxDkaP39Ko6f+kv+R/nLZpOIKR5A+nQbN/rLEmzs3pNFgbt/NTAZnYHeYb/AHXBzfc4brHfdrq94r8TRCFT635kzwT0nRO6Xo82Yehe23b3qxqF4XFmP9oeAU0vTpk5VqTMliSm0giIrSAREQBERAEREAXNvKHiz6RlRMwNLmOaBm287KL/AJrpJXJ/LB/s1V1Xj8Qq5xUpQT70WV9ZzBuM1Vbcu6efVoIDy2JpebMFmAWJOgu4KQPD1a17Y/otHHIWSSDOGufljAzkkuOvnDdW+OFgiDg+7yMIzMykZA15ynNsb3Og2t2r3D4ojilUYWSB2SqEjnFpzPI2aGjQDXfU3XtxmknwrYz2SSKphf011OakSxtjbIIyBFC11yARazNvOHNWLGKHEWRUrm1Un7Q4Nble4WLgCA7Qdu3UVtYNhcn9Guj6OTMaiJ2XKc3oM1tvyVsNQxkTekGlPTsqG+0wzNd/hClbYovKS3/hTVZKax9P6c+lwbExWfRBiEuYMzl/SS5ALX158kp8NxFz6qIz53Uwu/MGuzAC/mZmm+nX1q010V5KySR/RuNHBGZC0nK6VmW9m6k6O2UkycQ1FTUCxa+GnkJtoWueGuNj3OUHc8bLbu6yUW0/v+jlOKYPW+eTFSzZGROdeOO4E32ZGUN1Nj3KFqBVYeRLEx8Lh6ZjLzG12Yjo5gQW300F+a7U6BsdRUw+q5lFDc+zIGH4gLn/ABPM59NXRsJaYqipc5pack0T6hpL2HbOx7QOeju1FZxrDSLk+Z2nhKQuizHdwYT3lgJU6q/wX9g32Yv7tqsC8eCwiye4REUiIREQBERAEREAXKPK+P2ar23j79xuurrn/HGFsqjLC8uAksLjcEWIIB7VVZNQcZPqaLao8TaOOx8XSnRrWNBbTNO7j+z3MZudrk3K3JOK6qV4c6eS4zWy5W2zWzWygb2C8reAqiAm0YqG8nRPySe9rgR4qDqqGON1pJZ4D1TUzh8HMcb9+UL6DT36ezbDM2oom1yeC6YLUyTOI6WY+s4maS52aT6WtgArBitHCGtDJWvzNALS/MQL+jYHa/Ky57hMOV1462lB2vncw2O485qk6vDnZbiajv19MNfeQrpShxLDx9jGtHNxeWyxU1LE55FRN0YuHHNJYuIHmmzj8NFr4lIY2nz3lrxYfWO1a3a4vbLc7bKmT4c4+lUYf75x+i2GtaB9ZW0zrAAEPkksOoWbe2qk3HOc/orr0cl358TPiHEMzSXCV5JdG43N7mI3jvfWwPJQ2IcXTSQSQuEZ6Rz3GS3ngSPD5WN5ZXOaCtqPB/pH2La2p/6cPRx/xXl3/ip/CfJo95DqkMgjFiY2uL5XdjnnRvbb3WWbU6rT1xzLBvpoknjc7PwUb07fZj/u2qwqD4VYGxua0WaC0AdQyqcXhVyUo5RomsSCIimQCIiAIiIAiIgCpnEbLzHvHgrmqfjzbzO93gsHSPwTRpniZowvDAXONgNSeoLejxKDIXOkZlvlN9rkXsQexQuKi8T4gRnkFgL2vdzWn83D4rVmjuWlpveoD87HszuZ0ZEWXMbX1IHslefoE8uWD0/RV2L2pYLHJRUT2te6OlLXmzXFjPOPYbdiwVfD9ESWdBTkixLcovbrso7F4panzmhto2Dow6RvSFxLS57Q3Qn0BuN+1boqbTyPe02eI2tOZlha+a+vWD+6Vu1Mp8Lw2ilaeCWVLnz5cvpgxN4foWf7tTfw2lSNFBCz7OGJvUWsaPALGZWuIIIIOxGoPcthk4AJNgBzXmetXYw5M46o74PqaoKjKmRfNXizBoLk9XPvtv8AkouTEy4/Zv8AeHfNqyWK6b5llaiXbhM+Y/vHgp1QXCR+rd3jwU6vqNN8KPgeZd77CIivKgiIgCIiAIiIAqdjjvr3f+8griuIeU/EJ6ese6N72A21HonzR16Km7TPUR4E8FtMuGWS21VEyWxeL221Itf/AOBZ4cNhsQAQDvYnaxBb3WJXKaPjqsGhdG7vYPkpqi41qHepEevR3x0Kor6H1tXOLXmW2aunaRfmYTACMuYEG4sdj5l7d/RtuOeq+X4REGkAvtYDfUAZ9Ad9ekdfvVeZjFQ12rIHC9rtc7e5HM/2SpMV01gSxmpt6XcP8QUp9H66e/8ApWtbpo7t+RIUdMGtDbkhoAF9/ett0IaFXjiNQw3ayIjtcf17VrTY5Unf6K0X+9e2l+tQh0Nfj2ks+J3/AKlMn7LePA1agVAABmyaG4N9SQMxBa37zSR2OWKKFzj6RIsRs43u0C7nPA2sbWCisZ4tq4jlD4D2sAP5qqux+qmflMshvs1unwDRdXvoS9rLaSLa9dW3yTP0Pwg67H9hHgp9UjyVU72Uz87SCXNOu/o81d1bCv0cVHOcGayXFJsIiKRAIiIAiIgCIiAKn45EHTPBFwevuCuCr3EcFnNfyOh7xt+Xgoy2JR3KvJw7TP1MMX7oHgvj/RGl/wCGB3EhS7HrM1yirpraT8ybhF7ohRwpTjZrv3itmPAYm6WdbvKlQV93U/WbfmZW9NU+yiDPDsRvcO131QcLU33L95Km7rwuXPWbX2mI6aqO0UQ7eGqUf1MfvF/FbUVCyP0Gtb3ADwW456wveoOcpbstUUtkTPDgsH/h+amVH4LDljufWN/dyUgrFsVPcIiLpwIiIAiIgCIiALFUwCRpa4aFZUQFKxOifT3JBLPvgafiHLwWlFXNOzh8V0JaNTg1PIbvijJ68oB+IVbr7ian3lSFUOsLIKgdYU3JwnSn1HN9l7h81hPB8HJ0w/H+oUeCRLjRFfSR1hfLqodYUu3hCDm6Y/j/AEC2IeF6ZvqF3tOcfmnAxxorT61t7X1OwG57gpvCsJc8h0gLW8mnc945BTlNRRxfZsY32WgH3kLYU1DBFzPAvURTIBERAEREB//Z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0033"/>
              </a:buClr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0033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Aft>
                <a:spcPct val="0"/>
              </a:spcAft>
              <a:buNone/>
            </a:pPr>
            <a:endParaRPr lang="en-GB" altLang="en-US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173" name="AutoShape 8" descr="data:image/jpeg;base64,/9j/4AAQSkZJRgABAQAAAQABAAD/2wCEAAkGBxMQEhQUEhQQFhQVFxUYGBYYFBUYFRgZGBQXFxQXFBcYHCggHBwlGxQUJDEhJSkrLi4uFx8zODMtNygtLiwBCgoKDg0OGhAQGy0kICQsLSwvLC8tNDcsLCw3LSwsLCwsMiwvLCwsLDEsNiwsLDcsLCwsLC8sLCw0LCwsLCwsLP/AABEIAKAAoAMBIgACEQEDEQH/xAAcAAEAAgMBAQEAAAAAAAAAAAAABQYDBAcBAgj/xABIEAABAwIEAgUIBwQGCwAAAAABAAIDBBEFEiExBkETUWFxsQciMkJygZHBFCMzUoKh0SSSk6MVQ2KzwtIWFzREU2Rzg7Lw8f/EABoBAQADAQEBAAAAAAAAAAAAAAACAwQBBQb/xAAvEQACAgECAgYLAQEAAAAAAAAAAQIDEQQxEiEFQUJRcZETFCIyM1JhgZKhwbEV/9oADAMBAAIRAxEAPwDuKIiAIiIAiKvce1b4aORzHFpu0XGhsTrYrqWXgG9X49TwEiSRoI3AuT+ShajyiULPXefw/qvz3Utle4lwlcCT949ywVeFTEDJE8C3JpC0xoj1sHfn+VOjHqzH3R/N6x/62KL7s38v/OuAUmCVA3jeAt92Ez2sI3fkp+hq+Y5z7juTPKtRH1Zv5f8AnWdnlOoTuZR+EfIr88TYHO132ZPdY+ClDTyAWLJOXqlcdNfUxzP0BScfUEu01u9pCsNJVxyjNG5rh1g+K/J1ZTym1mSdXokqz+SvEpoapoLnjM9oLSSLguAOh3GqhOhJZTB+kUXgXqzHQiIgCIiAIiIAiIgC16+jZMwskaHNPIi4vyK2FiqZgxpceSA5riGDua4hoGhttpp2LRbhUhOwB7GXVkqg55vmIJJOnasLMO5kknvKhKSZYkyGhwiS/wA8rfDMpEYS4gfWCw2+qb8fSW2cJadwszcP6iR3ErmUSwyuDCZXuOR2ax6gDvva62arCJhvlP4B+ql/6Gb2rKMPI2c8e8omg0yqyYXINwPcLK0cG4OLlzw1wbYgEah24KSUh5uf8Vt4DL0DiDezt/kV1SRFplrCLwL1TKwiIgCIiAIiIAiIgCg8cnuQ3kPFTiqeLSfWuv1qMnhEoLmY2BbUbQtWF4WfpVQXmy1qztiWvBMOa3c91JEWzGY146NfbiV4T3oDXexakzQFmmmWjUSrhIsuEzZmW5t0/RbqheHHXD/w/NTSvWxnluERF04EREAREQBERAFzbjSqq2VDhBDE9t93SZeQ5WK6SqXxCy87u/5BZdZc6q+KKyX6eKlLDKxS1WJHeClH/ecfkt1ktfzjpv4jlMQU5t1dvUo2arMbryzwMbc7vaNM1x+WiwVanV2+7BeRbZCqO8mvuZqd1ZzbB+85SjJ6lo1bD8XKs0fE9LE4dJWwSaAaF2lr3sALEm4Gu2Xt0+JuMKGLJnqyRpcBr/Otl1GuhOU39pbIw177C/Eoca32n5lmkrqrkyD3lyxyVVa4GzaYHvefkqi7jvDbRj6TJdjMpPRyecc0Zzb/ANh41v6fxzUvGdC5hDaw3zMOYskBsDqD3rvo+kOuK/E7GNXVJ+ZI1QxDkaP39Ko6f+kv+R/nLZpOIKR5A+nQbN/rLEmzs3pNFgbt/NTAZnYHeYb/AHXBzfc4brHfdrq94r8TRCFT635kzwT0nRO6Xo82Yehe23b3qxqF4XFmP9oeAU0vTpk5VqTMliSm0giIrSAREQBERAEREAXNvKHiz6RlRMwNLmOaBm287KL/AJrpJXJ/LB/s1V1Xj8Qq5xUpQT70WV9ZzBuM1Vbcu6efVoIDy2JpebMFmAWJOgu4KQPD1a17Y/otHHIWSSDOGufljAzkkuOvnDdW+OFgiDg+7yMIzMykZA15ynNsb3Og2t2r3D4ojilUYWSB2SqEjnFpzPI2aGjQDXfU3XtxmknwrYz2SSKphf011OakSxtjbIIyBFC11yARazNvOHNWLGKHEWRUrm1Un7Q4Nble4WLgCA7Qdu3UVtYNhcn9Guj6OTMaiJ2XKc3oM1tvyVsNQxkTekGlPTsqG+0wzNd/hClbYovKS3/hTVZKax9P6c+lwbExWfRBiEuYMzl/SS5ALX158kp8NxFz6qIz53Uwu/MGuzAC/mZmm+nX1q010V5KySR/RuNHBGZC0nK6VmW9m6k6O2UkycQ1FTUCxa+GnkJtoWueGuNj3OUHc8bLbu6yUW0/v+jlOKYPW+eTFSzZGROdeOO4E32ZGUN1Nj3KFqBVYeRLEx8Lh6ZjLzG12Yjo5gQW300F+a7U6BsdRUw+q5lFDc+zIGH4gLn/ABPM59NXRsJaYqipc5pack0T6hpL2HbOx7QOeju1FZxrDSLk+Z2nhKQuizHdwYT3lgJU6q/wX9g32Yv7tqsC8eCwiye4REUiIREQBERAEREAXKPK+P2ar23j79xuurrn/HGFsqjLC8uAksLjcEWIIB7VVZNQcZPqaLao8TaOOx8XSnRrWNBbTNO7j+z3MZudrk3K3JOK6qV4c6eS4zWy5W2zWzWygb2C8reAqiAm0YqG8nRPySe9rgR4qDqqGON1pJZ4D1TUzh8HMcb9+UL6DT36ezbDM2oom1yeC6YLUyTOI6WY+s4maS52aT6WtgArBitHCGtDJWvzNALS/MQL+jYHa/Ky57hMOV1462lB2vncw2O485qk6vDnZbiajv19MNfeQrpShxLDx9jGtHNxeWyxU1LE55FRN0YuHHNJYuIHmmzj8NFr4lIY2nz3lrxYfWO1a3a4vbLc7bKmT4c4+lUYf75x+i2GtaB9ZW0zrAAEPkksOoWbe2qk3HOc/orr0cl358TPiHEMzSXCV5JdG43N7mI3jvfWwPJQ2IcXTSQSQuEZ6Rz3GS3ngSPD5WN5ZXOaCtqPB/pH2La2p/6cPRx/xXl3/ip/CfJo95DqkMgjFiY2uL5XdjnnRvbb3WWbU6rT1xzLBvpoknjc7PwUb07fZj/u2qwqD4VYGxua0WaC0AdQyqcXhVyUo5RomsSCIimQCIiAIiIAiIgCpnEbLzHvHgrmqfjzbzO93gsHSPwTRpniZowvDAXONgNSeoLejxKDIXOkZlvlN9rkXsQexQuKi8T4gRnkFgL2vdzWn83D4rVmjuWlpveoD87HszuZ0ZEWXMbX1IHslefoE8uWD0/RV2L2pYLHJRUT2te6OlLXmzXFjPOPYbdiwVfD9ESWdBTkixLcovbrso7F4panzmhto2Dow6RvSFxLS57Q3Qn0BuN+1boqbTyPe02eI2tOZlha+a+vWD+6Vu1Mp8Lw2ilaeCWVLnz5cvpgxN4foWf7tTfw2lSNFBCz7OGJvUWsaPALGZWuIIIIOxGoPcthk4AJNgBzXmetXYw5M46o74PqaoKjKmRfNXizBoLk9XPvtv8AkouTEy4/Zv8AeHfNqyWK6b5llaiXbhM+Y/vHgp1QXCR+rd3jwU6vqNN8KPgeZd77CIivKgiIgCIiAIiIAqdjjvr3f+8griuIeU/EJ6ese6N72A21HonzR16Km7TPUR4E8FtMuGWS21VEyWxeL221Itf/AOBZ4cNhsQAQDvYnaxBb3WJXKaPjqsGhdG7vYPkpqi41qHepEevR3x0Kor6H1tXOLXmW2aunaRfmYTACMuYEG4sdj5l7d/RtuOeq+X4REGkAvtYDfUAZ9Ad9ekdfvVeZjFQ12rIHC9rtc7e5HM/2SpMV01gSxmpt6XcP8QUp9H66e/8ApWtbpo7t+RIUdMGtDbkhoAF9/ett0IaFXjiNQw3ayIjtcf17VrTY5Unf6K0X+9e2l+tQh0Nfj2ks+J3/AKlMn7LePA1agVAABmyaG4N9SQMxBa37zSR2OWKKFzj6RIsRs43u0C7nPA2sbWCisZ4tq4jlD4D2sAP5qqux+qmflMshvs1unwDRdXvoS9rLaSLa9dW3yTP0Pwg67H9hHgp9UjyVU72Uz87SCXNOu/o81d1bCv0cVHOcGayXFJsIiKRAIiIAiIgCIiAKn45EHTPBFwevuCuCr3EcFnNfyOh7xt+Xgoy2JR3KvJw7TP1MMX7oHgvj/RGl/wCGB3EhS7HrM1yirpraT8ybhF7ohRwpTjZrv3itmPAYm6WdbvKlQV93U/WbfmZW9NU+yiDPDsRvcO131QcLU33L95Km7rwuXPWbX2mI6aqO0UQ7eGqUf1MfvF/FbUVCyP0Gtb3ADwW456wveoOcpbstUUtkTPDgsH/h+amVH4LDljufWN/dyUgrFsVPcIiLpwIiIAiIgCIiALFUwCRpa4aFZUQFKxOifT3JBLPvgafiHLwWlFXNOzh8V0JaNTg1PIbvijJ68oB+IVbr7ian3lSFUOsLIKgdYU3JwnSn1HN9l7h81hPB8HJ0w/H+oUeCRLjRFfSR1hfLqodYUu3hCDm6Y/j/AEC2IeF6ZvqF3tOcfmnAxxorT61t7X1OwG57gpvCsJc8h0gLW8mnc945BTlNRRxfZsY32WgH3kLYU1DBFzPAvURTIBERAEREB//Z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0033"/>
              </a:buClr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0033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Aft>
                <a:spcPct val="0"/>
              </a:spcAft>
              <a:buNone/>
            </a:pPr>
            <a:endParaRPr lang="en-GB" altLang="en-US" dirty="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5982DB1-FBC6-43DC-84A7-3D23BA46E7D4}"/>
              </a:ext>
            </a:extLst>
          </p:cNvPr>
          <p:cNvGrpSpPr/>
          <p:nvPr/>
        </p:nvGrpSpPr>
        <p:grpSpPr>
          <a:xfrm>
            <a:off x="3788987" y="777472"/>
            <a:ext cx="8147158" cy="2766413"/>
            <a:chOff x="1427563" y="768499"/>
            <a:chExt cx="8147158" cy="2766413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E3D4694-CDF0-41B3-85D7-894196056D72}"/>
                </a:ext>
              </a:extLst>
            </p:cNvPr>
            <p:cNvGrpSpPr/>
            <p:nvPr/>
          </p:nvGrpSpPr>
          <p:grpSpPr>
            <a:xfrm>
              <a:off x="5814383" y="1059090"/>
              <a:ext cx="3760338" cy="2475822"/>
              <a:chOff x="5927231" y="3501008"/>
              <a:chExt cx="3049811" cy="200800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536BA51B-54D5-4B99-9932-935ADCB712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27231" y="3536393"/>
                <a:ext cx="3046248" cy="1972623"/>
              </a:xfrm>
              <a:prstGeom prst="rect">
                <a:avLst/>
              </a:prstGeom>
            </p:spPr>
          </p:pic>
          <p:sp>
            <p:nvSpPr>
              <p:cNvPr id="12" name="Rectangle 10">
                <a:extLst>
                  <a:ext uri="{FF2B5EF4-FFF2-40B4-BE49-F238E27FC236}">
                    <a16:creationId xmlns:a16="http://schemas.microsoft.com/office/drawing/2014/main" id="{510E5912-2190-469F-8F91-6733C07663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89739" y="3501008"/>
                <a:ext cx="2987303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lnSpc>
                    <a:spcPts val="3600"/>
                  </a:lnSpc>
                  <a:spcBef>
                    <a:spcPts val="500"/>
                  </a:spcBef>
                  <a:buClr>
                    <a:srgbClr val="990033"/>
                  </a:buClr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990033"/>
                  </a:buClr>
                  <a:buChar char="–"/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990033"/>
                  </a:buClr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fontAlgn="base">
                  <a:lnSpc>
                    <a:spcPct val="100000"/>
                  </a:lnSpc>
                  <a:spcAft>
                    <a:spcPct val="0"/>
                  </a:spcAft>
                  <a:buNone/>
                </a:pPr>
                <a:r>
                  <a:rPr lang="en-GB" altLang="en-US" sz="1400" dirty="0">
                    <a:solidFill>
                      <a:srgbClr val="FFFF00"/>
                    </a:solidFill>
                    <a:cs typeface="Arial" charset="0"/>
                  </a:rPr>
                  <a:t>Composition mapping</a:t>
                </a:r>
                <a:endParaRPr lang="en-GB" altLang="en-US" sz="1400" baseline="-25000" dirty="0">
                  <a:solidFill>
                    <a:srgbClr val="FFFF00"/>
                  </a:solidFill>
                  <a:cs typeface="Arial" charset="0"/>
                </a:endParaRPr>
              </a:p>
            </p:txBody>
          </p:sp>
        </p:grp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1F11DA0-5372-400C-9A6D-07BFD64188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0993" y="1106539"/>
              <a:ext cx="2523842" cy="189288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1A092A6-6F6B-4DFE-A872-1DD7C5D4F4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1757" y="1103411"/>
              <a:ext cx="2155393" cy="1616545"/>
            </a:xfrm>
            <a:prstGeom prst="rect">
              <a:avLst/>
            </a:prstGeom>
          </p:spPr>
        </p:pic>
        <p:sp>
          <p:nvSpPr>
            <p:cNvPr id="10" name="1 CuadroTexto"/>
            <p:cNvSpPr txBox="1">
              <a:spLocks noChangeArrowheads="1"/>
            </p:cNvSpPr>
            <p:nvPr/>
          </p:nvSpPr>
          <p:spPr bwMode="auto">
            <a:xfrm>
              <a:off x="2333273" y="768499"/>
              <a:ext cx="676875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base">
                <a:spcBef>
                  <a:spcPts val="600"/>
                </a:spcBef>
                <a:spcAft>
                  <a:spcPct val="0"/>
                </a:spcAft>
              </a:pPr>
              <a:r>
                <a:rPr lang="en-GB" sz="16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Scanning Electron Microscopy (SEM)</a:t>
              </a:r>
            </a:p>
          </p:txBody>
        </p:sp>
        <p:pic>
          <p:nvPicPr>
            <p:cNvPr id="8" name="Picture 2" descr="ZEISS Gemini">
              <a:extLst>
                <a:ext uri="{FF2B5EF4-FFF2-40B4-BE49-F238E27FC236}">
                  <a16:creationId xmlns:a16="http://schemas.microsoft.com/office/drawing/2014/main" id="{7966BFB8-D1C8-4C4A-B1DE-97CECB2CB3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7563" y="1106227"/>
              <a:ext cx="1220574" cy="1220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1 CuadroTexto">
              <a:extLst>
                <a:ext uri="{FF2B5EF4-FFF2-40B4-BE49-F238E27FC236}">
                  <a16:creationId xmlns:a16="http://schemas.microsoft.com/office/drawing/2014/main" id="{9261D39B-B320-4DAC-9783-BA66CA65CA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0585" y="1075465"/>
              <a:ext cx="93610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ts val="60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Low kV</a:t>
              </a:r>
            </a:p>
          </p:txBody>
        </p:sp>
        <p:sp>
          <p:nvSpPr>
            <p:cNvPr id="21" name="1 CuadroTexto">
              <a:extLst>
                <a:ext uri="{FF2B5EF4-FFF2-40B4-BE49-F238E27FC236}">
                  <a16:creationId xmlns:a16="http://schemas.microsoft.com/office/drawing/2014/main" id="{8B859557-F445-4E19-B2F3-77C56F8242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52502" y="1069316"/>
              <a:ext cx="160939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ts val="60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&lt;1nm resolution</a:t>
              </a: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EA474A3C-E8BC-4174-BCFC-224618F195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76362" y="3712402"/>
            <a:ext cx="2535735" cy="253747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4C72CD60-2B3A-4E15-8A43-A97B38641478}"/>
              </a:ext>
            </a:extLst>
          </p:cNvPr>
          <p:cNvGrpSpPr/>
          <p:nvPr/>
        </p:nvGrpSpPr>
        <p:grpSpPr>
          <a:xfrm>
            <a:off x="5207543" y="3717814"/>
            <a:ext cx="1962995" cy="1919178"/>
            <a:chOff x="6154882" y="1112550"/>
            <a:chExt cx="2737598" cy="267649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F35D466-692C-4683-A692-2F685AC5223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4883" y="1112551"/>
              <a:ext cx="2737597" cy="2676490"/>
            </a:xfrm>
            <a:prstGeom prst="rect">
              <a:avLst/>
            </a:prstGeom>
          </p:spPr>
        </p:pic>
        <p:sp>
          <p:nvSpPr>
            <p:cNvPr id="17" name="Rectangle 10">
              <a:extLst>
                <a:ext uri="{FF2B5EF4-FFF2-40B4-BE49-F238E27FC236}">
                  <a16:creationId xmlns:a16="http://schemas.microsoft.com/office/drawing/2014/main" id="{D70C5115-D7B3-4C1B-B02D-02CB03660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4882" y="1112550"/>
              <a:ext cx="2737597" cy="386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ts val="3600"/>
                </a:lnSpc>
                <a:spcBef>
                  <a:spcPts val="500"/>
                </a:spcBef>
                <a:buClr>
                  <a:srgbClr val="990033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990033"/>
                </a:buClr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990033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fontAlgn="base">
                <a:lnSpc>
                  <a:spcPct val="100000"/>
                </a:lnSpc>
                <a:spcAft>
                  <a:spcPct val="0"/>
                </a:spcAft>
                <a:buNone/>
              </a:pPr>
              <a:r>
                <a:rPr lang="en-GB" altLang="en-US" sz="1200" dirty="0">
                  <a:solidFill>
                    <a:srgbClr val="FFFF00"/>
                  </a:solidFill>
                  <a:cs typeface="Arial" charset="0"/>
                </a:rPr>
                <a:t>nm-scale strain</a:t>
              </a:r>
              <a:endParaRPr lang="en-GB" altLang="en-US" sz="1200" baseline="-25000" dirty="0">
                <a:solidFill>
                  <a:srgbClr val="FFFF00"/>
                </a:solidFill>
                <a:cs typeface="Arial" charset="0"/>
              </a:endParaRPr>
            </a:p>
          </p:txBody>
        </p:sp>
      </p:grpSp>
      <p:sp>
        <p:nvSpPr>
          <p:cNvPr id="23" name="1 CuadroTexto">
            <a:extLst>
              <a:ext uri="{FF2B5EF4-FFF2-40B4-BE49-F238E27FC236}">
                <a16:creationId xmlns:a16="http://schemas.microsoft.com/office/drawing/2014/main" id="{AC6E0873-1D5E-40D6-91D5-86FCC77D0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7781" y="3378478"/>
            <a:ext cx="40550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lang="en-GB" sz="1600" dirty="0">
                <a:solidFill>
                  <a:srgbClr val="000000"/>
                </a:solidFill>
                <a:latin typeface="Arial" charset="0"/>
                <a:cs typeface="Arial" charset="0"/>
              </a:rPr>
              <a:t>Transmission Electron Microscopy (TEM)</a:t>
            </a:r>
          </a:p>
        </p:txBody>
      </p: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D34F9E50-702B-4D31-9B6D-FA35996BEF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8627973"/>
              </p:ext>
            </p:extLst>
          </p:nvPr>
        </p:nvGraphicFramePr>
        <p:xfrm>
          <a:off x="7740866" y="4712866"/>
          <a:ext cx="1497783" cy="1058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Image" r:id="rId10" imgW="3114000" imgH="2199960" progId="Photoshop.Image.8">
                  <p:embed/>
                </p:oleObj>
              </mc:Choice>
              <mc:Fallback>
                <p:oleObj name="Image" r:id="rId10" imgW="3114000" imgH="2199960" progId="Photoshop.Image.8">
                  <p:embed/>
                  <p:pic>
                    <p:nvPicPr>
                      <p:cNvPr id="25" name="Object 24">
                        <a:extLst>
                          <a:ext uri="{FF2B5EF4-FFF2-40B4-BE49-F238E27FC236}">
                            <a16:creationId xmlns:a16="http://schemas.microsoft.com/office/drawing/2014/main" id="{D34F9E50-702B-4D31-9B6D-FA35996BEF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740866" y="4712866"/>
                        <a:ext cx="1497783" cy="10580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25">
            <a:extLst>
              <a:ext uri="{FF2B5EF4-FFF2-40B4-BE49-F238E27FC236}">
                <a16:creationId xmlns:a16="http://schemas.microsoft.com/office/drawing/2014/main" id="{19FD3B9B-2BBD-4515-8AD7-50CA0D8CEE3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11069" y="3712402"/>
            <a:ext cx="1739559" cy="178580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967D140-F358-4564-BD0C-C8E3D485A7E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087" y="3714809"/>
            <a:ext cx="1518900" cy="1509859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6E17E373-EFD4-4CBA-8CA0-6D020F1C58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291" y="4075234"/>
            <a:ext cx="1190491" cy="1190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1FCFAA-9847-4129-AF93-D0E02CC76BD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045" y="5264390"/>
            <a:ext cx="2940304" cy="1441428"/>
          </a:xfrm>
          <a:prstGeom prst="rect">
            <a:avLst/>
          </a:prstGeom>
        </p:spPr>
      </p:pic>
      <p:sp>
        <p:nvSpPr>
          <p:cNvPr id="30" name="Rectangle 10">
            <a:extLst>
              <a:ext uri="{FF2B5EF4-FFF2-40B4-BE49-F238E27FC236}">
                <a16:creationId xmlns:a16="http://schemas.microsoft.com/office/drawing/2014/main" id="{9B00A7B6-4939-4350-84B1-DF09FD7DE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1189" y="3693024"/>
            <a:ext cx="6087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0033"/>
              </a:buClr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0033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fontAlgn="base">
              <a:lnSpc>
                <a:spcPct val="100000"/>
              </a:lnSpc>
              <a:spcAft>
                <a:spcPct val="0"/>
              </a:spcAft>
              <a:buNone/>
            </a:pPr>
            <a:r>
              <a:rPr lang="en-GB" altLang="en-US" sz="1200" dirty="0">
                <a:solidFill>
                  <a:srgbClr val="FFFF00"/>
                </a:solidFill>
                <a:cs typeface="Arial" charset="0"/>
              </a:rPr>
              <a:t>STEM</a:t>
            </a:r>
            <a:endParaRPr lang="en-GB" altLang="en-US" sz="1200" baseline="-25000" dirty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31" name="Rectangle 10">
            <a:extLst>
              <a:ext uri="{FF2B5EF4-FFF2-40B4-BE49-F238E27FC236}">
                <a16:creationId xmlns:a16="http://schemas.microsoft.com/office/drawing/2014/main" id="{92ED4021-3C8E-49C2-8E7E-5F12E747B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2152" y="6483702"/>
            <a:ext cx="9131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0033"/>
              </a:buClr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0033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fontAlgn="base">
              <a:lnSpc>
                <a:spcPct val="100000"/>
              </a:lnSpc>
              <a:spcAft>
                <a:spcPct val="0"/>
              </a:spcAft>
              <a:buNone/>
            </a:pPr>
            <a:r>
              <a:rPr lang="en-GB" altLang="en-US" sz="1200" dirty="0">
                <a:solidFill>
                  <a:srgbClr val="FFFF00"/>
                </a:solidFill>
                <a:cs typeface="Arial" charset="0"/>
              </a:rPr>
              <a:t>Diffraction</a:t>
            </a:r>
            <a:endParaRPr lang="en-GB" altLang="en-US" sz="1200" baseline="-25000" dirty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32" name="Rectangle 10">
            <a:extLst>
              <a:ext uri="{FF2B5EF4-FFF2-40B4-BE49-F238E27FC236}">
                <a16:creationId xmlns:a16="http://schemas.microsoft.com/office/drawing/2014/main" id="{23A17322-8AA4-4952-8C01-6955CB1D1C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9994" y="5770933"/>
            <a:ext cx="16797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0033"/>
              </a:buClr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0033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lnSpc>
                <a:spcPct val="100000"/>
              </a:lnSpc>
              <a:spcAft>
                <a:spcPct val="0"/>
              </a:spcAft>
              <a:buNone/>
            </a:pPr>
            <a:r>
              <a:rPr lang="en-GB" altLang="en-US" sz="1200" dirty="0">
                <a:solidFill>
                  <a:srgbClr val="FFFF00"/>
                </a:solidFill>
                <a:cs typeface="Arial" charset="0"/>
              </a:rPr>
              <a:t>Atomic resolution imaging and analysis</a:t>
            </a:r>
            <a:endParaRPr lang="en-GB" altLang="en-US" sz="1200" baseline="-25000" dirty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33" name="Rectangle 10">
            <a:extLst>
              <a:ext uri="{FF2B5EF4-FFF2-40B4-BE49-F238E27FC236}">
                <a16:creationId xmlns:a16="http://schemas.microsoft.com/office/drawing/2014/main" id="{2B317065-05DA-466A-8F7C-9A8D38F20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0197" y="3712402"/>
            <a:ext cx="6087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0033"/>
              </a:buClr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0033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fontAlgn="base">
              <a:lnSpc>
                <a:spcPct val="100000"/>
              </a:lnSpc>
              <a:spcAft>
                <a:spcPct val="0"/>
              </a:spcAft>
              <a:buNone/>
            </a:pPr>
            <a:r>
              <a:rPr lang="en-GB" altLang="en-US" sz="1200" dirty="0">
                <a:solidFill>
                  <a:srgbClr val="0000FF"/>
                </a:solidFill>
                <a:cs typeface="Arial" charset="0"/>
              </a:rPr>
              <a:t>TEM</a:t>
            </a:r>
            <a:endParaRPr lang="en-GB" altLang="en-US" sz="1200" baseline="-25000" dirty="0">
              <a:solidFill>
                <a:srgbClr val="0000FF"/>
              </a:solidFill>
              <a:cs typeface="Arial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9BBD3A0-B4FD-4631-BC1C-B3046B884F9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5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715825" y="3921681"/>
            <a:ext cx="1101968" cy="82647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18AAE815-15B1-4803-8DE3-F0998BDEDCC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525291" y="4813361"/>
            <a:ext cx="2381068" cy="1785801"/>
          </a:xfrm>
          <a:prstGeom prst="rect">
            <a:avLst/>
          </a:prstGeom>
        </p:spPr>
      </p:pic>
      <p:sp>
        <p:nvSpPr>
          <p:cNvPr id="36" name="1 CuadroTexto">
            <a:extLst>
              <a:ext uri="{FF2B5EF4-FFF2-40B4-BE49-F238E27FC236}">
                <a16:creationId xmlns:a16="http://schemas.microsoft.com/office/drawing/2014/main" id="{B0F326F6-B7AC-449F-9C13-92D8EE697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97006" y="3623404"/>
            <a:ext cx="2034052" cy="531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lang="en-GB" sz="1600" dirty="0">
                <a:solidFill>
                  <a:srgbClr val="000000"/>
                </a:solidFill>
                <a:latin typeface="Arial" charset="0"/>
                <a:cs typeface="Arial" charset="0"/>
              </a:rPr>
              <a:t>Focused ion beam (FIB-SEM)</a:t>
            </a:r>
          </a:p>
        </p:txBody>
      </p:sp>
      <p:pic>
        <p:nvPicPr>
          <p:cNvPr id="37" name="Picture 2" descr="ARM">
            <a:extLst>
              <a:ext uri="{FF2B5EF4-FFF2-40B4-BE49-F238E27FC236}">
                <a16:creationId xmlns:a16="http://schemas.microsoft.com/office/drawing/2014/main" id="{9A52AACB-6E16-4774-B348-472050BAC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291" y="3005288"/>
            <a:ext cx="1190491" cy="1190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DA658CA-B480-4121-921F-D9936A938C62}"/>
              </a:ext>
            </a:extLst>
          </p:cNvPr>
          <p:cNvGrpSpPr/>
          <p:nvPr/>
        </p:nvGrpSpPr>
        <p:grpSpPr>
          <a:xfrm>
            <a:off x="727978" y="1066800"/>
            <a:ext cx="2999869" cy="1799699"/>
            <a:chOff x="711200" y="1066800"/>
            <a:chExt cx="2999869" cy="179969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7034CA5-8BE2-4100-817F-23842203C7B7}"/>
                </a:ext>
              </a:extLst>
            </p:cNvPr>
            <p:cNvSpPr/>
            <p:nvPr/>
          </p:nvSpPr>
          <p:spPr bwMode="auto">
            <a:xfrm>
              <a:off x="711200" y="1066800"/>
              <a:ext cx="2999869" cy="1799699"/>
            </a:xfrm>
            <a:prstGeom prst="roundRect">
              <a:avLst/>
            </a:prstGeom>
            <a:solidFill>
              <a:schemeClr val="accent6">
                <a:lumMod val="10000"/>
                <a:lumOff val="9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36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990033"/>
                </a:buClr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8" name="1 CuadroTexto">
              <a:extLst>
                <a:ext uri="{FF2B5EF4-FFF2-40B4-BE49-F238E27FC236}">
                  <a16:creationId xmlns:a16="http://schemas.microsoft.com/office/drawing/2014/main" id="{590827DD-5092-43FC-AFB8-6BFFC9A0F9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4507" y="1197533"/>
              <a:ext cx="2946561" cy="1646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85750" indent="-285750" fontAlgn="base">
                <a:spcBef>
                  <a:spcPts val="6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2 SEMs, 3 TEMs, AFM + FIB in a purpose built facility (£6M)</a:t>
              </a:r>
            </a:p>
            <a:p>
              <a:pPr marL="285750" indent="-285750" fontAlgn="base">
                <a:spcBef>
                  <a:spcPts val="6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Manager, technician and scientific officer to support users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907808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B01C2E"/>
      </a:accent1>
      <a:accent2>
        <a:srgbClr val="081C5A"/>
      </a:accent2>
      <a:accent3>
        <a:srgbClr val="FFFFFF"/>
      </a:accent3>
      <a:accent4>
        <a:srgbClr val="000000"/>
      </a:accent4>
      <a:accent5>
        <a:srgbClr val="D4ABAD"/>
      </a:accent5>
      <a:accent6>
        <a:srgbClr val="061851"/>
      </a:accent6>
      <a:hlink>
        <a:srgbClr val="B2B2B2"/>
      </a:hlink>
      <a:folHlink>
        <a:srgbClr val="EAEAE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ts val="3600"/>
          </a:lnSpc>
          <a:spcBef>
            <a:spcPts val="500"/>
          </a:spcBef>
          <a:spcAft>
            <a:spcPct val="0"/>
          </a:spcAft>
          <a:buClr>
            <a:srgbClr val="990033"/>
          </a:buClr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B01C2E"/>
        </a:accent1>
        <a:accent2>
          <a:srgbClr val="081C5A"/>
        </a:accent2>
        <a:accent3>
          <a:srgbClr val="FFFFFF"/>
        </a:accent3>
        <a:accent4>
          <a:srgbClr val="000000"/>
        </a:accent4>
        <a:accent5>
          <a:srgbClr val="D4ABAD"/>
        </a:accent5>
        <a:accent6>
          <a:srgbClr val="061851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68</Words>
  <Application>Microsoft Office PowerPoint</Application>
  <PresentationFormat>Widescreen</PresentationFormat>
  <Paragraphs>16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Default Design</vt:lpstr>
      <vt:lpstr>Image</vt:lpstr>
      <vt:lpstr>Electron Microscopy Research Technology Platform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Microscopy Research Technology Platform</dc:title>
  <dc:creator>Beanland, Richard</dc:creator>
  <cp:lastModifiedBy>Beanland, Richard</cp:lastModifiedBy>
  <cp:revision>3</cp:revision>
  <dcterms:created xsi:type="dcterms:W3CDTF">2019-05-12T10:36:39Z</dcterms:created>
  <dcterms:modified xsi:type="dcterms:W3CDTF">2019-05-12T10:54:22Z</dcterms:modified>
</cp:coreProperties>
</file>