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316" r:id="rId2"/>
    <p:sldId id="357" r:id="rId3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 and Motivation" id="{D53DB380-A930-4389-BDE2-844E5079C2FF}">
          <p14:sldIdLst>
            <p14:sldId id="316"/>
            <p14:sldId id="35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05" userDrawn="1">
          <p15:clr>
            <a:srgbClr val="A4A3A4"/>
          </p15:clr>
        </p15:guide>
        <p15:guide id="2" pos="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4050"/>
    <a:srgbClr val="005828"/>
    <a:srgbClr val="007434"/>
    <a:srgbClr val="FFFFFF"/>
    <a:srgbClr val="7ECBB6"/>
    <a:srgbClr val="F47920"/>
    <a:srgbClr val="E86741"/>
    <a:srgbClr val="E174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69" autoAdjust="0"/>
    <p:restoredTop sz="93488" autoAdjust="0"/>
  </p:normalViewPr>
  <p:slideViewPr>
    <p:cSldViewPr snapToGrid="0" snapToObjects="1">
      <p:cViewPr varScale="1">
        <p:scale>
          <a:sx n="106" d="100"/>
          <a:sy n="106" d="100"/>
        </p:scale>
        <p:origin x="126" y="708"/>
      </p:cViewPr>
      <p:guideLst>
        <p:guide orient="horz" pos="305"/>
        <p:guide pos="612"/>
      </p:guideLst>
    </p:cSldViewPr>
  </p:slideViewPr>
  <p:outlineViewPr>
    <p:cViewPr>
      <p:scale>
        <a:sx n="33" d="100"/>
        <a:sy n="33" d="100"/>
      </p:scale>
      <p:origin x="0" y="-158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AD634-B286-CF4C-B608-BAEDD7C846A9}" type="datetimeFigureOut">
              <a:rPr lang="en-US" smtClean="0"/>
              <a:t>5/13/2019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8B6ED8-9D91-5E4C-8236-27D5494AA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4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610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428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EF4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 smtClean="0"/>
              <a:t>TITLE GOES HERE IN CAPS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 smtClean="0"/>
              <a:t>Sub title goes here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 smtClean="0"/>
              <a:t>Date / location / additional info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1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EF4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1"/>
          </a:xfrm>
          <a:prstGeom prst="rect">
            <a:avLst/>
          </a:prstGeom>
        </p:spPr>
      </p:pic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4703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134535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 smtClean="0"/>
              <a:t>TITLE GOES HERE IN CAPS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 smtClean="0"/>
              <a:t>Sub title goes here</a:t>
            </a:r>
            <a:endParaRPr lang="en-US" dirty="0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 smtClean="0"/>
              <a:t>Date / location / additional info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7130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78075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659" cy="5143499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1" y="2324358"/>
            <a:ext cx="7642141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EF4050"/>
              </a:buClr>
              <a:buSzPct val="120000"/>
              <a:buFont typeface="Arial" charset="0"/>
              <a:buChar char="•"/>
              <a:tabLst/>
              <a:defRPr sz="2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smtClean="0"/>
              <a:t>Important parts of the bullet can be highlighted in a bold weight for added impact.</a:t>
            </a:r>
          </a:p>
          <a:p>
            <a:pPr lvl="0"/>
            <a:r>
              <a:rPr lang="en-US" dirty="0" smtClean="0"/>
              <a:t>Maecenas vitae quam et </a:t>
            </a:r>
            <a:r>
              <a:rPr lang="en-US" dirty="0" err="1" smtClean="0"/>
              <a:t>leo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maximus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a </a:t>
            </a:r>
            <a:r>
              <a:rPr lang="en-US" dirty="0" err="1" smtClean="0"/>
              <a:t>tortor</a:t>
            </a:r>
            <a:r>
              <a:rPr lang="en-US" dirty="0" smtClean="0"/>
              <a:t>. </a:t>
            </a:r>
            <a:r>
              <a:rPr lang="en-US" dirty="0" err="1" smtClean="0"/>
              <a:t>Vivamus</a:t>
            </a:r>
            <a:r>
              <a:rPr lang="en-US" dirty="0" smtClean="0"/>
              <a:t> </a:t>
            </a:r>
            <a:r>
              <a:rPr lang="en-US" dirty="0" err="1" smtClean="0"/>
              <a:t>tincidunt</a:t>
            </a:r>
            <a:r>
              <a:rPr lang="en-US" dirty="0" smtClean="0"/>
              <a:t> </a:t>
            </a:r>
            <a:r>
              <a:rPr lang="en-US" dirty="0" err="1" smtClean="0"/>
              <a:t>lacinia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.</a:t>
            </a:r>
          </a:p>
          <a:p>
            <a:pPr lvl="0"/>
            <a:r>
              <a:rPr lang="en-US" dirty="0" err="1" smtClean="0"/>
              <a:t>Nunc</a:t>
            </a:r>
            <a:r>
              <a:rPr lang="en-US" dirty="0" smtClean="0"/>
              <a:t> a </a:t>
            </a:r>
            <a:r>
              <a:rPr lang="en-US" dirty="0" err="1" smtClean="0"/>
              <a:t>nisl</a:t>
            </a:r>
            <a:r>
              <a:rPr lang="en-US" dirty="0" smtClean="0"/>
              <a:t> vitae </a:t>
            </a:r>
            <a:r>
              <a:rPr lang="en-US" dirty="0" err="1" smtClean="0"/>
              <a:t>massa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 </a:t>
            </a:r>
            <a:r>
              <a:rPr lang="en-US" dirty="0" err="1" smtClean="0"/>
              <a:t>volutpat</a:t>
            </a:r>
            <a:r>
              <a:rPr lang="en-US" dirty="0" smtClean="0"/>
              <a:t>.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bibendum</a:t>
            </a:r>
            <a:r>
              <a:rPr lang="en-US" dirty="0" smtClean="0"/>
              <a:t> </a:t>
            </a:r>
            <a:r>
              <a:rPr lang="en-US" dirty="0" err="1" smtClean="0"/>
              <a:t>mauris</a:t>
            </a:r>
            <a:r>
              <a:rPr lang="en-US" dirty="0" smtClean="0"/>
              <a:t> id </a:t>
            </a:r>
            <a:r>
              <a:rPr lang="en-US" dirty="0" err="1" smtClean="0"/>
              <a:t>rutrum</a:t>
            </a:r>
            <a:r>
              <a:rPr lang="en-US" dirty="0" smtClean="0"/>
              <a:t> </a:t>
            </a:r>
            <a:r>
              <a:rPr lang="en-US" dirty="0" err="1" smtClean="0"/>
              <a:t>feugiat</a:t>
            </a:r>
            <a:r>
              <a:rPr lang="en-US" dirty="0" smtClean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2" y="1641014"/>
            <a:ext cx="5030784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EF4050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smtClean="0"/>
              <a:t>Page title (minimal text as bullet points)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5381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0438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80" r:id="rId2"/>
    <p:sldLayoutId id="2147483667" r:id="rId3"/>
    <p:sldLayoutId id="2147483694" r:id="rId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659" cy="5143499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603504" y="1742374"/>
            <a:ext cx="6417782" cy="112392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GB" sz="3200" dirty="0">
                <a:solidFill>
                  <a:srgbClr val="EF4050"/>
                </a:solidFill>
                <a:latin typeface="+mn-lt"/>
              </a:rPr>
              <a:t>Power Electronics: cooking up group IV semiconductor materials.</a:t>
            </a:r>
            <a:endParaRPr lang="en-US" sz="3200" dirty="0">
              <a:solidFill>
                <a:srgbClr val="EF4050"/>
              </a:solidFill>
              <a:latin typeface="+mn-lt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603504" y="4254329"/>
            <a:ext cx="6858000" cy="3342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dirty="0">
                <a:solidFill>
                  <a:srgbClr val="EF4050"/>
                </a:solidFill>
                <a:latin typeface="+mn-lt"/>
                <a:ea typeface="Avenir Next" charset="0"/>
                <a:cs typeface="Avenir Next" charset="0"/>
              </a:rPr>
              <a:t>Vishal Shah, Associate Professor, Warwick University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674703" y="4123366"/>
            <a:ext cx="7705817" cy="0"/>
          </a:xfrm>
          <a:prstGeom prst="line">
            <a:avLst/>
          </a:prstGeom>
          <a:ln>
            <a:solidFill>
              <a:srgbClr val="EF4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5622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22"/>
          <p:cNvSpPr>
            <a:spLocks noGrp="1"/>
          </p:cNvSpPr>
          <p:nvPr>
            <p:ph type="body" sz="quarter" idx="14"/>
          </p:nvPr>
        </p:nvSpPr>
        <p:spPr>
          <a:xfrm>
            <a:off x="186019" y="166704"/>
            <a:ext cx="2590782" cy="623273"/>
          </a:xfrm>
          <a:solidFill>
            <a:schemeClr val="bg2"/>
          </a:solidFill>
        </p:spPr>
        <p:txBody>
          <a:bodyPr/>
          <a:lstStyle/>
          <a:p>
            <a:r>
              <a:rPr lang="en-GB" dirty="0"/>
              <a:t>Power </a:t>
            </a:r>
            <a:r>
              <a:rPr lang="en-GB" dirty="0" smtClean="0"/>
              <a:t>Electronics:</a:t>
            </a:r>
            <a:br>
              <a:rPr lang="en-GB" dirty="0" smtClean="0"/>
            </a:br>
            <a:r>
              <a:rPr lang="en-GB" dirty="0" smtClean="0"/>
              <a:t>Goals and Applications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863" y="865134"/>
            <a:ext cx="2440411" cy="1725719"/>
          </a:xfrm>
          <a:prstGeom prst="rect">
            <a:avLst/>
          </a:prstGeom>
          <a:ln w="28575">
            <a:solidFill>
              <a:srgbClr val="EF4050"/>
            </a:solidFill>
          </a:ln>
        </p:spPr>
      </p:pic>
      <p:grpSp>
        <p:nvGrpSpPr>
          <p:cNvPr id="19" name="Group 18"/>
          <p:cNvGrpSpPr/>
          <p:nvPr/>
        </p:nvGrpSpPr>
        <p:grpSpPr>
          <a:xfrm>
            <a:off x="186018" y="2728846"/>
            <a:ext cx="2502255" cy="2169788"/>
            <a:chOff x="917734" y="3033408"/>
            <a:chExt cx="1994808" cy="1830638"/>
          </a:xfrm>
        </p:grpSpPr>
        <p:grpSp>
          <p:nvGrpSpPr>
            <p:cNvPr id="20" name="Group 19"/>
            <p:cNvGrpSpPr/>
            <p:nvPr/>
          </p:nvGrpSpPr>
          <p:grpSpPr>
            <a:xfrm>
              <a:off x="920037" y="3033408"/>
              <a:ext cx="1992505" cy="1830638"/>
              <a:chOff x="6285880" y="353039"/>
              <a:chExt cx="2392191" cy="2197854"/>
            </a:xfrm>
          </p:grpSpPr>
          <p:sp>
            <p:nvSpPr>
              <p:cNvPr id="22" name="Rectangle 21"/>
              <p:cNvSpPr/>
              <p:nvPr/>
            </p:nvSpPr>
            <p:spPr bwMode="auto">
              <a:xfrm>
                <a:off x="6285880" y="353039"/>
                <a:ext cx="2392191" cy="2197854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  <a:extLst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685766" eaLnBrk="0" hangingPunct="0"/>
                <a:endParaRPr lang="en-GB" sz="18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pic>
            <p:nvPicPr>
              <p:cNvPr id="24" name="Picture 23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627684" y="912335"/>
                <a:ext cx="1728363" cy="1600266"/>
              </a:xfrm>
              <a:prstGeom prst="rect">
                <a:avLst/>
              </a:prstGeom>
            </p:spPr>
          </p:pic>
        </p:grpSp>
        <p:sp>
          <p:nvSpPr>
            <p:cNvPr id="21" name="TextBox 20"/>
            <p:cNvSpPr txBox="1"/>
            <p:nvPr/>
          </p:nvSpPr>
          <p:spPr>
            <a:xfrm>
              <a:off x="917734" y="3098689"/>
              <a:ext cx="1814544" cy="3946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2000" b="1" dirty="0" smtClean="0">
                  <a:latin typeface="+mn-lt"/>
                </a:rPr>
                <a:t>&gt;30kV </a:t>
              </a:r>
              <a:r>
                <a:rPr lang="en-GB" sz="1600" dirty="0" smtClean="0">
                  <a:latin typeface="+mn-lt"/>
                </a:rPr>
                <a:t>SiC Devices</a:t>
              </a:r>
              <a:endParaRPr lang="en-GB" sz="1600" dirty="0">
                <a:latin typeface="+mn-lt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2812544" y="174264"/>
            <a:ext cx="6159609" cy="45473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Challenge: implementation of weather dependant  green sources into grid: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GB" sz="1200" dirty="0"/>
              <a:t>To meet future energy demands - overcapacity limit only 5%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GB" sz="1200" dirty="0"/>
              <a:t>Decarbonise the grid to meet strict 2050 targets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GB" sz="1200" dirty="0"/>
              <a:t>To allow access to European energy market</a:t>
            </a:r>
          </a:p>
          <a:p>
            <a:pPr marL="262800" indent="-285750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GB" sz="1400" b="1" i="1" dirty="0" smtClean="0"/>
              <a:t>We make and use Silicon Carbide (SiC) materials to fabricate solid state power devices</a:t>
            </a:r>
          </a:p>
          <a:p>
            <a:pPr marL="26280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400" i="1" dirty="0"/>
              <a:t>UK’s only £2.3M SiC </a:t>
            </a:r>
            <a:r>
              <a:rPr lang="en-GB" sz="1400" i="1" dirty="0" smtClean="0"/>
              <a:t>Chemical Vapour Deposition (CVD) reactor</a:t>
            </a:r>
            <a:endParaRPr lang="en-GB" sz="1400" i="1" dirty="0"/>
          </a:p>
          <a:p>
            <a:pPr marL="26280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400" i="1" dirty="0" smtClean="0"/>
              <a:t>£3.4M SiC microelectronics fabrication clean room (&gt;1600C furnaces, passivation, oxidation, metal evaporation/ sputtering plasma etching/cleaning)</a:t>
            </a:r>
            <a:endParaRPr lang="en-GB" sz="1400" b="1" i="1" dirty="0" smtClean="0"/>
          </a:p>
          <a:p>
            <a:pPr marL="26280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400" i="1" dirty="0" smtClean="0"/>
              <a:t>Analysis of materials is key. (Raman, </a:t>
            </a:r>
            <a:br>
              <a:rPr lang="en-GB" sz="1400" i="1" dirty="0" smtClean="0"/>
            </a:br>
            <a:r>
              <a:rPr lang="en-GB" sz="1400" i="1" dirty="0" smtClean="0"/>
              <a:t>TEM, SEM, AFM, PL, DLTS, </a:t>
            </a:r>
            <a:r>
              <a:rPr lang="en-GB" sz="1400" i="1" dirty="0" err="1" smtClean="0"/>
              <a:t>etc</a:t>
            </a:r>
            <a:r>
              <a:rPr lang="en-GB" sz="1400" i="1" dirty="0" smtClean="0"/>
              <a:t>)</a:t>
            </a:r>
          </a:p>
          <a:p>
            <a:pPr marL="26280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400" i="1" dirty="0" smtClean="0"/>
              <a:t>£700k Ultra-high </a:t>
            </a:r>
            <a:r>
              <a:rPr lang="en-GB" sz="1400" i="1" dirty="0"/>
              <a:t>voltage (&gt;30 kV) </a:t>
            </a:r>
            <a:r>
              <a:rPr lang="en-GB" sz="1400" i="1" dirty="0" smtClean="0"/>
              <a:t/>
            </a:r>
            <a:br>
              <a:rPr lang="en-GB" sz="1400" i="1" dirty="0" smtClean="0"/>
            </a:br>
            <a:r>
              <a:rPr lang="en-GB" sz="1400" i="1" dirty="0" smtClean="0"/>
              <a:t>power devices </a:t>
            </a:r>
            <a:r>
              <a:rPr lang="en-GB" sz="1400" i="1" dirty="0"/>
              <a:t>through </a:t>
            </a:r>
            <a:r>
              <a:rPr lang="en-GB" sz="1400" i="1" dirty="0" smtClean="0"/>
              <a:t>superior</a:t>
            </a:r>
            <a:br>
              <a:rPr lang="en-GB" sz="1400" i="1" dirty="0" smtClean="0"/>
            </a:br>
            <a:r>
              <a:rPr lang="en-GB" sz="1400" i="1" dirty="0" smtClean="0"/>
              <a:t>materials (EP/P017363/1)</a:t>
            </a:r>
          </a:p>
          <a:p>
            <a:pPr marL="26280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400" b="1" dirty="0" smtClean="0">
                <a:cs typeface="Arial" panose="020B0604020202020204" pitchFamily="34" charset="0"/>
              </a:rPr>
              <a:t>Materials development leads to </a:t>
            </a:r>
            <a:br>
              <a:rPr lang="en-GB" sz="1400" b="1" dirty="0" smtClean="0">
                <a:cs typeface="Arial" panose="020B0604020202020204" pitchFamily="34" charset="0"/>
              </a:rPr>
            </a:br>
            <a:r>
              <a:rPr lang="en-GB" sz="1400" b="1" dirty="0" smtClean="0">
                <a:cs typeface="Arial" panose="020B0604020202020204" pitchFamily="34" charset="0"/>
              </a:rPr>
              <a:t>SiC use in </a:t>
            </a:r>
            <a:r>
              <a:rPr lang="en-GB" sz="1400" b="1" dirty="0" err="1">
                <a:cs typeface="Arial" panose="020B0604020202020204" pitchFamily="34" charset="0"/>
              </a:rPr>
              <a:t>Spintronics</a:t>
            </a:r>
            <a:r>
              <a:rPr lang="en-GB" sz="1400" b="1" dirty="0">
                <a:cs typeface="Arial" panose="020B0604020202020204" pitchFamily="34" charset="0"/>
              </a:rPr>
              <a:t>, </a:t>
            </a:r>
            <a:r>
              <a:rPr lang="en-GB" sz="1400" b="1" dirty="0" smtClean="0">
                <a:cs typeface="Arial" panose="020B0604020202020204" pitchFamily="34" charset="0"/>
              </a:rPr>
              <a:t>RF</a:t>
            </a:r>
            <a:r>
              <a:rPr lang="en-GB" sz="1400" b="1" dirty="0">
                <a:cs typeface="Arial" panose="020B0604020202020204" pitchFamily="34" charset="0"/>
              </a:rPr>
              <a:t>, </a:t>
            </a:r>
            <a:r>
              <a:rPr lang="en-GB" sz="1400" b="1" dirty="0" smtClean="0">
                <a:cs typeface="Arial" panose="020B0604020202020204" pitchFamily="34" charset="0"/>
              </a:rPr>
              <a:t>MEMS</a:t>
            </a:r>
            <a:r>
              <a:rPr lang="en-GB" sz="1400" b="1" dirty="0">
                <a:cs typeface="Arial" panose="020B0604020202020204" pitchFamily="34" charset="0"/>
              </a:rPr>
              <a:t>, </a:t>
            </a:r>
            <a:r>
              <a:rPr lang="en-GB" sz="1400" b="1" dirty="0" smtClean="0">
                <a:cs typeface="Arial" panose="020B0604020202020204" pitchFamily="34" charset="0"/>
              </a:rPr>
              <a:t/>
            </a:r>
            <a:br>
              <a:rPr lang="en-GB" sz="1400" b="1" dirty="0" smtClean="0">
                <a:cs typeface="Arial" panose="020B0604020202020204" pitchFamily="34" charset="0"/>
              </a:rPr>
            </a:br>
            <a:r>
              <a:rPr lang="en-GB" sz="1400" b="1" dirty="0" smtClean="0">
                <a:cs typeface="Arial" panose="020B0604020202020204" pitchFamily="34" charset="0"/>
              </a:rPr>
              <a:t>UV </a:t>
            </a:r>
            <a:r>
              <a:rPr lang="en-GB" sz="1400" b="1" dirty="0">
                <a:cs typeface="Arial" panose="020B0604020202020204" pitchFamily="34" charset="0"/>
              </a:rPr>
              <a:t>detectors </a:t>
            </a:r>
            <a:r>
              <a:rPr lang="en-GB" sz="1400" b="1" dirty="0" smtClean="0">
                <a:cs typeface="Arial" panose="020B0604020202020204" pitchFamily="34" charset="0"/>
              </a:rPr>
              <a:t>(</a:t>
            </a:r>
            <a:r>
              <a:rPr lang="en-GB" sz="1400" b="1" dirty="0">
                <a:cs typeface="Arial" panose="020B0604020202020204" pitchFamily="34" charset="0"/>
              </a:rPr>
              <a:t>and simple ICs</a:t>
            </a:r>
            <a:r>
              <a:rPr lang="en-GB" sz="1400" b="1" dirty="0" smtClean="0">
                <a:cs typeface="Arial" panose="020B0604020202020204" pitchFamily="34" charset="0"/>
              </a:rPr>
              <a:t>)</a:t>
            </a:r>
            <a:endParaRPr lang="en-GB" sz="1400" dirty="0"/>
          </a:p>
        </p:txBody>
      </p:sp>
      <p:grpSp>
        <p:nvGrpSpPr>
          <p:cNvPr id="6" name="Group 5"/>
          <p:cNvGrpSpPr/>
          <p:nvPr/>
        </p:nvGrpSpPr>
        <p:grpSpPr>
          <a:xfrm>
            <a:off x="5972120" y="2590853"/>
            <a:ext cx="2967305" cy="2456288"/>
            <a:chOff x="5930019" y="2625566"/>
            <a:chExt cx="2967305" cy="2456288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808316" y="2635997"/>
              <a:ext cx="2089008" cy="1391279"/>
            </a:xfrm>
            <a:prstGeom prst="rect">
              <a:avLst/>
            </a:prstGeom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943540" y="3782588"/>
              <a:ext cx="1953784" cy="1299266"/>
            </a:xfrm>
            <a:prstGeom prst="rect">
              <a:avLst/>
            </a:prstGeom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30019" y="3393448"/>
              <a:ext cx="1125604" cy="1688406"/>
            </a:xfrm>
            <a:prstGeom prst="rect">
              <a:avLst/>
            </a:prstGeom>
          </p:spPr>
        </p:pic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30019" y="2625566"/>
              <a:ext cx="1542695" cy="11570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98274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4985</TotalTime>
  <Words>123</Words>
  <Application>Microsoft Office PowerPoint</Application>
  <PresentationFormat>On-screen Show (16:9)</PresentationFormat>
  <Paragraphs>16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Avenir Next</vt:lpstr>
      <vt:lpstr>Avenir Next Demi Bold</vt:lpstr>
      <vt:lpstr>Avenir Next Medium</vt:lpstr>
      <vt:lpstr>Calibri</vt:lpstr>
      <vt:lpstr>Times New Roman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Kerry Mawby</dc:creator>
  <cp:lastModifiedBy>Vishal Shah</cp:lastModifiedBy>
  <cp:revision>411</cp:revision>
  <dcterms:created xsi:type="dcterms:W3CDTF">2017-04-05T11:04:35Z</dcterms:created>
  <dcterms:modified xsi:type="dcterms:W3CDTF">2019-05-13T09:07:38Z</dcterms:modified>
</cp:coreProperties>
</file>