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  <p:sldId id="259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D4DD21-E112-4A57-AC39-22CB897219CF}" v="1" dt="2024-10-03T09:27:24.0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viewProps" Target="viewProps.xml" Id="rId8" /><Relationship Type="http://schemas.openxmlformats.org/officeDocument/2006/relationships/customXml" Target="../customXml/item3.xml" Id="rId3" /><Relationship Type="http://schemas.openxmlformats.org/officeDocument/2006/relationships/presProps" Target="presProps.xml" Id="rId7" /><Relationship Type="http://schemas.microsoft.com/office/2015/10/relationships/revisionInfo" Target="revisionInfo.xml" Id="rId12" /><Relationship Type="http://schemas.openxmlformats.org/officeDocument/2006/relationships/customXml" Target="../customXml/item2.xml" Id="rId2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slide" Target="slides/slide1.xml" Id="rId5" /><Relationship Type="http://schemas.openxmlformats.org/officeDocument/2006/relationships/tableStyles" Target="tableStyles.xml" Id="rId10" /><Relationship Type="http://schemas.openxmlformats.org/officeDocument/2006/relationships/slideMaster" Target="slideMasters/slideMaster1.xml" Id="rId4" /><Relationship Type="http://schemas.openxmlformats.org/officeDocument/2006/relationships/theme" Target="theme/theme1.xml" Id="rId9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826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571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08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114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733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375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34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307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39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646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48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3EE64-41A2-4D23-9980-46D998A855C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7E8DD-6D37-4BB4-9B8B-E030ED7472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1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60FCA6E-0894-46CD-BD49-5955A51E0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2975" y="9055891"/>
            <a:ext cx="3015025" cy="850109"/>
          </a:xfrm>
          <a:custGeom>
            <a:avLst/>
            <a:gdLst>
              <a:gd name="connsiteX0" fmla="*/ 4545473 w 5360045"/>
              <a:gd name="connsiteY0" fmla="*/ 0 h 1511304"/>
              <a:gd name="connsiteX1" fmla="*/ 5360045 w 5360045"/>
              <a:gd name="connsiteY1" fmla="*/ 0 h 1511304"/>
              <a:gd name="connsiteX2" fmla="*/ 5360045 w 5360045"/>
              <a:gd name="connsiteY2" fmla="*/ 1046730 h 1511304"/>
              <a:gd name="connsiteX3" fmla="*/ 5360045 w 5360045"/>
              <a:gd name="connsiteY3" fmla="*/ 1508760 h 1511304"/>
              <a:gd name="connsiteX4" fmla="*/ 5360045 w 5360045"/>
              <a:gd name="connsiteY4" fmla="*/ 1511304 h 1511304"/>
              <a:gd name="connsiteX5" fmla="*/ 4545474 w 5360045"/>
              <a:gd name="connsiteY5" fmla="*/ 1511304 h 1511304"/>
              <a:gd name="connsiteX6" fmla="*/ 2525897 w 5360045"/>
              <a:gd name="connsiteY6" fmla="*/ 1511304 h 1511304"/>
              <a:gd name="connsiteX7" fmla="*/ 0 w 5360045"/>
              <a:gd name="connsiteY7" fmla="*/ 1511304 h 1511304"/>
              <a:gd name="connsiteX8" fmla="*/ 697617 w 5360045"/>
              <a:gd name="connsiteY8" fmla="*/ 3 h 1511304"/>
              <a:gd name="connsiteX9" fmla="*/ 4545473 w 5360045"/>
              <a:gd name="connsiteY9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045" h="1511304">
                <a:moveTo>
                  <a:pt x="4545473" y="0"/>
                </a:moveTo>
                <a:lnTo>
                  <a:pt x="5360045" y="0"/>
                </a:lnTo>
                <a:lnTo>
                  <a:pt x="5360045" y="1046730"/>
                </a:lnTo>
                <a:lnTo>
                  <a:pt x="5360045" y="1508760"/>
                </a:lnTo>
                <a:lnTo>
                  <a:pt x="5360045" y="1511304"/>
                </a:lnTo>
                <a:lnTo>
                  <a:pt x="4545474" y="1511304"/>
                </a:lnTo>
                <a:lnTo>
                  <a:pt x="2525897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78C6E4B-A1F1-4B6C-97EC-BE997495D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9055890"/>
            <a:ext cx="4132465" cy="850110"/>
          </a:xfrm>
          <a:custGeom>
            <a:avLst/>
            <a:gdLst>
              <a:gd name="connsiteX0" fmla="*/ 0 w 7346605"/>
              <a:gd name="connsiteY0" fmla="*/ 0 h 1511306"/>
              <a:gd name="connsiteX1" fmla="*/ 239486 w 7346605"/>
              <a:gd name="connsiteY1" fmla="*/ 0 h 1511306"/>
              <a:gd name="connsiteX2" fmla="*/ 1209568 w 7346605"/>
              <a:gd name="connsiteY2" fmla="*/ 0 h 1511306"/>
              <a:gd name="connsiteX3" fmla="*/ 2405743 w 7346605"/>
              <a:gd name="connsiteY3" fmla="*/ 0 h 1511306"/>
              <a:gd name="connsiteX4" fmla="*/ 2405743 w 7346605"/>
              <a:gd name="connsiteY4" fmla="*/ 2544 h 1511306"/>
              <a:gd name="connsiteX5" fmla="*/ 2801131 w 7346605"/>
              <a:gd name="connsiteY5" fmla="*/ 2544 h 1511306"/>
              <a:gd name="connsiteX6" fmla="*/ 2801131 w 7346605"/>
              <a:gd name="connsiteY6" fmla="*/ 0 h 1511306"/>
              <a:gd name="connsiteX7" fmla="*/ 7346605 w 7346605"/>
              <a:gd name="connsiteY7" fmla="*/ 0 h 1511306"/>
              <a:gd name="connsiteX8" fmla="*/ 6648988 w 7346605"/>
              <a:gd name="connsiteY8" fmla="*/ 1511301 h 1511306"/>
              <a:gd name="connsiteX9" fmla="*/ 2801132 w 7346605"/>
              <a:gd name="connsiteY9" fmla="*/ 1511301 h 1511306"/>
              <a:gd name="connsiteX10" fmla="*/ 2801132 w 7346605"/>
              <a:gd name="connsiteY10" fmla="*/ 1511304 h 1511306"/>
              <a:gd name="connsiteX11" fmla="*/ 2405743 w 7346605"/>
              <a:gd name="connsiteY11" fmla="*/ 1511304 h 1511306"/>
              <a:gd name="connsiteX12" fmla="*/ 2405743 w 7346605"/>
              <a:gd name="connsiteY12" fmla="*/ 1511306 h 1511306"/>
              <a:gd name="connsiteX13" fmla="*/ 1333411 w 7346605"/>
              <a:gd name="connsiteY13" fmla="*/ 1511306 h 1511306"/>
              <a:gd name="connsiteX14" fmla="*/ 1219208 w 7346605"/>
              <a:gd name="connsiteY14" fmla="*/ 1511306 h 1511306"/>
              <a:gd name="connsiteX15" fmla="*/ 1209568 w 7346605"/>
              <a:gd name="connsiteY15" fmla="*/ 1511306 h 1511306"/>
              <a:gd name="connsiteX16" fmla="*/ 239486 w 7346605"/>
              <a:gd name="connsiteY16" fmla="*/ 1511306 h 1511306"/>
              <a:gd name="connsiteX17" fmla="*/ 0 w 7346605"/>
              <a:gd name="connsiteY17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6605" h="1511306">
                <a:moveTo>
                  <a:pt x="0" y="0"/>
                </a:moveTo>
                <a:lnTo>
                  <a:pt x="239486" y="0"/>
                </a:lnTo>
                <a:lnTo>
                  <a:pt x="1209568" y="0"/>
                </a:lnTo>
                <a:lnTo>
                  <a:pt x="2405743" y="0"/>
                </a:lnTo>
                <a:lnTo>
                  <a:pt x="2405743" y="2544"/>
                </a:lnTo>
                <a:lnTo>
                  <a:pt x="2801131" y="2544"/>
                </a:lnTo>
                <a:lnTo>
                  <a:pt x="2801131" y="0"/>
                </a:lnTo>
                <a:lnTo>
                  <a:pt x="7346605" y="0"/>
                </a:lnTo>
                <a:lnTo>
                  <a:pt x="6648988" y="1511301"/>
                </a:lnTo>
                <a:lnTo>
                  <a:pt x="2801132" y="1511301"/>
                </a:lnTo>
                <a:lnTo>
                  <a:pt x="2801132" y="1511304"/>
                </a:lnTo>
                <a:lnTo>
                  <a:pt x="2405743" y="1511304"/>
                </a:lnTo>
                <a:lnTo>
                  <a:pt x="2405743" y="1511306"/>
                </a:lnTo>
                <a:lnTo>
                  <a:pt x="1333411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1E680F-E51A-5581-BD74-32D5A1BAA8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4443" y="9158935"/>
            <a:ext cx="3202753" cy="6166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1900" dirty="0">
                <a:solidFill>
                  <a:srgbClr val="303030"/>
                </a:solidFill>
              </a:rPr>
              <a:t>Name of the activity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BA2B76-5839-D3F3-EEC5-096794C87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0140" y="9307779"/>
            <a:ext cx="1234100" cy="360000"/>
          </a:xfrm>
          <a:prstGeom prst="rect">
            <a:avLst/>
          </a:prstGeom>
        </p:spPr>
      </p:pic>
      <p:pic>
        <p:nvPicPr>
          <p:cNvPr id="8" name="Picture 7" descr="A white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075A5707-1564-E76C-7ABB-670DB07712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928" y="9177039"/>
            <a:ext cx="1334044" cy="630535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AC94339D-6194-9A52-B5EA-7F3B2DBF7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053" y="553068"/>
            <a:ext cx="6134099" cy="3556778"/>
          </a:xfrm>
        </p:spPr>
        <p:txBody>
          <a:bodyPr>
            <a:normAutofit/>
          </a:bodyPr>
          <a:lstStyle/>
          <a:p>
            <a:r>
              <a:rPr lang="en-GB" dirty="0"/>
              <a:t>Explain your concept in a couple of sentences and introduce </a:t>
            </a:r>
            <a:r>
              <a:rPr lang="en-GB" b="1" dirty="0"/>
              <a:t>key vocabulary </a:t>
            </a:r>
            <a:endParaRPr lang="en-GB" dirty="0"/>
          </a:p>
          <a:p>
            <a:r>
              <a:rPr lang="en-GB" dirty="0"/>
              <a:t>Include a visual representation </a:t>
            </a:r>
          </a:p>
          <a:p>
            <a:r>
              <a:rPr lang="en-GB" dirty="0"/>
              <a:t>of your concept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7CDF59F-46AF-667D-3A59-E2AFBCD01915}"/>
              </a:ext>
            </a:extLst>
          </p:cNvPr>
          <p:cNvGrpSpPr/>
          <p:nvPr/>
        </p:nvGrpSpPr>
        <p:grpSpPr>
          <a:xfrm>
            <a:off x="724439" y="1078406"/>
            <a:ext cx="1003789" cy="914400"/>
            <a:chOff x="1473999" y="3625156"/>
            <a:chExt cx="1003789" cy="914400"/>
          </a:xfrm>
          <a:solidFill>
            <a:schemeClr val="bg1">
              <a:lumMod val="75000"/>
            </a:schemeClr>
          </a:solidFill>
        </p:grpSpPr>
        <p:pic>
          <p:nvPicPr>
            <p:cNvPr id="15" name="Graphic 14" descr="Stacked Rocks with solid fill">
              <a:extLst>
                <a:ext uri="{FF2B5EF4-FFF2-40B4-BE49-F238E27FC236}">
                  <a16:creationId xmlns:a16="http://schemas.microsoft.com/office/drawing/2014/main" id="{4FF39079-7795-F5CA-639A-FCECB9872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63388" y="3625156"/>
              <a:ext cx="914400" cy="914400"/>
            </a:xfrm>
            <a:prstGeom prst="rect">
              <a:avLst/>
            </a:prstGeom>
          </p:spPr>
        </p:pic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73201943-A942-EC17-B69A-6BD5EF754D93}"/>
                </a:ext>
              </a:extLst>
            </p:cNvPr>
            <p:cNvSpPr/>
            <p:nvPr/>
          </p:nvSpPr>
          <p:spPr>
            <a:xfrm rot="16200000" flipH="1" flipV="1">
              <a:off x="1410016" y="3936789"/>
              <a:ext cx="419100" cy="291134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596CD61-735D-5A84-A929-5953F1144ACE}"/>
              </a:ext>
            </a:extLst>
          </p:cNvPr>
          <p:cNvGrpSpPr/>
          <p:nvPr/>
        </p:nvGrpSpPr>
        <p:grpSpPr>
          <a:xfrm>
            <a:off x="4813004" y="1086674"/>
            <a:ext cx="982553" cy="914400"/>
            <a:chOff x="4507887" y="3050173"/>
            <a:chExt cx="982553" cy="914400"/>
          </a:xfrm>
          <a:solidFill>
            <a:schemeClr val="bg1">
              <a:lumMod val="75000"/>
            </a:schemeClr>
          </a:solidFill>
        </p:grpSpPr>
        <p:pic>
          <p:nvPicPr>
            <p:cNvPr id="18" name="Graphic 17" descr="Leaf with solid fill">
              <a:extLst>
                <a:ext uri="{FF2B5EF4-FFF2-40B4-BE49-F238E27FC236}">
                  <a16:creationId xmlns:a16="http://schemas.microsoft.com/office/drawing/2014/main" id="{FFC1C81F-10F2-6536-3581-2BF44EA01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576040" y="3050173"/>
              <a:ext cx="914400" cy="914400"/>
            </a:xfrm>
            <a:prstGeom prst="rect">
              <a:avLst/>
            </a:prstGeom>
          </p:spPr>
        </p:pic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31412FD9-AA06-AE50-B269-27CD222A99D0}"/>
                </a:ext>
              </a:extLst>
            </p:cNvPr>
            <p:cNvSpPr/>
            <p:nvPr/>
          </p:nvSpPr>
          <p:spPr>
            <a:xfrm rot="16200000">
              <a:off x="4443904" y="3114156"/>
              <a:ext cx="419100" cy="291134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FD375F9-0723-6F97-3FAA-953E10972B2E}"/>
              </a:ext>
            </a:extLst>
          </p:cNvPr>
          <p:cNvSpPr txBox="1"/>
          <p:nvPr/>
        </p:nvSpPr>
        <p:spPr>
          <a:xfrm>
            <a:off x="436091" y="149620"/>
            <a:ext cx="5409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/>
              <a:t>Thinking about CONCEPT</a:t>
            </a:r>
          </a:p>
        </p:txBody>
      </p:sp>
      <p:pic>
        <p:nvPicPr>
          <p:cNvPr id="21" name="Picture 20" descr="A picture containing screenshot, white, black, graphics&#10;&#10;Description automatically generated">
            <a:extLst>
              <a:ext uri="{FF2B5EF4-FFF2-40B4-BE49-F238E27FC236}">
                <a16:creationId xmlns:a16="http://schemas.microsoft.com/office/drawing/2014/main" id="{E78BEFE0-8597-3EC6-9F2A-C2FB8D5166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39" y="1984552"/>
            <a:ext cx="5409122" cy="326801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7FE80D5-6E41-98F5-B6B4-A1974485BE31}"/>
              </a:ext>
            </a:extLst>
          </p:cNvPr>
          <p:cNvSpPr txBox="1"/>
          <p:nvPr/>
        </p:nvSpPr>
        <p:spPr>
          <a:xfrm>
            <a:off x="322874" y="8230932"/>
            <a:ext cx="6212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0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29775C9-B448-DCBC-8A6B-7D25CE1A53D1}"/>
              </a:ext>
            </a:extLst>
          </p:cNvPr>
          <p:cNvGrpSpPr/>
          <p:nvPr/>
        </p:nvGrpSpPr>
        <p:grpSpPr>
          <a:xfrm>
            <a:off x="6814" y="5288627"/>
            <a:ext cx="6664193" cy="3097682"/>
            <a:chOff x="6814" y="5472985"/>
            <a:chExt cx="6664193" cy="3097682"/>
          </a:xfrm>
        </p:grpSpPr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6809E925-1A60-FC9B-B9AE-4DE6BB626B0B}"/>
                </a:ext>
              </a:extLst>
            </p:cNvPr>
            <p:cNvSpPr/>
            <p:nvPr/>
          </p:nvSpPr>
          <p:spPr>
            <a:xfrm rot="16200000">
              <a:off x="-293244" y="5773043"/>
              <a:ext cx="2212258" cy="1612142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3935E0E8-25F7-D806-33C1-0E9584D3CD07}"/>
                </a:ext>
              </a:extLst>
            </p:cNvPr>
            <p:cNvSpPr/>
            <p:nvPr/>
          </p:nvSpPr>
          <p:spPr>
            <a:xfrm>
              <a:off x="812885" y="6196182"/>
              <a:ext cx="2524189" cy="166470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>
                  <a:solidFill>
                    <a:sysClr val="windowText" lastClr="000000"/>
                  </a:solidFill>
                </a:rPr>
                <a:t>State laws / rules applying to your concept</a:t>
              </a:r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764B4542-CA57-2CC8-AEBC-C9EC27BF647B}"/>
                </a:ext>
              </a:extLst>
            </p:cNvPr>
            <p:cNvSpPr/>
            <p:nvPr/>
          </p:nvSpPr>
          <p:spPr>
            <a:xfrm rot="5400000">
              <a:off x="4758807" y="6658467"/>
              <a:ext cx="2212258" cy="1612142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D1733EF4-0F42-CEFC-23A0-C89C8756514A}"/>
                </a:ext>
              </a:extLst>
            </p:cNvPr>
            <p:cNvSpPr/>
            <p:nvPr/>
          </p:nvSpPr>
          <p:spPr>
            <a:xfrm>
              <a:off x="3455351" y="6189862"/>
              <a:ext cx="2524189" cy="166470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>
                  <a:solidFill>
                    <a:sysClr val="windowText" lastClr="000000"/>
                  </a:solidFill>
                </a:rPr>
                <a:t>State laws / rules applying to your concept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A33E028-2361-0CF9-37D6-E3A2959031A3}"/>
              </a:ext>
            </a:extLst>
          </p:cNvPr>
          <p:cNvSpPr/>
          <p:nvPr/>
        </p:nvSpPr>
        <p:spPr>
          <a:xfrm>
            <a:off x="298689" y="7886647"/>
            <a:ext cx="4839061" cy="92451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</a:rPr>
              <a:t>A question to pose a problem to solve?</a:t>
            </a:r>
          </a:p>
        </p:txBody>
      </p:sp>
    </p:spTree>
    <p:extLst>
      <p:ext uri="{BB962C8B-B14F-4D97-AF65-F5344CB8AC3E}">
        <p14:creationId xmlns:p14="http://schemas.microsoft.com/office/powerpoint/2010/main" val="2919964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60FCA6E-0894-46CD-BD49-5955A51E0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2975" y="9055891"/>
            <a:ext cx="3015025" cy="850109"/>
          </a:xfrm>
          <a:custGeom>
            <a:avLst/>
            <a:gdLst>
              <a:gd name="connsiteX0" fmla="*/ 4545473 w 5360045"/>
              <a:gd name="connsiteY0" fmla="*/ 0 h 1511304"/>
              <a:gd name="connsiteX1" fmla="*/ 5360045 w 5360045"/>
              <a:gd name="connsiteY1" fmla="*/ 0 h 1511304"/>
              <a:gd name="connsiteX2" fmla="*/ 5360045 w 5360045"/>
              <a:gd name="connsiteY2" fmla="*/ 1046730 h 1511304"/>
              <a:gd name="connsiteX3" fmla="*/ 5360045 w 5360045"/>
              <a:gd name="connsiteY3" fmla="*/ 1508760 h 1511304"/>
              <a:gd name="connsiteX4" fmla="*/ 5360045 w 5360045"/>
              <a:gd name="connsiteY4" fmla="*/ 1511304 h 1511304"/>
              <a:gd name="connsiteX5" fmla="*/ 4545474 w 5360045"/>
              <a:gd name="connsiteY5" fmla="*/ 1511304 h 1511304"/>
              <a:gd name="connsiteX6" fmla="*/ 2525897 w 5360045"/>
              <a:gd name="connsiteY6" fmla="*/ 1511304 h 1511304"/>
              <a:gd name="connsiteX7" fmla="*/ 0 w 5360045"/>
              <a:gd name="connsiteY7" fmla="*/ 1511304 h 1511304"/>
              <a:gd name="connsiteX8" fmla="*/ 697617 w 5360045"/>
              <a:gd name="connsiteY8" fmla="*/ 3 h 1511304"/>
              <a:gd name="connsiteX9" fmla="*/ 4545473 w 5360045"/>
              <a:gd name="connsiteY9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045" h="1511304">
                <a:moveTo>
                  <a:pt x="4545473" y="0"/>
                </a:moveTo>
                <a:lnTo>
                  <a:pt x="5360045" y="0"/>
                </a:lnTo>
                <a:lnTo>
                  <a:pt x="5360045" y="1046730"/>
                </a:lnTo>
                <a:lnTo>
                  <a:pt x="5360045" y="1508760"/>
                </a:lnTo>
                <a:lnTo>
                  <a:pt x="5360045" y="1511304"/>
                </a:lnTo>
                <a:lnTo>
                  <a:pt x="4545474" y="1511304"/>
                </a:lnTo>
                <a:lnTo>
                  <a:pt x="2525897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78C6E4B-A1F1-4B6C-97EC-BE997495D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9055890"/>
            <a:ext cx="4132465" cy="850110"/>
          </a:xfrm>
          <a:custGeom>
            <a:avLst/>
            <a:gdLst>
              <a:gd name="connsiteX0" fmla="*/ 0 w 7346605"/>
              <a:gd name="connsiteY0" fmla="*/ 0 h 1511306"/>
              <a:gd name="connsiteX1" fmla="*/ 239486 w 7346605"/>
              <a:gd name="connsiteY1" fmla="*/ 0 h 1511306"/>
              <a:gd name="connsiteX2" fmla="*/ 1209568 w 7346605"/>
              <a:gd name="connsiteY2" fmla="*/ 0 h 1511306"/>
              <a:gd name="connsiteX3" fmla="*/ 2405743 w 7346605"/>
              <a:gd name="connsiteY3" fmla="*/ 0 h 1511306"/>
              <a:gd name="connsiteX4" fmla="*/ 2405743 w 7346605"/>
              <a:gd name="connsiteY4" fmla="*/ 2544 h 1511306"/>
              <a:gd name="connsiteX5" fmla="*/ 2801131 w 7346605"/>
              <a:gd name="connsiteY5" fmla="*/ 2544 h 1511306"/>
              <a:gd name="connsiteX6" fmla="*/ 2801131 w 7346605"/>
              <a:gd name="connsiteY6" fmla="*/ 0 h 1511306"/>
              <a:gd name="connsiteX7" fmla="*/ 7346605 w 7346605"/>
              <a:gd name="connsiteY7" fmla="*/ 0 h 1511306"/>
              <a:gd name="connsiteX8" fmla="*/ 6648988 w 7346605"/>
              <a:gd name="connsiteY8" fmla="*/ 1511301 h 1511306"/>
              <a:gd name="connsiteX9" fmla="*/ 2801132 w 7346605"/>
              <a:gd name="connsiteY9" fmla="*/ 1511301 h 1511306"/>
              <a:gd name="connsiteX10" fmla="*/ 2801132 w 7346605"/>
              <a:gd name="connsiteY10" fmla="*/ 1511304 h 1511306"/>
              <a:gd name="connsiteX11" fmla="*/ 2405743 w 7346605"/>
              <a:gd name="connsiteY11" fmla="*/ 1511304 h 1511306"/>
              <a:gd name="connsiteX12" fmla="*/ 2405743 w 7346605"/>
              <a:gd name="connsiteY12" fmla="*/ 1511306 h 1511306"/>
              <a:gd name="connsiteX13" fmla="*/ 1333411 w 7346605"/>
              <a:gd name="connsiteY13" fmla="*/ 1511306 h 1511306"/>
              <a:gd name="connsiteX14" fmla="*/ 1219208 w 7346605"/>
              <a:gd name="connsiteY14" fmla="*/ 1511306 h 1511306"/>
              <a:gd name="connsiteX15" fmla="*/ 1209568 w 7346605"/>
              <a:gd name="connsiteY15" fmla="*/ 1511306 h 1511306"/>
              <a:gd name="connsiteX16" fmla="*/ 239486 w 7346605"/>
              <a:gd name="connsiteY16" fmla="*/ 1511306 h 1511306"/>
              <a:gd name="connsiteX17" fmla="*/ 0 w 7346605"/>
              <a:gd name="connsiteY17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6605" h="1511306">
                <a:moveTo>
                  <a:pt x="0" y="0"/>
                </a:moveTo>
                <a:lnTo>
                  <a:pt x="239486" y="0"/>
                </a:lnTo>
                <a:lnTo>
                  <a:pt x="1209568" y="0"/>
                </a:lnTo>
                <a:lnTo>
                  <a:pt x="2405743" y="0"/>
                </a:lnTo>
                <a:lnTo>
                  <a:pt x="2405743" y="2544"/>
                </a:lnTo>
                <a:lnTo>
                  <a:pt x="2801131" y="2544"/>
                </a:lnTo>
                <a:lnTo>
                  <a:pt x="2801131" y="0"/>
                </a:lnTo>
                <a:lnTo>
                  <a:pt x="7346605" y="0"/>
                </a:lnTo>
                <a:lnTo>
                  <a:pt x="6648988" y="1511301"/>
                </a:lnTo>
                <a:lnTo>
                  <a:pt x="2801132" y="1511301"/>
                </a:lnTo>
                <a:lnTo>
                  <a:pt x="2801132" y="1511304"/>
                </a:lnTo>
                <a:lnTo>
                  <a:pt x="2405743" y="1511304"/>
                </a:lnTo>
                <a:lnTo>
                  <a:pt x="2405743" y="1511306"/>
                </a:lnTo>
                <a:lnTo>
                  <a:pt x="1333411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1E680F-E51A-5581-BD74-32D5A1BAA8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4443" y="9158935"/>
            <a:ext cx="3202753" cy="6166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1900">
                <a:solidFill>
                  <a:srgbClr val="303030"/>
                </a:solidFill>
              </a:rPr>
              <a:t>Activity name</a:t>
            </a:r>
            <a:endParaRPr lang="en-US" sz="1900" dirty="0">
              <a:solidFill>
                <a:srgbClr val="30303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BA2B76-5839-D3F3-EEC5-096794C87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0140" y="9307779"/>
            <a:ext cx="1234100" cy="360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7E14559-B289-D056-D428-D5A6E79F5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6002" y="1215341"/>
            <a:ext cx="5765996" cy="60783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1400" dirty="0"/>
              <a:t>Introductory sentence for your activity. 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What you will learn</a:t>
            </a:r>
          </a:p>
          <a:p>
            <a:pPr marL="285750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Learning outcome 1</a:t>
            </a:r>
          </a:p>
          <a:p>
            <a:pPr marL="285750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Learning outcome 2</a:t>
            </a:r>
          </a:p>
          <a:p>
            <a:pPr marL="114300" algn="l"/>
            <a:endParaRPr lang="en-US" sz="1400" dirty="0"/>
          </a:p>
          <a:p>
            <a:pPr algn="l"/>
            <a:r>
              <a:rPr lang="en-US" sz="1400" b="1" dirty="0"/>
              <a:t>What you will need:</a:t>
            </a:r>
            <a:endParaRPr lang="en-US" sz="1400" dirty="0"/>
          </a:p>
          <a:p>
            <a:pPr marL="285750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List </a:t>
            </a:r>
          </a:p>
          <a:p>
            <a:pPr marL="285750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Of </a:t>
            </a:r>
          </a:p>
          <a:p>
            <a:pPr marL="285750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resources</a:t>
            </a:r>
          </a:p>
          <a:p>
            <a:pPr marL="285750" indent="-171450" algn="l">
              <a:buFont typeface="Arial" panose="020B0604020202020204" pitchFamily="34" charset="0"/>
              <a:buChar char="•"/>
            </a:pPr>
            <a:endParaRPr lang="en-US" sz="1400" dirty="0"/>
          </a:p>
          <a:p>
            <a:pPr algn="l"/>
            <a:r>
              <a:rPr lang="en-US" sz="1400" b="1" dirty="0"/>
              <a:t>What you need to make/do:</a:t>
            </a:r>
            <a:endParaRPr lang="en-US" sz="1400" dirty="0"/>
          </a:p>
          <a:p>
            <a:pPr algn="l"/>
            <a:r>
              <a:rPr lang="en-US" sz="1400" dirty="0"/>
              <a:t>Outcome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How to make/do your activity:</a:t>
            </a:r>
          </a:p>
          <a:p>
            <a:pPr marL="342900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Instructions</a:t>
            </a:r>
          </a:p>
          <a:p>
            <a:pPr marL="342900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Step </a:t>
            </a:r>
          </a:p>
          <a:p>
            <a:pPr marL="342900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By </a:t>
            </a:r>
          </a:p>
          <a:p>
            <a:pPr marL="342900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Step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5FA452-A871-DA7B-BF93-2433F2432A53}"/>
              </a:ext>
            </a:extLst>
          </p:cNvPr>
          <p:cNvSpPr txBox="1"/>
          <p:nvPr/>
        </p:nvSpPr>
        <p:spPr>
          <a:xfrm>
            <a:off x="534443" y="318259"/>
            <a:ext cx="3947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i="1" dirty="0"/>
              <a:t>Title of your activity</a:t>
            </a:r>
          </a:p>
        </p:txBody>
      </p:sp>
      <p:pic>
        <p:nvPicPr>
          <p:cNvPr id="8" name="Picture 7" descr="A white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075A5707-1564-E76C-7ABB-670DB07712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928" y="9177039"/>
            <a:ext cx="1334044" cy="63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46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3A11A7DB9F6848AA96A6B41A48DC88" ma:contentTypeVersion="18" ma:contentTypeDescription="Create a new document." ma:contentTypeScope="" ma:versionID="9a74c747dc8672a9259b04420799e738">
  <xsd:schema xmlns:xsd="http://www.w3.org/2001/XMLSchema" xmlns:xs="http://www.w3.org/2001/XMLSchema" xmlns:p="http://schemas.microsoft.com/office/2006/metadata/properties" xmlns:ns2="dc40973a-3443-49a0-8ab9-7df3d274f0ff" xmlns:ns3="87d1380e-625d-4651-9ea8-da7679bbb66e" targetNamespace="http://schemas.microsoft.com/office/2006/metadata/properties" ma:root="true" ma:fieldsID="56c58ed28fe76023daae2bb064c274a5" ns2:_="" ns3:_="">
    <xsd:import namespace="dc40973a-3443-49a0-8ab9-7df3d274f0ff"/>
    <xsd:import namespace="87d1380e-625d-4651-9ea8-da7679bbb6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0973a-3443-49a0-8ab9-7df3d274f0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1380e-625d-4651-9ea8-da7679bbb66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05ad946-4a2c-45c2-966d-b639740f064c}" ma:internalName="TaxCatchAll" ma:showField="CatchAllData" ma:web="87d1380e-625d-4651-9ea8-da7679bbb6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40973a-3443-49a0-8ab9-7df3d274f0ff">
      <Terms xmlns="http://schemas.microsoft.com/office/infopath/2007/PartnerControls"/>
    </lcf76f155ced4ddcb4097134ff3c332f>
    <TaxCatchAll xmlns="87d1380e-625d-4651-9ea8-da7679bbb66e" xsi:nil="true"/>
  </documentManagement>
</p:properties>
</file>

<file path=customXml/itemProps1.xml><?xml version="1.0" encoding="utf-8"?>
<ds:datastoreItem xmlns:ds="http://schemas.openxmlformats.org/officeDocument/2006/customXml" ds:itemID="{685D72A0-199A-4486-9AA1-1E1CAD01F92D}"/>
</file>

<file path=customXml/itemProps2.xml><?xml version="1.0" encoding="utf-8"?>
<ds:datastoreItem xmlns:ds="http://schemas.openxmlformats.org/officeDocument/2006/customXml" ds:itemID="{F23F0A70-9BC5-4ADA-A151-79D358EB71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BA0651-E4DA-4CD0-ADDF-D786C848A2DB}">
  <ds:schemaRefs>
    <ds:schemaRef ds:uri="http://schemas.microsoft.com/office/2006/metadata/properties"/>
    <ds:schemaRef ds:uri="http://schemas.microsoft.com/office/infopath/2007/PartnerControls"/>
    <ds:schemaRef ds:uri="87d1380e-625d-4651-9ea8-da7679bbb66e"/>
    <ds:schemaRef ds:uri="dc40973a-3443-49a0-8ab9-7df3d274f0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139</TotalTime>
  <Words>102</Words>
  <Application>Microsoft Office PowerPoint</Application>
  <PresentationFormat>A4 Paper (210x297 mm)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Name of the activity</vt:lpstr>
      <vt:lpstr>Activity name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Sinking and Floating The Cartesian Diver</dc:title>
  <dc:creator>Jemmett, Phil</dc:creator>
  <cp:lastModifiedBy>Diebolt, Marie</cp:lastModifiedBy>
  <cp:revision>3</cp:revision>
  <dcterms:created xsi:type="dcterms:W3CDTF">2023-05-25T09:24:35Z</dcterms:created>
  <dcterms:modified xsi:type="dcterms:W3CDTF">2024-10-03T10:25:11Z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0x010100C93A11A7DB9F6848AA96A6B41A48DC88</vt:lpwstr>
  </property>
  <property fmtid="{D5CDD505-2E9C-101B-9397-08002B2CF9AE}" pid="3" name="MediaServiceImageTags">
    <vt:lpwstr/>
  </property>
</Properties>
</file>