
<file path=[Content_Types].xml><?xml version="1.0" encoding="utf-8"?>
<Types xmlns="http://schemas.openxmlformats.org/package/2006/content-types">
  <Default Extension="gif" ContentType="image/gif"/>
  <Default Extension="glb" ContentType="model/gltf.binary"/>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8" r:id="rId10"/>
    <p:sldId id="261" r:id="rId11"/>
    <p:sldId id="262" r:id="rId12"/>
    <p:sldId id="269" r:id="rId13"/>
    <p:sldId id="263" r:id="rId14"/>
    <p:sldId id="264" r:id="rId15"/>
    <p:sldId id="265" r:id="rId16"/>
    <p:sldId id="266" r:id="rId17"/>
    <p:sldId id="270" r:id="rId18"/>
    <p:sldId id="27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9CBF2B-998D-4B3F-92E6-8C47280BE415}" v="585" dt="2021-02-25T20:37:28.6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27" autoAdjust="0"/>
    <p:restoredTop sz="94660"/>
  </p:normalViewPr>
  <p:slideViewPr>
    <p:cSldViewPr snapToGrid="0">
      <p:cViewPr varScale="1">
        <p:scale>
          <a:sx n="86" d="100"/>
          <a:sy n="86" d="100"/>
        </p:scale>
        <p:origin x="161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1902711-EBB4-4C8B-902C-81BA90DA021A}" type="datetimeFigureOut">
              <a:rPr lang="en-GB" smtClean="0"/>
              <a:t>28/02/2021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FAE27-1196-4E4F-9B29-B9A94028D051}" type="slidenum">
              <a:rPr lang="en-GB" smtClean="0"/>
              <a:t>‹#›</a:t>
            </a:fld>
            <a:endParaRPr lang="en-GB"/>
          </a:p>
        </p:txBody>
      </p:sp>
      <p:pic>
        <p:nvPicPr>
          <p:cNvPr id="8" name="Picture 7" descr="WMG-PowerpointBackgrounds.jpg">
            <a:extLst>
              <a:ext uri="{FF2B5EF4-FFF2-40B4-BE49-F238E27FC236}">
                <a16:creationId xmlns:a16="http://schemas.microsoft.com/office/drawing/2014/main" id="{70BA39DE-0A03-4241-8331-60EC8F0261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6265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902711-EBB4-4C8B-902C-81BA90DA021A}" type="datetimeFigureOut">
              <a:rPr lang="en-GB" smtClean="0"/>
              <a:t>28/02/2021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1248236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902711-EBB4-4C8B-902C-81BA90DA021A}" type="datetimeFigureOut">
              <a:rPr lang="en-GB" smtClean="0"/>
              <a:t>28/02/2021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247056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902711-EBB4-4C8B-902C-81BA90DA021A}" type="datetimeFigureOut">
              <a:rPr lang="en-GB" smtClean="0"/>
              <a:t>28/02/2021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FAE27-1196-4E4F-9B29-B9A94028D051}" type="slidenum">
              <a:rPr lang="en-GB" smtClean="0"/>
              <a:t>‹#›</a:t>
            </a:fld>
            <a:endParaRPr lang="en-GB"/>
          </a:p>
        </p:txBody>
      </p:sp>
      <p:pic>
        <p:nvPicPr>
          <p:cNvPr id="7" name="Picture 6">
            <a:extLst>
              <a:ext uri="{FF2B5EF4-FFF2-40B4-BE49-F238E27FC236}">
                <a16:creationId xmlns:a16="http://schemas.microsoft.com/office/drawing/2014/main" id="{DA1B22FB-1534-4D5C-B2FE-871FC989855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823004"/>
            <a:ext cx="9144000" cy="1035630"/>
          </a:xfrm>
          <a:prstGeom prst="rect">
            <a:avLst/>
          </a:prstGeom>
        </p:spPr>
      </p:pic>
    </p:spTree>
    <p:extLst>
      <p:ext uri="{BB962C8B-B14F-4D97-AF65-F5344CB8AC3E}">
        <p14:creationId xmlns:p14="http://schemas.microsoft.com/office/powerpoint/2010/main" val="1060021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902711-EBB4-4C8B-902C-81BA90DA021A}" type="datetimeFigureOut">
              <a:rPr lang="en-GB" smtClean="0"/>
              <a:t>28/02/2021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426862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902711-EBB4-4C8B-902C-81BA90DA021A}" type="datetimeFigureOut">
              <a:rPr lang="en-GB" smtClean="0"/>
              <a:t>28/02/2021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294962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1902711-EBB4-4C8B-902C-81BA90DA021A}" type="datetimeFigureOut">
              <a:rPr lang="en-GB" smtClean="0"/>
              <a:t>28/02/2021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335806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902711-EBB4-4C8B-902C-81BA90DA021A}" type="datetimeFigureOut">
              <a:rPr lang="en-GB" smtClean="0"/>
              <a:t>28/02/2021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70250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902711-EBB4-4C8B-902C-81BA90DA021A}" type="datetimeFigureOut">
              <a:rPr lang="en-GB" smtClean="0"/>
              <a:t>28/02/2021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406435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902711-EBB4-4C8B-902C-81BA90DA021A}" type="datetimeFigureOut">
              <a:rPr lang="en-GB" smtClean="0"/>
              <a:t>28/02/2021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3140659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902711-EBB4-4C8B-902C-81BA90DA021A}" type="datetimeFigureOut">
              <a:rPr lang="en-GB" smtClean="0"/>
              <a:t>28/02/2021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FAE27-1196-4E4F-9B29-B9A94028D051}" type="slidenum">
              <a:rPr lang="en-GB" smtClean="0"/>
              <a:t>‹#›</a:t>
            </a:fld>
            <a:endParaRPr lang="en-GB"/>
          </a:p>
        </p:txBody>
      </p:sp>
    </p:spTree>
    <p:extLst>
      <p:ext uri="{BB962C8B-B14F-4D97-AF65-F5344CB8AC3E}">
        <p14:creationId xmlns:p14="http://schemas.microsoft.com/office/powerpoint/2010/main" val="1036192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902711-EBB4-4C8B-902C-81BA90DA021A}" type="datetimeFigureOut">
              <a:rPr lang="en-GB" smtClean="0"/>
              <a:t>28/02/2021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0FAE27-1196-4E4F-9B29-B9A94028D051}" type="slidenum">
              <a:rPr lang="en-GB" smtClean="0"/>
              <a:t>‹#›</a:t>
            </a:fld>
            <a:endParaRPr lang="en-GB"/>
          </a:p>
        </p:txBody>
      </p:sp>
    </p:spTree>
    <p:extLst>
      <p:ext uri="{BB962C8B-B14F-4D97-AF65-F5344CB8AC3E}">
        <p14:creationId xmlns:p14="http://schemas.microsoft.com/office/powerpoint/2010/main" val="10389227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3.jpeg"/></Relationships>
</file>

<file path=ppt/slides/_rels/slide13.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4.jpeg"/><Relationship Id="rId2" Type="http://schemas.openxmlformats.org/officeDocument/2006/relationships/image" Target="../media/image44.jpeg"/><Relationship Id="rId16"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eg"/><Relationship Id="rId15" Type="http://schemas.openxmlformats.org/officeDocument/2006/relationships/image" Target="../media/image5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 Id="rId14" Type="http://schemas.openxmlformats.org/officeDocument/2006/relationships/image" Target="../media/image56.jpeg"/></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Cube" TargetMode="External"/><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microsoft.com/office/2017/06/relationships/model3d" Target="../media/model3d1.glb"/><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microsoft.com/office/2017/06/relationships/model3d" Target="../media/model3d1.glb"/><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B136C-FFA2-4902-853D-AB6ADDBA337D}"/>
              </a:ext>
            </a:extLst>
          </p:cNvPr>
          <p:cNvSpPr>
            <a:spLocks noGrp="1"/>
          </p:cNvSpPr>
          <p:nvPr>
            <p:ph type="ctrTitle"/>
          </p:nvPr>
        </p:nvSpPr>
        <p:spPr>
          <a:xfrm>
            <a:off x="174479" y="5149008"/>
            <a:ext cx="8795042" cy="656532"/>
          </a:xfrm>
        </p:spPr>
        <p:txBody>
          <a:bodyPr>
            <a:noAutofit/>
          </a:bodyPr>
          <a:lstStyle/>
          <a:p>
            <a:pPr algn="l"/>
            <a:r>
              <a:rPr lang="en-GB" sz="4400" dirty="0"/>
              <a:t>Lesson 4A – Net Shapes</a:t>
            </a:r>
          </a:p>
        </p:txBody>
      </p:sp>
      <p:sp>
        <p:nvSpPr>
          <p:cNvPr id="3" name="Subtitle 2">
            <a:extLst>
              <a:ext uri="{FF2B5EF4-FFF2-40B4-BE49-F238E27FC236}">
                <a16:creationId xmlns:a16="http://schemas.microsoft.com/office/drawing/2014/main" id="{B8FDBC07-7B55-47A0-8362-D191DD2ADB06}"/>
              </a:ext>
            </a:extLst>
          </p:cNvPr>
          <p:cNvSpPr>
            <a:spLocks noGrp="1"/>
          </p:cNvSpPr>
          <p:nvPr>
            <p:ph type="subTitle" idx="1"/>
          </p:nvPr>
        </p:nvSpPr>
        <p:spPr>
          <a:xfrm>
            <a:off x="192592" y="5760445"/>
            <a:ext cx="6858000" cy="1241822"/>
          </a:xfrm>
        </p:spPr>
        <p:txBody>
          <a:bodyPr/>
          <a:lstStyle/>
          <a:p>
            <a:pPr algn="l"/>
            <a:r>
              <a:rPr lang="en-GB" dirty="0"/>
              <a:t>How can we make 3D shapes from sheets of paper?</a:t>
            </a:r>
          </a:p>
        </p:txBody>
      </p:sp>
      <p:pic>
        <p:nvPicPr>
          <p:cNvPr id="5" name="Recorded Sound">
            <a:hlinkClick r:id="" action="ppaction://media"/>
            <a:extLst>
              <a:ext uri="{FF2B5EF4-FFF2-40B4-BE49-F238E27FC236}">
                <a16:creationId xmlns:a16="http://schemas.microsoft.com/office/drawing/2014/main" id="{0A014325-0397-4D27-B9B9-CECA2DE9518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23371" y="5231779"/>
            <a:ext cx="490989" cy="490989"/>
          </a:xfrm>
          <a:prstGeom prst="rect">
            <a:avLst/>
          </a:prstGeom>
        </p:spPr>
      </p:pic>
    </p:spTree>
    <p:extLst>
      <p:ext uri="{BB962C8B-B14F-4D97-AF65-F5344CB8AC3E}">
        <p14:creationId xmlns:p14="http://schemas.microsoft.com/office/powerpoint/2010/main" val="42670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88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10367-A171-4134-A47B-398B94302FA0}"/>
              </a:ext>
            </a:extLst>
          </p:cNvPr>
          <p:cNvSpPr>
            <a:spLocks noGrp="1"/>
          </p:cNvSpPr>
          <p:nvPr>
            <p:ph type="title"/>
          </p:nvPr>
        </p:nvSpPr>
        <p:spPr/>
        <p:txBody>
          <a:bodyPr/>
          <a:lstStyle/>
          <a:p>
            <a:r>
              <a:rPr lang="en-GB" dirty="0"/>
              <a:t>Real World Applications of Nets</a:t>
            </a:r>
          </a:p>
        </p:txBody>
      </p:sp>
      <p:sp>
        <p:nvSpPr>
          <p:cNvPr id="3" name="Content Placeholder 2">
            <a:extLst>
              <a:ext uri="{FF2B5EF4-FFF2-40B4-BE49-F238E27FC236}">
                <a16:creationId xmlns:a16="http://schemas.microsoft.com/office/drawing/2014/main" id="{66281909-C10D-4799-8D1D-C777023492EA}"/>
              </a:ext>
            </a:extLst>
          </p:cNvPr>
          <p:cNvSpPr>
            <a:spLocks noGrp="1"/>
          </p:cNvSpPr>
          <p:nvPr>
            <p:ph idx="1"/>
          </p:nvPr>
        </p:nvSpPr>
        <p:spPr>
          <a:xfrm>
            <a:off x="628650" y="1690689"/>
            <a:ext cx="7886700" cy="1796863"/>
          </a:xfrm>
        </p:spPr>
        <p:txBody>
          <a:bodyPr>
            <a:normAutofit fontScale="92500"/>
          </a:bodyPr>
          <a:lstStyle/>
          <a:p>
            <a:r>
              <a:rPr lang="en-GB" dirty="0"/>
              <a:t>Nets can be used to build containers from flat materials (e.g. card and cardboard)</a:t>
            </a:r>
          </a:p>
          <a:p>
            <a:r>
              <a:rPr lang="en-GB" dirty="0"/>
              <a:t>Examples of their uses are cardboard boxes, here is an example of a net for a cereal box and a noodle box.</a:t>
            </a:r>
          </a:p>
        </p:txBody>
      </p:sp>
      <p:pic>
        <p:nvPicPr>
          <p:cNvPr id="4" name="Picture 3">
            <a:extLst>
              <a:ext uri="{FF2B5EF4-FFF2-40B4-BE49-F238E27FC236}">
                <a16:creationId xmlns:a16="http://schemas.microsoft.com/office/drawing/2014/main" id="{F6BE0206-558F-4697-89B6-7CAA4454A9BB}"/>
              </a:ext>
            </a:extLst>
          </p:cNvPr>
          <p:cNvPicPr>
            <a:picLocks noChangeAspect="1"/>
          </p:cNvPicPr>
          <p:nvPr/>
        </p:nvPicPr>
        <p:blipFill>
          <a:blip r:embed="rId2"/>
          <a:stretch>
            <a:fillRect/>
          </a:stretch>
        </p:blipFill>
        <p:spPr>
          <a:xfrm>
            <a:off x="4762079" y="3487552"/>
            <a:ext cx="1685925" cy="2178844"/>
          </a:xfrm>
          <a:prstGeom prst="rect">
            <a:avLst/>
          </a:prstGeom>
        </p:spPr>
      </p:pic>
      <p:pic>
        <p:nvPicPr>
          <p:cNvPr id="7" name="Picture 6">
            <a:extLst>
              <a:ext uri="{FF2B5EF4-FFF2-40B4-BE49-F238E27FC236}">
                <a16:creationId xmlns:a16="http://schemas.microsoft.com/office/drawing/2014/main" id="{B9760434-7D2A-4B68-AAA9-E534E6561CE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39435" y="3886923"/>
            <a:ext cx="1306854" cy="1467091"/>
          </a:xfrm>
          <a:prstGeom prst="rect">
            <a:avLst/>
          </a:prstGeom>
          <a:ln>
            <a:noFill/>
          </a:ln>
          <a:effectLst>
            <a:outerShdw blurRad="292100" dist="139700" dir="2700000" algn="tl" rotWithShape="0">
              <a:srgbClr val="333333">
                <a:alpha val="65000"/>
              </a:srgbClr>
            </a:outerShdw>
          </a:effectLst>
        </p:spPr>
      </p:pic>
      <p:sp>
        <p:nvSpPr>
          <p:cNvPr id="12" name="Arrow: Right 11">
            <a:extLst>
              <a:ext uri="{FF2B5EF4-FFF2-40B4-BE49-F238E27FC236}">
                <a16:creationId xmlns:a16="http://schemas.microsoft.com/office/drawing/2014/main" id="{DCF0DE6D-7A92-477D-B358-11BB519520CA}"/>
              </a:ext>
            </a:extLst>
          </p:cNvPr>
          <p:cNvSpPr/>
          <p:nvPr/>
        </p:nvSpPr>
        <p:spPr>
          <a:xfrm>
            <a:off x="6571526" y="4377310"/>
            <a:ext cx="685800" cy="399326"/>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pic>
        <p:nvPicPr>
          <p:cNvPr id="13" name="Picture 12">
            <a:extLst>
              <a:ext uri="{FF2B5EF4-FFF2-40B4-BE49-F238E27FC236}">
                <a16:creationId xmlns:a16="http://schemas.microsoft.com/office/drawing/2014/main" id="{3B75C36F-73F8-4842-99BD-98E32D7CE8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7115" y="3710334"/>
            <a:ext cx="1979903" cy="1709022"/>
          </a:xfrm>
          <a:prstGeom prst="rect">
            <a:avLst/>
          </a:prstGeom>
        </p:spPr>
      </p:pic>
      <p:pic>
        <p:nvPicPr>
          <p:cNvPr id="14" name="Picture 13">
            <a:extLst>
              <a:ext uri="{FF2B5EF4-FFF2-40B4-BE49-F238E27FC236}">
                <a16:creationId xmlns:a16="http://schemas.microsoft.com/office/drawing/2014/main" id="{145CD89B-EB37-4389-A93D-3C091F0391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88179" y="3800813"/>
            <a:ext cx="1673900" cy="1673900"/>
          </a:xfrm>
          <a:prstGeom prst="rect">
            <a:avLst/>
          </a:prstGeom>
        </p:spPr>
      </p:pic>
      <p:sp>
        <p:nvSpPr>
          <p:cNvPr id="15" name="Arrow: Right 14">
            <a:extLst>
              <a:ext uri="{FF2B5EF4-FFF2-40B4-BE49-F238E27FC236}">
                <a16:creationId xmlns:a16="http://schemas.microsoft.com/office/drawing/2014/main" id="{AF9A781A-8489-403B-8818-0B1FC0983CAE}"/>
              </a:ext>
            </a:extLst>
          </p:cNvPr>
          <p:cNvSpPr/>
          <p:nvPr/>
        </p:nvSpPr>
        <p:spPr>
          <a:xfrm>
            <a:off x="2582240" y="4338178"/>
            <a:ext cx="685800" cy="399326"/>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Tree>
    <p:extLst>
      <p:ext uri="{BB962C8B-B14F-4D97-AF65-F5344CB8AC3E}">
        <p14:creationId xmlns:p14="http://schemas.microsoft.com/office/powerpoint/2010/main" val="1512183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B2013-A74E-4A66-87D6-761FA0A5A51E}"/>
              </a:ext>
            </a:extLst>
          </p:cNvPr>
          <p:cNvSpPr>
            <a:spLocks noGrp="1"/>
          </p:cNvSpPr>
          <p:nvPr>
            <p:ph type="title"/>
          </p:nvPr>
        </p:nvSpPr>
        <p:spPr/>
        <p:txBody>
          <a:bodyPr/>
          <a:lstStyle/>
          <a:p>
            <a:r>
              <a:rPr lang="en-GB" dirty="0"/>
              <a:t>Footballs</a:t>
            </a:r>
          </a:p>
        </p:txBody>
      </p:sp>
      <p:sp>
        <p:nvSpPr>
          <p:cNvPr id="3" name="Content Placeholder 2">
            <a:extLst>
              <a:ext uri="{FF2B5EF4-FFF2-40B4-BE49-F238E27FC236}">
                <a16:creationId xmlns:a16="http://schemas.microsoft.com/office/drawing/2014/main" id="{5F9C047A-B702-4AA2-BBB2-4A39A1353ECE}"/>
              </a:ext>
            </a:extLst>
          </p:cNvPr>
          <p:cNvSpPr>
            <a:spLocks noGrp="1"/>
          </p:cNvSpPr>
          <p:nvPr>
            <p:ph idx="1"/>
          </p:nvPr>
        </p:nvSpPr>
        <p:spPr>
          <a:xfrm>
            <a:off x="628650" y="1690689"/>
            <a:ext cx="7886700" cy="4639491"/>
          </a:xfrm>
        </p:spPr>
        <p:txBody>
          <a:bodyPr/>
          <a:lstStyle/>
          <a:p>
            <a:r>
              <a:rPr lang="en-GB" dirty="0"/>
              <a:t>You might think it is impossible to create a sphere form a net because there are no folds.</a:t>
            </a:r>
          </a:p>
          <a:p>
            <a:r>
              <a:rPr lang="en-GB" dirty="0"/>
              <a:t>But we can make something very similar, like the net of a football. </a:t>
            </a:r>
          </a:p>
          <a:p>
            <a:r>
              <a:rPr lang="en-GB" dirty="0"/>
              <a:t>When it is inflated, it becomes round.</a:t>
            </a:r>
          </a:p>
        </p:txBody>
      </p:sp>
      <p:pic>
        <p:nvPicPr>
          <p:cNvPr id="4" name="Picture 3">
            <a:extLst>
              <a:ext uri="{FF2B5EF4-FFF2-40B4-BE49-F238E27FC236}">
                <a16:creationId xmlns:a16="http://schemas.microsoft.com/office/drawing/2014/main" id="{05202289-CCA9-4F86-9CBA-C1CBC4D8BE9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7346" y="3972992"/>
            <a:ext cx="3194654" cy="1796993"/>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147FB84C-D0C7-46B3-ACEA-3B8EE62B3CF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87464" y="3879706"/>
            <a:ext cx="1911821" cy="2102084"/>
          </a:xfrm>
          <a:prstGeom prst="rect">
            <a:avLst/>
          </a:prstGeom>
        </p:spPr>
      </p:pic>
    </p:spTree>
    <p:extLst>
      <p:ext uri="{BB962C8B-B14F-4D97-AF65-F5344CB8AC3E}">
        <p14:creationId xmlns:p14="http://schemas.microsoft.com/office/powerpoint/2010/main" val="254652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7BD74-B4E6-4DCD-9021-2CC4A0346235}"/>
              </a:ext>
            </a:extLst>
          </p:cNvPr>
          <p:cNvSpPr>
            <a:spLocks noGrp="1"/>
          </p:cNvSpPr>
          <p:nvPr>
            <p:ph type="title"/>
          </p:nvPr>
        </p:nvSpPr>
        <p:spPr/>
        <p:txBody>
          <a:bodyPr/>
          <a:lstStyle/>
          <a:p>
            <a:r>
              <a:rPr lang="en-GB" dirty="0"/>
              <a:t>Practise Making a 3D Shape</a:t>
            </a:r>
          </a:p>
        </p:txBody>
      </p:sp>
      <p:sp>
        <p:nvSpPr>
          <p:cNvPr id="3" name="Content Placeholder 2">
            <a:extLst>
              <a:ext uri="{FF2B5EF4-FFF2-40B4-BE49-F238E27FC236}">
                <a16:creationId xmlns:a16="http://schemas.microsoft.com/office/drawing/2014/main" id="{E9E4ABE8-7665-4A1E-A466-4F30B9F6B0BF}"/>
              </a:ext>
            </a:extLst>
          </p:cNvPr>
          <p:cNvSpPr>
            <a:spLocks noGrp="1"/>
          </p:cNvSpPr>
          <p:nvPr>
            <p:ph idx="1"/>
          </p:nvPr>
        </p:nvSpPr>
        <p:spPr>
          <a:xfrm>
            <a:off x="668368" y="1693006"/>
            <a:ext cx="7886700" cy="653891"/>
          </a:xfrm>
        </p:spPr>
        <p:txBody>
          <a:bodyPr>
            <a:normAutofit fontScale="85000" lnSpcReduction="20000"/>
          </a:bodyPr>
          <a:lstStyle/>
          <a:p>
            <a:r>
              <a:rPr lang="en-GB" dirty="0"/>
              <a:t>Follow the instructions on the templates to create a lamp shade for you </a:t>
            </a:r>
            <a:r>
              <a:rPr lang="en-GB" dirty="0" err="1"/>
              <a:t>micro:bit</a:t>
            </a:r>
            <a:r>
              <a:rPr lang="en-GB" dirty="0"/>
              <a:t> LED.</a:t>
            </a:r>
          </a:p>
        </p:txBody>
      </p:sp>
      <p:grpSp>
        <p:nvGrpSpPr>
          <p:cNvPr id="4" name="Group 3">
            <a:extLst>
              <a:ext uri="{FF2B5EF4-FFF2-40B4-BE49-F238E27FC236}">
                <a16:creationId xmlns:a16="http://schemas.microsoft.com/office/drawing/2014/main" id="{B21970A4-0E8C-4B51-B995-273B40A09A4C}"/>
              </a:ext>
            </a:extLst>
          </p:cNvPr>
          <p:cNvGrpSpPr/>
          <p:nvPr/>
        </p:nvGrpSpPr>
        <p:grpSpPr>
          <a:xfrm>
            <a:off x="588932" y="2575948"/>
            <a:ext cx="7966136" cy="3046960"/>
            <a:chOff x="917959" y="2983075"/>
            <a:chExt cx="7296297" cy="2790754"/>
          </a:xfrm>
        </p:grpSpPr>
        <p:pic>
          <p:nvPicPr>
            <p:cNvPr id="7" name="Picture 6" descr="A picture containing screen, dark, light&#10;&#10;Description automatically generated">
              <a:extLst>
                <a:ext uri="{FF2B5EF4-FFF2-40B4-BE49-F238E27FC236}">
                  <a16:creationId xmlns:a16="http://schemas.microsoft.com/office/drawing/2014/main" id="{35B425B3-3DAD-411F-B0C3-DAF1AEAB76C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1020494" y="2893574"/>
              <a:ext cx="1268882" cy="147395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4731207D-4C0C-4D77-9F4C-2E9E35775B5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6959638" y="3002295"/>
              <a:ext cx="1269662" cy="1239575"/>
            </a:xfrm>
            <a:prstGeom prst="rect">
              <a:avLst/>
            </a:prstGeom>
            <a:ln>
              <a:noFill/>
            </a:ln>
            <a:effectLst>
              <a:outerShdw blurRad="190500" algn="tl" rotWithShape="0">
                <a:srgbClr val="000000">
                  <a:alpha val="70000"/>
                </a:srgbClr>
              </a:outerShdw>
            </a:effectLst>
          </p:spPr>
        </p:pic>
        <p:pic>
          <p:nvPicPr>
            <p:cNvPr id="11" name="Picture 10" descr="A picture containing dark, light&#10;&#10;Description automatically generated">
              <a:extLst>
                <a:ext uri="{FF2B5EF4-FFF2-40B4-BE49-F238E27FC236}">
                  <a16:creationId xmlns:a16="http://schemas.microsoft.com/office/drawing/2014/main" id="{DD139A81-9D3B-48DD-8516-C4BB12CCB7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6892797" y="4452371"/>
              <a:ext cx="1292481" cy="1350436"/>
            </a:xfrm>
            <a:prstGeom prst="rect">
              <a:avLst/>
            </a:prstGeom>
            <a:ln>
              <a:noFill/>
            </a:ln>
            <a:effectLst>
              <a:outerShdw blurRad="190500" algn="tl" rotWithShape="0">
                <a:srgbClr val="000000">
                  <a:alpha val="70000"/>
                </a:srgbClr>
              </a:outerShdw>
            </a:effectLst>
          </p:spPr>
        </p:pic>
        <p:pic>
          <p:nvPicPr>
            <p:cNvPr id="13" name="Picture 12" descr="A picture containing dark&#10;&#10;Description automatically generated">
              <a:extLst>
                <a:ext uri="{FF2B5EF4-FFF2-40B4-BE49-F238E27FC236}">
                  <a16:creationId xmlns:a16="http://schemas.microsoft.com/office/drawing/2014/main" id="{35DC4F1C-6737-4809-A083-21C4B7B4784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80302" y="2991681"/>
              <a:ext cx="1896033" cy="1284130"/>
            </a:xfrm>
            <a:prstGeom prst="rect">
              <a:avLst/>
            </a:prstGeom>
            <a:ln>
              <a:noFill/>
            </a:ln>
            <a:effectLst>
              <a:outerShdw blurRad="190500" algn="tl" rotWithShape="0">
                <a:srgbClr val="000000">
                  <a:alpha val="70000"/>
                </a:srgbClr>
              </a:outerShdw>
            </a:effectLst>
          </p:spPr>
        </p:pic>
        <p:pic>
          <p:nvPicPr>
            <p:cNvPr id="15" name="Picture 14" descr="A picture containing dark&#10;&#10;Description automatically generated">
              <a:extLst>
                <a:ext uri="{FF2B5EF4-FFF2-40B4-BE49-F238E27FC236}">
                  <a16:creationId xmlns:a16="http://schemas.microsoft.com/office/drawing/2014/main" id="{58786984-A6D2-4B73-9022-5CAA7A181D0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856562" y="4481348"/>
              <a:ext cx="1896033" cy="1266109"/>
            </a:xfrm>
            <a:prstGeom prst="rect">
              <a:avLst/>
            </a:prstGeom>
            <a:ln>
              <a:noFill/>
            </a:ln>
            <a:effectLst>
              <a:outerShdw blurRad="190500" algn="tl" rotWithShape="0">
                <a:srgbClr val="000000">
                  <a:alpha val="70000"/>
                </a:srgbClr>
              </a:outerShdw>
            </a:effectLst>
          </p:spPr>
        </p:pic>
        <p:pic>
          <p:nvPicPr>
            <p:cNvPr id="17" name="Picture 16">
              <a:extLst>
                <a:ext uri="{FF2B5EF4-FFF2-40B4-BE49-F238E27FC236}">
                  <a16:creationId xmlns:a16="http://schemas.microsoft.com/office/drawing/2014/main" id="{80DC365D-AA57-4248-93DD-097A5ACAF93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928855" y="4481348"/>
              <a:ext cx="1758706" cy="1292481"/>
            </a:xfrm>
            <a:prstGeom prst="rect">
              <a:avLst/>
            </a:prstGeom>
            <a:ln>
              <a:noFill/>
            </a:ln>
            <a:effectLst>
              <a:outerShdw blurRad="190500" algn="tl" rotWithShape="0">
                <a:srgbClr val="000000">
                  <a:alpha val="70000"/>
                </a:srgbClr>
              </a:outerShdw>
            </a:effectLst>
          </p:spPr>
        </p:pic>
        <p:pic>
          <p:nvPicPr>
            <p:cNvPr id="19" name="Picture 18" descr="A picture containing dark, lit, light&#10;&#10;Description automatically generated">
              <a:extLst>
                <a:ext uri="{FF2B5EF4-FFF2-40B4-BE49-F238E27FC236}">
                  <a16:creationId xmlns:a16="http://schemas.microsoft.com/office/drawing/2014/main" id="{B167DBEF-7323-499B-AC73-CD648E07CAC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815070" y="2983075"/>
              <a:ext cx="1896033" cy="1292480"/>
            </a:xfrm>
            <a:prstGeom prst="rect">
              <a:avLst/>
            </a:prstGeom>
            <a:ln>
              <a:noFill/>
            </a:ln>
            <a:effectLst>
              <a:outerShdw blurRad="190500" algn="tl" rotWithShape="0">
                <a:srgbClr val="000000">
                  <a:alpha val="70000"/>
                </a:srgbClr>
              </a:outerShdw>
            </a:effectLst>
          </p:spPr>
        </p:pic>
        <p:pic>
          <p:nvPicPr>
            <p:cNvPr id="21" name="Picture 20">
              <a:extLst>
                <a:ext uri="{FF2B5EF4-FFF2-40B4-BE49-F238E27FC236}">
                  <a16:creationId xmlns:a16="http://schemas.microsoft.com/office/drawing/2014/main" id="{1D4B8C20-738D-4374-879E-CB4B5B7FC9B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17959" y="4481348"/>
              <a:ext cx="1762343" cy="1266109"/>
            </a:xfrm>
            <a:prstGeom prst="rect">
              <a:avLst/>
            </a:prstGeom>
            <a:ln>
              <a:noFill/>
            </a:ln>
            <a:effectLst>
              <a:outerShdw blurRad="190500" algn="tl" rotWithShape="0">
                <a:srgbClr val="000000">
                  <a:alpha val="70000"/>
                </a:srgbClr>
              </a:outerShdw>
            </a:effectLst>
          </p:spPr>
        </p:pic>
      </p:grpSp>
    </p:spTree>
    <p:extLst>
      <p:ext uri="{BB962C8B-B14F-4D97-AF65-F5344CB8AC3E}">
        <p14:creationId xmlns:p14="http://schemas.microsoft.com/office/powerpoint/2010/main" val="843420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43742-AF94-40B1-9DB6-EC6BC0D1CE0D}"/>
              </a:ext>
            </a:extLst>
          </p:cNvPr>
          <p:cNvSpPr>
            <a:spLocks noGrp="1"/>
          </p:cNvSpPr>
          <p:nvPr>
            <p:ph type="title"/>
          </p:nvPr>
        </p:nvSpPr>
        <p:spPr/>
        <p:txBody>
          <a:bodyPr/>
          <a:lstStyle/>
          <a:p>
            <a:r>
              <a:rPr lang="en-GB" dirty="0"/>
              <a:t>Pictures for Instructions</a:t>
            </a:r>
          </a:p>
        </p:txBody>
      </p:sp>
      <p:pic>
        <p:nvPicPr>
          <p:cNvPr id="13" name="Picture 14">
            <a:extLst>
              <a:ext uri="{FF2B5EF4-FFF2-40B4-BE49-F238E27FC236}">
                <a16:creationId xmlns:a16="http://schemas.microsoft.com/office/drawing/2014/main" id="{621E5E0E-F7AC-42B7-997E-1C56449A6E5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400000">
            <a:off x="653771" y="4518258"/>
            <a:ext cx="1134550" cy="11315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14" name="Picture 2">
            <a:extLst>
              <a:ext uri="{FF2B5EF4-FFF2-40B4-BE49-F238E27FC236}">
                <a16:creationId xmlns:a16="http://schemas.microsoft.com/office/drawing/2014/main" id="{7BA73971-25E0-4256-94CA-8CAC038E45E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725168" y="1577505"/>
            <a:ext cx="1176118" cy="1315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15" name="Picture 3">
            <a:extLst>
              <a:ext uri="{FF2B5EF4-FFF2-40B4-BE49-F238E27FC236}">
                <a16:creationId xmlns:a16="http://schemas.microsoft.com/office/drawing/2014/main" id="{96C23B3C-ACA8-4D1C-A8D0-C11D0BC97662}"/>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5400000">
            <a:off x="2495460" y="1631878"/>
            <a:ext cx="1176119" cy="11838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16" name="Picture 15">
            <a:extLst>
              <a:ext uri="{FF2B5EF4-FFF2-40B4-BE49-F238E27FC236}">
                <a16:creationId xmlns:a16="http://schemas.microsoft.com/office/drawing/2014/main" id="{29B5EAC2-A508-45A6-8202-F0ABAA1E80A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5400000">
            <a:off x="4181938" y="1668455"/>
            <a:ext cx="1176119" cy="1110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17" name="Picture 16">
            <a:extLst>
              <a:ext uri="{FF2B5EF4-FFF2-40B4-BE49-F238E27FC236}">
                <a16:creationId xmlns:a16="http://schemas.microsoft.com/office/drawing/2014/main" id="{537109AD-80E1-4A9E-A47C-795701E6C67E}"/>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5627196" y="1777469"/>
            <a:ext cx="1190378" cy="9302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18" name="Picture 17">
            <a:extLst>
              <a:ext uri="{FF2B5EF4-FFF2-40B4-BE49-F238E27FC236}">
                <a16:creationId xmlns:a16="http://schemas.microsoft.com/office/drawing/2014/main" id="{2617DFA7-F9A4-4BC0-8DB0-DF0C4375544C}"/>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rot="5400000">
            <a:off x="7143372" y="1611795"/>
            <a:ext cx="1190378" cy="12382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0" name="Picture 19">
            <a:extLst>
              <a:ext uri="{FF2B5EF4-FFF2-40B4-BE49-F238E27FC236}">
                <a16:creationId xmlns:a16="http://schemas.microsoft.com/office/drawing/2014/main" id="{9CC3213F-B110-4423-87E8-06D9BC15E9D7}"/>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5400000">
            <a:off x="7274459" y="3030964"/>
            <a:ext cx="1094449" cy="12382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1" name="Picture 11">
            <a:extLst>
              <a:ext uri="{FF2B5EF4-FFF2-40B4-BE49-F238E27FC236}">
                <a16:creationId xmlns:a16="http://schemas.microsoft.com/office/drawing/2014/main" id="{C1C81122-2407-4716-B9CA-85EB5324E588}"/>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rot="5400000">
            <a:off x="3828822" y="3108968"/>
            <a:ext cx="1126441" cy="1110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2" name="Picture 12">
            <a:extLst>
              <a:ext uri="{FF2B5EF4-FFF2-40B4-BE49-F238E27FC236}">
                <a16:creationId xmlns:a16="http://schemas.microsoft.com/office/drawing/2014/main" id="{A458D1C1-9881-4407-A1D5-567DCA9ADC02}"/>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rot="5400000">
            <a:off x="2278909" y="3253761"/>
            <a:ext cx="1134548" cy="8327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3" name="Picture 10">
            <a:extLst>
              <a:ext uri="{FF2B5EF4-FFF2-40B4-BE49-F238E27FC236}">
                <a16:creationId xmlns:a16="http://schemas.microsoft.com/office/drawing/2014/main" id="{82F01233-7598-4534-93D4-E3F4DE2F3E13}"/>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rot="5400000">
            <a:off x="5543211" y="3016001"/>
            <a:ext cx="1094449" cy="12681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4" name="Picture 13">
            <a:extLst>
              <a:ext uri="{FF2B5EF4-FFF2-40B4-BE49-F238E27FC236}">
                <a16:creationId xmlns:a16="http://schemas.microsoft.com/office/drawing/2014/main" id="{E45DEB13-8A52-4E19-B91B-8B9FC9AA6B13}"/>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rot="5400000">
            <a:off x="720779" y="3037355"/>
            <a:ext cx="1134549" cy="12655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5" name="Picture 15">
            <a:extLst>
              <a:ext uri="{FF2B5EF4-FFF2-40B4-BE49-F238E27FC236}">
                <a16:creationId xmlns:a16="http://schemas.microsoft.com/office/drawing/2014/main" id="{E7DB4E0E-B04E-412D-9FDC-338C2DAA4E43}"/>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rot="5400000">
            <a:off x="2153743" y="4513882"/>
            <a:ext cx="1134551" cy="11402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6" name="Picture 16">
            <a:extLst>
              <a:ext uri="{FF2B5EF4-FFF2-40B4-BE49-F238E27FC236}">
                <a16:creationId xmlns:a16="http://schemas.microsoft.com/office/drawing/2014/main" id="{B69C5B03-DD7C-4FB9-B001-934FBD7C2A51}"/>
              </a:ext>
            </a:extLst>
          </p:cNvPr>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rot="5400000">
            <a:off x="5211716" y="4438875"/>
            <a:ext cx="1126442" cy="12984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27" name="Picture 17">
            <a:extLst>
              <a:ext uri="{FF2B5EF4-FFF2-40B4-BE49-F238E27FC236}">
                <a16:creationId xmlns:a16="http://schemas.microsoft.com/office/drawing/2014/main" id="{469F19AE-3078-4FC0-B470-5823CFC16C1C}"/>
              </a:ext>
            </a:extLst>
          </p:cNvPr>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rot="5400000">
            <a:off x="7073694" y="4276086"/>
            <a:ext cx="1126444" cy="16077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pic>
        <p:nvPicPr>
          <p:cNvPr id="6146" name="Picture 2">
            <a:extLst>
              <a:ext uri="{FF2B5EF4-FFF2-40B4-BE49-F238E27FC236}">
                <a16:creationId xmlns:a16="http://schemas.microsoft.com/office/drawing/2014/main" id="{EE70247D-E7EB-4D3D-888A-0749CD5410ED}"/>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rot="5400000">
            <a:off x="3641173" y="4575629"/>
            <a:ext cx="1134551" cy="10167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Lst>
        </p:spPr>
      </p:pic>
      <p:sp>
        <p:nvSpPr>
          <p:cNvPr id="28" name="Arrow: Right 27">
            <a:extLst>
              <a:ext uri="{FF2B5EF4-FFF2-40B4-BE49-F238E27FC236}">
                <a16:creationId xmlns:a16="http://schemas.microsoft.com/office/drawing/2014/main" id="{99761131-3E67-4890-955C-601C95BEEC4F}"/>
              </a:ext>
            </a:extLst>
          </p:cNvPr>
          <p:cNvSpPr/>
          <p:nvPr/>
        </p:nvSpPr>
        <p:spPr>
          <a:xfrm>
            <a:off x="2050744" y="1989152"/>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0" name="Arrow: Right 29">
            <a:extLst>
              <a:ext uri="{FF2B5EF4-FFF2-40B4-BE49-F238E27FC236}">
                <a16:creationId xmlns:a16="http://schemas.microsoft.com/office/drawing/2014/main" id="{677F4929-BCC5-4821-88C9-CD846BB6FED3}"/>
              </a:ext>
            </a:extLst>
          </p:cNvPr>
          <p:cNvSpPr/>
          <p:nvPr/>
        </p:nvSpPr>
        <p:spPr>
          <a:xfrm>
            <a:off x="3768857" y="1989152"/>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1" name="Arrow: Right 30">
            <a:extLst>
              <a:ext uri="{FF2B5EF4-FFF2-40B4-BE49-F238E27FC236}">
                <a16:creationId xmlns:a16="http://schemas.microsoft.com/office/drawing/2014/main" id="{C76A4A45-B79E-4E9C-8A69-874321620ABC}"/>
              </a:ext>
            </a:extLst>
          </p:cNvPr>
          <p:cNvSpPr/>
          <p:nvPr/>
        </p:nvSpPr>
        <p:spPr>
          <a:xfrm>
            <a:off x="5365108" y="1984081"/>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2" name="Arrow: Right 31">
            <a:extLst>
              <a:ext uri="{FF2B5EF4-FFF2-40B4-BE49-F238E27FC236}">
                <a16:creationId xmlns:a16="http://schemas.microsoft.com/office/drawing/2014/main" id="{762CC3ED-6BA7-45E3-9DD5-199ED5BED2BF}"/>
              </a:ext>
            </a:extLst>
          </p:cNvPr>
          <p:cNvSpPr/>
          <p:nvPr/>
        </p:nvSpPr>
        <p:spPr>
          <a:xfrm>
            <a:off x="6724513" y="1996729"/>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3" name="Arrow: Right 32">
            <a:extLst>
              <a:ext uri="{FF2B5EF4-FFF2-40B4-BE49-F238E27FC236}">
                <a16:creationId xmlns:a16="http://schemas.microsoft.com/office/drawing/2014/main" id="{0FC9C25F-F559-4816-BDFC-EA82D140A432}"/>
              </a:ext>
            </a:extLst>
          </p:cNvPr>
          <p:cNvSpPr/>
          <p:nvPr/>
        </p:nvSpPr>
        <p:spPr>
          <a:xfrm rot="10800000">
            <a:off x="1989290" y="3430429"/>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4" name="Arrow: Right 33">
            <a:extLst>
              <a:ext uri="{FF2B5EF4-FFF2-40B4-BE49-F238E27FC236}">
                <a16:creationId xmlns:a16="http://schemas.microsoft.com/office/drawing/2014/main" id="{97338192-C87C-40AD-8F66-A1923ABDCE2A}"/>
              </a:ext>
            </a:extLst>
          </p:cNvPr>
          <p:cNvSpPr/>
          <p:nvPr/>
        </p:nvSpPr>
        <p:spPr>
          <a:xfrm rot="5400000">
            <a:off x="7739333" y="2723867"/>
            <a:ext cx="164700"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5" name="Arrow: Right 34">
            <a:extLst>
              <a:ext uri="{FF2B5EF4-FFF2-40B4-BE49-F238E27FC236}">
                <a16:creationId xmlns:a16="http://schemas.microsoft.com/office/drawing/2014/main" id="{6E2D6D11-B95D-498B-905F-D4C22E43D90A}"/>
              </a:ext>
            </a:extLst>
          </p:cNvPr>
          <p:cNvSpPr/>
          <p:nvPr/>
        </p:nvSpPr>
        <p:spPr>
          <a:xfrm>
            <a:off x="6457894" y="4852217"/>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6" name="Arrow: Right 35">
            <a:extLst>
              <a:ext uri="{FF2B5EF4-FFF2-40B4-BE49-F238E27FC236}">
                <a16:creationId xmlns:a16="http://schemas.microsoft.com/office/drawing/2014/main" id="{603B7DFA-B565-49A1-848D-A451D3C80BD6}"/>
              </a:ext>
            </a:extLst>
          </p:cNvPr>
          <p:cNvSpPr/>
          <p:nvPr/>
        </p:nvSpPr>
        <p:spPr>
          <a:xfrm>
            <a:off x="4755942" y="4845613"/>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7" name="Arrow: Right 36">
            <a:extLst>
              <a:ext uri="{FF2B5EF4-FFF2-40B4-BE49-F238E27FC236}">
                <a16:creationId xmlns:a16="http://schemas.microsoft.com/office/drawing/2014/main" id="{77BBAC16-5901-4904-8D9E-F38BB4BB18AF}"/>
              </a:ext>
            </a:extLst>
          </p:cNvPr>
          <p:cNvSpPr/>
          <p:nvPr/>
        </p:nvSpPr>
        <p:spPr>
          <a:xfrm>
            <a:off x="3319417" y="4848379"/>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8" name="Arrow: Right 37">
            <a:extLst>
              <a:ext uri="{FF2B5EF4-FFF2-40B4-BE49-F238E27FC236}">
                <a16:creationId xmlns:a16="http://schemas.microsoft.com/office/drawing/2014/main" id="{7D7ABBCC-6892-43D7-ADAE-21F53E4E51FE}"/>
              </a:ext>
            </a:extLst>
          </p:cNvPr>
          <p:cNvSpPr/>
          <p:nvPr/>
        </p:nvSpPr>
        <p:spPr>
          <a:xfrm>
            <a:off x="1794981" y="4848379"/>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39" name="Arrow: Right 38">
            <a:extLst>
              <a:ext uri="{FF2B5EF4-FFF2-40B4-BE49-F238E27FC236}">
                <a16:creationId xmlns:a16="http://schemas.microsoft.com/office/drawing/2014/main" id="{D2F0ABA4-31F3-4034-8648-EE81DFC12EE9}"/>
              </a:ext>
            </a:extLst>
          </p:cNvPr>
          <p:cNvSpPr/>
          <p:nvPr/>
        </p:nvSpPr>
        <p:spPr>
          <a:xfrm rot="10800000">
            <a:off x="6787351" y="3430429"/>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40" name="Arrow: Right 39">
            <a:extLst>
              <a:ext uri="{FF2B5EF4-FFF2-40B4-BE49-F238E27FC236}">
                <a16:creationId xmlns:a16="http://schemas.microsoft.com/office/drawing/2014/main" id="{FCBADD7E-73A0-4680-8394-C26D38CF552D}"/>
              </a:ext>
            </a:extLst>
          </p:cNvPr>
          <p:cNvSpPr/>
          <p:nvPr/>
        </p:nvSpPr>
        <p:spPr>
          <a:xfrm rot="10800000">
            <a:off x="5025674" y="3435903"/>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41" name="Arrow: Right 40">
            <a:extLst>
              <a:ext uri="{FF2B5EF4-FFF2-40B4-BE49-F238E27FC236}">
                <a16:creationId xmlns:a16="http://schemas.microsoft.com/office/drawing/2014/main" id="{6741BDF4-1B30-4E6B-BF0E-F28FAE1AC622}"/>
              </a:ext>
            </a:extLst>
          </p:cNvPr>
          <p:cNvSpPr/>
          <p:nvPr/>
        </p:nvSpPr>
        <p:spPr>
          <a:xfrm rot="10800000">
            <a:off x="3375664" y="3410380"/>
            <a:ext cx="352379"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
        <p:nvSpPr>
          <p:cNvPr id="42" name="Arrow: Right 41">
            <a:extLst>
              <a:ext uri="{FF2B5EF4-FFF2-40B4-BE49-F238E27FC236}">
                <a16:creationId xmlns:a16="http://schemas.microsoft.com/office/drawing/2014/main" id="{9A4F56D6-37AF-43E6-BBFB-4AF4E722917D}"/>
              </a:ext>
            </a:extLst>
          </p:cNvPr>
          <p:cNvSpPr/>
          <p:nvPr/>
        </p:nvSpPr>
        <p:spPr>
          <a:xfrm rot="5400000">
            <a:off x="1138694" y="4137377"/>
            <a:ext cx="164700" cy="47939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350"/>
          </a:p>
        </p:txBody>
      </p:sp>
    </p:spTree>
    <p:extLst>
      <p:ext uri="{BB962C8B-B14F-4D97-AF65-F5344CB8AC3E}">
        <p14:creationId xmlns:p14="http://schemas.microsoft.com/office/powerpoint/2010/main" val="3270337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8E1991F-2D3E-46D9-922A-C7870346AF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7150464" y="4711102"/>
            <a:ext cx="1025335" cy="1447523"/>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96A99377-7742-4F4E-A702-135DF0F59A65}"/>
              </a:ext>
            </a:extLst>
          </p:cNvPr>
          <p:cNvSpPr>
            <a:spLocks noGrp="1"/>
          </p:cNvSpPr>
          <p:nvPr>
            <p:ph type="title"/>
          </p:nvPr>
        </p:nvSpPr>
        <p:spPr/>
        <p:txBody>
          <a:bodyPr/>
          <a:lstStyle/>
          <a:p>
            <a:r>
              <a:rPr lang="en-GB" dirty="0"/>
              <a:t>If you want to make your own…</a:t>
            </a:r>
          </a:p>
        </p:txBody>
      </p:sp>
      <p:sp>
        <p:nvSpPr>
          <p:cNvPr id="3" name="Content Placeholder 2">
            <a:extLst>
              <a:ext uri="{FF2B5EF4-FFF2-40B4-BE49-F238E27FC236}">
                <a16:creationId xmlns:a16="http://schemas.microsoft.com/office/drawing/2014/main" id="{20C35186-9D71-4144-9D65-2BF12A7D27D8}"/>
              </a:ext>
            </a:extLst>
          </p:cNvPr>
          <p:cNvSpPr>
            <a:spLocks noGrp="1"/>
          </p:cNvSpPr>
          <p:nvPr>
            <p:ph idx="1"/>
          </p:nvPr>
        </p:nvSpPr>
        <p:spPr>
          <a:xfrm>
            <a:off x="628649" y="1585845"/>
            <a:ext cx="8222387" cy="2178288"/>
          </a:xfrm>
        </p:spPr>
        <p:txBody>
          <a:bodyPr>
            <a:normAutofit/>
          </a:bodyPr>
          <a:lstStyle/>
          <a:p>
            <a:r>
              <a:rPr lang="en-GB" sz="2700" dirty="0"/>
              <a:t>You can use the nets from the previous worksheets you’ve seen to draw one to put on the LED, use a pencil and ruler. Remember to make a hole for the LED and add tabs.</a:t>
            </a:r>
          </a:p>
          <a:p>
            <a:r>
              <a:rPr lang="en-GB" sz="2700" dirty="0"/>
              <a:t>Here’s an example of how I made one:</a:t>
            </a:r>
          </a:p>
          <a:p>
            <a:endParaRPr lang="en-GB" dirty="0"/>
          </a:p>
          <a:p>
            <a:endParaRPr lang="en-GB" dirty="0"/>
          </a:p>
          <a:p>
            <a:endParaRPr lang="en-GB" dirty="0"/>
          </a:p>
          <a:p>
            <a:pPr marL="0" indent="0">
              <a:buNone/>
            </a:pPr>
            <a:endParaRPr lang="en-GB" dirty="0"/>
          </a:p>
        </p:txBody>
      </p:sp>
      <p:pic>
        <p:nvPicPr>
          <p:cNvPr id="7" name="Picture 6">
            <a:extLst>
              <a:ext uri="{FF2B5EF4-FFF2-40B4-BE49-F238E27FC236}">
                <a16:creationId xmlns:a16="http://schemas.microsoft.com/office/drawing/2014/main" id="{109476BC-3A8A-469C-AEAE-57B3BB1D4E2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39000"/>
                    </a14:imgEffect>
                    <a14:imgEffect>
                      <a14:brightnessContrast bright="-12000" contrast="31000"/>
                    </a14:imgEffect>
                  </a14:imgLayer>
                </a14:imgProps>
              </a:ext>
              <a:ext uri="{28A0092B-C50C-407E-A947-70E740481C1C}">
                <a14:useLocalDpi xmlns:a14="http://schemas.microsoft.com/office/drawing/2010/main"/>
              </a:ext>
            </a:extLst>
          </a:blip>
          <a:srcRect/>
          <a:stretch/>
        </p:blipFill>
        <p:spPr>
          <a:xfrm rot="16200000">
            <a:off x="345131" y="3974645"/>
            <a:ext cx="2258944" cy="1687843"/>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6956826D-279D-4D5F-B1B8-7A99F7C94B6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4945505" y="4107291"/>
            <a:ext cx="2258946" cy="1421535"/>
          </a:xfrm>
          <a:prstGeom prst="rect">
            <a:avLst/>
          </a:prstGeom>
          <a:ln>
            <a:noFill/>
          </a:ln>
          <a:effectLst>
            <a:outerShdw blurRad="292100" dist="139700" dir="2700000" algn="tl" rotWithShape="0">
              <a:srgbClr val="333333">
                <a:alpha val="65000"/>
              </a:srgbClr>
            </a:outerShdw>
          </a:effectLst>
        </p:spPr>
      </p:pic>
      <p:pic>
        <p:nvPicPr>
          <p:cNvPr id="13" name="Picture 12" descr="A picture containing text&#10;&#10;Description automatically generated">
            <a:extLst>
              <a:ext uri="{FF2B5EF4-FFF2-40B4-BE49-F238E27FC236}">
                <a16:creationId xmlns:a16="http://schemas.microsoft.com/office/drawing/2014/main" id="{FA5CA3F3-9394-4D4A-BF5A-9B0659D6450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a:off x="7094717" y="3533750"/>
            <a:ext cx="1136831" cy="1447521"/>
          </a:xfrm>
          <a:prstGeom prst="rect">
            <a:avLst/>
          </a:prstGeom>
          <a:ln>
            <a:noFill/>
          </a:ln>
          <a:effectLst>
            <a:outerShdw blurRad="292100" dist="139700" dir="2700000" algn="tl" rotWithShape="0">
              <a:srgbClr val="333333">
                <a:alpha val="65000"/>
              </a:srgbClr>
            </a:outerShdw>
          </a:effectLst>
        </p:spPr>
      </p:pic>
      <p:sp>
        <p:nvSpPr>
          <p:cNvPr id="18" name="TextBox 17">
            <a:extLst>
              <a:ext uri="{FF2B5EF4-FFF2-40B4-BE49-F238E27FC236}">
                <a16:creationId xmlns:a16="http://schemas.microsoft.com/office/drawing/2014/main" id="{E38AAD1C-2717-439C-A7B2-B57DC252643E}"/>
              </a:ext>
            </a:extLst>
          </p:cNvPr>
          <p:cNvSpPr txBox="1"/>
          <p:nvPr/>
        </p:nvSpPr>
        <p:spPr>
          <a:xfrm>
            <a:off x="2492312" y="3848562"/>
            <a:ext cx="2795085" cy="1938992"/>
          </a:xfrm>
          <a:prstGeom prst="rect">
            <a:avLst/>
          </a:prstGeom>
          <a:noFill/>
        </p:spPr>
        <p:txBody>
          <a:bodyPr wrap="square" rtlCol="0">
            <a:spAutoFit/>
          </a:bodyPr>
          <a:lstStyle/>
          <a:p>
            <a:r>
              <a:rPr lang="en-GB" sz="1200" dirty="0"/>
              <a:t>Draw 2 identical mirrored shapes and connect them with a straight strip, then measure the length of the sides of the shapes to workout where to put the folds on the strips. Think carefully about how the shape will fold when drawing a net.</a:t>
            </a:r>
          </a:p>
          <a:p>
            <a:endParaRPr lang="en-GB" sz="1200" dirty="0"/>
          </a:p>
          <a:p>
            <a:r>
              <a:rPr lang="en-GB" sz="1200" dirty="0"/>
              <a:t>Tip: to ensure the 2 shapes are exact mirror images, you could use a ruler and protractor or even better, tracing paper.</a:t>
            </a:r>
          </a:p>
        </p:txBody>
      </p:sp>
    </p:spTree>
    <p:extLst>
      <p:ext uri="{BB962C8B-B14F-4D97-AF65-F5344CB8AC3E}">
        <p14:creationId xmlns:p14="http://schemas.microsoft.com/office/powerpoint/2010/main" val="1843943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23C927-3CD0-4C9A-857E-C29388A56CDC}"/>
              </a:ext>
            </a:extLst>
          </p:cNvPr>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02E056C-78CB-4407-8ACF-804CDE562B13}"/>
              </a:ext>
            </a:extLst>
          </p:cNvPr>
          <p:cNvSpPr>
            <a:spLocks noGrp="1"/>
          </p:cNvSpPr>
          <p:nvPr>
            <p:ph type="title"/>
          </p:nvPr>
        </p:nvSpPr>
        <p:spPr>
          <a:xfrm>
            <a:off x="628650" y="2931914"/>
            <a:ext cx="7886700" cy="994172"/>
          </a:xfrm>
        </p:spPr>
        <p:txBody>
          <a:bodyPr>
            <a:normAutofit fontScale="90000"/>
          </a:bodyPr>
          <a:lstStyle/>
          <a:p>
            <a:pPr algn="ctr"/>
            <a:r>
              <a:rPr lang="en-GB" sz="4050" dirty="0">
                <a:gradFill flip="none" rotWithShape="1">
                  <a:gsLst>
                    <a:gs pos="0">
                      <a:srgbClr val="FF0000"/>
                    </a:gs>
                    <a:gs pos="12000">
                      <a:srgbClr val="FFC000"/>
                    </a:gs>
                    <a:gs pos="25000">
                      <a:srgbClr val="FFFF00"/>
                    </a:gs>
                    <a:gs pos="38000">
                      <a:srgbClr val="92D050"/>
                    </a:gs>
                    <a:gs pos="50000">
                      <a:srgbClr val="00B050"/>
                    </a:gs>
                    <a:gs pos="60000">
                      <a:srgbClr val="00B0C8"/>
                    </a:gs>
                    <a:gs pos="73000">
                      <a:srgbClr val="0070C0"/>
                    </a:gs>
                    <a:gs pos="86000">
                      <a:srgbClr val="002060"/>
                    </a:gs>
                    <a:gs pos="96000">
                      <a:srgbClr val="7030A0"/>
                    </a:gs>
                  </a:gsLst>
                  <a:lin ang="0" scaled="1"/>
                  <a:tileRect/>
                </a:gradFill>
              </a:rPr>
              <a:t>Now test your lampshades in the dark!</a:t>
            </a:r>
          </a:p>
        </p:txBody>
      </p:sp>
    </p:spTree>
    <p:extLst>
      <p:ext uri="{BB962C8B-B14F-4D97-AF65-F5344CB8AC3E}">
        <p14:creationId xmlns:p14="http://schemas.microsoft.com/office/powerpoint/2010/main" val="428827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MG-PowerpointBackgrounds3.jpg">
            <a:extLst>
              <a:ext uri="{FF2B5EF4-FFF2-40B4-BE49-F238E27FC236}">
                <a16:creationId xmlns:a16="http://schemas.microsoft.com/office/drawing/2014/main" id="{1CCB2CB7-E62B-4ADD-8A88-9611B7B08B5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7655F8D-6F97-4A35-AC3C-2515A4AA032F}"/>
              </a:ext>
            </a:extLst>
          </p:cNvPr>
          <p:cNvSpPr>
            <a:spLocks noGrp="1"/>
          </p:cNvSpPr>
          <p:nvPr>
            <p:ph type="title"/>
          </p:nvPr>
        </p:nvSpPr>
        <p:spPr>
          <a:xfrm>
            <a:off x="628650" y="1741434"/>
            <a:ext cx="7886700" cy="994172"/>
          </a:xfrm>
        </p:spPr>
        <p:txBody>
          <a:bodyPr>
            <a:normAutofit fontScale="90000"/>
          </a:bodyPr>
          <a:lstStyle/>
          <a:p>
            <a:r>
              <a:rPr lang="en-GB" b="1" dirty="0">
                <a:latin typeface="+mn-lt"/>
              </a:rPr>
              <a:t>LO: We are learning how 3D shapes can be formed from net shapes</a:t>
            </a:r>
            <a:endParaRPr lang="en-GB" dirty="0">
              <a:latin typeface="+mn-lt"/>
            </a:endParaRPr>
          </a:p>
        </p:txBody>
      </p:sp>
      <p:sp>
        <p:nvSpPr>
          <p:cNvPr id="3" name="Content Placeholder 2">
            <a:extLst>
              <a:ext uri="{FF2B5EF4-FFF2-40B4-BE49-F238E27FC236}">
                <a16:creationId xmlns:a16="http://schemas.microsoft.com/office/drawing/2014/main" id="{C6C8D707-EEAB-4701-844B-2E9BD52A3887}"/>
              </a:ext>
            </a:extLst>
          </p:cNvPr>
          <p:cNvSpPr>
            <a:spLocks noGrp="1"/>
          </p:cNvSpPr>
          <p:nvPr>
            <p:ph idx="1"/>
          </p:nvPr>
        </p:nvSpPr>
        <p:spPr>
          <a:xfrm>
            <a:off x="628650" y="2945560"/>
            <a:ext cx="7886700" cy="3263504"/>
          </a:xfrm>
        </p:spPr>
        <p:txBody>
          <a:bodyPr/>
          <a:lstStyle/>
          <a:p>
            <a:pPr marL="0" indent="0">
              <a:buNone/>
            </a:pPr>
            <a:r>
              <a:rPr lang="en-GB" sz="2700" dirty="0"/>
              <a:t>Success criteria:</a:t>
            </a:r>
          </a:p>
          <a:p>
            <a:pPr lvl="0"/>
            <a:r>
              <a:rPr lang="en-GB" sz="2700" dirty="0"/>
              <a:t>I can describe how a 3D shape can be made from flat materials like paper.</a:t>
            </a:r>
          </a:p>
          <a:p>
            <a:pPr lvl="0"/>
            <a:r>
              <a:rPr lang="en-GB" sz="2700" dirty="0"/>
              <a:t>I can build a 3D shape using these methods.</a:t>
            </a:r>
          </a:p>
          <a:p>
            <a:pPr lvl="0"/>
            <a:r>
              <a:rPr lang="en-GB" sz="2700" dirty="0"/>
              <a:t>I can determine a net to create a simple 3D shape.</a:t>
            </a:r>
          </a:p>
          <a:p>
            <a:endParaRPr lang="en-GB" dirty="0"/>
          </a:p>
        </p:txBody>
      </p:sp>
    </p:spTree>
    <p:extLst>
      <p:ext uri="{BB962C8B-B14F-4D97-AF65-F5344CB8AC3E}">
        <p14:creationId xmlns:p14="http://schemas.microsoft.com/office/powerpoint/2010/main" val="1861777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D4A79-98C9-4DF8-9035-BAD7526CF962}"/>
              </a:ext>
            </a:extLst>
          </p:cNvPr>
          <p:cNvSpPr>
            <a:spLocks noGrp="1"/>
          </p:cNvSpPr>
          <p:nvPr>
            <p:ph type="title"/>
          </p:nvPr>
        </p:nvSpPr>
        <p:spPr/>
        <p:txBody>
          <a:bodyPr/>
          <a:lstStyle/>
          <a:p>
            <a:r>
              <a:rPr lang="en-GB" dirty="0"/>
              <a:t>Starter</a:t>
            </a:r>
          </a:p>
        </p:txBody>
      </p:sp>
      <p:sp>
        <p:nvSpPr>
          <p:cNvPr id="3" name="Content Placeholder 2">
            <a:extLst>
              <a:ext uri="{FF2B5EF4-FFF2-40B4-BE49-F238E27FC236}">
                <a16:creationId xmlns:a16="http://schemas.microsoft.com/office/drawing/2014/main" id="{B7358652-F85F-4A2D-9517-92B029142FF9}"/>
              </a:ext>
            </a:extLst>
          </p:cNvPr>
          <p:cNvSpPr>
            <a:spLocks noGrp="1"/>
          </p:cNvSpPr>
          <p:nvPr>
            <p:ph idx="1"/>
          </p:nvPr>
        </p:nvSpPr>
        <p:spPr/>
        <p:txBody>
          <a:bodyPr/>
          <a:lstStyle/>
          <a:p>
            <a:pPr marL="0" indent="0">
              <a:buNone/>
            </a:pPr>
            <a:r>
              <a:rPr lang="en-GB" dirty="0"/>
              <a:t>Discuss:</a:t>
            </a:r>
          </a:p>
          <a:p>
            <a:r>
              <a:rPr lang="en-GB" dirty="0"/>
              <a:t>What 2D shapes do you know?</a:t>
            </a:r>
          </a:p>
          <a:p>
            <a:r>
              <a:rPr lang="en-GB" dirty="0"/>
              <a:t>What 3D shapes do you know?</a:t>
            </a:r>
          </a:p>
          <a:p>
            <a:r>
              <a:rPr lang="en-GB" dirty="0"/>
              <a:t>What 2D shapes make up these 3D shapes?</a:t>
            </a:r>
          </a:p>
          <a:p>
            <a:r>
              <a:rPr lang="en-GB" dirty="0"/>
              <a:t>How are cereal boxes made?</a:t>
            </a:r>
          </a:p>
          <a:p>
            <a:pPr marL="0" indent="0">
              <a:buNone/>
            </a:pPr>
            <a:endParaRPr lang="en-GB" dirty="0"/>
          </a:p>
        </p:txBody>
      </p:sp>
      <p:pic>
        <p:nvPicPr>
          <p:cNvPr id="1026" name="Picture 2" descr="Image result for tetrahedron">
            <a:extLst>
              <a:ext uri="{FF2B5EF4-FFF2-40B4-BE49-F238E27FC236}">
                <a16:creationId xmlns:a16="http://schemas.microsoft.com/office/drawing/2014/main" id="{3D3B8627-77EE-4AE9-8B21-1B790604941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50208" y="4001294"/>
            <a:ext cx="1970061" cy="204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nvGrpSpPr>
          <p:cNvPr id="4" name="Group 3">
            <a:extLst>
              <a:ext uri="{FF2B5EF4-FFF2-40B4-BE49-F238E27FC236}">
                <a16:creationId xmlns:a16="http://schemas.microsoft.com/office/drawing/2014/main" id="{639D85C9-DB5D-4E5F-90A1-D437CBFB9251}"/>
              </a:ext>
            </a:extLst>
          </p:cNvPr>
          <p:cNvGrpSpPr>
            <a:grpSpLocks/>
          </p:cNvGrpSpPr>
          <p:nvPr/>
        </p:nvGrpSpPr>
        <p:grpSpPr bwMode="auto">
          <a:xfrm>
            <a:off x="4474046" y="243322"/>
            <a:ext cx="1763246" cy="1591005"/>
            <a:chOff x="115043910" y="109355779"/>
            <a:chExt cx="3027287" cy="3112225"/>
          </a:xfrm>
        </p:grpSpPr>
        <p:pic>
          <p:nvPicPr>
            <p:cNvPr id="1028" name="Picture 4" descr="Image result for hexagonal prism">
              <a:extLst>
                <a:ext uri="{FF2B5EF4-FFF2-40B4-BE49-F238E27FC236}">
                  <a16:creationId xmlns:a16="http://schemas.microsoft.com/office/drawing/2014/main" id="{AE6CE445-F8F4-4A81-8A34-E06124BE0DB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5043910" y="109355779"/>
              <a:ext cx="1871662" cy="311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29" name="Picture 5" descr="Image result for hexagonal prism">
              <a:extLst>
                <a:ext uri="{FF2B5EF4-FFF2-40B4-BE49-F238E27FC236}">
                  <a16:creationId xmlns:a16="http://schemas.microsoft.com/office/drawing/2014/main" id="{EA1561A5-E139-4543-86BD-CA8A3E4902A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6871046" y="109704197"/>
              <a:ext cx="1200151" cy="256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pic>
        <p:nvPicPr>
          <p:cNvPr id="1030" name="Picture 6" descr="Image result for cube">
            <a:extLst>
              <a:ext uri="{FF2B5EF4-FFF2-40B4-BE49-F238E27FC236}">
                <a16:creationId xmlns:a16="http://schemas.microsoft.com/office/drawing/2014/main" id="{24A6B8FD-1FF7-40AD-86E1-352F20F9177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38164" y="1708985"/>
            <a:ext cx="1525957" cy="152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31" name="Picture 7" descr="Image result for triangular prism">
            <a:extLst>
              <a:ext uri="{FF2B5EF4-FFF2-40B4-BE49-F238E27FC236}">
                <a16:creationId xmlns:a16="http://schemas.microsoft.com/office/drawing/2014/main" id="{1E6F6B7D-A9A9-445B-8FEB-4E0CB3A2EA7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740552" y="4611530"/>
            <a:ext cx="1909656" cy="117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5" name="Picture 4">
            <a:extLst>
              <a:ext uri="{FF2B5EF4-FFF2-40B4-BE49-F238E27FC236}">
                <a16:creationId xmlns:a16="http://schemas.microsoft.com/office/drawing/2014/main" id="{1A9B97D5-149F-4140-B353-3823D826502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78086" y="4494150"/>
            <a:ext cx="2301536" cy="1405472"/>
          </a:xfrm>
          <a:prstGeom prst="rect">
            <a:avLst/>
          </a:prstGeom>
          <a:ln>
            <a:noFill/>
          </a:ln>
          <a:effectLst>
            <a:outerShdw blurRad="292100" dist="139700" dir="2700000" algn="tl" rotWithShape="0">
              <a:srgbClr val="333333">
                <a:alpha val="65000"/>
              </a:srgbClr>
            </a:outerShdw>
          </a:effectLst>
        </p:spPr>
      </p:pic>
      <p:sp>
        <p:nvSpPr>
          <p:cNvPr id="6" name="Pentagon 5">
            <a:extLst>
              <a:ext uri="{FF2B5EF4-FFF2-40B4-BE49-F238E27FC236}">
                <a16:creationId xmlns:a16="http://schemas.microsoft.com/office/drawing/2014/main" id="{33663BC7-470B-41CD-A382-954BA4A5EB31}"/>
              </a:ext>
            </a:extLst>
          </p:cNvPr>
          <p:cNvSpPr/>
          <p:nvPr/>
        </p:nvSpPr>
        <p:spPr>
          <a:xfrm rot="508984">
            <a:off x="3103563" y="833335"/>
            <a:ext cx="1007648" cy="909812"/>
          </a:xfrm>
          <a:prstGeom prst="pentag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7" name="Hexagon 6">
            <a:extLst>
              <a:ext uri="{FF2B5EF4-FFF2-40B4-BE49-F238E27FC236}">
                <a16:creationId xmlns:a16="http://schemas.microsoft.com/office/drawing/2014/main" id="{2163EEC2-4408-483E-BE0C-EB4DC4CDE185}"/>
              </a:ext>
            </a:extLst>
          </p:cNvPr>
          <p:cNvSpPr/>
          <p:nvPr/>
        </p:nvSpPr>
        <p:spPr>
          <a:xfrm rot="20323894">
            <a:off x="7747325" y="2847840"/>
            <a:ext cx="855947" cy="737885"/>
          </a:xfrm>
          <a:prstGeom prst="hexag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8" name="Parallelogram 7">
            <a:extLst>
              <a:ext uri="{FF2B5EF4-FFF2-40B4-BE49-F238E27FC236}">
                <a16:creationId xmlns:a16="http://schemas.microsoft.com/office/drawing/2014/main" id="{6E2FDD08-0BF8-42A3-9873-E06194D9A70C}"/>
              </a:ext>
            </a:extLst>
          </p:cNvPr>
          <p:cNvSpPr/>
          <p:nvPr/>
        </p:nvSpPr>
        <p:spPr>
          <a:xfrm rot="20967322">
            <a:off x="7626241" y="4459831"/>
            <a:ext cx="1010138" cy="857216"/>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9" name="Octagon 8">
            <a:extLst>
              <a:ext uri="{FF2B5EF4-FFF2-40B4-BE49-F238E27FC236}">
                <a16:creationId xmlns:a16="http://schemas.microsoft.com/office/drawing/2014/main" id="{373AE0BA-748D-47EF-85FB-D801DF0ADFD2}"/>
              </a:ext>
            </a:extLst>
          </p:cNvPr>
          <p:cNvSpPr/>
          <p:nvPr/>
        </p:nvSpPr>
        <p:spPr>
          <a:xfrm rot="21275606">
            <a:off x="7216797" y="473852"/>
            <a:ext cx="1154098" cy="1154098"/>
          </a:xfrm>
          <a:prstGeom prst="octag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22678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A2D2B-967B-409D-B676-88A6AEFCB771}"/>
              </a:ext>
            </a:extLst>
          </p:cNvPr>
          <p:cNvSpPr>
            <a:spLocks noGrp="1"/>
          </p:cNvSpPr>
          <p:nvPr>
            <p:ph type="title"/>
          </p:nvPr>
        </p:nvSpPr>
        <p:spPr/>
        <p:txBody>
          <a:bodyPr/>
          <a:lstStyle/>
          <a:p>
            <a:r>
              <a:rPr lang="en-GB" dirty="0"/>
              <a:t>Net Shapes</a:t>
            </a:r>
          </a:p>
        </p:txBody>
      </p:sp>
      <p:sp>
        <p:nvSpPr>
          <p:cNvPr id="3" name="Content Placeholder 2">
            <a:extLst>
              <a:ext uri="{FF2B5EF4-FFF2-40B4-BE49-F238E27FC236}">
                <a16:creationId xmlns:a16="http://schemas.microsoft.com/office/drawing/2014/main" id="{27360BFA-7001-436A-9472-CF5CEA10CC00}"/>
              </a:ext>
            </a:extLst>
          </p:cNvPr>
          <p:cNvSpPr>
            <a:spLocks noGrp="1"/>
          </p:cNvSpPr>
          <p:nvPr>
            <p:ph idx="1"/>
          </p:nvPr>
        </p:nvSpPr>
        <p:spPr>
          <a:xfrm>
            <a:off x="628650" y="1690689"/>
            <a:ext cx="7886700" cy="1467197"/>
          </a:xfrm>
        </p:spPr>
        <p:txBody>
          <a:bodyPr>
            <a:normAutofit fontScale="85000" lnSpcReduction="10000"/>
          </a:bodyPr>
          <a:lstStyle/>
          <a:p>
            <a:r>
              <a:rPr lang="en-GB" dirty="0"/>
              <a:t>Do you know what a net is?</a:t>
            </a:r>
          </a:p>
          <a:p>
            <a:r>
              <a:rPr lang="en-GB" dirty="0"/>
              <a:t>A net is a 2D shape that can be folded to create a 3D shape.</a:t>
            </a:r>
          </a:p>
          <a:p>
            <a:r>
              <a:rPr lang="en-GB" dirty="0"/>
              <a:t>Here is an example of a net for a cube and how it folds up:</a:t>
            </a:r>
          </a:p>
        </p:txBody>
      </p:sp>
      <p:pic>
        <p:nvPicPr>
          <p:cNvPr id="9" name="Picture 8" descr="A picture containing antenna&#10;&#10;Description automatically generated">
            <a:extLst>
              <a:ext uri="{FF2B5EF4-FFF2-40B4-BE49-F238E27FC236}">
                <a16:creationId xmlns:a16="http://schemas.microsoft.com/office/drawing/2014/main" id="{B6983A3E-610D-4274-A043-7323FA18D76B}"/>
              </a:ext>
            </a:extLst>
          </p:cNvPr>
          <p:cNvPicPr>
            <a:picLocks noChangeAspect="1"/>
          </p:cNvPicPr>
          <p:nvPr/>
        </p:nvPicPr>
        <p:blipFill>
          <a:blip r:embed="rId2">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3117879" y="3016252"/>
            <a:ext cx="2908241" cy="2908241"/>
          </a:xfrm>
          <a:prstGeom prst="rect">
            <a:avLst/>
          </a:prstGeom>
        </p:spPr>
      </p:pic>
    </p:spTree>
    <p:extLst>
      <p:ext uri="{BB962C8B-B14F-4D97-AF65-F5344CB8AC3E}">
        <p14:creationId xmlns:p14="http://schemas.microsoft.com/office/powerpoint/2010/main" val="3009733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E61E2-71A4-4457-BF72-4D0895BB7383}"/>
              </a:ext>
            </a:extLst>
          </p:cNvPr>
          <p:cNvSpPr>
            <a:spLocks noGrp="1"/>
          </p:cNvSpPr>
          <p:nvPr>
            <p:ph type="title"/>
          </p:nvPr>
        </p:nvSpPr>
        <p:spPr>
          <a:xfrm>
            <a:off x="628650" y="238002"/>
            <a:ext cx="7886700" cy="1325563"/>
          </a:xfrm>
        </p:spPr>
        <p:txBody>
          <a:bodyPr>
            <a:normAutofit/>
          </a:bodyPr>
          <a:lstStyle/>
          <a:p>
            <a:r>
              <a:rPr lang="en-GB" sz="3600" dirty="0"/>
              <a:t>Worksheet: Match the Net to the Shape</a:t>
            </a:r>
          </a:p>
        </p:txBody>
      </p:sp>
      <p:sp>
        <p:nvSpPr>
          <p:cNvPr id="3" name="Content Placeholder 2">
            <a:extLst>
              <a:ext uri="{FF2B5EF4-FFF2-40B4-BE49-F238E27FC236}">
                <a16:creationId xmlns:a16="http://schemas.microsoft.com/office/drawing/2014/main" id="{ADBB2AC9-1995-4898-8838-F9A365543366}"/>
              </a:ext>
            </a:extLst>
          </p:cNvPr>
          <p:cNvSpPr>
            <a:spLocks noGrp="1"/>
          </p:cNvSpPr>
          <p:nvPr>
            <p:ph idx="1"/>
          </p:nvPr>
        </p:nvSpPr>
        <p:spPr>
          <a:xfrm>
            <a:off x="628650" y="1479109"/>
            <a:ext cx="7886700" cy="4351338"/>
          </a:xfrm>
        </p:spPr>
        <p:txBody>
          <a:bodyPr/>
          <a:lstStyle/>
          <a:p>
            <a:r>
              <a:rPr lang="en-GB" dirty="0"/>
              <a:t>Can you match the net to its corresponding 3D shape?</a:t>
            </a:r>
          </a:p>
          <a:p>
            <a:r>
              <a:rPr lang="en-GB" dirty="0"/>
              <a:t>Think about how the net would fold up.</a:t>
            </a:r>
          </a:p>
        </p:txBody>
      </p:sp>
      <p:grpSp>
        <p:nvGrpSpPr>
          <p:cNvPr id="18" name="Group 2">
            <a:extLst>
              <a:ext uri="{FF2B5EF4-FFF2-40B4-BE49-F238E27FC236}">
                <a16:creationId xmlns:a16="http://schemas.microsoft.com/office/drawing/2014/main" id="{3342596F-3FCF-4BCD-9048-900B025E6DE6}"/>
              </a:ext>
            </a:extLst>
          </p:cNvPr>
          <p:cNvGrpSpPr>
            <a:grpSpLocks/>
          </p:cNvGrpSpPr>
          <p:nvPr/>
        </p:nvGrpSpPr>
        <p:grpSpPr bwMode="auto">
          <a:xfrm>
            <a:off x="4375018" y="2936388"/>
            <a:ext cx="758825" cy="1001712"/>
            <a:chOff x="106285554" y="107630259"/>
            <a:chExt cx="3679113" cy="4862456"/>
          </a:xfrm>
        </p:grpSpPr>
        <p:sp>
          <p:nvSpPr>
            <p:cNvPr id="19" name="Rectangle 3">
              <a:extLst>
                <a:ext uri="{FF2B5EF4-FFF2-40B4-BE49-F238E27FC236}">
                  <a16:creationId xmlns:a16="http://schemas.microsoft.com/office/drawing/2014/main" id="{249E0719-A59D-4AD2-90EF-162781C01FE2}"/>
                </a:ext>
              </a:extLst>
            </p:cNvPr>
            <p:cNvSpPr>
              <a:spLocks noChangeArrowheads="1"/>
            </p:cNvSpPr>
            <p:nvPr/>
          </p:nvSpPr>
          <p:spPr bwMode="auto">
            <a:xfrm>
              <a:off x="107511925" y="107630259"/>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 name="Rectangle 4">
              <a:extLst>
                <a:ext uri="{FF2B5EF4-FFF2-40B4-BE49-F238E27FC236}">
                  <a16:creationId xmlns:a16="http://schemas.microsoft.com/office/drawing/2014/main" id="{5B296013-136B-4A53-AD15-F2479DE6C82C}"/>
                </a:ext>
              </a:extLst>
            </p:cNvPr>
            <p:cNvSpPr>
              <a:spLocks noChangeArrowheads="1"/>
            </p:cNvSpPr>
            <p:nvPr/>
          </p:nvSpPr>
          <p:spPr bwMode="auto">
            <a:xfrm>
              <a:off x="106285554" y="108845873"/>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1" name="Rectangle 5">
              <a:extLst>
                <a:ext uri="{FF2B5EF4-FFF2-40B4-BE49-F238E27FC236}">
                  <a16:creationId xmlns:a16="http://schemas.microsoft.com/office/drawing/2014/main" id="{8E2CF83C-F1F3-4436-A1F3-9BCB57DA714E}"/>
                </a:ext>
              </a:extLst>
            </p:cNvPr>
            <p:cNvSpPr>
              <a:spLocks noChangeArrowheads="1"/>
            </p:cNvSpPr>
            <p:nvPr/>
          </p:nvSpPr>
          <p:spPr bwMode="auto">
            <a:xfrm>
              <a:off x="108738296" y="108845873"/>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2" name="Rectangle 6">
              <a:extLst>
                <a:ext uri="{FF2B5EF4-FFF2-40B4-BE49-F238E27FC236}">
                  <a16:creationId xmlns:a16="http://schemas.microsoft.com/office/drawing/2014/main" id="{9242129E-0126-4FA1-B778-335A527090E2}"/>
                </a:ext>
              </a:extLst>
            </p:cNvPr>
            <p:cNvSpPr>
              <a:spLocks noChangeArrowheads="1"/>
            </p:cNvSpPr>
            <p:nvPr/>
          </p:nvSpPr>
          <p:spPr bwMode="auto">
            <a:xfrm>
              <a:off x="107511925" y="108845873"/>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3" name="Rectangle 7">
              <a:extLst>
                <a:ext uri="{FF2B5EF4-FFF2-40B4-BE49-F238E27FC236}">
                  <a16:creationId xmlns:a16="http://schemas.microsoft.com/office/drawing/2014/main" id="{D6C515EB-F2B3-4DD6-B95C-7DADDD9ADF8D}"/>
                </a:ext>
              </a:extLst>
            </p:cNvPr>
            <p:cNvSpPr>
              <a:spLocks noChangeArrowheads="1"/>
            </p:cNvSpPr>
            <p:nvPr/>
          </p:nvSpPr>
          <p:spPr bwMode="auto">
            <a:xfrm>
              <a:off x="107511925" y="110061487"/>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4" name="Rectangle 8">
              <a:extLst>
                <a:ext uri="{FF2B5EF4-FFF2-40B4-BE49-F238E27FC236}">
                  <a16:creationId xmlns:a16="http://schemas.microsoft.com/office/drawing/2014/main" id="{4CF103C5-D232-4FCC-BEAA-4EF8C7005098}"/>
                </a:ext>
              </a:extLst>
            </p:cNvPr>
            <p:cNvSpPr>
              <a:spLocks noChangeArrowheads="1"/>
            </p:cNvSpPr>
            <p:nvPr/>
          </p:nvSpPr>
          <p:spPr bwMode="auto">
            <a:xfrm>
              <a:off x="107511925" y="111277101"/>
              <a:ext cx="1226371" cy="1215614"/>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25" name="Group 9">
            <a:extLst>
              <a:ext uri="{FF2B5EF4-FFF2-40B4-BE49-F238E27FC236}">
                <a16:creationId xmlns:a16="http://schemas.microsoft.com/office/drawing/2014/main" id="{A995E3A2-4C7B-4D2E-AB21-AD7B70DD1449}"/>
              </a:ext>
            </a:extLst>
          </p:cNvPr>
          <p:cNvGrpSpPr>
            <a:grpSpLocks/>
          </p:cNvGrpSpPr>
          <p:nvPr/>
        </p:nvGrpSpPr>
        <p:grpSpPr bwMode="auto">
          <a:xfrm>
            <a:off x="479568" y="4386234"/>
            <a:ext cx="835025" cy="957263"/>
            <a:chOff x="107323304" y="109125210"/>
            <a:chExt cx="817684" cy="771860"/>
          </a:xfrm>
        </p:grpSpPr>
        <p:sp>
          <p:nvSpPr>
            <p:cNvPr id="26" name="Rectangle 10">
              <a:extLst>
                <a:ext uri="{FF2B5EF4-FFF2-40B4-BE49-F238E27FC236}">
                  <a16:creationId xmlns:a16="http://schemas.microsoft.com/office/drawing/2014/main" id="{8398D0B4-30D2-48FB-9751-4A4CCFA6850B}"/>
                </a:ext>
              </a:extLst>
            </p:cNvPr>
            <p:cNvSpPr>
              <a:spLocks noChangeArrowheads="1"/>
            </p:cNvSpPr>
            <p:nvPr/>
          </p:nvSpPr>
          <p:spPr bwMode="auto">
            <a:xfrm>
              <a:off x="107463041" y="109265421"/>
              <a:ext cx="546711" cy="250116"/>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7" name="Rectangle 11">
              <a:extLst>
                <a:ext uri="{FF2B5EF4-FFF2-40B4-BE49-F238E27FC236}">
                  <a16:creationId xmlns:a16="http://schemas.microsoft.com/office/drawing/2014/main" id="{515F9C57-CA7D-4458-8FCB-D4B8C897DE4F}"/>
                </a:ext>
              </a:extLst>
            </p:cNvPr>
            <p:cNvSpPr>
              <a:spLocks noChangeArrowheads="1"/>
            </p:cNvSpPr>
            <p:nvPr/>
          </p:nvSpPr>
          <p:spPr bwMode="auto">
            <a:xfrm>
              <a:off x="107323304" y="109265421"/>
              <a:ext cx="139737" cy="250116"/>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8" name="Rectangle 12">
              <a:extLst>
                <a:ext uri="{FF2B5EF4-FFF2-40B4-BE49-F238E27FC236}">
                  <a16:creationId xmlns:a16="http://schemas.microsoft.com/office/drawing/2014/main" id="{25A5EAEF-9A0C-40B2-A3B4-55DF05D78879}"/>
                </a:ext>
              </a:extLst>
            </p:cNvPr>
            <p:cNvSpPr>
              <a:spLocks noChangeArrowheads="1"/>
            </p:cNvSpPr>
            <p:nvPr/>
          </p:nvSpPr>
          <p:spPr bwMode="auto">
            <a:xfrm>
              <a:off x="108009752" y="109265421"/>
              <a:ext cx="131236" cy="250116"/>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9" name="Rectangle 13">
              <a:extLst>
                <a:ext uri="{FF2B5EF4-FFF2-40B4-BE49-F238E27FC236}">
                  <a16:creationId xmlns:a16="http://schemas.microsoft.com/office/drawing/2014/main" id="{5AAA7F03-C85C-451B-9C63-72B2F838E959}"/>
                </a:ext>
              </a:extLst>
            </p:cNvPr>
            <p:cNvSpPr>
              <a:spLocks noChangeArrowheads="1"/>
            </p:cNvSpPr>
            <p:nvPr/>
          </p:nvSpPr>
          <p:spPr bwMode="auto">
            <a:xfrm>
              <a:off x="107463041" y="109515537"/>
              <a:ext cx="546711" cy="142125"/>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0" name="Rectangle 14">
              <a:extLst>
                <a:ext uri="{FF2B5EF4-FFF2-40B4-BE49-F238E27FC236}">
                  <a16:creationId xmlns:a16="http://schemas.microsoft.com/office/drawing/2014/main" id="{98CE9E77-D7DE-4AAD-8DB8-B9B8CCA46BA4}"/>
                </a:ext>
              </a:extLst>
            </p:cNvPr>
            <p:cNvSpPr>
              <a:spLocks noChangeArrowheads="1"/>
            </p:cNvSpPr>
            <p:nvPr/>
          </p:nvSpPr>
          <p:spPr bwMode="auto">
            <a:xfrm>
              <a:off x="107463041" y="109646955"/>
              <a:ext cx="546711" cy="250115"/>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1" name="Rectangle 15">
              <a:extLst>
                <a:ext uri="{FF2B5EF4-FFF2-40B4-BE49-F238E27FC236}">
                  <a16:creationId xmlns:a16="http://schemas.microsoft.com/office/drawing/2014/main" id="{2482FBF0-E9D2-44E8-AA1B-77E02558316F}"/>
                </a:ext>
              </a:extLst>
            </p:cNvPr>
            <p:cNvSpPr>
              <a:spLocks noChangeArrowheads="1"/>
            </p:cNvSpPr>
            <p:nvPr/>
          </p:nvSpPr>
          <p:spPr bwMode="auto">
            <a:xfrm>
              <a:off x="107463041" y="109125210"/>
              <a:ext cx="546711" cy="140211"/>
            </a:xfrm>
            <a:prstGeom prst="rect">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32" name="Group 16">
            <a:extLst>
              <a:ext uri="{FF2B5EF4-FFF2-40B4-BE49-F238E27FC236}">
                <a16:creationId xmlns:a16="http://schemas.microsoft.com/office/drawing/2014/main" id="{0E30A5DE-055D-46DC-B5A8-012445B80589}"/>
              </a:ext>
            </a:extLst>
          </p:cNvPr>
          <p:cNvGrpSpPr>
            <a:grpSpLocks/>
          </p:cNvGrpSpPr>
          <p:nvPr/>
        </p:nvGrpSpPr>
        <p:grpSpPr bwMode="auto">
          <a:xfrm>
            <a:off x="3100165" y="4958451"/>
            <a:ext cx="984250" cy="760413"/>
            <a:chOff x="108820323" y="106819401"/>
            <a:chExt cx="3485478" cy="3014468"/>
          </a:xfrm>
        </p:grpSpPr>
        <p:sp>
          <p:nvSpPr>
            <p:cNvPr id="33" name="AutoShape 17">
              <a:extLst>
                <a:ext uri="{FF2B5EF4-FFF2-40B4-BE49-F238E27FC236}">
                  <a16:creationId xmlns:a16="http://schemas.microsoft.com/office/drawing/2014/main" id="{96F8DBE3-1998-46E7-B0E0-1CC6A3282A83}"/>
                </a:ext>
              </a:extLst>
            </p:cNvPr>
            <p:cNvSpPr>
              <a:spLocks noChangeArrowheads="1"/>
            </p:cNvSpPr>
            <p:nvPr/>
          </p:nvSpPr>
          <p:spPr bwMode="auto">
            <a:xfrm>
              <a:off x="109691693" y="106819401"/>
              <a:ext cx="1742739" cy="1507234"/>
            </a:xfrm>
            <a:prstGeom prst="triangle">
              <a:avLst>
                <a:gd name="adj" fmla="val 50000"/>
              </a:avLst>
            </a:prstGeom>
            <a:solidFill>
              <a:srgbClr val="FFFFFF"/>
            </a:solidFill>
            <a:ln w="3175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4" name="AutoShape 18">
              <a:extLst>
                <a:ext uri="{FF2B5EF4-FFF2-40B4-BE49-F238E27FC236}">
                  <a16:creationId xmlns:a16="http://schemas.microsoft.com/office/drawing/2014/main" id="{D0FAA23B-10EE-46C3-8F9B-E83A506FB98F}"/>
                </a:ext>
              </a:extLst>
            </p:cNvPr>
            <p:cNvSpPr>
              <a:spLocks noChangeArrowheads="1"/>
            </p:cNvSpPr>
            <p:nvPr/>
          </p:nvSpPr>
          <p:spPr bwMode="auto">
            <a:xfrm>
              <a:off x="108820323" y="108326635"/>
              <a:ext cx="1742739" cy="1507234"/>
            </a:xfrm>
            <a:prstGeom prst="triangle">
              <a:avLst>
                <a:gd name="adj" fmla="val 50000"/>
              </a:avLst>
            </a:prstGeom>
            <a:solidFill>
              <a:srgbClr val="FFFFFF"/>
            </a:solidFill>
            <a:ln w="3175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5" name="AutoShape 19">
              <a:extLst>
                <a:ext uri="{FF2B5EF4-FFF2-40B4-BE49-F238E27FC236}">
                  <a16:creationId xmlns:a16="http://schemas.microsoft.com/office/drawing/2014/main" id="{8E51DCF4-5EF7-4DD0-9F6E-E0411F23D2CE}"/>
                </a:ext>
              </a:extLst>
            </p:cNvPr>
            <p:cNvSpPr>
              <a:spLocks noChangeArrowheads="1"/>
            </p:cNvSpPr>
            <p:nvPr/>
          </p:nvSpPr>
          <p:spPr bwMode="auto">
            <a:xfrm>
              <a:off x="110563062" y="108326635"/>
              <a:ext cx="1742739" cy="1507234"/>
            </a:xfrm>
            <a:prstGeom prst="triangle">
              <a:avLst>
                <a:gd name="adj" fmla="val 50000"/>
              </a:avLst>
            </a:prstGeom>
            <a:solidFill>
              <a:srgbClr val="FFFFFF"/>
            </a:solidFill>
            <a:ln w="3175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36" name="Group 20">
            <a:extLst>
              <a:ext uri="{FF2B5EF4-FFF2-40B4-BE49-F238E27FC236}">
                <a16:creationId xmlns:a16="http://schemas.microsoft.com/office/drawing/2014/main" id="{3A1378FA-4FE0-460E-B8DF-A9F8D45D3BD5}"/>
              </a:ext>
            </a:extLst>
          </p:cNvPr>
          <p:cNvGrpSpPr>
            <a:grpSpLocks/>
          </p:cNvGrpSpPr>
          <p:nvPr/>
        </p:nvGrpSpPr>
        <p:grpSpPr bwMode="auto">
          <a:xfrm>
            <a:off x="448018" y="2955918"/>
            <a:ext cx="890587" cy="989013"/>
            <a:chOff x="112180744" y="107641016"/>
            <a:chExt cx="5228217" cy="5564031"/>
          </a:xfrm>
        </p:grpSpPr>
        <p:sp>
          <p:nvSpPr>
            <p:cNvPr id="37" name="AutoShape 21">
              <a:extLst>
                <a:ext uri="{FF2B5EF4-FFF2-40B4-BE49-F238E27FC236}">
                  <a16:creationId xmlns:a16="http://schemas.microsoft.com/office/drawing/2014/main" id="{2CADBA46-CE62-4227-9411-40CD118403EA}"/>
                </a:ext>
              </a:extLst>
            </p:cNvPr>
            <p:cNvSpPr>
              <a:spLocks noChangeArrowheads="1"/>
            </p:cNvSpPr>
            <p:nvPr/>
          </p:nvSpPr>
          <p:spPr bwMode="auto">
            <a:xfrm>
              <a:off x="113923483" y="107641016"/>
              <a:ext cx="1742739" cy="1507234"/>
            </a:xfrm>
            <a:prstGeom prst="triangle">
              <a:avLst>
                <a:gd name="adj" fmla="val 50000"/>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8" name="Rectangle 22">
              <a:extLst>
                <a:ext uri="{FF2B5EF4-FFF2-40B4-BE49-F238E27FC236}">
                  <a16:creationId xmlns:a16="http://schemas.microsoft.com/office/drawing/2014/main" id="{40A7DB91-C13F-4D2B-88C3-ECD0394A6DAB}"/>
                </a:ext>
              </a:extLst>
            </p:cNvPr>
            <p:cNvSpPr>
              <a:spLocks noChangeArrowheads="1"/>
            </p:cNvSpPr>
            <p:nvPr/>
          </p:nvSpPr>
          <p:spPr bwMode="auto">
            <a:xfrm>
              <a:off x="113923483" y="109148250"/>
              <a:ext cx="1742739" cy="254956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9" name="Rectangle 23">
              <a:extLst>
                <a:ext uri="{FF2B5EF4-FFF2-40B4-BE49-F238E27FC236}">
                  <a16:creationId xmlns:a16="http://schemas.microsoft.com/office/drawing/2014/main" id="{482D87F6-79D1-47E9-AC1D-E87B72AC7A2B}"/>
                </a:ext>
              </a:extLst>
            </p:cNvPr>
            <p:cNvSpPr>
              <a:spLocks noChangeArrowheads="1"/>
            </p:cNvSpPr>
            <p:nvPr/>
          </p:nvSpPr>
          <p:spPr bwMode="auto">
            <a:xfrm>
              <a:off x="112180744" y="109148250"/>
              <a:ext cx="1742739" cy="254956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0" name="Rectangle 24">
              <a:extLst>
                <a:ext uri="{FF2B5EF4-FFF2-40B4-BE49-F238E27FC236}">
                  <a16:creationId xmlns:a16="http://schemas.microsoft.com/office/drawing/2014/main" id="{F42899AC-71DD-413B-A237-52D62A31E022}"/>
                </a:ext>
              </a:extLst>
            </p:cNvPr>
            <p:cNvSpPr>
              <a:spLocks noChangeArrowheads="1"/>
            </p:cNvSpPr>
            <p:nvPr/>
          </p:nvSpPr>
          <p:spPr bwMode="auto">
            <a:xfrm>
              <a:off x="115666222" y="109148250"/>
              <a:ext cx="1742739" cy="254956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1" name="AutoShape 25">
              <a:extLst>
                <a:ext uri="{FF2B5EF4-FFF2-40B4-BE49-F238E27FC236}">
                  <a16:creationId xmlns:a16="http://schemas.microsoft.com/office/drawing/2014/main" id="{CD5058BF-C46D-4A4C-BE5A-B11A52F2F4B8}"/>
                </a:ext>
              </a:extLst>
            </p:cNvPr>
            <p:cNvSpPr>
              <a:spLocks noChangeArrowheads="1"/>
            </p:cNvSpPr>
            <p:nvPr/>
          </p:nvSpPr>
          <p:spPr bwMode="auto">
            <a:xfrm rot="10800000">
              <a:off x="113923483" y="111697813"/>
              <a:ext cx="1742739" cy="1507234"/>
            </a:xfrm>
            <a:prstGeom prst="triangle">
              <a:avLst>
                <a:gd name="adj" fmla="val 50000"/>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42" name="Group 26">
            <a:extLst>
              <a:ext uri="{FF2B5EF4-FFF2-40B4-BE49-F238E27FC236}">
                <a16:creationId xmlns:a16="http://schemas.microsoft.com/office/drawing/2014/main" id="{BDAF750A-78B7-43F9-B134-A2960900F2C0}"/>
              </a:ext>
            </a:extLst>
          </p:cNvPr>
          <p:cNvGrpSpPr>
            <a:grpSpLocks/>
          </p:cNvGrpSpPr>
          <p:nvPr/>
        </p:nvGrpSpPr>
        <p:grpSpPr bwMode="auto">
          <a:xfrm>
            <a:off x="2990151" y="2920459"/>
            <a:ext cx="1003300" cy="984250"/>
            <a:chOff x="109412940" y="109834232"/>
            <a:chExt cx="3876241" cy="3876241"/>
          </a:xfrm>
        </p:grpSpPr>
        <p:sp>
          <p:nvSpPr>
            <p:cNvPr id="43" name="AutoShape 27">
              <a:extLst>
                <a:ext uri="{FF2B5EF4-FFF2-40B4-BE49-F238E27FC236}">
                  <a16:creationId xmlns:a16="http://schemas.microsoft.com/office/drawing/2014/main" id="{6EBD1DA8-E3D3-4584-90C5-F2AD9F15C2E1}"/>
                </a:ext>
              </a:extLst>
            </p:cNvPr>
            <p:cNvSpPr>
              <a:spLocks noChangeArrowheads="1"/>
            </p:cNvSpPr>
            <p:nvPr/>
          </p:nvSpPr>
          <p:spPr bwMode="auto">
            <a:xfrm rot="10800000">
              <a:off x="110641056" y="112482357"/>
              <a:ext cx="1420009" cy="1228116"/>
            </a:xfrm>
            <a:prstGeom prst="triangle">
              <a:avLst>
                <a:gd name="adj" fmla="val 50000"/>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4" name="AutoShape 28">
              <a:extLst>
                <a:ext uri="{FF2B5EF4-FFF2-40B4-BE49-F238E27FC236}">
                  <a16:creationId xmlns:a16="http://schemas.microsoft.com/office/drawing/2014/main" id="{113BA73C-8CF5-4880-A06E-C04BD5A21684}"/>
                </a:ext>
              </a:extLst>
            </p:cNvPr>
            <p:cNvSpPr>
              <a:spLocks noChangeArrowheads="1"/>
            </p:cNvSpPr>
            <p:nvPr/>
          </p:nvSpPr>
          <p:spPr bwMode="auto">
            <a:xfrm rot="16200000">
              <a:off x="109316993" y="111158295"/>
              <a:ext cx="1420009" cy="1228116"/>
            </a:xfrm>
            <a:prstGeom prst="triangle">
              <a:avLst>
                <a:gd name="adj" fmla="val 50000"/>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5" name="AutoShape 29">
              <a:extLst>
                <a:ext uri="{FF2B5EF4-FFF2-40B4-BE49-F238E27FC236}">
                  <a16:creationId xmlns:a16="http://schemas.microsoft.com/office/drawing/2014/main" id="{138C3075-19E4-4C81-98AB-C7BA0610F417}"/>
                </a:ext>
              </a:extLst>
            </p:cNvPr>
            <p:cNvSpPr>
              <a:spLocks noChangeArrowheads="1"/>
            </p:cNvSpPr>
            <p:nvPr/>
          </p:nvSpPr>
          <p:spPr bwMode="auto">
            <a:xfrm rot="5400000">
              <a:off x="111965118" y="111158295"/>
              <a:ext cx="1420009" cy="1228116"/>
            </a:xfrm>
            <a:prstGeom prst="triangle">
              <a:avLst>
                <a:gd name="adj" fmla="val 50000"/>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6" name="AutoShape 30">
              <a:extLst>
                <a:ext uri="{FF2B5EF4-FFF2-40B4-BE49-F238E27FC236}">
                  <a16:creationId xmlns:a16="http://schemas.microsoft.com/office/drawing/2014/main" id="{91005E1A-4CF9-4158-A63D-32EFFE6993F6}"/>
                </a:ext>
              </a:extLst>
            </p:cNvPr>
            <p:cNvSpPr>
              <a:spLocks noChangeArrowheads="1"/>
            </p:cNvSpPr>
            <p:nvPr/>
          </p:nvSpPr>
          <p:spPr bwMode="auto">
            <a:xfrm>
              <a:off x="110641056" y="109834232"/>
              <a:ext cx="1420009" cy="1228116"/>
            </a:xfrm>
            <a:prstGeom prst="triangle">
              <a:avLst>
                <a:gd name="adj" fmla="val 50000"/>
              </a:avLst>
            </a:prstGeom>
            <a:solidFill>
              <a:srgbClr val="FFFFFF"/>
            </a:solidFill>
            <a:ln w="31750" algn="ctr">
              <a:solidFill>
                <a:srgbClr val="ED7D31"/>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47" name="Group 31">
            <a:extLst>
              <a:ext uri="{FF2B5EF4-FFF2-40B4-BE49-F238E27FC236}">
                <a16:creationId xmlns:a16="http://schemas.microsoft.com/office/drawing/2014/main" id="{1F19F527-1FAB-49CF-BA6F-E4DDF2F66A75}"/>
              </a:ext>
            </a:extLst>
          </p:cNvPr>
          <p:cNvGrpSpPr>
            <a:grpSpLocks/>
          </p:cNvGrpSpPr>
          <p:nvPr/>
        </p:nvGrpSpPr>
        <p:grpSpPr bwMode="auto">
          <a:xfrm>
            <a:off x="6260818" y="4394464"/>
            <a:ext cx="866775" cy="1116013"/>
            <a:chOff x="116158780" y="106699722"/>
            <a:chExt cx="2848131" cy="3669857"/>
          </a:xfrm>
        </p:grpSpPr>
        <p:sp>
          <p:nvSpPr>
            <p:cNvPr id="48" name="Oval 32">
              <a:extLst>
                <a:ext uri="{FF2B5EF4-FFF2-40B4-BE49-F238E27FC236}">
                  <a16:creationId xmlns:a16="http://schemas.microsoft.com/office/drawing/2014/main" id="{0580E8DB-689C-4F02-9DE4-0DEB24BA7197}"/>
                </a:ext>
              </a:extLst>
            </p:cNvPr>
            <p:cNvSpPr>
              <a:spLocks noChangeArrowheads="1"/>
            </p:cNvSpPr>
            <p:nvPr/>
          </p:nvSpPr>
          <p:spPr bwMode="auto">
            <a:xfrm>
              <a:off x="117028209" y="106699722"/>
              <a:ext cx="989351" cy="989351"/>
            </a:xfrm>
            <a:prstGeom prst="ellipse">
              <a:avLst/>
            </a:prstGeom>
            <a:solidFill>
              <a:srgbClr val="FFFFFF"/>
            </a:solidFill>
            <a:ln w="31750" algn="ctr">
              <a:solidFill>
                <a:srgbClr val="5B9BD5"/>
              </a:solidFill>
              <a:round/>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49" name="Rectangle 33">
              <a:extLst>
                <a:ext uri="{FF2B5EF4-FFF2-40B4-BE49-F238E27FC236}">
                  <a16:creationId xmlns:a16="http://schemas.microsoft.com/office/drawing/2014/main" id="{68D42491-EB82-4EE3-A45A-E79B649F5F9A}"/>
                </a:ext>
              </a:extLst>
            </p:cNvPr>
            <p:cNvSpPr>
              <a:spLocks noChangeArrowheads="1"/>
            </p:cNvSpPr>
            <p:nvPr/>
          </p:nvSpPr>
          <p:spPr bwMode="auto">
            <a:xfrm>
              <a:off x="116158780" y="107716319"/>
              <a:ext cx="2848131" cy="1663909"/>
            </a:xfrm>
            <a:prstGeom prst="rect">
              <a:avLst/>
            </a:prstGeom>
            <a:solidFill>
              <a:srgbClr val="FFFFFF"/>
            </a:solidFill>
            <a:ln w="3175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0" name="Oval 34">
              <a:extLst>
                <a:ext uri="{FF2B5EF4-FFF2-40B4-BE49-F238E27FC236}">
                  <a16:creationId xmlns:a16="http://schemas.microsoft.com/office/drawing/2014/main" id="{338ECA35-712C-4490-8553-80120EE8603D}"/>
                </a:ext>
              </a:extLst>
            </p:cNvPr>
            <p:cNvSpPr>
              <a:spLocks noChangeArrowheads="1"/>
            </p:cNvSpPr>
            <p:nvPr/>
          </p:nvSpPr>
          <p:spPr bwMode="auto">
            <a:xfrm>
              <a:off x="117031052" y="109380228"/>
              <a:ext cx="989351" cy="989351"/>
            </a:xfrm>
            <a:prstGeom prst="ellipse">
              <a:avLst/>
            </a:prstGeom>
            <a:solidFill>
              <a:srgbClr val="FFFFFF"/>
            </a:solidFill>
            <a:ln w="31750" algn="ctr">
              <a:solidFill>
                <a:srgbClr val="5B9BD5"/>
              </a:solidFill>
              <a:round/>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51" name="Group 35">
            <a:extLst>
              <a:ext uri="{FF2B5EF4-FFF2-40B4-BE49-F238E27FC236}">
                <a16:creationId xmlns:a16="http://schemas.microsoft.com/office/drawing/2014/main" id="{471F6790-521E-460F-8A53-3C0AA38C6470}"/>
              </a:ext>
            </a:extLst>
          </p:cNvPr>
          <p:cNvGrpSpPr>
            <a:grpSpLocks/>
          </p:cNvGrpSpPr>
          <p:nvPr/>
        </p:nvGrpSpPr>
        <p:grpSpPr bwMode="auto">
          <a:xfrm rot="5400000">
            <a:off x="7050199" y="2905147"/>
            <a:ext cx="1847850" cy="1463676"/>
            <a:chOff x="98884305" y="105428071"/>
            <a:chExt cx="7191538" cy="5697510"/>
          </a:xfrm>
        </p:grpSpPr>
        <p:sp>
          <p:nvSpPr>
            <p:cNvPr id="52" name="AutoShape 36">
              <a:extLst>
                <a:ext uri="{FF2B5EF4-FFF2-40B4-BE49-F238E27FC236}">
                  <a16:creationId xmlns:a16="http://schemas.microsoft.com/office/drawing/2014/main" id="{EFBAA874-4212-4445-9805-3B36130771EF}"/>
                </a:ext>
              </a:extLst>
            </p:cNvPr>
            <p:cNvSpPr>
              <a:spLocks noChangeArrowheads="1"/>
            </p:cNvSpPr>
            <p:nvPr/>
          </p:nvSpPr>
          <p:spPr bwMode="auto">
            <a:xfrm>
              <a:off x="101873149" y="108956478"/>
              <a:ext cx="2404727" cy="2169103"/>
            </a:xfrm>
            <a:prstGeom prst="hexagon">
              <a:avLst>
                <a:gd name="adj" fmla="val 27716"/>
                <a:gd name="vf" fmla="val 115470"/>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3" name="Rectangle 37">
              <a:extLst>
                <a:ext uri="{FF2B5EF4-FFF2-40B4-BE49-F238E27FC236}">
                  <a16:creationId xmlns:a16="http://schemas.microsoft.com/office/drawing/2014/main" id="{A39108BF-4295-4F7C-89FE-277EDDFE42DA}"/>
                </a:ext>
              </a:extLst>
            </p:cNvPr>
            <p:cNvSpPr>
              <a:spLocks noChangeArrowheads="1"/>
            </p:cNvSpPr>
            <p:nvPr/>
          </p:nvSpPr>
          <p:spPr bwMode="auto">
            <a:xfrm>
              <a:off x="102482737" y="107597175"/>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4" name="AutoShape 38">
              <a:extLst>
                <a:ext uri="{FF2B5EF4-FFF2-40B4-BE49-F238E27FC236}">
                  <a16:creationId xmlns:a16="http://schemas.microsoft.com/office/drawing/2014/main" id="{C511B081-1E40-4C11-88D5-765170773C8A}"/>
                </a:ext>
              </a:extLst>
            </p:cNvPr>
            <p:cNvSpPr>
              <a:spLocks noChangeArrowheads="1"/>
            </p:cNvSpPr>
            <p:nvPr/>
          </p:nvSpPr>
          <p:spPr bwMode="auto">
            <a:xfrm>
              <a:off x="101883908" y="105428071"/>
              <a:ext cx="2404727" cy="2169104"/>
            </a:xfrm>
            <a:prstGeom prst="hexagon">
              <a:avLst>
                <a:gd name="adj" fmla="val 27716"/>
                <a:gd name="vf" fmla="val 115470"/>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5" name="Rectangle 39">
              <a:extLst>
                <a:ext uri="{FF2B5EF4-FFF2-40B4-BE49-F238E27FC236}">
                  <a16:creationId xmlns:a16="http://schemas.microsoft.com/office/drawing/2014/main" id="{10FD8C16-45AA-43E7-A35D-2B1B43CAAD26}"/>
                </a:ext>
              </a:extLst>
            </p:cNvPr>
            <p:cNvSpPr>
              <a:spLocks noChangeArrowheads="1"/>
            </p:cNvSpPr>
            <p:nvPr/>
          </p:nvSpPr>
          <p:spPr bwMode="auto">
            <a:xfrm>
              <a:off x="101284584" y="107592943"/>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6" name="Rectangle 40">
              <a:extLst>
                <a:ext uri="{FF2B5EF4-FFF2-40B4-BE49-F238E27FC236}">
                  <a16:creationId xmlns:a16="http://schemas.microsoft.com/office/drawing/2014/main" id="{0B3A94BF-7A52-4FAE-B06B-DC0BD3A7B4B4}"/>
                </a:ext>
              </a:extLst>
            </p:cNvPr>
            <p:cNvSpPr>
              <a:spLocks noChangeArrowheads="1"/>
            </p:cNvSpPr>
            <p:nvPr/>
          </p:nvSpPr>
          <p:spPr bwMode="auto">
            <a:xfrm>
              <a:off x="103678553" y="107599865"/>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7" name="Rectangle 41">
              <a:extLst>
                <a:ext uri="{FF2B5EF4-FFF2-40B4-BE49-F238E27FC236}">
                  <a16:creationId xmlns:a16="http://schemas.microsoft.com/office/drawing/2014/main" id="{0E3EDDC3-AB23-4EBC-B31A-0E3A909421D1}"/>
                </a:ext>
              </a:extLst>
            </p:cNvPr>
            <p:cNvSpPr>
              <a:spLocks noChangeArrowheads="1"/>
            </p:cNvSpPr>
            <p:nvPr/>
          </p:nvSpPr>
          <p:spPr bwMode="auto">
            <a:xfrm>
              <a:off x="104877198" y="107599865"/>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8" name="Rectangle 42">
              <a:extLst>
                <a:ext uri="{FF2B5EF4-FFF2-40B4-BE49-F238E27FC236}">
                  <a16:creationId xmlns:a16="http://schemas.microsoft.com/office/drawing/2014/main" id="{6B12E61F-4C19-4901-80AB-3A0499D0AE9A}"/>
                </a:ext>
              </a:extLst>
            </p:cNvPr>
            <p:cNvSpPr>
              <a:spLocks noChangeArrowheads="1"/>
            </p:cNvSpPr>
            <p:nvPr/>
          </p:nvSpPr>
          <p:spPr bwMode="auto">
            <a:xfrm>
              <a:off x="98884305" y="107597175"/>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59" name="Rectangle 43">
              <a:extLst>
                <a:ext uri="{FF2B5EF4-FFF2-40B4-BE49-F238E27FC236}">
                  <a16:creationId xmlns:a16="http://schemas.microsoft.com/office/drawing/2014/main" id="{041D11E4-8BAD-485D-888C-F8442A353A72}"/>
                </a:ext>
              </a:extLst>
            </p:cNvPr>
            <p:cNvSpPr>
              <a:spLocks noChangeArrowheads="1"/>
            </p:cNvSpPr>
            <p:nvPr/>
          </p:nvSpPr>
          <p:spPr bwMode="auto">
            <a:xfrm>
              <a:off x="100085127" y="107592943"/>
              <a:ext cx="1198645" cy="1374293"/>
            </a:xfrm>
            <a:prstGeom prst="rect">
              <a:avLst/>
            </a:prstGeom>
            <a:solidFill>
              <a:srgbClr val="FFFFFF"/>
            </a:solidFill>
            <a:ln w="31750"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pic>
        <p:nvPicPr>
          <p:cNvPr id="1068" name="Picture 44" descr="Image result for cube">
            <a:extLst>
              <a:ext uri="{FF2B5EF4-FFF2-40B4-BE49-F238E27FC236}">
                <a16:creationId xmlns:a16="http://schemas.microsoft.com/office/drawing/2014/main" id="{6C163F44-E1A4-4D4C-BB33-4DE71F9339AB}"/>
              </a:ext>
            </a:extLst>
          </p:cNvPr>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70631" y="4826011"/>
            <a:ext cx="1082452" cy="108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69" name="Picture 45" descr="Image result for tetrahedron">
            <a:extLst>
              <a:ext uri="{FF2B5EF4-FFF2-40B4-BE49-F238E27FC236}">
                <a16:creationId xmlns:a16="http://schemas.microsoft.com/office/drawing/2014/main" id="{02935910-3843-4844-8012-3111B8636881}"/>
              </a:ext>
            </a:extLst>
          </p:cNvPr>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22641" y="4614047"/>
            <a:ext cx="1173065" cy="117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70" name="Picture 46" descr="Image result for triangular prism">
            <a:extLst>
              <a:ext uri="{FF2B5EF4-FFF2-40B4-BE49-F238E27FC236}">
                <a16:creationId xmlns:a16="http://schemas.microsoft.com/office/drawing/2014/main" id="{79249EA6-3377-4D5C-8C02-C1C3A26E1BD4}"/>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t="7085" b="24704"/>
          <a:stretch>
            <a:fillRect/>
          </a:stretch>
        </p:blipFill>
        <p:spPr bwMode="auto">
          <a:xfrm>
            <a:off x="2915697" y="3952846"/>
            <a:ext cx="141128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71" name="Picture 47" descr="Image result for pyramid shape">
            <a:extLst>
              <a:ext uri="{FF2B5EF4-FFF2-40B4-BE49-F238E27FC236}">
                <a16:creationId xmlns:a16="http://schemas.microsoft.com/office/drawing/2014/main" id="{C204D2DB-002F-4BE3-9E38-B69A33A86AAB}"/>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04944" y="3153475"/>
            <a:ext cx="1190626"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72" name="Picture 48" descr="Image result for cuboid">
            <a:extLst>
              <a:ext uri="{FF2B5EF4-FFF2-40B4-BE49-F238E27FC236}">
                <a16:creationId xmlns:a16="http://schemas.microsoft.com/office/drawing/2014/main" id="{E80110E3-76A4-462B-801A-511E0B481316}"/>
              </a:ext>
            </a:extLst>
          </p:cNvPr>
          <p:cNvPicPr>
            <a:picLocks noChangeAspect="1" noChangeArrowheads="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rcRect l="22031" t="20703" r="21796"/>
          <a:stretch>
            <a:fillRect/>
          </a:stretch>
        </p:blipFill>
        <p:spPr bwMode="auto">
          <a:xfrm>
            <a:off x="5661752" y="2887982"/>
            <a:ext cx="1566863"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nvGrpSpPr>
          <p:cNvPr id="60" name="Group 49">
            <a:extLst>
              <a:ext uri="{FF2B5EF4-FFF2-40B4-BE49-F238E27FC236}">
                <a16:creationId xmlns:a16="http://schemas.microsoft.com/office/drawing/2014/main" id="{E8931B66-6A6B-4E1C-ABF6-1E1DD8922519}"/>
              </a:ext>
            </a:extLst>
          </p:cNvPr>
          <p:cNvGrpSpPr>
            <a:grpSpLocks/>
          </p:cNvGrpSpPr>
          <p:nvPr/>
        </p:nvGrpSpPr>
        <p:grpSpPr bwMode="auto">
          <a:xfrm>
            <a:off x="5163169" y="3668347"/>
            <a:ext cx="997165" cy="945819"/>
            <a:chOff x="115043910" y="109355779"/>
            <a:chExt cx="3027287" cy="3112225"/>
          </a:xfrm>
        </p:grpSpPr>
        <p:pic>
          <p:nvPicPr>
            <p:cNvPr id="1074" name="Picture 50" descr="Image result for hexagonal prism">
              <a:extLst>
                <a:ext uri="{FF2B5EF4-FFF2-40B4-BE49-F238E27FC236}">
                  <a16:creationId xmlns:a16="http://schemas.microsoft.com/office/drawing/2014/main" id="{F32AC63E-186E-430D-8C54-F2BEF4DBE119}"/>
                </a:ext>
              </a:extLst>
            </p:cNvPr>
            <p:cNvPicPr>
              <a:picLocks noChangeAspect="1" noChangeArrowheads="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l="19791" t="21585" r="52916" b="2777"/>
            <a:stretch>
              <a:fillRect/>
            </a:stretch>
          </p:blipFill>
          <p:spPr bwMode="auto">
            <a:xfrm>
              <a:off x="115043910" y="109355779"/>
              <a:ext cx="1871662" cy="311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75" name="Picture 51" descr="Image result for hexagonal prism">
              <a:extLst>
                <a:ext uri="{FF2B5EF4-FFF2-40B4-BE49-F238E27FC236}">
                  <a16:creationId xmlns:a16="http://schemas.microsoft.com/office/drawing/2014/main" id="{F8857D1E-D9B5-4B64-BA0E-9AD133F82363}"/>
                </a:ext>
              </a:extLst>
            </p:cNvPr>
            <p:cNvPicPr>
              <a:picLocks noChangeAspect="1" noChangeArrowheads="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l="54790" t="21626" r="27708" b="15971"/>
            <a:stretch>
              <a:fillRect/>
            </a:stretch>
          </p:blipFill>
          <p:spPr bwMode="auto">
            <a:xfrm>
              <a:off x="116871046" y="109704197"/>
              <a:ext cx="1200151" cy="256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pic>
        <p:nvPicPr>
          <p:cNvPr id="1076" name="Picture 52" descr="Image result for cylinder">
            <a:extLst>
              <a:ext uri="{FF2B5EF4-FFF2-40B4-BE49-F238E27FC236}">
                <a16:creationId xmlns:a16="http://schemas.microsoft.com/office/drawing/2014/main" id="{2ECFE5C0-9CCD-44CC-9723-11EDB071D010}"/>
              </a:ext>
            </a:extLst>
          </p:cNvPr>
          <p:cNvPicPr>
            <a:picLocks noChangeAspect="1" noChangeArrowheads="1"/>
          </p:cNvPicPr>
          <p:nvPr/>
        </p:nvPicPr>
        <p:blipFill>
          <a:blip r:embed="rId8">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6200000">
            <a:off x="1583333" y="4470693"/>
            <a:ext cx="1063625" cy="154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2030841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24472FF0-1C25-4D31-A5A1-8B9522C6DF16}"/>
              </a:ext>
            </a:extLst>
          </p:cNvPr>
          <p:cNvGrpSpPr/>
          <p:nvPr/>
        </p:nvGrpSpPr>
        <p:grpSpPr>
          <a:xfrm>
            <a:off x="2438400" y="274320"/>
            <a:ext cx="4460239" cy="5669280"/>
            <a:chOff x="2677727" y="925081"/>
            <a:chExt cx="3835154" cy="4881416"/>
          </a:xfrm>
        </p:grpSpPr>
        <p:pic>
          <p:nvPicPr>
            <p:cNvPr id="4" name="Picture 3">
              <a:extLst>
                <a:ext uri="{FF2B5EF4-FFF2-40B4-BE49-F238E27FC236}">
                  <a16:creationId xmlns:a16="http://schemas.microsoft.com/office/drawing/2014/main" id="{FE89369A-37C7-4E53-9808-CFE56B99069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677727" y="925081"/>
              <a:ext cx="3788546" cy="3106035"/>
            </a:xfrm>
            <a:prstGeom prst="rect">
              <a:avLst/>
            </a:prstGeom>
          </p:spPr>
        </p:pic>
        <p:pic>
          <p:nvPicPr>
            <p:cNvPr id="5" name="Picture 4">
              <a:extLst>
                <a:ext uri="{FF2B5EF4-FFF2-40B4-BE49-F238E27FC236}">
                  <a16:creationId xmlns:a16="http://schemas.microsoft.com/office/drawing/2014/main" id="{084D2C41-E1AE-4F53-BE88-5CF7CA93F8E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24335" y="3973312"/>
              <a:ext cx="3788546" cy="1833185"/>
            </a:xfrm>
            <a:prstGeom prst="rect">
              <a:avLst/>
            </a:prstGeom>
          </p:spPr>
        </p:pic>
        <p:cxnSp>
          <p:nvCxnSpPr>
            <p:cNvPr id="11" name="Straight Arrow Connector 10">
              <a:extLst>
                <a:ext uri="{FF2B5EF4-FFF2-40B4-BE49-F238E27FC236}">
                  <a16:creationId xmlns:a16="http://schemas.microsoft.com/office/drawing/2014/main" id="{A9D10F46-C9FE-45D8-876A-BEBB10B2ECDB}"/>
                </a:ext>
              </a:extLst>
            </p:cNvPr>
            <p:cNvCxnSpPr/>
            <p:nvPr/>
          </p:nvCxnSpPr>
          <p:spPr>
            <a:xfrm>
              <a:off x="3515558" y="1210138"/>
              <a:ext cx="1138561" cy="3102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A95D4F2-39EC-421F-825A-A374B5DADE4A}"/>
                </a:ext>
              </a:extLst>
            </p:cNvPr>
            <p:cNvCxnSpPr/>
            <p:nvPr/>
          </p:nvCxnSpPr>
          <p:spPr>
            <a:xfrm>
              <a:off x="3582140" y="1882621"/>
              <a:ext cx="1125245" cy="3215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1B4F8EC-AF6E-4530-A71D-6E9666184276}"/>
                </a:ext>
              </a:extLst>
            </p:cNvPr>
            <p:cNvCxnSpPr/>
            <p:nvPr/>
          </p:nvCxnSpPr>
          <p:spPr>
            <a:xfrm>
              <a:off x="3515558" y="2362015"/>
              <a:ext cx="1138561" cy="1205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08C281C-9225-46AB-A13F-F36E33F536B3}"/>
                </a:ext>
              </a:extLst>
            </p:cNvPr>
            <p:cNvCxnSpPr/>
            <p:nvPr/>
          </p:nvCxnSpPr>
          <p:spPr>
            <a:xfrm flipV="1">
              <a:off x="3582139" y="1389910"/>
              <a:ext cx="989861" cy="1637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057A5A2-17AE-4CBF-A760-6387A90B7F21}"/>
                </a:ext>
              </a:extLst>
            </p:cNvPr>
            <p:cNvCxnSpPr/>
            <p:nvPr/>
          </p:nvCxnSpPr>
          <p:spPr>
            <a:xfrm flipV="1">
              <a:off x="3582140" y="2628345"/>
              <a:ext cx="1071979" cy="938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1C073F0-02B8-40C9-872E-12BB50576570}"/>
                </a:ext>
              </a:extLst>
            </p:cNvPr>
            <p:cNvCxnSpPr>
              <a:cxnSpLocks/>
            </p:cNvCxnSpPr>
            <p:nvPr/>
          </p:nvCxnSpPr>
          <p:spPr>
            <a:xfrm flipV="1">
              <a:off x="3535531" y="2002469"/>
              <a:ext cx="1036469" cy="2310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733DD17-E990-4F56-ABC9-854EF70938D4}"/>
                </a:ext>
              </a:extLst>
            </p:cNvPr>
            <p:cNvCxnSpPr/>
            <p:nvPr/>
          </p:nvCxnSpPr>
          <p:spPr>
            <a:xfrm flipV="1">
              <a:off x="3535532" y="3200955"/>
              <a:ext cx="1118587" cy="1777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98084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550F-F566-4D0D-B5CE-50FAEC7E26BD}"/>
              </a:ext>
            </a:extLst>
          </p:cNvPr>
          <p:cNvSpPr>
            <a:spLocks noGrp="1"/>
          </p:cNvSpPr>
          <p:nvPr>
            <p:ph type="title"/>
          </p:nvPr>
        </p:nvSpPr>
        <p:spPr/>
        <p:txBody>
          <a:bodyPr/>
          <a:lstStyle/>
          <a:p>
            <a:r>
              <a:rPr lang="en-GB" dirty="0"/>
              <a:t>Challenge</a:t>
            </a:r>
          </a:p>
        </p:txBody>
      </p:sp>
      <p:sp>
        <p:nvSpPr>
          <p:cNvPr id="3" name="Content Placeholder 2">
            <a:extLst>
              <a:ext uri="{FF2B5EF4-FFF2-40B4-BE49-F238E27FC236}">
                <a16:creationId xmlns:a16="http://schemas.microsoft.com/office/drawing/2014/main" id="{5D4BDA49-3D2D-4821-85E3-C9136AB21F19}"/>
              </a:ext>
            </a:extLst>
          </p:cNvPr>
          <p:cNvSpPr>
            <a:spLocks noGrp="1"/>
          </p:cNvSpPr>
          <p:nvPr>
            <p:ph idx="1"/>
          </p:nvPr>
        </p:nvSpPr>
        <p:spPr/>
        <p:txBody>
          <a:bodyPr/>
          <a:lstStyle/>
          <a:p>
            <a:r>
              <a:rPr lang="en-GB" dirty="0"/>
              <a:t>Can you draw a sketch of the net for this 3D shape?</a:t>
            </a:r>
          </a:p>
        </p:txBody>
      </p:sp>
      <mc:AlternateContent xmlns:mc="http://schemas.openxmlformats.org/markup-compatibility/2006">
        <mc:Choice xmlns:am3d="http://schemas.microsoft.com/office/drawing/2017/model3d" Requires="am3d">
          <p:graphicFrame>
            <p:nvGraphicFramePr>
              <p:cNvPr id="5" name="3D Model 4" descr="Tetragonal Prism And Pyramid 01 White">
                <a:extLst>
                  <a:ext uri="{FF2B5EF4-FFF2-40B4-BE49-F238E27FC236}">
                    <a16:creationId xmlns:a16="http://schemas.microsoft.com/office/drawing/2014/main" id="{45DBB772-B899-4874-922F-BAD9E4EE163B}"/>
                  </a:ext>
                </a:extLst>
              </p:cNvPr>
              <p:cNvGraphicFramePr>
                <a:graphicFrameLocks noChangeAspect="1"/>
              </p:cNvGraphicFramePr>
              <p:nvPr>
                <p:extLst>
                  <p:ext uri="{D42A27DB-BD31-4B8C-83A1-F6EECF244321}">
                    <p14:modId xmlns:p14="http://schemas.microsoft.com/office/powerpoint/2010/main" val="2678180019"/>
                  </p:ext>
                </p:extLst>
              </p:nvPr>
            </p:nvGraphicFramePr>
            <p:xfrm>
              <a:off x="1418329" y="2692986"/>
              <a:ext cx="1403000" cy="3232460"/>
            </p:xfrm>
            <a:graphic>
              <a:graphicData uri="http://schemas.microsoft.com/office/drawing/2017/model3d">
                <am3d:model3d r:embed="rId2">
                  <am3d:spPr>
                    <a:xfrm>
                      <a:off x="0" y="0"/>
                      <a:ext cx="1403000" cy="3232460"/>
                    </a:xfrm>
                    <a:prstGeom prst="rect">
                      <a:avLst/>
                    </a:prstGeom>
                  </am3d:spPr>
                  <am3d:camera>
                    <am3d:pos x="0" y="0" z="51216751"/>
                    <am3d:up dx="0" dy="36000000" dz="0"/>
                    <am3d:lookAt x="0" y="0" z="0"/>
                    <am3d:perspective fov="2700000"/>
                  </am3d:camera>
                  <am3d:trans>
                    <am3d:meterPerModelUnit n="98531" d="1000000"/>
                    <am3d:preTrans dx="0" dy="-18000000" dz="0"/>
                    <am3d:scale>
                      <am3d:sx n="1000000" d="1000000"/>
                      <am3d:sy n="1000000" d="1000000"/>
                      <am3d:sz n="1000000" d="1000000"/>
                    </am3d:scale>
                    <am3d:rot ax="1200000" ay="-1800000" az="-600000"/>
                    <am3d:postTrans dx="0" dy="0" dz="0"/>
                  </am3d:trans>
                  <am3d:raster rName="Office3DRenderer" rVer="16.0.8326">
                    <am3d:blip r:embed="rId3"/>
                  </am3d:raster>
                  <am3d:objViewport viewportSz="468902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Tetragonal Prism And Pyramid 01 White">
                <a:extLst>
                  <a:ext uri="{FF2B5EF4-FFF2-40B4-BE49-F238E27FC236}">
                    <a16:creationId xmlns:a16="http://schemas.microsoft.com/office/drawing/2014/main" id="{45DBB772-B899-4874-922F-BAD9E4EE163B}"/>
                  </a:ext>
                </a:extLst>
              </p:cNvPr>
              <p:cNvPicPr>
                <a:picLocks noGrp="1" noRot="1" noChangeAspect="1" noMove="1" noResize="1" noEditPoints="1" noAdjustHandles="1" noChangeArrowheads="1" noChangeShapeType="1" noCrop="1"/>
              </p:cNvPicPr>
              <p:nvPr/>
            </p:nvPicPr>
            <p:blipFill>
              <a:blip r:embed="rId3"/>
              <a:stretch>
                <a:fillRect/>
              </a:stretch>
            </p:blipFill>
            <p:spPr>
              <a:xfrm>
                <a:off x="1418329" y="2692986"/>
                <a:ext cx="1403000" cy="323246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7" name="3D Model 6" descr="Tetragonal Prism And Pyramid 01 White">
                <a:extLst>
                  <a:ext uri="{FF2B5EF4-FFF2-40B4-BE49-F238E27FC236}">
                    <a16:creationId xmlns:a16="http://schemas.microsoft.com/office/drawing/2014/main" id="{340505F7-F982-4540-8008-E1898BC406F0}"/>
                  </a:ext>
                </a:extLst>
              </p:cNvPr>
              <p:cNvGraphicFramePr>
                <a:graphicFrameLocks noChangeAspect="1"/>
              </p:cNvGraphicFramePr>
              <p:nvPr>
                <p:extLst>
                  <p:ext uri="{D42A27DB-BD31-4B8C-83A1-F6EECF244321}">
                    <p14:modId xmlns:p14="http://schemas.microsoft.com/office/powerpoint/2010/main" val="2398207831"/>
                  </p:ext>
                </p:extLst>
              </p:nvPr>
            </p:nvGraphicFramePr>
            <p:xfrm>
              <a:off x="3756511" y="3642581"/>
              <a:ext cx="1191278" cy="1177012"/>
            </p:xfrm>
            <a:graphic>
              <a:graphicData uri="http://schemas.microsoft.com/office/drawing/2017/model3d">
                <am3d:model3d r:embed="rId2">
                  <am3d:spPr>
                    <a:xfrm>
                      <a:off x="0" y="0"/>
                      <a:ext cx="1191278" cy="1177012"/>
                    </a:xfrm>
                    <a:prstGeom prst="rect">
                      <a:avLst/>
                    </a:prstGeom>
                  </am3d:spPr>
                  <am3d:camera>
                    <am3d:pos x="0" y="0" z="51216751"/>
                    <am3d:up dx="0" dy="36000000" dz="0"/>
                    <am3d:lookAt x="0" y="0" z="0"/>
                    <am3d:perspective fov="2700000"/>
                  </am3d:camera>
                  <am3d:trans>
                    <am3d:meterPerModelUnit n="98531" d="1000000"/>
                    <am3d:preTrans dx="0" dy="-18000000" dz="0"/>
                    <am3d:scale>
                      <am3d:sx n="1000000" d="1000000"/>
                      <am3d:sy n="1000000" d="1000000"/>
                      <am3d:sz n="1000000" d="1000000"/>
                    </am3d:scale>
                    <am3d:rot ax="16200000"/>
                    <am3d:postTrans dx="0" dy="0" dz="0"/>
                  </am3d:trans>
                  <am3d:raster rName="Office3DRenderer" rVer="16.0.8326">
                    <am3d:blip r:embed="rId4"/>
                  </am3d:raster>
                  <am3d:objViewport viewportSz="468902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 name="3D Model 6" descr="Tetragonal Prism And Pyramid 01 White">
                <a:extLst>
                  <a:ext uri="{FF2B5EF4-FFF2-40B4-BE49-F238E27FC236}">
                    <a16:creationId xmlns:a16="http://schemas.microsoft.com/office/drawing/2014/main" id="{340505F7-F982-4540-8008-E1898BC406F0}"/>
                  </a:ext>
                </a:extLst>
              </p:cNvPr>
              <p:cNvPicPr>
                <a:picLocks noGrp="1" noRot="1" noChangeAspect="1" noMove="1" noResize="1" noEditPoints="1" noAdjustHandles="1" noChangeArrowheads="1" noChangeShapeType="1" noCrop="1"/>
              </p:cNvPicPr>
              <p:nvPr/>
            </p:nvPicPr>
            <p:blipFill>
              <a:blip r:embed="rId4"/>
              <a:stretch>
                <a:fillRect/>
              </a:stretch>
            </p:blipFill>
            <p:spPr>
              <a:xfrm>
                <a:off x="3756511" y="3642581"/>
                <a:ext cx="1191278" cy="1177012"/>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8" name="3D Model 7" descr="Tetragonal Prism And Pyramid 01 White">
                <a:extLst>
                  <a:ext uri="{FF2B5EF4-FFF2-40B4-BE49-F238E27FC236}">
                    <a16:creationId xmlns:a16="http://schemas.microsoft.com/office/drawing/2014/main" id="{BFABD5C4-3CA0-48E2-B97F-78FD5984296F}"/>
                  </a:ext>
                </a:extLst>
              </p:cNvPr>
              <p:cNvGraphicFramePr>
                <a:graphicFrameLocks noChangeAspect="1"/>
              </p:cNvGraphicFramePr>
              <p:nvPr>
                <p:extLst>
                  <p:ext uri="{D42A27DB-BD31-4B8C-83A1-F6EECF244321}">
                    <p14:modId xmlns:p14="http://schemas.microsoft.com/office/powerpoint/2010/main" val="1068796603"/>
                  </p:ext>
                </p:extLst>
              </p:nvPr>
            </p:nvGraphicFramePr>
            <p:xfrm>
              <a:off x="6322674" y="2680945"/>
              <a:ext cx="1018126" cy="3045962"/>
            </p:xfrm>
            <a:graphic>
              <a:graphicData uri="http://schemas.microsoft.com/office/drawing/2017/model3d">
                <am3d:model3d r:embed="rId2">
                  <am3d:spPr>
                    <a:xfrm>
                      <a:off x="0" y="0"/>
                      <a:ext cx="1018126" cy="3045962"/>
                    </a:xfrm>
                    <a:prstGeom prst="rect">
                      <a:avLst/>
                    </a:prstGeom>
                  </am3d:spPr>
                  <am3d:camera>
                    <am3d:pos x="0" y="0" z="51216751"/>
                    <am3d:up dx="0" dy="36000000" dz="0"/>
                    <am3d:lookAt x="0" y="0" z="0"/>
                    <am3d:perspective fov="2700000"/>
                  </am3d:camera>
                  <am3d:trans>
                    <am3d:meterPerModelUnit n="98531" d="1000000"/>
                    <am3d:preTrans dx="0" dy="-18000000" dz="0"/>
                    <am3d:scale>
                      <am3d:sx n="1000000" d="1000000"/>
                      <am3d:sy n="1000000" d="1000000"/>
                      <am3d:sz n="1000000" d="1000000"/>
                    </am3d:scale>
                    <am3d:rot/>
                    <am3d:postTrans dx="0" dy="0" dz="0"/>
                  </am3d:trans>
                  <am3d:raster rName="Office3DRenderer" rVer="16.0.8326">
                    <am3d:blip r:embed="rId5"/>
                  </am3d:raster>
                  <am3d:objViewport viewportSz="468902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8" name="3D Model 7" descr="Tetragonal Prism And Pyramid 01 White">
                <a:extLst>
                  <a:ext uri="{FF2B5EF4-FFF2-40B4-BE49-F238E27FC236}">
                    <a16:creationId xmlns:a16="http://schemas.microsoft.com/office/drawing/2014/main" id="{BFABD5C4-3CA0-48E2-B97F-78FD5984296F}"/>
                  </a:ext>
                </a:extLst>
              </p:cNvPr>
              <p:cNvPicPr>
                <a:picLocks noGrp="1" noRot="1" noChangeAspect="1" noMove="1" noResize="1" noEditPoints="1" noAdjustHandles="1" noChangeArrowheads="1" noChangeShapeType="1" noCrop="1"/>
              </p:cNvPicPr>
              <p:nvPr/>
            </p:nvPicPr>
            <p:blipFill>
              <a:blip r:embed="rId5"/>
              <a:stretch>
                <a:fillRect/>
              </a:stretch>
            </p:blipFill>
            <p:spPr>
              <a:xfrm>
                <a:off x="6322674" y="2680945"/>
                <a:ext cx="1018126" cy="3045962"/>
              </a:xfrm>
              <a:prstGeom prst="rect">
                <a:avLst/>
              </a:prstGeom>
            </p:spPr>
          </p:pic>
        </mc:Fallback>
      </mc:AlternateContent>
    </p:spTree>
    <p:extLst>
      <p:ext uri="{BB962C8B-B14F-4D97-AF65-F5344CB8AC3E}">
        <p14:creationId xmlns:p14="http://schemas.microsoft.com/office/powerpoint/2010/main" val="341687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1DD9-D5EA-43FE-96E9-74E748643F5C}"/>
              </a:ext>
            </a:extLst>
          </p:cNvPr>
          <p:cNvSpPr>
            <a:spLocks noGrp="1"/>
          </p:cNvSpPr>
          <p:nvPr>
            <p:ph type="title"/>
          </p:nvPr>
        </p:nvSpPr>
        <p:spPr/>
        <p:txBody>
          <a:bodyPr/>
          <a:lstStyle/>
          <a:p>
            <a:r>
              <a:rPr lang="en-GB" dirty="0"/>
              <a:t>Answer</a:t>
            </a:r>
          </a:p>
        </p:txBody>
      </p:sp>
      <p:grpSp>
        <p:nvGrpSpPr>
          <p:cNvPr id="20" name="Group 19">
            <a:extLst>
              <a:ext uri="{FF2B5EF4-FFF2-40B4-BE49-F238E27FC236}">
                <a16:creationId xmlns:a16="http://schemas.microsoft.com/office/drawing/2014/main" id="{CF348D53-F418-44CC-A282-F26989DF0B33}"/>
              </a:ext>
            </a:extLst>
          </p:cNvPr>
          <p:cNvGrpSpPr/>
          <p:nvPr/>
        </p:nvGrpSpPr>
        <p:grpSpPr>
          <a:xfrm>
            <a:off x="628650" y="1690689"/>
            <a:ext cx="4577673" cy="3829619"/>
            <a:chOff x="4680104" y="1412111"/>
            <a:chExt cx="3889099" cy="3253567"/>
          </a:xfrm>
        </p:grpSpPr>
        <p:sp>
          <p:nvSpPr>
            <p:cNvPr id="6" name="Rectangle 5">
              <a:extLst>
                <a:ext uri="{FF2B5EF4-FFF2-40B4-BE49-F238E27FC236}">
                  <a16:creationId xmlns:a16="http://schemas.microsoft.com/office/drawing/2014/main" id="{F935C1F2-9BB3-4B15-ACEB-104D18320788}"/>
                </a:ext>
              </a:extLst>
            </p:cNvPr>
            <p:cNvSpPr/>
            <p:nvPr/>
          </p:nvSpPr>
          <p:spPr>
            <a:xfrm rot="16200000">
              <a:off x="5269877" y="2552758"/>
              <a:ext cx="1737282" cy="972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9" name="Isosceles Triangle 8">
              <a:extLst>
                <a:ext uri="{FF2B5EF4-FFF2-40B4-BE49-F238E27FC236}">
                  <a16:creationId xmlns:a16="http://schemas.microsoft.com/office/drawing/2014/main" id="{998327F0-2EAF-4A1C-A4FD-8C1E2543290D}"/>
                </a:ext>
              </a:extLst>
            </p:cNvPr>
            <p:cNvSpPr/>
            <p:nvPr/>
          </p:nvSpPr>
          <p:spPr>
            <a:xfrm>
              <a:off x="5652380" y="1412111"/>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0" name="Isosceles Triangle 9">
              <a:extLst>
                <a:ext uri="{FF2B5EF4-FFF2-40B4-BE49-F238E27FC236}">
                  <a16:creationId xmlns:a16="http://schemas.microsoft.com/office/drawing/2014/main" id="{44F79E48-B44F-4140-9865-2DB527961959}"/>
                </a:ext>
              </a:extLst>
            </p:cNvPr>
            <p:cNvSpPr/>
            <p:nvPr/>
          </p:nvSpPr>
          <p:spPr>
            <a:xfrm rot="10800000">
              <a:off x="5652380" y="3907535"/>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1" name="Rectangle 10">
              <a:extLst>
                <a:ext uri="{FF2B5EF4-FFF2-40B4-BE49-F238E27FC236}">
                  <a16:creationId xmlns:a16="http://schemas.microsoft.com/office/drawing/2014/main" id="{D34D8BAD-838D-489D-9078-392CD7C51162}"/>
                </a:ext>
              </a:extLst>
            </p:cNvPr>
            <p:cNvSpPr/>
            <p:nvPr/>
          </p:nvSpPr>
          <p:spPr>
            <a:xfrm rot="16200000">
              <a:off x="4297601" y="2552758"/>
              <a:ext cx="1737282" cy="972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2" name="Isosceles Triangle 11">
              <a:extLst>
                <a:ext uri="{FF2B5EF4-FFF2-40B4-BE49-F238E27FC236}">
                  <a16:creationId xmlns:a16="http://schemas.microsoft.com/office/drawing/2014/main" id="{C0E8EF6C-5251-4031-A5CF-CDCC314DA135}"/>
                </a:ext>
              </a:extLst>
            </p:cNvPr>
            <p:cNvSpPr/>
            <p:nvPr/>
          </p:nvSpPr>
          <p:spPr>
            <a:xfrm>
              <a:off x="4680104" y="1412111"/>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3" name="Isosceles Triangle 12">
              <a:extLst>
                <a:ext uri="{FF2B5EF4-FFF2-40B4-BE49-F238E27FC236}">
                  <a16:creationId xmlns:a16="http://schemas.microsoft.com/office/drawing/2014/main" id="{EC3BF32E-3418-4EF1-8D48-0EE4EC4347C3}"/>
                </a:ext>
              </a:extLst>
            </p:cNvPr>
            <p:cNvSpPr/>
            <p:nvPr/>
          </p:nvSpPr>
          <p:spPr>
            <a:xfrm rot="10800000">
              <a:off x="4680104" y="3907535"/>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4" name="Rectangle 13">
              <a:extLst>
                <a:ext uri="{FF2B5EF4-FFF2-40B4-BE49-F238E27FC236}">
                  <a16:creationId xmlns:a16="http://schemas.microsoft.com/office/drawing/2014/main" id="{2F5BC306-B961-42B2-BB94-DEF621DF5A39}"/>
                </a:ext>
              </a:extLst>
            </p:cNvPr>
            <p:cNvSpPr/>
            <p:nvPr/>
          </p:nvSpPr>
          <p:spPr>
            <a:xfrm rot="16200000">
              <a:off x="6242151" y="2552758"/>
              <a:ext cx="1737282" cy="972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5" name="Isosceles Triangle 14">
              <a:extLst>
                <a:ext uri="{FF2B5EF4-FFF2-40B4-BE49-F238E27FC236}">
                  <a16:creationId xmlns:a16="http://schemas.microsoft.com/office/drawing/2014/main" id="{8C4E8F7B-F1CB-460C-94F1-5D41A6BDE4DD}"/>
                </a:ext>
              </a:extLst>
            </p:cNvPr>
            <p:cNvSpPr/>
            <p:nvPr/>
          </p:nvSpPr>
          <p:spPr>
            <a:xfrm>
              <a:off x="6624654" y="1412111"/>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6" name="Isosceles Triangle 15">
              <a:extLst>
                <a:ext uri="{FF2B5EF4-FFF2-40B4-BE49-F238E27FC236}">
                  <a16:creationId xmlns:a16="http://schemas.microsoft.com/office/drawing/2014/main" id="{566230EC-E3F8-403A-97AB-2B27F9D62869}"/>
                </a:ext>
              </a:extLst>
            </p:cNvPr>
            <p:cNvSpPr/>
            <p:nvPr/>
          </p:nvSpPr>
          <p:spPr>
            <a:xfrm rot="10800000">
              <a:off x="6624654" y="3907535"/>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7" name="Rectangle 16">
              <a:extLst>
                <a:ext uri="{FF2B5EF4-FFF2-40B4-BE49-F238E27FC236}">
                  <a16:creationId xmlns:a16="http://schemas.microsoft.com/office/drawing/2014/main" id="{A63D8C7E-75A6-4FC5-A005-9E56A7E50926}"/>
                </a:ext>
              </a:extLst>
            </p:cNvPr>
            <p:cNvSpPr/>
            <p:nvPr/>
          </p:nvSpPr>
          <p:spPr>
            <a:xfrm rot="16200000">
              <a:off x="7214424" y="2552760"/>
              <a:ext cx="1737284" cy="972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8" name="Isosceles Triangle 17">
              <a:extLst>
                <a:ext uri="{FF2B5EF4-FFF2-40B4-BE49-F238E27FC236}">
                  <a16:creationId xmlns:a16="http://schemas.microsoft.com/office/drawing/2014/main" id="{8A533C38-B626-4127-9AF3-02022C6747E5}"/>
                </a:ext>
              </a:extLst>
            </p:cNvPr>
            <p:cNvSpPr/>
            <p:nvPr/>
          </p:nvSpPr>
          <p:spPr>
            <a:xfrm>
              <a:off x="7596928" y="1412112"/>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
          <p:nvSpPr>
            <p:cNvPr id="19" name="Isosceles Triangle 18">
              <a:extLst>
                <a:ext uri="{FF2B5EF4-FFF2-40B4-BE49-F238E27FC236}">
                  <a16:creationId xmlns:a16="http://schemas.microsoft.com/office/drawing/2014/main" id="{FDAC619C-4F48-4975-ACC6-F85B37FABB68}"/>
                </a:ext>
              </a:extLst>
            </p:cNvPr>
            <p:cNvSpPr/>
            <p:nvPr/>
          </p:nvSpPr>
          <p:spPr>
            <a:xfrm rot="10800000">
              <a:off x="7596928" y="3907536"/>
              <a:ext cx="972275" cy="75814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grpSp>
      <p:sp>
        <p:nvSpPr>
          <p:cNvPr id="21" name="TextBox 20">
            <a:extLst>
              <a:ext uri="{FF2B5EF4-FFF2-40B4-BE49-F238E27FC236}">
                <a16:creationId xmlns:a16="http://schemas.microsoft.com/office/drawing/2014/main" id="{64CADFC6-C9E9-43B0-B8C7-985E653B1D86}"/>
              </a:ext>
            </a:extLst>
          </p:cNvPr>
          <p:cNvSpPr txBox="1"/>
          <p:nvPr/>
        </p:nvSpPr>
        <p:spPr>
          <a:xfrm>
            <a:off x="5538393" y="1647225"/>
            <a:ext cx="3281423" cy="2354491"/>
          </a:xfrm>
          <a:prstGeom prst="rect">
            <a:avLst/>
          </a:prstGeom>
          <a:noFill/>
        </p:spPr>
        <p:txBody>
          <a:bodyPr wrap="square" rtlCol="0">
            <a:spAutoFit/>
          </a:bodyPr>
          <a:lstStyle/>
          <a:p>
            <a:r>
              <a:rPr lang="en-GB" sz="2100" dirty="0"/>
              <a:t>Discuss:</a:t>
            </a:r>
          </a:p>
          <a:p>
            <a:endParaRPr lang="en-GB" sz="2100" dirty="0"/>
          </a:p>
          <a:p>
            <a:r>
              <a:rPr lang="en-GB" sz="2100" dirty="0"/>
              <a:t>If you were to make this in real life out of paper, what would you need to do to make sure the net stays in place?</a:t>
            </a:r>
          </a:p>
        </p:txBody>
      </p:sp>
      <mc:AlternateContent xmlns:mc="http://schemas.openxmlformats.org/markup-compatibility/2006">
        <mc:Choice xmlns:am3d="http://schemas.microsoft.com/office/drawing/2017/model3d" Requires="am3d">
          <p:graphicFrame>
            <p:nvGraphicFramePr>
              <p:cNvPr id="22" name="3D Model 21" descr="Tetragonal Prism And Pyramid 01 White">
                <a:extLst>
                  <a:ext uri="{FF2B5EF4-FFF2-40B4-BE49-F238E27FC236}">
                    <a16:creationId xmlns:a16="http://schemas.microsoft.com/office/drawing/2014/main" id="{FAFE6F66-A25D-4BAC-BEE8-28BEA63B3BB3}"/>
                  </a:ext>
                </a:extLst>
              </p:cNvPr>
              <p:cNvGraphicFramePr>
                <a:graphicFrameLocks noChangeAspect="1"/>
              </p:cNvGraphicFramePr>
              <p:nvPr>
                <p:extLst>
                  <p:ext uri="{D42A27DB-BD31-4B8C-83A1-F6EECF244321}">
                    <p14:modId xmlns:p14="http://schemas.microsoft.com/office/powerpoint/2010/main" val="1852747686"/>
                  </p:ext>
                </p:extLst>
              </p:nvPr>
            </p:nvGraphicFramePr>
            <p:xfrm rot="20631263">
              <a:off x="7537876" y="3779482"/>
              <a:ext cx="823749" cy="1949129"/>
            </p:xfrm>
            <a:graphic>
              <a:graphicData uri="http://schemas.microsoft.com/office/drawing/2017/model3d">
                <am3d:model3d r:embed="rId2">
                  <am3d:spPr>
                    <a:xfrm rot="20631263">
                      <a:off x="0" y="0"/>
                      <a:ext cx="823749" cy="1949129"/>
                    </a:xfrm>
                    <a:prstGeom prst="rect">
                      <a:avLst/>
                    </a:prstGeom>
                  </am3d:spPr>
                  <am3d:camera>
                    <am3d:pos x="0" y="0" z="51216751"/>
                    <am3d:up dx="0" dy="36000000" dz="0"/>
                    <am3d:lookAt x="0" y="0" z="0"/>
                    <am3d:perspective fov="2700000"/>
                  </am3d:camera>
                  <am3d:trans>
                    <am3d:meterPerModelUnit n="98531" d="1000000"/>
                    <am3d:preTrans dx="0" dy="-18000000" dz="0"/>
                    <am3d:scale>
                      <am3d:sx n="1000000" d="1000000"/>
                      <am3d:sy n="1000000" d="1000000"/>
                      <am3d:sz n="1000000" d="1000000"/>
                    </am3d:scale>
                    <am3d:rot ax="-10767956" ay="1644351" az="-3290"/>
                    <am3d:postTrans dx="0" dy="0" dz="0"/>
                  </am3d:trans>
                  <am3d:raster rName="Office3DRenderer" rVer="16.0.8326">
                    <am3d:blip r:embed="rId3"/>
                  </am3d:raster>
                  <am3d:objViewport viewportSz="296058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2" name="3D Model 21" descr="Tetragonal Prism And Pyramid 01 White">
                <a:extLst>
                  <a:ext uri="{FF2B5EF4-FFF2-40B4-BE49-F238E27FC236}">
                    <a16:creationId xmlns:a16="http://schemas.microsoft.com/office/drawing/2014/main" id="{FAFE6F66-A25D-4BAC-BEE8-28BEA63B3BB3}"/>
                  </a:ext>
                </a:extLst>
              </p:cNvPr>
              <p:cNvPicPr>
                <a:picLocks noGrp="1" noRot="1" noChangeAspect="1" noMove="1" noResize="1" noEditPoints="1" noAdjustHandles="1" noChangeArrowheads="1" noChangeShapeType="1" noCrop="1"/>
              </p:cNvPicPr>
              <p:nvPr/>
            </p:nvPicPr>
            <p:blipFill>
              <a:blip r:embed="rId3"/>
              <a:stretch>
                <a:fillRect/>
              </a:stretch>
            </p:blipFill>
            <p:spPr>
              <a:xfrm rot="20631263">
                <a:off x="7537876" y="3779482"/>
                <a:ext cx="823749" cy="1949129"/>
              </a:xfrm>
              <a:prstGeom prst="rect">
                <a:avLst/>
              </a:prstGeom>
            </p:spPr>
          </p:pic>
        </mc:Fallback>
      </mc:AlternateContent>
      <p:pic>
        <p:nvPicPr>
          <p:cNvPr id="23" name="Picture 22">
            <a:extLst>
              <a:ext uri="{FF2B5EF4-FFF2-40B4-BE49-F238E27FC236}">
                <a16:creationId xmlns:a16="http://schemas.microsoft.com/office/drawing/2014/main" id="{35951DBC-421B-4988-A90D-9D7EA9C2201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88447" y="4130995"/>
            <a:ext cx="735197" cy="1544433"/>
          </a:xfrm>
          <a:prstGeom prst="rect">
            <a:avLst/>
          </a:prstGeom>
        </p:spPr>
      </p:pic>
      <p:pic>
        <p:nvPicPr>
          <p:cNvPr id="24" name="Picture 23">
            <a:extLst>
              <a:ext uri="{FF2B5EF4-FFF2-40B4-BE49-F238E27FC236}">
                <a16:creationId xmlns:a16="http://schemas.microsoft.com/office/drawing/2014/main" id="{FC2FFAF1-4168-42F5-A124-A530A54AD4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29261" y="4487249"/>
            <a:ext cx="1090477" cy="1090477"/>
          </a:xfrm>
          <a:prstGeom prst="rect">
            <a:avLst/>
          </a:prstGeom>
        </p:spPr>
      </p:pic>
    </p:spTree>
    <p:extLst>
      <p:ext uri="{BB962C8B-B14F-4D97-AF65-F5344CB8AC3E}">
        <p14:creationId xmlns:p14="http://schemas.microsoft.com/office/powerpoint/2010/main" val="3127009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DA785-C9A1-475B-816F-5D79808137B4}"/>
              </a:ext>
            </a:extLst>
          </p:cNvPr>
          <p:cNvSpPr>
            <a:spLocks noGrp="1"/>
          </p:cNvSpPr>
          <p:nvPr>
            <p:ph type="title"/>
          </p:nvPr>
        </p:nvSpPr>
        <p:spPr/>
        <p:txBody>
          <a:bodyPr>
            <a:normAutofit/>
          </a:bodyPr>
          <a:lstStyle/>
          <a:p>
            <a:r>
              <a:rPr lang="en-GB" sz="3200" dirty="0"/>
              <a:t>Worksheet: Constructing Simple 3D Shapes</a:t>
            </a:r>
          </a:p>
        </p:txBody>
      </p:sp>
      <p:sp>
        <p:nvSpPr>
          <p:cNvPr id="3" name="Content Placeholder 2">
            <a:extLst>
              <a:ext uri="{FF2B5EF4-FFF2-40B4-BE49-F238E27FC236}">
                <a16:creationId xmlns:a16="http://schemas.microsoft.com/office/drawing/2014/main" id="{EC9A8512-46CC-4DA3-BB22-E165AA3D1B9F}"/>
              </a:ext>
            </a:extLst>
          </p:cNvPr>
          <p:cNvSpPr>
            <a:spLocks noGrp="1"/>
          </p:cNvSpPr>
          <p:nvPr>
            <p:ph idx="1"/>
          </p:nvPr>
        </p:nvSpPr>
        <p:spPr>
          <a:xfrm>
            <a:off x="628650" y="1690689"/>
            <a:ext cx="7886700" cy="4351338"/>
          </a:xfrm>
        </p:spPr>
        <p:txBody>
          <a:bodyPr/>
          <a:lstStyle/>
          <a:p>
            <a:r>
              <a:rPr lang="en-GB" dirty="0"/>
              <a:t>Chose one out of the 3 worksheets</a:t>
            </a:r>
          </a:p>
          <a:p>
            <a:r>
              <a:rPr lang="en-GB" dirty="0"/>
              <a:t>Now follow the instructions on the sheet </a:t>
            </a:r>
          </a:p>
          <a:p>
            <a:r>
              <a:rPr lang="en-GB" dirty="0"/>
              <a:t>How do you think they fold up?</a:t>
            </a:r>
          </a:p>
        </p:txBody>
      </p:sp>
      <p:pic>
        <p:nvPicPr>
          <p:cNvPr id="4" name="Picture 3">
            <a:extLst>
              <a:ext uri="{FF2B5EF4-FFF2-40B4-BE49-F238E27FC236}">
                <a16:creationId xmlns:a16="http://schemas.microsoft.com/office/drawing/2014/main" id="{3951E533-6822-4700-B6E6-197A04A9B29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59230" y="3354130"/>
            <a:ext cx="1951369" cy="2183130"/>
          </a:xfrm>
          <a:prstGeom prst="rect">
            <a:avLst/>
          </a:prstGeom>
        </p:spPr>
      </p:pic>
      <p:pic>
        <p:nvPicPr>
          <p:cNvPr id="5" name="Picture 4">
            <a:extLst>
              <a:ext uri="{FF2B5EF4-FFF2-40B4-BE49-F238E27FC236}">
                <a16:creationId xmlns:a16="http://schemas.microsoft.com/office/drawing/2014/main" id="{0EDA0E5E-9773-4E1C-A9F0-5F02F05B36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00" y="3354130"/>
            <a:ext cx="2096229" cy="2366010"/>
          </a:xfrm>
          <a:prstGeom prst="rect">
            <a:avLst/>
          </a:prstGeom>
        </p:spPr>
      </p:pic>
      <p:pic>
        <p:nvPicPr>
          <p:cNvPr id="7" name="Picture 6">
            <a:extLst>
              <a:ext uri="{FF2B5EF4-FFF2-40B4-BE49-F238E27FC236}">
                <a16:creationId xmlns:a16="http://schemas.microsoft.com/office/drawing/2014/main" id="{2A23A382-D417-421C-9DC2-C881E6E49D3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97951" y="3266985"/>
            <a:ext cx="2030576" cy="2775042"/>
          </a:xfrm>
          <a:prstGeom prst="rect">
            <a:avLst/>
          </a:prstGeom>
        </p:spPr>
      </p:pic>
    </p:spTree>
    <p:extLst>
      <p:ext uri="{BB962C8B-B14F-4D97-AF65-F5344CB8AC3E}">
        <p14:creationId xmlns:p14="http://schemas.microsoft.com/office/powerpoint/2010/main" val="41586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F7FDD4BF95AAB44B05F9A01B9B28568" ma:contentTypeVersion="10" ma:contentTypeDescription="Create a new document." ma:contentTypeScope="" ma:versionID="137242264c597ec74d2afdec1b8cce9c">
  <xsd:schema xmlns:xsd="http://www.w3.org/2001/XMLSchema" xmlns:xs="http://www.w3.org/2001/XMLSchema" xmlns:p="http://schemas.microsoft.com/office/2006/metadata/properties" xmlns:ns2="18931153-ea2c-4fe4-af0d-26bc49ad2fb5" targetNamespace="http://schemas.microsoft.com/office/2006/metadata/properties" ma:root="true" ma:fieldsID="0bb43a5d1b4668bf2f4dd29e8deb4eb5" ns2:_="">
    <xsd:import namespace="18931153-ea2c-4fe4-af0d-26bc49ad2fb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931153-ea2c-4fe4-af0d-26bc49ad2f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F921C7-7CB7-447B-8FFC-1A1FD93FFB4D}">
  <ds:schemaRefs>
    <ds:schemaRef ds:uri="d82b290c-4d56-4a31-8072-781216285a44"/>
    <ds:schemaRef ds:uri="http://schemas.microsoft.com/office/2006/metadata/properties"/>
    <ds:schemaRef ds:uri="http://purl.org/dc/elements/1.1/"/>
    <ds:schemaRef ds:uri="0e652535-a39b-4361-99b8-9c72483ebfc5"/>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4DC4ADC-B021-44FC-B3BE-C62F549833B6}"/>
</file>

<file path=customXml/itemProps3.xml><?xml version="1.0" encoding="utf-8"?>
<ds:datastoreItem xmlns:ds="http://schemas.openxmlformats.org/officeDocument/2006/customXml" ds:itemID="{A9D6F48B-E6E3-4284-9C06-D4DB303910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6305</TotalTime>
  <Words>500</Words>
  <Application>Microsoft Office PowerPoint</Application>
  <PresentationFormat>On-screen Show (4:3)</PresentationFormat>
  <Paragraphs>49</Paragraphs>
  <Slides>15</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Lesson 4A – Net Shapes</vt:lpstr>
      <vt:lpstr>LO: We are learning how 3D shapes can be formed from net shapes</vt:lpstr>
      <vt:lpstr>Starter</vt:lpstr>
      <vt:lpstr>Net Shapes</vt:lpstr>
      <vt:lpstr>Worksheet: Match the Net to the Shape</vt:lpstr>
      <vt:lpstr>PowerPoint Presentation</vt:lpstr>
      <vt:lpstr>Challenge</vt:lpstr>
      <vt:lpstr>Answer</vt:lpstr>
      <vt:lpstr>Worksheet: Constructing Simple 3D Shapes</vt:lpstr>
      <vt:lpstr>Real World Applications of Nets</vt:lpstr>
      <vt:lpstr>Footballs</vt:lpstr>
      <vt:lpstr>Practise Making a 3D Shape</vt:lpstr>
      <vt:lpstr>Pictures for Instructions</vt:lpstr>
      <vt:lpstr>If you want to make your own…</vt:lpstr>
      <vt:lpstr>Now test your lampshades in the dark!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Illuminating Engineering Lesson 4A – Net Shapes</dc:title>
  <dc:creator>Ewan Collar</dc:creator>
  <cp:lastModifiedBy>Ewan Collar</cp:lastModifiedBy>
  <cp:revision>15</cp:revision>
  <dcterms:created xsi:type="dcterms:W3CDTF">2021-02-20T15:48:16Z</dcterms:created>
  <dcterms:modified xsi:type="dcterms:W3CDTF">2021-02-28T12:08:23Z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0x0101001F7FDD4BF95AAB44B05F9A01B9B28568</vt:lpwstr>
  </property>
</Properties>
</file>