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2"/>
  </p:notesMasterIdLst>
  <p:sldIdLst>
    <p:sldId id="256" r:id="rId5"/>
    <p:sldId id="257" r:id="rId6"/>
    <p:sldId id="285" r:id="rId7"/>
    <p:sldId id="258" r:id="rId8"/>
    <p:sldId id="286" r:id="rId9"/>
    <p:sldId id="294" r:id="rId10"/>
    <p:sldId id="289" r:id="rId11"/>
    <p:sldId id="292" r:id="rId12"/>
    <p:sldId id="288" r:id="rId13"/>
    <p:sldId id="293" r:id="rId14"/>
    <p:sldId id="291" r:id="rId15"/>
    <p:sldId id="295" r:id="rId16"/>
    <p:sldId id="296" r:id="rId17"/>
    <p:sldId id="297" r:id="rId18"/>
    <p:sldId id="298" r:id="rId19"/>
    <p:sldId id="299" r:id="rId20"/>
    <p:sldId id="282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58ED5"/>
    <a:srgbClr val="A2C1E8"/>
    <a:srgbClr val="D4C3A0"/>
    <a:srgbClr val="C3B797"/>
    <a:srgbClr val="707070"/>
    <a:srgbClr val="D3C6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F1CE254-FAA5-492E-98F3-9E6E2AA9564F}" v="139" dt="2021-03-03T21:56:39.50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3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microsoft.com/office/2015/10/relationships/revisionInfo" Target="revisionInfo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1D4881F-0A0D-474D-8168-C1DCB7A9EA3E}" type="doc">
      <dgm:prSet loTypeId="urn:microsoft.com/office/officeart/2005/8/layout/hProcess9" loCatId="process" qsTypeId="urn:microsoft.com/office/officeart/2005/8/quickstyle/simple1" qsCatId="simple" csTypeId="urn:microsoft.com/office/officeart/2005/8/colors/accent5_2" csCatId="accent5" phldr="1"/>
      <dgm:spPr/>
    </dgm:pt>
    <dgm:pt modelId="{D3BFB959-0238-4C61-9CF4-7506C38353B6}">
      <dgm:prSet phldrT="[Text]"/>
      <dgm:spPr>
        <a:solidFill>
          <a:srgbClr val="558ED5">
            <a:alpha val="65098"/>
          </a:srgbClr>
        </a:solidFill>
        <a:ln>
          <a:noFill/>
        </a:ln>
      </dgm:spPr>
      <dgm:t>
        <a:bodyPr/>
        <a:lstStyle/>
        <a:p>
          <a:r>
            <a:rPr lang="en-GB" dirty="0"/>
            <a:t>Introduce  yourself</a:t>
          </a:r>
        </a:p>
      </dgm:t>
    </dgm:pt>
    <dgm:pt modelId="{48F62815-AC4C-48E9-860A-3DBDFA9D58FF}" type="parTrans" cxnId="{0AB4CF78-7415-4622-AD77-432CF1D57AEA}">
      <dgm:prSet/>
      <dgm:spPr/>
      <dgm:t>
        <a:bodyPr/>
        <a:lstStyle/>
        <a:p>
          <a:endParaRPr lang="en-GB"/>
        </a:p>
      </dgm:t>
    </dgm:pt>
    <dgm:pt modelId="{7AB776B6-42ED-4535-8C8F-29BD25CAC92F}" type="sibTrans" cxnId="{0AB4CF78-7415-4622-AD77-432CF1D57AEA}">
      <dgm:prSet/>
      <dgm:spPr/>
      <dgm:t>
        <a:bodyPr/>
        <a:lstStyle/>
        <a:p>
          <a:endParaRPr lang="en-GB"/>
        </a:p>
      </dgm:t>
    </dgm:pt>
    <dgm:pt modelId="{17E7CACF-190D-4FB2-A167-9790E3212380}">
      <dgm:prSet phldrT="[Text]"/>
      <dgm:spPr>
        <a:solidFill>
          <a:srgbClr val="558ED5">
            <a:alpha val="54902"/>
          </a:srgbClr>
        </a:solidFill>
        <a:ln>
          <a:noFill/>
        </a:ln>
      </dgm:spPr>
      <dgm:t>
        <a:bodyPr/>
        <a:lstStyle/>
        <a:p>
          <a:r>
            <a:rPr lang="en-GB" dirty="0"/>
            <a:t>Describe your goals</a:t>
          </a:r>
        </a:p>
      </dgm:t>
    </dgm:pt>
    <dgm:pt modelId="{088D9BFC-61A2-4E3A-9617-D372C2BB2600}" type="parTrans" cxnId="{BD217857-B888-42D4-9B6F-577B97DF9711}">
      <dgm:prSet/>
      <dgm:spPr/>
      <dgm:t>
        <a:bodyPr/>
        <a:lstStyle/>
        <a:p>
          <a:endParaRPr lang="en-GB"/>
        </a:p>
      </dgm:t>
    </dgm:pt>
    <dgm:pt modelId="{782DFEE6-6AD0-4246-8D85-CE882B22DC6C}" type="sibTrans" cxnId="{BD217857-B888-42D4-9B6F-577B97DF9711}">
      <dgm:prSet/>
      <dgm:spPr/>
      <dgm:t>
        <a:bodyPr/>
        <a:lstStyle/>
        <a:p>
          <a:endParaRPr lang="en-GB"/>
        </a:p>
      </dgm:t>
    </dgm:pt>
    <dgm:pt modelId="{BB1F308C-5468-467E-95BA-1FF74FAAE9DE}">
      <dgm:prSet phldrT="[Text]"/>
      <dgm:spPr>
        <a:solidFill>
          <a:srgbClr val="558ED5">
            <a:alpha val="45098"/>
          </a:srgbClr>
        </a:solidFill>
        <a:ln>
          <a:noFill/>
        </a:ln>
      </dgm:spPr>
      <dgm:t>
        <a:bodyPr/>
        <a:lstStyle/>
        <a:p>
          <a:r>
            <a:rPr lang="en-GB" dirty="0"/>
            <a:t>Why is your idea the best?</a:t>
          </a:r>
        </a:p>
      </dgm:t>
    </dgm:pt>
    <dgm:pt modelId="{FD51D9BF-0871-4570-A7B3-34D64D84F48D}" type="parTrans" cxnId="{1EE58083-0E59-42B9-A981-4EB0A8728912}">
      <dgm:prSet/>
      <dgm:spPr/>
      <dgm:t>
        <a:bodyPr/>
        <a:lstStyle/>
        <a:p>
          <a:endParaRPr lang="en-GB"/>
        </a:p>
      </dgm:t>
    </dgm:pt>
    <dgm:pt modelId="{DBA87818-F0A9-4EA6-ABF4-B380FE92BA36}" type="sibTrans" cxnId="{1EE58083-0E59-42B9-A981-4EB0A8728912}">
      <dgm:prSet/>
      <dgm:spPr/>
      <dgm:t>
        <a:bodyPr/>
        <a:lstStyle/>
        <a:p>
          <a:endParaRPr lang="en-GB"/>
        </a:p>
      </dgm:t>
    </dgm:pt>
    <dgm:pt modelId="{CA3C60A4-B968-484A-A4A7-A8EB59C6521D}">
      <dgm:prSet phldrT="[Text]"/>
      <dgm:spPr>
        <a:solidFill>
          <a:srgbClr val="558ED5">
            <a:alpha val="34902"/>
          </a:srgbClr>
        </a:solidFill>
        <a:ln>
          <a:noFill/>
        </a:ln>
      </dgm:spPr>
      <dgm:t>
        <a:bodyPr/>
        <a:lstStyle/>
        <a:p>
          <a:r>
            <a:rPr lang="en-GB" dirty="0"/>
            <a:t>Call to action</a:t>
          </a:r>
        </a:p>
      </dgm:t>
    </dgm:pt>
    <dgm:pt modelId="{6F187A11-D6EE-4BE1-9F70-00B6FF89A5B4}" type="parTrans" cxnId="{4A806D10-1D5A-4ED8-8DC0-03D2A8E203E9}">
      <dgm:prSet/>
      <dgm:spPr/>
      <dgm:t>
        <a:bodyPr/>
        <a:lstStyle/>
        <a:p>
          <a:endParaRPr lang="en-GB"/>
        </a:p>
      </dgm:t>
    </dgm:pt>
    <dgm:pt modelId="{10D08E57-B713-48BB-93B5-F6B3C5536C51}" type="sibTrans" cxnId="{4A806D10-1D5A-4ED8-8DC0-03D2A8E203E9}">
      <dgm:prSet/>
      <dgm:spPr/>
      <dgm:t>
        <a:bodyPr/>
        <a:lstStyle/>
        <a:p>
          <a:endParaRPr lang="en-GB"/>
        </a:p>
      </dgm:t>
    </dgm:pt>
    <dgm:pt modelId="{8E20FEEF-5997-40FF-A712-5407AE8CF339}" type="pres">
      <dgm:prSet presAssocID="{01D4881F-0A0D-474D-8168-C1DCB7A9EA3E}" presName="CompostProcess" presStyleCnt="0">
        <dgm:presLayoutVars>
          <dgm:dir/>
          <dgm:resizeHandles val="exact"/>
        </dgm:presLayoutVars>
      </dgm:prSet>
      <dgm:spPr/>
    </dgm:pt>
    <dgm:pt modelId="{D430DE51-6E5E-4697-805E-64E5952E733F}" type="pres">
      <dgm:prSet presAssocID="{01D4881F-0A0D-474D-8168-C1DCB7A9EA3E}" presName="arrow" presStyleLbl="bgShp" presStyleIdx="0" presStyleCnt="1" custScaleX="117647" custScaleY="47309"/>
      <dgm:spPr>
        <a:solidFill>
          <a:schemeClr val="tx2"/>
        </a:solidFill>
      </dgm:spPr>
    </dgm:pt>
    <dgm:pt modelId="{216247D6-CA9B-4D06-B52A-092FE35C56AF}" type="pres">
      <dgm:prSet presAssocID="{01D4881F-0A0D-474D-8168-C1DCB7A9EA3E}" presName="linearProcess" presStyleCnt="0"/>
      <dgm:spPr/>
    </dgm:pt>
    <dgm:pt modelId="{A28D1A2C-BCBC-487B-9EBC-D0A296F922FE}" type="pres">
      <dgm:prSet presAssocID="{D3BFB959-0238-4C61-9CF4-7506C38353B6}" presName="textNode" presStyleLbl="node1" presStyleIdx="0" presStyleCnt="4">
        <dgm:presLayoutVars>
          <dgm:bulletEnabled val="1"/>
        </dgm:presLayoutVars>
      </dgm:prSet>
      <dgm:spPr/>
    </dgm:pt>
    <dgm:pt modelId="{CEA77139-8594-4A63-9B8A-CE30A3FBE3CA}" type="pres">
      <dgm:prSet presAssocID="{7AB776B6-42ED-4535-8C8F-29BD25CAC92F}" presName="sibTrans" presStyleCnt="0"/>
      <dgm:spPr/>
    </dgm:pt>
    <dgm:pt modelId="{1B0557F7-1881-4297-9E2B-C4FEE0D70D70}" type="pres">
      <dgm:prSet presAssocID="{17E7CACF-190D-4FB2-A167-9790E3212380}" presName="textNode" presStyleLbl="node1" presStyleIdx="1" presStyleCnt="4">
        <dgm:presLayoutVars>
          <dgm:bulletEnabled val="1"/>
        </dgm:presLayoutVars>
      </dgm:prSet>
      <dgm:spPr/>
    </dgm:pt>
    <dgm:pt modelId="{94FF95DC-408A-4E69-8D03-CA41EB9E9293}" type="pres">
      <dgm:prSet presAssocID="{782DFEE6-6AD0-4246-8D85-CE882B22DC6C}" presName="sibTrans" presStyleCnt="0"/>
      <dgm:spPr/>
    </dgm:pt>
    <dgm:pt modelId="{11BDA407-78B9-4DE1-8A83-CCC4704F90EA}" type="pres">
      <dgm:prSet presAssocID="{BB1F308C-5468-467E-95BA-1FF74FAAE9DE}" presName="textNode" presStyleLbl="node1" presStyleIdx="2" presStyleCnt="4">
        <dgm:presLayoutVars>
          <dgm:bulletEnabled val="1"/>
        </dgm:presLayoutVars>
      </dgm:prSet>
      <dgm:spPr/>
    </dgm:pt>
    <dgm:pt modelId="{2B738366-214A-47ED-8ADA-4BB88AF43F87}" type="pres">
      <dgm:prSet presAssocID="{DBA87818-F0A9-4EA6-ABF4-B380FE92BA36}" presName="sibTrans" presStyleCnt="0"/>
      <dgm:spPr/>
    </dgm:pt>
    <dgm:pt modelId="{90C70D22-018C-43C3-9A97-41C7A8FEA7CF}" type="pres">
      <dgm:prSet presAssocID="{CA3C60A4-B968-484A-A4A7-A8EB59C6521D}" presName="textNode" presStyleLbl="node1" presStyleIdx="3" presStyleCnt="4">
        <dgm:presLayoutVars>
          <dgm:bulletEnabled val="1"/>
        </dgm:presLayoutVars>
      </dgm:prSet>
      <dgm:spPr/>
    </dgm:pt>
  </dgm:ptLst>
  <dgm:cxnLst>
    <dgm:cxn modelId="{4A806D10-1D5A-4ED8-8DC0-03D2A8E203E9}" srcId="{01D4881F-0A0D-474D-8168-C1DCB7A9EA3E}" destId="{CA3C60A4-B968-484A-A4A7-A8EB59C6521D}" srcOrd="3" destOrd="0" parTransId="{6F187A11-D6EE-4BE1-9F70-00B6FF89A5B4}" sibTransId="{10D08E57-B713-48BB-93B5-F6B3C5536C51}"/>
    <dgm:cxn modelId="{67663322-C2FE-4721-A04C-04AC12F7A64C}" type="presOf" srcId="{17E7CACF-190D-4FB2-A167-9790E3212380}" destId="{1B0557F7-1881-4297-9E2B-C4FEE0D70D70}" srcOrd="0" destOrd="0" presId="urn:microsoft.com/office/officeart/2005/8/layout/hProcess9"/>
    <dgm:cxn modelId="{67BCE22E-4204-4F26-ABB6-3AE472423D24}" type="presOf" srcId="{CA3C60A4-B968-484A-A4A7-A8EB59C6521D}" destId="{90C70D22-018C-43C3-9A97-41C7A8FEA7CF}" srcOrd="0" destOrd="0" presId="urn:microsoft.com/office/officeart/2005/8/layout/hProcess9"/>
    <dgm:cxn modelId="{BB1CBB4E-F80D-4340-A87A-C0A63CDACDC8}" type="presOf" srcId="{BB1F308C-5468-467E-95BA-1FF74FAAE9DE}" destId="{11BDA407-78B9-4DE1-8A83-CCC4704F90EA}" srcOrd="0" destOrd="0" presId="urn:microsoft.com/office/officeart/2005/8/layout/hProcess9"/>
    <dgm:cxn modelId="{BD217857-B888-42D4-9B6F-577B97DF9711}" srcId="{01D4881F-0A0D-474D-8168-C1DCB7A9EA3E}" destId="{17E7CACF-190D-4FB2-A167-9790E3212380}" srcOrd="1" destOrd="0" parTransId="{088D9BFC-61A2-4E3A-9617-D372C2BB2600}" sibTransId="{782DFEE6-6AD0-4246-8D85-CE882B22DC6C}"/>
    <dgm:cxn modelId="{0AB4CF78-7415-4622-AD77-432CF1D57AEA}" srcId="{01D4881F-0A0D-474D-8168-C1DCB7A9EA3E}" destId="{D3BFB959-0238-4C61-9CF4-7506C38353B6}" srcOrd="0" destOrd="0" parTransId="{48F62815-AC4C-48E9-860A-3DBDFA9D58FF}" sibTransId="{7AB776B6-42ED-4535-8C8F-29BD25CAC92F}"/>
    <dgm:cxn modelId="{1EE58083-0E59-42B9-A981-4EB0A8728912}" srcId="{01D4881F-0A0D-474D-8168-C1DCB7A9EA3E}" destId="{BB1F308C-5468-467E-95BA-1FF74FAAE9DE}" srcOrd="2" destOrd="0" parTransId="{FD51D9BF-0871-4570-A7B3-34D64D84F48D}" sibTransId="{DBA87818-F0A9-4EA6-ABF4-B380FE92BA36}"/>
    <dgm:cxn modelId="{915CE28A-AE08-4C61-95C7-233666C56EE0}" type="presOf" srcId="{01D4881F-0A0D-474D-8168-C1DCB7A9EA3E}" destId="{8E20FEEF-5997-40FF-A712-5407AE8CF339}" srcOrd="0" destOrd="0" presId="urn:microsoft.com/office/officeart/2005/8/layout/hProcess9"/>
    <dgm:cxn modelId="{761D468C-9FA2-475B-889F-21876CA73373}" type="presOf" srcId="{D3BFB959-0238-4C61-9CF4-7506C38353B6}" destId="{A28D1A2C-BCBC-487B-9EBC-D0A296F922FE}" srcOrd="0" destOrd="0" presId="urn:microsoft.com/office/officeart/2005/8/layout/hProcess9"/>
    <dgm:cxn modelId="{0B9528E4-C543-4A49-82F2-6BDD40AD8EF7}" type="presParOf" srcId="{8E20FEEF-5997-40FF-A712-5407AE8CF339}" destId="{D430DE51-6E5E-4697-805E-64E5952E733F}" srcOrd="0" destOrd="0" presId="urn:microsoft.com/office/officeart/2005/8/layout/hProcess9"/>
    <dgm:cxn modelId="{3272DF2F-1D2E-4C33-8567-1EA07F1E07A5}" type="presParOf" srcId="{8E20FEEF-5997-40FF-A712-5407AE8CF339}" destId="{216247D6-CA9B-4D06-B52A-092FE35C56AF}" srcOrd="1" destOrd="0" presId="urn:microsoft.com/office/officeart/2005/8/layout/hProcess9"/>
    <dgm:cxn modelId="{7132FA6D-68AD-46A2-AF7E-0C806D039E28}" type="presParOf" srcId="{216247D6-CA9B-4D06-B52A-092FE35C56AF}" destId="{A28D1A2C-BCBC-487B-9EBC-D0A296F922FE}" srcOrd="0" destOrd="0" presId="urn:microsoft.com/office/officeart/2005/8/layout/hProcess9"/>
    <dgm:cxn modelId="{7A0AAB14-0BEC-4052-8EB3-19E178B49E5C}" type="presParOf" srcId="{216247D6-CA9B-4D06-B52A-092FE35C56AF}" destId="{CEA77139-8594-4A63-9B8A-CE30A3FBE3CA}" srcOrd="1" destOrd="0" presId="urn:microsoft.com/office/officeart/2005/8/layout/hProcess9"/>
    <dgm:cxn modelId="{ED43BDC4-3A15-43FD-B657-61F3B616AC43}" type="presParOf" srcId="{216247D6-CA9B-4D06-B52A-092FE35C56AF}" destId="{1B0557F7-1881-4297-9E2B-C4FEE0D70D70}" srcOrd="2" destOrd="0" presId="urn:microsoft.com/office/officeart/2005/8/layout/hProcess9"/>
    <dgm:cxn modelId="{44DC708D-3BDB-4943-A566-94D5A9343E0A}" type="presParOf" srcId="{216247D6-CA9B-4D06-B52A-092FE35C56AF}" destId="{94FF95DC-408A-4E69-8D03-CA41EB9E9293}" srcOrd="3" destOrd="0" presId="urn:microsoft.com/office/officeart/2005/8/layout/hProcess9"/>
    <dgm:cxn modelId="{66014D29-0392-4AC3-84E7-F84C6E2246F0}" type="presParOf" srcId="{216247D6-CA9B-4D06-B52A-092FE35C56AF}" destId="{11BDA407-78B9-4DE1-8A83-CCC4704F90EA}" srcOrd="4" destOrd="0" presId="urn:microsoft.com/office/officeart/2005/8/layout/hProcess9"/>
    <dgm:cxn modelId="{578421AC-CB3C-43BD-A7B5-1BEFDC7304F5}" type="presParOf" srcId="{216247D6-CA9B-4D06-B52A-092FE35C56AF}" destId="{2B738366-214A-47ED-8ADA-4BB88AF43F87}" srcOrd="5" destOrd="0" presId="urn:microsoft.com/office/officeart/2005/8/layout/hProcess9"/>
    <dgm:cxn modelId="{53ACD079-77E1-47B2-965C-217A0FF76F70}" type="presParOf" srcId="{216247D6-CA9B-4D06-B52A-092FE35C56AF}" destId="{90C70D22-018C-43C3-9A97-41C7A8FEA7CF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30DE51-6E5E-4697-805E-64E5952E733F}">
      <dsp:nvSpPr>
        <dsp:cNvPr id="0" name=""/>
        <dsp:cNvSpPr/>
      </dsp:nvSpPr>
      <dsp:spPr>
        <a:xfrm>
          <a:off x="2" y="1381664"/>
          <a:ext cx="8722431" cy="2481076"/>
        </a:xfrm>
        <a:prstGeom prst="rightArrow">
          <a:avLst/>
        </a:prstGeom>
        <a:solidFill>
          <a:schemeClr val="tx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28D1A2C-BCBC-487B-9EBC-D0A296F922FE}">
      <dsp:nvSpPr>
        <dsp:cNvPr id="0" name=""/>
        <dsp:cNvSpPr/>
      </dsp:nvSpPr>
      <dsp:spPr>
        <a:xfrm>
          <a:off x="4365" y="1573321"/>
          <a:ext cx="2099687" cy="2097762"/>
        </a:xfrm>
        <a:prstGeom prst="roundRect">
          <a:avLst/>
        </a:prstGeom>
        <a:solidFill>
          <a:srgbClr val="558ED5">
            <a:alpha val="65098"/>
          </a:srgb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Introduce  yourself</a:t>
          </a:r>
        </a:p>
      </dsp:txBody>
      <dsp:txXfrm>
        <a:off x="106769" y="1675725"/>
        <a:ext cx="1894879" cy="1892954"/>
      </dsp:txXfrm>
    </dsp:sp>
    <dsp:sp modelId="{1B0557F7-1881-4297-9E2B-C4FEE0D70D70}">
      <dsp:nvSpPr>
        <dsp:cNvPr id="0" name=""/>
        <dsp:cNvSpPr/>
      </dsp:nvSpPr>
      <dsp:spPr>
        <a:xfrm>
          <a:off x="2209037" y="1573321"/>
          <a:ext cx="2099687" cy="2097762"/>
        </a:xfrm>
        <a:prstGeom prst="roundRect">
          <a:avLst/>
        </a:prstGeom>
        <a:solidFill>
          <a:srgbClr val="558ED5">
            <a:alpha val="54902"/>
          </a:srgb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Describe your goals</a:t>
          </a:r>
        </a:p>
      </dsp:txBody>
      <dsp:txXfrm>
        <a:off x="2311441" y="1675725"/>
        <a:ext cx="1894879" cy="1892954"/>
      </dsp:txXfrm>
    </dsp:sp>
    <dsp:sp modelId="{11BDA407-78B9-4DE1-8A83-CCC4704F90EA}">
      <dsp:nvSpPr>
        <dsp:cNvPr id="0" name=""/>
        <dsp:cNvSpPr/>
      </dsp:nvSpPr>
      <dsp:spPr>
        <a:xfrm>
          <a:off x="4413710" y="1573321"/>
          <a:ext cx="2099687" cy="2097762"/>
        </a:xfrm>
        <a:prstGeom prst="roundRect">
          <a:avLst/>
        </a:prstGeom>
        <a:solidFill>
          <a:srgbClr val="558ED5">
            <a:alpha val="45098"/>
          </a:srgb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Why is your idea the best?</a:t>
          </a:r>
        </a:p>
      </dsp:txBody>
      <dsp:txXfrm>
        <a:off x="4516114" y="1675725"/>
        <a:ext cx="1894879" cy="1892954"/>
      </dsp:txXfrm>
    </dsp:sp>
    <dsp:sp modelId="{90C70D22-018C-43C3-9A97-41C7A8FEA7CF}">
      <dsp:nvSpPr>
        <dsp:cNvPr id="0" name=""/>
        <dsp:cNvSpPr/>
      </dsp:nvSpPr>
      <dsp:spPr>
        <a:xfrm>
          <a:off x="6618382" y="1573321"/>
          <a:ext cx="2099687" cy="2097762"/>
        </a:xfrm>
        <a:prstGeom prst="roundRect">
          <a:avLst/>
        </a:prstGeom>
        <a:solidFill>
          <a:srgbClr val="558ED5">
            <a:alpha val="34902"/>
          </a:srgb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Call to action</a:t>
          </a:r>
        </a:p>
      </dsp:txBody>
      <dsp:txXfrm>
        <a:off x="6720786" y="1675725"/>
        <a:ext cx="1894879" cy="18929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451982-6574-4398-8F2C-A65EB6A6CE4B}" type="datetimeFigureOut">
              <a:rPr lang="en-GB" smtClean="0"/>
              <a:t>05/03/2021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E56927-C59F-4FCF-A7C8-98106E669A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24239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MG_PowerpointBackground-wide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2191239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5405" y="2661026"/>
            <a:ext cx="10363200" cy="14700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5405" y="5108224"/>
            <a:ext cx="9448800" cy="1248129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757494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1"/>
            <a:ext cx="7315200" cy="566739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9"/>
            <a:ext cx="7315200" cy="8048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6F74B-AAD5-4C89-AF1F-BCE86E52D36A}" type="datetimeFigureOut">
              <a:rPr lang="en-GB" smtClean="0"/>
              <a:t>05/03/2021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62B42-6924-4F86-8175-7BF3E5C4A9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17441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6F74B-AAD5-4C89-AF1F-BCE86E52D36A}" type="datetimeFigureOut">
              <a:rPr lang="en-GB" smtClean="0"/>
              <a:t>05/03/2021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62B42-6924-4F86-8175-7BF3E5C4A9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575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6F74B-AAD5-4C89-AF1F-BCE86E52D36A}" type="datetimeFigureOut">
              <a:rPr lang="en-GB" smtClean="0"/>
              <a:t>05/03/2021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62B42-6924-4F86-8175-7BF3E5C4A9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47230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MG_PowerpointBackground-wide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2191239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84263"/>
            <a:ext cx="10972800" cy="1143000"/>
          </a:xfrm>
        </p:spPr>
        <p:txBody>
          <a:bodyPr/>
          <a:lstStyle>
            <a:lvl1pPr algn="l"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1" y="2664177"/>
            <a:ext cx="9223023" cy="3947427"/>
          </a:xfrm>
        </p:spPr>
        <p:txBody>
          <a:bodyPr/>
          <a:lstStyle>
            <a:lvl1pPr marL="457189" indent="-457189">
              <a:buSzPct val="100000"/>
              <a:buFontTx/>
              <a:buBlip>
                <a:blip r:embed="rId3"/>
              </a:buBlip>
              <a:defRPr/>
            </a:lvl1pPr>
            <a:lvl2pPr marL="990575" indent="-380990">
              <a:buSzPct val="100000"/>
              <a:buFontTx/>
              <a:buBlip>
                <a:blip r:embed="rId3"/>
              </a:buBlip>
              <a:defRPr/>
            </a:lvl2pPr>
            <a:lvl3pPr marL="1523962" indent="-304792">
              <a:buSzPct val="100000"/>
              <a:buFontTx/>
              <a:buBlip>
                <a:blip r:embed="rId3"/>
              </a:buBlip>
              <a:defRPr/>
            </a:lvl3pPr>
            <a:lvl4pPr marL="2133547" indent="-304792">
              <a:buSzPct val="100000"/>
              <a:buFontTx/>
              <a:buBlip>
                <a:blip r:embed="rId3"/>
              </a:buBlip>
              <a:defRPr/>
            </a:lvl4pPr>
            <a:lvl5pPr marL="2743131" indent="-304792">
              <a:buSzPct val="100000"/>
              <a:buFontTx/>
              <a:buBlip>
                <a:blip r:embed="rId3"/>
              </a:buBlip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848443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WMG_PowerpointBackground-wide5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2191239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884263"/>
            <a:ext cx="9223023" cy="1143000"/>
          </a:xfrm>
        </p:spPr>
        <p:txBody>
          <a:bodyPr>
            <a:normAutofit/>
          </a:bodyPr>
          <a:lstStyle>
            <a:lvl1pPr algn="l">
              <a:defRPr sz="5333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1" y="2494837"/>
            <a:ext cx="9223023" cy="394742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825495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5333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6F74B-AAD5-4C89-AF1F-BCE86E52D36A}" type="datetimeFigureOut">
              <a:rPr lang="en-GB" smtClean="0"/>
              <a:t>05/03/2021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62B42-6924-4F86-8175-7BF3E5C4A9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165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6F74B-AAD5-4C89-AF1F-BCE86E52D36A}" type="datetimeFigureOut">
              <a:rPr lang="en-GB" smtClean="0"/>
              <a:t>05/03/2021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62B42-6924-4F86-8175-7BF3E5C4A9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8957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2" y="1535113"/>
            <a:ext cx="5389033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2" y="2174875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6F74B-AAD5-4C89-AF1F-BCE86E52D36A}" type="datetimeFigureOut">
              <a:rPr lang="en-GB" smtClean="0"/>
              <a:t>05/03/2021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62B42-6924-4F86-8175-7BF3E5C4A9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90156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6F74B-AAD5-4C89-AF1F-BCE86E52D36A}" type="datetimeFigureOut">
              <a:rPr lang="en-GB" smtClean="0"/>
              <a:t>05/03/2021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62B42-6924-4F86-8175-7BF3E5C4A9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850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6F74B-AAD5-4C89-AF1F-BCE86E52D36A}" type="datetimeFigureOut">
              <a:rPr lang="en-GB" smtClean="0"/>
              <a:t>05/03/2021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62B42-6924-4F86-8175-7BF3E5C4A9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2022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5" y="273049"/>
            <a:ext cx="4011084" cy="1162051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5" y="1435103"/>
            <a:ext cx="4011084" cy="46910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6F74B-AAD5-4C89-AF1F-BCE86E52D36A}" type="datetimeFigureOut">
              <a:rPr lang="en-GB" smtClean="0"/>
              <a:t>05/03/2021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62B42-6924-4F86-8175-7BF3E5C4A9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6592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MG_PowerpointBackground-wide4.jpg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2191239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C6F74B-AAD5-4C89-AF1F-BCE86E52D36A}" type="datetimeFigureOut">
              <a:rPr lang="en-GB" smtClean="0"/>
              <a:t>05/03/2021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62B42-6924-4F86-8175-7BF3E5C4A9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5987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SzPct val="100000"/>
        <a:buFontTx/>
        <a:buBlip>
          <a:blip r:embed="rId15"/>
        </a:buBlip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SzPct val="100000"/>
        <a:buFontTx/>
        <a:buBlip>
          <a:blip r:embed="rId15"/>
        </a:buBlip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SzPct val="100000"/>
        <a:buFontTx/>
        <a:buBlip>
          <a:blip r:embed="rId15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SzPct val="100000"/>
        <a:buFontTx/>
        <a:buBlip>
          <a:blip r:embed="rId15"/>
        </a:buBlip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SzPct val="100000"/>
        <a:buFontTx/>
        <a:buBlip>
          <a:blip r:embed="rId15"/>
        </a:buBlip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arwick.ac.uk/fac/sci/wmg/about/outreach/resources/innovation#video" TargetMode="Externa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Building the Future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en-GB" dirty="0"/>
              <a:t>How do engineers solve global challenges?</a:t>
            </a:r>
          </a:p>
        </p:txBody>
      </p:sp>
    </p:spTree>
    <p:extLst>
      <p:ext uri="{BB962C8B-B14F-4D97-AF65-F5344CB8AC3E}">
        <p14:creationId xmlns:p14="http://schemas.microsoft.com/office/powerpoint/2010/main" val="36896102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F9F3D8F-63F9-49EF-8C70-7DA3AD42F6F7}"/>
              </a:ext>
            </a:extLst>
          </p:cNvPr>
          <p:cNvSpPr/>
          <p:nvPr/>
        </p:nvSpPr>
        <p:spPr>
          <a:xfrm>
            <a:off x="0" y="0"/>
            <a:ext cx="12651476" cy="784746"/>
          </a:xfrm>
          <a:prstGeom prst="rect">
            <a:avLst/>
          </a:prstGeom>
          <a:solidFill>
            <a:srgbClr val="D4C3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C2CD203-43C8-427F-AD3D-FBA5C5338D1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2316" y="699398"/>
            <a:ext cx="12296633" cy="6851751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D290FB70-BDD8-49B3-A09E-1A790B111C53}"/>
              </a:ext>
            </a:extLst>
          </p:cNvPr>
          <p:cNvSpPr/>
          <p:nvPr/>
        </p:nvSpPr>
        <p:spPr>
          <a:xfrm>
            <a:off x="2538484" y="-539087"/>
            <a:ext cx="10112991" cy="1815153"/>
          </a:xfrm>
          <a:prstGeom prst="roundRect">
            <a:avLst/>
          </a:prstGeom>
          <a:solidFill>
            <a:srgbClr val="707070">
              <a:alpha val="74902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0" dirty="0"/>
              <a:t>Innovative Healthcare</a:t>
            </a:r>
          </a:p>
        </p:txBody>
      </p:sp>
    </p:spTree>
    <p:extLst>
      <p:ext uri="{BB962C8B-B14F-4D97-AF65-F5344CB8AC3E}">
        <p14:creationId xmlns:p14="http://schemas.microsoft.com/office/powerpoint/2010/main" val="1290423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C2CD203-43C8-427F-AD3D-FBA5C5338D1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15627E1E-F9F0-4ED8-B568-96AF1E47340F}"/>
              </a:ext>
            </a:extLst>
          </p:cNvPr>
          <p:cNvSpPr/>
          <p:nvPr/>
        </p:nvSpPr>
        <p:spPr>
          <a:xfrm>
            <a:off x="1098645" y="-539087"/>
            <a:ext cx="11552830" cy="1815153"/>
          </a:xfrm>
          <a:prstGeom prst="roundRect">
            <a:avLst/>
          </a:prstGeom>
          <a:solidFill>
            <a:srgbClr val="707070">
              <a:alpha val="74902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0" dirty="0"/>
              <a:t>Sustainable Development</a:t>
            </a:r>
          </a:p>
        </p:txBody>
      </p:sp>
    </p:spTree>
    <p:extLst>
      <p:ext uri="{BB962C8B-B14F-4D97-AF65-F5344CB8AC3E}">
        <p14:creationId xmlns:p14="http://schemas.microsoft.com/office/powerpoint/2010/main" val="21463344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11EE989-38E1-49E1-9365-37DF8DE73D82}"/>
              </a:ext>
            </a:extLst>
          </p:cNvPr>
          <p:cNvSpPr/>
          <p:nvPr/>
        </p:nvSpPr>
        <p:spPr>
          <a:xfrm>
            <a:off x="279779" y="2575612"/>
            <a:ext cx="11641539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Prepare a pitch to convince the government to fund a project.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BE74355-E21A-4F8F-9AE0-6B7F77EE8D52}"/>
              </a:ext>
            </a:extLst>
          </p:cNvPr>
          <p:cNvSpPr/>
          <p:nvPr/>
        </p:nvSpPr>
        <p:spPr>
          <a:xfrm>
            <a:off x="-987186" y="1294997"/>
            <a:ext cx="815226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Your task: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AB1535E-0B03-4A37-9B43-9342645BB933}"/>
              </a:ext>
            </a:extLst>
          </p:cNvPr>
          <p:cNvSpPr/>
          <p:nvPr/>
        </p:nvSpPr>
        <p:spPr>
          <a:xfrm>
            <a:off x="1049739" y="5020835"/>
            <a:ext cx="10092521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You can pitch your own idea or use one of the innovations from the video</a:t>
            </a:r>
          </a:p>
        </p:txBody>
      </p:sp>
    </p:spTree>
    <p:extLst>
      <p:ext uri="{BB962C8B-B14F-4D97-AF65-F5344CB8AC3E}">
        <p14:creationId xmlns:p14="http://schemas.microsoft.com/office/powerpoint/2010/main" val="34745150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70DBFCDE-8191-4CD1-AA3E-E1BD9FCB7260}"/>
              </a:ext>
            </a:extLst>
          </p:cNvPr>
          <p:cNvSpPr/>
          <p:nvPr/>
        </p:nvSpPr>
        <p:spPr>
          <a:xfrm>
            <a:off x="5769136" y="2027263"/>
            <a:ext cx="5206621" cy="1143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3C4405A6-9B89-4C48-8A1B-CDA59863BE4A}"/>
              </a:ext>
            </a:extLst>
          </p:cNvPr>
          <p:cNvSpPr/>
          <p:nvPr/>
        </p:nvSpPr>
        <p:spPr>
          <a:xfrm>
            <a:off x="379575" y="2027264"/>
            <a:ext cx="5206621" cy="1143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A221C9B-5A9B-4654-A89B-EA09EB32A1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is a pitch?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6FE1B2B-2ED5-4877-BAA0-2CFA24945702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577757" y="2071387"/>
            <a:ext cx="5386388" cy="1357613"/>
          </a:xfrm>
        </p:spPr>
        <p:txBody>
          <a:bodyPr>
            <a:normAutofit/>
          </a:bodyPr>
          <a:lstStyle/>
          <a:p>
            <a:r>
              <a:rPr lang="en-GB" sz="2400" dirty="0"/>
              <a:t>Video/audio</a:t>
            </a:r>
          </a:p>
          <a:p>
            <a:pPr lvl="1"/>
            <a:r>
              <a:rPr lang="en-GB" sz="2000" dirty="0"/>
              <a:t>30 seconds long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75281BF-C8C5-40BB-AC5D-ED4838F2AC2C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6010875" y="2071387"/>
            <a:ext cx="5389562" cy="1357613"/>
          </a:xfrm>
        </p:spPr>
        <p:txBody>
          <a:bodyPr>
            <a:normAutofit/>
          </a:bodyPr>
          <a:lstStyle/>
          <a:p>
            <a:r>
              <a:rPr lang="en-GB" sz="2400" dirty="0"/>
              <a:t>Written</a:t>
            </a:r>
          </a:p>
          <a:p>
            <a:pPr lvl="1"/>
            <a:r>
              <a:rPr lang="en-GB" sz="2000" dirty="0"/>
              <a:t>100 words</a:t>
            </a:r>
          </a:p>
        </p:txBody>
      </p:sp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D7110F85-E127-4C3A-8D42-050BB2F8361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42886869"/>
              </p:ext>
            </p:extLst>
          </p:nvPr>
        </p:nvGraphicFramePr>
        <p:xfrm>
          <a:off x="1734781" y="2959992"/>
          <a:ext cx="8722436" cy="52444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4BE58C34-3308-418E-BAF3-D9256D2895EB}"/>
              </a:ext>
            </a:extLst>
          </p:cNvPr>
          <p:cNvSpPr/>
          <p:nvPr/>
        </p:nvSpPr>
        <p:spPr>
          <a:xfrm>
            <a:off x="275230" y="3388861"/>
            <a:ext cx="11641539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It should be confident, clear and convincing.</a:t>
            </a:r>
          </a:p>
        </p:txBody>
      </p:sp>
    </p:spTree>
    <p:extLst>
      <p:ext uri="{BB962C8B-B14F-4D97-AF65-F5344CB8AC3E}">
        <p14:creationId xmlns:p14="http://schemas.microsoft.com/office/powerpoint/2010/main" val="2132282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B05CB6-E2D1-4929-8A03-EFEB2B8B88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Video example</a:t>
            </a:r>
          </a:p>
        </p:txBody>
      </p:sp>
      <p:pic>
        <p:nvPicPr>
          <p:cNvPr id="4" name="WIN_20210303_11_44_51_Pro_Trim">
            <a:hlinkClick r:id="" action="ppaction://media"/>
            <a:extLst>
              <a:ext uri="{FF2B5EF4-FFF2-40B4-BE49-F238E27FC236}">
                <a16:creationId xmlns:a16="http://schemas.microsoft.com/office/drawing/2014/main" id="{3CA459C8-6BA0-4C28-8A90-031C70E17BB6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587625" y="2413664"/>
            <a:ext cx="7016750" cy="3946525"/>
          </a:xfrm>
        </p:spPr>
      </p:pic>
    </p:spTree>
    <p:extLst>
      <p:ext uri="{BB962C8B-B14F-4D97-AF65-F5344CB8AC3E}">
        <p14:creationId xmlns:p14="http://schemas.microsoft.com/office/powerpoint/2010/main" val="4260795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35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B05CB6-E2D1-4929-8A03-EFEB2B8B88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Written example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D5CF706-8DE6-4A04-90C6-291844E6A0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2494837"/>
            <a:ext cx="11031939" cy="3947427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20000"/>
              </a:lnSpc>
              <a:spcAft>
                <a:spcPts val="800"/>
              </a:spcAft>
              <a:buNone/>
            </a:pPr>
            <a:r>
              <a:rPr lang="en-GB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Hi, I’m Phil.</a:t>
            </a:r>
          </a:p>
          <a:p>
            <a:pPr marL="0" indent="0">
              <a:lnSpc>
                <a:spcPct val="120000"/>
              </a:lnSpc>
              <a:spcAft>
                <a:spcPts val="800"/>
              </a:spcAft>
              <a:buNone/>
            </a:pPr>
            <a:r>
              <a:rPr lang="en-GB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Humans achieve incredible things. Sometimes we don’t think things through, though. The right way now might not always be the right way. We have non-degradable plastics in every corner of our rapidly-heating planet.</a:t>
            </a:r>
          </a:p>
          <a:p>
            <a:pPr marL="0" indent="0">
              <a:lnSpc>
                <a:spcPct val="120000"/>
              </a:lnSpc>
              <a:spcAft>
                <a:spcPts val="800"/>
              </a:spcAft>
              <a:buNone/>
            </a:pPr>
            <a:r>
              <a:rPr lang="en-GB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 believe the most incredible thing we can do as a society is make a better future to exist in. To do that, governments must support and encourage sustainability. Consumers should demand sustainable products. Most importantly – companies and corporations must make our products in the most sustainable way.</a:t>
            </a:r>
          </a:p>
          <a:p>
            <a:pPr marL="0" indent="0">
              <a:lnSpc>
                <a:spcPct val="120000"/>
              </a:lnSpc>
              <a:spcAft>
                <a:spcPts val="800"/>
              </a:spcAft>
              <a:buNone/>
            </a:pPr>
            <a:r>
              <a:rPr lang="en-GB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If we all come together to do that, we will have a green future after all.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05406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11EE989-38E1-49E1-9365-37DF8DE73D82}"/>
              </a:ext>
            </a:extLst>
          </p:cNvPr>
          <p:cNvSpPr/>
          <p:nvPr/>
        </p:nvSpPr>
        <p:spPr>
          <a:xfrm>
            <a:off x="279779" y="2575612"/>
            <a:ext cx="11641539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Prepare a pitch to convince the government to fund a project.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BE74355-E21A-4F8F-9AE0-6B7F77EE8D52}"/>
              </a:ext>
            </a:extLst>
          </p:cNvPr>
          <p:cNvSpPr/>
          <p:nvPr/>
        </p:nvSpPr>
        <p:spPr>
          <a:xfrm>
            <a:off x="-987186" y="1294997"/>
            <a:ext cx="815226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Your task: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AB1535E-0B03-4A37-9B43-9342645BB933}"/>
              </a:ext>
            </a:extLst>
          </p:cNvPr>
          <p:cNvSpPr/>
          <p:nvPr/>
        </p:nvSpPr>
        <p:spPr>
          <a:xfrm>
            <a:off x="1049739" y="5020835"/>
            <a:ext cx="10092521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You can pitch your own idea or use one of the innovations from the video</a:t>
            </a:r>
          </a:p>
        </p:txBody>
      </p:sp>
    </p:spTree>
    <p:extLst>
      <p:ext uri="{BB962C8B-B14F-4D97-AF65-F5344CB8AC3E}">
        <p14:creationId xmlns:p14="http://schemas.microsoft.com/office/powerpoint/2010/main" val="15347544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FE8D9F-C464-4302-8524-178CD3D991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/>
              <a:t>Thank you!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5E0CAC5-A8F2-4344-A010-FB86642EA67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Building the Future</a:t>
            </a:r>
          </a:p>
        </p:txBody>
      </p:sp>
    </p:spTree>
    <p:extLst>
      <p:ext uri="{BB962C8B-B14F-4D97-AF65-F5344CB8AC3E}">
        <p14:creationId xmlns:p14="http://schemas.microsoft.com/office/powerpoint/2010/main" val="18350572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Learning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Understand how </a:t>
            </a:r>
            <a:r>
              <a:rPr lang="en-GB" b="1" dirty="0"/>
              <a:t>products</a:t>
            </a:r>
            <a:r>
              <a:rPr lang="en-GB" dirty="0"/>
              <a:t> are taken from the ‘</a:t>
            </a:r>
            <a:r>
              <a:rPr lang="en-GB" b="1" dirty="0"/>
              <a:t>design</a:t>
            </a:r>
            <a:r>
              <a:rPr lang="en-GB" dirty="0"/>
              <a:t>’ phase through to real products</a:t>
            </a:r>
          </a:p>
          <a:p>
            <a:r>
              <a:rPr lang="en-GB" dirty="0"/>
              <a:t>See how engineers are using </a:t>
            </a:r>
            <a:r>
              <a:rPr lang="en-GB" b="1" dirty="0"/>
              <a:t>innovation</a:t>
            </a:r>
            <a:r>
              <a:rPr lang="en-GB" dirty="0"/>
              <a:t> to fight global challenges</a:t>
            </a:r>
          </a:p>
          <a:p>
            <a:r>
              <a:rPr lang="en-GB" b="1" dirty="0"/>
              <a:t>Practise pitching </a:t>
            </a:r>
            <a:r>
              <a:rPr lang="en-GB" dirty="0"/>
              <a:t>an idea of your own to help make the world a better place</a:t>
            </a:r>
          </a:p>
        </p:txBody>
      </p:sp>
    </p:spTree>
    <p:extLst>
      <p:ext uri="{BB962C8B-B14F-4D97-AF65-F5344CB8AC3E}">
        <p14:creationId xmlns:p14="http://schemas.microsoft.com/office/powerpoint/2010/main" val="17355590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11EE989-38E1-49E1-9365-37DF8DE73D82}"/>
              </a:ext>
            </a:extLst>
          </p:cNvPr>
          <p:cNvSpPr/>
          <p:nvPr/>
        </p:nvSpPr>
        <p:spPr>
          <a:xfrm>
            <a:off x="2348302" y="2575612"/>
            <a:ext cx="7495395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What challenges do you think our world is facing right now?</a:t>
            </a:r>
          </a:p>
        </p:txBody>
      </p:sp>
    </p:spTree>
    <p:extLst>
      <p:ext uri="{BB962C8B-B14F-4D97-AF65-F5344CB8AC3E}">
        <p14:creationId xmlns:p14="http://schemas.microsoft.com/office/powerpoint/2010/main" val="22679400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Global Challenges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301696" y="3816139"/>
            <a:ext cx="21403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dirty="0"/>
              <a:t>CO</a:t>
            </a:r>
            <a:r>
              <a:rPr lang="en-GB" sz="2400" baseline="-25000" dirty="0"/>
              <a:t>2</a:t>
            </a:r>
            <a:r>
              <a:rPr lang="en-GB" sz="2400" dirty="0"/>
              <a:t> Emissions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59578" y="4478588"/>
            <a:ext cx="2582487" cy="187232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6" name="TextBox 15"/>
          <p:cNvSpPr txBox="1"/>
          <p:nvPr/>
        </p:nvSpPr>
        <p:spPr>
          <a:xfrm>
            <a:off x="3602182" y="6396335"/>
            <a:ext cx="1839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dirty="0"/>
              <a:t>Clean Energy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59579" y="1943818"/>
            <a:ext cx="2582487" cy="187232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8" name="TextBox 17"/>
          <p:cNvSpPr txBox="1"/>
          <p:nvPr/>
        </p:nvSpPr>
        <p:spPr>
          <a:xfrm>
            <a:off x="7656023" y="3816139"/>
            <a:ext cx="16015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dirty="0" err="1"/>
              <a:t>Covid</a:t>
            </a:r>
            <a:endParaRPr lang="en-GB" sz="2400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75120" y="4478588"/>
            <a:ext cx="2582487" cy="187232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0" name="TextBox 19"/>
          <p:cNvSpPr txBox="1"/>
          <p:nvPr/>
        </p:nvSpPr>
        <p:spPr>
          <a:xfrm>
            <a:off x="6603392" y="6396335"/>
            <a:ext cx="265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dirty="0"/>
              <a:t>Future Transport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75121" y="1943818"/>
            <a:ext cx="2582487" cy="187232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2499549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4C5674-10BF-4FAD-BB88-BC58D2C176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Video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4F07F7-9DBB-4D45-BA4A-D19076D711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hlinkClick r:id="rId2"/>
              </a:rPr>
              <a:t>Click here to view the video.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17158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11EE989-38E1-49E1-9365-37DF8DE73D82}"/>
              </a:ext>
            </a:extLst>
          </p:cNvPr>
          <p:cNvSpPr/>
          <p:nvPr/>
        </p:nvSpPr>
        <p:spPr>
          <a:xfrm>
            <a:off x="2348302" y="2575612"/>
            <a:ext cx="7495395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Let’s recap the innovations we have mentioned</a:t>
            </a:r>
          </a:p>
        </p:txBody>
      </p:sp>
    </p:spTree>
    <p:extLst>
      <p:ext uri="{BB962C8B-B14F-4D97-AF65-F5344CB8AC3E}">
        <p14:creationId xmlns:p14="http://schemas.microsoft.com/office/powerpoint/2010/main" val="20503253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236ACD28-1489-4DBF-9642-526A15FAE76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308" y="0"/>
            <a:ext cx="12193308" cy="6858000"/>
          </a:xfrm>
          <a:prstGeom prst="rect">
            <a:avLst/>
          </a:prstGeom>
        </p:spPr>
      </p:pic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15627E1E-F9F0-4ED8-B568-96AF1E47340F}"/>
              </a:ext>
            </a:extLst>
          </p:cNvPr>
          <p:cNvSpPr/>
          <p:nvPr/>
        </p:nvSpPr>
        <p:spPr>
          <a:xfrm>
            <a:off x="4408227" y="-539087"/>
            <a:ext cx="8243248" cy="1815153"/>
          </a:xfrm>
          <a:prstGeom prst="roundRect">
            <a:avLst/>
          </a:prstGeom>
          <a:solidFill>
            <a:srgbClr val="707070">
              <a:alpha val="74902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0" dirty="0"/>
              <a:t>Electric Vehicles</a:t>
            </a:r>
          </a:p>
        </p:txBody>
      </p:sp>
    </p:spTree>
    <p:extLst>
      <p:ext uri="{BB962C8B-B14F-4D97-AF65-F5344CB8AC3E}">
        <p14:creationId xmlns:p14="http://schemas.microsoft.com/office/powerpoint/2010/main" val="14078734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236ACD28-1489-4DBF-9642-526A15FAE76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308" y="0"/>
            <a:ext cx="12193308" cy="6858000"/>
          </a:xfrm>
          <a:prstGeom prst="rect">
            <a:avLst/>
          </a:prstGeom>
        </p:spPr>
      </p:pic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15627E1E-F9F0-4ED8-B568-96AF1E47340F}"/>
              </a:ext>
            </a:extLst>
          </p:cNvPr>
          <p:cNvSpPr/>
          <p:nvPr/>
        </p:nvSpPr>
        <p:spPr>
          <a:xfrm>
            <a:off x="1958454" y="-539087"/>
            <a:ext cx="10693021" cy="1815153"/>
          </a:xfrm>
          <a:prstGeom prst="roundRect">
            <a:avLst/>
          </a:prstGeom>
          <a:solidFill>
            <a:srgbClr val="707070">
              <a:alpha val="74902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0" dirty="0"/>
              <a:t>Battery Manufacturing</a:t>
            </a:r>
          </a:p>
        </p:txBody>
      </p:sp>
    </p:spTree>
    <p:extLst>
      <p:ext uri="{BB962C8B-B14F-4D97-AF65-F5344CB8AC3E}">
        <p14:creationId xmlns:p14="http://schemas.microsoft.com/office/powerpoint/2010/main" val="25346763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A train on the railway tracks&#10;&#10;Description automatically generated with medium confidence">
            <a:extLst>
              <a:ext uri="{FF2B5EF4-FFF2-40B4-BE49-F238E27FC236}">
                <a16:creationId xmlns:a16="http://schemas.microsoft.com/office/drawing/2014/main" id="{236ACD28-1489-4DBF-9642-526A15FAE76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12192000" cy="7704161"/>
          </a:xfrm>
          <a:prstGeom prst="rect">
            <a:avLst/>
          </a:prstGeom>
        </p:spPr>
      </p:pic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15627E1E-F9F0-4ED8-B568-96AF1E47340F}"/>
              </a:ext>
            </a:extLst>
          </p:cNvPr>
          <p:cNvSpPr/>
          <p:nvPr/>
        </p:nvSpPr>
        <p:spPr>
          <a:xfrm>
            <a:off x="4585648" y="-539087"/>
            <a:ext cx="8065827" cy="1815153"/>
          </a:xfrm>
          <a:prstGeom prst="roundRect">
            <a:avLst/>
          </a:prstGeom>
          <a:solidFill>
            <a:srgbClr val="707070">
              <a:alpha val="74902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0" dirty="0"/>
              <a:t>Future Transport</a:t>
            </a:r>
          </a:p>
        </p:txBody>
      </p:sp>
    </p:spTree>
    <p:extLst>
      <p:ext uri="{BB962C8B-B14F-4D97-AF65-F5344CB8AC3E}">
        <p14:creationId xmlns:p14="http://schemas.microsoft.com/office/powerpoint/2010/main" val="3297079694"/>
      </p:ext>
    </p:extLst>
  </p:cSld>
  <p:clrMapOvr>
    <a:masterClrMapping/>
  </p:clrMapOvr>
</p:sld>
</file>

<file path=ppt/theme/theme1.xml><?xml version="1.0" encoding="utf-8"?>
<a:theme xmlns:a="http://schemas.openxmlformats.org/drawingml/2006/main" name="widescreen_wmg_template (1)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wmg_2015_widescreen (2)" id="{A47407F2-1662-42C8-8AC1-2A2817D20F95}" vid="{DE102C1B-A0E4-4E97-BE1F-8DC925E08E8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93A11A7DB9F6848AA96A6B41A48DC88" ma:contentTypeVersion="12" ma:contentTypeDescription="Create a new document." ma:contentTypeScope="" ma:versionID="c2f9555923a88d2dae8a009b926e34fb">
  <xsd:schema xmlns:xsd="http://www.w3.org/2001/XMLSchema" xmlns:xs="http://www.w3.org/2001/XMLSchema" xmlns:p="http://schemas.microsoft.com/office/2006/metadata/properties" xmlns:ns2="dc40973a-3443-49a0-8ab9-7df3d274f0ff" xmlns:ns3="87d1380e-625d-4651-9ea8-da7679bbb66e" targetNamespace="http://schemas.microsoft.com/office/2006/metadata/properties" ma:root="true" ma:fieldsID="4cb83851b0d8ad97c358f3774681dd91" ns2:_="" ns3:_="">
    <xsd:import namespace="dc40973a-3443-49a0-8ab9-7df3d274f0ff"/>
    <xsd:import namespace="87d1380e-625d-4651-9ea8-da7679bbb66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c40973a-3443-49a0-8ab9-7df3d274f0f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d1380e-625d-4651-9ea8-da7679bbb66e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A3E3F93-43C4-4EB6-A0F1-3130570660B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D958A6E-8E07-44D5-96F5-5E0D3CA5D015}">
  <ds:schemaRefs>
    <ds:schemaRef ds:uri="87d1380e-625d-4651-9ea8-da7679bbb66e"/>
    <ds:schemaRef ds:uri="dc40973a-3443-49a0-8ab9-7df3d274f0ff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DE4A5A62-5796-45DC-B613-63B7EDC6A978}">
  <ds:schemaRefs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dc40973a-3443-49a0-8ab9-7df3d274f0ff"/>
    <ds:schemaRef ds:uri="87d1380e-625d-4651-9ea8-da7679bbb66e"/>
    <ds:schemaRef ds:uri="http://purl.org/dc/dcmitype/"/>
    <ds:schemaRef ds:uri="http://purl.org/dc/terms/"/>
    <ds:schemaRef ds:uri="http://schemas.microsoft.com/office/2006/documentManagement/types"/>
    <ds:schemaRef ds:uri="http://purl.org/dc/elements/1.1/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widescreen_wmg_template (1)</Template>
  <TotalTime>1306</TotalTime>
  <Words>321</Words>
  <Application>Microsoft Office PowerPoint</Application>
  <PresentationFormat>Widescreen</PresentationFormat>
  <Paragraphs>44</Paragraphs>
  <Slides>17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Arial</vt:lpstr>
      <vt:lpstr>Calibri</vt:lpstr>
      <vt:lpstr>widescreen_wmg_template (1)</vt:lpstr>
      <vt:lpstr>Building the Future</vt:lpstr>
      <vt:lpstr>Learning Objectives</vt:lpstr>
      <vt:lpstr>PowerPoint Presentation</vt:lpstr>
      <vt:lpstr>Global Challenges</vt:lpstr>
      <vt:lpstr>Video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What is a pitch?</vt:lpstr>
      <vt:lpstr>Video example</vt:lpstr>
      <vt:lpstr>Written example</vt:lpstr>
      <vt:lpstr>PowerPoint Presentation</vt:lpstr>
      <vt:lpstr>Thank you! </vt:lpstr>
    </vt:vector>
  </TitlesOfParts>
  <Company>WMG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Phil Jemmett</dc:creator>
  <cp:lastModifiedBy>Jemmett, Philip</cp:lastModifiedBy>
  <cp:revision>23</cp:revision>
  <dcterms:created xsi:type="dcterms:W3CDTF">2021-02-24T11:12:07Z</dcterms:created>
  <dcterms:modified xsi:type="dcterms:W3CDTF">2021-03-05T07:18:39Z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0x010100C93A11A7DB9F6848AA96A6B41A48DC88</vt:lpwstr>
  </property>
</Properties>
</file>