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95" r:id="rId5"/>
  </p:sldMasterIdLst>
  <p:notesMasterIdLst>
    <p:notesMasterId r:id="rId15"/>
  </p:notesMasterIdLst>
  <p:handoutMasterIdLst>
    <p:handoutMasterId r:id="rId16"/>
  </p:handoutMasterIdLst>
  <p:sldIdLst>
    <p:sldId id="297" r:id="rId6"/>
    <p:sldId id="271" r:id="rId7"/>
    <p:sldId id="309" r:id="rId8"/>
    <p:sldId id="310" r:id="rId9"/>
    <p:sldId id="313" r:id="rId10"/>
    <p:sldId id="314" r:id="rId11"/>
    <p:sldId id="312" r:id="rId12"/>
    <p:sldId id="311" r:id="rId13"/>
    <p:sldId id="315" r:id="rId14"/>
  </p:sldIdLst>
  <p:sldSz cx="12192000" cy="6858000"/>
  <p:notesSz cx="6797675" cy="9926638"/>
  <p:custDataLst>
    <p:tags r:id="rId17"/>
  </p:custDataLst>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06" autoAdjust="0"/>
    <p:restoredTop sz="90929"/>
  </p:normalViewPr>
  <p:slideViewPr>
    <p:cSldViewPr showGuides="1">
      <p:cViewPr varScale="1">
        <p:scale>
          <a:sx n="86" d="100"/>
          <a:sy n="86" d="100"/>
        </p:scale>
        <p:origin x="662" y="5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descr="WMG_PowerpointBackground-wide.jpg">
            <a:extLst>
              <a:ext uri="{FF2B5EF4-FFF2-40B4-BE49-F238E27FC236}">
                <a16:creationId xmlns:a16="http://schemas.microsoft.com/office/drawing/2014/main" id="{446CB960-5F59-46F9-F955-71661A9140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lvl1pPr marL="457200" indent="-457200">
              <a:buFontTx/>
              <a:buBlip>
                <a:blip r:embed="rId2"/>
              </a:buBlip>
              <a:defRPr/>
            </a:lvl1pPr>
            <a:lvl2pPr marL="742950" indent="-285750">
              <a:buFontTx/>
              <a:buBlip>
                <a:blip r:embed="rId2"/>
              </a:buBlip>
              <a:defRPr/>
            </a:lvl2pPr>
            <a:lvl3pPr marL="1143000" indent="-228600">
              <a:buFontTx/>
              <a:buBlip>
                <a:blip r:embed="rId2"/>
              </a:buBlip>
              <a:defRPr/>
            </a:lvl3pPr>
            <a:lvl4pPr marL="1600200" indent="-228600">
              <a:buFontTx/>
              <a:buBlip>
                <a:blip r:embed="rId2"/>
              </a:buBlip>
              <a:defRPr/>
            </a:lvl4pPr>
            <a:lvl5pPr marL="2057400" indent="-228600">
              <a:buFontTx/>
              <a:buBlip>
                <a:blip r:embed="rId2"/>
              </a:buBlip>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457200" indent="-457200" algn="ctr">
              <a:buFontTx/>
              <a:buBlip>
                <a:blip r:embed="rId2"/>
              </a:buBlip>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25/07/2024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9349" y="548680"/>
            <a:ext cx="10972800" cy="1143000"/>
          </a:xfrm>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25/07/2024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25/07/2024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descr="WMG_PowerpointBackground-wide2.jpg">
            <a:extLst>
              <a:ext uri="{FF2B5EF4-FFF2-40B4-BE49-F238E27FC236}">
                <a16:creationId xmlns:a16="http://schemas.microsoft.com/office/drawing/2014/main" id="{6B5E3A86-8B04-9D36-BF44-138729B2F1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9403" y="404664"/>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177281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457200" indent="-457200">
              <a:buFontTx/>
              <a:buBlip>
                <a:blip r:embed="rId2"/>
              </a:buBlip>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WMG_PowerpointBackground-wide5.jpg">
            <a:extLst>
              <a:ext uri="{FF2B5EF4-FFF2-40B4-BE49-F238E27FC236}">
                <a16:creationId xmlns:a16="http://schemas.microsoft.com/office/drawing/2014/main" id="{8DA7AB60-9A75-A5A2-4E72-11F288AD61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0" cy="6858429"/>
          </a:xfrm>
          <a:prstGeom prst="rect">
            <a:avLst/>
          </a:prstGeom>
        </p:spPr>
      </p:pic>
      <p:sp>
        <p:nvSpPr>
          <p:cNvPr id="8" name="Rectangle 7"/>
          <p:cNvSpPr/>
          <p:nvPr userDrawn="1"/>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457200" indent="-457200">
              <a:buFontTx/>
              <a:buBlip>
                <a:blip r:embed="rId3"/>
              </a:buBlip>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marL="457200" indent="-457200">
              <a:buFontTx/>
              <a:buBlip>
                <a:blip r:embed="rId2"/>
              </a:buBlip>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197600" y="1371600"/>
            <a:ext cx="5080000" cy="4114800"/>
          </a:xfrm>
        </p:spPr>
        <p:txBody>
          <a:bodyPr/>
          <a:lstStyle>
            <a:lvl1pPr marL="457200" indent="-457200">
              <a:buFontTx/>
              <a:buBlip>
                <a:blip r:embed="rId2"/>
              </a:buBlip>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marL="457200" indent="-457200">
              <a:buFontTx/>
              <a:buBlip>
                <a:blip r:embed="rId2"/>
              </a:buBlip>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marL="457200" indent="-457200">
              <a:buFontTx/>
              <a:buBlip>
                <a:blip r:embed="rId2"/>
              </a:buBlip>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marL="457200" indent="-457200">
              <a:buFontTx/>
              <a:buBlip>
                <a:blip r:embed="rId2"/>
              </a:buBlip>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WMG_PowerpointBackground-wide4.jpg">
            <a:extLst>
              <a:ext uri="{FF2B5EF4-FFF2-40B4-BE49-F238E27FC236}">
                <a16:creationId xmlns:a16="http://schemas.microsoft.com/office/drawing/2014/main" id="{83D9248D-E9EA-0298-EE70-6C16CC9375F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6356176"/>
            <a:ext cx="254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4368800" y="6356176"/>
            <a:ext cx="3860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9347200" y="6356176"/>
            <a:ext cx="254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WMG_PowerpointBackground-wide5.jpg">
            <a:extLst>
              <a:ext uri="{FF2B5EF4-FFF2-40B4-BE49-F238E27FC236}">
                <a16:creationId xmlns:a16="http://schemas.microsoft.com/office/drawing/2014/main" id="{DACA253F-9806-6DF2-EA2C-CA916D7CF76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1239" cy="6858000"/>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25/07/2024</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4"/>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https://www.youtube.com/embed/iU5QLeG4Rmo?feature=oembed" TargetMode="External"/><Relationship Id="rId1" Type="http://schemas.openxmlformats.org/officeDocument/2006/relationships/video" Target="https://www.youtube.com/embed/iw675Lesbbg?feature=oembed" TargetMode="Externa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sz="4800" dirty="0"/>
              <a:t>Paper Engineering – Lesson 1</a:t>
            </a:r>
          </a:p>
          <a:p>
            <a:r>
              <a:rPr lang="en-GB" sz="2000" dirty="0"/>
              <a:t>Bringing paper to life, from 2-Dimensional to 3-Dimensional</a:t>
            </a:r>
          </a:p>
        </p:txBody>
      </p:sp>
    </p:spTree>
    <p:extLst>
      <p:ext uri="{BB962C8B-B14F-4D97-AF65-F5344CB8AC3E}">
        <p14:creationId xmlns:p14="http://schemas.microsoft.com/office/powerpoint/2010/main" val="2377684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33" y="620688"/>
            <a:ext cx="11449272" cy="1362075"/>
          </a:xfrm>
        </p:spPr>
        <p:txBody>
          <a:bodyPr/>
          <a:lstStyle/>
          <a:p>
            <a:r>
              <a:rPr lang="en-GB" sz="4400" dirty="0"/>
              <a:t>Project Learning Objectives: </a:t>
            </a:r>
            <a:br>
              <a:rPr lang="en-GB" sz="4400" dirty="0"/>
            </a:br>
            <a:r>
              <a:rPr lang="en-GB" sz="3200" b="0" dirty="0"/>
              <a:t>To create a 3D pop-up book suitable for a small child.</a:t>
            </a:r>
          </a:p>
        </p:txBody>
      </p:sp>
      <p:sp>
        <p:nvSpPr>
          <p:cNvPr id="3" name="Text Placeholder 2"/>
          <p:cNvSpPr>
            <a:spLocks noGrp="1"/>
          </p:cNvSpPr>
          <p:nvPr>
            <p:ph type="body" idx="1"/>
          </p:nvPr>
        </p:nvSpPr>
        <p:spPr>
          <a:xfrm>
            <a:off x="5951984" y="1888554"/>
            <a:ext cx="6120680" cy="4701878"/>
          </a:xfrm>
        </p:spPr>
        <p:txBody>
          <a:bodyPr>
            <a:noAutofit/>
          </a:bodyPr>
          <a:lstStyle/>
          <a:p>
            <a:pPr marL="0" indent="0">
              <a:buNone/>
            </a:pPr>
            <a:r>
              <a:rPr lang="en-GB" sz="1800" b="1" dirty="0"/>
              <a:t>Success criteria:</a:t>
            </a:r>
          </a:p>
          <a:p>
            <a:r>
              <a:rPr lang="en-GB" sz="1800" dirty="0">
                <a:effectLst/>
                <a:ea typeface="Times New Roman" panose="02020603050405020304" pitchFamily="18" charset="0"/>
              </a:rPr>
              <a:t>(SC1) I can explain advantages and disadvantages of pop-up books</a:t>
            </a:r>
            <a:endParaRPr lang="en-GB" sz="1800" dirty="0">
              <a:effectLst/>
              <a:ea typeface="PMingLiU" panose="02020500000000000000" pitchFamily="18" charset="-120"/>
            </a:endParaRPr>
          </a:p>
          <a:p>
            <a:r>
              <a:rPr lang="en-GB" sz="1800" dirty="0">
                <a:effectLst/>
                <a:ea typeface="Times New Roman" panose="02020603050405020304" pitchFamily="18" charset="0"/>
              </a:rPr>
              <a:t>(SC2) I can identify advantages and disadvantages of making 3D shapes from flat sheets.</a:t>
            </a:r>
            <a:endParaRPr lang="en-GB" sz="1800" dirty="0">
              <a:effectLst/>
              <a:ea typeface="PMingLiU" panose="02020500000000000000" pitchFamily="18" charset="-120"/>
            </a:endParaRPr>
          </a:p>
          <a:p>
            <a:r>
              <a:rPr lang="en-GB" sz="1800" dirty="0">
                <a:effectLst/>
                <a:ea typeface="Times New Roman" panose="02020603050405020304" pitchFamily="18" charset="0"/>
              </a:rPr>
              <a:t>(SC3) I can describe how folding a flat (2D) sheet of paper makes it a 3D object.</a:t>
            </a:r>
          </a:p>
          <a:p>
            <a:r>
              <a:rPr lang="en-GB" sz="1800" dirty="0">
                <a:effectLst/>
                <a:ea typeface="Times New Roman" panose="02020603050405020304" pitchFamily="18" charset="0"/>
              </a:rPr>
              <a:t>(SC4) I can describe how different cuts and folds can make different 3D shapes.</a:t>
            </a:r>
            <a:endParaRPr lang="en-GB" sz="1800" dirty="0">
              <a:effectLst/>
              <a:ea typeface="PMingLiU" panose="02020500000000000000" pitchFamily="18" charset="-120"/>
            </a:endParaRPr>
          </a:p>
          <a:p>
            <a:r>
              <a:rPr lang="en-GB" sz="1800" dirty="0">
                <a:effectLst/>
                <a:ea typeface="Times New Roman" panose="02020603050405020304" pitchFamily="18" charset="0"/>
              </a:rPr>
              <a:t>(SC5) I can make a pop-up designs following instructions.</a:t>
            </a:r>
          </a:p>
          <a:p>
            <a:r>
              <a:rPr lang="en-GB" sz="1800" dirty="0">
                <a:effectLst/>
                <a:ea typeface="Times New Roman" panose="02020603050405020304" pitchFamily="18" charset="0"/>
              </a:rPr>
              <a:t>(SC6) I can make a pop-up designs from a blank piece of paper.</a:t>
            </a:r>
          </a:p>
          <a:p>
            <a:r>
              <a:rPr lang="en-GB" sz="1800" dirty="0">
                <a:effectLst/>
                <a:ea typeface="Times New Roman" panose="02020603050405020304" pitchFamily="18" charset="0"/>
              </a:rPr>
              <a:t>(SC7) I can identify the difference between pop-ups and mechanisms</a:t>
            </a:r>
          </a:p>
          <a:p>
            <a:r>
              <a:rPr lang="en-GB" sz="1800" dirty="0">
                <a:effectLst/>
                <a:ea typeface="Times New Roman" panose="02020603050405020304" pitchFamily="18" charset="0"/>
              </a:rPr>
              <a:t>(SC8) I can create a short, fun story and make it into a pop-up book.</a:t>
            </a:r>
            <a:endParaRPr lang="en-GB" sz="1800" dirty="0">
              <a:effectLst/>
              <a:ea typeface="PMingLiU" panose="02020500000000000000" pitchFamily="18" charset="-120"/>
            </a:endParaRPr>
          </a:p>
        </p:txBody>
      </p:sp>
      <p:graphicFrame>
        <p:nvGraphicFramePr>
          <p:cNvPr id="4" name="Table 4">
            <a:extLst>
              <a:ext uri="{FF2B5EF4-FFF2-40B4-BE49-F238E27FC236}">
                <a16:creationId xmlns:a16="http://schemas.microsoft.com/office/drawing/2014/main" id="{61793E0E-DC04-6F00-69C8-707B09E71012}"/>
              </a:ext>
            </a:extLst>
          </p:cNvPr>
          <p:cNvGraphicFramePr>
            <a:graphicFrameLocks noGrp="1"/>
          </p:cNvGraphicFramePr>
          <p:nvPr>
            <p:extLst>
              <p:ext uri="{D42A27DB-BD31-4B8C-83A1-F6EECF244321}">
                <p14:modId xmlns:p14="http://schemas.microsoft.com/office/powerpoint/2010/main" val="3232360577"/>
              </p:ext>
            </p:extLst>
          </p:nvPr>
        </p:nvGraphicFramePr>
        <p:xfrm>
          <a:off x="263353" y="1888554"/>
          <a:ext cx="5508000" cy="4684697"/>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3697883408"/>
                    </a:ext>
                  </a:extLst>
                </a:gridCol>
                <a:gridCol w="1836000">
                  <a:extLst>
                    <a:ext uri="{9D8B030D-6E8A-4147-A177-3AD203B41FA5}">
                      <a16:colId xmlns:a16="http://schemas.microsoft.com/office/drawing/2014/main" val="391867524"/>
                    </a:ext>
                  </a:extLst>
                </a:gridCol>
                <a:gridCol w="1836000">
                  <a:extLst>
                    <a:ext uri="{9D8B030D-6E8A-4147-A177-3AD203B41FA5}">
                      <a16:colId xmlns:a16="http://schemas.microsoft.com/office/drawing/2014/main" val="2204831986"/>
                    </a:ext>
                  </a:extLst>
                </a:gridCol>
              </a:tblGrid>
              <a:tr h="439512">
                <a:tc>
                  <a:txBody>
                    <a:bodyPr/>
                    <a:lstStyle/>
                    <a:p>
                      <a:r>
                        <a:rPr lang="en-GB" dirty="0"/>
                        <a:t>Week 1</a:t>
                      </a:r>
                    </a:p>
                  </a:txBody>
                  <a:tcPr>
                    <a:solidFill>
                      <a:schemeClr val="accent6">
                        <a:lumMod val="20000"/>
                        <a:lumOff val="80000"/>
                      </a:schemeClr>
                    </a:solidFill>
                  </a:tcPr>
                </a:tc>
                <a:tc>
                  <a:txBody>
                    <a:bodyPr/>
                    <a:lstStyle/>
                    <a:p>
                      <a:r>
                        <a:rPr lang="en-GB" dirty="0"/>
                        <a:t>Week 2</a:t>
                      </a:r>
                    </a:p>
                  </a:txBody>
                  <a:tcPr>
                    <a:solidFill>
                      <a:schemeClr val="accent6">
                        <a:lumMod val="20000"/>
                        <a:lumOff val="80000"/>
                      </a:schemeClr>
                    </a:solidFill>
                  </a:tcPr>
                </a:tc>
                <a:tc>
                  <a:txBody>
                    <a:bodyPr/>
                    <a:lstStyle/>
                    <a:p>
                      <a:r>
                        <a:rPr lang="en-GB" dirty="0"/>
                        <a:t>Week 3</a:t>
                      </a:r>
                    </a:p>
                  </a:txBody>
                  <a:tcPr>
                    <a:solidFill>
                      <a:schemeClr val="accent6">
                        <a:lumMod val="20000"/>
                        <a:lumOff val="80000"/>
                      </a:schemeClr>
                    </a:solidFill>
                  </a:tcPr>
                </a:tc>
                <a:extLst>
                  <a:ext uri="{0D108BD9-81ED-4DB2-BD59-A6C34878D82A}">
                    <a16:rowId xmlns:a16="http://schemas.microsoft.com/office/drawing/2014/main" val="1782154761"/>
                  </a:ext>
                </a:extLst>
              </a:tr>
              <a:tr h="2077673">
                <a:tc>
                  <a:txBody>
                    <a:bodyPr/>
                    <a:lstStyle/>
                    <a:p>
                      <a:r>
                        <a:rPr lang="en-GB" sz="1600" dirty="0"/>
                        <a:t>Analysis of Pop-up books.</a:t>
                      </a:r>
                    </a:p>
                    <a:p>
                      <a:r>
                        <a:rPr lang="en-GB" sz="1600" dirty="0"/>
                        <a:t>Have a go at some basic pop-up techniques.</a:t>
                      </a:r>
                    </a:p>
                  </a:txBody>
                  <a:tcPr>
                    <a:solidFill>
                      <a:schemeClr val="accent1">
                        <a:lumMod val="20000"/>
                        <a:lumOff val="80000"/>
                      </a:schemeClr>
                    </a:solidFill>
                  </a:tcPr>
                </a:tc>
                <a:tc>
                  <a:txBody>
                    <a:bodyPr/>
                    <a:lstStyle/>
                    <a:p>
                      <a:r>
                        <a:rPr lang="en-GB" sz="1600" dirty="0"/>
                        <a:t>Explore the essential techniques for accurate pop-up.</a:t>
                      </a:r>
                    </a:p>
                    <a:p>
                      <a:r>
                        <a:rPr lang="en-GB" sz="1600" dirty="0"/>
                        <a:t>Continue to have a go.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Introduce variations of pop-ups.</a:t>
                      </a:r>
                    </a:p>
                  </a:txBody>
                  <a:tcPr/>
                </a:tc>
                <a:tc>
                  <a:txBody>
                    <a:bodyPr/>
                    <a:lstStyle/>
                    <a:p>
                      <a:r>
                        <a:rPr lang="en-GB" sz="1600" dirty="0"/>
                        <a:t>Using knowledge learnt so far, introduce mechanisms.</a:t>
                      </a:r>
                    </a:p>
                    <a:p>
                      <a:r>
                        <a:rPr lang="en-GB" sz="1600" dirty="0"/>
                        <a:t>Know the difference between them.</a:t>
                      </a:r>
                    </a:p>
                  </a:txBody>
                  <a:tcPr/>
                </a:tc>
                <a:extLst>
                  <a:ext uri="{0D108BD9-81ED-4DB2-BD59-A6C34878D82A}">
                    <a16:rowId xmlns:a16="http://schemas.microsoft.com/office/drawing/2014/main" val="2262506956"/>
                  </a:ext>
                </a:extLst>
              </a:tr>
              <a:tr h="439512">
                <a:tc>
                  <a:txBody>
                    <a:bodyPr/>
                    <a:lstStyle/>
                    <a:p>
                      <a:r>
                        <a:rPr lang="en-GB" sz="1800" dirty="0"/>
                        <a:t>Week 4 </a:t>
                      </a:r>
                    </a:p>
                  </a:txBody>
                  <a:tcPr>
                    <a:solidFill>
                      <a:schemeClr val="accent2">
                        <a:lumMod val="20000"/>
                        <a:lumOff val="80000"/>
                      </a:schemeClr>
                    </a:solidFill>
                  </a:tcPr>
                </a:tc>
                <a:tc>
                  <a:txBody>
                    <a:bodyPr/>
                    <a:lstStyle/>
                    <a:p>
                      <a:r>
                        <a:rPr lang="en-GB" sz="1800" dirty="0"/>
                        <a:t>Week 5/6</a:t>
                      </a:r>
                    </a:p>
                  </a:txBody>
                  <a:tcPr>
                    <a:solidFill>
                      <a:schemeClr val="accent2">
                        <a:lumMod val="20000"/>
                        <a:lumOff val="80000"/>
                      </a:schemeClr>
                    </a:solidFill>
                  </a:tcPr>
                </a:tc>
                <a:tc>
                  <a:txBody>
                    <a:bodyPr/>
                    <a:lstStyle/>
                    <a:p>
                      <a:r>
                        <a:rPr lang="en-GB" sz="1800" dirty="0"/>
                        <a:t>Week 7/8</a:t>
                      </a:r>
                    </a:p>
                  </a:txBody>
                  <a:tcPr>
                    <a:solidFill>
                      <a:schemeClr val="accent2">
                        <a:lumMod val="20000"/>
                        <a:lumOff val="80000"/>
                      </a:schemeClr>
                    </a:solidFill>
                  </a:tcPr>
                </a:tc>
                <a:extLst>
                  <a:ext uri="{0D108BD9-81ED-4DB2-BD59-A6C34878D82A}">
                    <a16:rowId xmlns:a16="http://schemas.microsoft.com/office/drawing/2014/main" val="1449616459"/>
                  </a:ext>
                </a:extLst>
              </a:tr>
              <a:tr h="1728000">
                <a:tc>
                  <a:txBody>
                    <a:bodyPr/>
                    <a:lstStyle/>
                    <a:p>
                      <a:r>
                        <a:rPr lang="en-GB" sz="1600" dirty="0"/>
                        <a:t>Discuss key criteria for a good story or pop-up book.</a:t>
                      </a:r>
                    </a:p>
                    <a:p>
                      <a:r>
                        <a:rPr lang="en-GB" sz="1600" dirty="0"/>
                        <a:t>Plan the story using a storyboard.</a:t>
                      </a:r>
                    </a:p>
                  </a:txBody>
                  <a:tcPr/>
                </a:tc>
                <a:tc>
                  <a:txBody>
                    <a:bodyPr/>
                    <a:lstStyle/>
                    <a:p>
                      <a:r>
                        <a:rPr lang="en-GB" sz="1600" dirty="0"/>
                        <a:t>Evaluate the story plan so far.</a:t>
                      </a:r>
                    </a:p>
                    <a:p>
                      <a:r>
                        <a:rPr lang="en-GB" sz="1600" dirty="0"/>
                        <a:t>Start to make the pop-ups and mechanisms for all the pages.</a:t>
                      </a:r>
                    </a:p>
                  </a:txBody>
                  <a:tcPr/>
                </a:tc>
                <a:tc>
                  <a:txBody>
                    <a:bodyPr/>
                    <a:lstStyle/>
                    <a:p>
                      <a:r>
                        <a:rPr lang="en-GB" sz="1600" dirty="0"/>
                        <a:t>Finish the pages, with text and decoration.</a:t>
                      </a:r>
                    </a:p>
                    <a:p>
                      <a:r>
                        <a:rPr lang="en-GB" sz="1600" dirty="0"/>
                        <a:t>Create the cover and assemble the finished book.</a:t>
                      </a:r>
                    </a:p>
                  </a:txBody>
                  <a:tcPr/>
                </a:tc>
                <a:extLst>
                  <a:ext uri="{0D108BD9-81ED-4DB2-BD59-A6C34878D82A}">
                    <a16:rowId xmlns:a16="http://schemas.microsoft.com/office/drawing/2014/main" val="2354145167"/>
                  </a:ext>
                </a:extLst>
              </a:tr>
            </a:tbl>
          </a:graphicData>
        </a:graphic>
      </p:graphicFrame>
    </p:spTree>
    <p:extLst>
      <p:ext uri="{BB962C8B-B14F-4D97-AF65-F5344CB8AC3E}">
        <p14:creationId xmlns:p14="http://schemas.microsoft.com/office/powerpoint/2010/main" val="4190598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6AB7C-0652-747D-BE1D-E55B47D5921E}"/>
              </a:ext>
            </a:extLst>
          </p:cNvPr>
          <p:cNvSpPr>
            <a:spLocks noGrp="1"/>
          </p:cNvSpPr>
          <p:nvPr>
            <p:ph type="title"/>
          </p:nvPr>
        </p:nvSpPr>
        <p:spPr>
          <a:xfrm>
            <a:off x="263352" y="667848"/>
            <a:ext cx="10363200" cy="720080"/>
          </a:xfrm>
        </p:spPr>
        <p:txBody>
          <a:bodyPr/>
          <a:lstStyle/>
          <a:p>
            <a:r>
              <a:rPr lang="en-GB" sz="4400" dirty="0"/>
              <a:t>Introduction</a:t>
            </a:r>
          </a:p>
        </p:txBody>
      </p:sp>
      <p:sp>
        <p:nvSpPr>
          <p:cNvPr id="9" name="TextBox 8">
            <a:extLst>
              <a:ext uri="{FF2B5EF4-FFF2-40B4-BE49-F238E27FC236}">
                <a16:creationId xmlns:a16="http://schemas.microsoft.com/office/drawing/2014/main" id="{538CA8AA-1D8D-61ED-C5BF-35A3C2EA53EF}"/>
              </a:ext>
            </a:extLst>
          </p:cNvPr>
          <p:cNvSpPr txBox="1"/>
          <p:nvPr/>
        </p:nvSpPr>
        <p:spPr>
          <a:xfrm>
            <a:off x="263352" y="1471513"/>
            <a:ext cx="6408712" cy="2677656"/>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If you have</a:t>
            </a:r>
            <a:r>
              <a:rPr lang="en-GB" sz="2400" b="1" dirty="0">
                <a:effectLst/>
                <a:latin typeface="Calibri" panose="020F0502020204030204" pitchFamily="34" charset="0"/>
                <a:ea typeface="Calibri" panose="020F0502020204030204" pitchFamily="34" charset="0"/>
                <a:cs typeface="Times New Roman" panose="02020603050405020304" pitchFamily="18" charset="0"/>
              </a:rPr>
              <a:t> </a:t>
            </a:r>
            <a:r>
              <a:rPr lang="en-GB" sz="2400" dirty="0">
                <a:effectLst/>
                <a:latin typeface="Calibri" panose="020F0502020204030204" pitchFamily="34" charset="0"/>
                <a:ea typeface="Calibri" panose="020F0502020204030204" pitchFamily="34" charset="0"/>
                <a:cs typeface="Times New Roman" panose="02020603050405020304" pitchFamily="18" charset="0"/>
              </a:rPr>
              <a:t>some pop-up books share these with the children, get them to think about: </a:t>
            </a:r>
          </a:p>
          <a:p>
            <a:r>
              <a:rPr lang="en-GB" sz="2400" dirty="0">
                <a:effectLst/>
                <a:latin typeface="Calibri" panose="020F0502020204030204" pitchFamily="34" charset="0"/>
                <a:ea typeface="Calibri" panose="020F0502020204030204" pitchFamily="34" charset="0"/>
                <a:cs typeface="Times New Roman" panose="02020603050405020304" pitchFamily="18" charset="0"/>
              </a:rPr>
              <a:t>How fragile they are? </a:t>
            </a:r>
          </a:p>
          <a:p>
            <a:r>
              <a:rPr lang="en-GB" sz="2400" dirty="0">
                <a:effectLst/>
                <a:latin typeface="Calibri" panose="020F0502020204030204" pitchFamily="34" charset="0"/>
                <a:ea typeface="Calibri" panose="020F0502020204030204" pitchFamily="34" charset="0"/>
                <a:cs typeface="Times New Roman" panose="02020603050405020304" pitchFamily="18" charset="0"/>
              </a:rPr>
              <a:t>What is their favourite page and why? </a:t>
            </a:r>
          </a:p>
          <a:p>
            <a:r>
              <a:rPr lang="en-GB" sz="2400" dirty="0">
                <a:effectLst/>
                <a:latin typeface="Calibri" panose="020F0502020204030204" pitchFamily="34" charset="0"/>
                <a:ea typeface="Calibri" panose="020F0502020204030204" pitchFamily="34" charset="0"/>
                <a:cs typeface="Times New Roman" panose="02020603050405020304" pitchFamily="18" charset="0"/>
              </a:rPr>
              <a:t>Can they tell the difference between a pop-up and a mechanism? </a:t>
            </a:r>
          </a:p>
          <a:p>
            <a:r>
              <a:rPr lang="en-GB" sz="2400" dirty="0">
                <a:effectLst/>
                <a:latin typeface="Calibri" panose="020F0502020204030204" pitchFamily="34" charset="0"/>
                <a:ea typeface="Calibri" panose="020F0502020204030204" pitchFamily="34" charset="0"/>
                <a:cs typeface="Times New Roman" panose="02020603050405020304" pitchFamily="18" charset="0"/>
              </a:rPr>
              <a:t>Can they work out how the pop ups work? </a:t>
            </a:r>
            <a:endParaRPr lang="en-GB" sz="2400" dirty="0">
              <a:effectLst/>
              <a:latin typeface="Times New Roman" panose="02020603050405020304" pitchFamily="18" charset="0"/>
              <a:ea typeface="PMingLiU" panose="02020500000000000000" pitchFamily="18" charset="-120"/>
            </a:endParaRPr>
          </a:p>
        </p:txBody>
      </p:sp>
      <p:sp>
        <p:nvSpPr>
          <p:cNvPr id="11" name="TextBox 10">
            <a:extLst>
              <a:ext uri="{FF2B5EF4-FFF2-40B4-BE49-F238E27FC236}">
                <a16:creationId xmlns:a16="http://schemas.microsoft.com/office/drawing/2014/main" id="{E81FF79E-599C-FF3F-6CB5-3255C824787C}"/>
              </a:ext>
            </a:extLst>
          </p:cNvPr>
          <p:cNvSpPr txBox="1"/>
          <p:nvPr/>
        </p:nvSpPr>
        <p:spPr>
          <a:xfrm>
            <a:off x="6798485" y="5085184"/>
            <a:ext cx="5115735" cy="1569660"/>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A pop-up does just that, pops up when the page is opened, a mechanism, could be a flap, something that rotates or slides backwards and forwards.</a:t>
            </a:r>
          </a:p>
        </p:txBody>
      </p:sp>
      <p:pic>
        <p:nvPicPr>
          <p:cNvPr id="12" name="Online Media 11" title="Encyclopedia Prehistorica: Dinosaurs 10th Anniversary Virtual Book Video">
            <a:hlinkClick r:id="" action="ppaction://media"/>
            <a:extLst>
              <a:ext uri="{FF2B5EF4-FFF2-40B4-BE49-F238E27FC236}">
                <a16:creationId xmlns:a16="http://schemas.microsoft.com/office/drawing/2014/main" id="{491CCEE7-B124-36C2-BB72-FBCFCBDBB920}"/>
              </a:ext>
            </a:extLst>
          </p:cNvPr>
          <p:cNvPicPr>
            <a:picLocks noRot="1" noChangeAspect="1"/>
          </p:cNvPicPr>
          <p:nvPr>
            <a:videoFile r:link="rId1"/>
          </p:nvPr>
        </p:nvPicPr>
        <p:blipFill>
          <a:blip r:embed="rId4"/>
          <a:stretch>
            <a:fillRect/>
          </a:stretch>
        </p:blipFill>
        <p:spPr>
          <a:xfrm>
            <a:off x="6832999" y="1916832"/>
            <a:ext cx="5013873" cy="2830624"/>
          </a:xfrm>
          <a:prstGeom prst="rect">
            <a:avLst/>
          </a:prstGeom>
        </p:spPr>
      </p:pic>
      <p:pic>
        <p:nvPicPr>
          <p:cNvPr id="13" name="Online Media 12" title="Haunted House Pop-Up Book by Jan Pienkowski">
            <a:hlinkClick r:id="" action="ppaction://media"/>
            <a:extLst>
              <a:ext uri="{FF2B5EF4-FFF2-40B4-BE49-F238E27FC236}">
                <a16:creationId xmlns:a16="http://schemas.microsoft.com/office/drawing/2014/main" id="{5AC1A236-BECD-9A28-9A32-A6A52ED4F965}"/>
              </a:ext>
            </a:extLst>
          </p:cNvPr>
          <p:cNvPicPr>
            <a:picLocks noRot="1" noChangeAspect="1"/>
          </p:cNvPicPr>
          <p:nvPr>
            <a:videoFile r:link="rId2"/>
          </p:nvPr>
        </p:nvPicPr>
        <p:blipFill>
          <a:blip r:embed="rId5"/>
          <a:stretch>
            <a:fillRect/>
          </a:stretch>
        </p:blipFill>
        <p:spPr>
          <a:xfrm>
            <a:off x="808794" y="4202491"/>
            <a:ext cx="4584722" cy="2588343"/>
          </a:xfrm>
          <a:prstGeom prst="rect">
            <a:avLst/>
          </a:prstGeom>
        </p:spPr>
      </p:pic>
    </p:spTree>
    <p:extLst>
      <p:ext uri="{BB962C8B-B14F-4D97-AF65-F5344CB8AC3E}">
        <p14:creationId xmlns:p14="http://schemas.microsoft.com/office/powerpoint/2010/main" val="622200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12"/>
                </p:tgtEl>
              </p:cMediaNode>
            </p:video>
            <p:seq concurrent="1" nextAc="seek">
              <p:cTn id="12" restart="whenNotActive" fill="hold" evtFilter="cancelBubble" nodeType="interactiveSeq">
                <p:stCondLst>
                  <p:cond evt="onClick" delay="0">
                    <p:tgtEl>
                      <p:spTgt spid="12"/>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2"/>
                                        </p:tgtEl>
                                      </p:cBhvr>
                                    </p:cmd>
                                  </p:childTnLst>
                                </p:cTn>
                              </p:par>
                            </p:childTnLst>
                          </p:cTn>
                        </p:par>
                      </p:childTnLst>
                    </p:cTn>
                  </p:par>
                </p:childTnLst>
              </p:cTn>
              <p:nextCondLst>
                <p:cond evt="onClick" delay="0">
                  <p:tgtEl>
                    <p:spTgt spid="12"/>
                  </p:tgtEl>
                </p:cond>
              </p:nextCondLst>
            </p:seq>
            <p:video>
              <p:cMediaNode vol="80000">
                <p:cTn id="17" fill="hold" display="0">
                  <p:stCondLst>
                    <p:cond delay="indefinite"/>
                  </p:stCondLst>
                </p:cTn>
                <p:tgtEl>
                  <p:spTgt spid="13"/>
                </p:tgtEl>
              </p:cMediaNode>
            </p:video>
            <p:seq concurrent="1" nextAc="seek">
              <p:cTn id="18" restart="whenNotActive" fill="hold" evtFilter="cancelBubble" nodeType="interactiveSeq">
                <p:stCondLst>
                  <p:cond evt="onClick" delay="0">
                    <p:tgtEl>
                      <p:spTgt spid="13"/>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06E7E0-6979-3192-5E9E-3170D65F070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5FDBB7E-1261-C731-CDB2-36D1F54D6F89}"/>
              </a:ext>
            </a:extLst>
          </p:cNvPr>
          <p:cNvSpPr>
            <a:spLocks noGrp="1"/>
          </p:cNvSpPr>
          <p:nvPr>
            <p:ph type="title"/>
          </p:nvPr>
        </p:nvSpPr>
        <p:spPr>
          <a:xfrm>
            <a:off x="191344" y="616269"/>
            <a:ext cx="10972800" cy="868515"/>
          </a:xfrm>
        </p:spPr>
        <p:txBody>
          <a:bodyPr/>
          <a:lstStyle/>
          <a:p>
            <a:pPr algn="l"/>
            <a:r>
              <a:rPr lang="en-GB" b="1" dirty="0"/>
              <a:t>V-Fold</a:t>
            </a:r>
          </a:p>
        </p:txBody>
      </p:sp>
      <p:pic>
        <p:nvPicPr>
          <p:cNvPr id="8" name="Picture 7">
            <a:extLst>
              <a:ext uri="{FF2B5EF4-FFF2-40B4-BE49-F238E27FC236}">
                <a16:creationId xmlns:a16="http://schemas.microsoft.com/office/drawing/2014/main" id="{C7538B64-61DC-7F20-4197-B3A04F150C55}"/>
              </a:ext>
            </a:extLst>
          </p:cNvPr>
          <p:cNvPicPr>
            <a:picLocks noChangeAspect="1"/>
          </p:cNvPicPr>
          <p:nvPr/>
        </p:nvPicPr>
        <p:blipFill rotWithShape="1">
          <a:blip r:embed="rId2"/>
          <a:srcRect l="15418" r="18057"/>
          <a:stretch/>
        </p:blipFill>
        <p:spPr>
          <a:xfrm>
            <a:off x="702102" y="1257561"/>
            <a:ext cx="2232249" cy="3360985"/>
          </a:xfrm>
          <a:prstGeom prst="rect">
            <a:avLst/>
          </a:prstGeom>
        </p:spPr>
      </p:pic>
      <p:grpSp>
        <p:nvGrpSpPr>
          <p:cNvPr id="13" name="Group 12">
            <a:extLst>
              <a:ext uri="{FF2B5EF4-FFF2-40B4-BE49-F238E27FC236}">
                <a16:creationId xmlns:a16="http://schemas.microsoft.com/office/drawing/2014/main" id="{06F64913-3D42-C997-A62F-4451F3FCC71C}"/>
              </a:ext>
            </a:extLst>
          </p:cNvPr>
          <p:cNvGrpSpPr/>
          <p:nvPr/>
        </p:nvGrpSpPr>
        <p:grpSpPr>
          <a:xfrm>
            <a:off x="4439775" y="1484784"/>
            <a:ext cx="1800200" cy="2520280"/>
            <a:chOff x="2999656" y="1700808"/>
            <a:chExt cx="1800200" cy="2520280"/>
          </a:xfrm>
        </p:grpSpPr>
        <p:sp>
          <p:nvSpPr>
            <p:cNvPr id="9" name="Rectangle 8">
              <a:extLst>
                <a:ext uri="{FF2B5EF4-FFF2-40B4-BE49-F238E27FC236}">
                  <a16:creationId xmlns:a16="http://schemas.microsoft.com/office/drawing/2014/main" id="{D8DC0468-7E83-F5BC-6B7F-55606550022B}"/>
                </a:ext>
              </a:extLst>
            </p:cNvPr>
            <p:cNvSpPr/>
            <p:nvPr/>
          </p:nvSpPr>
          <p:spPr>
            <a:xfrm>
              <a:off x="2999656" y="1700808"/>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4A9B1991-19A4-8DC4-E5E6-C03473E87659}"/>
                </a:ext>
              </a:extLst>
            </p:cNvPr>
            <p:cNvCxnSpPr>
              <a:cxnSpLocks/>
              <a:endCxn id="9" idx="0"/>
            </p:cNvCxnSpPr>
            <p:nvPr/>
          </p:nvCxnSpPr>
          <p:spPr>
            <a:xfrm flipV="1">
              <a:off x="2999656" y="1700808"/>
              <a:ext cx="900100" cy="100811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60E304B1-1615-7AF7-6AB3-7BE3EFE5049E}"/>
              </a:ext>
            </a:extLst>
          </p:cNvPr>
          <p:cNvGrpSpPr/>
          <p:nvPr/>
        </p:nvGrpSpPr>
        <p:grpSpPr>
          <a:xfrm>
            <a:off x="7680176" y="1857535"/>
            <a:ext cx="3600400" cy="2520280"/>
            <a:chOff x="7680176" y="1857535"/>
            <a:chExt cx="3600400" cy="2520280"/>
          </a:xfrm>
        </p:grpSpPr>
        <p:sp>
          <p:nvSpPr>
            <p:cNvPr id="15" name="Rectangle 14">
              <a:extLst>
                <a:ext uri="{FF2B5EF4-FFF2-40B4-BE49-F238E27FC236}">
                  <a16:creationId xmlns:a16="http://schemas.microsoft.com/office/drawing/2014/main" id="{3FA79068-5F7C-EA3D-1979-D449C7BF1C0B}"/>
                </a:ext>
              </a:extLst>
            </p:cNvPr>
            <p:cNvSpPr/>
            <p:nvPr/>
          </p:nvSpPr>
          <p:spPr>
            <a:xfrm>
              <a:off x="9480376" y="1857535"/>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1C58BB55-93C7-4D3B-AD3D-CA1EEB6AE8EB}"/>
                </a:ext>
              </a:extLst>
            </p:cNvPr>
            <p:cNvCxnSpPr>
              <a:cxnSpLocks/>
              <a:endCxn id="15" idx="0"/>
            </p:cNvCxnSpPr>
            <p:nvPr/>
          </p:nvCxnSpPr>
          <p:spPr>
            <a:xfrm flipV="1">
              <a:off x="9480376" y="1857535"/>
              <a:ext cx="900100" cy="100811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849949EF-3EA6-5429-0F5D-949397ADDA4C}"/>
                </a:ext>
              </a:extLst>
            </p:cNvPr>
            <p:cNvSpPr/>
            <p:nvPr/>
          </p:nvSpPr>
          <p:spPr>
            <a:xfrm flipH="1">
              <a:off x="7680176" y="1857535"/>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BE04BD46-DB80-A4BC-B3E0-3BF11558B204}"/>
                </a:ext>
              </a:extLst>
            </p:cNvPr>
            <p:cNvCxnSpPr>
              <a:cxnSpLocks/>
              <a:endCxn id="18" idx="0"/>
            </p:cNvCxnSpPr>
            <p:nvPr/>
          </p:nvCxnSpPr>
          <p:spPr>
            <a:xfrm flipH="1" flipV="1">
              <a:off x="8580276" y="1857535"/>
              <a:ext cx="900100" cy="100811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1" name="TextBox 20">
            <a:extLst>
              <a:ext uri="{FF2B5EF4-FFF2-40B4-BE49-F238E27FC236}">
                <a16:creationId xmlns:a16="http://schemas.microsoft.com/office/drawing/2014/main" id="{552F0F8D-B2ED-A0D0-517E-37A5511DC6D0}"/>
              </a:ext>
            </a:extLst>
          </p:cNvPr>
          <p:cNvSpPr txBox="1"/>
          <p:nvPr/>
        </p:nvSpPr>
        <p:spPr>
          <a:xfrm>
            <a:off x="314651" y="4281731"/>
            <a:ext cx="2979176" cy="1200329"/>
          </a:xfrm>
          <a:prstGeom prst="rect">
            <a:avLst/>
          </a:prstGeom>
          <a:noFill/>
        </p:spPr>
        <p:txBody>
          <a:bodyPr wrap="square" rtlCol="0">
            <a:spAutoFit/>
          </a:bodyPr>
          <a:lstStyle/>
          <a:p>
            <a:r>
              <a:rPr lang="en-GB" sz="1800" dirty="0">
                <a:latin typeface="+mn-lt"/>
              </a:rPr>
              <a:t>1: Fold a piece of card in half down the centre.  Use a ruler to press along the fold, reinforcing it.</a:t>
            </a:r>
          </a:p>
        </p:txBody>
      </p:sp>
      <p:sp>
        <p:nvSpPr>
          <p:cNvPr id="22" name="TextBox 21">
            <a:extLst>
              <a:ext uri="{FF2B5EF4-FFF2-40B4-BE49-F238E27FC236}">
                <a16:creationId xmlns:a16="http://schemas.microsoft.com/office/drawing/2014/main" id="{C4589F6A-CC01-40D9-DDDA-6081D7DB796D}"/>
              </a:ext>
            </a:extLst>
          </p:cNvPr>
          <p:cNvSpPr txBox="1"/>
          <p:nvPr/>
        </p:nvSpPr>
        <p:spPr>
          <a:xfrm>
            <a:off x="3656832" y="4210866"/>
            <a:ext cx="3303244" cy="1200329"/>
          </a:xfrm>
          <a:prstGeom prst="rect">
            <a:avLst/>
          </a:prstGeom>
          <a:noFill/>
        </p:spPr>
        <p:txBody>
          <a:bodyPr wrap="square" rtlCol="0">
            <a:spAutoFit/>
          </a:bodyPr>
          <a:lstStyle/>
          <a:p>
            <a:r>
              <a:rPr lang="en-GB" sz="1800" dirty="0">
                <a:latin typeface="+mn-lt"/>
              </a:rPr>
              <a:t>2: With the folded edge on the left, make another, diagonal fold along the top left corner. Make sure the crease is flexible. </a:t>
            </a:r>
          </a:p>
        </p:txBody>
      </p:sp>
      <p:sp>
        <p:nvSpPr>
          <p:cNvPr id="25" name="TextBox 24">
            <a:extLst>
              <a:ext uri="{FF2B5EF4-FFF2-40B4-BE49-F238E27FC236}">
                <a16:creationId xmlns:a16="http://schemas.microsoft.com/office/drawing/2014/main" id="{EEB022BF-C54F-FDEC-31BD-495A01418ECA}"/>
              </a:ext>
            </a:extLst>
          </p:cNvPr>
          <p:cNvSpPr txBox="1"/>
          <p:nvPr/>
        </p:nvSpPr>
        <p:spPr>
          <a:xfrm>
            <a:off x="3293827" y="2412485"/>
            <a:ext cx="897162" cy="584775"/>
          </a:xfrm>
          <a:prstGeom prst="rect">
            <a:avLst/>
          </a:prstGeom>
          <a:noFill/>
        </p:spPr>
        <p:txBody>
          <a:bodyPr wrap="square" rtlCol="0">
            <a:spAutoFit/>
          </a:bodyPr>
          <a:lstStyle/>
          <a:p>
            <a:pPr algn="ctr"/>
            <a:r>
              <a:rPr lang="en-GB" sz="1600" dirty="0">
                <a:latin typeface="+mn-lt"/>
              </a:rPr>
              <a:t>Folded Edge</a:t>
            </a:r>
          </a:p>
        </p:txBody>
      </p:sp>
      <p:cxnSp>
        <p:nvCxnSpPr>
          <p:cNvPr id="27" name="Straight Arrow Connector 26">
            <a:extLst>
              <a:ext uri="{FF2B5EF4-FFF2-40B4-BE49-F238E27FC236}">
                <a16:creationId xmlns:a16="http://schemas.microsoft.com/office/drawing/2014/main" id="{704DD27B-5118-3E39-5D60-8336140627D2}"/>
              </a:ext>
            </a:extLst>
          </p:cNvPr>
          <p:cNvCxnSpPr>
            <a:cxnSpLocks/>
          </p:cNvCxnSpPr>
          <p:nvPr/>
        </p:nvCxnSpPr>
        <p:spPr>
          <a:xfrm>
            <a:off x="3942202" y="2731751"/>
            <a:ext cx="497573"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0173CF6-C38E-6EA0-9A91-C25B49A91D4D}"/>
              </a:ext>
            </a:extLst>
          </p:cNvPr>
          <p:cNvSpPr txBox="1"/>
          <p:nvPr/>
        </p:nvSpPr>
        <p:spPr>
          <a:xfrm>
            <a:off x="7680176" y="4639840"/>
            <a:ext cx="3852165" cy="2031325"/>
          </a:xfrm>
          <a:prstGeom prst="rect">
            <a:avLst/>
          </a:prstGeom>
          <a:noFill/>
        </p:spPr>
        <p:txBody>
          <a:bodyPr wrap="square" rtlCol="0">
            <a:spAutoFit/>
          </a:bodyPr>
          <a:lstStyle/>
          <a:p>
            <a:r>
              <a:rPr lang="en-GB" sz="1800" dirty="0">
                <a:latin typeface="+mn-lt"/>
              </a:rPr>
              <a:t>3: Open the sheet, to see a V-shaped crease. When you fold the sheet closed again, push the ‘V’ in towards the inside of the folded sheet. When you reopen the sheet, the ‘V’ should pop out. </a:t>
            </a:r>
          </a:p>
          <a:p>
            <a:r>
              <a:rPr lang="en-GB" sz="1800" dirty="0">
                <a:latin typeface="+mn-lt"/>
              </a:rPr>
              <a:t> </a:t>
            </a:r>
          </a:p>
        </p:txBody>
      </p:sp>
      <p:sp>
        <p:nvSpPr>
          <p:cNvPr id="32" name="TextBox 31">
            <a:extLst>
              <a:ext uri="{FF2B5EF4-FFF2-40B4-BE49-F238E27FC236}">
                <a16:creationId xmlns:a16="http://schemas.microsoft.com/office/drawing/2014/main" id="{78B1CBED-B67E-A36B-1BE2-DEA4B3409584}"/>
              </a:ext>
            </a:extLst>
          </p:cNvPr>
          <p:cNvSpPr txBox="1"/>
          <p:nvPr/>
        </p:nvSpPr>
        <p:spPr>
          <a:xfrm>
            <a:off x="314651" y="5809524"/>
            <a:ext cx="6232151" cy="923330"/>
          </a:xfrm>
          <a:prstGeom prst="rect">
            <a:avLst/>
          </a:prstGeom>
          <a:solidFill>
            <a:schemeClr val="tx2">
              <a:lumMod val="20000"/>
              <a:lumOff val="80000"/>
            </a:schemeClr>
          </a:solidFill>
        </p:spPr>
        <p:txBody>
          <a:bodyPr wrap="square">
            <a:spAutoFit/>
          </a:bodyPr>
          <a:lstStyle/>
          <a:p>
            <a:r>
              <a:rPr lang="en-GB" sz="1800" dirty="0">
                <a:latin typeface="+mn-lt"/>
              </a:rPr>
              <a:t>TIPS: Open the paper up again and fold the other way along the same crease. Repeat up to three times. This breaks the fibres of the paper or card, and makes the fold smooth and flexible</a:t>
            </a:r>
          </a:p>
        </p:txBody>
      </p:sp>
    </p:spTree>
    <p:extLst>
      <p:ext uri="{BB962C8B-B14F-4D97-AF65-F5344CB8AC3E}">
        <p14:creationId xmlns:p14="http://schemas.microsoft.com/office/powerpoint/2010/main" val="3626803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4EEEA-DC1B-225A-D56B-9437A2C2910F}"/>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D53F8B5-B6A0-DF72-25EE-DC2815714E80}"/>
              </a:ext>
            </a:extLst>
          </p:cNvPr>
          <p:cNvSpPr>
            <a:spLocks noGrp="1"/>
          </p:cNvSpPr>
          <p:nvPr>
            <p:ph type="title"/>
          </p:nvPr>
        </p:nvSpPr>
        <p:spPr>
          <a:xfrm>
            <a:off x="191344" y="616269"/>
            <a:ext cx="10972800" cy="868515"/>
          </a:xfrm>
        </p:spPr>
        <p:txBody>
          <a:bodyPr/>
          <a:lstStyle/>
          <a:p>
            <a:pPr algn="l"/>
            <a:r>
              <a:rPr lang="en-GB" b="1" dirty="0"/>
              <a:t>V-Fold - Decoration</a:t>
            </a:r>
          </a:p>
        </p:txBody>
      </p:sp>
      <p:sp>
        <p:nvSpPr>
          <p:cNvPr id="21" name="TextBox 20">
            <a:extLst>
              <a:ext uri="{FF2B5EF4-FFF2-40B4-BE49-F238E27FC236}">
                <a16:creationId xmlns:a16="http://schemas.microsoft.com/office/drawing/2014/main" id="{71948EA4-CF09-CD40-D161-A7CA06ABB2C9}"/>
              </a:ext>
            </a:extLst>
          </p:cNvPr>
          <p:cNvSpPr txBox="1"/>
          <p:nvPr/>
        </p:nvSpPr>
        <p:spPr>
          <a:xfrm>
            <a:off x="4011040" y="4312769"/>
            <a:ext cx="3341111" cy="2031325"/>
          </a:xfrm>
          <a:prstGeom prst="rect">
            <a:avLst/>
          </a:prstGeom>
          <a:noFill/>
        </p:spPr>
        <p:txBody>
          <a:bodyPr wrap="square" rtlCol="0">
            <a:spAutoFit/>
          </a:bodyPr>
          <a:lstStyle/>
          <a:p>
            <a:r>
              <a:rPr lang="en-GB" sz="1800" dirty="0">
                <a:latin typeface="+mn-lt"/>
              </a:rPr>
              <a:t>5: Next, make a picture to add to your V-fold. Draw your image on a separate piece of card (making sure it fits within the ‘V’), fold it in half horizontally, and put glue on the back of the picture, but only at the bottom. </a:t>
            </a:r>
          </a:p>
        </p:txBody>
      </p:sp>
      <p:sp>
        <p:nvSpPr>
          <p:cNvPr id="3" name="TextBox 2">
            <a:extLst>
              <a:ext uri="{FF2B5EF4-FFF2-40B4-BE49-F238E27FC236}">
                <a16:creationId xmlns:a16="http://schemas.microsoft.com/office/drawing/2014/main" id="{6CA848B8-976A-2FC6-9CDA-47B98F190BFD}"/>
              </a:ext>
            </a:extLst>
          </p:cNvPr>
          <p:cNvSpPr txBox="1"/>
          <p:nvPr/>
        </p:nvSpPr>
        <p:spPr>
          <a:xfrm>
            <a:off x="7563745" y="5243074"/>
            <a:ext cx="3600399" cy="1477328"/>
          </a:xfrm>
          <a:prstGeom prst="rect">
            <a:avLst/>
          </a:prstGeom>
          <a:noFill/>
        </p:spPr>
        <p:txBody>
          <a:bodyPr wrap="square">
            <a:spAutoFit/>
          </a:bodyPr>
          <a:lstStyle/>
          <a:p>
            <a:r>
              <a:rPr lang="en-GB" sz="1800" dirty="0">
                <a:latin typeface="+mn-lt"/>
              </a:rPr>
              <a:t>6: Align the fold on the picture with the centre crease of the V-fold. Glue the two pieces together, then open the whole thing a few times to create flexibility. </a:t>
            </a:r>
          </a:p>
        </p:txBody>
      </p:sp>
      <p:grpSp>
        <p:nvGrpSpPr>
          <p:cNvPr id="60" name="Group 59">
            <a:extLst>
              <a:ext uri="{FF2B5EF4-FFF2-40B4-BE49-F238E27FC236}">
                <a16:creationId xmlns:a16="http://schemas.microsoft.com/office/drawing/2014/main" id="{6BBB14FC-6962-5949-58E2-01ED2C86B59E}"/>
              </a:ext>
            </a:extLst>
          </p:cNvPr>
          <p:cNvGrpSpPr/>
          <p:nvPr/>
        </p:nvGrpSpPr>
        <p:grpSpPr>
          <a:xfrm>
            <a:off x="479376" y="1700808"/>
            <a:ext cx="3091755" cy="2602835"/>
            <a:chOff x="1775521" y="1916832"/>
            <a:chExt cx="3091755" cy="2602835"/>
          </a:xfrm>
        </p:grpSpPr>
        <p:sp>
          <p:nvSpPr>
            <p:cNvPr id="40" name="Rectangle 39">
              <a:extLst>
                <a:ext uri="{FF2B5EF4-FFF2-40B4-BE49-F238E27FC236}">
                  <a16:creationId xmlns:a16="http://schemas.microsoft.com/office/drawing/2014/main" id="{535F3966-663A-EA25-3305-04F3A5C6AF65}"/>
                </a:ext>
              </a:extLst>
            </p:cNvPr>
            <p:cNvSpPr/>
            <p:nvPr/>
          </p:nvSpPr>
          <p:spPr>
            <a:xfrm>
              <a:off x="1775521" y="1916832"/>
              <a:ext cx="1550749" cy="2602835"/>
            </a:xfrm>
            <a:custGeom>
              <a:avLst/>
              <a:gdLst>
                <a:gd name="connsiteX0" fmla="*/ 0 w 1503684"/>
                <a:gd name="connsiteY0" fmla="*/ 0 h 2304256"/>
                <a:gd name="connsiteX1" fmla="*/ 1253065 w 1503684"/>
                <a:gd name="connsiteY1" fmla="*/ 0 h 2304256"/>
                <a:gd name="connsiteX2" fmla="*/ 1503684 w 1503684"/>
                <a:gd name="connsiteY2" fmla="*/ 250619 h 2304256"/>
                <a:gd name="connsiteX3" fmla="*/ 1503684 w 1503684"/>
                <a:gd name="connsiteY3" fmla="*/ 2304256 h 2304256"/>
                <a:gd name="connsiteX4" fmla="*/ 0 w 1503684"/>
                <a:gd name="connsiteY4" fmla="*/ 2304256 h 2304256"/>
                <a:gd name="connsiteX5" fmla="*/ 0 w 1503684"/>
                <a:gd name="connsiteY5" fmla="*/ 0 h 2304256"/>
                <a:gd name="connsiteX0" fmla="*/ 0 w 1503684"/>
                <a:gd name="connsiteY0" fmla="*/ 0 h 2724133"/>
                <a:gd name="connsiteX1" fmla="*/ 1253065 w 1503684"/>
                <a:gd name="connsiteY1" fmla="*/ 0 h 2724133"/>
                <a:gd name="connsiteX2" fmla="*/ 1503684 w 1503684"/>
                <a:gd name="connsiteY2" fmla="*/ 250619 h 2724133"/>
                <a:gd name="connsiteX3" fmla="*/ 1503684 w 1503684"/>
                <a:gd name="connsiteY3" fmla="*/ 2304256 h 2724133"/>
                <a:gd name="connsiteX4" fmla="*/ 0 w 1503684"/>
                <a:gd name="connsiteY4" fmla="*/ 2724133 h 2724133"/>
                <a:gd name="connsiteX5" fmla="*/ 0 w 1503684"/>
                <a:gd name="connsiteY5" fmla="*/ 0 h 2724133"/>
                <a:gd name="connsiteX0" fmla="*/ 0 w 1503684"/>
                <a:gd name="connsiteY0" fmla="*/ 354564 h 2724133"/>
                <a:gd name="connsiteX1" fmla="*/ 1253065 w 1503684"/>
                <a:gd name="connsiteY1" fmla="*/ 0 h 2724133"/>
                <a:gd name="connsiteX2" fmla="*/ 1503684 w 1503684"/>
                <a:gd name="connsiteY2" fmla="*/ 250619 h 2724133"/>
                <a:gd name="connsiteX3" fmla="*/ 1503684 w 1503684"/>
                <a:gd name="connsiteY3" fmla="*/ 2304256 h 2724133"/>
                <a:gd name="connsiteX4" fmla="*/ 0 w 1503684"/>
                <a:gd name="connsiteY4" fmla="*/ 2724133 h 2724133"/>
                <a:gd name="connsiteX5" fmla="*/ 0 w 1503684"/>
                <a:gd name="connsiteY5" fmla="*/ 354564 h 2724133"/>
                <a:gd name="connsiteX0" fmla="*/ 0 w 1503684"/>
                <a:gd name="connsiteY0" fmla="*/ 233266 h 2602835"/>
                <a:gd name="connsiteX1" fmla="*/ 954486 w 1503684"/>
                <a:gd name="connsiteY1" fmla="*/ 0 h 2602835"/>
                <a:gd name="connsiteX2" fmla="*/ 1503684 w 1503684"/>
                <a:gd name="connsiteY2" fmla="*/ 129321 h 2602835"/>
                <a:gd name="connsiteX3" fmla="*/ 1503684 w 1503684"/>
                <a:gd name="connsiteY3" fmla="*/ 2182958 h 2602835"/>
                <a:gd name="connsiteX4" fmla="*/ 0 w 1503684"/>
                <a:gd name="connsiteY4" fmla="*/ 2602835 h 2602835"/>
                <a:gd name="connsiteX5" fmla="*/ 0 w 1503684"/>
                <a:gd name="connsiteY5" fmla="*/ 233266 h 2602835"/>
                <a:gd name="connsiteX0" fmla="*/ 0 w 1513015"/>
                <a:gd name="connsiteY0" fmla="*/ 233266 h 2602835"/>
                <a:gd name="connsiteX1" fmla="*/ 954486 w 1513015"/>
                <a:gd name="connsiteY1" fmla="*/ 0 h 2602835"/>
                <a:gd name="connsiteX2" fmla="*/ 1513015 w 1513015"/>
                <a:gd name="connsiteY2" fmla="*/ 689158 h 2602835"/>
                <a:gd name="connsiteX3" fmla="*/ 1503684 w 1513015"/>
                <a:gd name="connsiteY3" fmla="*/ 2182958 h 2602835"/>
                <a:gd name="connsiteX4" fmla="*/ 0 w 1513015"/>
                <a:gd name="connsiteY4" fmla="*/ 2602835 h 2602835"/>
                <a:gd name="connsiteX5" fmla="*/ 0 w 1513015"/>
                <a:gd name="connsiteY5" fmla="*/ 233266 h 2602835"/>
                <a:gd name="connsiteX0" fmla="*/ 0 w 1513015"/>
                <a:gd name="connsiteY0" fmla="*/ 121299 h 2602835"/>
                <a:gd name="connsiteX1" fmla="*/ 954486 w 1513015"/>
                <a:gd name="connsiteY1" fmla="*/ 0 h 2602835"/>
                <a:gd name="connsiteX2" fmla="*/ 1513015 w 1513015"/>
                <a:gd name="connsiteY2" fmla="*/ 689158 h 2602835"/>
                <a:gd name="connsiteX3" fmla="*/ 1503684 w 1513015"/>
                <a:gd name="connsiteY3" fmla="*/ 2182958 h 2602835"/>
                <a:gd name="connsiteX4" fmla="*/ 0 w 1513015"/>
                <a:gd name="connsiteY4" fmla="*/ 2602835 h 2602835"/>
                <a:gd name="connsiteX5" fmla="*/ 0 w 1513015"/>
                <a:gd name="connsiteY5" fmla="*/ 121299 h 2602835"/>
                <a:gd name="connsiteX0" fmla="*/ 0 w 1522758"/>
                <a:gd name="connsiteY0" fmla="*/ 121299 h 2602835"/>
                <a:gd name="connsiteX1" fmla="*/ 954486 w 1522758"/>
                <a:gd name="connsiteY1" fmla="*/ 0 h 2602835"/>
                <a:gd name="connsiteX2" fmla="*/ 1513015 w 1522758"/>
                <a:gd name="connsiteY2" fmla="*/ 689158 h 2602835"/>
                <a:gd name="connsiteX3" fmla="*/ 1522345 w 1522758"/>
                <a:gd name="connsiteY3" fmla="*/ 2164297 h 2602835"/>
                <a:gd name="connsiteX4" fmla="*/ 0 w 1522758"/>
                <a:gd name="connsiteY4" fmla="*/ 2602835 h 2602835"/>
                <a:gd name="connsiteX5" fmla="*/ 0 w 1522758"/>
                <a:gd name="connsiteY5" fmla="*/ 121299 h 2602835"/>
                <a:gd name="connsiteX0" fmla="*/ 0 w 1541006"/>
                <a:gd name="connsiteY0" fmla="*/ 121299 h 2602835"/>
                <a:gd name="connsiteX1" fmla="*/ 954486 w 1541006"/>
                <a:gd name="connsiteY1" fmla="*/ 0 h 2602835"/>
                <a:gd name="connsiteX2" fmla="*/ 1541006 w 1541006"/>
                <a:gd name="connsiteY2" fmla="*/ 689158 h 2602835"/>
                <a:gd name="connsiteX3" fmla="*/ 1522345 w 1541006"/>
                <a:gd name="connsiteY3" fmla="*/ 2164297 h 2602835"/>
                <a:gd name="connsiteX4" fmla="*/ 0 w 1541006"/>
                <a:gd name="connsiteY4" fmla="*/ 2602835 h 2602835"/>
                <a:gd name="connsiteX5" fmla="*/ 0 w 1541006"/>
                <a:gd name="connsiteY5" fmla="*/ 121299 h 2602835"/>
                <a:gd name="connsiteX0" fmla="*/ 0 w 1522758"/>
                <a:gd name="connsiteY0" fmla="*/ 121299 h 2602835"/>
                <a:gd name="connsiteX1" fmla="*/ 954486 w 1522758"/>
                <a:gd name="connsiteY1" fmla="*/ 0 h 2602835"/>
                <a:gd name="connsiteX2" fmla="*/ 1513014 w 1522758"/>
                <a:gd name="connsiteY2" fmla="*/ 707819 h 2602835"/>
                <a:gd name="connsiteX3" fmla="*/ 1522345 w 1522758"/>
                <a:gd name="connsiteY3" fmla="*/ 2164297 h 2602835"/>
                <a:gd name="connsiteX4" fmla="*/ 0 w 1522758"/>
                <a:gd name="connsiteY4" fmla="*/ 2602835 h 2602835"/>
                <a:gd name="connsiteX5" fmla="*/ 0 w 1522758"/>
                <a:gd name="connsiteY5" fmla="*/ 121299 h 2602835"/>
                <a:gd name="connsiteX0" fmla="*/ 0 w 1541006"/>
                <a:gd name="connsiteY0" fmla="*/ 121299 h 2602835"/>
                <a:gd name="connsiteX1" fmla="*/ 954486 w 1541006"/>
                <a:gd name="connsiteY1" fmla="*/ 0 h 2602835"/>
                <a:gd name="connsiteX2" fmla="*/ 1541006 w 1541006"/>
                <a:gd name="connsiteY2" fmla="*/ 698488 h 2602835"/>
                <a:gd name="connsiteX3" fmla="*/ 1522345 w 1541006"/>
                <a:gd name="connsiteY3" fmla="*/ 2164297 h 2602835"/>
                <a:gd name="connsiteX4" fmla="*/ 0 w 1541006"/>
                <a:gd name="connsiteY4" fmla="*/ 2602835 h 2602835"/>
                <a:gd name="connsiteX5" fmla="*/ 0 w 1541006"/>
                <a:gd name="connsiteY5" fmla="*/ 121299 h 2602835"/>
                <a:gd name="connsiteX0" fmla="*/ 0 w 1550749"/>
                <a:gd name="connsiteY0" fmla="*/ 121299 h 2602835"/>
                <a:gd name="connsiteX1" fmla="*/ 954486 w 1550749"/>
                <a:gd name="connsiteY1" fmla="*/ 0 h 2602835"/>
                <a:gd name="connsiteX2" fmla="*/ 1541006 w 1550749"/>
                <a:gd name="connsiteY2" fmla="*/ 698488 h 2602835"/>
                <a:gd name="connsiteX3" fmla="*/ 1550336 w 1550749"/>
                <a:gd name="connsiteY3" fmla="*/ 2164297 h 2602835"/>
                <a:gd name="connsiteX4" fmla="*/ 0 w 1550749"/>
                <a:gd name="connsiteY4" fmla="*/ 2602835 h 2602835"/>
                <a:gd name="connsiteX5" fmla="*/ 0 w 1550749"/>
                <a:gd name="connsiteY5" fmla="*/ 121299 h 2602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0749" h="2602835">
                  <a:moveTo>
                    <a:pt x="0" y="121299"/>
                  </a:moveTo>
                  <a:lnTo>
                    <a:pt x="954486" y="0"/>
                  </a:lnTo>
                  <a:lnTo>
                    <a:pt x="1541006" y="698488"/>
                  </a:lnTo>
                  <a:cubicBezTo>
                    <a:pt x="1537896" y="1196421"/>
                    <a:pt x="1553446" y="1666364"/>
                    <a:pt x="1550336" y="2164297"/>
                  </a:cubicBezTo>
                  <a:lnTo>
                    <a:pt x="0" y="2602835"/>
                  </a:lnTo>
                  <a:lnTo>
                    <a:pt x="0" y="121299"/>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3" name="Straight Connector 42">
              <a:extLst>
                <a:ext uri="{FF2B5EF4-FFF2-40B4-BE49-F238E27FC236}">
                  <a16:creationId xmlns:a16="http://schemas.microsoft.com/office/drawing/2014/main" id="{D3B8005C-633D-9E41-A57C-E1D56667AF7E}"/>
                </a:ext>
              </a:extLst>
            </p:cNvPr>
            <p:cNvCxnSpPr/>
            <p:nvPr/>
          </p:nvCxnSpPr>
          <p:spPr>
            <a:xfrm>
              <a:off x="2927648" y="263691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67AC3FE-9E46-BF1B-64EF-11A16981D6DD}"/>
                </a:ext>
              </a:extLst>
            </p:cNvPr>
            <p:cNvCxnSpPr>
              <a:cxnSpLocks/>
              <a:endCxn id="40" idx="1"/>
            </p:cNvCxnSpPr>
            <p:nvPr/>
          </p:nvCxnSpPr>
          <p:spPr>
            <a:xfrm flipH="1" flipV="1">
              <a:off x="2730007" y="1916832"/>
              <a:ext cx="596401" cy="4320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39">
              <a:extLst>
                <a:ext uri="{FF2B5EF4-FFF2-40B4-BE49-F238E27FC236}">
                  <a16:creationId xmlns:a16="http://schemas.microsoft.com/office/drawing/2014/main" id="{CEA95363-F321-F94A-7FC1-CDCA4FC99A43}"/>
                </a:ext>
              </a:extLst>
            </p:cNvPr>
            <p:cNvSpPr/>
            <p:nvPr/>
          </p:nvSpPr>
          <p:spPr>
            <a:xfrm flipH="1">
              <a:off x="3326270" y="1916832"/>
              <a:ext cx="1541006" cy="2602835"/>
            </a:xfrm>
            <a:custGeom>
              <a:avLst/>
              <a:gdLst>
                <a:gd name="connsiteX0" fmla="*/ 0 w 1503684"/>
                <a:gd name="connsiteY0" fmla="*/ 0 h 2304256"/>
                <a:gd name="connsiteX1" fmla="*/ 1253065 w 1503684"/>
                <a:gd name="connsiteY1" fmla="*/ 0 h 2304256"/>
                <a:gd name="connsiteX2" fmla="*/ 1503684 w 1503684"/>
                <a:gd name="connsiteY2" fmla="*/ 250619 h 2304256"/>
                <a:gd name="connsiteX3" fmla="*/ 1503684 w 1503684"/>
                <a:gd name="connsiteY3" fmla="*/ 2304256 h 2304256"/>
                <a:gd name="connsiteX4" fmla="*/ 0 w 1503684"/>
                <a:gd name="connsiteY4" fmla="*/ 2304256 h 2304256"/>
                <a:gd name="connsiteX5" fmla="*/ 0 w 1503684"/>
                <a:gd name="connsiteY5" fmla="*/ 0 h 2304256"/>
                <a:gd name="connsiteX0" fmla="*/ 0 w 1503684"/>
                <a:gd name="connsiteY0" fmla="*/ 0 h 2724133"/>
                <a:gd name="connsiteX1" fmla="*/ 1253065 w 1503684"/>
                <a:gd name="connsiteY1" fmla="*/ 0 h 2724133"/>
                <a:gd name="connsiteX2" fmla="*/ 1503684 w 1503684"/>
                <a:gd name="connsiteY2" fmla="*/ 250619 h 2724133"/>
                <a:gd name="connsiteX3" fmla="*/ 1503684 w 1503684"/>
                <a:gd name="connsiteY3" fmla="*/ 2304256 h 2724133"/>
                <a:gd name="connsiteX4" fmla="*/ 0 w 1503684"/>
                <a:gd name="connsiteY4" fmla="*/ 2724133 h 2724133"/>
                <a:gd name="connsiteX5" fmla="*/ 0 w 1503684"/>
                <a:gd name="connsiteY5" fmla="*/ 0 h 2724133"/>
                <a:gd name="connsiteX0" fmla="*/ 0 w 1503684"/>
                <a:gd name="connsiteY0" fmla="*/ 354564 h 2724133"/>
                <a:gd name="connsiteX1" fmla="*/ 1253065 w 1503684"/>
                <a:gd name="connsiteY1" fmla="*/ 0 h 2724133"/>
                <a:gd name="connsiteX2" fmla="*/ 1503684 w 1503684"/>
                <a:gd name="connsiteY2" fmla="*/ 250619 h 2724133"/>
                <a:gd name="connsiteX3" fmla="*/ 1503684 w 1503684"/>
                <a:gd name="connsiteY3" fmla="*/ 2304256 h 2724133"/>
                <a:gd name="connsiteX4" fmla="*/ 0 w 1503684"/>
                <a:gd name="connsiteY4" fmla="*/ 2724133 h 2724133"/>
                <a:gd name="connsiteX5" fmla="*/ 0 w 1503684"/>
                <a:gd name="connsiteY5" fmla="*/ 354564 h 2724133"/>
                <a:gd name="connsiteX0" fmla="*/ 0 w 1503684"/>
                <a:gd name="connsiteY0" fmla="*/ 233266 h 2602835"/>
                <a:gd name="connsiteX1" fmla="*/ 954486 w 1503684"/>
                <a:gd name="connsiteY1" fmla="*/ 0 h 2602835"/>
                <a:gd name="connsiteX2" fmla="*/ 1503684 w 1503684"/>
                <a:gd name="connsiteY2" fmla="*/ 129321 h 2602835"/>
                <a:gd name="connsiteX3" fmla="*/ 1503684 w 1503684"/>
                <a:gd name="connsiteY3" fmla="*/ 2182958 h 2602835"/>
                <a:gd name="connsiteX4" fmla="*/ 0 w 1503684"/>
                <a:gd name="connsiteY4" fmla="*/ 2602835 h 2602835"/>
                <a:gd name="connsiteX5" fmla="*/ 0 w 1503684"/>
                <a:gd name="connsiteY5" fmla="*/ 233266 h 2602835"/>
                <a:gd name="connsiteX0" fmla="*/ 0 w 1513015"/>
                <a:gd name="connsiteY0" fmla="*/ 233266 h 2602835"/>
                <a:gd name="connsiteX1" fmla="*/ 954486 w 1513015"/>
                <a:gd name="connsiteY1" fmla="*/ 0 h 2602835"/>
                <a:gd name="connsiteX2" fmla="*/ 1513015 w 1513015"/>
                <a:gd name="connsiteY2" fmla="*/ 689158 h 2602835"/>
                <a:gd name="connsiteX3" fmla="*/ 1503684 w 1513015"/>
                <a:gd name="connsiteY3" fmla="*/ 2182958 h 2602835"/>
                <a:gd name="connsiteX4" fmla="*/ 0 w 1513015"/>
                <a:gd name="connsiteY4" fmla="*/ 2602835 h 2602835"/>
                <a:gd name="connsiteX5" fmla="*/ 0 w 1513015"/>
                <a:gd name="connsiteY5" fmla="*/ 233266 h 2602835"/>
                <a:gd name="connsiteX0" fmla="*/ 0 w 1513015"/>
                <a:gd name="connsiteY0" fmla="*/ 121299 h 2602835"/>
                <a:gd name="connsiteX1" fmla="*/ 954486 w 1513015"/>
                <a:gd name="connsiteY1" fmla="*/ 0 h 2602835"/>
                <a:gd name="connsiteX2" fmla="*/ 1513015 w 1513015"/>
                <a:gd name="connsiteY2" fmla="*/ 689158 h 2602835"/>
                <a:gd name="connsiteX3" fmla="*/ 1503684 w 1513015"/>
                <a:gd name="connsiteY3" fmla="*/ 2182958 h 2602835"/>
                <a:gd name="connsiteX4" fmla="*/ 0 w 1513015"/>
                <a:gd name="connsiteY4" fmla="*/ 2602835 h 2602835"/>
                <a:gd name="connsiteX5" fmla="*/ 0 w 1513015"/>
                <a:gd name="connsiteY5" fmla="*/ 121299 h 2602835"/>
                <a:gd name="connsiteX0" fmla="*/ 0 w 1522758"/>
                <a:gd name="connsiteY0" fmla="*/ 121299 h 2602835"/>
                <a:gd name="connsiteX1" fmla="*/ 954486 w 1522758"/>
                <a:gd name="connsiteY1" fmla="*/ 0 h 2602835"/>
                <a:gd name="connsiteX2" fmla="*/ 1513015 w 1522758"/>
                <a:gd name="connsiteY2" fmla="*/ 689158 h 2602835"/>
                <a:gd name="connsiteX3" fmla="*/ 1522345 w 1522758"/>
                <a:gd name="connsiteY3" fmla="*/ 2164297 h 2602835"/>
                <a:gd name="connsiteX4" fmla="*/ 0 w 1522758"/>
                <a:gd name="connsiteY4" fmla="*/ 2602835 h 2602835"/>
                <a:gd name="connsiteX5" fmla="*/ 0 w 1522758"/>
                <a:gd name="connsiteY5" fmla="*/ 121299 h 2602835"/>
                <a:gd name="connsiteX0" fmla="*/ 0 w 1541006"/>
                <a:gd name="connsiteY0" fmla="*/ 121299 h 2602835"/>
                <a:gd name="connsiteX1" fmla="*/ 954486 w 1541006"/>
                <a:gd name="connsiteY1" fmla="*/ 0 h 2602835"/>
                <a:gd name="connsiteX2" fmla="*/ 1541006 w 1541006"/>
                <a:gd name="connsiteY2" fmla="*/ 689158 h 2602835"/>
                <a:gd name="connsiteX3" fmla="*/ 1522345 w 1541006"/>
                <a:gd name="connsiteY3" fmla="*/ 2164297 h 2602835"/>
                <a:gd name="connsiteX4" fmla="*/ 0 w 1541006"/>
                <a:gd name="connsiteY4" fmla="*/ 2602835 h 2602835"/>
                <a:gd name="connsiteX5" fmla="*/ 0 w 1541006"/>
                <a:gd name="connsiteY5" fmla="*/ 121299 h 2602835"/>
                <a:gd name="connsiteX0" fmla="*/ 0 w 1522758"/>
                <a:gd name="connsiteY0" fmla="*/ 121299 h 2602835"/>
                <a:gd name="connsiteX1" fmla="*/ 954486 w 1522758"/>
                <a:gd name="connsiteY1" fmla="*/ 0 h 2602835"/>
                <a:gd name="connsiteX2" fmla="*/ 1513014 w 1522758"/>
                <a:gd name="connsiteY2" fmla="*/ 707819 h 2602835"/>
                <a:gd name="connsiteX3" fmla="*/ 1522345 w 1522758"/>
                <a:gd name="connsiteY3" fmla="*/ 2164297 h 2602835"/>
                <a:gd name="connsiteX4" fmla="*/ 0 w 1522758"/>
                <a:gd name="connsiteY4" fmla="*/ 2602835 h 2602835"/>
                <a:gd name="connsiteX5" fmla="*/ 0 w 1522758"/>
                <a:gd name="connsiteY5" fmla="*/ 121299 h 2602835"/>
                <a:gd name="connsiteX0" fmla="*/ 0 w 1541006"/>
                <a:gd name="connsiteY0" fmla="*/ 121299 h 2602835"/>
                <a:gd name="connsiteX1" fmla="*/ 954486 w 1541006"/>
                <a:gd name="connsiteY1" fmla="*/ 0 h 2602835"/>
                <a:gd name="connsiteX2" fmla="*/ 1541006 w 1541006"/>
                <a:gd name="connsiteY2" fmla="*/ 698488 h 2602835"/>
                <a:gd name="connsiteX3" fmla="*/ 1522345 w 1541006"/>
                <a:gd name="connsiteY3" fmla="*/ 2164297 h 2602835"/>
                <a:gd name="connsiteX4" fmla="*/ 0 w 1541006"/>
                <a:gd name="connsiteY4" fmla="*/ 2602835 h 2602835"/>
                <a:gd name="connsiteX5" fmla="*/ 0 w 1541006"/>
                <a:gd name="connsiteY5" fmla="*/ 121299 h 2602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1006" h="2602835">
                  <a:moveTo>
                    <a:pt x="0" y="121299"/>
                  </a:moveTo>
                  <a:lnTo>
                    <a:pt x="954486" y="0"/>
                  </a:lnTo>
                  <a:lnTo>
                    <a:pt x="1541006" y="698488"/>
                  </a:lnTo>
                  <a:cubicBezTo>
                    <a:pt x="1537896" y="1196421"/>
                    <a:pt x="1525455" y="1666364"/>
                    <a:pt x="1522345" y="2164297"/>
                  </a:cubicBezTo>
                  <a:lnTo>
                    <a:pt x="0" y="2602835"/>
                  </a:lnTo>
                  <a:lnTo>
                    <a:pt x="0" y="121299"/>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52" name="Straight Connector 51">
              <a:extLst>
                <a:ext uri="{FF2B5EF4-FFF2-40B4-BE49-F238E27FC236}">
                  <a16:creationId xmlns:a16="http://schemas.microsoft.com/office/drawing/2014/main" id="{D4E4EC8B-A191-2A72-694F-1DF0D74F3BAA}"/>
                </a:ext>
              </a:extLst>
            </p:cNvPr>
            <p:cNvCxnSpPr>
              <a:cxnSpLocks/>
              <a:endCxn id="50" idx="1"/>
            </p:cNvCxnSpPr>
            <p:nvPr/>
          </p:nvCxnSpPr>
          <p:spPr>
            <a:xfrm flipV="1">
              <a:off x="3326270" y="1916832"/>
              <a:ext cx="586520" cy="4320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9B12DE53-DEC9-ED74-6575-31BCC463A721}"/>
                </a:ext>
              </a:extLst>
            </p:cNvPr>
            <p:cNvCxnSpPr>
              <a:cxnSpLocks/>
              <a:stCxn id="50" idx="2"/>
            </p:cNvCxnSpPr>
            <p:nvPr/>
          </p:nvCxnSpPr>
          <p:spPr>
            <a:xfrm flipV="1">
              <a:off x="3326270" y="2348880"/>
              <a:ext cx="0" cy="2664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87E163B2-0C98-11DB-1138-98AF4AED9C22}"/>
              </a:ext>
            </a:extLst>
          </p:cNvPr>
          <p:cNvGrpSpPr/>
          <p:nvPr/>
        </p:nvGrpSpPr>
        <p:grpSpPr>
          <a:xfrm>
            <a:off x="7563745" y="1389186"/>
            <a:ext cx="3600400" cy="3735660"/>
            <a:chOff x="6820671" y="908720"/>
            <a:chExt cx="3600400" cy="3735660"/>
          </a:xfrm>
        </p:grpSpPr>
        <p:grpSp>
          <p:nvGrpSpPr>
            <p:cNvPr id="71" name="Group 70">
              <a:extLst>
                <a:ext uri="{FF2B5EF4-FFF2-40B4-BE49-F238E27FC236}">
                  <a16:creationId xmlns:a16="http://schemas.microsoft.com/office/drawing/2014/main" id="{A859A4B0-D947-5B3B-935D-4752876DB62D}"/>
                </a:ext>
              </a:extLst>
            </p:cNvPr>
            <p:cNvGrpSpPr/>
            <p:nvPr/>
          </p:nvGrpSpPr>
          <p:grpSpPr>
            <a:xfrm>
              <a:off x="6820671" y="2124100"/>
              <a:ext cx="3600400" cy="2520280"/>
              <a:chOff x="6312024" y="1700755"/>
              <a:chExt cx="3600400" cy="2520280"/>
            </a:xfrm>
          </p:grpSpPr>
          <p:grpSp>
            <p:nvGrpSpPr>
              <p:cNvPr id="72" name="Group 71">
                <a:extLst>
                  <a:ext uri="{FF2B5EF4-FFF2-40B4-BE49-F238E27FC236}">
                    <a16:creationId xmlns:a16="http://schemas.microsoft.com/office/drawing/2014/main" id="{D76EDDB1-2443-C9EA-ADBA-C841001F4B3F}"/>
                  </a:ext>
                </a:extLst>
              </p:cNvPr>
              <p:cNvGrpSpPr/>
              <p:nvPr/>
            </p:nvGrpSpPr>
            <p:grpSpPr>
              <a:xfrm>
                <a:off x="8112224" y="1700755"/>
                <a:ext cx="1800200" cy="2520280"/>
                <a:chOff x="2999656" y="1700808"/>
                <a:chExt cx="1800200" cy="2520280"/>
              </a:xfrm>
            </p:grpSpPr>
            <p:sp>
              <p:nvSpPr>
                <p:cNvPr id="76" name="Rectangle 75">
                  <a:extLst>
                    <a:ext uri="{FF2B5EF4-FFF2-40B4-BE49-F238E27FC236}">
                      <a16:creationId xmlns:a16="http://schemas.microsoft.com/office/drawing/2014/main" id="{CAACF4C4-2497-8B0D-D11B-A1FFCE3986F6}"/>
                    </a:ext>
                  </a:extLst>
                </p:cNvPr>
                <p:cNvSpPr/>
                <p:nvPr/>
              </p:nvSpPr>
              <p:spPr>
                <a:xfrm>
                  <a:off x="2999656" y="1700808"/>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77" name="Straight Connector 76">
                  <a:extLst>
                    <a:ext uri="{FF2B5EF4-FFF2-40B4-BE49-F238E27FC236}">
                      <a16:creationId xmlns:a16="http://schemas.microsoft.com/office/drawing/2014/main" id="{AFDC2306-013B-199F-67E7-D4C5E76F6467}"/>
                    </a:ext>
                  </a:extLst>
                </p:cNvPr>
                <p:cNvCxnSpPr>
                  <a:cxnSpLocks/>
                  <a:endCxn id="76" idx="0"/>
                </p:cNvCxnSpPr>
                <p:nvPr/>
              </p:nvCxnSpPr>
              <p:spPr>
                <a:xfrm flipV="1">
                  <a:off x="2999656" y="1700808"/>
                  <a:ext cx="900100" cy="100811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EB78797E-FF31-46D1-54F4-C480894CE97B}"/>
                  </a:ext>
                </a:extLst>
              </p:cNvPr>
              <p:cNvGrpSpPr/>
              <p:nvPr/>
            </p:nvGrpSpPr>
            <p:grpSpPr>
              <a:xfrm flipH="1">
                <a:off x="6312024" y="1700755"/>
                <a:ext cx="1800200" cy="2520280"/>
                <a:chOff x="2999656" y="1700808"/>
                <a:chExt cx="1800200" cy="2520280"/>
              </a:xfrm>
            </p:grpSpPr>
            <p:sp>
              <p:nvSpPr>
                <p:cNvPr id="74" name="Rectangle 73">
                  <a:extLst>
                    <a:ext uri="{FF2B5EF4-FFF2-40B4-BE49-F238E27FC236}">
                      <a16:creationId xmlns:a16="http://schemas.microsoft.com/office/drawing/2014/main" id="{6C936CD2-AAA1-2288-9437-6101A1ED0CEE}"/>
                    </a:ext>
                  </a:extLst>
                </p:cNvPr>
                <p:cNvSpPr/>
                <p:nvPr/>
              </p:nvSpPr>
              <p:spPr>
                <a:xfrm>
                  <a:off x="2999656" y="1700808"/>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75" name="Straight Connector 74">
                  <a:extLst>
                    <a:ext uri="{FF2B5EF4-FFF2-40B4-BE49-F238E27FC236}">
                      <a16:creationId xmlns:a16="http://schemas.microsoft.com/office/drawing/2014/main" id="{6212310E-36D7-1F89-9D9F-68D15EB2A503}"/>
                    </a:ext>
                  </a:extLst>
                </p:cNvPr>
                <p:cNvCxnSpPr>
                  <a:cxnSpLocks/>
                  <a:endCxn id="74" idx="0"/>
                </p:cNvCxnSpPr>
                <p:nvPr/>
              </p:nvCxnSpPr>
              <p:spPr>
                <a:xfrm flipV="1">
                  <a:off x="2999656" y="1700808"/>
                  <a:ext cx="900100" cy="100811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61" name="Explosion: 14 Points 60">
              <a:extLst>
                <a:ext uri="{FF2B5EF4-FFF2-40B4-BE49-F238E27FC236}">
                  <a16:creationId xmlns:a16="http://schemas.microsoft.com/office/drawing/2014/main" id="{49BFC1C7-8992-D0FA-4BE4-AE1485EB61E4}"/>
                </a:ext>
              </a:extLst>
            </p:cNvPr>
            <p:cNvSpPr/>
            <p:nvPr/>
          </p:nvSpPr>
          <p:spPr>
            <a:xfrm rot="20374737" flipH="1">
              <a:off x="6978430" y="908720"/>
              <a:ext cx="3235817" cy="2699971"/>
            </a:xfrm>
            <a:custGeom>
              <a:avLst/>
              <a:gdLst>
                <a:gd name="connsiteX0" fmla="*/ 11462 w 21600"/>
                <a:gd name="connsiteY0" fmla="*/ 4342 h 21600"/>
                <a:gd name="connsiteX1" fmla="*/ 14790 w 21600"/>
                <a:gd name="connsiteY1" fmla="*/ 0 h 21600"/>
                <a:gd name="connsiteX2" fmla="*/ 14525 w 21600"/>
                <a:gd name="connsiteY2" fmla="*/ 5777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3935 w 21600"/>
                <a:gd name="connsiteY22" fmla="*/ 11592 h 21600"/>
                <a:gd name="connsiteX23" fmla="*/ 1172 w 21600"/>
                <a:gd name="connsiteY23" fmla="*/ 8270 h 21600"/>
                <a:gd name="connsiteX24" fmla="*/ 5372 w 21600"/>
                <a:gd name="connsiteY24" fmla="*/ 7817 h 21600"/>
                <a:gd name="connsiteX25" fmla="*/ 4502 w 21600"/>
                <a:gd name="connsiteY25" fmla="*/ 3625 h 21600"/>
                <a:gd name="connsiteX26" fmla="*/ 8550 w 21600"/>
                <a:gd name="connsiteY26" fmla="*/ 6382 h 21600"/>
                <a:gd name="connsiteX27" fmla="*/ 9722 w 21600"/>
                <a:gd name="connsiteY27" fmla="*/ 1887 h 21600"/>
                <a:gd name="connsiteX28" fmla="*/ 11462 w 21600"/>
                <a:gd name="connsiteY28" fmla="*/ 4342 h 21600"/>
                <a:gd name="connsiteX0" fmla="*/ 11462 w 19233"/>
                <a:gd name="connsiteY0" fmla="*/ 4342 h 21600"/>
                <a:gd name="connsiteX1" fmla="*/ 14790 w 19233"/>
                <a:gd name="connsiteY1" fmla="*/ 0 h 21600"/>
                <a:gd name="connsiteX2" fmla="*/ 14525 w 19233"/>
                <a:gd name="connsiteY2" fmla="*/ 5777 h 21600"/>
                <a:gd name="connsiteX3" fmla="*/ 18007 w 19233"/>
                <a:gd name="connsiteY3" fmla="*/ 3172 h 21600"/>
                <a:gd name="connsiteX4" fmla="*/ 16380 w 19233"/>
                <a:gd name="connsiteY4" fmla="*/ 6532 h 21600"/>
                <a:gd name="connsiteX5" fmla="*/ 19233 w 19233"/>
                <a:gd name="connsiteY5" fmla="*/ 7262 h 21600"/>
                <a:gd name="connsiteX6" fmla="*/ 16985 w 19233"/>
                <a:gd name="connsiteY6" fmla="*/ 9402 h 21600"/>
                <a:gd name="connsiteX7" fmla="*/ 18270 w 19233"/>
                <a:gd name="connsiteY7" fmla="*/ 11290 h 21600"/>
                <a:gd name="connsiteX8" fmla="*/ 16380 w 19233"/>
                <a:gd name="connsiteY8" fmla="*/ 12310 h 21600"/>
                <a:gd name="connsiteX9" fmla="*/ 18877 w 19233"/>
                <a:gd name="connsiteY9" fmla="*/ 15632 h 21600"/>
                <a:gd name="connsiteX10" fmla="*/ 14640 w 19233"/>
                <a:gd name="connsiteY10" fmla="*/ 14350 h 21600"/>
                <a:gd name="connsiteX11" fmla="*/ 14942 w 19233"/>
                <a:gd name="connsiteY11" fmla="*/ 17370 h 21600"/>
                <a:gd name="connsiteX12" fmla="*/ 12180 w 19233"/>
                <a:gd name="connsiteY12" fmla="*/ 15935 h 21600"/>
                <a:gd name="connsiteX13" fmla="*/ 11612 w 19233"/>
                <a:gd name="connsiteY13" fmla="*/ 18842 h 21600"/>
                <a:gd name="connsiteX14" fmla="*/ 9872 w 19233"/>
                <a:gd name="connsiteY14" fmla="*/ 17370 h 21600"/>
                <a:gd name="connsiteX15" fmla="*/ 8700 w 19233"/>
                <a:gd name="connsiteY15" fmla="*/ 19712 h 21600"/>
                <a:gd name="connsiteX16" fmla="*/ 7527 w 19233"/>
                <a:gd name="connsiteY16" fmla="*/ 18125 h 21600"/>
                <a:gd name="connsiteX17" fmla="*/ 4917 w 19233"/>
                <a:gd name="connsiteY17" fmla="*/ 21600 h 21600"/>
                <a:gd name="connsiteX18" fmla="*/ 4805 w 19233"/>
                <a:gd name="connsiteY18" fmla="*/ 18240 h 21600"/>
                <a:gd name="connsiteX19" fmla="*/ 1285 w 19233"/>
                <a:gd name="connsiteY19" fmla="*/ 17825 h 21600"/>
                <a:gd name="connsiteX20" fmla="*/ 3330 w 19233"/>
                <a:gd name="connsiteY20" fmla="*/ 15370 h 21600"/>
                <a:gd name="connsiteX21" fmla="*/ 0 w 19233"/>
                <a:gd name="connsiteY21" fmla="*/ 12877 h 21600"/>
                <a:gd name="connsiteX22" fmla="*/ 3935 w 19233"/>
                <a:gd name="connsiteY22" fmla="*/ 11592 h 21600"/>
                <a:gd name="connsiteX23" fmla="*/ 1172 w 19233"/>
                <a:gd name="connsiteY23" fmla="*/ 8270 h 21600"/>
                <a:gd name="connsiteX24" fmla="*/ 5372 w 19233"/>
                <a:gd name="connsiteY24" fmla="*/ 7817 h 21600"/>
                <a:gd name="connsiteX25" fmla="*/ 4502 w 19233"/>
                <a:gd name="connsiteY25" fmla="*/ 3625 h 21600"/>
                <a:gd name="connsiteX26" fmla="*/ 8550 w 19233"/>
                <a:gd name="connsiteY26" fmla="*/ 6382 h 21600"/>
                <a:gd name="connsiteX27" fmla="*/ 9722 w 19233"/>
                <a:gd name="connsiteY27" fmla="*/ 1887 h 21600"/>
                <a:gd name="connsiteX28" fmla="*/ 11462 w 19233"/>
                <a:gd name="connsiteY28" fmla="*/ 4342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233" h="21600">
                  <a:moveTo>
                    <a:pt x="11462" y="4342"/>
                  </a:moveTo>
                  <a:lnTo>
                    <a:pt x="14790" y="0"/>
                  </a:lnTo>
                  <a:cubicBezTo>
                    <a:pt x="14702" y="1926"/>
                    <a:pt x="14613" y="3851"/>
                    <a:pt x="14525" y="5777"/>
                  </a:cubicBezTo>
                  <a:lnTo>
                    <a:pt x="18007" y="3172"/>
                  </a:lnTo>
                  <a:lnTo>
                    <a:pt x="16380" y="6532"/>
                  </a:lnTo>
                  <a:lnTo>
                    <a:pt x="19233" y="7262"/>
                  </a:lnTo>
                  <a:lnTo>
                    <a:pt x="16985" y="9402"/>
                  </a:lnTo>
                  <a:lnTo>
                    <a:pt x="18270" y="11290"/>
                  </a:lnTo>
                  <a:lnTo>
                    <a:pt x="16380" y="12310"/>
                  </a:lnTo>
                  <a:lnTo>
                    <a:pt x="18877" y="15632"/>
                  </a:lnTo>
                  <a:lnTo>
                    <a:pt x="14640" y="14350"/>
                  </a:lnTo>
                  <a:cubicBezTo>
                    <a:pt x="14741" y="15357"/>
                    <a:pt x="14841" y="16363"/>
                    <a:pt x="14942" y="17370"/>
                  </a:cubicBezTo>
                  <a:lnTo>
                    <a:pt x="12180" y="15935"/>
                  </a:lnTo>
                  <a:lnTo>
                    <a:pt x="11612" y="18842"/>
                  </a:lnTo>
                  <a:lnTo>
                    <a:pt x="9872" y="17370"/>
                  </a:lnTo>
                  <a:lnTo>
                    <a:pt x="8700" y="19712"/>
                  </a:lnTo>
                  <a:lnTo>
                    <a:pt x="7527" y="18125"/>
                  </a:lnTo>
                  <a:lnTo>
                    <a:pt x="4917" y="21600"/>
                  </a:lnTo>
                  <a:cubicBezTo>
                    <a:pt x="4880" y="20480"/>
                    <a:pt x="4842" y="19360"/>
                    <a:pt x="4805" y="18240"/>
                  </a:cubicBezTo>
                  <a:lnTo>
                    <a:pt x="1285" y="17825"/>
                  </a:lnTo>
                  <a:lnTo>
                    <a:pt x="3330" y="15370"/>
                  </a:lnTo>
                  <a:lnTo>
                    <a:pt x="0" y="12877"/>
                  </a:lnTo>
                  <a:lnTo>
                    <a:pt x="3935" y="11592"/>
                  </a:lnTo>
                  <a:lnTo>
                    <a:pt x="1172" y="8270"/>
                  </a:lnTo>
                  <a:lnTo>
                    <a:pt x="5372" y="7817"/>
                  </a:lnTo>
                  <a:lnTo>
                    <a:pt x="4502" y="3625"/>
                  </a:lnTo>
                  <a:lnTo>
                    <a:pt x="8550" y="6382"/>
                  </a:lnTo>
                  <a:lnTo>
                    <a:pt x="9722" y="1887"/>
                  </a:lnTo>
                  <a:lnTo>
                    <a:pt x="11462" y="4342"/>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81" name="Straight Connector 80">
              <a:extLst>
                <a:ext uri="{FF2B5EF4-FFF2-40B4-BE49-F238E27FC236}">
                  <a16:creationId xmlns:a16="http://schemas.microsoft.com/office/drawing/2014/main" id="{FFB79039-1D5C-494D-F976-711EF5706043}"/>
                </a:ext>
              </a:extLst>
            </p:cNvPr>
            <p:cNvCxnSpPr>
              <a:cxnSpLocks/>
            </p:cNvCxnSpPr>
            <p:nvPr/>
          </p:nvCxnSpPr>
          <p:spPr>
            <a:xfrm flipV="1">
              <a:off x="8596339" y="2124100"/>
              <a:ext cx="900100" cy="100811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225C283-FBCA-4566-D2FE-19993BFFBF33}"/>
                </a:ext>
              </a:extLst>
            </p:cNvPr>
            <p:cNvCxnSpPr>
              <a:cxnSpLocks/>
            </p:cNvCxnSpPr>
            <p:nvPr/>
          </p:nvCxnSpPr>
          <p:spPr>
            <a:xfrm flipH="1" flipV="1">
              <a:off x="7696239" y="2124100"/>
              <a:ext cx="900100" cy="100811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DD43BBF-8510-4380-4A03-96932E6B7A20}"/>
                </a:ext>
              </a:extLst>
            </p:cNvPr>
            <p:cNvCxnSpPr>
              <a:cxnSpLocks/>
              <a:stCxn id="61" idx="26"/>
            </p:cNvCxnSpPr>
            <p:nvPr/>
          </p:nvCxnSpPr>
          <p:spPr>
            <a:xfrm>
              <a:off x="8571806" y="1678561"/>
              <a:ext cx="49065" cy="159205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478D7883-79BB-2A7E-A26B-D4159F3B33B3}"/>
              </a:ext>
            </a:extLst>
          </p:cNvPr>
          <p:cNvGrpSpPr/>
          <p:nvPr/>
        </p:nvGrpSpPr>
        <p:grpSpPr>
          <a:xfrm>
            <a:off x="3915951" y="1484784"/>
            <a:ext cx="3235817" cy="2699971"/>
            <a:chOff x="3877309" y="968061"/>
            <a:chExt cx="3235817" cy="2699971"/>
          </a:xfrm>
        </p:grpSpPr>
        <p:sp>
          <p:nvSpPr>
            <p:cNvPr id="88" name="Explosion: 14 Points 60">
              <a:extLst>
                <a:ext uri="{FF2B5EF4-FFF2-40B4-BE49-F238E27FC236}">
                  <a16:creationId xmlns:a16="http://schemas.microsoft.com/office/drawing/2014/main" id="{CA6F2DA8-11B6-3BA3-6355-7E8FBA9A8836}"/>
                </a:ext>
              </a:extLst>
            </p:cNvPr>
            <p:cNvSpPr/>
            <p:nvPr/>
          </p:nvSpPr>
          <p:spPr>
            <a:xfrm rot="20374737" flipH="1">
              <a:off x="3877309" y="968061"/>
              <a:ext cx="3235817" cy="2699971"/>
            </a:xfrm>
            <a:custGeom>
              <a:avLst/>
              <a:gdLst>
                <a:gd name="connsiteX0" fmla="*/ 11462 w 21600"/>
                <a:gd name="connsiteY0" fmla="*/ 4342 h 21600"/>
                <a:gd name="connsiteX1" fmla="*/ 14790 w 21600"/>
                <a:gd name="connsiteY1" fmla="*/ 0 h 21600"/>
                <a:gd name="connsiteX2" fmla="*/ 14525 w 21600"/>
                <a:gd name="connsiteY2" fmla="*/ 5777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3935 w 21600"/>
                <a:gd name="connsiteY22" fmla="*/ 11592 h 21600"/>
                <a:gd name="connsiteX23" fmla="*/ 1172 w 21600"/>
                <a:gd name="connsiteY23" fmla="*/ 8270 h 21600"/>
                <a:gd name="connsiteX24" fmla="*/ 5372 w 21600"/>
                <a:gd name="connsiteY24" fmla="*/ 7817 h 21600"/>
                <a:gd name="connsiteX25" fmla="*/ 4502 w 21600"/>
                <a:gd name="connsiteY25" fmla="*/ 3625 h 21600"/>
                <a:gd name="connsiteX26" fmla="*/ 8550 w 21600"/>
                <a:gd name="connsiteY26" fmla="*/ 6382 h 21600"/>
                <a:gd name="connsiteX27" fmla="*/ 9722 w 21600"/>
                <a:gd name="connsiteY27" fmla="*/ 1887 h 21600"/>
                <a:gd name="connsiteX28" fmla="*/ 11462 w 21600"/>
                <a:gd name="connsiteY28" fmla="*/ 4342 h 21600"/>
                <a:gd name="connsiteX0" fmla="*/ 11462 w 19233"/>
                <a:gd name="connsiteY0" fmla="*/ 4342 h 21600"/>
                <a:gd name="connsiteX1" fmla="*/ 14790 w 19233"/>
                <a:gd name="connsiteY1" fmla="*/ 0 h 21600"/>
                <a:gd name="connsiteX2" fmla="*/ 14525 w 19233"/>
                <a:gd name="connsiteY2" fmla="*/ 5777 h 21600"/>
                <a:gd name="connsiteX3" fmla="*/ 18007 w 19233"/>
                <a:gd name="connsiteY3" fmla="*/ 3172 h 21600"/>
                <a:gd name="connsiteX4" fmla="*/ 16380 w 19233"/>
                <a:gd name="connsiteY4" fmla="*/ 6532 h 21600"/>
                <a:gd name="connsiteX5" fmla="*/ 19233 w 19233"/>
                <a:gd name="connsiteY5" fmla="*/ 7262 h 21600"/>
                <a:gd name="connsiteX6" fmla="*/ 16985 w 19233"/>
                <a:gd name="connsiteY6" fmla="*/ 9402 h 21600"/>
                <a:gd name="connsiteX7" fmla="*/ 18270 w 19233"/>
                <a:gd name="connsiteY7" fmla="*/ 11290 h 21600"/>
                <a:gd name="connsiteX8" fmla="*/ 16380 w 19233"/>
                <a:gd name="connsiteY8" fmla="*/ 12310 h 21600"/>
                <a:gd name="connsiteX9" fmla="*/ 18877 w 19233"/>
                <a:gd name="connsiteY9" fmla="*/ 15632 h 21600"/>
                <a:gd name="connsiteX10" fmla="*/ 14640 w 19233"/>
                <a:gd name="connsiteY10" fmla="*/ 14350 h 21600"/>
                <a:gd name="connsiteX11" fmla="*/ 14942 w 19233"/>
                <a:gd name="connsiteY11" fmla="*/ 17370 h 21600"/>
                <a:gd name="connsiteX12" fmla="*/ 12180 w 19233"/>
                <a:gd name="connsiteY12" fmla="*/ 15935 h 21600"/>
                <a:gd name="connsiteX13" fmla="*/ 11612 w 19233"/>
                <a:gd name="connsiteY13" fmla="*/ 18842 h 21600"/>
                <a:gd name="connsiteX14" fmla="*/ 9872 w 19233"/>
                <a:gd name="connsiteY14" fmla="*/ 17370 h 21600"/>
                <a:gd name="connsiteX15" fmla="*/ 8700 w 19233"/>
                <a:gd name="connsiteY15" fmla="*/ 19712 h 21600"/>
                <a:gd name="connsiteX16" fmla="*/ 7527 w 19233"/>
                <a:gd name="connsiteY16" fmla="*/ 18125 h 21600"/>
                <a:gd name="connsiteX17" fmla="*/ 4917 w 19233"/>
                <a:gd name="connsiteY17" fmla="*/ 21600 h 21600"/>
                <a:gd name="connsiteX18" fmla="*/ 4805 w 19233"/>
                <a:gd name="connsiteY18" fmla="*/ 18240 h 21600"/>
                <a:gd name="connsiteX19" fmla="*/ 1285 w 19233"/>
                <a:gd name="connsiteY19" fmla="*/ 17825 h 21600"/>
                <a:gd name="connsiteX20" fmla="*/ 3330 w 19233"/>
                <a:gd name="connsiteY20" fmla="*/ 15370 h 21600"/>
                <a:gd name="connsiteX21" fmla="*/ 0 w 19233"/>
                <a:gd name="connsiteY21" fmla="*/ 12877 h 21600"/>
                <a:gd name="connsiteX22" fmla="*/ 3935 w 19233"/>
                <a:gd name="connsiteY22" fmla="*/ 11592 h 21600"/>
                <a:gd name="connsiteX23" fmla="*/ 1172 w 19233"/>
                <a:gd name="connsiteY23" fmla="*/ 8270 h 21600"/>
                <a:gd name="connsiteX24" fmla="*/ 5372 w 19233"/>
                <a:gd name="connsiteY24" fmla="*/ 7817 h 21600"/>
                <a:gd name="connsiteX25" fmla="*/ 4502 w 19233"/>
                <a:gd name="connsiteY25" fmla="*/ 3625 h 21600"/>
                <a:gd name="connsiteX26" fmla="*/ 8550 w 19233"/>
                <a:gd name="connsiteY26" fmla="*/ 6382 h 21600"/>
                <a:gd name="connsiteX27" fmla="*/ 9722 w 19233"/>
                <a:gd name="connsiteY27" fmla="*/ 1887 h 21600"/>
                <a:gd name="connsiteX28" fmla="*/ 11462 w 19233"/>
                <a:gd name="connsiteY28" fmla="*/ 4342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233" h="21600">
                  <a:moveTo>
                    <a:pt x="11462" y="4342"/>
                  </a:moveTo>
                  <a:lnTo>
                    <a:pt x="14790" y="0"/>
                  </a:lnTo>
                  <a:cubicBezTo>
                    <a:pt x="14702" y="1926"/>
                    <a:pt x="14613" y="3851"/>
                    <a:pt x="14525" y="5777"/>
                  </a:cubicBezTo>
                  <a:lnTo>
                    <a:pt x="18007" y="3172"/>
                  </a:lnTo>
                  <a:lnTo>
                    <a:pt x="16380" y="6532"/>
                  </a:lnTo>
                  <a:lnTo>
                    <a:pt x="19233" y="7262"/>
                  </a:lnTo>
                  <a:lnTo>
                    <a:pt x="16985" y="9402"/>
                  </a:lnTo>
                  <a:lnTo>
                    <a:pt x="18270" y="11290"/>
                  </a:lnTo>
                  <a:lnTo>
                    <a:pt x="16380" y="12310"/>
                  </a:lnTo>
                  <a:lnTo>
                    <a:pt x="18877" y="15632"/>
                  </a:lnTo>
                  <a:lnTo>
                    <a:pt x="14640" y="14350"/>
                  </a:lnTo>
                  <a:cubicBezTo>
                    <a:pt x="14741" y="15357"/>
                    <a:pt x="14841" y="16363"/>
                    <a:pt x="14942" y="17370"/>
                  </a:cubicBezTo>
                  <a:lnTo>
                    <a:pt x="12180" y="15935"/>
                  </a:lnTo>
                  <a:lnTo>
                    <a:pt x="11612" y="18842"/>
                  </a:lnTo>
                  <a:lnTo>
                    <a:pt x="9872" y="17370"/>
                  </a:lnTo>
                  <a:lnTo>
                    <a:pt x="8700" y="19712"/>
                  </a:lnTo>
                  <a:lnTo>
                    <a:pt x="7527" y="18125"/>
                  </a:lnTo>
                  <a:lnTo>
                    <a:pt x="4917" y="21600"/>
                  </a:lnTo>
                  <a:cubicBezTo>
                    <a:pt x="4880" y="20480"/>
                    <a:pt x="4842" y="19360"/>
                    <a:pt x="4805" y="18240"/>
                  </a:cubicBezTo>
                  <a:lnTo>
                    <a:pt x="1285" y="17825"/>
                  </a:lnTo>
                  <a:lnTo>
                    <a:pt x="3330" y="15370"/>
                  </a:lnTo>
                  <a:lnTo>
                    <a:pt x="0" y="12877"/>
                  </a:lnTo>
                  <a:lnTo>
                    <a:pt x="3935" y="11592"/>
                  </a:lnTo>
                  <a:lnTo>
                    <a:pt x="1172" y="8270"/>
                  </a:lnTo>
                  <a:lnTo>
                    <a:pt x="5372" y="7817"/>
                  </a:lnTo>
                  <a:lnTo>
                    <a:pt x="4502" y="3625"/>
                  </a:lnTo>
                  <a:lnTo>
                    <a:pt x="8550" y="6382"/>
                  </a:lnTo>
                  <a:lnTo>
                    <a:pt x="9722" y="1887"/>
                  </a:lnTo>
                  <a:lnTo>
                    <a:pt x="11462" y="4342"/>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97" name="Straight Connector 96">
              <a:extLst>
                <a:ext uri="{FF2B5EF4-FFF2-40B4-BE49-F238E27FC236}">
                  <a16:creationId xmlns:a16="http://schemas.microsoft.com/office/drawing/2014/main" id="{56FCFC7D-FBD9-91CD-A8E0-FCF46F8A6133}"/>
                </a:ext>
              </a:extLst>
            </p:cNvPr>
            <p:cNvCxnSpPr/>
            <p:nvPr/>
          </p:nvCxnSpPr>
          <p:spPr>
            <a:xfrm>
              <a:off x="5495217" y="1820790"/>
              <a:ext cx="0" cy="156755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98" name="TextBox 97">
            <a:extLst>
              <a:ext uri="{FF2B5EF4-FFF2-40B4-BE49-F238E27FC236}">
                <a16:creationId xmlns:a16="http://schemas.microsoft.com/office/drawing/2014/main" id="{E54AA104-383B-B39F-8BD0-685AF6D3C8C3}"/>
              </a:ext>
            </a:extLst>
          </p:cNvPr>
          <p:cNvSpPr txBox="1"/>
          <p:nvPr/>
        </p:nvSpPr>
        <p:spPr>
          <a:xfrm>
            <a:off x="479376" y="4596702"/>
            <a:ext cx="3091755" cy="923330"/>
          </a:xfrm>
          <a:prstGeom prst="rect">
            <a:avLst/>
          </a:prstGeom>
          <a:noFill/>
        </p:spPr>
        <p:txBody>
          <a:bodyPr wrap="square" rtlCol="0">
            <a:spAutoFit/>
          </a:bodyPr>
          <a:lstStyle/>
          <a:p>
            <a:r>
              <a:rPr lang="en-GB" sz="1800" dirty="0">
                <a:latin typeface="+mn-lt"/>
              </a:rPr>
              <a:t>4: A view of your card with the V-fold, pushed in towards the inside of the folded sheet.</a:t>
            </a:r>
          </a:p>
        </p:txBody>
      </p:sp>
    </p:spTree>
    <p:extLst>
      <p:ext uri="{BB962C8B-B14F-4D97-AF65-F5344CB8AC3E}">
        <p14:creationId xmlns:p14="http://schemas.microsoft.com/office/powerpoint/2010/main" val="2555740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D7B515-8831-911F-2208-49E10E0CF17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23589C0D-7BF8-DB9D-0255-4113AD6F588C}"/>
              </a:ext>
            </a:extLst>
          </p:cNvPr>
          <p:cNvSpPr>
            <a:spLocks noGrp="1"/>
          </p:cNvSpPr>
          <p:nvPr>
            <p:ph type="title"/>
          </p:nvPr>
        </p:nvSpPr>
        <p:spPr>
          <a:xfrm>
            <a:off x="191344" y="616269"/>
            <a:ext cx="10972800" cy="868515"/>
          </a:xfrm>
        </p:spPr>
        <p:txBody>
          <a:bodyPr/>
          <a:lstStyle/>
          <a:p>
            <a:pPr algn="l"/>
            <a:r>
              <a:rPr lang="en-GB" b="1" dirty="0"/>
              <a:t>Box Fold</a:t>
            </a:r>
          </a:p>
        </p:txBody>
      </p:sp>
      <p:pic>
        <p:nvPicPr>
          <p:cNvPr id="8" name="Picture 7">
            <a:extLst>
              <a:ext uri="{FF2B5EF4-FFF2-40B4-BE49-F238E27FC236}">
                <a16:creationId xmlns:a16="http://schemas.microsoft.com/office/drawing/2014/main" id="{5FA09F17-8D77-8C5F-FDB9-728B5CD75E8E}"/>
              </a:ext>
            </a:extLst>
          </p:cNvPr>
          <p:cNvPicPr>
            <a:picLocks noChangeAspect="1"/>
          </p:cNvPicPr>
          <p:nvPr/>
        </p:nvPicPr>
        <p:blipFill rotWithShape="1">
          <a:blip r:embed="rId2"/>
          <a:srcRect l="15418" r="18057"/>
          <a:stretch/>
        </p:blipFill>
        <p:spPr>
          <a:xfrm>
            <a:off x="395504" y="1193380"/>
            <a:ext cx="2232249" cy="3360985"/>
          </a:xfrm>
          <a:prstGeom prst="rect">
            <a:avLst/>
          </a:prstGeom>
        </p:spPr>
      </p:pic>
      <p:sp>
        <p:nvSpPr>
          <p:cNvPr id="2" name="TextBox 1">
            <a:extLst>
              <a:ext uri="{FF2B5EF4-FFF2-40B4-BE49-F238E27FC236}">
                <a16:creationId xmlns:a16="http://schemas.microsoft.com/office/drawing/2014/main" id="{1C31E1F7-9FB9-5098-9BA1-EE94D3D05528}"/>
              </a:ext>
            </a:extLst>
          </p:cNvPr>
          <p:cNvSpPr txBox="1"/>
          <p:nvPr/>
        </p:nvSpPr>
        <p:spPr>
          <a:xfrm>
            <a:off x="2870475" y="1786893"/>
            <a:ext cx="897162" cy="584775"/>
          </a:xfrm>
          <a:prstGeom prst="rect">
            <a:avLst/>
          </a:prstGeom>
          <a:noFill/>
        </p:spPr>
        <p:txBody>
          <a:bodyPr wrap="square" rtlCol="0">
            <a:spAutoFit/>
          </a:bodyPr>
          <a:lstStyle/>
          <a:p>
            <a:pPr algn="ctr"/>
            <a:r>
              <a:rPr lang="en-GB" sz="1600" dirty="0">
                <a:latin typeface="+mn-lt"/>
              </a:rPr>
              <a:t>Folded Edge</a:t>
            </a:r>
          </a:p>
        </p:txBody>
      </p:sp>
      <p:cxnSp>
        <p:nvCxnSpPr>
          <p:cNvPr id="3" name="Straight Arrow Connector 2">
            <a:extLst>
              <a:ext uri="{FF2B5EF4-FFF2-40B4-BE49-F238E27FC236}">
                <a16:creationId xmlns:a16="http://schemas.microsoft.com/office/drawing/2014/main" id="{CF5F870E-0C41-3CBA-FD07-E57795C5B141}"/>
              </a:ext>
            </a:extLst>
          </p:cNvPr>
          <p:cNvCxnSpPr>
            <a:cxnSpLocks/>
          </p:cNvCxnSpPr>
          <p:nvPr/>
        </p:nvCxnSpPr>
        <p:spPr>
          <a:xfrm>
            <a:off x="3509894" y="2132526"/>
            <a:ext cx="497573"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61F3B8A-2B13-9B6B-67B1-9A934D9DFA80}"/>
              </a:ext>
            </a:extLst>
          </p:cNvPr>
          <p:cNvSpPr txBox="1"/>
          <p:nvPr/>
        </p:nvSpPr>
        <p:spPr>
          <a:xfrm>
            <a:off x="702295" y="4359698"/>
            <a:ext cx="1584176" cy="2031325"/>
          </a:xfrm>
          <a:prstGeom prst="rect">
            <a:avLst/>
          </a:prstGeom>
          <a:noFill/>
        </p:spPr>
        <p:txBody>
          <a:bodyPr wrap="square" rtlCol="0">
            <a:spAutoFit/>
          </a:bodyPr>
          <a:lstStyle/>
          <a:p>
            <a:r>
              <a:rPr lang="en-GB" sz="1800" dirty="0">
                <a:latin typeface="+mn-lt"/>
              </a:rPr>
              <a:t>1: Fold a piece of card in half down the centre.  Use a ruler to press along the fold, reinforcing it.</a:t>
            </a:r>
          </a:p>
        </p:txBody>
      </p:sp>
      <p:sp>
        <p:nvSpPr>
          <p:cNvPr id="5" name="TextBox 4">
            <a:extLst>
              <a:ext uri="{FF2B5EF4-FFF2-40B4-BE49-F238E27FC236}">
                <a16:creationId xmlns:a16="http://schemas.microsoft.com/office/drawing/2014/main" id="{ACB558B0-617D-788C-9F23-E6EF98C2CF85}"/>
              </a:ext>
            </a:extLst>
          </p:cNvPr>
          <p:cNvSpPr txBox="1"/>
          <p:nvPr/>
        </p:nvSpPr>
        <p:spPr>
          <a:xfrm>
            <a:off x="9408368" y="4221198"/>
            <a:ext cx="2487258" cy="2308324"/>
          </a:xfrm>
          <a:prstGeom prst="rect">
            <a:avLst/>
          </a:prstGeom>
          <a:solidFill>
            <a:schemeClr val="tx2">
              <a:lumMod val="20000"/>
              <a:lumOff val="80000"/>
            </a:schemeClr>
          </a:solidFill>
        </p:spPr>
        <p:txBody>
          <a:bodyPr wrap="square">
            <a:spAutoFit/>
          </a:bodyPr>
          <a:lstStyle/>
          <a:p>
            <a:r>
              <a:rPr lang="en-GB" sz="1800" dirty="0">
                <a:latin typeface="+mn-lt"/>
              </a:rPr>
              <a:t>TIPS: Open the paper up again and fold the other way along the same crease. Repeat up to three times. This breaks the fibres of the paper or card, and makes the fold smooth and flexible</a:t>
            </a:r>
          </a:p>
        </p:txBody>
      </p:sp>
      <p:grpSp>
        <p:nvGrpSpPr>
          <p:cNvPr id="29" name="Group 28">
            <a:extLst>
              <a:ext uri="{FF2B5EF4-FFF2-40B4-BE49-F238E27FC236}">
                <a16:creationId xmlns:a16="http://schemas.microsoft.com/office/drawing/2014/main" id="{CA708EB7-4BB3-EEDD-67E5-68F7307ECF60}"/>
              </a:ext>
            </a:extLst>
          </p:cNvPr>
          <p:cNvGrpSpPr/>
          <p:nvPr/>
        </p:nvGrpSpPr>
        <p:grpSpPr>
          <a:xfrm>
            <a:off x="4032918" y="825482"/>
            <a:ext cx="1800200" cy="2520280"/>
            <a:chOff x="4032918" y="825482"/>
            <a:chExt cx="1800200" cy="2520280"/>
          </a:xfrm>
        </p:grpSpPr>
        <p:sp>
          <p:nvSpPr>
            <p:cNvPr id="9" name="Rectangle 8">
              <a:extLst>
                <a:ext uri="{FF2B5EF4-FFF2-40B4-BE49-F238E27FC236}">
                  <a16:creationId xmlns:a16="http://schemas.microsoft.com/office/drawing/2014/main" id="{014FD1EE-3446-A07C-CC9C-B42920773382}"/>
                </a:ext>
              </a:extLst>
            </p:cNvPr>
            <p:cNvSpPr/>
            <p:nvPr/>
          </p:nvSpPr>
          <p:spPr>
            <a:xfrm>
              <a:off x="4032918" y="825482"/>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D49CA7E5-F6A0-15D8-939E-938D117384DB}"/>
                </a:ext>
              </a:extLst>
            </p:cNvPr>
            <p:cNvCxnSpPr/>
            <p:nvPr/>
          </p:nvCxnSpPr>
          <p:spPr>
            <a:xfrm>
              <a:off x="4032918" y="1657622"/>
              <a:ext cx="760048"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DF320A7-DD17-7512-B4EC-6F1FA3F2A32C}"/>
                </a:ext>
              </a:extLst>
            </p:cNvPr>
            <p:cNvCxnSpPr/>
            <p:nvPr/>
          </p:nvCxnSpPr>
          <p:spPr>
            <a:xfrm>
              <a:off x="4032918" y="2449710"/>
              <a:ext cx="760048"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A918B45-37CE-C1B0-6B8F-5DB5287AC7FB}"/>
                </a:ext>
              </a:extLst>
            </p:cNvPr>
            <p:cNvCxnSpPr/>
            <p:nvPr/>
          </p:nvCxnSpPr>
          <p:spPr>
            <a:xfrm>
              <a:off x="4792966" y="1657622"/>
              <a:ext cx="0" cy="80585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D6432C10-0DD8-3E5F-70F2-122CB6737C59}"/>
              </a:ext>
            </a:extLst>
          </p:cNvPr>
          <p:cNvSpPr txBox="1"/>
          <p:nvPr/>
        </p:nvSpPr>
        <p:spPr>
          <a:xfrm>
            <a:off x="2999690" y="3553053"/>
            <a:ext cx="3305472" cy="2862322"/>
          </a:xfrm>
          <a:prstGeom prst="rect">
            <a:avLst/>
          </a:prstGeom>
          <a:noFill/>
        </p:spPr>
        <p:txBody>
          <a:bodyPr wrap="square">
            <a:spAutoFit/>
          </a:bodyPr>
          <a:lstStyle/>
          <a:p>
            <a:r>
              <a:rPr lang="en-GB" sz="1800" dirty="0">
                <a:latin typeface="+mn-lt"/>
              </a:rPr>
              <a:t>2: From the folded edge, measure two lines of equal length (5cm) reaching towards the unfolded edge. Ensure as best as you can that the lines are parallel with the side edges of the paper and that they’re not too far from each other (5cm again works well). Cut along these two lines. </a:t>
            </a:r>
          </a:p>
        </p:txBody>
      </p:sp>
      <p:sp>
        <p:nvSpPr>
          <p:cNvPr id="28" name="TextBox 27">
            <a:extLst>
              <a:ext uri="{FF2B5EF4-FFF2-40B4-BE49-F238E27FC236}">
                <a16:creationId xmlns:a16="http://schemas.microsoft.com/office/drawing/2014/main" id="{03655F66-3CEE-D240-71D3-C3312BD15EAA}"/>
              </a:ext>
            </a:extLst>
          </p:cNvPr>
          <p:cNvSpPr txBox="1"/>
          <p:nvPr/>
        </p:nvSpPr>
        <p:spPr>
          <a:xfrm>
            <a:off x="6677099" y="3553053"/>
            <a:ext cx="2260202" cy="2031325"/>
          </a:xfrm>
          <a:prstGeom prst="rect">
            <a:avLst/>
          </a:prstGeom>
          <a:noFill/>
        </p:spPr>
        <p:txBody>
          <a:bodyPr wrap="square">
            <a:spAutoFit/>
          </a:bodyPr>
          <a:lstStyle/>
          <a:p>
            <a:r>
              <a:rPr lang="en-GB" sz="1800" dirty="0">
                <a:latin typeface="+mn-lt"/>
              </a:rPr>
              <a:t>3: Now, fold the paper between the ends of these incisions. Repeat a few times and press with a ruler to make the fold strong and flexible. </a:t>
            </a:r>
          </a:p>
        </p:txBody>
      </p:sp>
      <p:grpSp>
        <p:nvGrpSpPr>
          <p:cNvPr id="30" name="Group 29">
            <a:extLst>
              <a:ext uri="{FF2B5EF4-FFF2-40B4-BE49-F238E27FC236}">
                <a16:creationId xmlns:a16="http://schemas.microsoft.com/office/drawing/2014/main" id="{09CBCB77-0AAE-15DA-E31B-9EB4B428C784}"/>
              </a:ext>
            </a:extLst>
          </p:cNvPr>
          <p:cNvGrpSpPr/>
          <p:nvPr/>
        </p:nvGrpSpPr>
        <p:grpSpPr>
          <a:xfrm>
            <a:off x="6960096" y="819141"/>
            <a:ext cx="1800200" cy="2520280"/>
            <a:chOff x="6960096" y="819141"/>
            <a:chExt cx="1800200" cy="2520280"/>
          </a:xfrm>
        </p:grpSpPr>
        <p:grpSp>
          <p:nvGrpSpPr>
            <p:cNvPr id="21" name="Group 20">
              <a:extLst>
                <a:ext uri="{FF2B5EF4-FFF2-40B4-BE49-F238E27FC236}">
                  <a16:creationId xmlns:a16="http://schemas.microsoft.com/office/drawing/2014/main" id="{DF600E58-784B-B32B-E9F1-0AED17767ADF}"/>
                </a:ext>
              </a:extLst>
            </p:cNvPr>
            <p:cNvGrpSpPr/>
            <p:nvPr/>
          </p:nvGrpSpPr>
          <p:grpSpPr>
            <a:xfrm>
              <a:off x="7765472" y="1637572"/>
              <a:ext cx="779746" cy="788411"/>
              <a:chOff x="9887274" y="2148396"/>
              <a:chExt cx="779746" cy="810563"/>
            </a:xfrm>
          </p:grpSpPr>
          <p:sp>
            <p:nvSpPr>
              <p:cNvPr id="18" name="Rectangle 17">
                <a:extLst>
                  <a:ext uri="{FF2B5EF4-FFF2-40B4-BE49-F238E27FC236}">
                    <a16:creationId xmlns:a16="http://schemas.microsoft.com/office/drawing/2014/main" id="{BCCB3465-E43E-D29A-EFF5-CDEF8F15047D}"/>
                  </a:ext>
                </a:extLst>
              </p:cNvPr>
              <p:cNvSpPr/>
              <p:nvPr/>
            </p:nvSpPr>
            <p:spPr>
              <a:xfrm>
                <a:off x="9887274" y="2148396"/>
                <a:ext cx="779746" cy="810563"/>
              </a:xfrm>
              <a:custGeom>
                <a:avLst/>
                <a:gdLst>
                  <a:gd name="connsiteX0" fmla="*/ 0 w 779746"/>
                  <a:gd name="connsiteY0" fmla="*/ 0 h 805857"/>
                  <a:gd name="connsiteX1" fmla="*/ 779746 w 779746"/>
                  <a:gd name="connsiteY1" fmla="*/ 0 h 805857"/>
                  <a:gd name="connsiteX2" fmla="*/ 779746 w 779746"/>
                  <a:gd name="connsiteY2" fmla="*/ 805857 h 805857"/>
                  <a:gd name="connsiteX3" fmla="*/ 0 w 779746"/>
                  <a:gd name="connsiteY3" fmla="*/ 805857 h 805857"/>
                  <a:gd name="connsiteX4" fmla="*/ 0 w 779746"/>
                  <a:gd name="connsiteY4" fmla="*/ 0 h 805857"/>
                  <a:gd name="connsiteX0" fmla="*/ 0 w 779746"/>
                  <a:gd name="connsiteY0" fmla="*/ 4706 h 810563"/>
                  <a:gd name="connsiteX1" fmla="*/ 2450 w 779746"/>
                  <a:gd name="connsiteY1" fmla="*/ 0 h 810563"/>
                  <a:gd name="connsiteX2" fmla="*/ 779746 w 779746"/>
                  <a:gd name="connsiteY2" fmla="*/ 4706 h 810563"/>
                  <a:gd name="connsiteX3" fmla="*/ 779746 w 779746"/>
                  <a:gd name="connsiteY3" fmla="*/ 810563 h 810563"/>
                  <a:gd name="connsiteX4" fmla="*/ 0 w 779746"/>
                  <a:gd name="connsiteY4" fmla="*/ 810563 h 810563"/>
                  <a:gd name="connsiteX5" fmla="*/ 0 w 779746"/>
                  <a:gd name="connsiteY5" fmla="*/ 4706 h 81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746" h="810563">
                    <a:moveTo>
                      <a:pt x="0" y="4706"/>
                    </a:moveTo>
                    <a:lnTo>
                      <a:pt x="2450" y="0"/>
                    </a:lnTo>
                    <a:lnTo>
                      <a:pt x="779746" y="4706"/>
                    </a:lnTo>
                    <a:lnTo>
                      <a:pt x="779746" y="810563"/>
                    </a:lnTo>
                    <a:lnTo>
                      <a:pt x="0" y="810563"/>
                    </a:lnTo>
                    <a:lnTo>
                      <a:pt x="0" y="4706"/>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EB3C708D-77EB-EF41-5E8E-1F8C1876539E}"/>
                  </a:ext>
                </a:extLst>
              </p:cNvPr>
              <p:cNvCxnSpPr>
                <a:stCxn id="18" idx="1"/>
                <a:endCxn id="18" idx="4"/>
              </p:cNvCxnSpPr>
              <p:nvPr/>
            </p:nvCxnSpPr>
            <p:spPr>
              <a:xfrm flipH="1">
                <a:off x="9887274" y="2148396"/>
                <a:ext cx="2450" cy="81056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6EAD6249-F480-3ADE-62B8-64498DBAB236}"/>
                </a:ext>
              </a:extLst>
            </p:cNvPr>
            <p:cNvGrpSpPr/>
            <p:nvPr/>
          </p:nvGrpSpPr>
          <p:grpSpPr>
            <a:xfrm>
              <a:off x="6960096" y="819141"/>
              <a:ext cx="1800200" cy="2520280"/>
              <a:chOff x="6960096" y="819141"/>
              <a:chExt cx="1800200" cy="2520280"/>
            </a:xfrm>
            <a:noFill/>
          </p:grpSpPr>
          <p:sp>
            <p:nvSpPr>
              <p:cNvPr id="6" name="Rectangle 5">
                <a:extLst>
                  <a:ext uri="{FF2B5EF4-FFF2-40B4-BE49-F238E27FC236}">
                    <a16:creationId xmlns:a16="http://schemas.microsoft.com/office/drawing/2014/main" id="{9AADEDE7-2C9F-933A-E9DB-1348AE8F32A8}"/>
                  </a:ext>
                </a:extLst>
              </p:cNvPr>
              <p:cNvSpPr/>
              <p:nvPr/>
            </p:nvSpPr>
            <p:spPr>
              <a:xfrm>
                <a:off x="6960096" y="819141"/>
                <a:ext cx="1800200" cy="2520280"/>
              </a:xfrm>
              <a:prstGeom prst="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F2CCB3FB-560B-FC3D-F388-FAA7AF4D5C63}"/>
                  </a:ext>
                </a:extLst>
              </p:cNvPr>
              <p:cNvCxnSpPr/>
              <p:nvPr/>
            </p:nvCxnSpPr>
            <p:spPr>
              <a:xfrm>
                <a:off x="6960096" y="1637572"/>
                <a:ext cx="760048" cy="0"/>
              </a:xfrm>
              <a:prstGeom prst="line">
                <a:avLst/>
              </a:prstGeom>
              <a:grpFill/>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5BD233C-8C0F-BC12-AD2D-7625983F1B8B}"/>
                  </a:ext>
                </a:extLst>
              </p:cNvPr>
              <p:cNvCxnSpPr/>
              <p:nvPr/>
            </p:nvCxnSpPr>
            <p:spPr>
              <a:xfrm>
                <a:off x="6960096" y="2429660"/>
                <a:ext cx="760048" cy="0"/>
              </a:xfrm>
              <a:prstGeom prst="line">
                <a:avLst/>
              </a:prstGeom>
              <a:grpFill/>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CC49E52-B7BE-6E08-4EAD-AB6111D7DBA1}"/>
                  </a:ext>
                </a:extLst>
              </p:cNvPr>
              <p:cNvCxnSpPr/>
              <p:nvPr/>
            </p:nvCxnSpPr>
            <p:spPr>
              <a:xfrm>
                <a:off x="7739845" y="1658966"/>
                <a:ext cx="0" cy="805857"/>
              </a:xfrm>
              <a:prstGeom prst="line">
                <a:avLst/>
              </a:prstGeom>
              <a:grpFill/>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397C125-6B4F-63F5-5293-EA984E187585}"/>
                  </a:ext>
                </a:extLst>
              </p:cNvPr>
              <p:cNvCxnSpPr>
                <a:cxnSpLocks/>
              </p:cNvCxnSpPr>
              <p:nvPr/>
            </p:nvCxnSpPr>
            <p:spPr>
              <a:xfrm>
                <a:off x="6960096" y="1658965"/>
                <a:ext cx="0" cy="767018"/>
              </a:xfrm>
              <a:prstGeom prst="line">
                <a:avLst/>
              </a:prstGeom>
              <a:grpFill/>
              <a:ln w="57150">
                <a:solidFill>
                  <a:schemeClr val="bg1"/>
                </a:solidFill>
                <a:prstDash val="solid"/>
              </a:ln>
            </p:spPr>
            <p:style>
              <a:lnRef idx="1">
                <a:schemeClr val="accent1"/>
              </a:lnRef>
              <a:fillRef idx="0">
                <a:schemeClr val="accent1"/>
              </a:fillRef>
              <a:effectRef idx="0">
                <a:schemeClr val="accent1"/>
              </a:effectRef>
              <a:fontRef idx="minor">
                <a:schemeClr val="tx1"/>
              </a:fontRef>
            </p:style>
          </p:cxnSp>
        </p:grpSp>
      </p:grpSp>
      <p:sp>
        <p:nvSpPr>
          <p:cNvPr id="23" name="TextBox 22">
            <a:extLst>
              <a:ext uri="{FF2B5EF4-FFF2-40B4-BE49-F238E27FC236}">
                <a16:creationId xmlns:a16="http://schemas.microsoft.com/office/drawing/2014/main" id="{7E42592C-9982-4543-7D5C-22589EE549DD}"/>
              </a:ext>
            </a:extLst>
          </p:cNvPr>
          <p:cNvSpPr txBox="1"/>
          <p:nvPr/>
        </p:nvSpPr>
        <p:spPr>
          <a:xfrm>
            <a:off x="8994072" y="1786892"/>
            <a:ext cx="897162" cy="338554"/>
          </a:xfrm>
          <a:prstGeom prst="rect">
            <a:avLst/>
          </a:prstGeom>
          <a:noFill/>
        </p:spPr>
        <p:txBody>
          <a:bodyPr wrap="square" rtlCol="0">
            <a:spAutoFit/>
          </a:bodyPr>
          <a:lstStyle/>
          <a:p>
            <a:pPr algn="ctr"/>
            <a:r>
              <a:rPr lang="en-GB" sz="1600" dirty="0">
                <a:latin typeface="+mn-lt"/>
              </a:rPr>
              <a:t>Fold</a:t>
            </a:r>
          </a:p>
        </p:txBody>
      </p:sp>
      <p:cxnSp>
        <p:nvCxnSpPr>
          <p:cNvPr id="25" name="Straight Arrow Connector 24">
            <a:extLst>
              <a:ext uri="{FF2B5EF4-FFF2-40B4-BE49-F238E27FC236}">
                <a16:creationId xmlns:a16="http://schemas.microsoft.com/office/drawing/2014/main" id="{9F864986-7FFC-8492-1AC4-828C89D97A49}"/>
              </a:ext>
            </a:extLst>
          </p:cNvPr>
          <p:cNvCxnSpPr>
            <a:cxnSpLocks/>
          </p:cNvCxnSpPr>
          <p:nvPr/>
        </p:nvCxnSpPr>
        <p:spPr>
          <a:xfrm flipH="1">
            <a:off x="7807200" y="1956169"/>
            <a:ext cx="1313136" cy="8967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9370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95261B-9A6D-6B60-AB98-A0D311838DD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B42FC7B-BDD3-4581-3407-5AA855DD91E6}"/>
              </a:ext>
            </a:extLst>
          </p:cNvPr>
          <p:cNvSpPr>
            <a:spLocks noGrp="1"/>
          </p:cNvSpPr>
          <p:nvPr>
            <p:ph type="title"/>
          </p:nvPr>
        </p:nvSpPr>
        <p:spPr>
          <a:xfrm>
            <a:off x="191344" y="616269"/>
            <a:ext cx="10972800" cy="868515"/>
          </a:xfrm>
        </p:spPr>
        <p:txBody>
          <a:bodyPr/>
          <a:lstStyle/>
          <a:p>
            <a:pPr algn="l"/>
            <a:r>
              <a:rPr lang="en-GB" b="1" dirty="0"/>
              <a:t>Box Fold - Decoration</a:t>
            </a:r>
          </a:p>
        </p:txBody>
      </p:sp>
      <p:sp>
        <p:nvSpPr>
          <p:cNvPr id="24" name="TextBox 23">
            <a:extLst>
              <a:ext uri="{FF2B5EF4-FFF2-40B4-BE49-F238E27FC236}">
                <a16:creationId xmlns:a16="http://schemas.microsoft.com/office/drawing/2014/main" id="{038AA2C9-10F1-2AFE-6B8A-B1D8FEF9FB19}"/>
              </a:ext>
            </a:extLst>
          </p:cNvPr>
          <p:cNvSpPr txBox="1"/>
          <p:nvPr/>
        </p:nvSpPr>
        <p:spPr>
          <a:xfrm>
            <a:off x="8256242" y="4725144"/>
            <a:ext cx="3528392" cy="1477328"/>
          </a:xfrm>
          <a:prstGeom prst="rect">
            <a:avLst/>
          </a:prstGeom>
          <a:noFill/>
        </p:spPr>
        <p:txBody>
          <a:bodyPr wrap="square">
            <a:spAutoFit/>
          </a:bodyPr>
          <a:lstStyle/>
          <a:p>
            <a:r>
              <a:rPr lang="en-GB" sz="1800" dirty="0">
                <a:latin typeface="+mn-lt"/>
              </a:rPr>
              <a:t>6: Put glue on the right side of the box, and stick on a picture of the children’s choosing, lining up the bottom of the picture with the bottom of the box. </a:t>
            </a:r>
          </a:p>
        </p:txBody>
      </p:sp>
      <p:sp>
        <p:nvSpPr>
          <p:cNvPr id="30" name="TextBox 29">
            <a:extLst>
              <a:ext uri="{FF2B5EF4-FFF2-40B4-BE49-F238E27FC236}">
                <a16:creationId xmlns:a16="http://schemas.microsoft.com/office/drawing/2014/main" id="{29D6636D-E3CD-F62F-63BB-2F345C78A74F}"/>
              </a:ext>
            </a:extLst>
          </p:cNvPr>
          <p:cNvSpPr txBox="1"/>
          <p:nvPr/>
        </p:nvSpPr>
        <p:spPr>
          <a:xfrm>
            <a:off x="407368" y="4725144"/>
            <a:ext cx="3528392" cy="1754326"/>
          </a:xfrm>
          <a:prstGeom prst="rect">
            <a:avLst/>
          </a:prstGeom>
          <a:noFill/>
        </p:spPr>
        <p:txBody>
          <a:bodyPr wrap="square">
            <a:spAutoFit/>
          </a:bodyPr>
          <a:lstStyle/>
          <a:p>
            <a:r>
              <a:rPr lang="en-GB" sz="1800" dirty="0">
                <a:latin typeface="+mn-lt"/>
              </a:rPr>
              <a:t>4: Open the paper up and push the box flat against the inside of the sheet as you fold it closed. There will now be a gap in the closed paper shape. Press hard where the fold is to make it more flexible. </a:t>
            </a:r>
          </a:p>
        </p:txBody>
      </p:sp>
      <p:sp>
        <p:nvSpPr>
          <p:cNvPr id="32" name="TextBox 31">
            <a:extLst>
              <a:ext uri="{FF2B5EF4-FFF2-40B4-BE49-F238E27FC236}">
                <a16:creationId xmlns:a16="http://schemas.microsoft.com/office/drawing/2014/main" id="{3DCF9444-762A-E5F8-040E-B44D4D65A2C9}"/>
              </a:ext>
            </a:extLst>
          </p:cNvPr>
          <p:cNvSpPr txBox="1"/>
          <p:nvPr/>
        </p:nvSpPr>
        <p:spPr>
          <a:xfrm>
            <a:off x="4367808" y="4725144"/>
            <a:ext cx="3168352" cy="923330"/>
          </a:xfrm>
          <a:prstGeom prst="rect">
            <a:avLst/>
          </a:prstGeom>
          <a:noFill/>
        </p:spPr>
        <p:txBody>
          <a:bodyPr wrap="square">
            <a:spAutoFit/>
          </a:bodyPr>
          <a:lstStyle/>
          <a:p>
            <a:r>
              <a:rPr lang="en-GB" sz="1800" dirty="0">
                <a:latin typeface="+mn-lt"/>
              </a:rPr>
              <a:t>5: When you reopen the paper half-way, you should see a pop-up box. </a:t>
            </a:r>
          </a:p>
        </p:txBody>
      </p:sp>
      <p:grpSp>
        <p:nvGrpSpPr>
          <p:cNvPr id="58" name="Group 57">
            <a:extLst>
              <a:ext uri="{FF2B5EF4-FFF2-40B4-BE49-F238E27FC236}">
                <a16:creationId xmlns:a16="http://schemas.microsoft.com/office/drawing/2014/main" id="{931682DA-B303-7E58-32F4-5779AA818542}"/>
              </a:ext>
            </a:extLst>
          </p:cNvPr>
          <p:cNvGrpSpPr/>
          <p:nvPr/>
        </p:nvGrpSpPr>
        <p:grpSpPr>
          <a:xfrm>
            <a:off x="3976188" y="2348880"/>
            <a:ext cx="3528392" cy="2033404"/>
            <a:chOff x="675326" y="1700808"/>
            <a:chExt cx="4521871" cy="2605943"/>
          </a:xfrm>
        </p:grpSpPr>
        <p:sp>
          <p:nvSpPr>
            <p:cNvPr id="42" name="Parallelogram 41">
              <a:extLst>
                <a:ext uri="{FF2B5EF4-FFF2-40B4-BE49-F238E27FC236}">
                  <a16:creationId xmlns:a16="http://schemas.microsoft.com/office/drawing/2014/main" id="{E2F0DBBC-1E86-1FBD-3F19-E3AF1FBDFF78}"/>
                </a:ext>
              </a:extLst>
            </p:cNvPr>
            <p:cNvSpPr/>
            <p:nvPr/>
          </p:nvSpPr>
          <p:spPr>
            <a:xfrm flipH="1">
              <a:off x="675326" y="1700808"/>
              <a:ext cx="3528392" cy="1718956"/>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5" name="Rectangle 34">
              <a:extLst>
                <a:ext uri="{FF2B5EF4-FFF2-40B4-BE49-F238E27FC236}">
                  <a16:creationId xmlns:a16="http://schemas.microsoft.com/office/drawing/2014/main" id="{8F85D601-6833-F2E8-FEA4-EE3EC1832DB0}"/>
                </a:ext>
              </a:extLst>
            </p:cNvPr>
            <p:cNvSpPr/>
            <p:nvPr/>
          </p:nvSpPr>
          <p:spPr>
            <a:xfrm>
              <a:off x="2063552" y="2708920"/>
              <a:ext cx="1224136" cy="720080"/>
            </a:xfrm>
            <a:custGeom>
              <a:avLst/>
              <a:gdLst>
                <a:gd name="connsiteX0" fmla="*/ 0 w 1224136"/>
                <a:gd name="connsiteY0" fmla="*/ 0 h 720080"/>
                <a:gd name="connsiteX1" fmla="*/ 1224136 w 1224136"/>
                <a:gd name="connsiteY1" fmla="*/ 0 h 720080"/>
                <a:gd name="connsiteX2" fmla="*/ 1224136 w 1224136"/>
                <a:gd name="connsiteY2" fmla="*/ 720080 h 720080"/>
                <a:gd name="connsiteX3" fmla="*/ 0 w 1224136"/>
                <a:gd name="connsiteY3" fmla="*/ 720080 h 720080"/>
                <a:gd name="connsiteX4" fmla="*/ 0 w 1224136"/>
                <a:gd name="connsiteY4" fmla="*/ 0 h 720080"/>
                <a:gd name="connsiteX0" fmla="*/ 0 w 1224136"/>
                <a:gd name="connsiteY0" fmla="*/ 0 h 720080"/>
                <a:gd name="connsiteX1" fmla="*/ 1224136 w 1224136"/>
                <a:gd name="connsiteY1" fmla="*/ 0 h 720080"/>
                <a:gd name="connsiteX2" fmla="*/ 1215357 w 1224136"/>
                <a:gd name="connsiteY2" fmla="*/ 237480 h 720080"/>
                <a:gd name="connsiteX3" fmla="*/ 1224136 w 1224136"/>
                <a:gd name="connsiteY3" fmla="*/ 720080 h 720080"/>
                <a:gd name="connsiteX4" fmla="*/ 0 w 1224136"/>
                <a:gd name="connsiteY4" fmla="*/ 720080 h 720080"/>
                <a:gd name="connsiteX5" fmla="*/ 0 w 1224136"/>
                <a:gd name="connsiteY5" fmla="*/ 0 h 720080"/>
                <a:gd name="connsiteX0" fmla="*/ 0 w 1224136"/>
                <a:gd name="connsiteY0" fmla="*/ 0 h 720080"/>
                <a:gd name="connsiteX1" fmla="*/ 1224136 w 1224136"/>
                <a:gd name="connsiteY1" fmla="*/ 0 h 720080"/>
                <a:gd name="connsiteX2" fmla="*/ 1206121 w 1224136"/>
                <a:gd name="connsiteY2" fmla="*/ 320607 h 720080"/>
                <a:gd name="connsiteX3" fmla="*/ 1224136 w 1224136"/>
                <a:gd name="connsiteY3" fmla="*/ 720080 h 720080"/>
                <a:gd name="connsiteX4" fmla="*/ 0 w 1224136"/>
                <a:gd name="connsiteY4" fmla="*/ 720080 h 720080"/>
                <a:gd name="connsiteX5" fmla="*/ 0 w 1224136"/>
                <a:gd name="connsiteY5"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720080">
                  <a:moveTo>
                    <a:pt x="0" y="0"/>
                  </a:moveTo>
                  <a:lnTo>
                    <a:pt x="1224136" y="0"/>
                  </a:lnTo>
                  <a:lnTo>
                    <a:pt x="1206121" y="320607"/>
                  </a:lnTo>
                  <a:lnTo>
                    <a:pt x="1224136" y="720080"/>
                  </a:lnTo>
                  <a:lnTo>
                    <a:pt x="0" y="720080"/>
                  </a:lnTo>
                  <a:lnTo>
                    <a:pt x="0" y="0"/>
                  </a:lnTo>
                  <a:close/>
                </a:path>
              </a:pathLst>
            </a:cu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7" name="Parallelogram 36">
              <a:extLst>
                <a:ext uri="{FF2B5EF4-FFF2-40B4-BE49-F238E27FC236}">
                  <a16:creationId xmlns:a16="http://schemas.microsoft.com/office/drawing/2014/main" id="{50D4C9EA-EE18-FD96-4704-7958DC19C4B4}"/>
                </a:ext>
              </a:extLst>
            </p:cNvPr>
            <p:cNvSpPr/>
            <p:nvPr/>
          </p:nvSpPr>
          <p:spPr>
            <a:xfrm flipH="1">
              <a:off x="1127448" y="3419764"/>
              <a:ext cx="4069749" cy="886987"/>
            </a:xfrm>
            <a:custGeom>
              <a:avLst/>
              <a:gdLst>
                <a:gd name="connsiteX0" fmla="*/ 0 w 3312368"/>
                <a:gd name="connsiteY0" fmla="*/ 868515 h 868515"/>
                <a:gd name="connsiteX1" fmla="*/ 217129 w 3312368"/>
                <a:gd name="connsiteY1" fmla="*/ 0 h 868515"/>
                <a:gd name="connsiteX2" fmla="*/ 3312368 w 3312368"/>
                <a:gd name="connsiteY2" fmla="*/ 0 h 868515"/>
                <a:gd name="connsiteX3" fmla="*/ 3095239 w 3312368"/>
                <a:gd name="connsiteY3" fmla="*/ 868515 h 868515"/>
                <a:gd name="connsiteX4" fmla="*/ 0 w 3312368"/>
                <a:gd name="connsiteY4" fmla="*/ 868515 h 868515"/>
                <a:gd name="connsiteX0" fmla="*/ 0 w 4069749"/>
                <a:gd name="connsiteY0" fmla="*/ 877751 h 877751"/>
                <a:gd name="connsiteX1" fmla="*/ 974510 w 4069749"/>
                <a:gd name="connsiteY1" fmla="*/ 0 h 877751"/>
                <a:gd name="connsiteX2" fmla="*/ 4069749 w 4069749"/>
                <a:gd name="connsiteY2" fmla="*/ 0 h 877751"/>
                <a:gd name="connsiteX3" fmla="*/ 3852620 w 4069749"/>
                <a:gd name="connsiteY3" fmla="*/ 868515 h 877751"/>
                <a:gd name="connsiteX4" fmla="*/ 0 w 4069749"/>
                <a:gd name="connsiteY4" fmla="*/ 877751 h 877751"/>
                <a:gd name="connsiteX0" fmla="*/ 0 w 4069749"/>
                <a:gd name="connsiteY0" fmla="*/ 877751 h 877751"/>
                <a:gd name="connsiteX1" fmla="*/ 974510 w 4069749"/>
                <a:gd name="connsiteY1" fmla="*/ 0 h 877751"/>
                <a:gd name="connsiteX2" fmla="*/ 4069749 w 4069749"/>
                <a:gd name="connsiteY2" fmla="*/ 0 h 877751"/>
                <a:gd name="connsiteX3" fmla="*/ 3104474 w 4069749"/>
                <a:gd name="connsiteY3" fmla="*/ 877751 h 877751"/>
                <a:gd name="connsiteX4" fmla="*/ 0 w 4069749"/>
                <a:gd name="connsiteY4" fmla="*/ 877751 h 877751"/>
                <a:gd name="connsiteX0" fmla="*/ 0 w 4069749"/>
                <a:gd name="connsiteY0" fmla="*/ 877751 h 886987"/>
                <a:gd name="connsiteX1" fmla="*/ 974510 w 4069749"/>
                <a:gd name="connsiteY1" fmla="*/ 0 h 886987"/>
                <a:gd name="connsiteX2" fmla="*/ 4069749 w 4069749"/>
                <a:gd name="connsiteY2" fmla="*/ 0 h 886987"/>
                <a:gd name="connsiteX3" fmla="*/ 3289201 w 4069749"/>
                <a:gd name="connsiteY3" fmla="*/ 886987 h 886987"/>
                <a:gd name="connsiteX4" fmla="*/ 0 w 4069749"/>
                <a:gd name="connsiteY4" fmla="*/ 877751 h 886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9749" h="886987">
                  <a:moveTo>
                    <a:pt x="0" y="877751"/>
                  </a:moveTo>
                  <a:lnTo>
                    <a:pt x="974510" y="0"/>
                  </a:lnTo>
                  <a:lnTo>
                    <a:pt x="4069749" y="0"/>
                  </a:lnTo>
                  <a:lnTo>
                    <a:pt x="3289201" y="886987"/>
                  </a:lnTo>
                  <a:lnTo>
                    <a:pt x="0" y="877751"/>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6" name="Rectangle 35">
              <a:extLst>
                <a:ext uri="{FF2B5EF4-FFF2-40B4-BE49-F238E27FC236}">
                  <a16:creationId xmlns:a16="http://schemas.microsoft.com/office/drawing/2014/main" id="{0F88974D-7B6D-72E5-08B3-F36B954AEBB7}"/>
                </a:ext>
              </a:extLst>
            </p:cNvPr>
            <p:cNvSpPr/>
            <p:nvPr/>
          </p:nvSpPr>
          <p:spPr>
            <a:xfrm>
              <a:off x="2423592" y="3068960"/>
              <a:ext cx="1224136" cy="7200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9" name="Straight Connector 38">
              <a:extLst>
                <a:ext uri="{FF2B5EF4-FFF2-40B4-BE49-F238E27FC236}">
                  <a16:creationId xmlns:a16="http://schemas.microsoft.com/office/drawing/2014/main" id="{66A00B8C-C368-2E24-1E4A-9966D6AB364E}"/>
                </a:ext>
              </a:extLst>
            </p:cNvPr>
            <p:cNvCxnSpPr/>
            <p:nvPr/>
          </p:nvCxnSpPr>
          <p:spPr>
            <a:xfrm>
              <a:off x="2063552" y="3419764"/>
              <a:ext cx="360040" cy="369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A50E01D-8BF3-E4EF-9083-87BFAFD157E4}"/>
                </a:ext>
              </a:extLst>
            </p:cNvPr>
            <p:cNvCxnSpPr/>
            <p:nvPr/>
          </p:nvCxnSpPr>
          <p:spPr>
            <a:xfrm>
              <a:off x="2057980" y="2704302"/>
              <a:ext cx="360040" cy="369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8334439-5B53-59DA-8ADC-E4186171005A}"/>
                </a:ext>
              </a:extLst>
            </p:cNvPr>
            <p:cNvCxnSpPr/>
            <p:nvPr/>
          </p:nvCxnSpPr>
          <p:spPr>
            <a:xfrm>
              <a:off x="3298706" y="2704302"/>
              <a:ext cx="360040" cy="369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370354C-28C6-C7E8-BDA3-2F0EF445E78F}"/>
                </a:ext>
              </a:extLst>
            </p:cNvPr>
            <p:cNvCxnSpPr>
              <a:stCxn id="35" idx="0"/>
            </p:cNvCxnSpPr>
            <p:nvPr/>
          </p:nvCxnSpPr>
          <p:spPr>
            <a:xfrm flipV="1">
              <a:off x="2063552" y="2704302"/>
              <a:ext cx="1235154" cy="46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7B8DD32-E524-DEB2-AD23-41C207E2A746}"/>
                </a:ext>
              </a:extLst>
            </p:cNvPr>
            <p:cNvCxnSpPr>
              <a:stCxn id="35" idx="0"/>
            </p:cNvCxnSpPr>
            <p:nvPr/>
          </p:nvCxnSpPr>
          <p:spPr>
            <a:xfrm flipH="1">
              <a:off x="2057980" y="2708920"/>
              <a:ext cx="5572" cy="7108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AAB91D9-8052-6097-8F27-7D3BC709CAE1}"/>
                </a:ext>
              </a:extLst>
            </p:cNvPr>
            <p:cNvCxnSpPr>
              <a:stCxn id="35" idx="4"/>
              <a:endCxn id="36" idx="1"/>
            </p:cNvCxnSpPr>
            <p:nvPr/>
          </p:nvCxnSpPr>
          <p:spPr>
            <a:xfrm flipV="1">
              <a:off x="2063552" y="3419764"/>
              <a:ext cx="354468" cy="92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A4F403DD-EBF5-BFD1-8078-3618F932F315}"/>
              </a:ext>
            </a:extLst>
          </p:cNvPr>
          <p:cNvGrpSpPr/>
          <p:nvPr/>
        </p:nvGrpSpPr>
        <p:grpSpPr>
          <a:xfrm>
            <a:off x="975951" y="1862004"/>
            <a:ext cx="1800200" cy="2520280"/>
            <a:chOff x="6960096" y="819141"/>
            <a:chExt cx="1800200" cy="2520280"/>
          </a:xfrm>
          <a:noFill/>
        </p:grpSpPr>
        <p:sp>
          <p:nvSpPr>
            <p:cNvPr id="60" name="Rectangle 59">
              <a:extLst>
                <a:ext uri="{FF2B5EF4-FFF2-40B4-BE49-F238E27FC236}">
                  <a16:creationId xmlns:a16="http://schemas.microsoft.com/office/drawing/2014/main" id="{F85EF6F1-B728-B5C1-D026-12D304B954AF}"/>
                </a:ext>
              </a:extLst>
            </p:cNvPr>
            <p:cNvSpPr/>
            <p:nvPr/>
          </p:nvSpPr>
          <p:spPr>
            <a:xfrm>
              <a:off x="6960096" y="819141"/>
              <a:ext cx="1800200" cy="2520280"/>
            </a:xfrm>
            <a:prstGeom prst="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61" name="Straight Connector 60">
              <a:extLst>
                <a:ext uri="{FF2B5EF4-FFF2-40B4-BE49-F238E27FC236}">
                  <a16:creationId xmlns:a16="http://schemas.microsoft.com/office/drawing/2014/main" id="{F18638C2-DCBD-2D55-725B-B9E1835569A2}"/>
                </a:ext>
              </a:extLst>
            </p:cNvPr>
            <p:cNvCxnSpPr/>
            <p:nvPr/>
          </p:nvCxnSpPr>
          <p:spPr>
            <a:xfrm>
              <a:off x="6960096" y="1637572"/>
              <a:ext cx="760048" cy="0"/>
            </a:xfrm>
            <a:prstGeom prst="line">
              <a:avLst/>
            </a:prstGeom>
            <a:grpFill/>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6A39539-48EE-7A2E-02A4-C9B2DD4EA7A0}"/>
                </a:ext>
              </a:extLst>
            </p:cNvPr>
            <p:cNvCxnSpPr/>
            <p:nvPr/>
          </p:nvCxnSpPr>
          <p:spPr>
            <a:xfrm>
              <a:off x="6960096" y="2429660"/>
              <a:ext cx="760048" cy="0"/>
            </a:xfrm>
            <a:prstGeom prst="line">
              <a:avLst/>
            </a:prstGeom>
            <a:grpFill/>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09DBE2A-7EC8-4507-DDD4-72DA6FBA32E9}"/>
                </a:ext>
              </a:extLst>
            </p:cNvPr>
            <p:cNvCxnSpPr/>
            <p:nvPr/>
          </p:nvCxnSpPr>
          <p:spPr>
            <a:xfrm>
              <a:off x="7739845" y="1658966"/>
              <a:ext cx="0" cy="805857"/>
            </a:xfrm>
            <a:prstGeom prst="line">
              <a:avLst/>
            </a:prstGeom>
            <a:grpFill/>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B7A5965D-5F2B-E911-6DBC-BFD3588AA73D}"/>
                </a:ext>
              </a:extLst>
            </p:cNvPr>
            <p:cNvCxnSpPr>
              <a:cxnSpLocks/>
            </p:cNvCxnSpPr>
            <p:nvPr/>
          </p:nvCxnSpPr>
          <p:spPr>
            <a:xfrm>
              <a:off x="6960096" y="1658965"/>
              <a:ext cx="0" cy="767018"/>
            </a:xfrm>
            <a:prstGeom prst="line">
              <a:avLst/>
            </a:prstGeom>
            <a:grpFill/>
            <a:ln w="57150">
              <a:solidFill>
                <a:schemeClr val="bg1"/>
              </a:solidFill>
              <a:prstDash val="solid"/>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12BC961C-5AE6-C5DB-D294-A27EB271B31F}"/>
              </a:ext>
            </a:extLst>
          </p:cNvPr>
          <p:cNvGrpSpPr/>
          <p:nvPr/>
        </p:nvGrpSpPr>
        <p:grpSpPr>
          <a:xfrm>
            <a:off x="7834595" y="2322132"/>
            <a:ext cx="3528392" cy="2033404"/>
            <a:chOff x="7834595" y="2322132"/>
            <a:chExt cx="3528392" cy="2033404"/>
          </a:xfrm>
        </p:grpSpPr>
        <p:grpSp>
          <p:nvGrpSpPr>
            <p:cNvPr id="65" name="Group 64">
              <a:extLst>
                <a:ext uri="{FF2B5EF4-FFF2-40B4-BE49-F238E27FC236}">
                  <a16:creationId xmlns:a16="http://schemas.microsoft.com/office/drawing/2014/main" id="{B916A4B0-BDF8-E699-CD34-B76D19362513}"/>
                </a:ext>
              </a:extLst>
            </p:cNvPr>
            <p:cNvGrpSpPr/>
            <p:nvPr/>
          </p:nvGrpSpPr>
          <p:grpSpPr>
            <a:xfrm>
              <a:off x="7834595" y="2322132"/>
              <a:ext cx="3528392" cy="2033404"/>
              <a:chOff x="675326" y="1700808"/>
              <a:chExt cx="4521871" cy="2605943"/>
            </a:xfrm>
          </p:grpSpPr>
          <p:sp>
            <p:nvSpPr>
              <p:cNvPr id="66" name="Parallelogram 65">
                <a:extLst>
                  <a:ext uri="{FF2B5EF4-FFF2-40B4-BE49-F238E27FC236}">
                    <a16:creationId xmlns:a16="http://schemas.microsoft.com/office/drawing/2014/main" id="{DD86BD91-611E-B2A4-1BA8-01C94BA923AE}"/>
                  </a:ext>
                </a:extLst>
              </p:cNvPr>
              <p:cNvSpPr/>
              <p:nvPr/>
            </p:nvSpPr>
            <p:spPr>
              <a:xfrm flipH="1">
                <a:off x="675326" y="1700808"/>
                <a:ext cx="3528392" cy="1718956"/>
              </a:xfrm>
              <a:prstGeom prst="parallelogram">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7" name="Rectangle 34">
                <a:extLst>
                  <a:ext uri="{FF2B5EF4-FFF2-40B4-BE49-F238E27FC236}">
                    <a16:creationId xmlns:a16="http://schemas.microsoft.com/office/drawing/2014/main" id="{DCA1D7D4-6BCF-4C73-959B-DCFF97B8EFBC}"/>
                  </a:ext>
                </a:extLst>
              </p:cNvPr>
              <p:cNvSpPr/>
              <p:nvPr/>
            </p:nvSpPr>
            <p:spPr>
              <a:xfrm>
                <a:off x="2063552" y="2708920"/>
                <a:ext cx="1224136" cy="720080"/>
              </a:xfrm>
              <a:custGeom>
                <a:avLst/>
                <a:gdLst>
                  <a:gd name="connsiteX0" fmla="*/ 0 w 1224136"/>
                  <a:gd name="connsiteY0" fmla="*/ 0 h 720080"/>
                  <a:gd name="connsiteX1" fmla="*/ 1224136 w 1224136"/>
                  <a:gd name="connsiteY1" fmla="*/ 0 h 720080"/>
                  <a:gd name="connsiteX2" fmla="*/ 1224136 w 1224136"/>
                  <a:gd name="connsiteY2" fmla="*/ 720080 h 720080"/>
                  <a:gd name="connsiteX3" fmla="*/ 0 w 1224136"/>
                  <a:gd name="connsiteY3" fmla="*/ 720080 h 720080"/>
                  <a:gd name="connsiteX4" fmla="*/ 0 w 1224136"/>
                  <a:gd name="connsiteY4" fmla="*/ 0 h 720080"/>
                  <a:gd name="connsiteX0" fmla="*/ 0 w 1224136"/>
                  <a:gd name="connsiteY0" fmla="*/ 0 h 720080"/>
                  <a:gd name="connsiteX1" fmla="*/ 1224136 w 1224136"/>
                  <a:gd name="connsiteY1" fmla="*/ 0 h 720080"/>
                  <a:gd name="connsiteX2" fmla="*/ 1215357 w 1224136"/>
                  <a:gd name="connsiteY2" fmla="*/ 237480 h 720080"/>
                  <a:gd name="connsiteX3" fmla="*/ 1224136 w 1224136"/>
                  <a:gd name="connsiteY3" fmla="*/ 720080 h 720080"/>
                  <a:gd name="connsiteX4" fmla="*/ 0 w 1224136"/>
                  <a:gd name="connsiteY4" fmla="*/ 720080 h 720080"/>
                  <a:gd name="connsiteX5" fmla="*/ 0 w 1224136"/>
                  <a:gd name="connsiteY5" fmla="*/ 0 h 720080"/>
                  <a:gd name="connsiteX0" fmla="*/ 0 w 1224136"/>
                  <a:gd name="connsiteY0" fmla="*/ 0 h 720080"/>
                  <a:gd name="connsiteX1" fmla="*/ 1224136 w 1224136"/>
                  <a:gd name="connsiteY1" fmla="*/ 0 h 720080"/>
                  <a:gd name="connsiteX2" fmla="*/ 1206121 w 1224136"/>
                  <a:gd name="connsiteY2" fmla="*/ 320607 h 720080"/>
                  <a:gd name="connsiteX3" fmla="*/ 1224136 w 1224136"/>
                  <a:gd name="connsiteY3" fmla="*/ 720080 h 720080"/>
                  <a:gd name="connsiteX4" fmla="*/ 0 w 1224136"/>
                  <a:gd name="connsiteY4" fmla="*/ 720080 h 720080"/>
                  <a:gd name="connsiteX5" fmla="*/ 0 w 1224136"/>
                  <a:gd name="connsiteY5"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720080">
                    <a:moveTo>
                      <a:pt x="0" y="0"/>
                    </a:moveTo>
                    <a:lnTo>
                      <a:pt x="1224136" y="0"/>
                    </a:lnTo>
                    <a:lnTo>
                      <a:pt x="1206121" y="320607"/>
                    </a:lnTo>
                    <a:lnTo>
                      <a:pt x="1224136" y="720080"/>
                    </a:lnTo>
                    <a:lnTo>
                      <a:pt x="0" y="720080"/>
                    </a:lnTo>
                    <a:lnTo>
                      <a:pt x="0" y="0"/>
                    </a:lnTo>
                    <a:close/>
                  </a:path>
                </a:pathLst>
              </a:cu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8" name="Parallelogram 36">
                <a:extLst>
                  <a:ext uri="{FF2B5EF4-FFF2-40B4-BE49-F238E27FC236}">
                    <a16:creationId xmlns:a16="http://schemas.microsoft.com/office/drawing/2014/main" id="{08422365-4F23-E040-1C79-A7154C2EC34D}"/>
                  </a:ext>
                </a:extLst>
              </p:cNvPr>
              <p:cNvSpPr/>
              <p:nvPr/>
            </p:nvSpPr>
            <p:spPr>
              <a:xfrm flipH="1">
                <a:off x="1127448" y="3419764"/>
                <a:ext cx="4069749" cy="886987"/>
              </a:xfrm>
              <a:custGeom>
                <a:avLst/>
                <a:gdLst>
                  <a:gd name="connsiteX0" fmla="*/ 0 w 3312368"/>
                  <a:gd name="connsiteY0" fmla="*/ 868515 h 868515"/>
                  <a:gd name="connsiteX1" fmla="*/ 217129 w 3312368"/>
                  <a:gd name="connsiteY1" fmla="*/ 0 h 868515"/>
                  <a:gd name="connsiteX2" fmla="*/ 3312368 w 3312368"/>
                  <a:gd name="connsiteY2" fmla="*/ 0 h 868515"/>
                  <a:gd name="connsiteX3" fmla="*/ 3095239 w 3312368"/>
                  <a:gd name="connsiteY3" fmla="*/ 868515 h 868515"/>
                  <a:gd name="connsiteX4" fmla="*/ 0 w 3312368"/>
                  <a:gd name="connsiteY4" fmla="*/ 868515 h 868515"/>
                  <a:gd name="connsiteX0" fmla="*/ 0 w 4069749"/>
                  <a:gd name="connsiteY0" fmla="*/ 877751 h 877751"/>
                  <a:gd name="connsiteX1" fmla="*/ 974510 w 4069749"/>
                  <a:gd name="connsiteY1" fmla="*/ 0 h 877751"/>
                  <a:gd name="connsiteX2" fmla="*/ 4069749 w 4069749"/>
                  <a:gd name="connsiteY2" fmla="*/ 0 h 877751"/>
                  <a:gd name="connsiteX3" fmla="*/ 3852620 w 4069749"/>
                  <a:gd name="connsiteY3" fmla="*/ 868515 h 877751"/>
                  <a:gd name="connsiteX4" fmla="*/ 0 w 4069749"/>
                  <a:gd name="connsiteY4" fmla="*/ 877751 h 877751"/>
                  <a:gd name="connsiteX0" fmla="*/ 0 w 4069749"/>
                  <a:gd name="connsiteY0" fmla="*/ 877751 h 877751"/>
                  <a:gd name="connsiteX1" fmla="*/ 974510 w 4069749"/>
                  <a:gd name="connsiteY1" fmla="*/ 0 h 877751"/>
                  <a:gd name="connsiteX2" fmla="*/ 4069749 w 4069749"/>
                  <a:gd name="connsiteY2" fmla="*/ 0 h 877751"/>
                  <a:gd name="connsiteX3" fmla="*/ 3104474 w 4069749"/>
                  <a:gd name="connsiteY3" fmla="*/ 877751 h 877751"/>
                  <a:gd name="connsiteX4" fmla="*/ 0 w 4069749"/>
                  <a:gd name="connsiteY4" fmla="*/ 877751 h 877751"/>
                  <a:gd name="connsiteX0" fmla="*/ 0 w 4069749"/>
                  <a:gd name="connsiteY0" fmla="*/ 877751 h 886987"/>
                  <a:gd name="connsiteX1" fmla="*/ 974510 w 4069749"/>
                  <a:gd name="connsiteY1" fmla="*/ 0 h 886987"/>
                  <a:gd name="connsiteX2" fmla="*/ 4069749 w 4069749"/>
                  <a:gd name="connsiteY2" fmla="*/ 0 h 886987"/>
                  <a:gd name="connsiteX3" fmla="*/ 3289201 w 4069749"/>
                  <a:gd name="connsiteY3" fmla="*/ 886987 h 886987"/>
                  <a:gd name="connsiteX4" fmla="*/ 0 w 4069749"/>
                  <a:gd name="connsiteY4" fmla="*/ 877751 h 886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9749" h="886987">
                    <a:moveTo>
                      <a:pt x="0" y="877751"/>
                    </a:moveTo>
                    <a:lnTo>
                      <a:pt x="974510" y="0"/>
                    </a:lnTo>
                    <a:lnTo>
                      <a:pt x="4069749" y="0"/>
                    </a:lnTo>
                    <a:lnTo>
                      <a:pt x="3289201" y="886987"/>
                    </a:lnTo>
                    <a:lnTo>
                      <a:pt x="0" y="877751"/>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9" name="Rectangle 68">
                <a:extLst>
                  <a:ext uri="{FF2B5EF4-FFF2-40B4-BE49-F238E27FC236}">
                    <a16:creationId xmlns:a16="http://schemas.microsoft.com/office/drawing/2014/main" id="{DAE7E559-44F4-6C9D-F42D-07D1F309EA0F}"/>
                  </a:ext>
                </a:extLst>
              </p:cNvPr>
              <p:cNvSpPr/>
              <p:nvPr/>
            </p:nvSpPr>
            <p:spPr>
              <a:xfrm>
                <a:off x="2423592" y="3068960"/>
                <a:ext cx="1224136" cy="7200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70" name="Straight Connector 69">
                <a:extLst>
                  <a:ext uri="{FF2B5EF4-FFF2-40B4-BE49-F238E27FC236}">
                    <a16:creationId xmlns:a16="http://schemas.microsoft.com/office/drawing/2014/main" id="{5CE7E87C-53D9-4792-73EA-E35B7A25DC87}"/>
                  </a:ext>
                </a:extLst>
              </p:cNvPr>
              <p:cNvCxnSpPr/>
              <p:nvPr/>
            </p:nvCxnSpPr>
            <p:spPr>
              <a:xfrm>
                <a:off x="2063552" y="3419764"/>
                <a:ext cx="360040" cy="369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5EC402C2-5A27-235A-DA6F-35ED49E0D329}"/>
                  </a:ext>
                </a:extLst>
              </p:cNvPr>
              <p:cNvCxnSpPr/>
              <p:nvPr/>
            </p:nvCxnSpPr>
            <p:spPr>
              <a:xfrm>
                <a:off x="2057980" y="2704302"/>
                <a:ext cx="360040" cy="369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761DD400-4FB3-F3BF-37C4-885B03237737}"/>
                  </a:ext>
                </a:extLst>
              </p:cNvPr>
              <p:cNvCxnSpPr/>
              <p:nvPr/>
            </p:nvCxnSpPr>
            <p:spPr>
              <a:xfrm>
                <a:off x="3298706" y="2704302"/>
                <a:ext cx="360040" cy="369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F0403F08-63C0-7848-DB37-7A640949D938}"/>
                  </a:ext>
                </a:extLst>
              </p:cNvPr>
              <p:cNvCxnSpPr>
                <a:stCxn id="67" idx="0"/>
              </p:cNvCxnSpPr>
              <p:nvPr/>
            </p:nvCxnSpPr>
            <p:spPr>
              <a:xfrm flipV="1">
                <a:off x="2063552" y="2704302"/>
                <a:ext cx="1235154" cy="46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3D98800C-0174-8A47-57EC-20E0D77A613B}"/>
                  </a:ext>
                </a:extLst>
              </p:cNvPr>
              <p:cNvCxnSpPr>
                <a:stCxn id="67" idx="0"/>
              </p:cNvCxnSpPr>
              <p:nvPr/>
            </p:nvCxnSpPr>
            <p:spPr>
              <a:xfrm flipH="1">
                <a:off x="2057980" y="2708920"/>
                <a:ext cx="5572" cy="7108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7F2EEA8-10B0-59FC-4E7C-976F76E9808B}"/>
                  </a:ext>
                </a:extLst>
              </p:cNvPr>
              <p:cNvCxnSpPr>
                <a:stCxn id="67" idx="4"/>
                <a:endCxn id="69" idx="1"/>
              </p:cNvCxnSpPr>
              <p:nvPr/>
            </p:nvCxnSpPr>
            <p:spPr>
              <a:xfrm flipV="1">
                <a:off x="2063552" y="3419764"/>
                <a:ext cx="354468" cy="92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77" name="Picture 76">
              <a:extLst>
                <a:ext uri="{FF2B5EF4-FFF2-40B4-BE49-F238E27FC236}">
                  <a16:creationId xmlns:a16="http://schemas.microsoft.com/office/drawing/2014/main" id="{98D56E6A-559F-45A7-7F68-4A734FA5794C}"/>
                </a:ext>
              </a:extLst>
            </p:cNvPr>
            <p:cNvPicPr>
              <a:picLocks noChangeAspect="1"/>
            </p:cNvPicPr>
            <p:nvPr/>
          </p:nvPicPr>
          <p:blipFill>
            <a:blip r:embed="rId2"/>
            <a:stretch>
              <a:fillRect/>
            </a:stretch>
          </p:blipFill>
          <p:spPr>
            <a:xfrm>
              <a:off x="8917643" y="2883032"/>
              <a:ext cx="1503847" cy="1085590"/>
            </a:xfrm>
            <a:prstGeom prst="rect">
              <a:avLst/>
            </a:prstGeom>
          </p:spPr>
        </p:pic>
      </p:grpSp>
    </p:spTree>
    <p:extLst>
      <p:ext uri="{BB962C8B-B14F-4D97-AF65-F5344CB8AC3E}">
        <p14:creationId xmlns:p14="http://schemas.microsoft.com/office/powerpoint/2010/main" val="1306985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C91C47-AE86-027C-F84A-C702BFC788BB}"/>
            </a:ext>
          </a:extLst>
        </p:cNvPr>
        <p:cNvGrpSpPr/>
        <p:nvPr/>
      </p:nvGrpSpPr>
      <p:grpSpPr>
        <a:xfrm>
          <a:off x="0" y="0"/>
          <a:ext cx="0" cy="0"/>
          <a:chOff x="0" y="0"/>
          <a:chExt cx="0" cy="0"/>
        </a:xfrm>
      </p:grpSpPr>
      <p:sp>
        <p:nvSpPr>
          <p:cNvPr id="3" name="Title 6">
            <a:extLst>
              <a:ext uri="{FF2B5EF4-FFF2-40B4-BE49-F238E27FC236}">
                <a16:creationId xmlns:a16="http://schemas.microsoft.com/office/drawing/2014/main" id="{5117B421-25B3-B847-71AC-B8F349913586}"/>
              </a:ext>
            </a:extLst>
          </p:cNvPr>
          <p:cNvSpPr>
            <a:spLocks noGrp="1"/>
          </p:cNvSpPr>
          <p:nvPr>
            <p:ph type="title"/>
          </p:nvPr>
        </p:nvSpPr>
        <p:spPr>
          <a:xfrm>
            <a:off x="191344" y="616269"/>
            <a:ext cx="10972800" cy="868515"/>
          </a:xfrm>
        </p:spPr>
        <p:txBody>
          <a:bodyPr/>
          <a:lstStyle/>
          <a:p>
            <a:pPr algn="l"/>
            <a:r>
              <a:rPr lang="en-GB" b="1" dirty="0"/>
              <a:t>Assessment</a:t>
            </a:r>
          </a:p>
        </p:txBody>
      </p:sp>
      <p:graphicFrame>
        <p:nvGraphicFramePr>
          <p:cNvPr id="4" name="Table 3">
            <a:extLst>
              <a:ext uri="{FF2B5EF4-FFF2-40B4-BE49-F238E27FC236}">
                <a16:creationId xmlns:a16="http://schemas.microsoft.com/office/drawing/2014/main" id="{55AF1451-CE22-000C-73CE-104F5AF33848}"/>
              </a:ext>
            </a:extLst>
          </p:cNvPr>
          <p:cNvGraphicFramePr>
            <a:graphicFrameLocks noGrp="1"/>
          </p:cNvGraphicFramePr>
          <p:nvPr>
            <p:extLst>
              <p:ext uri="{D42A27DB-BD31-4B8C-83A1-F6EECF244321}">
                <p14:modId xmlns:p14="http://schemas.microsoft.com/office/powerpoint/2010/main" val="3581846425"/>
              </p:ext>
            </p:extLst>
          </p:nvPr>
        </p:nvGraphicFramePr>
        <p:xfrm>
          <a:off x="407368" y="1772816"/>
          <a:ext cx="11305256" cy="4759960"/>
        </p:xfrm>
        <a:graphic>
          <a:graphicData uri="http://schemas.openxmlformats.org/drawingml/2006/table">
            <a:tbl>
              <a:tblPr firstRow="1" bandRow="1">
                <a:tableStyleId>{5940675A-B579-460E-94D1-54222C63F5DA}</a:tableStyleId>
              </a:tblPr>
              <a:tblGrid>
                <a:gridCol w="5652628">
                  <a:extLst>
                    <a:ext uri="{9D8B030D-6E8A-4147-A177-3AD203B41FA5}">
                      <a16:colId xmlns:a16="http://schemas.microsoft.com/office/drawing/2014/main" val="3800802816"/>
                    </a:ext>
                  </a:extLst>
                </a:gridCol>
                <a:gridCol w="5652628">
                  <a:extLst>
                    <a:ext uri="{9D8B030D-6E8A-4147-A177-3AD203B41FA5}">
                      <a16:colId xmlns:a16="http://schemas.microsoft.com/office/drawing/2014/main" val="3718002911"/>
                    </a:ext>
                  </a:extLst>
                </a:gridCol>
              </a:tblGrid>
              <a:tr h="370840">
                <a:tc gridSpan="2">
                  <a:txBody>
                    <a:bodyPr/>
                    <a:lstStyle/>
                    <a:p>
                      <a:r>
                        <a:rPr lang="en-GB" sz="2400" dirty="0"/>
                        <a:t>Pop-up books:</a:t>
                      </a:r>
                    </a:p>
                    <a:p>
                      <a:r>
                        <a:rPr lang="en-GB" dirty="0"/>
                        <a:t>Thinking of what you have learnt today, can you give an advantage or disadvantage to pop-up books</a:t>
                      </a:r>
                    </a:p>
                  </a:txBody>
                  <a:tcPr/>
                </a:tc>
                <a:tc hMerge="1">
                  <a:txBody>
                    <a:bodyPr/>
                    <a:lstStyle/>
                    <a:p>
                      <a:endParaRPr lang="en-GB" dirty="0"/>
                    </a:p>
                  </a:txBody>
                  <a:tcPr/>
                </a:tc>
                <a:extLst>
                  <a:ext uri="{0D108BD9-81ED-4DB2-BD59-A6C34878D82A}">
                    <a16:rowId xmlns:a16="http://schemas.microsoft.com/office/drawing/2014/main" val="387185789"/>
                  </a:ext>
                </a:extLst>
              </a:tr>
              <a:tr h="370840">
                <a:tc>
                  <a:txBody>
                    <a:bodyPr/>
                    <a:lstStyle/>
                    <a:p>
                      <a:r>
                        <a:rPr lang="en-GB" dirty="0"/>
                        <a:t>Advantages</a:t>
                      </a:r>
                    </a:p>
                  </a:txBody>
                  <a:tcPr>
                    <a:solidFill>
                      <a:schemeClr val="accent6">
                        <a:lumMod val="20000"/>
                        <a:lumOff val="80000"/>
                      </a:schemeClr>
                    </a:solidFill>
                  </a:tcPr>
                </a:tc>
                <a:tc>
                  <a:txBody>
                    <a:bodyPr/>
                    <a:lstStyle/>
                    <a:p>
                      <a:r>
                        <a:rPr lang="en-GB" dirty="0"/>
                        <a:t>Disadvantages</a:t>
                      </a:r>
                    </a:p>
                  </a:txBody>
                  <a:tcPr>
                    <a:solidFill>
                      <a:schemeClr val="accent6">
                        <a:lumMod val="20000"/>
                        <a:lumOff val="80000"/>
                      </a:schemeClr>
                    </a:solidFill>
                  </a:tcPr>
                </a:tc>
                <a:extLst>
                  <a:ext uri="{0D108BD9-81ED-4DB2-BD59-A6C34878D82A}">
                    <a16:rowId xmlns:a16="http://schemas.microsoft.com/office/drawing/2014/main" val="2819814026"/>
                  </a:ext>
                </a:extLst>
              </a:tr>
              <a:tr h="370840">
                <a:tc>
                  <a:txBody>
                    <a:bodyPr/>
                    <a:lstStyle/>
                    <a:p>
                      <a:endParaRPr lang="en-GB" dirty="0"/>
                    </a:p>
                  </a:txBody>
                  <a:tcPr/>
                </a:tc>
                <a:tc>
                  <a: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tc>
                <a:extLst>
                  <a:ext uri="{0D108BD9-81ED-4DB2-BD59-A6C34878D82A}">
                    <a16:rowId xmlns:a16="http://schemas.microsoft.com/office/drawing/2014/main" val="2296555737"/>
                  </a:ext>
                </a:extLst>
              </a:tr>
            </a:tbl>
          </a:graphicData>
        </a:graphic>
      </p:graphicFrame>
    </p:spTree>
    <p:extLst>
      <p:ext uri="{BB962C8B-B14F-4D97-AF65-F5344CB8AC3E}">
        <p14:creationId xmlns:p14="http://schemas.microsoft.com/office/powerpoint/2010/main" val="3404170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FED77-4C36-702D-87B4-9B56E90B854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16144DB8-1500-3474-8AE1-99BE67157969}"/>
              </a:ext>
            </a:extLst>
          </p:cNvPr>
          <p:cNvSpPr txBox="1"/>
          <p:nvPr/>
        </p:nvSpPr>
        <p:spPr>
          <a:xfrm>
            <a:off x="184426" y="1340768"/>
            <a:ext cx="9505056" cy="707886"/>
          </a:xfrm>
          <a:prstGeom prst="rect">
            <a:avLst/>
          </a:prstGeom>
          <a:noFill/>
        </p:spPr>
        <p:txBody>
          <a:bodyPr wrap="square">
            <a:spAutoFit/>
          </a:bodyPr>
          <a:lstStyle/>
          <a:p>
            <a:r>
              <a:rPr lang="en-GB" sz="2000" dirty="0">
                <a:effectLst/>
                <a:latin typeface="Calibri" panose="020F0502020204030204" pitchFamily="34" charset="0"/>
                <a:ea typeface="Calibri" panose="020F0502020204030204" pitchFamily="34" charset="0"/>
                <a:cs typeface="Times New Roman" panose="02020603050405020304" pitchFamily="18" charset="0"/>
              </a:rPr>
              <a:t>Can you write instructions of how to complete the pop-ups, or use sheets provided and they can annotate them</a:t>
            </a:r>
            <a:endParaRPr lang="en-GB" sz="2000" dirty="0"/>
          </a:p>
        </p:txBody>
      </p:sp>
      <p:sp>
        <p:nvSpPr>
          <p:cNvPr id="3" name="Title 6">
            <a:extLst>
              <a:ext uri="{FF2B5EF4-FFF2-40B4-BE49-F238E27FC236}">
                <a16:creationId xmlns:a16="http://schemas.microsoft.com/office/drawing/2014/main" id="{8313BE8B-FA6F-E9E6-EC40-AA7B534073EC}"/>
              </a:ext>
            </a:extLst>
          </p:cNvPr>
          <p:cNvSpPr>
            <a:spLocks noGrp="1"/>
          </p:cNvSpPr>
          <p:nvPr>
            <p:ph type="title"/>
          </p:nvPr>
        </p:nvSpPr>
        <p:spPr>
          <a:xfrm>
            <a:off x="191344" y="616269"/>
            <a:ext cx="10972800" cy="868515"/>
          </a:xfrm>
        </p:spPr>
        <p:txBody>
          <a:bodyPr/>
          <a:lstStyle/>
          <a:p>
            <a:pPr algn="l"/>
            <a:r>
              <a:rPr lang="en-GB" b="1" dirty="0"/>
              <a:t>Assessment</a:t>
            </a:r>
          </a:p>
        </p:txBody>
      </p:sp>
      <p:pic>
        <p:nvPicPr>
          <p:cNvPr id="2" name="Picture 1">
            <a:extLst>
              <a:ext uri="{FF2B5EF4-FFF2-40B4-BE49-F238E27FC236}">
                <a16:creationId xmlns:a16="http://schemas.microsoft.com/office/drawing/2014/main" id="{9C328B00-5CFE-52C4-F3F3-F67367FA4217}"/>
              </a:ext>
            </a:extLst>
          </p:cNvPr>
          <p:cNvPicPr>
            <a:picLocks noChangeAspect="1"/>
          </p:cNvPicPr>
          <p:nvPr/>
        </p:nvPicPr>
        <p:blipFill>
          <a:blip r:embed="rId2"/>
          <a:stretch>
            <a:fillRect/>
          </a:stretch>
        </p:blipFill>
        <p:spPr>
          <a:xfrm>
            <a:off x="119336" y="2063698"/>
            <a:ext cx="5888000" cy="3312000"/>
          </a:xfrm>
          <a:prstGeom prst="rect">
            <a:avLst/>
          </a:prstGeom>
          <a:ln>
            <a:solidFill>
              <a:schemeClr val="tx1"/>
            </a:solidFill>
          </a:ln>
        </p:spPr>
      </p:pic>
      <p:pic>
        <p:nvPicPr>
          <p:cNvPr id="6" name="Picture 5">
            <a:extLst>
              <a:ext uri="{FF2B5EF4-FFF2-40B4-BE49-F238E27FC236}">
                <a16:creationId xmlns:a16="http://schemas.microsoft.com/office/drawing/2014/main" id="{2AE8515E-84DF-6DE6-6461-BBD05CB1620B}"/>
              </a:ext>
            </a:extLst>
          </p:cNvPr>
          <p:cNvPicPr>
            <a:picLocks noChangeAspect="1"/>
          </p:cNvPicPr>
          <p:nvPr/>
        </p:nvPicPr>
        <p:blipFill>
          <a:blip r:embed="rId3"/>
          <a:stretch>
            <a:fillRect/>
          </a:stretch>
        </p:blipFill>
        <p:spPr>
          <a:xfrm>
            <a:off x="6127914" y="3284984"/>
            <a:ext cx="5888000" cy="3312000"/>
          </a:xfrm>
          <a:prstGeom prst="rect">
            <a:avLst/>
          </a:prstGeom>
          <a:ln>
            <a:solidFill>
              <a:schemeClr val="tx1"/>
            </a:solidFill>
          </a:ln>
        </p:spPr>
      </p:pic>
    </p:spTree>
    <p:extLst>
      <p:ext uri="{BB962C8B-B14F-4D97-AF65-F5344CB8AC3E}">
        <p14:creationId xmlns:p14="http://schemas.microsoft.com/office/powerpoint/2010/main" val="35276718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quot;/&gt;&lt;property id=&quot;20307&quot; value=&quot;269&quot;/&gt;&lt;/object&gt;&lt;object type=&quot;3&quot; unique_id=&quot;10004&quot;&gt;&lt;property id=&quot;20148&quot; value=&quot;5&quot;/&gt;&lt;property id=&quot;20300&quot; value=&quot;Slide 2&quot;/&gt;&lt;property id=&quot;20307&quot; value=&quot;270&quot;/&gt;&lt;/object&gt;&lt;object type=&quot;3&quot; unique_id=&quot;10005&quot;&gt;&lt;property id=&quot;20148&quot; value=&quot;5&quot;/&gt;&lt;property id=&quot;20300&quot; value=&quot;Slide 3&quot;/&gt;&lt;property id=&quot;20307&quot; value=&quot;271&quot;/&gt;&lt;/object&gt;&lt;object type=&quot;3&quot; unique_id=&quot;10006&quot;&gt;&lt;property id=&quot;20148&quot; value=&quot;5&quot;/&gt;&lt;property id=&quot;20300&quot; value=&quot;Slide 5&quot;/&gt;&lt;property id=&quot;20307&quot; value=&quot;272&quot;/&gt;&lt;/object&gt;&lt;object type=&quot;3&quot; unique_id=&quot;10007&quot;&gt;&lt;property id=&quot;20148&quot; value=&quot;5&quot;/&gt;&lt;property id=&quot;20300&quot; value=&quot;Slide 6&quot;/&gt;&lt;property id=&quot;20307&quot; value=&quot;273&quot;/&gt;&lt;/object&gt;&lt;object type=&quot;3&quot; unique_id=&quot;10050&quot;&gt;&lt;property id=&quot;20148&quot; value=&quot;5&quot;/&gt;&lt;property id=&quot;20300&quot; value=&quot;Slide 4&quot;/&gt;&lt;property id=&quot;20307&quot; value=&quot;274&quot;/&gt;&lt;/object&gt;&lt;/object&gt;&lt;object type=&quot;8&quot; unique_id=&quot;10014&quot;&gt;&lt;/object&gt;&lt;/object&gt;&lt;/database&gt;"/>
  <p:tag name="MMPROD_NEXTUNIQUEID" val="10009"/>
  <p:tag name="SECTOMILLISECCONVERTED" val="1"/>
</p:tagLst>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MG 2015 not widescreen" id="{DE0DE5F7-0CA6-4013-A8E1-CFD6469979DE}" vid="{BAB2E453-6E52-4EC6-87F8-9D057D7E909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MG 2015 not widescreen" id="{DE0DE5F7-0CA6-4013-A8E1-CFD6469979DE}" vid="{332CC59D-23EB-495B-B4AF-DA8FE7291DD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7d1380e-625d-4651-9ea8-da7679bbb66e" xsi:nil="true"/>
    <lcf76f155ced4ddcb4097134ff3c332f xmlns="dc40973a-3443-49a0-8ab9-7df3d274f0f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93A11A7DB9F6848AA96A6B41A48DC88" ma:contentTypeVersion="16" ma:contentTypeDescription="Create a new document." ma:contentTypeScope="" ma:versionID="3db5693f230ca885d1d794597af1d487">
  <xsd:schema xmlns:xsd="http://www.w3.org/2001/XMLSchema" xmlns:xs="http://www.w3.org/2001/XMLSchema" xmlns:p="http://schemas.microsoft.com/office/2006/metadata/properties" xmlns:ns2="dc40973a-3443-49a0-8ab9-7df3d274f0ff" xmlns:ns3="87d1380e-625d-4651-9ea8-da7679bbb66e" targetNamespace="http://schemas.microsoft.com/office/2006/metadata/properties" ma:root="true" ma:fieldsID="fe4397d406eeb0b23e391f51c07e2e4f" ns2:_="" ns3:_="">
    <xsd:import namespace="dc40973a-3443-49a0-8ab9-7df3d274f0ff"/>
    <xsd:import namespace="87d1380e-625d-4651-9ea8-da7679bbb66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40973a-3443-49a0-8ab9-7df3d274f0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7d1380e-625d-4651-9ea8-da7679bbb66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05ad946-4a2c-45c2-966d-b639740f064c}" ma:internalName="TaxCatchAll" ma:showField="CatchAllData" ma:web="87d1380e-625d-4651-9ea8-da7679bbb66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180AE8E-3690-47D7-8E81-212C49FBA714}">
  <ds:schemaRefs>
    <ds:schemaRef ds:uri="http://purl.org/dc/terms/"/>
    <ds:schemaRef ds:uri="87d1380e-625d-4651-9ea8-da7679bbb66e"/>
    <ds:schemaRef ds:uri="http://schemas.openxmlformats.org/package/2006/metadata/core-properties"/>
    <ds:schemaRef ds:uri="http://schemas.microsoft.com/office/2006/documentManagement/types"/>
    <ds:schemaRef ds:uri="dc40973a-3443-49a0-8ab9-7df3d274f0ff"/>
    <ds:schemaRef ds:uri="http://purl.org/dc/elements/1.1/"/>
    <ds:schemaRef ds:uri="http://www.w3.org/XML/1998/namespace"/>
    <ds:schemaRef ds:uri="http://purl.org/dc/dcmityp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F75634C6-E089-4723-82D9-1FE4341CC768}">
  <ds:schemaRefs>
    <ds:schemaRef ds:uri="http://schemas.microsoft.com/sharepoint/v3/contenttype/forms"/>
  </ds:schemaRefs>
</ds:datastoreItem>
</file>

<file path=customXml/itemProps3.xml><?xml version="1.0" encoding="utf-8"?>
<ds:datastoreItem xmlns:ds="http://schemas.openxmlformats.org/officeDocument/2006/customXml" ds:itemID="{A50A62B7-E5F4-49BA-BF05-B8942C497B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40973a-3443-49a0-8ab9-7df3d274f0ff"/>
    <ds:schemaRef ds:uri="87d1380e-625d-4651-9ea8-da7679bbb6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template_wmg_2015_not_widescreen (3)</Template>
  <TotalTime>14682</TotalTime>
  <Words>928</Words>
  <Application>Microsoft Office PowerPoint</Application>
  <PresentationFormat>Widescreen</PresentationFormat>
  <Paragraphs>78</Paragraphs>
  <Slides>9</Slides>
  <Notes>0</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PMingLiU</vt:lpstr>
      <vt:lpstr>Arial</vt:lpstr>
      <vt:lpstr>Calibri</vt:lpstr>
      <vt:lpstr>Times New Roman</vt:lpstr>
      <vt:lpstr>Template_Warwick</vt:lpstr>
      <vt:lpstr>1_Custom Design</vt:lpstr>
      <vt:lpstr>PowerPoint Presentation</vt:lpstr>
      <vt:lpstr>Project Learning Objectives:  To create a 3D pop-up book suitable for a small child.</vt:lpstr>
      <vt:lpstr>Introduction</vt:lpstr>
      <vt:lpstr>V-Fold</vt:lpstr>
      <vt:lpstr>V-Fold - Decoration</vt:lpstr>
      <vt:lpstr>Box Fold</vt:lpstr>
      <vt:lpstr>Box Fold - Decoration</vt:lpstr>
      <vt:lpstr>Assessment</vt:lpstr>
      <vt:lpstr>Assessment</vt:lpstr>
    </vt:vector>
  </TitlesOfParts>
  <Company>WMG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Luckhurst</dc:creator>
  <cp:lastModifiedBy>Cannon, Caroline</cp:lastModifiedBy>
  <cp:revision>307</cp:revision>
  <cp:lastPrinted>2019-12-05T15:31:01Z</cp:lastPrinted>
  <dcterms:created xsi:type="dcterms:W3CDTF">2019-08-06T15:08:16Z</dcterms:created>
  <dcterms:modified xsi:type="dcterms:W3CDTF">2024-07-25T11:11:10Z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0x010100C93A11A7DB9F6848AA96A6B41A48DC88</vt:lpwstr>
  </property>
  <property fmtid="{D5CDD505-2E9C-101B-9397-08002B2CF9AE}" pid="3" name="MediaServiceImageTags">
    <vt:lpwstr/>
  </property>
</Properties>
</file>