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 id="2147483695" r:id="rId5"/>
  </p:sldMasterIdLst>
  <p:notesMasterIdLst>
    <p:notesMasterId r:id="rId19"/>
  </p:notesMasterIdLst>
  <p:handoutMasterIdLst>
    <p:handoutMasterId r:id="rId20"/>
  </p:handoutMasterIdLst>
  <p:sldIdLst>
    <p:sldId id="297" r:id="rId6"/>
    <p:sldId id="271" r:id="rId7"/>
    <p:sldId id="309" r:id="rId8"/>
    <p:sldId id="310" r:id="rId9"/>
    <p:sldId id="317" r:id="rId10"/>
    <p:sldId id="319" r:id="rId11"/>
    <p:sldId id="320" r:id="rId12"/>
    <p:sldId id="314" r:id="rId13"/>
    <p:sldId id="322" r:id="rId14"/>
    <p:sldId id="325" r:id="rId15"/>
    <p:sldId id="323" r:id="rId16"/>
    <p:sldId id="324" r:id="rId17"/>
    <p:sldId id="311" r:id="rId18"/>
  </p:sldIdLst>
  <p:sldSz cx="12192000" cy="6858000"/>
  <p:notesSz cx="6797675" cy="9926638"/>
  <p:custDataLst>
    <p:tags r:id="rId21"/>
  </p:custDataLst>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806" autoAdjust="0"/>
    <p:restoredTop sz="90929"/>
  </p:normalViewPr>
  <p:slideViewPr>
    <p:cSldViewPr showGuides="1">
      <p:cViewPr varScale="1">
        <p:scale>
          <a:sx n="86" d="100"/>
          <a:sy n="86" d="100"/>
        </p:scale>
        <p:origin x="662"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52335" y="0"/>
            <a:ext cx="2945340" cy="496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1" y="9430306"/>
            <a:ext cx="2945341" cy="496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52335" y="9430306"/>
            <a:ext cx="2945340" cy="496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52335" y="0"/>
            <a:ext cx="2945340" cy="496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0488" y="744538"/>
            <a:ext cx="6616700" cy="3722687"/>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16389" name="Rectangle 2053"/>
          <p:cNvSpPr>
            <a:spLocks noGrp="1" noChangeArrowheads="1"/>
          </p:cNvSpPr>
          <p:nvPr>
            <p:ph type="body" sz="quarter" idx="3"/>
          </p:nvPr>
        </p:nvSpPr>
        <p:spPr bwMode="auto">
          <a:xfrm>
            <a:off x="906993" y="4715153"/>
            <a:ext cx="4983689" cy="44669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1" y="9430306"/>
            <a:ext cx="2945341" cy="496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52335" y="9430306"/>
            <a:ext cx="2945340" cy="496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1" descr="WMG_PowerpointBackground-wide.jpg">
            <a:extLst>
              <a:ext uri="{FF2B5EF4-FFF2-40B4-BE49-F238E27FC236}">
                <a16:creationId xmlns:a16="http://schemas.microsoft.com/office/drawing/2014/main" id="{446CB960-5F59-46F9-F955-71661A91405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428"/>
          </a:xfrm>
          <a:prstGeom prst="rect">
            <a:avLst/>
          </a:prstGeom>
        </p:spPr>
      </p:pic>
      <p:sp>
        <p:nvSpPr>
          <p:cNvPr id="49156" name="Rectangle 4"/>
          <p:cNvSpPr>
            <a:spLocks noGrp="1" noChangeArrowheads="1"/>
          </p:cNvSpPr>
          <p:nvPr>
            <p:ph type="subTitle" idx="1"/>
          </p:nvPr>
        </p:nvSpPr>
        <p:spPr>
          <a:xfrm>
            <a:off x="143339" y="5013176"/>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228600"/>
            <a:ext cx="25908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228600"/>
            <a:ext cx="7569200" cy="5257800"/>
          </a:xfrm>
        </p:spPr>
        <p:txBody>
          <a:bodyPr vert="eaVert"/>
          <a:lstStyle>
            <a:lvl1pPr marL="457200" indent="-457200">
              <a:buFontTx/>
              <a:buBlip>
                <a:blip r:embed="rId2"/>
              </a:buBlip>
              <a:defRPr/>
            </a:lvl1pPr>
            <a:lvl2pPr marL="742950" indent="-285750">
              <a:buFontTx/>
              <a:buBlip>
                <a:blip r:embed="rId2"/>
              </a:buBlip>
              <a:defRPr/>
            </a:lvl2pPr>
            <a:lvl3pPr marL="1143000" indent="-228600">
              <a:buFontTx/>
              <a:buBlip>
                <a:blip r:embed="rId2"/>
              </a:buBlip>
              <a:defRPr/>
            </a:lvl3pPr>
            <a:lvl4pPr marL="1600200" indent="-228600">
              <a:buFontTx/>
              <a:buBlip>
                <a:blip r:embed="rId2"/>
              </a:buBlip>
              <a:defRPr/>
            </a:lvl4pPr>
            <a:lvl5pPr marL="2057400" indent="-228600">
              <a:buFontTx/>
              <a:buBlip>
                <a:blip r:embed="rId2"/>
              </a:buBlip>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457200" indent="-457200" algn="ctr">
              <a:buFontTx/>
              <a:buBlip>
                <a:blip r:embed="rId2"/>
              </a:buBlip>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4" name="Date Placeholder 3"/>
          <p:cNvSpPr>
            <a:spLocks noGrp="1"/>
          </p:cNvSpPr>
          <p:nvPr>
            <p:ph type="dt" sz="half" idx="10"/>
          </p:nvPr>
        </p:nvSpPr>
        <p:spPr/>
        <p:txBody>
          <a:bodyPr/>
          <a:lstStyle/>
          <a:p>
            <a:fld id="{85384978-FF33-4943-AA93-CA0F6CF72124}" type="datetimeFigureOut">
              <a:rPr lang="en-GB" smtClean="0"/>
              <a:t>25/07/2024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25/07/2024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39349" y="548680"/>
            <a:ext cx="10972800" cy="1143000"/>
          </a:xfrm>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25/07/2024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25/07/2024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descr="WMG_PowerpointBackground-wide2.jpg">
            <a:extLst>
              <a:ext uri="{FF2B5EF4-FFF2-40B4-BE49-F238E27FC236}">
                <a16:creationId xmlns:a16="http://schemas.microsoft.com/office/drawing/2014/main" id="{6B5E3A86-8B04-9D36-BF44-138729B2F18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428"/>
          </a:xfrm>
          <a:prstGeom prst="rect">
            <a:avLst/>
          </a:prstGeom>
        </p:spPr>
      </p:pic>
      <p:sp>
        <p:nvSpPr>
          <p:cNvPr id="49155" name="Rectangle 3"/>
          <p:cNvSpPr>
            <a:spLocks noGrp="1" noChangeArrowheads="1"/>
          </p:cNvSpPr>
          <p:nvPr>
            <p:ph type="ctrTitle"/>
          </p:nvPr>
        </p:nvSpPr>
        <p:spPr>
          <a:xfrm>
            <a:off x="335360" y="2780928"/>
            <a:ext cx="9409045"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345909" y="4045918"/>
            <a:ext cx="85344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9403" y="404664"/>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1772817"/>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marL="457200" indent="-457200">
              <a:buFontTx/>
              <a:buBlip>
                <a:blip r:embed="rId2"/>
              </a:buBlip>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WMG_PowerpointBackground-wide5.jpg">
            <a:extLst>
              <a:ext uri="{FF2B5EF4-FFF2-40B4-BE49-F238E27FC236}">
                <a16:creationId xmlns:a16="http://schemas.microsoft.com/office/drawing/2014/main" id="{8DA7AB60-9A75-A5A2-4E72-11F288AD618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192000" cy="6858429"/>
          </a:xfrm>
          <a:prstGeom prst="rect">
            <a:avLst/>
          </a:prstGeom>
        </p:spPr>
      </p:pic>
      <p:sp>
        <p:nvSpPr>
          <p:cNvPr id="8" name="Rectangle 7"/>
          <p:cNvSpPr/>
          <p:nvPr userDrawn="1"/>
        </p:nvSpPr>
        <p:spPr bwMode="auto">
          <a:xfrm>
            <a:off x="0"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457200" indent="-457200">
              <a:buFontTx/>
              <a:buBlip>
                <a:blip r:embed="rId3"/>
              </a:buBlip>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114800"/>
          </a:xfrm>
        </p:spPr>
        <p:txBody>
          <a:bodyPr/>
          <a:lstStyle>
            <a:lvl1pPr marL="457200" indent="-457200">
              <a:buFontTx/>
              <a:buBlip>
                <a:blip r:embed="rId2"/>
              </a:buBlip>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197600" y="1371600"/>
            <a:ext cx="5080000" cy="4114800"/>
          </a:xfrm>
        </p:spPr>
        <p:txBody>
          <a:bodyPr/>
          <a:lstStyle>
            <a:lvl1pPr marL="457200" indent="-457200">
              <a:buFontTx/>
              <a:buBlip>
                <a:blip r:embed="rId2"/>
              </a:buBlip>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marL="457200" indent="-457200">
              <a:buFontTx/>
              <a:buBlip>
                <a:blip r:embed="rId2"/>
              </a:buBlip>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marL="457200" indent="-457200">
              <a:buFontTx/>
              <a:buBlip>
                <a:blip r:embed="rId2"/>
              </a:buBlip>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marL="457200" indent="-457200">
              <a:buFontTx/>
              <a:buBlip>
                <a:blip r:embed="rId2"/>
              </a:buBlip>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WMG_PowerpointBackground-wide4.jpg">
            <a:extLst>
              <a:ext uri="{FF2B5EF4-FFF2-40B4-BE49-F238E27FC236}">
                <a16:creationId xmlns:a16="http://schemas.microsoft.com/office/drawing/2014/main" id="{83D9248D-E9EA-0298-EE70-6C16CC9375F0}"/>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0"/>
            <a:ext cx="12192000" cy="6858428"/>
          </a:xfrm>
          <a:prstGeom prst="rect">
            <a:avLst/>
          </a:prstGeom>
        </p:spPr>
      </p:pic>
      <p:sp>
        <p:nvSpPr>
          <p:cNvPr id="1027" name="Rectangle 2"/>
          <p:cNvSpPr>
            <a:spLocks noGrp="1" noChangeArrowheads="1"/>
          </p:cNvSpPr>
          <p:nvPr>
            <p:ph type="title"/>
          </p:nvPr>
        </p:nvSpPr>
        <p:spPr bwMode="auto">
          <a:xfrm>
            <a:off x="914400" y="228600"/>
            <a:ext cx="1036320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914400" y="1371600"/>
            <a:ext cx="10363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203200" y="6356176"/>
            <a:ext cx="2540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4368800" y="6356176"/>
            <a:ext cx="3860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9347200" y="6356176"/>
            <a:ext cx="2540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WMG_PowerpointBackground-wide5.jpg">
            <a:extLst>
              <a:ext uri="{FF2B5EF4-FFF2-40B4-BE49-F238E27FC236}">
                <a16:creationId xmlns:a16="http://schemas.microsoft.com/office/drawing/2014/main" id="{DACA253F-9806-6DF2-EA2C-CA916D7CF76B}"/>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1239" cy="6858000"/>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25/07/2024</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14"/>
        </a:buBlip>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8.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GB" sz="4800" dirty="0"/>
              <a:t>Paper Engineering – Lesson 2</a:t>
            </a:r>
          </a:p>
          <a:p>
            <a:r>
              <a:rPr lang="en-GB" sz="2000" dirty="0"/>
              <a:t>Bringing paper to life, from 2-Dimensional to 3-Dimensional</a:t>
            </a:r>
          </a:p>
        </p:txBody>
      </p:sp>
    </p:spTree>
    <p:extLst>
      <p:ext uri="{BB962C8B-B14F-4D97-AF65-F5344CB8AC3E}">
        <p14:creationId xmlns:p14="http://schemas.microsoft.com/office/powerpoint/2010/main" val="23776846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C2F59F-4ECF-7BD9-21B8-172FC8257611}"/>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B5F48A9E-4705-26EC-4950-360DB1DE7510}"/>
              </a:ext>
            </a:extLst>
          </p:cNvPr>
          <p:cNvSpPr>
            <a:spLocks noGrp="1"/>
          </p:cNvSpPr>
          <p:nvPr>
            <p:ph type="title"/>
          </p:nvPr>
        </p:nvSpPr>
        <p:spPr>
          <a:xfrm>
            <a:off x="191344" y="616269"/>
            <a:ext cx="10972800" cy="868515"/>
          </a:xfrm>
        </p:spPr>
        <p:txBody>
          <a:bodyPr/>
          <a:lstStyle/>
          <a:p>
            <a:pPr algn="l"/>
            <a:r>
              <a:rPr lang="en-GB" b="1" dirty="0"/>
              <a:t>Box Fold: Variations – Double Box</a:t>
            </a:r>
          </a:p>
        </p:txBody>
      </p:sp>
      <p:pic>
        <p:nvPicPr>
          <p:cNvPr id="78" name="Graphic 77">
            <a:extLst>
              <a:ext uri="{FF2B5EF4-FFF2-40B4-BE49-F238E27FC236}">
                <a16:creationId xmlns:a16="http://schemas.microsoft.com/office/drawing/2014/main" id="{A7DA9899-7D05-25D7-B75E-211A60794EE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44750" y="2146282"/>
            <a:ext cx="1285875" cy="1343025"/>
          </a:xfrm>
          <a:prstGeom prst="rect">
            <a:avLst/>
          </a:prstGeom>
        </p:spPr>
      </p:pic>
      <p:sp>
        <p:nvSpPr>
          <p:cNvPr id="79" name="TextBox 78">
            <a:extLst>
              <a:ext uri="{FF2B5EF4-FFF2-40B4-BE49-F238E27FC236}">
                <a16:creationId xmlns:a16="http://schemas.microsoft.com/office/drawing/2014/main" id="{2D7E9F4E-F74D-2B28-D5D9-BFD00F0A7B10}"/>
              </a:ext>
            </a:extLst>
          </p:cNvPr>
          <p:cNvSpPr txBox="1"/>
          <p:nvPr/>
        </p:nvSpPr>
        <p:spPr>
          <a:xfrm>
            <a:off x="330225" y="4481507"/>
            <a:ext cx="4181599" cy="2031325"/>
          </a:xfrm>
          <a:prstGeom prst="rect">
            <a:avLst/>
          </a:prstGeom>
          <a:noFill/>
        </p:spPr>
        <p:txBody>
          <a:bodyPr wrap="square" rtlCol="0">
            <a:spAutoFit/>
          </a:bodyPr>
          <a:lstStyle/>
          <a:p>
            <a:r>
              <a:rPr lang="en-GB" sz="1800" dirty="0">
                <a:latin typeface="+mn-lt"/>
              </a:rPr>
              <a:t>7: Glue the other box directly opposite the first, mirroring its position.</a:t>
            </a:r>
          </a:p>
          <a:p>
            <a:r>
              <a:rPr lang="en-GB" sz="1800" dirty="0">
                <a:latin typeface="+mn-lt"/>
              </a:rPr>
              <a:t>Carefully close the sheet of card and press over the surface.  The glue on the first box should stick to the second box.</a:t>
            </a:r>
          </a:p>
          <a:p>
            <a:r>
              <a:rPr lang="en-GB" sz="1800" dirty="0">
                <a:latin typeface="+mn-lt"/>
              </a:rPr>
              <a:t>This is a good way to check that the pop-ups are lined up when pages are closed.</a:t>
            </a:r>
          </a:p>
        </p:txBody>
      </p:sp>
      <p:cxnSp>
        <p:nvCxnSpPr>
          <p:cNvPr id="83" name="Straight Connector 82">
            <a:extLst>
              <a:ext uri="{FF2B5EF4-FFF2-40B4-BE49-F238E27FC236}">
                <a16:creationId xmlns:a16="http://schemas.microsoft.com/office/drawing/2014/main" id="{93E9B8B2-200A-35F8-2AA7-CC6C32C23903}"/>
              </a:ext>
            </a:extLst>
          </p:cNvPr>
          <p:cNvCxnSpPr/>
          <p:nvPr/>
        </p:nvCxnSpPr>
        <p:spPr>
          <a:xfrm>
            <a:off x="335360" y="4019445"/>
            <a:ext cx="374441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85" name="Straight Connector 84">
            <a:extLst>
              <a:ext uri="{FF2B5EF4-FFF2-40B4-BE49-F238E27FC236}">
                <a16:creationId xmlns:a16="http://schemas.microsoft.com/office/drawing/2014/main" id="{0286121B-39C9-AA8F-B9DC-0A103638D107}"/>
              </a:ext>
            </a:extLst>
          </p:cNvPr>
          <p:cNvCxnSpPr>
            <a:cxnSpLocks/>
          </p:cNvCxnSpPr>
          <p:nvPr/>
        </p:nvCxnSpPr>
        <p:spPr>
          <a:xfrm flipV="1">
            <a:off x="335360" y="2593287"/>
            <a:ext cx="1296144" cy="1440160"/>
          </a:xfrm>
          <a:prstGeom prst="line">
            <a:avLst/>
          </a:prstGeom>
          <a:ln w="28575"/>
        </p:spPr>
        <p:style>
          <a:lnRef idx="1">
            <a:schemeClr val="dk1"/>
          </a:lnRef>
          <a:fillRef idx="0">
            <a:schemeClr val="dk1"/>
          </a:fillRef>
          <a:effectRef idx="0">
            <a:schemeClr val="dk1"/>
          </a:effectRef>
          <a:fontRef idx="minor">
            <a:schemeClr val="tx1"/>
          </a:fontRef>
        </p:style>
      </p:cxnSp>
      <p:cxnSp>
        <p:nvCxnSpPr>
          <p:cNvPr id="87" name="Straight Connector 86">
            <a:extLst>
              <a:ext uri="{FF2B5EF4-FFF2-40B4-BE49-F238E27FC236}">
                <a16:creationId xmlns:a16="http://schemas.microsoft.com/office/drawing/2014/main" id="{B48B7E7A-4E32-CB90-50E4-39FC1C5ED911}"/>
              </a:ext>
            </a:extLst>
          </p:cNvPr>
          <p:cNvCxnSpPr>
            <a:cxnSpLocks/>
          </p:cNvCxnSpPr>
          <p:nvPr/>
        </p:nvCxnSpPr>
        <p:spPr>
          <a:xfrm flipV="1">
            <a:off x="4079776" y="2568184"/>
            <a:ext cx="1296144" cy="1440160"/>
          </a:xfrm>
          <a:prstGeom prst="line">
            <a:avLst/>
          </a:prstGeom>
          <a:ln w="28575"/>
        </p:spPr>
        <p:style>
          <a:lnRef idx="1">
            <a:schemeClr val="dk1"/>
          </a:lnRef>
          <a:fillRef idx="0">
            <a:schemeClr val="dk1"/>
          </a:fillRef>
          <a:effectRef idx="0">
            <a:schemeClr val="dk1"/>
          </a:effectRef>
          <a:fontRef idx="minor">
            <a:schemeClr val="tx1"/>
          </a:fontRef>
        </p:style>
      </p:cxnSp>
      <p:cxnSp>
        <p:nvCxnSpPr>
          <p:cNvPr id="88" name="Straight Connector 87">
            <a:extLst>
              <a:ext uri="{FF2B5EF4-FFF2-40B4-BE49-F238E27FC236}">
                <a16:creationId xmlns:a16="http://schemas.microsoft.com/office/drawing/2014/main" id="{45F570A7-95CA-FB2B-17F4-0B394C75E108}"/>
              </a:ext>
            </a:extLst>
          </p:cNvPr>
          <p:cNvCxnSpPr>
            <a:cxnSpLocks/>
          </p:cNvCxnSpPr>
          <p:nvPr/>
        </p:nvCxnSpPr>
        <p:spPr>
          <a:xfrm>
            <a:off x="3930625" y="2593287"/>
            <a:ext cx="1445295"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89" name="Straight Connector 88">
            <a:extLst>
              <a:ext uri="{FF2B5EF4-FFF2-40B4-BE49-F238E27FC236}">
                <a16:creationId xmlns:a16="http://schemas.microsoft.com/office/drawing/2014/main" id="{C4B9B1BC-7ACF-B9A6-4B26-7855DEFD85E2}"/>
              </a:ext>
            </a:extLst>
          </p:cNvPr>
          <p:cNvCxnSpPr>
            <a:cxnSpLocks/>
          </p:cNvCxnSpPr>
          <p:nvPr/>
        </p:nvCxnSpPr>
        <p:spPr>
          <a:xfrm flipV="1">
            <a:off x="2135560" y="2593287"/>
            <a:ext cx="1296144" cy="1440160"/>
          </a:xfrm>
          <a:prstGeom prst="line">
            <a:avLst/>
          </a:prstGeom>
          <a:ln w="28575">
            <a:prstDash val="dash"/>
          </a:ln>
        </p:spPr>
        <p:style>
          <a:lnRef idx="1">
            <a:schemeClr val="dk1"/>
          </a:lnRef>
          <a:fillRef idx="0">
            <a:schemeClr val="dk1"/>
          </a:fillRef>
          <a:effectRef idx="0">
            <a:schemeClr val="dk1"/>
          </a:effectRef>
          <a:fontRef idx="minor">
            <a:schemeClr val="tx1"/>
          </a:fontRef>
        </p:style>
      </p:cxnSp>
      <p:pic>
        <p:nvPicPr>
          <p:cNvPr id="90" name="Graphic 89">
            <a:extLst>
              <a:ext uri="{FF2B5EF4-FFF2-40B4-BE49-F238E27FC236}">
                <a16:creationId xmlns:a16="http://schemas.microsoft.com/office/drawing/2014/main" id="{385D3295-9C02-EA1D-36E5-59808201AF4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64630" y="2139282"/>
            <a:ext cx="1285875" cy="1343025"/>
          </a:xfrm>
          <a:prstGeom prst="rect">
            <a:avLst/>
          </a:prstGeom>
        </p:spPr>
      </p:pic>
      <p:cxnSp>
        <p:nvCxnSpPr>
          <p:cNvPr id="91" name="Straight Connector 90">
            <a:extLst>
              <a:ext uri="{FF2B5EF4-FFF2-40B4-BE49-F238E27FC236}">
                <a16:creationId xmlns:a16="http://schemas.microsoft.com/office/drawing/2014/main" id="{FA76B64D-9D63-9654-69F9-4FBE5D11DBB3}"/>
              </a:ext>
            </a:extLst>
          </p:cNvPr>
          <p:cNvCxnSpPr>
            <a:cxnSpLocks/>
          </p:cNvCxnSpPr>
          <p:nvPr/>
        </p:nvCxnSpPr>
        <p:spPr>
          <a:xfrm>
            <a:off x="1775520" y="2593287"/>
            <a:ext cx="86409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3" name="Straight Connector 2">
            <a:extLst>
              <a:ext uri="{FF2B5EF4-FFF2-40B4-BE49-F238E27FC236}">
                <a16:creationId xmlns:a16="http://schemas.microsoft.com/office/drawing/2014/main" id="{05AF12D8-21AF-9F39-C68B-943DC7AFB215}"/>
              </a:ext>
            </a:extLst>
          </p:cNvPr>
          <p:cNvCxnSpPr>
            <a:cxnSpLocks/>
          </p:cNvCxnSpPr>
          <p:nvPr/>
        </p:nvCxnSpPr>
        <p:spPr>
          <a:xfrm>
            <a:off x="2850505" y="2593287"/>
            <a:ext cx="869231" cy="0"/>
          </a:xfrm>
          <a:prstGeom prst="line">
            <a:avLst/>
          </a:prstGeom>
          <a:ln w="28575"/>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D48F1BB2-6996-932D-5833-720FF3A9A3CE}"/>
              </a:ext>
            </a:extLst>
          </p:cNvPr>
          <p:cNvSpPr txBox="1"/>
          <p:nvPr/>
        </p:nvSpPr>
        <p:spPr>
          <a:xfrm>
            <a:off x="5019095" y="4424245"/>
            <a:ext cx="4691740" cy="2308324"/>
          </a:xfrm>
          <a:prstGeom prst="rect">
            <a:avLst/>
          </a:prstGeom>
          <a:noFill/>
        </p:spPr>
        <p:txBody>
          <a:bodyPr wrap="square" rtlCol="0">
            <a:spAutoFit/>
          </a:bodyPr>
          <a:lstStyle/>
          <a:p>
            <a:r>
              <a:rPr lang="en-GB" sz="1800" dirty="0">
                <a:latin typeface="+mn-lt"/>
              </a:rPr>
              <a:t>8: Using the left-over piece of card, draw a picture on it, carefully cut it out and fold it in half horizontally, (bottom to top, not side to side).</a:t>
            </a:r>
          </a:p>
          <a:p>
            <a:r>
              <a:rPr lang="en-GB" sz="1800" dirty="0">
                <a:latin typeface="+mn-lt"/>
              </a:rPr>
              <a:t>Stick the picture to the top edge of the pop-up double box, by putting glue on the top edge of the two boxes, lining up the fold in the picture with the crease where the two boxes meet.</a:t>
            </a:r>
          </a:p>
        </p:txBody>
      </p:sp>
      <p:grpSp>
        <p:nvGrpSpPr>
          <p:cNvPr id="98" name="Group 97">
            <a:extLst>
              <a:ext uri="{FF2B5EF4-FFF2-40B4-BE49-F238E27FC236}">
                <a16:creationId xmlns:a16="http://schemas.microsoft.com/office/drawing/2014/main" id="{3DB70CC9-9767-04C8-8F0D-503BF5FB4E54}"/>
              </a:ext>
            </a:extLst>
          </p:cNvPr>
          <p:cNvGrpSpPr/>
          <p:nvPr/>
        </p:nvGrpSpPr>
        <p:grpSpPr>
          <a:xfrm>
            <a:off x="5741495" y="1723145"/>
            <a:ext cx="3600000" cy="2520000"/>
            <a:chOff x="6470887" y="1846532"/>
            <a:chExt cx="3600000" cy="2520000"/>
          </a:xfrm>
        </p:grpSpPr>
        <p:sp>
          <p:nvSpPr>
            <p:cNvPr id="81" name="Rectangle 80">
              <a:extLst>
                <a:ext uri="{FF2B5EF4-FFF2-40B4-BE49-F238E27FC236}">
                  <a16:creationId xmlns:a16="http://schemas.microsoft.com/office/drawing/2014/main" id="{7BB4E638-F486-CC50-BB57-AE098716EAB0}"/>
                </a:ext>
              </a:extLst>
            </p:cNvPr>
            <p:cNvSpPr/>
            <p:nvPr/>
          </p:nvSpPr>
          <p:spPr>
            <a:xfrm>
              <a:off x="6470887" y="1846532"/>
              <a:ext cx="36000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84" name="Straight Connector 83">
              <a:extLst>
                <a:ext uri="{FF2B5EF4-FFF2-40B4-BE49-F238E27FC236}">
                  <a16:creationId xmlns:a16="http://schemas.microsoft.com/office/drawing/2014/main" id="{AE88EAA0-EF35-EF6B-9178-A1168D2F571A}"/>
                </a:ext>
              </a:extLst>
            </p:cNvPr>
            <p:cNvCxnSpPr>
              <a:cxnSpLocks/>
              <a:stCxn id="81" idx="0"/>
              <a:endCxn id="81" idx="2"/>
            </p:cNvCxnSpPr>
            <p:nvPr/>
          </p:nvCxnSpPr>
          <p:spPr>
            <a:xfrm>
              <a:off x="8270887" y="1846532"/>
              <a:ext cx="0" cy="25200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2" name="Rectangle 91">
              <a:extLst>
                <a:ext uri="{FF2B5EF4-FFF2-40B4-BE49-F238E27FC236}">
                  <a16:creationId xmlns:a16="http://schemas.microsoft.com/office/drawing/2014/main" id="{AE55DA73-B9C3-0E63-91AE-B926A35ADFBE}"/>
                </a:ext>
              </a:extLst>
            </p:cNvPr>
            <p:cNvSpPr/>
            <p:nvPr/>
          </p:nvSpPr>
          <p:spPr>
            <a:xfrm>
              <a:off x="7303020" y="2967910"/>
              <a:ext cx="950951" cy="28803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3" name="Rectangle 92">
              <a:extLst>
                <a:ext uri="{FF2B5EF4-FFF2-40B4-BE49-F238E27FC236}">
                  <a16:creationId xmlns:a16="http://schemas.microsoft.com/office/drawing/2014/main" id="{6AB361F9-156E-831D-D56B-3A24BE68E351}"/>
                </a:ext>
              </a:extLst>
            </p:cNvPr>
            <p:cNvSpPr/>
            <p:nvPr/>
          </p:nvSpPr>
          <p:spPr>
            <a:xfrm>
              <a:off x="8284820" y="2967910"/>
              <a:ext cx="950951" cy="28803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0" name="Picture 9">
              <a:extLst>
                <a:ext uri="{FF2B5EF4-FFF2-40B4-BE49-F238E27FC236}">
                  <a16:creationId xmlns:a16="http://schemas.microsoft.com/office/drawing/2014/main" id="{A8051C8D-0282-FBA6-3369-FE8ACC9C0BD4}"/>
                </a:ext>
              </a:extLst>
            </p:cNvPr>
            <p:cNvPicPr>
              <a:picLocks noChangeAspect="1"/>
            </p:cNvPicPr>
            <p:nvPr/>
          </p:nvPicPr>
          <p:blipFill>
            <a:blip r:embed="rId4"/>
            <a:stretch>
              <a:fillRect/>
            </a:stretch>
          </p:blipFill>
          <p:spPr>
            <a:xfrm>
              <a:off x="7052086" y="2128677"/>
              <a:ext cx="2308090" cy="1666153"/>
            </a:xfrm>
            <a:prstGeom prst="rect">
              <a:avLst/>
            </a:prstGeom>
          </p:spPr>
        </p:pic>
        <p:cxnSp>
          <p:nvCxnSpPr>
            <p:cNvPr id="96" name="Straight Connector 95">
              <a:extLst>
                <a:ext uri="{FF2B5EF4-FFF2-40B4-BE49-F238E27FC236}">
                  <a16:creationId xmlns:a16="http://schemas.microsoft.com/office/drawing/2014/main" id="{A934F4D5-6C63-6D65-0C37-77A553138F63}"/>
                </a:ext>
              </a:extLst>
            </p:cNvPr>
            <p:cNvCxnSpPr>
              <a:cxnSpLocks/>
            </p:cNvCxnSpPr>
            <p:nvPr/>
          </p:nvCxnSpPr>
          <p:spPr>
            <a:xfrm>
              <a:off x="8270887" y="2139282"/>
              <a:ext cx="13933" cy="139880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99" name="TextBox 98">
            <a:extLst>
              <a:ext uri="{FF2B5EF4-FFF2-40B4-BE49-F238E27FC236}">
                <a16:creationId xmlns:a16="http://schemas.microsoft.com/office/drawing/2014/main" id="{3AF7F476-9A35-B11D-ACFF-B07DC0BF672A}"/>
              </a:ext>
            </a:extLst>
          </p:cNvPr>
          <p:cNvSpPr txBox="1"/>
          <p:nvPr/>
        </p:nvSpPr>
        <p:spPr>
          <a:xfrm>
            <a:off x="9707070" y="2139282"/>
            <a:ext cx="2372617" cy="3970318"/>
          </a:xfrm>
          <a:prstGeom prst="rect">
            <a:avLst/>
          </a:prstGeom>
          <a:solidFill>
            <a:schemeClr val="tx2">
              <a:lumMod val="20000"/>
              <a:lumOff val="80000"/>
            </a:schemeClr>
          </a:solidFill>
        </p:spPr>
        <p:txBody>
          <a:bodyPr wrap="square">
            <a:spAutoFit/>
          </a:bodyPr>
          <a:lstStyle/>
          <a:p>
            <a:r>
              <a:rPr lang="en-GB" sz="1800" dirty="0">
                <a:latin typeface="+mn-lt"/>
              </a:rPr>
              <a:t>TIPS: Does the picture cover the two boxes?</a:t>
            </a:r>
          </a:p>
          <a:p>
            <a:r>
              <a:rPr lang="en-GB" sz="1800" dirty="0">
                <a:latin typeface="+mn-lt"/>
              </a:rPr>
              <a:t>The picture produces a ‘plane’ and to give the illusion of floating, the boxes need to be fully covered.</a:t>
            </a:r>
          </a:p>
          <a:p>
            <a:r>
              <a:rPr lang="en-GB" sz="1800" dirty="0">
                <a:latin typeface="+mn-lt"/>
              </a:rPr>
              <a:t>You could choose your picture first and then work out the sizes of your strips to achieve the correct size boxes, they could be thicker and shorter</a:t>
            </a:r>
          </a:p>
        </p:txBody>
      </p:sp>
    </p:spTree>
    <p:extLst>
      <p:ext uri="{BB962C8B-B14F-4D97-AF65-F5344CB8AC3E}">
        <p14:creationId xmlns:p14="http://schemas.microsoft.com/office/powerpoint/2010/main" val="2315890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D2399A-BACA-9A25-DA09-E8D2384E6A7B}"/>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94E8298C-D601-1848-5FAF-02CBDC7CCF23}"/>
              </a:ext>
            </a:extLst>
          </p:cNvPr>
          <p:cNvSpPr>
            <a:spLocks noGrp="1"/>
          </p:cNvSpPr>
          <p:nvPr>
            <p:ph type="title"/>
          </p:nvPr>
        </p:nvSpPr>
        <p:spPr>
          <a:xfrm>
            <a:off x="191344" y="616269"/>
            <a:ext cx="10972800" cy="868515"/>
          </a:xfrm>
        </p:spPr>
        <p:txBody>
          <a:bodyPr/>
          <a:lstStyle/>
          <a:p>
            <a:pPr algn="l"/>
            <a:r>
              <a:rPr lang="en-GB" b="1" dirty="0"/>
              <a:t>Box Fold: Variations – Tent</a:t>
            </a:r>
          </a:p>
        </p:txBody>
      </p:sp>
      <p:sp>
        <p:nvSpPr>
          <p:cNvPr id="21" name="Rectangle 20">
            <a:extLst>
              <a:ext uri="{FF2B5EF4-FFF2-40B4-BE49-F238E27FC236}">
                <a16:creationId xmlns:a16="http://schemas.microsoft.com/office/drawing/2014/main" id="{0AE576B4-E118-4FA8-E3B2-09353ACC029B}"/>
              </a:ext>
            </a:extLst>
          </p:cNvPr>
          <p:cNvSpPr/>
          <p:nvPr/>
        </p:nvSpPr>
        <p:spPr>
          <a:xfrm>
            <a:off x="365427" y="2177296"/>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22" name="Rectangle 21">
            <a:extLst>
              <a:ext uri="{FF2B5EF4-FFF2-40B4-BE49-F238E27FC236}">
                <a16:creationId xmlns:a16="http://schemas.microsoft.com/office/drawing/2014/main" id="{870BA04E-D8AA-4C1E-AB8C-BC7AFD973642}"/>
              </a:ext>
            </a:extLst>
          </p:cNvPr>
          <p:cNvSpPr/>
          <p:nvPr/>
        </p:nvSpPr>
        <p:spPr>
          <a:xfrm>
            <a:off x="2351583" y="2177296"/>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4" name="TextBox 23">
            <a:extLst>
              <a:ext uri="{FF2B5EF4-FFF2-40B4-BE49-F238E27FC236}">
                <a16:creationId xmlns:a16="http://schemas.microsoft.com/office/drawing/2014/main" id="{5ABF0AA4-E0A7-F92C-8EB9-74812DBC58A1}"/>
              </a:ext>
            </a:extLst>
          </p:cNvPr>
          <p:cNvSpPr txBox="1"/>
          <p:nvPr/>
        </p:nvSpPr>
        <p:spPr>
          <a:xfrm>
            <a:off x="322017" y="1647369"/>
            <a:ext cx="4319483" cy="400110"/>
          </a:xfrm>
          <a:prstGeom prst="rect">
            <a:avLst/>
          </a:prstGeom>
          <a:noFill/>
        </p:spPr>
        <p:txBody>
          <a:bodyPr wrap="square">
            <a:spAutoFit/>
          </a:bodyPr>
          <a:lstStyle/>
          <a:p>
            <a:r>
              <a:rPr lang="en-GB" sz="2000" dirty="0">
                <a:latin typeface="+mn-lt"/>
              </a:rPr>
              <a:t>You will need 2 pieces of A4 card</a:t>
            </a:r>
            <a:endParaRPr lang="en-GB" sz="2000" dirty="0"/>
          </a:p>
        </p:txBody>
      </p:sp>
      <p:sp>
        <p:nvSpPr>
          <p:cNvPr id="25" name="TextBox 24">
            <a:extLst>
              <a:ext uri="{FF2B5EF4-FFF2-40B4-BE49-F238E27FC236}">
                <a16:creationId xmlns:a16="http://schemas.microsoft.com/office/drawing/2014/main" id="{B9922593-F3A0-AB7A-E79F-36A59CFD6F5F}"/>
              </a:ext>
            </a:extLst>
          </p:cNvPr>
          <p:cNvSpPr txBox="1"/>
          <p:nvPr/>
        </p:nvSpPr>
        <p:spPr>
          <a:xfrm>
            <a:off x="365427" y="4883719"/>
            <a:ext cx="3786355" cy="1477328"/>
          </a:xfrm>
          <a:prstGeom prst="rect">
            <a:avLst/>
          </a:prstGeom>
          <a:noFill/>
        </p:spPr>
        <p:txBody>
          <a:bodyPr wrap="square" rtlCol="0">
            <a:spAutoFit/>
          </a:bodyPr>
          <a:lstStyle/>
          <a:p>
            <a:r>
              <a:rPr lang="en-GB" sz="1800" dirty="0">
                <a:latin typeface="+mn-lt"/>
              </a:rPr>
              <a:t>1:  One card is for the outer card; the other is for the strips to make the ‘floating plane’ box.</a:t>
            </a:r>
          </a:p>
          <a:p>
            <a:r>
              <a:rPr lang="en-GB" sz="1800" b="1" dirty="0">
                <a:latin typeface="+mn-lt"/>
              </a:rPr>
              <a:t>Cut</a:t>
            </a:r>
            <a:r>
              <a:rPr lang="en-GB" sz="1800" dirty="0">
                <a:latin typeface="+mn-lt"/>
              </a:rPr>
              <a:t> two strips from the long edge, at least 1cm wide.</a:t>
            </a:r>
          </a:p>
        </p:txBody>
      </p:sp>
      <p:pic>
        <p:nvPicPr>
          <p:cNvPr id="26" name="Picture 25">
            <a:extLst>
              <a:ext uri="{FF2B5EF4-FFF2-40B4-BE49-F238E27FC236}">
                <a16:creationId xmlns:a16="http://schemas.microsoft.com/office/drawing/2014/main" id="{CF274B3F-0127-C4AA-924F-0DB3CA540E93}"/>
              </a:ext>
            </a:extLst>
          </p:cNvPr>
          <p:cNvPicPr>
            <a:picLocks noChangeAspect="1"/>
          </p:cNvPicPr>
          <p:nvPr/>
        </p:nvPicPr>
        <p:blipFill rotWithShape="1">
          <a:blip r:embed="rId2"/>
          <a:srcRect l="15418" r="18057"/>
          <a:stretch/>
        </p:blipFill>
        <p:spPr>
          <a:xfrm>
            <a:off x="4912280" y="1748507"/>
            <a:ext cx="2232249" cy="3360985"/>
          </a:xfrm>
          <a:prstGeom prst="rect">
            <a:avLst/>
          </a:prstGeom>
        </p:spPr>
      </p:pic>
      <p:sp>
        <p:nvSpPr>
          <p:cNvPr id="27" name="TextBox 26">
            <a:extLst>
              <a:ext uri="{FF2B5EF4-FFF2-40B4-BE49-F238E27FC236}">
                <a16:creationId xmlns:a16="http://schemas.microsoft.com/office/drawing/2014/main" id="{0BC19B98-5B34-A390-47AE-A61C76562CCE}"/>
              </a:ext>
            </a:extLst>
          </p:cNvPr>
          <p:cNvSpPr txBox="1"/>
          <p:nvPr/>
        </p:nvSpPr>
        <p:spPr>
          <a:xfrm>
            <a:off x="5101059" y="4883719"/>
            <a:ext cx="2043470" cy="1754326"/>
          </a:xfrm>
          <a:prstGeom prst="rect">
            <a:avLst/>
          </a:prstGeom>
          <a:noFill/>
        </p:spPr>
        <p:txBody>
          <a:bodyPr wrap="square" rtlCol="0">
            <a:spAutoFit/>
          </a:bodyPr>
          <a:lstStyle/>
          <a:p>
            <a:r>
              <a:rPr lang="en-GB" sz="1800" dirty="0">
                <a:latin typeface="+mn-lt"/>
              </a:rPr>
              <a:t>2: </a:t>
            </a:r>
            <a:r>
              <a:rPr lang="en-GB" sz="1800" b="1" dirty="0">
                <a:latin typeface="+mn-lt"/>
              </a:rPr>
              <a:t>Fold</a:t>
            </a:r>
            <a:r>
              <a:rPr lang="en-GB" sz="1800" dirty="0">
                <a:latin typeface="+mn-lt"/>
              </a:rPr>
              <a:t> a piece of card in half down the centre.  Use a ruler to press along the </a:t>
            </a:r>
            <a:r>
              <a:rPr lang="en-GB" sz="1800" b="1" dirty="0">
                <a:latin typeface="+mn-lt"/>
              </a:rPr>
              <a:t>fold</a:t>
            </a:r>
            <a:r>
              <a:rPr lang="en-GB" sz="1800" dirty="0">
                <a:latin typeface="+mn-lt"/>
              </a:rPr>
              <a:t>, reinforcing it. Set aside.</a:t>
            </a:r>
          </a:p>
        </p:txBody>
      </p:sp>
      <p:sp>
        <p:nvSpPr>
          <p:cNvPr id="28" name="Rectangle 27">
            <a:extLst>
              <a:ext uri="{FF2B5EF4-FFF2-40B4-BE49-F238E27FC236}">
                <a16:creationId xmlns:a16="http://schemas.microsoft.com/office/drawing/2014/main" id="{6E53359E-4120-F150-C95D-740B0BCA0EEB}"/>
              </a:ext>
            </a:extLst>
          </p:cNvPr>
          <p:cNvSpPr/>
          <p:nvPr/>
        </p:nvSpPr>
        <p:spPr>
          <a:xfrm>
            <a:off x="8014561" y="2047479"/>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30" name="Straight Connector 29">
            <a:extLst>
              <a:ext uri="{FF2B5EF4-FFF2-40B4-BE49-F238E27FC236}">
                <a16:creationId xmlns:a16="http://schemas.microsoft.com/office/drawing/2014/main" id="{5DCE15C5-A751-F077-8A84-C1D58E969D55}"/>
              </a:ext>
            </a:extLst>
          </p:cNvPr>
          <p:cNvCxnSpPr>
            <a:cxnSpLocks/>
            <a:stCxn id="28" idx="0"/>
          </p:cNvCxnSpPr>
          <p:nvPr/>
        </p:nvCxnSpPr>
        <p:spPr>
          <a:xfrm>
            <a:off x="8914661" y="2047479"/>
            <a:ext cx="0" cy="188557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65FD7765-F50F-8C95-1F0C-15B36B9C0C8B}"/>
              </a:ext>
            </a:extLst>
          </p:cNvPr>
          <p:cNvCxnSpPr/>
          <p:nvPr/>
        </p:nvCxnSpPr>
        <p:spPr>
          <a:xfrm>
            <a:off x="8914661" y="2276872"/>
            <a:ext cx="9001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0DD91D70-0EE9-CF20-0DF2-1530A59433C0}"/>
              </a:ext>
            </a:extLst>
          </p:cNvPr>
          <p:cNvCxnSpPr>
            <a:cxnSpLocks/>
          </p:cNvCxnSpPr>
          <p:nvPr/>
        </p:nvCxnSpPr>
        <p:spPr>
          <a:xfrm>
            <a:off x="8914661" y="3717032"/>
            <a:ext cx="89295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4C6F113-34D1-55F4-BB52-2E30057A82AE}"/>
              </a:ext>
            </a:extLst>
          </p:cNvPr>
          <p:cNvCxnSpPr/>
          <p:nvPr/>
        </p:nvCxnSpPr>
        <p:spPr>
          <a:xfrm>
            <a:off x="8907511" y="3933056"/>
            <a:ext cx="9001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C35321F4-726C-C32F-2CB0-2B93205F10D8}"/>
              </a:ext>
            </a:extLst>
          </p:cNvPr>
          <p:cNvCxnSpPr>
            <a:cxnSpLocks/>
          </p:cNvCxnSpPr>
          <p:nvPr/>
        </p:nvCxnSpPr>
        <p:spPr>
          <a:xfrm>
            <a:off x="8914661" y="2996952"/>
            <a:ext cx="9001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5429D4E0-7D22-0E68-363C-ABDC6BD8DE81}"/>
              </a:ext>
            </a:extLst>
          </p:cNvPr>
          <p:cNvSpPr txBox="1"/>
          <p:nvPr/>
        </p:nvSpPr>
        <p:spPr>
          <a:xfrm>
            <a:off x="9036936" y="1762944"/>
            <a:ext cx="641249" cy="276999"/>
          </a:xfrm>
          <a:prstGeom prst="rect">
            <a:avLst/>
          </a:prstGeom>
          <a:noFill/>
        </p:spPr>
        <p:txBody>
          <a:bodyPr wrap="square" rtlCol="0">
            <a:spAutoFit/>
          </a:bodyPr>
          <a:lstStyle/>
          <a:p>
            <a:r>
              <a:rPr lang="en-GB" sz="1200" dirty="0">
                <a:latin typeface="+mn-lt"/>
              </a:rPr>
              <a:t>10cm</a:t>
            </a:r>
          </a:p>
        </p:txBody>
      </p:sp>
      <p:sp>
        <p:nvSpPr>
          <p:cNvPr id="48" name="TextBox 47">
            <a:extLst>
              <a:ext uri="{FF2B5EF4-FFF2-40B4-BE49-F238E27FC236}">
                <a16:creationId xmlns:a16="http://schemas.microsoft.com/office/drawing/2014/main" id="{FD5625E4-43C5-F639-AA5C-8E4EED6EDF72}"/>
              </a:ext>
            </a:extLst>
          </p:cNvPr>
          <p:cNvSpPr txBox="1"/>
          <p:nvPr/>
        </p:nvSpPr>
        <p:spPr>
          <a:xfrm>
            <a:off x="9782802" y="2026804"/>
            <a:ext cx="641249" cy="276999"/>
          </a:xfrm>
          <a:prstGeom prst="rect">
            <a:avLst/>
          </a:prstGeom>
          <a:noFill/>
        </p:spPr>
        <p:txBody>
          <a:bodyPr wrap="square" rtlCol="0">
            <a:spAutoFit/>
          </a:bodyPr>
          <a:lstStyle/>
          <a:p>
            <a:r>
              <a:rPr lang="en-GB" sz="1200" dirty="0">
                <a:latin typeface="+mn-lt"/>
              </a:rPr>
              <a:t>1cm</a:t>
            </a:r>
          </a:p>
        </p:txBody>
      </p:sp>
      <p:sp>
        <p:nvSpPr>
          <p:cNvPr id="49" name="TextBox 48">
            <a:extLst>
              <a:ext uri="{FF2B5EF4-FFF2-40B4-BE49-F238E27FC236}">
                <a16:creationId xmlns:a16="http://schemas.microsoft.com/office/drawing/2014/main" id="{FF54EF93-78D3-6C31-9322-8F225AF07A53}"/>
              </a:ext>
            </a:extLst>
          </p:cNvPr>
          <p:cNvSpPr txBox="1"/>
          <p:nvPr/>
        </p:nvSpPr>
        <p:spPr>
          <a:xfrm>
            <a:off x="9782803" y="2491922"/>
            <a:ext cx="641249" cy="276999"/>
          </a:xfrm>
          <a:prstGeom prst="rect">
            <a:avLst/>
          </a:prstGeom>
          <a:noFill/>
        </p:spPr>
        <p:txBody>
          <a:bodyPr wrap="square" rtlCol="0">
            <a:spAutoFit/>
          </a:bodyPr>
          <a:lstStyle/>
          <a:p>
            <a:r>
              <a:rPr lang="en-GB" sz="1200" dirty="0">
                <a:latin typeface="+mn-lt"/>
              </a:rPr>
              <a:t>8cm</a:t>
            </a:r>
          </a:p>
        </p:txBody>
      </p:sp>
      <p:sp>
        <p:nvSpPr>
          <p:cNvPr id="52" name="TextBox 51">
            <a:extLst>
              <a:ext uri="{FF2B5EF4-FFF2-40B4-BE49-F238E27FC236}">
                <a16:creationId xmlns:a16="http://schemas.microsoft.com/office/drawing/2014/main" id="{2C22E8CF-0568-EA01-3089-24A16973263E}"/>
              </a:ext>
            </a:extLst>
          </p:cNvPr>
          <p:cNvSpPr txBox="1"/>
          <p:nvPr/>
        </p:nvSpPr>
        <p:spPr>
          <a:xfrm>
            <a:off x="9794108" y="3216664"/>
            <a:ext cx="641249" cy="276999"/>
          </a:xfrm>
          <a:prstGeom prst="rect">
            <a:avLst/>
          </a:prstGeom>
          <a:noFill/>
        </p:spPr>
        <p:txBody>
          <a:bodyPr wrap="square" rtlCol="0">
            <a:spAutoFit/>
          </a:bodyPr>
          <a:lstStyle/>
          <a:p>
            <a:r>
              <a:rPr lang="en-GB" sz="1200" dirty="0">
                <a:latin typeface="+mn-lt"/>
              </a:rPr>
              <a:t>8cm</a:t>
            </a:r>
          </a:p>
        </p:txBody>
      </p:sp>
      <p:sp>
        <p:nvSpPr>
          <p:cNvPr id="54" name="TextBox 53">
            <a:extLst>
              <a:ext uri="{FF2B5EF4-FFF2-40B4-BE49-F238E27FC236}">
                <a16:creationId xmlns:a16="http://schemas.microsoft.com/office/drawing/2014/main" id="{9F50080E-3ABE-0E95-E3EE-A82D8F1F5929}"/>
              </a:ext>
            </a:extLst>
          </p:cNvPr>
          <p:cNvSpPr txBox="1"/>
          <p:nvPr/>
        </p:nvSpPr>
        <p:spPr>
          <a:xfrm>
            <a:off x="9783874" y="3717032"/>
            <a:ext cx="641249" cy="276999"/>
          </a:xfrm>
          <a:prstGeom prst="rect">
            <a:avLst/>
          </a:prstGeom>
          <a:noFill/>
        </p:spPr>
        <p:txBody>
          <a:bodyPr wrap="square" rtlCol="0">
            <a:spAutoFit/>
          </a:bodyPr>
          <a:lstStyle/>
          <a:p>
            <a:r>
              <a:rPr lang="en-GB" sz="1200" dirty="0">
                <a:latin typeface="+mn-lt"/>
              </a:rPr>
              <a:t>1cm</a:t>
            </a:r>
          </a:p>
        </p:txBody>
      </p:sp>
      <p:sp>
        <p:nvSpPr>
          <p:cNvPr id="56" name="TextBox 55">
            <a:extLst>
              <a:ext uri="{FF2B5EF4-FFF2-40B4-BE49-F238E27FC236}">
                <a16:creationId xmlns:a16="http://schemas.microsoft.com/office/drawing/2014/main" id="{1DE8E218-C044-A952-F1AB-CEB47A8AF13B}"/>
              </a:ext>
            </a:extLst>
          </p:cNvPr>
          <p:cNvSpPr txBox="1"/>
          <p:nvPr/>
        </p:nvSpPr>
        <p:spPr>
          <a:xfrm>
            <a:off x="7905026" y="4836619"/>
            <a:ext cx="3807598" cy="1477328"/>
          </a:xfrm>
          <a:prstGeom prst="rect">
            <a:avLst/>
          </a:prstGeom>
          <a:noFill/>
        </p:spPr>
        <p:txBody>
          <a:bodyPr wrap="square" rtlCol="0">
            <a:spAutoFit/>
          </a:bodyPr>
          <a:lstStyle/>
          <a:p>
            <a:r>
              <a:rPr lang="en-GB" sz="1800" dirty="0">
                <a:latin typeface="+mn-lt"/>
              </a:rPr>
              <a:t>3: On the second piece of card, draw a rectangle </a:t>
            </a:r>
            <a:r>
              <a:rPr lang="en-GB" sz="1800" b="1" dirty="0">
                <a:latin typeface="+mn-lt"/>
              </a:rPr>
              <a:t>measuring </a:t>
            </a:r>
            <a:r>
              <a:rPr lang="en-GB" sz="1800" dirty="0">
                <a:latin typeface="+mn-lt"/>
              </a:rPr>
              <a:t>10cm by 18cm, </a:t>
            </a:r>
            <a:r>
              <a:rPr lang="en-GB" sz="1800" b="1" dirty="0">
                <a:latin typeface="+mn-lt"/>
              </a:rPr>
              <a:t>measure </a:t>
            </a:r>
            <a:r>
              <a:rPr lang="en-GB" sz="1800" dirty="0">
                <a:latin typeface="+mn-lt"/>
              </a:rPr>
              <a:t>a 1cm deep strip at each short end and mark the centre. </a:t>
            </a:r>
          </a:p>
          <a:p>
            <a:r>
              <a:rPr lang="en-GB" sz="1800" b="1" dirty="0">
                <a:latin typeface="+mn-lt"/>
              </a:rPr>
              <a:t>Cut</a:t>
            </a:r>
            <a:r>
              <a:rPr lang="en-GB" sz="1800" dirty="0">
                <a:latin typeface="+mn-lt"/>
              </a:rPr>
              <a:t> out.</a:t>
            </a:r>
          </a:p>
        </p:txBody>
      </p:sp>
    </p:spTree>
    <p:extLst>
      <p:ext uri="{BB962C8B-B14F-4D97-AF65-F5344CB8AC3E}">
        <p14:creationId xmlns:p14="http://schemas.microsoft.com/office/powerpoint/2010/main" val="15302195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1AE606-7211-600C-6FB8-A4C24179770E}"/>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C67590AC-C75D-04FD-85AF-299BE32228C1}"/>
              </a:ext>
            </a:extLst>
          </p:cNvPr>
          <p:cNvSpPr>
            <a:spLocks noGrp="1"/>
          </p:cNvSpPr>
          <p:nvPr>
            <p:ph type="title"/>
          </p:nvPr>
        </p:nvSpPr>
        <p:spPr>
          <a:xfrm>
            <a:off x="191344" y="616269"/>
            <a:ext cx="10972800" cy="868515"/>
          </a:xfrm>
        </p:spPr>
        <p:txBody>
          <a:bodyPr/>
          <a:lstStyle/>
          <a:p>
            <a:pPr algn="l"/>
            <a:r>
              <a:rPr lang="en-GB" b="1" dirty="0"/>
              <a:t>Box Fold: Variations – Tent</a:t>
            </a:r>
          </a:p>
        </p:txBody>
      </p:sp>
      <p:sp>
        <p:nvSpPr>
          <p:cNvPr id="3" name="Rectangle 2">
            <a:extLst>
              <a:ext uri="{FF2B5EF4-FFF2-40B4-BE49-F238E27FC236}">
                <a16:creationId xmlns:a16="http://schemas.microsoft.com/office/drawing/2014/main" id="{AE7FA8CA-AC76-37F1-0131-950FAC7F47E1}"/>
              </a:ext>
            </a:extLst>
          </p:cNvPr>
          <p:cNvSpPr/>
          <p:nvPr/>
        </p:nvSpPr>
        <p:spPr>
          <a:xfrm>
            <a:off x="400050" y="1844824"/>
            <a:ext cx="36000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4" name="Straight Connector 3">
            <a:extLst>
              <a:ext uri="{FF2B5EF4-FFF2-40B4-BE49-F238E27FC236}">
                <a16:creationId xmlns:a16="http://schemas.microsoft.com/office/drawing/2014/main" id="{34DFAF30-EAB7-50FC-24E1-D8EFAF205EA8}"/>
              </a:ext>
            </a:extLst>
          </p:cNvPr>
          <p:cNvCxnSpPr>
            <a:cxnSpLocks/>
            <a:stCxn id="3" idx="0"/>
            <a:endCxn id="3" idx="2"/>
          </p:cNvCxnSpPr>
          <p:nvPr/>
        </p:nvCxnSpPr>
        <p:spPr>
          <a:xfrm>
            <a:off x="2200050" y="1844824"/>
            <a:ext cx="0" cy="25200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C2703FD-39FE-0AB0-52B6-0E978745ED42}"/>
              </a:ext>
            </a:extLst>
          </p:cNvPr>
          <p:cNvCxnSpPr/>
          <p:nvPr/>
        </p:nvCxnSpPr>
        <p:spPr>
          <a:xfrm>
            <a:off x="1336154" y="2492896"/>
            <a:ext cx="0" cy="1152128"/>
          </a:xfrm>
          <a:prstGeom prst="line">
            <a:avLst/>
          </a:prstGeom>
          <a:ln w="28575"/>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AEB72B43-5FE7-5D48-7F13-96B805CF133E}"/>
              </a:ext>
            </a:extLst>
          </p:cNvPr>
          <p:cNvCxnSpPr/>
          <p:nvPr/>
        </p:nvCxnSpPr>
        <p:spPr>
          <a:xfrm>
            <a:off x="3064346" y="2492896"/>
            <a:ext cx="0" cy="1152128"/>
          </a:xfrm>
          <a:prstGeom prst="line">
            <a:avLst/>
          </a:prstGeom>
          <a:ln w="28575"/>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A1281E74-F0D1-FA06-A0D9-04E1DAC80C73}"/>
              </a:ext>
            </a:extLst>
          </p:cNvPr>
          <p:cNvSpPr txBox="1"/>
          <p:nvPr/>
        </p:nvSpPr>
        <p:spPr>
          <a:xfrm>
            <a:off x="400050" y="4724864"/>
            <a:ext cx="3600000" cy="1754326"/>
          </a:xfrm>
          <a:prstGeom prst="rect">
            <a:avLst/>
          </a:prstGeom>
          <a:noFill/>
        </p:spPr>
        <p:txBody>
          <a:bodyPr wrap="square" rtlCol="0">
            <a:spAutoFit/>
          </a:bodyPr>
          <a:lstStyle/>
          <a:p>
            <a:r>
              <a:rPr lang="en-GB" sz="1800" dirty="0">
                <a:latin typeface="+mn-lt"/>
              </a:rPr>
              <a:t>4: On the first piece of card, </a:t>
            </a:r>
            <a:r>
              <a:rPr lang="en-GB" sz="1800" b="1" dirty="0">
                <a:latin typeface="+mn-lt"/>
              </a:rPr>
              <a:t>measure </a:t>
            </a:r>
            <a:r>
              <a:rPr lang="en-GB" sz="1800" dirty="0">
                <a:latin typeface="+mn-lt"/>
              </a:rPr>
              <a:t>6cm away from the centre </a:t>
            </a:r>
            <a:r>
              <a:rPr lang="en-GB" sz="1800" b="1" dirty="0">
                <a:latin typeface="+mn-lt"/>
              </a:rPr>
              <a:t>crease</a:t>
            </a:r>
            <a:r>
              <a:rPr lang="en-GB" sz="1800" dirty="0">
                <a:latin typeface="+mn-lt"/>
              </a:rPr>
              <a:t> and draw a line 10cm long, that is parallel to the centre </a:t>
            </a:r>
            <a:r>
              <a:rPr lang="en-GB" sz="1800" b="1" dirty="0">
                <a:latin typeface="+mn-lt"/>
              </a:rPr>
              <a:t>crease</a:t>
            </a:r>
            <a:r>
              <a:rPr lang="en-GB" sz="1800" dirty="0">
                <a:latin typeface="+mn-lt"/>
              </a:rPr>
              <a:t>, repeat on the other side of the centre </a:t>
            </a:r>
            <a:r>
              <a:rPr lang="en-GB" sz="1800" b="1" dirty="0">
                <a:latin typeface="+mn-lt"/>
              </a:rPr>
              <a:t>crease</a:t>
            </a:r>
            <a:r>
              <a:rPr lang="en-GB" sz="1800" dirty="0">
                <a:latin typeface="+mn-lt"/>
              </a:rPr>
              <a:t>.</a:t>
            </a:r>
          </a:p>
        </p:txBody>
      </p:sp>
      <p:cxnSp>
        <p:nvCxnSpPr>
          <p:cNvPr id="15" name="Straight Arrow Connector 14">
            <a:extLst>
              <a:ext uri="{FF2B5EF4-FFF2-40B4-BE49-F238E27FC236}">
                <a16:creationId xmlns:a16="http://schemas.microsoft.com/office/drawing/2014/main" id="{C8EEFE6C-B88C-78D8-D829-9A50621CB49A}"/>
              </a:ext>
            </a:extLst>
          </p:cNvPr>
          <p:cNvCxnSpPr/>
          <p:nvPr/>
        </p:nvCxnSpPr>
        <p:spPr>
          <a:xfrm>
            <a:off x="1336154" y="2780928"/>
            <a:ext cx="86389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95059CA-C7F1-0F94-BCBF-4E7999678CAB}"/>
              </a:ext>
            </a:extLst>
          </p:cNvPr>
          <p:cNvCxnSpPr/>
          <p:nvPr/>
        </p:nvCxnSpPr>
        <p:spPr>
          <a:xfrm>
            <a:off x="1192138" y="2492896"/>
            <a:ext cx="0" cy="115212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04F116E-9C72-962E-6390-B4CBCE2F0513}"/>
              </a:ext>
            </a:extLst>
          </p:cNvPr>
          <p:cNvSpPr txBox="1"/>
          <p:nvPr/>
        </p:nvSpPr>
        <p:spPr>
          <a:xfrm>
            <a:off x="694506" y="2927424"/>
            <a:ext cx="641249" cy="276999"/>
          </a:xfrm>
          <a:prstGeom prst="rect">
            <a:avLst/>
          </a:prstGeom>
          <a:noFill/>
        </p:spPr>
        <p:txBody>
          <a:bodyPr wrap="square" rtlCol="0">
            <a:spAutoFit/>
          </a:bodyPr>
          <a:lstStyle/>
          <a:p>
            <a:r>
              <a:rPr lang="en-GB" sz="1200" dirty="0">
                <a:latin typeface="+mn-lt"/>
              </a:rPr>
              <a:t>10cm</a:t>
            </a:r>
          </a:p>
        </p:txBody>
      </p:sp>
      <p:sp>
        <p:nvSpPr>
          <p:cNvPr id="19" name="TextBox 18">
            <a:extLst>
              <a:ext uri="{FF2B5EF4-FFF2-40B4-BE49-F238E27FC236}">
                <a16:creationId xmlns:a16="http://schemas.microsoft.com/office/drawing/2014/main" id="{4CB8BE17-75BE-A6A0-302B-8539DDFF68DE}"/>
              </a:ext>
            </a:extLst>
          </p:cNvPr>
          <p:cNvSpPr txBox="1"/>
          <p:nvPr/>
        </p:nvSpPr>
        <p:spPr>
          <a:xfrm>
            <a:off x="1481695" y="2503184"/>
            <a:ext cx="641249" cy="276999"/>
          </a:xfrm>
          <a:prstGeom prst="rect">
            <a:avLst/>
          </a:prstGeom>
          <a:noFill/>
        </p:spPr>
        <p:txBody>
          <a:bodyPr wrap="square" rtlCol="0">
            <a:spAutoFit/>
          </a:bodyPr>
          <a:lstStyle/>
          <a:p>
            <a:r>
              <a:rPr lang="en-GB" sz="1200" dirty="0">
                <a:latin typeface="+mn-lt"/>
              </a:rPr>
              <a:t>6cm</a:t>
            </a:r>
          </a:p>
        </p:txBody>
      </p:sp>
      <p:cxnSp>
        <p:nvCxnSpPr>
          <p:cNvPr id="20" name="Straight Connector 19">
            <a:extLst>
              <a:ext uri="{FF2B5EF4-FFF2-40B4-BE49-F238E27FC236}">
                <a16:creationId xmlns:a16="http://schemas.microsoft.com/office/drawing/2014/main" id="{BC76D531-2025-7782-179A-92D4AF3D073C}"/>
              </a:ext>
            </a:extLst>
          </p:cNvPr>
          <p:cNvCxnSpPr>
            <a:cxnSpLocks/>
          </p:cNvCxnSpPr>
          <p:nvPr/>
        </p:nvCxnSpPr>
        <p:spPr>
          <a:xfrm rot="16200000">
            <a:off x="5800050" y="1634002"/>
            <a:ext cx="0" cy="2664296"/>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58E66A3B-1256-9665-59AA-343C20B04C61}"/>
              </a:ext>
            </a:extLst>
          </p:cNvPr>
          <p:cNvCxnSpPr>
            <a:cxnSpLocks/>
          </p:cNvCxnSpPr>
          <p:nvPr/>
        </p:nvCxnSpPr>
        <p:spPr>
          <a:xfrm rot="16200000">
            <a:off x="4231369" y="2405487"/>
            <a:ext cx="1121326" cy="0"/>
          </a:xfrm>
          <a:prstGeom prst="line">
            <a:avLst/>
          </a:prstGeom>
          <a:ln w="28575">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02B93F06-33BA-E740-92E1-970AB23B0980}"/>
              </a:ext>
            </a:extLst>
          </p:cNvPr>
          <p:cNvCxnSpPr>
            <a:cxnSpLocks/>
          </p:cNvCxnSpPr>
          <p:nvPr/>
        </p:nvCxnSpPr>
        <p:spPr>
          <a:xfrm rot="16200000">
            <a:off x="6274627" y="2413817"/>
            <a:ext cx="1104665" cy="0"/>
          </a:xfrm>
          <a:prstGeom prst="line">
            <a:avLst/>
          </a:prstGeom>
          <a:ln w="28575">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ABCD152D-9688-7EE0-136E-6AD3F7B169E9}"/>
              </a:ext>
            </a:extLst>
          </p:cNvPr>
          <p:cNvCxnSpPr>
            <a:cxnSpLocks/>
          </p:cNvCxnSpPr>
          <p:nvPr/>
        </p:nvCxnSpPr>
        <p:spPr>
          <a:xfrm rot="16200000">
            <a:off x="6567148" y="2409874"/>
            <a:ext cx="1130101"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55597C3C-62BC-DD07-1269-B511477683D1}"/>
              </a:ext>
            </a:extLst>
          </p:cNvPr>
          <p:cNvCxnSpPr>
            <a:cxnSpLocks/>
          </p:cNvCxnSpPr>
          <p:nvPr/>
        </p:nvCxnSpPr>
        <p:spPr>
          <a:xfrm rot="16200000">
            <a:off x="5257163" y="2413817"/>
            <a:ext cx="1104665" cy="0"/>
          </a:xfrm>
          <a:prstGeom prst="line">
            <a:avLst/>
          </a:prstGeom>
          <a:ln w="28575">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6C67DED6-3FDB-81C5-2F61-4FBC61D9DAD2}"/>
              </a:ext>
            </a:extLst>
          </p:cNvPr>
          <p:cNvCxnSpPr>
            <a:cxnSpLocks/>
          </p:cNvCxnSpPr>
          <p:nvPr/>
        </p:nvCxnSpPr>
        <p:spPr>
          <a:xfrm rot="16200000" flipV="1">
            <a:off x="5800050" y="512676"/>
            <a:ext cx="0" cy="2664296"/>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1A8B64D1-25F7-D25F-A55B-78608BD892D0}"/>
              </a:ext>
            </a:extLst>
          </p:cNvPr>
          <p:cNvCxnSpPr>
            <a:cxnSpLocks/>
          </p:cNvCxnSpPr>
          <p:nvPr/>
        </p:nvCxnSpPr>
        <p:spPr>
          <a:xfrm rot="16200000">
            <a:off x="3907239" y="2405487"/>
            <a:ext cx="1121326"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86651E30-6846-AF07-39D1-5EB1C9AFC969}"/>
              </a:ext>
            </a:extLst>
          </p:cNvPr>
          <p:cNvCxnSpPr/>
          <p:nvPr/>
        </p:nvCxnSpPr>
        <p:spPr>
          <a:xfrm flipH="1">
            <a:off x="4834165" y="3284983"/>
            <a:ext cx="936105" cy="10081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463D55A-3BFA-0ABA-BA04-DA3695DF947F}"/>
              </a:ext>
            </a:extLst>
          </p:cNvPr>
          <p:cNvCxnSpPr/>
          <p:nvPr/>
        </p:nvCxnSpPr>
        <p:spPr>
          <a:xfrm>
            <a:off x="4834165" y="4293095"/>
            <a:ext cx="36064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53E64198-0B42-7989-BE11-35CF92945C4D}"/>
              </a:ext>
            </a:extLst>
          </p:cNvPr>
          <p:cNvCxnSpPr>
            <a:cxnSpLocks/>
          </p:cNvCxnSpPr>
          <p:nvPr/>
        </p:nvCxnSpPr>
        <p:spPr>
          <a:xfrm>
            <a:off x="5770270" y="3284983"/>
            <a:ext cx="936105" cy="10081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F76DD2F-4ED4-D24A-BF01-337778C867F9}"/>
              </a:ext>
            </a:extLst>
          </p:cNvPr>
          <p:cNvCxnSpPr>
            <a:cxnSpLocks/>
          </p:cNvCxnSpPr>
          <p:nvPr/>
        </p:nvCxnSpPr>
        <p:spPr>
          <a:xfrm flipH="1">
            <a:off x="6345734" y="4293095"/>
            <a:ext cx="36064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C29C23D2-65DB-B3C2-1CBA-DFFAC5CDAB1A}"/>
              </a:ext>
            </a:extLst>
          </p:cNvPr>
          <p:cNvSpPr txBox="1"/>
          <p:nvPr/>
        </p:nvSpPr>
        <p:spPr>
          <a:xfrm>
            <a:off x="4658879" y="4639855"/>
            <a:ext cx="2715515" cy="2031325"/>
          </a:xfrm>
          <a:prstGeom prst="rect">
            <a:avLst/>
          </a:prstGeom>
          <a:noFill/>
        </p:spPr>
        <p:txBody>
          <a:bodyPr wrap="square" rtlCol="0">
            <a:spAutoFit/>
          </a:bodyPr>
          <a:lstStyle/>
          <a:p>
            <a:r>
              <a:rPr lang="en-GB" sz="1800" dirty="0">
                <a:latin typeface="+mn-lt"/>
              </a:rPr>
              <a:t>5: Take your cut out rectangle and </a:t>
            </a:r>
            <a:r>
              <a:rPr lang="en-GB" sz="1800" b="1" dirty="0">
                <a:latin typeface="+mn-lt"/>
              </a:rPr>
              <a:t>score</a:t>
            </a:r>
            <a:r>
              <a:rPr lang="en-GB" sz="1800" dirty="0">
                <a:latin typeface="+mn-lt"/>
              </a:rPr>
              <a:t> along the 3 lines,  putting glue along the tabs, fix to the main card, lining up the folded edge to the measured lines</a:t>
            </a:r>
          </a:p>
        </p:txBody>
      </p:sp>
      <p:cxnSp>
        <p:nvCxnSpPr>
          <p:cNvPr id="45" name="Straight Connector 44">
            <a:extLst>
              <a:ext uri="{FF2B5EF4-FFF2-40B4-BE49-F238E27FC236}">
                <a16:creationId xmlns:a16="http://schemas.microsoft.com/office/drawing/2014/main" id="{C50897E0-4236-2CE6-37D2-A7DB79F4B3EE}"/>
              </a:ext>
            </a:extLst>
          </p:cNvPr>
          <p:cNvCxnSpPr/>
          <p:nvPr/>
        </p:nvCxnSpPr>
        <p:spPr>
          <a:xfrm>
            <a:off x="6963706" y="4139168"/>
            <a:ext cx="374441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D8EB71FE-8A5E-5C1E-FE67-5E90FFFB87CC}"/>
              </a:ext>
            </a:extLst>
          </p:cNvPr>
          <p:cNvCxnSpPr>
            <a:cxnSpLocks/>
          </p:cNvCxnSpPr>
          <p:nvPr/>
        </p:nvCxnSpPr>
        <p:spPr>
          <a:xfrm flipV="1">
            <a:off x="6963706" y="2713010"/>
            <a:ext cx="1296144" cy="1440160"/>
          </a:xfrm>
          <a:prstGeom prst="line">
            <a:avLst/>
          </a:prstGeom>
          <a:ln w="28575"/>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1E9DF070-7879-C914-71F7-85D81B5A79F8}"/>
              </a:ext>
            </a:extLst>
          </p:cNvPr>
          <p:cNvCxnSpPr>
            <a:cxnSpLocks/>
          </p:cNvCxnSpPr>
          <p:nvPr/>
        </p:nvCxnSpPr>
        <p:spPr>
          <a:xfrm flipV="1">
            <a:off x="10708122" y="2713010"/>
            <a:ext cx="1296144" cy="1415057"/>
          </a:xfrm>
          <a:prstGeom prst="line">
            <a:avLst/>
          </a:prstGeom>
          <a:ln w="28575"/>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1C762A03-BCC4-0BEE-01D3-3ACB9E62B323}"/>
              </a:ext>
            </a:extLst>
          </p:cNvPr>
          <p:cNvCxnSpPr>
            <a:cxnSpLocks/>
          </p:cNvCxnSpPr>
          <p:nvPr/>
        </p:nvCxnSpPr>
        <p:spPr>
          <a:xfrm>
            <a:off x="10346277" y="2713010"/>
            <a:ext cx="1657989"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49" name="Straight Connector 48">
            <a:extLst>
              <a:ext uri="{FF2B5EF4-FFF2-40B4-BE49-F238E27FC236}">
                <a16:creationId xmlns:a16="http://schemas.microsoft.com/office/drawing/2014/main" id="{141C2B91-9996-F80E-67CE-BE3A078953DE}"/>
              </a:ext>
            </a:extLst>
          </p:cNvPr>
          <p:cNvCxnSpPr>
            <a:cxnSpLocks/>
          </p:cNvCxnSpPr>
          <p:nvPr/>
        </p:nvCxnSpPr>
        <p:spPr>
          <a:xfrm flipV="1">
            <a:off x="8763906" y="3204423"/>
            <a:ext cx="864095" cy="948747"/>
          </a:xfrm>
          <a:prstGeom prst="line">
            <a:avLst/>
          </a:prstGeom>
          <a:ln w="28575">
            <a:prstDash val="dash"/>
          </a:ln>
        </p:spPr>
        <p:style>
          <a:lnRef idx="1">
            <a:schemeClr val="dk1"/>
          </a:lnRef>
          <a:fillRef idx="0">
            <a:schemeClr val="dk1"/>
          </a:fillRef>
          <a:effectRef idx="0">
            <a:schemeClr val="dk1"/>
          </a:effectRef>
          <a:fontRef idx="minor">
            <a:schemeClr val="tx1"/>
          </a:fontRef>
        </p:style>
      </p:cxnSp>
      <p:cxnSp>
        <p:nvCxnSpPr>
          <p:cNvPr id="57" name="Straight Connector 56">
            <a:extLst>
              <a:ext uri="{FF2B5EF4-FFF2-40B4-BE49-F238E27FC236}">
                <a16:creationId xmlns:a16="http://schemas.microsoft.com/office/drawing/2014/main" id="{4FF91A4A-4B68-B863-D1C0-0E57CE4B5154}"/>
              </a:ext>
            </a:extLst>
          </p:cNvPr>
          <p:cNvCxnSpPr/>
          <p:nvPr/>
        </p:nvCxnSpPr>
        <p:spPr>
          <a:xfrm flipV="1">
            <a:off x="10060050" y="3068960"/>
            <a:ext cx="572454" cy="648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200AAA72-F472-5C36-BD5B-983A1FC93D2E}"/>
              </a:ext>
            </a:extLst>
          </p:cNvPr>
          <p:cNvCxnSpPr>
            <a:cxnSpLocks/>
          </p:cNvCxnSpPr>
          <p:nvPr/>
        </p:nvCxnSpPr>
        <p:spPr>
          <a:xfrm flipH="1" flipV="1">
            <a:off x="9401820" y="2910941"/>
            <a:ext cx="666976" cy="8060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A4FDF2DD-F9DB-65B9-0BA4-FFA1889E552A}"/>
              </a:ext>
            </a:extLst>
          </p:cNvPr>
          <p:cNvCxnSpPr/>
          <p:nvPr/>
        </p:nvCxnSpPr>
        <p:spPr>
          <a:xfrm flipV="1">
            <a:off x="8316998" y="2910940"/>
            <a:ext cx="1089237" cy="717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992F1370-E739-57C6-F44F-7CC9627F541D}"/>
              </a:ext>
            </a:extLst>
          </p:cNvPr>
          <p:cNvCxnSpPr>
            <a:cxnSpLocks/>
          </p:cNvCxnSpPr>
          <p:nvPr/>
        </p:nvCxnSpPr>
        <p:spPr>
          <a:xfrm flipH="1" flipV="1">
            <a:off x="9970608" y="2262868"/>
            <a:ext cx="666976" cy="8060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22A51D36-BC68-F9F9-FBF7-8157A9A27801}"/>
              </a:ext>
            </a:extLst>
          </p:cNvPr>
          <p:cNvCxnSpPr/>
          <p:nvPr/>
        </p:nvCxnSpPr>
        <p:spPr>
          <a:xfrm flipV="1">
            <a:off x="8889452" y="2262867"/>
            <a:ext cx="1089237" cy="717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25E94B33-C3F8-FF55-249F-4AAF833F7D02}"/>
              </a:ext>
            </a:extLst>
          </p:cNvPr>
          <p:cNvCxnSpPr/>
          <p:nvPr/>
        </p:nvCxnSpPr>
        <p:spPr>
          <a:xfrm flipV="1">
            <a:off x="9406235" y="2262868"/>
            <a:ext cx="572454" cy="648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83E71E40-1161-C40A-2338-2938F732A77C}"/>
              </a:ext>
            </a:extLst>
          </p:cNvPr>
          <p:cNvCxnSpPr/>
          <p:nvPr/>
        </p:nvCxnSpPr>
        <p:spPr>
          <a:xfrm flipV="1">
            <a:off x="8325310" y="2974925"/>
            <a:ext cx="572454" cy="648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174B7612-515C-030E-FFB3-0B081DBD5A0A}"/>
              </a:ext>
            </a:extLst>
          </p:cNvPr>
          <p:cNvCxnSpPr>
            <a:cxnSpLocks/>
          </p:cNvCxnSpPr>
          <p:nvPr/>
        </p:nvCxnSpPr>
        <p:spPr>
          <a:xfrm>
            <a:off x="8259850" y="2708920"/>
            <a:ext cx="1004502" cy="4090"/>
          </a:xfrm>
          <a:prstGeom prst="line">
            <a:avLst/>
          </a:prstGeom>
          <a:ln w="28575"/>
        </p:spPr>
        <p:style>
          <a:lnRef idx="1">
            <a:schemeClr val="dk1"/>
          </a:lnRef>
          <a:fillRef idx="0">
            <a:schemeClr val="dk1"/>
          </a:fillRef>
          <a:effectRef idx="0">
            <a:schemeClr val="dk1"/>
          </a:effectRef>
          <a:fontRef idx="minor">
            <a:schemeClr val="tx1"/>
          </a:fontRef>
        </p:style>
      </p:cxnSp>
      <p:sp>
        <p:nvSpPr>
          <p:cNvPr id="75" name="TextBox 74">
            <a:extLst>
              <a:ext uri="{FF2B5EF4-FFF2-40B4-BE49-F238E27FC236}">
                <a16:creationId xmlns:a16="http://schemas.microsoft.com/office/drawing/2014/main" id="{C39FAC18-40CF-9F98-9629-2D6FECC20FC0}"/>
              </a:ext>
            </a:extLst>
          </p:cNvPr>
          <p:cNvSpPr txBox="1"/>
          <p:nvPr/>
        </p:nvSpPr>
        <p:spPr>
          <a:xfrm>
            <a:off x="8463369" y="4663798"/>
            <a:ext cx="2715515" cy="923330"/>
          </a:xfrm>
          <a:prstGeom prst="rect">
            <a:avLst/>
          </a:prstGeom>
          <a:noFill/>
        </p:spPr>
        <p:txBody>
          <a:bodyPr wrap="square" rtlCol="0">
            <a:spAutoFit/>
          </a:bodyPr>
          <a:lstStyle/>
          <a:p>
            <a:r>
              <a:rPr lang="en-GB" sz="1800" dirty="0">
                <a:latin typeface="+mn-lt"/>
              </a:rPr>
              <a:t>6: The tent will stand up when the card is open at 180°</a:t>
            </a:r>
          </a:p>
        </p:txBody>
      </p:sp>
      <p:cxnSp>
        <p:nvCxnSpPr>
          <p:cNvPr id="77" name="Straight Connector 76">
            <a:extLst>
              <a:ext uri="{FF2B5EF4-FFF2-40B4-BE49-F238E27FC236}">
                <a16:creationId xmlns:a16="http://schemas.microsoft.com/office/drawing/2014/main" id="{4A17278A-0DDE-5707-E6CA-9477AE8DA54C}"/>
              </a:ext>
            </a:extLst>
          </p:cNvPr>
          <p:cNvCxnSpPr>
            <a:cxnSpLocks/>
          </p:cNvCxnSpPr>
          <p:nvPr/>
        </p:nvCxnSpPr>
        <p:spPr>
          <a:xfrm>
            <a:off x="8325310" y="3634098"/>
            <a:ext cx="1469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E8D5168E-36D5-B4C7-E8B9-76848CAB0373}"/>
              </a:ext>
            </a:extLst>
          </p:cNvPr>
          <p:cNvCxnSpPr/>
          <p:nvPr/>
        </p:nvCxnSpPr>
        <p:spPr>
          <a:xfrm flipV="1">
            <a:off x="8472264" y="3392996"/>
            <a:ext cx="216024" cy="25202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F88B2E4C-F8E4-2633-0A06-434096A2F995}"/>
              </a:ext>
            </a:extLst>
          </p:cNvPr>
          <p:cNvCxnSpPr/>
          <p:nvPr/>
        </p:nvCxnSpPr>
        <p:spPr>
          <a:xfrm flipH="1">
            <a:off x="9912424" y="3717032"/>
            <a:ext cx="1476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C348B4D5-C7E5-9B84-604F-08354E70B4E7}"/>
              </a:ext>
            </a:extLst>
          </p:cNvPr>
          <p:cNvCxnSpPr/>
          <p:nvPr/>
        </p:nvCxnSpPr>
        <p:spPr>
          <a:xfrm flipV="1">
            <a:off x="9912424" y="3622997"/>
            <a:ext cx="66265" cy="940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57491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C91C47-AE86-027C-F84A-C702BFC788BB}"/>
            </a:ext>
          </a:extLst>
        </p:cNvPr>
        <p:cNvGrpSpPr/>
        <p:nvPr/>
      </p:nvGrpSpPr>
      <p:grpSpPr>
        <a:xfrm>
          <a:off x="0" y="0"/>
          <a:ext cx="0" cy="0"/>
          <a:chOff x="0" y="0"/>
          <a:chExt cx="0" cy="0"/>
        </a:xfrm>
      </p:grpSpPr>
      <p:sp>
        <p:nvSpPr>
          <p:cNvPr id="3" name="Title 6">
            <a:extLst>
              <a:ext uri="{FF2B5EF4-FFF2-40B4-BE49-F238E27FC236}">
                <a16:creationId xmlns:a16="http://schemas.microsoft.com/office/drawing/2014/main" id="{5117B421-25B3-B847-71AC-B8F349913586}"/>
              </a:ext>
            </a:extLst>
          </p:cNvPr>
          <p:cNvSpPr>
            <a:spLocks noGrp="1"/>
          </p:cNvSpPr>
          <p:nvPr>
            <p:ph type="title"/>
          </p:nvPr>
        </p:nvSpPr>
        <p:spPr>
          <a:xfrm>
            <a:off x="191344" y="616269"/>
            <a:ext cx="10972800" cy="868515"/>
          </a:xfrm>
        </p:spPr>
        <p:txBody>
          <a:bodyPr/>
          <a:lstStyle/>
          <a:p>
            <a:pPr algn="l"/>
            <a:r>
              <a:rPr lang="en-GB" b="1" dirty="0"/>
              <a:t>Assessment</a:t>
            </a:r>
          </a:p>
        </p:txBody>
      </p:sp>
      <p:pic>
        <p:nvPicPr>
          <p:cNvPr id="2" name="Picture 1">
            <a:extLst>
              <a:ext uri="{FF2B5EF4-FFF2-40B4-BE49-F238E27FC236}">
                <a16:creationId xmlns:a16="http://schemas.microsoft.com/office/drawing/2014/main" id="{CC1DFC2C-5679-8157-4721-87972BBB7A6D}"/>
              </a:ext>
            </a:extLst>
          </p:cNvPr>
          <p:cNvPicPr>
            <a:picLocks noChangeAspect="1"/>
          </p:cNvPicPr>
          <p:nvPr/>
        </p:nvPicPr>
        <p:blipFill>
          <a:blip r:embed="rId2"/>
          <a:stretch>
            <a:fillRect/>
          </a:stretch>
        </p:blipFill>
        <p:spPr>
          <a:xfrm>
            <a:off x="95408" y="2374639"/>
            <a:ext cx="7824720" cy="4401406"/>
          </a:xfrm>
          <a:prstGeom prst="rect">
            <a:avLst/>
          </a:prstGeom>
        </p:spPr>
      </p:pic>
      <p:sp>
        <p:nvSpPr>
          <p:cNvPr id="5" name="TextBox 4">
            <a:extLst>
              <a:ext uri="{FF2B5EF4-FFF2-40B4-BE49-F238E27FC236}">
                <a16:creationId xmlns:a16="http://schemas.microsoft.com/office/drawing/2014/main" id="{496CD4BC-8671-2DC3-2F82-C592E07C0611}"/>
              </a:ext>
            </a:extLst>
          </p:cNvPr>
          <p:cNvSpPr txBox="1"/>
          <p:nvPr/>
        </p:nvSpPr>
        <p:spPr>
          <a:xfrm>
            <a:off x="191344" y="1196752"/>
            <a:ext cx="7632848" cy="1200329"/>
          </a:xfrm>
          <a:prstGeom prst="rect">
            <a:avLst/>
          </a:prstGeom>
          <a:noFill/>
        </p:spPr>
        <p:txBody>
          <a:bodyPr wrap="square">
            <a:spAutoFit/>
          </a:bodyPr>
          <a:lstStyle/>
          <a:p>
            <a:r>
              <a:rPr lang="en-GB" sz="2400" dirty="0">
                <a:effectLst/>
                <a:latin typeface="Calibri" panose="020F0502020204030204" pitchFamily="34" charset="0"/>
                <a:ea typeface="Calibri" panose="020F0502020204030204" pitchFamily="34" charset="0"/>
                <a:cs typeface="Times New Roman" panose="02020603050405020304" pitchFamily="18" charset="0"/>
              </a:rPr>
              <a:t>Can you explain how to do each of the essential techniques for accurate pop-up making and why the technique is important?</a:t>
            </a:r>
            <a:endParaRPr lang="en-GB" sz="2400" dirty="0"/>
          </a:p>
        </p:txBody>
      </p:sp>
      <p:sp>
        <p:nvSpPr>
          <p:cNvPr id="8" name="TextBox 7">
            <a:extLst>
              <a:ext uri="{FF2B5EF4-FFF2-40B4-BE49-F238E27FC236}">
                <a16:creationId xmlns:a16="http://schemas.microsoft.com/office/drawing/2014/main" id="{86A375AD-A11C-1194-E01D-1046AABA390A}"/>
              </a:ext>
            </a:extLst>
          </p:cNvPr>
          <p:cNvSpPr txBox="1"/>
          <p:nvPr/>
        </p:nvSpPr>
        <p:spPr>
          <a:xfrm>
            <a:off x="8184232" y="1988840"/>
            <a:ext cx="3672408" cy="4524315"/>
          </a:xfrm>
          <a:prstGeom prst="rect">
            <a:avLst/>
          </a:prstGeom>
          <a:solidFill>
            <a:schemeClr val="accent6">
              <a:lumMod val="20000"/>
              <a:lumOff val="80000"/>
            </a:schemeClr>
          </a:solidFill>
        </p:spPr>
        <p:txBody>
          <a:bodyPr wrap="square">
            <a:spAutoFit/>
          </a:bodyPr>
          <a:lstStyle/>
          <a:p>
            <a:r>
              <a:rPr lang="en-GB" sz="3200" b="0" i="0" u="none" strike="noStrike" dirty="0">
                <a:effectLst/>
                <a:latin typeface="Calibri" panose="020F0502020204030204" pitchFamily="34" charset="0"/>
                <a:ea typeface="Calibri" panose="020F0502020204030204" pitchFamily="34" charset="0"/>
                <a:cs typeface="Times New Roman" panose="02020603050405020304" pitchFamily="18" charset="0"/>
              </a:rPr>
              <a:t>Do any of the po</a:t>
            </a:r>
            <a:r>
              <a:rPr lang="en-GB" sz="3200" dirty="0">
                <a:latin typeface="Calibri" panose="020F0502020204030204" pitchFamily="34" charset="0"/>
                <a:ea typeface="Calibri" panose="020F0502020204030204" pitchFamily="34" charset="0"/>
                <a:cs typeface="Times New Roman" panose="02020603050405020304" pitchFamily="18" charset="0"/>
              </a:rPr>
              <a:t>p-</a:t>
            </a:r>
            <a:r>
              <a:rPr lang="en-GB" sz="3200" b="0" i="0" u="none" strike="noStrike" dirty="0">
                <a:effectLst/>
                <a:latin typeface="Calibri" panose="020F0502020204030204" pitchFamily="34" charset="0"/>
                <a:ea typeface="Calibri" panose="020F0502020204030204" pitchFamily="34" charset="0"/>
                <a:cs typeface="Times New Roman" panose="02020603050405020304" pitchFamily="18" charset="0"/>
              </a:rPr>
              <a:t> ups stick out from the cards when they are closed? </a:t>
            </a:r>
          </a:p>
          <a:p>
            <a:r>
              <a:rPr lang="en-GB" sz="3200" b="0" i="0" u="none" strike="noStrike" dirty="0">
                <a:effectLst/>
                <a:latin typeface="Calibri" panose="020F0502020204030204" pitchFamily="34" charset="0"/>
                <a:ea typeface="Calibri" panose="020F0502020204030204" pitchFamily="34" charset="0"/>
                <a:cs typeface="Times New Roman" panose="02020603050405020304" pitchFamily="18" charset="0"/>
              </a:rPr>
              <a:t>Is there anything that needs to be improved and what would you need to do to improve it? </a:t>
            </a:r>
            <a:endParaRPr lang="en-GB" sz="3200" dirty="0"/>
          </a:p>
        </p:txBody>
      </p:sp>
    </p:spTree>
    <p:extLst>
      <p:ext uri="{BB962C8B-B14F-4D97-AF65-F5344CB8AC3E}">
        <p14:creationId xmlns:p14="http://schemas.microsoft.com/office/powerpoint/2010/main" val="3404170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33" y="620688"/>
            <a:ext cx="11449272" cy="1362075"/>
          </a:xfrm>
        </p:spPr>
        <p:txBody>
          <a:bodyPr/>
          <a:lstStyle/>
          <a:p>
            <a:r>
              <a:rPr lang="en-GB" sz="4400" dirty="0"/>
              <a:t>Project Learning Objectives: </a:t>
            </a:r>
            <a:br>
              <a:rPr lang="en-GB" sz="4400" dirty="0"/>
            </a:br>
            <a:r>
              <a:rPr lang="en-GB" sz="3200" b="0" dirty="0"/>
              <a:t>To create a 3D pop-up book suitable for a small child.</a:t>
            </a:r>
          </a:p>
        </p:txBody>
      </p:sp>
      <p:sp>
        <p:nvSpPr>
          <p:cNvPr id="3" name="Text Placeholder 2"/>
          <p:cNvSpPr>
            <a:spLocks noGrp="1"/>
          </p:cNvSpPr>
          <p:nvPr>
            <p:ph type="body" idx="1"/>
          </p:nvPr>
        </p:nvSpPr>
        <p:spPr>
          <a:xfrm>
            <a:off x="5951984" y="1888554"/>
            <a:ext cx="6120680" cy="4701878"/>
          </a:xfrm>
        </p:spPr>
        <p:txBody>
          <a:bodyPr>
            <a:noAutofit/>
          </a:bodyPr>
          <a:lstStyle/>
          <a:p>
            <a:pPr marL="0" indent="0">
              <a:buNone/>
            </a:pPr>
            <a:r>
              <a:rPr lang="en-GB" sz="1800" b="1" dirty="0"/>
              <a:t>Success criteria:</a:t>
            </a:r>
          </a:p>
          <a:p>
            <a:r>
              <a:rPr lang="en-GB" sz="1800" dirty="0">
                <a:effectLst/>
                <a:ea typeface="Times New Roman" panose="02020603050405020304" pitchFamily="18" charset="0"/>
              </a:rPr>
              <a:t>(SC1) I can explain advantages and disadvantages of pop-up books</a:t>
            </a:r>
            <a:endParaRPr lang="en-GB" sz="1800" dirty="0">
              <a:effectLst/>
              <a:ea typeface="PMingLiU" panose="02020500000000000000" pitchFamily="18" charset="-120"/>
            </a:endParaRPr>
          </a:p>
          <a:p>
            <a:r>
              <a:rPr lang="en-GB" sz="1800" dirty="0">
                <a:effectLst/>
                <a:ea typeface="Times New Roman" panose="02020603050405020304" pitchFamily="18" charset="0"/>
              </a:rPr>
              <a:t>(SC2) I can identify advantages and disadvantages of making 3D shapes from flat sheets.</a:t>
            </a:r>
            <a:endParaRPr lang="en-GB" sz="1800" dirty="0">
              <a:effectLst/>
              <a:ea typeface="PMingLiU" panose="02020500000000000000" pitchFamily="18" charset="-120"/>
            </a:endParaRPr>
          </a:p>
          <a:p>
            <a:r>
              <a:rPr lang="en-GB" sz="1800" dirty="0">
                <a:effectLst/>
                <a:ea typeface="Times New Roman" panose="02020603050405020304" pitchFamily="18" charset="0"/>
              </a:rPr>
              <a:t>(SC3) I can describe how folding a flat (2D) sheet of paper makes it a 3D object.</a:t>
            </a:r>
          </a:p>
          <a:p>
            <a:r>
              <a:rPr lang="en-GB" sz="1800" dirty="0">
                <a:effectLst/>
                <a:ea typeface="Times New Roman" panose="02020603050405020304" pitchFamily="18" charset="0"/>
              </a:rPr>
              <a:t>(SC4) I can describe how different cuts and folds can make different 3D shapes.</a:t>
            </a:r>
            <a:endParaRPr lang="en-GB" sz="1800" dirty="0">
              <a:effectLst/>
              <a:ea typeface="PMingLiU" panose="02020500000000000000" pitchFamily="18" charset="-120"/>
            </a:endParaRPr>
          </a:p>
          <a:p>
            <a:r>
              <a:rPr lang="en-GB" sz="1800" dirty="0">
                <a:effectLst/>
                <a:ea typeface="Times New Roman" panose="02020603050405020304" pitchFamily="18" charset="0"/>
              </a:rPr>
              <a:t>(SC5) I can make a pop-up designs following instructions.</a:t>
            </a:r>
          </a:p>
          <a:p>
            <a:r>
              <a:rPr lang="en-GB" sz="1800" dirty="0">
                <a:effectLst/>
                <a:ea typeface="Times New Roman" panose="02020603050405020304" pitchFamily="18" charset="0"/>
              </a:rPr>
              <a:t>(SC6) I can make a pop-up designs from a blank piece of paper.</a:t>
            </a:r>
          </a:p>
          <a:p>
            <a:r>
              <a:rPr lang="en-GB" sz="1800" dirty="0">
                <a:effectLst/>
                <a:ea typeface="Times New Roman" panose="02020603050405020304" pitchFamily="18" charset="0"/>
              </a:rPr>
              <a:t>(SC7) I can identify the difference between pop-ups and mechanisms</a:t>
            </a:r>
          </a:p>
          <a:p>
            <a:r>
              <a:rPr lang="en-GB" sz="1800" dirty="0">
                <a:effectLst/>
                <a:ea typeface="Times New Roman" panose="02020603050405020304" pitchFamily="18" charset="0"/>
              </a:rPr>
              <a:t>(SC8) I can create a short, fun story and make it into a pop-up book.</a:t>
            </a:r>
            <a:endParaRPr lang="en-GB" sz="1800" dirty="0">
              <a:effectLst/>
              <a:ea typeface="PMingLiU" panose="02020500000000000000" pitchFamily="18" charset="-120"/>
            </a:endParaRPr>
          </a:p>
        </p:txBody>
      </p:sp>
      <p:graphicFrame>
        <p:nvGraphicFramePr>
          <p:cNvPr id="4" name="Table 4">
            <a:extLst>
              <a:ext uri="{FF2B5EF4-FFF2-40B4-BE49-F238E27FC236}">
                <a16:creationId xmlns:a16="http://schemas.microsoft.com/office/drawing/2014/main" id="{61793E0E-DC04-6F00-69C8-707B09E71012}"/>
              </a:ext>
            </a:extLst>
          </p:cNvPr>
          <p:cNvGraphicFramePr>
            <a:graphicFrameLocks noGrp="1"/>
          </p:cNvGraphicFramePr>
          <p:nvPr>
            <p:extLst>
              <p:ext uri="{D42A27DB-BD31-4B8C-83A1-F6EECF244321}">
                <p14:modId xmlns:p14="http://schemas.microsoft.com/office/powerpoint/2010/main" val="3814535255"/>
              </p:ext>
            </p:extLst>
          </p:nvPr>
        </p:nvGraphicFramePr>
        <p:xfrm>
          <a:off x="263353" y="1888554"/>
          <a:ext cx="5508000" cy="4684697"/>
        </p:xfrm>
        <a:graphic>
          <a:graphicData uri="http://schemas.openxmlformats.org/drawingml/2006/table">
            <a:tbl>
              <a:tblPr firstRow="1" bandRow="1">
                <a:tableStyleId>{5940675A-B579-460E-94D1-54222C63F5DA}</a:tableStyleId>
              </a:tblPr>
              <a:tblGrid>
                <a:gridCol w="1836000">
                  <a:extLst>
                    <a:ext uri="{9D8B030D-6E8A-4147-A177-3AD203B41FA5}">
                      <a16:colId xmlns:a16="http://schemas.microsoft.com/office/drawing/2014/main" val="3697883408"/>
                    </a:ext>
                  </a:extLst>
                </a:gridCol>
                <a:gridCol w="1836000">
                  <a:extLst>
                    <a:ext uri="{9D8B030D-6E8A-4147-A177-3AD203B41FA5}">
                      <a16:colId xmlns:a16="http://schemas.microsoft.com/office/drawing/2014/main" val="391867524"/>
                    </a:ext>
                  </a:extLst>
                </a:gridCol>
                <a:gridCol w="1836000">
                  <a:extLst>
                    <a:ext uri="{9D8B030D-6E8A-4147-A177-3AD203B41FA5}">
                      <a16:colId xmlns:a16="http://schemas.microsoft.com/office/drawing/2014/main" val="2204831986"/>
                    </a:ext>
                  </a:extLst>
                </a:gridCol>
              </a:tblGrid>
              <a:tr h="439512">
                <a:tc>
                  <a:txBody>
                    <a:bodyPr/>
                    <a:lstStyle/>
                    <a:p>
                      <a:r>
                        <a:rPr lang="en-GB" dirty="0"/>
                        <a:t>Week 1</a:t>
                      </a:r>
                    </a:p>
                  </a:txBody>
                  <a:tcPr>
                    <a:solidFill>
                      <a:schemeClr val="accent6">
                        <a:lumMod val="20000"/>
                        <a:lumOff val="80000"/>
                      </a:schemeClr>
                    </a:solidFill>
                  </a:tcPr>
                </a:tc>
                <a:tc>
                  <a:txBody>
                    <a:bodyPr/>
                    <a:lstStyle/>
                    <a:p>
                      <a:r>
                        <a:rPr lang="en-GB" dirty="0"/>
                        <a:t>Week 2</a:t>
                      </a:r>
                    </a:p>
                  </a:txBody>
                  <a:tcPr>
                    <a:solidFill>
                      <a:schemeClr val="accent6">
                        <a:lumMod val="20000"/>
                        <a:lumOff val="80000"/>
                      </a:schemeClr>
                    </a:solidFill>
                  </a:tcPr>
                </a:tc>
                <a:tc>
                  <a:txBody>
                    <a:bodyPr/>
                    <a:lstStyle/>
                    <a:p>
                      <a:r>
                        <a:rPr lang="en-GB" dirty="0"/>
                        <a:t>Week 3</a:t>
                      </a:r>
                    </a:p>
                  </a:txBody>
                  <a:tcPr>
                    <a:solidFill>
                      <a:schemeClr val="accent6">
                        <a:lumMod val="20000"/>
                        <a:lumOff val="80000"/>
                      </a:schemeClr>
                    </a:solidFill>
                  </a:tcPr>
                </a:tc>
                <a:extLst>
                  <a:ext uri="{0D108BD9-81ED-4DB2-BD59-A6C34878D82A}">
                    <a16:rowId xmlns:a16="http://schemas.microsoft.com/office/drawing/2014/main" val="1782154761"/>
                  </a:ext>
                </a:extLst>
              </a:tr>
              <a:tr h="2077673">
                <a:tc>
                  <a:txBody>
                    <a:bodyPr/>
                    <a:lstStyle/>
                    <a:p>
                      <a:r>
                        <a:rPr lang="en-GB" sz="1600" dirty="0"/>
                        <a:t>Analysis of Pop-up books.</a:t>
                      </a:r>
                    </a:p>
                    <a:p>
                      <a:r>
                        <a:rPr lang="en-GB" sz="1600" dirty="0"/>
                        <a:t>Have a go at some basic pop-up techniques.</a:t>
                      </a:r>
                    </a:p>
                  </a:txBody>
                  <a:tcPr/>
                </a:tc>
                <a:tc>
                  <a:txBody>
                    <a:bodyPr/>
                    <a:lstStyle/>
                    <a:p>
                      <a:r>
                        <a:rPr lang="en-GB" sz="1600" dirty="0"/>
                        <a:t>Explore the essential techniques for accurate pop-up.</a:t>
                      </a:r>
                    </a:p>
                    <a:p>
                      <a:r>
                        <a:rPr lang="en-GB" sz="1600" dirty="0"/>
                        <a:t>Continue to have a go.</a:t>
                      </a:r>
                    </a:p>
                    <a:p>
                      <a:r>
                        <a:rPr lang="en-GB" sz="1600" dirty="0"/>
                        <a:t>Introduce variations of pop-ups</a:t>
                      </a:r>
                    </a:p>
                  </a:txBody>
                  <a:tcPr>
                    <a:solidFill>
                      <a:schemeClr val="accent1">
                        <a:lumMod val="20000"/>
                        <a:lumOff val="80000"/>
                      </a:schemeClr>
                    </a:solidFill>
                  </a:tcPr>
                </a:tc>
                <a:tc>
                  <a:txBody>
                    <a:bodyPr/>
                    <a:lstStyle/>
                    <a:p>
                      <a:r>
                        <a:rPr lang="en-GB" sz="1600" dirty="0"/>
                        <a:t>Using knowledge learnt so far, introduce mechanisms.</a:t>
                      </a:r>
                    </a:p>
                    <a:p>
                      <a:r>
                        <a:rPr lang="en-GB" sz="1600" dirty="0"/>
                        <a:t>Know the difference between them.</a:t>
                      </a:r>
                    </a:p>
                  </a:txBody>
                  <a:tcPr/>
                </a:tc>
                <a:extLst>
                  <a:ext uri="{0D108BD9-81ED-4DB2-BD59-A6C34878D82A}">
                    <a16:rowId xmlns:a16="http://schemas.microsoft.com/office/drawing/2014/main" val="2262506956"/>
                  </a:ext>
                </a:extLst>
              </a:tr>
              <a:tr h="439512">
                <a:tc>
                  <a:txBody>
                    <a:bodyPr/>
                    <a:lstStyle/>
                    <a:p>
                      <a:r>
                        <a:rPr lang="en-GB" sz="1800" dirty="0"/>
                        <a:t>Week 4 </a:t>
                      </a:r>
                    </a:p>
                  </a:txBody>
                  <a:tcPr>
                    <a:solidFill>
                      <a:schemeClr val="accent2">
                        <a:lumMod val="20000"/>
                        <a:lumOff val="80000"/>
                      </a:schemeClr>
                    </a:solidFill>
                  </a:tcPr>
                </a:tc>
                <a:tc>
                  <a:txBody>
                    <a:bodyPr/>
                    <a:lstStyle/>
                    <a:p>
                      <a:r>
                        <a:rPr lang="en-GB" sz="1800" dirty="0"/>
                        <a:t>Week 5/6</a:t>
                      </a:r>
                    </a:p>
                  </a:txBody>
                  <a:tcPr>
                    <a:solidFill>
                      <a:schemeClr val="accent2">
                        <a:lumMod val="20000"/>
                        <a:lumOff val="80000"/>
                      </a:schemeClr>
                    </a:solidFill>
                  </a:tcPr>
                </a:tc>
                <a:tc>
                  <a:txBody>
                    <a:bodyPr/>
                    <a:lstStyle/>
                    <a:p>
                      <a:r>
                        <a:rPr lang="en-GB" sz="1800"/>
                        <a:t>Week 7/8</a:t>
                      </a:r>
                      <a:endParaRPr lang="en-GB" sz="1800" dirty="0"/>
                    </a:p>
                  </a:txBody>
                  <a:tcPr>
                    <a:solidFill>
                      <a:schemeClr val="accent2">
                        <a:lumMod val="20000"/>
                        <a:lumOff val="80000"/>
                      </a:schemeClr>
                    </a:solidFill>
                  </a:tcPr>
                </a:tc>
                <a:extLst>
                  <a:ext uri="{0D108BD9-81ED-4DB2-BD59-A6C34878D82A}">
                    <a16:rowId xmlns:a16="http://schemas.microsoft.com/office/drawing/2014/main" val="1449616459"/>
                  </a:ext>
                </a:extLst>
              </a:tr>
              <a:tr h="1728000">
                <a:tc>
                  <a:txBody>
                    <a:bodyPr/>
                    <a:lstStyle/>
                    <a:p>
                      <a:r>
                        <a:rPr lang="en-GB" sz="1600" dirty="0"/>
                        <a:t>Discuss key criteria for a good story or pop-up book.</a:t>
                      </a:r>
                    </a:p>
                    <a:p>
                      <a:r>
                        <a:rPr lang="en-GB" sz="1600" dirty="0"/>
                        <a:t>Plan the story using a storyboard.</a:t>
                      </a:r>
                    </a:p>
                  </a:txBody>
                  <a:tcPr/>
                </a:tc>
                <a:tc>
                  <a:txBody>
                    <a:bodyPr/>
                    <a:lstStyle/>
                    <a:p>
                      <a:r>
                        <a:rPr lang="en-GB" sz="1600" dirty="0"/>
                        <a:t>Evaluate the story plan so far.</a:t>
                      </a:r>
                    </a:p>
                    <a:p>
                      <a:r>
                        <a:rPr lang="en-GB" sz="1600" dirty="0"/>
                        <a:t>Start to make the pop-ups and mechanisms for all the pages.</a:t>
                      </a:r>
                    </a:p>
                  </a:txBody>
                  <a:tcPr/>
                </a:tc>
                <a:tc>
                  <a:txBody>
                    <a:bodyPr/>
                    <a:lstStyle/>
                    <a:p>
                      <a:r>
                        <a:rPr lang="en-GB" sz="1600" dirty="0"/>
                        <a:t>Finish the pages, with text and decoration.</a:t>
                      </a:r>
                    </a:p>
                    <a:p>
                      <a:r>
                        <a:rPr lang="en-GB" sz="1600" dirty="0"/>
                        <a:t>Create the cover and assemble the finished book.</a:t>
                      </a:r>
                    </a:p>
                  </a:txBody>
                  <a:tcPr/>
                </a:tc>
                <a:extLst>
                  <a:ext uri="{0D108BD9-81ED-4DB2-BD59-A6C34878D82A}">
                    <a16:rowId xmlns:a16="http://schemas.microsoft.com/office/drawing/2014/main" val="2354145167"/>
                  </a:ext>
                </a:extLst>
              </a:tr>
            </a:tbl>
          </a:graphicData>
        </a:graphic>
      </p:graphicFrame>
    </p:spTree>
    <p:extLst>
      <p:ext uri="{BB962C8B-B14F-4D97-AF65-F5344CB8AC3E}">
        <p14:creationId xmlns:p14="http://schemas.microsoft.com/office/powerpoint/2010/main" val="4190598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6AB7C-0652-747D-BE1D-E55B47D5921E}"/>
              </a:ext>
            </a:extLst>
          </p:cNvPr>
          <p:cNvSpPr>
            <a:spLocks noGrp="1"/>
          </p:cNvSpPr>
          <p:nvPr>
            <p:ph type="title"/>
          </p:nvPr>
        </p:nvSpPr>
        <p:spPr>
          <a:xfrm>
            <a:off x="263352" y="667848"/>
            <a:ext cx="10363200" cy="720080"/>
          </a:xfrm>
        </p:spPr>
        <p:txBody>
          <a:bodyPr/>
          <a:lstStyle/>
          <a:p>
            <a:r>
              <a:rPr lang="en-GB" sz="4400" dirty="0"/>
              <a:t>Introduction</a:t>
            </a:r>
          </a:p>
        </p:txBody>
      </p:sp>
      <p:sp>
        <p:nvSpPr>
          <p:cNvPr id="9" name="TextBox 8">
            <a:extLst>
              <a:ext uri="{FF2B5EF4-FFF2-40B4-BE49-F238E27FC236}">
                <a16:creationId xmlns:a16="http://schemas.microsoft.com/office/drawing/2014/main" id="{538CA8AA-1D8D-61ED-C5BF-35A3C2EA53EF}"/>
              </a:ext>
            </a:extLst>
          </p:cNvPr>
          <p:cNvSpPr txBox="1"/>
          <p:nvPr/>
        </p:nvSpPr>
        <p:spPr>
          <a:xfrm>
            <a:off x="274193" y="1387928"/>
            <a:ext cx="9505056" cy="830997"/>
          </a:xfrm>
          <a:prstGeom prst="rect">
            <a:avLst/>
          </a:prstGeom>
          <a:noFill/>
        </p:spPr>
        <p:txBody>
          <a:bodyPr wrap="square">
            <a:spAutoFit/>
          </a:bodyPr>
          <a:lstStyle/>
          <a:p>
            <a:r>
              <a:rPr lang="en-GB" sz="2400" dirty="0">
                <a:effectLst/>
                <a:latin typeface="Calibri" panose="020F0502020204030204" pitchFamily="34" charset="0"/>
                <a:ea typeface="Calibri" panose="020F0502020204030204" pitchFamily="34" charset="0"/>
                <a:cs typeface="Times New Roman" panose="02020603050405020304" pitchFamily="18" charset="0"/>
              </a:rPr>
              <a:t>Last lesson we looked at some basic pop-ups, one of the ‘tips’ given was about folding the paper to create a crease:</a:t>
            </a:r>
            <a:endParaRPr lang="en-GB" sz="2400" dirty="0">
              <a:effectLst/>
              <a:latin typeface="Times New Roman" panose="02020603050405020304" pitchFamily="18" charset="0"/>
              <a:ea typeface="PMingLiU" panose="02020500000000000000" pitchFamily="18" charset="-120"/>
            </a:endParaRPr>
          </a:p>
        </p:txBody>
      </p:sp>
      <p:sp>
        <p:nvSpPr>
          <p:cNvPr id="11" name="TextBox 10">
            <a:extLst>
              <a:ext uri="{FF2B5EF4-FFF2-40B4-BE49-F238E27FC236}">
                <a16:creationId xmlns:a16="http://schemas.microsoft.com/office/drawing/2014/main" id="{E81FF79E-599C-FF3F-6CB5-3255C824787C}"/>
              </a:ext>
            </a:extLst>
          </p:cNvPr>
          <p:cNvSpPr txBox="1"/>
          <p:nvPr/>
        </p:nvSpPr>
        <p:spPr>
          <a:xfrm>
            <a:off x="274193" y="3760836"/>
            <a:ext cx="11449272" cy="461665"/>
          </a:xfrm>
          <a:prstGeom prst="rect">
            <a:avLst/>
          </a:prstGeom>
          <a:noFill/>
        </p:spPr>
        <p:txBody>
          <a:bodyPr wrap="square">
            <a:spAutoFit/>
          </a:bodyPr>
          <a:lstStyle/>
          <a:p>
            <a:r>
              <a:rPr lang="en-GB" sz="2400" dirty="0">
                <a:effectLst/>
                <a:latin typeface="Calibri" panose="020F0502020204030204" pitchFamily="34" charset="0"/>
                <a:ea typeface="Calibri" panose="020F0502020204030204" pitchFamily="34" charset="0"/>
                <a:cs typeface="Times New Roman" panose="02020603050405020304" pitchFamily="18" charset="0"/>
              </a:rPr>
              <a:t>We will look at the essential techniques for accurate pop-up making:</a:t>
            </a:r>
          </a:p>
        </p:txBody>
      </p:sp>
      <p:sp>
        <p:nvSpPr>
          <p:cNvPr id="3" name="TextBox 2">
            <a:extLst>
              <a:ext uri="{FF2B5EF4-FFF2-40B4-BE49-F238E27FC236}">
                <a16:creationId xmlns:a16="http://schemas.microsoft.com/office/drawing/2014/main" id="{5A637787-52E3-1774-3EB7-1422CFF121F9}"/>
              </a:ext>
            </a:extLst>
          </p:cNvPr>
          <p:cNvSpPr txBox="1"/>
          <p:nvPr/>
        </p:nvSpPr>
        <p:spPr>
          <a:xfrm>
            <a:off x="274193" y="2338840"/>
            <a:ext cx="11654455" cy="1200329"/>
          </a:xfrm>
          <a:prstGeom prst="rect">
            <a:avLst/>
          </a:prstGeom>
          <a:solidFill>
            <a:schemeClr val="accent6">
              <a:lumMod val="20000"/>
              <a:lumOff val="80000"/>
            </a:schemeClr>
          </a:solidFill>
        </p:spPr>
        <p:txBody>
          <a:bodyPr wrap="square">
            <a:spAutoFit/>
          </a:bodyPr>
          <a:lstStyle/>
          <a:p>
            <a:r>
              <a:rPr lang="en-GB" dirty="0">
                <a:latin typeface="+mn-lt"/>
              </a:rPr>
              <a:t>TIPS: Open the paper up again and fold the other way along the same crease. Repeat up to three times. This breaks the fibres of the paper or card, and makes the fold smooth and flexible</a:t>
            </a:r>
          </a:p>
        </p:txBody>
      </p:sp>
      <p:sp>
        <p:nvSpPr>
          <p:cNvPr id="5" name="TextBox 4">
            <a:extLst>
              <a:ext uri="{FF2B5EF4-FFF2-40B4-BE49-F238E27FC236}">
                <a16:creationId xmlns:a16="http://schemas.microsoft.com/office/drawing/2014/main" id="{8E4C4FD0-556B-C047-6715-B25BF69B1310}"/>
              </a:ext>
            </a:extLst>
          </p:cNvPr>
          <p:cNvSpPr txBox="1"/>
          <p:nvPr/>
        </p:nvSpPr>
        <p:spPr>
          <a:xfrm>
            <a:off x="2683687" y="4258265"/>
            <a:ext cx="1325726" cy="461665"/>
          </a:xfrm>
          <a:prstGeom prst="rect">
            <a:avLst/>
          </a:prstGeom>
          <a:noFill/>
        </p:spPr>
        <p:txBody>
          <a:bodyPr wrap="square">
            <a:spAutoFit/>
          </a:bodyPr>
          <a:lstStyle/>
          <a:p>
            <a:r>
              <a:rPr lang="en-GB" dirty="0">
                <a:latin typeface="Calibri" panose="020F0502020204030204" pitchFamily="34" charset="0"/>
                <a:cs typeface="Times New Roman" panose="02020603050405020304" pitchFamily="18" charset="0"/>
              </a:rPr>
              <a:t>SCORING</a:t>
            </a:r>
            <a:endParaRPr lang="en-GB" dirty="0"/>
          </a:p>
        </p:txBody>
      </p:sp>
      <p:sp>
        <p:nvSpPr>
          <p:cNvPr id="6" name="TextBox 5">
            <a:extLst>
              <a:ext uri="{FF2B5EF4-FFF2-40B4-BE49-F238E27FC236}">
                <a16:creationId xmlns:a16="http://schemas.microsoft.com/office/drawing/2014/main" id="{C7BB6138-79FF-4512-0C6A-2F4C9F0CB47F}"/>
              </a:ext>
            </a:extLst>
          </p:cNvPr>
          <p:cNvSpPr txBox="1"/>
          <p:nvPr/>
        </p:nvSpPr>
        <p:spPr>
          <a:xfrm>
            <a:off x="402593" y="4261771"/>
            <a:ext cx="1325726" cy="461665"/>
          </a:xfrm>
          <a:prstGeom prst="rect">
            <a:avLst/>
          </a:prstGeom>
          <a:noFill/>
        </p:spPr>
        <p:txBody>
          <a:bodyPr wrap="square">
            <a:spAutoFit/>
          </a:bodyPr>
          <a:lstStyle/>
          <a:p>
            <a:r>
              <a:rPr lang="en-GB" dirty="0">
                <a:latin typeface="Calibri" panose="020F0502020204030204" pitchFamily="34" charset="0"/>
                <a:ea typeface="Calibri" panose="020F0502020204030204" pitchFamily="34" charset="0"/>
                <a:cs typeface="Times New Roman" panose="02020603050405020304" pitchFamily="18" charset="0"/>
              </a:rPr>
              <a:t>FOLDING</a:t>
            </a:r>
            <a:endParaRPr lang="en-GB" dirty="0"/>
          </a:p>
        </p:txBody>
      </p:sp>
      <p:sp>
        <p:nvSpPr>
          <p:cNvPr id="7" name="TextBox 6">
            <a:extLst>
              <a:ext uri="{FF2B5EF4-FFF2-40B4-BE49-F238E27FC236}">
                <a16:creationId xmlns:a16="http://schemas.microsoft.com/office/drawing/2014/main" id="{CE49CC0D-F20D-AE54-2E50-2BD87A6740F7}"/>
              </a:ext>
            </a:extLst>
          </p:cNvPr>
          <p:cNvSpPr txBox="1"/>
          <p:nvPr/>
        </p:nvSpPr>
        <p:spPr>
          <a:xfrm>
            <a:off x="9963689" y="4258265"/>
            <a:ext cx="1325726" cy="461665"/>
          </a:xfrm>
          <a:prstGeom prst="rect">
            <a:avLst/>
          </a:prstGeom>
          <a:noFill/>
        </p:spPr>
        <p:txBody>
          <a:bodyPr wrap="square">
            <a:spAutoFit/>
          </a:bodyPr>
          <a:lstStyle/>
          <a:p>
            <a:r>
              <a:rPr lang="en-GB" sz="2400" b="0" i="0" u="none" strike="noStrike" dirty="0">
                <a:effectLst/>
                <a:latin typeface="Calibri" panose="020F0502020204030204" pitchFamily="34" charset="0"/>
                <a:ea typeface="Calibri" panose="020F0502020204030204" pitchFamily="34" charset="0"/>
                <a:cs typeface="Times New Roman" panose="02020603050405020304" pitchFamily="18" charset="0"/>
              </a:rPr>
              <a:t>CUTTING</a:t>
            </a:r>
            <a:endParaRPr lang="en-GB" dirty="0"/>
          </a:p>
        </p:txBody>
      </p:sp>
      <p:sp>
        <p:nvSpPr>
          <p:cNvPr id="8" name="TextBox 7">
            <a:extLst>
              <a:ext uri="{FF2B5EF4-FFF2-40B4-BE49-F238E27FC236}">
                <a16:creationId xmlns:a16="http://schemas.microsoft.com/office/drawing/2014/main" id="{ACBC5B05-661A-22EC-5498-C0F57C02B6A6}"/>
              </a:ext>
            </a:extLst>
          </p:cNvPr>
          <p:cNvSpPr txBox="1"/>
          <p:nvPr/>
        </p:nvSpPr>
        <p:spPr>
          <a:xfrm>
            <a:off x="5140460" y="4258265"/>
            <a:ext cx="1681328" cy="461665"/>
          </a:xfrm>
          <a:prstGeom prst="rect">
            <a:avLst/>
          </a:prstGeom>
          <a:noFill/>
        </p:spPr>
        <p:txBody>
          <a:bodyPr wrap="square">
            <a:spAutoFit/>
          </a:bodyPr>
          <a:lstStyle/>
          <a:p>
            <a:r>
              <a:rPr lang="en-GB" sz="2400" b="0" i="0" u="none" strike="noStrike" dirty="0">
                <a:effectLst/>
                <a:latin typeface="Calibri" panose="020F0502020204030204" pitchFamily="34" charset="0"/>
                <a:ea typeface="Calibri" panose="020F0502020204030204" pitchFamily="34" charset="0"/>
                <a:cs typeface="Times New Roman" panose="02020603050405020304" pitchFamily="18" charset="0"/>
              </a:rPr>
              <a:t>CREASING </a:t>
            </a:r>
            <a:endParaRPr lang="en-GB" dirty="0"/>
          </a:p>
        </p:txBody>
      </p:sp>
      <p:sp>
        <p:nvSpPr>
          <p:cNvPr id="10" name="TextBox 9">
            <a:extLst>
              <a:ext uri="{FF2B5EF4-FFF2-40B4-BE49-F238E27FC236}">
                <a16:creationId xmlns:a16="http://schemas.microsoft.com/office/drawing/2014/main" id="{7DA8CE5B-0F08-7BD7-3BDB-29C3B9FC2DD9}"/>
              </a:ext>
            </a:extLst>
          </p:cNvPr>
          <p:cNvSpPr txBox="1"/>
          <p:nvPr/>
        </p:nvSpPr>
        <p:spPr>
          <a:xfrm>
            <a:off x="7530714" y="4258265"/>
            <a:ext cx="1761507" cy="461665"/>
          </a:xfrm>
          <a:prstGeom prst="rect">
            <a:avLst/>
          </a:prstGeom>
          <a:noFill/>
        </p:spPr>
        <p:txBody>
          <a:bodyPr wrap="square">
            <a:spAutoFit/>
          </a:bodyPr>
          <a:lstStyle/>
          <a:p>
            <a:r>
              <a:rPr lang="en-GB" sz="2400" b="0" i="0" u="none" strike="noStrike" dirty="0">
                <a:effectLst/>
                <a:latin typeface="Calibri" panose="020F0502020204030204" pitchFamily="34" charset="0"/>
                <a:ea typeface="Calibri" panose="020F0502020204030204" pitchFamily="34" charset="0"/>
                <a:cs typeface="Times New Roman" panose="02020603050405020304" pitchFamily="18" charset="0"/>
              </a:rPr>
              <a:t>MEASURING</a:t>
            </a:r>
            <a:endParaRPr lang="en-GB" dirty="0"/>
          </a:p>
        </p:txBody>
      </p:sp>
      <p:pic>
        <p:nvPicPr>
          <p:cNvPr id="14" name="Picture 13">
            <a:extLst>
              <a:ext uri="{FF2B5EF4-FFF2-40B4-BE49-F238E27FC236}">
                <a16:creationId xmlns:a16="http://schemas.microsoft.com/office/drawing/2014/main" id="{1DDF0D45-B700-7375-818E-9836E76A7EEB}"/>
              </a:ext>
            </a:extLst>
          </p:cNvPr>
          <p:cNvPicPr>
            <a:picLocks noChangeAspect="1"/>
          </p:cNvPicPr>
          <p:nvPr/>
        </p:nvPicPr>
        <p:blipFill>
          <a:blip r:embed="rId2"/>
          <a:stretch>
            <a:fillRect/>
          </a:stretch>
        </p:blipFill>
        <p:spPr>
          <a:xfrm>
            <a:off x="239806" y="4489097"/>
            <a:ext cx="1651299" cy="2490484"/>
          </a:xfrm>
          <a:prstGeom prst="rect">
            <a:avLst/>
          </a:prstGeom>
        </p:spPr>
      </p:pic>
      <p:pic>
        <p:nvPicPr>
          <p:cNvPr id="16" name="Picture 15">
            <a:extLst>
              <a:ext uri="{FF2B5EF4-FFF2-40B4-BE49-F238E27FC236}">
                <a16:creationId xmlns:a16="http://schemas.microsoft.com/office/drawing/2014/main" id="{4E726F2F-517C-30EF-87E8-101E5877F8D1}"/>
              </a:ext>
            </a:extLst>
          </p:cNvPr>
          <p:cNvPicPr>
            <a:picLocks noChangeAspect="1"/>
          </p:cNvPicPr>
          <p:nvPr/>
        </p:nvPicPr>
        <p:blipFill>
          <a:blip r:embed="rId3"/>
          <a:stretch>
            <a:fillRect/>
          </a:stretch>
        </p:blipFill>
        <p:spPr>
          <a:xfrm>
            <a:off x="2135560" y="4987695"/>
            <a:ext cx="2553560" cy="1456923"/>
          </a:xfrm>
          <a:prstGeom prst="rect">
            <a:avLst/>
          </a:prstGeom>
        </p:spPr>
      </p:pic>
      <p:pic>
        <p:nvPicPr>
          <p:cNvPr id="17" name="Picture 16">
            <a:extLst>
              <a:ext uri="{FF2B5EF4-FFF2-40B4-BE49-F238E27FC236}">
                <a16:creationId xmlns:a16="http://schemas.microsoft.com/office/drawing/2014/main" id="{A82FFF9E-473A-DCA7-2021-671823DCB682}"/>
              </a:ext>
            </a:extLst>
          </p:cNvPr>
          <p:cNvPicPr>
            <a:picLocks noChangeAspect="1"/>
          </p:cNvPicPr>
          <p:nvPr/>
        </p:nvPicPr>
        <p:blipFill>
          <a:blip r:embed="rId4"/>
          <a:stretch>
            <a:fillRect/>
          </a:stretch>
        </p:blipFill>
        <p:spPr>
          <a:xfrm>
            <a:off x="4626449" y="4719930"/>
            <a:ext cx="2360829" cy="2018679"/>
          </a:xfrm>
          <a:prstGeom prst="rect">
            <a:avLst/>
          </a:prstGeom>
        </p:spPr>
      </p:pic>
      <p:pic>
        <p:nvPicPr>
          <p:cNvPr id="18" name="Picture 17">
            <a:extLst>
              <a:ext uri="{FF2B5EF4-FFF2-40B4-BE49-F238E27FC236}">
                <a16:creationId xmlns:a16="http://schemas.microsoft.com/office/drawing/2014/main" id="{B7D09D52-F5C4-4DE5-5FD3-5A400A2F623B}"/>
              </a:ext>
            </a:extLst>
          </p:cNvPr>
          <p:cNvPicPr>
            <a:picLocks noChangeAspect="1"/>
          </p:cNvPicPr>
          <p:nvPr/>
        </p:nvPicPr>
        <p:blipFill>
          <a:blip r:embed="rId5"/>
          <a:stretch>
            <a:fillRect/>
          </a:stretch>
        </p:blipFill>
        <p:spPr>
          <a:xfrm rot="2646463">
            <a:off x="7300294" y="5554077"/>
            <a:ext cx="2350380" cy="324156"/>
          </a:xfrm>
          <a:prstGeom prst="rect">
            <a:avLst/>
          </a:prstGeom>
        </p:spPr>
      </p:pic>
      <p:pic>
        <p:nvPicPr>
          <p:cNvPr id="19" name="Picture 18">
            <a:extLst>
              <a:ext uri="{FF2B5EF4-FFF2-40B4-BE49-F238E27FC236}">
                <a16:creationId xmlns:a16="http://schemas.microsoft.com/office/drawing/2014/main" id="{5D01AECC-0604-78BE-9FE5-8E50ECDDBCFC}"/>
              </a:ext>
            </a:extLst>
          </p:cNvPr>
          <p:cNvPicPr>
            <a:picLocks noChangeAspect="1"/>
          </p:cNvPicPr>
          <p:nvPr/>
        </p:nvPicPr>
        <p:blipFill>
          <a:blip r:embed="rId6"/>
          <a:stretch>
            <a:fillRect/>
          </a:stretch>
        </p:blipFill>
        <p:spPr>
          <a:xfrm>
            <a:off x="9552384" y="4781834"/>
            <a:ext cx="1823569" cy="1256946"/>
          </a:xfrm>
          <a:prstGeom prst="rect">
            <a:avLst/>
          </a:prstGeom>
        </p:spPr>
      </p:pic>
    </p:spTree>
    <p:extLst>
      <p:ext uri="{BB962C8B-B14F-4D97-AF65-F5344CB8AC3E}">
        <p14:creationId xmlns:p14="http://schemas.microsoft.com/office/powerpoint/2010/main" val="622200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06E7E0-6979-3192-5E9E-3170D65F0700}"/>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5FDBB7E-1261-C731-CDB2-36D1F54D6F89}"/>
              </a:ext>
            </a:extLst>
          </p:cNvPr>
          <p:cNvSpPr>
            <a:spLocks noGrp="1"/>
          </p:cNvSpPr>
          <p:nvPr>
            <p:ph type="title"/>
          </p:nvPr>
        </p:nvSpPr>
        <p:spPr>
          <a:xfrm>
            <a:off x="191344" y="616269"/>
            <a:ext cx="10972800" cy="868515"/>
          </a:xfrm>
        </p:spPr>
        <p:txBody>
          <a:bodyPr/>
          <a:lstStyle/>
          <a:p>
            <a:pPr algn="l"/>
            <a:r>
              <a:rPr lang="en-GB" b="1" dirty="0"/>
              <a:t>V-Fold: Variations – Mouth Fold</a:t>
            </a:r>
          </a:p>
        </p:txBody>
      </p:sp>
      <p:pic>
        <p:nvPicPr>
          <p:cNvPr id="8" name="Picture 7">
            <a:extLst>
              <a:ext uri="{FF2B5EF4-FFF2-40B4-BE49-F238E27FC236}">
                <a16:creationId xmlns:a16="http://schemas.microsoft.com/office/drawing/2014/main" id="{C7538B64-61DC-7F20-4197-B3A04F150C55}"/>
              </a:ext>
            </a:extLst>
          </p:cNvPr>
          <p:cNvPicPr>
            <a:picLocks noChangeAspect="1"/>
          </p:cNvPicPr>
          <p:nvPr/>
        </p:nvPicPr>
        <p:blipFill rotWithShape="1">
          <a:blip r:embed="rId2"/>
          <a:srcRect l="15418" r="18057"/>
          <a:stretch/>
        </p:blipFill>
        <p:spPr>
          <a:xfrm>
            <a:off x="441595" y="1496479"/>
            <a:ext cx="2232249" cy="3360985"/>
          </a:xfrm>
          <a:prstGeom prst="rect">
            <a:avLst/>
          </a:prstGeom>
        </p:spPr>
      </p:pic>
      <p:sp>
        <p:nvSpPr>
          <p:cNvPr id="21" name="TextBox 20">
            <a:extLst>
              <a:ext uri="{FF2B5EF4-FFF2-40B4-BE49-F238E27FC236}">
                <a16:creationId xmlns:a16="http://schemas.microsoft.com/office/drawing/2014/main" id="{552F0F8D-B2ED-A0D0-517E-37A5511DC6D0}"/>
              </a:ext>
            </a:extLst>
          </p:cNvPr>
          <p:cNvSpPr txBox="1"/>
          <p:nvPr/>
        </p:nvSpPr>
        <p:spPr>
          <a:xfrm>
            <a:off x="289975" y="4869160"/>
            <a:ext cx="2979176" cy="1200329"/>
          </a:xfrm>
          <a:prstGeom prst="rect">
            <a:avLst/>
          </a:prstGeom>
          <a:noFill/>
        </p:spPr>
        <p:txBody>
          <a:bodyPr wrap="square" rtlCol="0">
            <a:spAutoFit/>
          </a:bodyPr>
          <a:lstStyle/>
          <a:p>
            <a:r>
              <a:rPr lang="en-GB" sz="1800" dirty="0">
                <a:latin typeface="+mn-lt"/>
              </a:rPr>
              <a:t>1: </a:t>
            </a:r>
            <a:r>
              <a:rPr lang="en-GB" sz="1800" b="1" dirty="0">
                <a:latin typeface="+mn-lt"/>
              </a:rPr>
              <a:t>Fold</a:t>
            </a:r>
            <a:r>
              <a:rPr lang="en-GB" sz="1800" dirty="0">
                <a:latin typeface="+mn-lt"/>
              </a:rPr>
              <a:t> a piece of card in half down the centre.  Use a ruler to </a:t>
            </a:r>
            <a:r>
              <a:rPr lang="en-GB" sz="1800" b="1" dirty="0">
                <a:latin typeface="+mn-lt"/>
              </a:rPr>
              <a:t>crease</a:t>
            </a:r>
            <a:r>
              <a:rPr lang="en-GB" sz="1800" dirty="0">
                <a:latin typeface="+mn-lt"/>
              </a:rPr>
              <a:t> along the fold, reinforcing it.</a:t>
            </a:r>
          </a:p>
        </p:txBody>
      </p:sp>
      <p:sp>
        <p:nvSpPr>
          <p:cNvPr id="22" name="TextBox 21">
            <a:extLst>
              <a:ext uri="{FF2B5EF4-FFF2-40B4-BE49-F238E27FC236}">
                <a16:creationId xmlns:a16="http://schemas.microsoft.com/office/drawing/2014/main" id="{C4589F6A-CC01-40D9-DDDA-6081D7DB796D}"/>
              </a:ext>
            </a:extLst>
          </p:cNvPr>
          <p:cNvSpPr txBox="1"/>
          <p:nvPr/>
        </p:nvSpPr>
        <p:spPr>
          <a:xfrm>
            <a:off x="3694449" y="4857464"/>
            <a:ext cx="3303244" cy="1477328"/>
          </a:xfrm>
          <a:prstGeom prst="rect">
            <a:avLst/>
          </a:prstGeom>
          <a:noFill/>
        </p:spPr>
        <p:txBody>
          <a:bodyPr wrap="square" rtlCol="0">
            <a:spAutoFit/>
          </a:bodyPr>
          <a:lstStyle/>
          <a:p>
            <a:r>
              <a:rPr lang="en-GB" sz="1800" dirty="0">
                <a:latin typeface="+mn-lt"/>
              </a:rPr>
              <a:t>2: With the folded edge on the left, Draw a line at 90 degrees to the folded edge, just under halfway across the card, </a:t>
            </a:r>
            <a:r>
              <a:rPr lang="en-GB" sz="1800" b="1" dirty="0">
                <a:latin typeface="+mn-lt"/>
              </a:rPr>
              <a:t>cut</a:t>
            </a:r>
            <a:r>
              <a:rPr lang="en-GB" sz="1800" dirty="0">
                <a:latin typeface="+mn-lt"/>
              </a:rPr>
              <a:t> along this line. </a:t>
            </a:r>
          </a:p>
        </p:txBody>
      </p:sp>
      <p:sp>
        <p:nvSpPr>
          <p:cNvPr id="30" name="TextBox 29">
            <a:extLst>
              <a:ext uri="{FF2B5EF4-FFF2-40B4-BE49-F238E27FC236}">
                <a16:creationId xmlns:a16="http://schemas.microsoft.com/office/drawing/2014/main" id="{70173CF6-C38E-6EA0-9A91-C25B49A91D4D}"/>
              </a:ext>
            </a:extLst>
          </p:cNvPr>
          <p:cNvSpPr txBox="1"/>
          <p:nvPr/>
        </p:nvSpPr>
        <p:spPr>
          <a:xfrm>
            <a:off x="7422991" y="4869160"/>
            <a:ext cx="4361640" cy="1477328"/>
          </a:xfrm>
          <a:prstGeom prst="rect">
            <a:avLst/>
          </a:prstGeom>
          <a:noFill/>
        </p:spPr>
        <p:txBody>
          <a:bodyPr wrap="square" rtlCol="0">
            <a:spAutoFit/>
          </a:bodyPr>
          <a:lstStyle/>
          <a:p>
            <a:r>
              <a:rPr lang="en-GB" sz="1800" dirty="0">
                <a:latin typeface="+mn-lt"/>
              </a:rPr>
              <a:t>3: </a:t>
            </a:r>
            <a:r>
              <a:rPr lang="en-GB" sz="1800" b="1" dirty="0">
                <a:latin typeface="+mn-lt"/>
              </a:rPr>
              <a:t>Fold</a:t>
            </a:r>
            <a:r>
              <a:rPr lang="en-GB" sz="1800" dirty="0">
                <a:latin typeface="+mn-lt"/>
              </a:rPr>
              <a:t> the card back along the dotted lines, these will be at 45 degrees to the folded edge. </a:t>
            </a:r>
          </a:p>
          <a:p>
            <a:r>
              <a:rPr lang="en-GB" sz="1800" b="1" dirty="0">
                <a:latin typeface="+mn-lt"/>
              </a:rPr>
              <a:t>Fold</a:t>
            </a:r>
            <a:r>
              <a:rPr lang="en-GB" sz="1800" dirty="0">
                <a:latin typeface="+mn-lt"/>
              </a:rPr>
              <a:t> both ways and </a:t>
            </a:r>
            <a:r>
              <a:rPr lang="en-GB" sz="1800" b="1" dirty="0">
                <a:latin typeface="+mn-lt"/>
              </a:rPr>
              <a:t>crease</a:t>
            </a:r>
            <a:r>
              <a:rPr lang="en-GB" sz="1800" dirty="0">
                <a:latin typeface="+mn-lt"/>
              </a:rPr>
              <a:t> to break the fibres up and make the </a:t>
            </a:r>
            <a:r>
              <a:rPr lang="en-GB" sz="1800" b="1" dirty="0">
                <a:latin typeface="+mn-lt"/>
              </a:rPr>
              <a:t>fold</a:t>
            </a:r>
            <a:r>
              <a:rPr lang="en-GB" sz="1800" dirty="0">
                <a:latin typeface="+mn-lt"/>
              </a:rPr>
              <a:t> more flexible.</a:t>
            </a:r>
          </a:p>
        </p:txBody>
      </p:sp>
      <p:grpSp>
        <p:nvGrpSpPr>
          <p:cNvPr id="47" name="Group 46">
            <a:extLst>
              <a:ext uri="{FF2B5EF4-FFF2-40B4-BE49-F238E27FC236}">
                <a16:creationId xmlns:a16="http://schemas.microsoft.com/office/drawing/2014/main" id="{232CE2C4-47E0-B3EE-C405-2E612FC45710}"/>
              </a:ext>
            </a:extLst>
          </p:cNvPr>
          <p:cNvGrpSpPr/>
          <p:nvPr/>
        </p:nvGrpSpPr>
        <p:grpSpPr>
          <a:xfrm>
            <a:off x="3392991" y="1908266"/>
            <a:ext cx="3107584" cy="2520280"/>
            <a:chOff x="3293827" y="1438250"/>
            <a:chExt cx="3107584" cy="2520280"/>
          </a:xfrm>
        </p:grpSpPr>
        <p:sp>
          <p:nvSpPr>
            <p:cNvPr id="9" name="Rectangle 8">
              <a:extLst>
                <a:ext uri="{FF2B5EF4-FFF2-40B4-BE49-F238E27FC236}">
                  <a16:creationId xmlns:a16="http://schemas.microsoft.com/office/drawing/2014/main" id="{D8DC0468-7E83-F5BC-6B7F-55606550022B}"/>
                </a:ext>
              </a:extLst>
            </p:cNvPr>
            <p:cNvSpPr/>
            <p:nvPr/>
          </p:nvSpPr>
          <p:spPr>
            <a:xfrm>
              <a:off x="4601211" y="1438250"/>
              <a:ext cx="1800200" cy="25202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4A9B1991-19A4-8DC4-E5E6-C03473E87659}"/>
                </a:ext>
              </a:extLst>
            </p:cNvPr>
            <p:cNvCxnSpPr>
              <a:cxnSpLocks/>
            </p:cNvCxnSpPr>
            <p:nvPr/>
          </p:nvCxnSpPr>
          <p:spPr>
            <a:xfrm flipV="1">
              <a:off x="4625148" y="2769974"/>
              <a:ext cx="720923" cy="54581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EEB022BF-C54F-FDEC-31BD-495A01418ECA}"/>
                </a:ext>
              </a:extLst>
            </p:cNvPr>
            <p:cNvSpPr txBox="1"/>
            <p:nvPr/>
          </p:nvSpPr>
          <p:spPr>
            <a:xfrm>
              <a:off x="3293827" y="2412485"/>
              <a:ext cx="897162" cy="584775"/>
            </a:xfrm>
            <a:prstGeom prst="rect">
              <a:avLst/>
            </a:prstGeom>
            <a:noFill/>
          </p:spPr>
          <p:txBody>
            <a:bodyPr wrap="square" rtlCol="0">
              <a:spAutoFit/>
            </a:bodyPr>
            <a:lstStyle/>
            <a:p>
              <a:pPr algn="ctr"/>
              <a:r>
                <a:rPr lang="en-GB" sz="1600" dirty="0">
                  <a:latin typeface="+mn-lt"/>
                </a:rPr>
                <a:t>Folded Edge</a:t>
              </a:r>
            </a:p>
          </p:txBody>
        </p:sp>
        <p:cxnSp>
          <p:nvCxnSpPr>
            <p:cNvPr id="27" name="Straight Arrow Connector 26">
              <a:extLst>
                <a:ext uri="{FF2B5EF4-FFF2-40B4-BE49-F238E27FC236}">
                  <a16:creationId xmlns:a16="http://schemas.microsoft.com/office/drawing/2014/main" id="{704DD27B-5118-3E39-5D60-8336140627D2}"/>
                </a:ext>
              </a:extLst>
            </p:cNvPr>
            <p:cNvCxnSpPr>
              <a:cxnSpLocks/>
            </p:cNvCxnSpPr>
            <p:nvPr/>
          </p:nvCxnSpPr>
          <p:spPr>
            <a:xfrm>
              <a:off x="4103638" y="2658949"/>
              <a:ext cx="497573"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511CD63B-FCB8-3FC0-6FD3-B3756DA0E376}"/>
                </a:ext>
              </a:extLst>
            </p:cNvPr>
            <p:cNvCxnSpPr>
              <a:cxnSpLocks/>
            </p:cNvCxnSpPr>
            <p:nvPr/>
          </p:nvCxnSpPr>
          <p:spPr>
            <a:xfrm>
              <a:off x="4639092" y="2163539"/>
              <a:ext cx="720923" cy="54581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4C84EC8F-1965-A7D1-54E9-A1F7F823CEE7}"/>
                </a:ext>
              </a:extLst>
            </p:cNvPr>
            <p:cNvCxnSpPr>
              <a:cxnSpLocks/>
            </p:cNvCxnSpPr>
            <p:nvPr/>
          </p:nvCxnSpPr>
          <p:spPr>
            <a:xfrm>
              <a:off x="4601211" y="2731751"/>
              <a:ext cx="76879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443EA6C6-1B0C-3A01-B680-C5B66BFE0C7B}"/>
              </a:ext>
            </a:extLst>
          </p:cNvPr>
          <p:cNvGrpSpPr/>
          <p:nvPr/>
        </p:nvGrpSpPr>
        <p:grpSpPr>
          <a:xfrm>
            <a:off x="7536160" y="1910984"/>
            <a:ext cx="1800200" cy="2520280"/>
            <a:chOff x="7769887" y="1844824"/>
            <a:chExt cx="1800200" cy="2520280"/>
          </a:xfrm>
        </p:grpSpPr>
        <p:sp>
          <p:nvSpPr>
            <p:cNvPr id="6" name="Rectangle 5">
              <a:extLst>
                <a:ext uri="{FF2B5EF4-FFF2-40B4-BE49-F238E27FC236}">
                  <a16:creationId xmlns:a16="http://schemas.microsoft.com/office/drawing/2014/main" id="{1790CC38-F9AE-81E1-9BF7-72275E549DAE}"/>
                </a:ext>
              </a:extLst>
            </p:cNvPr>
            <p:cNvSpPr/>
            <p:nvPr/>
          </p:nvSpPr>
          <p:spPr>
            <a:xfrm>
              <a:off x="7769887" y="1844824"/>
              <a:ext cx="1800200" cy="25202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5CE63181-08EC-D518-6379-591999B640CF}"/>
                </a:ext>
              </a:extLst>
            </p:cNvPr>
            <p:cNvCxnSpPr>
              <a:cxnSpLocks/>
            </p:cNvCxnSpPr>
            <p:nvPr/>
          </p:nvCxnSpPr>
          <p:spPr>
            <a:xfrm flipV="1">
              <a:off x="7793824" y="3176548"/>
              <a:ext cx="720923" cy="54581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BDCA746-E5BB-87FA-231A-356D32132DB8}"/>
                </a:ext>
              </a:extLst>
            </p:cNvPr>
            <p:cNvCxnSpPr>
              <a:cxnSpLocks/>
            </p:cNvCxnSpPr>
            <p:nvPr/>
          </p:nvCxnSpPr>
          <p:spPr>
            <a:xfrm>
              <a:off x="7807768" y="2570113"/>
              <a:ext cx="720923" cy="54581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4E7D753-9724-D46E-8740-90ADFD7C4CC3}"/>
                </a:ext>
              </a:extLst>
            </p:cNvPr>
            <p:cNvCxnSpPr>
              <a:cxnSpLocks/>
            </p:cNvCxnSpPr>
            <p:nvPr/>
          </p:nvCxnSpPr>
          <p:spPr>
            <a:xfrm>
              <a:off x="7769887" y="3138325"/>
              <a:ext cx="76879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6" name="Group 45">
            <a:extLst>
              <a:ext uri="{FF2B5EF4-FFF2-40B4-BE49-F238E27FC236}">
                <a16:creationId xmlns:a16="http://schemas.microsoft.com/office/drawing/2014/main" id="{6963E372-A525-C05F-DCA9-B5617394BC7B}"/>
              </a:ext>
            </a:extLst>
          </p:cNvPr>
          <p:cNvGrpSpPr/>
          <p:nvPr/>
        </p:nvGrpSpPr>
        <p:grpSpPr>
          <a:xfrm>
            <a:off x="9673435" y="1910984"/>
            <a:ext cx="1800200" cy="2520280"/>
            <a:chOff x="9907162" y="1844824"/>
            <a:chExt cx="1800200" cy="2520280"/>
          </a:xfrm>
        </p:grpSpPr>
        <p:sp>
          <p:nvSpPr>
            <p:cNvPr id="23" name="Rectangle 22">
              <a:extLst>
                <a:ext uri="{FF2B5EF4-FFF2-40B4-BE49-F238E27FC236}">
                  <a16:creationId xmlns:a16="http://schemas.microsoft.com/office/drawing/2014/main" id="{FE96271F-827B-F4E5-FC60-9225D645C97B}"/>
                </a:ext>
              </a:extLst>
            </p:cNvPr>
            <p:cNvSpPr/>
            <p:nvPr/>
          </p:nvSpPr>
          <p:spPr>
            <a:xfrm>
              <a:off x="9907162" y="1844824"/>
              <a:ext cx="1800200" cy="2520280"/>
            </a:xfrm>
            <a:prstGeom prst="rect">
              <a:avLst/>
            </a:prstGeom>
            <a:ln>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24" name="Straight Connector 23">
              <a:extLst>
                <a:ext uri="{FF2B5EF4-FFF2-40B4-BE49-F238E27FC236}">
                  <a16:creationId xmlns:a16="http://schemas.microsoft.com/office/drawing/2014/main" id="{C66108B3-BE45-579F-0769-515C67D4FAA8}"/>
                </a:ext>
              </a:extLst>
            </p:cNvPr>
            <p:cNvCxnSpPr>
              <a:cxnSpLocks/>
            </p:cNvCxnSpPr>
            <p:nvPr/>
          </p:nvCxnSpPr>
          <p:spPr>
            <a:xfrm flipV="1">
              <a:off x="9913356" y="3152146"/>
              <a:ext cx="720923" cy="545818"/>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2CC0BB6-AFAD-93D3-945A-ECCFB2DB66A6}"/>
                </a:ext>
              </a:extLst>
            </p:cNvPr>
            <p:cNvCxnSpPr>
              <a:cxnSpLocks/>
            </p:cNvCxnSpPr>
            <p:nvPr/>
          </p:nvCxnSpPr>
          <p:spPr>
            <a:xfrm>
              <a:off x="9913357" y="2592507"/>
              <a:ext cx="720923" cy="545818"/>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C32F9B5-B7DA-3DD5-081B-0415112BAFBA}"/>
                </a:ext>
              </a:extLst>
            </p:cNvPr>
            <p:cNvCxnSpPr/>
            <p:nvPr/>
          </p:nvCxnSpPr>
          <p:spPr>
            <a:xfrm>
              <a:off x="9907162" y="2592507"/>
              <a:ext cx="0" cy="112716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AC899809-D944-D36A-A1B1-37C04D57E689}"/>
                </a:ext>
              </a:extLst>
            </p:cNvPr>
            <p:cNvCxnSpPr/>
            <p:nvPr/>
          </p:nvCxnSpPr>
          <p:spPr>
            <a:xfrm>
              <a:off x="9907162" y="2592507"/>
              <a:ext cx="725342"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D67E9E9-AD88-D514-B9A6-2BF6B660AC96}"/>
                </a:ext>
              </a:extLst>
            </p:cNvPr>
            <p:cNvCxnSpPr>
              <a:cxnSpLocks/>
            </p:cNvCxnSpPr>
            <p:nvPr/>
          </p:nvCxnSpPr>
          <p:spPr>
            <a:xfrm>
              <a:off x="9907162" y="3719676"/>
              <a:ext cx="725342"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D9DE7DC-F234-C82E-9F9A-87B6F86B08DE}"/>
                </a:ext>
              </a:extLst>
            </p:cNvPr>
            <p:cNvCxnSpPr>
              <a:cxnSpLocks/>
            </p:cNvCxnSpPr>
            <p:nvPr/>
          </p:nvCxnSpPr>
          <p:spPr>
            <a:xfrm flipV="1">
              <a:off x="10632504" y="2592507"/>
              <a:ext cx="0" cy="1127169"/>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26803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CEBF8D-676D-493C-C247-57D3B22A59C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AF735467-F1BF-CCD0-30C9-8A12D56C6DB5}"/>
              </a:ext>
            </a:extLst>
          </p:cNvPr>
          <p:cNvSpPr>
            <a:spLocks noGrp="1"/>
          </p:cNvSpPr>
          <p:nvPr>
            <p:ph type="title"/>
          </p:nvPr>
        </p:nvSpPr>
        <p:spPr>
          <a:xfrm>
            <a:off x="191344" y="616269"/>
            <a:ext cx="10972800" cy="868515"/>
          </a:xfrm>
        </p:spPr>
        <p:txBody>
          <a:bodyPr/>
          <a:lstStyle/>
          <a:p>
            <a:pPr algn="l"/>
            <a:r>
              <a:rPr lang="en-GB" b="1" dirty="0"/>
              <a:t>V-Fold: Variations – Mouth Fold</a:t>
            </a:r>
          </a:p>
        </p:txBody>
      </p:sp>
      <p:sp>
        <p:nvSpPr>
          <p:cNvPr id="21" name="TextBox 20">
            <a:extLst>
              <a:ext uri="{FF2B5EF4-FFF2-40B4-BE49-F238E27FC236}">
                <a16:creationId xmlns:a16="http://schemas.microsoft.com/office/drawing/2014/main" id="{08685611-9C49-E44F-7832-91BE2DB7ED7F}"/>
              </a:ext>
            </a:extLst>
          </p:cNvPr>
          <p:cNvSpPr txBox="1"/>
          <p:nvPr/>
        </p:nvSpPr>
        <p:spPr>
          <a:xfrm>
            <a:off x="648909" y="4711960"/>
            <a:ext cx="1800200" cy="1477328"/>
          </a:xfrm>
          <a:prstGeom prst="rect">
            <a:avLst/>
          </a:prstGeom>
          <a:noFill/>
        </p:spPr>
        <p:txBody>
          <a:bodyPr wrap="square" rtlCol="0">
            <a:spAutoFit/>
          </a:bodyPr>
          <a:lstStyle/>
          <a:p>
            <a:r>
              <a:rPr lang="en-GB" sz="1800" dirty="0">
                <a:latin typeface="+mn-lt"/>
              </a:rPr>
              <a:t>4: Put both the top and bottom flaps back to their original positions.</a:t>
            </a:r>
          </a:p>
        </p:txBody>
      </p:sp>
      <p:sp>
        <p:nvSpPr>
          <p:cNvPr id="22" name="TextBox 21">
            <a:extLst>
              <a:ext uri="{FF2B5EF4-FFF2-40B4-BE49-F238E27FC236}">
                <a16:creationId xmlns:a16="http://schemas.microsoft.com/office/drawing/2014/main" id="{0CFD992E-512E-5455-FFD3-C69949A62AD7}"/>
              </a:ext>
            </a:extLst>
          </p:cNvPr>
          <p:cNvSpPr txBox="1"/>
          <p:nvPr/>
        </p:nvSpPr>
        <p:spPr>
          <a:xfrm>
            <a:off x="2915464" y="4709877"/>
            <a:ext cx="2882537" cy="2031325"/>
          </a:xfrm>
          <a:prstGeom prst="rect">
            <a:avLst/>
          </a:prstGeom>
          <a:noFill/>
        </p:spPr>
        <p:txBody>
          <a:bodyPr wrap="square" rtlCol="0">
            <a:spAutoFit/>
          </a:bodyPr>
          <a:lstStyle/>
          <a:p>
            <a:r>
              <a:rPr lang="en-GB" sz="1800" dirty="0">
                <a:latin typeface="+mn-lt"/>
              </a:rPr>
              <a:t>5: Open the card like a tent.</a:t>
            </a:r>
          </a:p>
          <a:p>
            <a:r>
              <a:rPr lang="en-GB" sz="1800" dirty="0">
                <a:latin typeface="+mn-lt"/>
              </a:rPr>
              <a:t>The tricky bit…….using your thumb or fingers, push the top triangle through to the inside.</a:t>
            </a:r>
          </a:p>
          <a:p>
            <a:r>
              <a:rPr lang="en-GB" sz="1800" dirty="0">
                <a:latin typeface="+mn-lt"/>
              </a:rPr>
              <a:t>Repeat this for the bottom triangle.</a:t>
            </a:r>
          </a:p>
        </p:txBody>
      </p:sp>
      <p:sp>
        <p:nvSpPr>
          <p:cNvPr id="30" name="TextBox 29">
            <a:extLst>
              <a:ext uri="{FF2B5EF4-FFF2-40B4-BE49-F238E27FC236}">
                <a16:creationId xmlns:a16="http://schemas.microsoft.com/office/drawing/2014/main" id="{D37AFF0F-4ADF-3D78-D934-9C3E6AD5EB4E}"/>
              </a:ext>
            </a:extLst>
          </p:cNvPr>
          <p:cNvSpPr txBox="1"/>
          <p:nvPr/>
        </p:nvSpPr>
        <p:spPr>
          <a:xfrm>
            <a:off x="6221346" y="4709877"/>
            <a:ext cx="1800200" cy="1477328"/>
          </a:xfrm>
          <a:prstGeom prst="rect">
            <a:avLst/>
          </a:prstGeom>
          <a:noFill/>
        </p:spPr>
        <p:txBody>
          <a:bodyPr wrap="square" rtlCol="0">
            <a:spAutoFit/>
          </a:bodyPr>
          <a:lstStyle/>
          <a:p>
            <a:r>
              <a:rPr lang="en-GB" sz="1800" dirty="0">
                <a:latin typeface="+mn-lt"/>
              </a:rPr>
              <a:t>6: Close the card and firmly press, </a:t>
            </a:r>
            <a:r>
              <a:rPr lang="en-GB" sz="1800" b="1" dirty="0">
                <a:latin typeface="+mn-lt"/>
              </a:rPr>
              <a:t>creasing</a:t>
            </a:r>
            <a:r>
              <a:rPr lang="en-GB" sz="1800" dirty="0">
                <a:latin typeface="+mn-lt"/>
              </a:rPr>
              <a:t> these edges</a:t>
            </a:r>
          </a:p>
          <a:p>
            <a:r>
              <a:rPr lang="en-GB" sz="1800" dirty="0">
                <a:latin typeface="+mn-lt"/>
              </a:rPr>
              <a:t> </a:t>
            </a:r>
          </a:p>
        </p:txBody>
      </p:sp>
      <p:grpSp>
        <p:nvGrpSpPr>
          <p:cNvPr id="17" name="Group 16">
            <a:extLst>
              <a:ext uri="{FF2B5EF4-FFF2-40B4-BE49-F238E27FC236}">
                <a16:creationId xmlns:a16="http://schemas.microsoft.com/office/drawing/2014/main" id="{D494B3AC-BE34-FC26-EFB5-F8910BBAA22D}"/>
              </a:ext>
            </a:extLst>
          </p:cNvPr>
          <p:cNvGrpSpPr/>
          <p:nvPr/>
        </p:nvGrpSpPr>
        <p:grpSpPr>
          <a:xfrm>
            <a:off x="624972" y="1754956"/>
            <a:ext cx="1800200" cy="2520280"/>
            <a:chOff x="7769887" y="1844824"/>
            <a:chExt cx="1800200" cy="2520280"/>
          </a:xfrm>
        </p:grpSpPr>
        <p:sp>
          <p:nvSpPr>
            <p:cNvPr id="6" name="Rectangle 5">
              <a:extLst>
                <a:ext uri="{FF2B5EF4-FFF2-40B4-BE49-F238E27FC236}">
                  <a16:creationId xmlns:a16="http://schemas.microsoft.com/office/drawing/2014/main" id="{EC7262FF-D3FE-9D15-BC82-D358DCD45688}"/>
                </a:ext>
              </a:extLst>
            </p:cNvPr>
            <p:cNvSpPr/>
            <p:nvPr/>
          </p:nvSpPr>
          <p:spPr>
            <a:xfrm>
              <a:off x="7769887" y="1844824"/>
              <a:ext cx="1800200" cy="25202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0DAB5E26-6205-92B7-3327-0533E1E03FE2}"/>
                </a:ext>
              </a:extLst>
            </p:cNvPr>
            <p:cNvCxnSpPr>
              <a:cxnSpLocks/>
            </p:cNvCxnSpPr>
            <p:nvPr/>
          </p:nvCxnSpPr>
          <p:spPr>
            <a:xfrm flipV="1">
              <a:off x="7793824" y="3176548"/>
              <a:ext cx="720923" cy="54581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70F41B6-B3B6-1B08-CC70-2A9CC266B22B}"/>
                </a:ext>
              </a:extLst>
            </p:cNvPr>
            <p:cNvCxnSpPr>
              <a:cxnSpLocks/>
            </p:cNvCxnSpPr>
            <p:nvPr/>
          </p:nvCxnSpPr>
          <p:spPr>
            <a:xfrm>
              <a:off x="7807768" y="2570113"/>
              <a:ext cx="720923" cy="54581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B6AA25B-3D98-2180-1076-8684A15D2A5A}"/>
                </a:ext>
              </a:extLst>
            </p:cNvPr>
            <p:cNvCxnSpPr>
              <a:cxnSpLocks/>
            </p:cNvCxnSpPr>
            <p:nvPr/>
          </p:nvCxnSpPr>
          <p:spPr>
            <a:xfrm>
              <a:off x="7769887" y="3138325"/>
              <a:ext cx="76879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 name="Group 1">
            <a:extLst>
              <a:ext uri="{FF2B5EF4-FFF2-40B4-BE49-F238E27FC236}">
                <a16:creationId xmlns:a16="http://schemas.microsoft.com/office/drawing/2014/main" id="{6B0C1AD8-8081-5304-E37E-482DF2F81C33}"/>
              </a:ext>
            </a:extLst>
          </p:cNvPr>
          <p:cNvGrpSpPr/>
          <p:nvPr/>
        </p:nvGrpSpPr>
        <p:grpSpPr>
          <a:xfrm>
            <a:off x="6258563" y="1754956"/>
            <a:ext cx="1800200" cy="2520280"/>
            <a:chOff x="623392" y="1484784"/>
            <a:chExt cx="1800200" cy="2520280"/>
          </a:xfrm>
        </p:grpSpPr>
        <p:sp>
          <p:nvSpPr>
            <p:cNvPr id="23" name="Rectangle 22">
              <a:extLst>
                <a:ext uri="{FF2B5EF4-FFF2-40B4-BE49-F238E27FC236}">
                  <a16:creationId xmlns:a16="http://schemas.microsoft.com/office/drawing/2014/main" id="{8620B4B0-CAC8-B113-A8F4-1C8DDFEF038A}"/>
                </a:ext>
              </a:extLst>
            </p:cNvPr>
            <p:cNvSpPr/>
            <p:nvPr/>
          </p:nvSpPr>
          <p:spPr>
            <a:xfrm>
              <a:off x="623392" y="1484784"/>
              <a:ext cx="1800200" cy="2520280"/>
            </a:xfrm>
            <a:prstGeom prst="rect">
              <a:avLst/>
            </a:prstGeom>
            <a:ln>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24" name="Straight Connector 23">
              <a:extLst>
                <a:ext uri="{FF2B5EF4-FFF2-40B4-BE49-F238E27FC236}">
                  <a16:creationId xmlns:a16="http://schemas.microsoft.com/office/drawing/2014/main" id="{F505BA37-3C6D-E9B1-883A-564548E60660}"/>
                </a:ext>
              </a:extLst>
            </p:cNvPr>
            <p:cNvCxnSpPr>
              <a:cxnSpLocks/>
            </p:cNvCxnSpPr>
            <p:nvPr/>
          </p:nvCxnSpPr>
          <p:spPr>
            <a:xfrm flipV="1">
              <a:off x="629586" y="2792106"/>
              <a:ext cx="720923" cy="545818"/>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C35849E-7059-0D57-7EA7-D59AF2B603E4}"/>
                </a:ext>
              </a:extLst>
            </p:cNvPr>
            <p:cNvCxnSpPr>
              <a:cxnSpLocks/>
            </p:cNvCxnSpPr>
            <p:nvPr/>
          </p:nvCxnSpPr>
          <p:spPr>
            <a:xfrm>
              <a:off x="629587" y="2232467"/>
              <a:ext cx="720923" cy="545818"/>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9AD44E4-7826-FA2F-D5F3-BB4B2C9596DD}"/>
                </a:ext>
              </a:extLst>
            </p:cNvPr>
            <p:cNvCxnSpPr/>
            <p:nvPr/>
          </p:nvCxnSpPr>
          <p:spPr>
            <a:xfrm>
              <a:off x="623392" y="2232467"/>
              <a:ext cx="0" cy="112716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06593C88-B714-0E0B-6672-6AFA2B96565C}"/>
              </a:ext>
            </a:extLst>
          </p:cNvPr>
          <p:cNvGrpSpPr/>
          <p:nvPr/>
        </p:nvGrpSpPr>
        <p:grpSpPr>
          <a:xfrm>
            <a:off x="2735015" y="2312875"/>
            <a:ext cx="3360985" cy="2232249"/>
            <a:chOff x="3474487" y="2225019"/>
            <a:chExt cx="3360985" cy="2232249"/>
          </a:xfrm>
        </p:grpSpPr>
        <p:pic>
          <p:nvPicPr>
            <p:cNvPr id="4" name="Picture 3">
              <a:extLst>
                <a:ext uri="{FF2B5EF4-FFF2-40B4-BE49-F238E27FC236}">
                  <a16:creationId xmlns:a16="http://schemas.microsoft.com/office/drawing/2014/main" id="{ED76ED02-8AE4-DBDA-9F68-3A482FF3DFE2}"/>
                </a:ext>
              </a:extLst>
            </p:cNvPr>
            <p:cNvPicPr>
              <a:picLocks noChangeAspect="1"/>
            </p:cNvPicPr>
            <p:nvPr/>
          </p:nvPicPr>
          <p:blipFill rotWithShape="1">
            <a:blip r:embed="rId2"/>
            <a:srcRect l="15418" r="18057"/>
            <a:stretch/>
          </p:blipFill>
          <p:spPr>
            <a:xfrm rot="16200000" flipH="1">
              <a:off x="4038855" y="1660651"/>
              <a:ext cx="2232249" cy="3360985"/>
            </a:xfrm>
            <a:prstGeom prst="rect">
              <a:avLst/>
            </a:prstGeom>
          </p:spPr>
        </p:pic>
        <p:grpSp>
          <p:nvGrpSpPr>
            <p:cNvPr id="34" name="Group 33">
              <a:extLst>
                <a:ext uri="{FF2B5EF4-FFF2-40B4-BE49-F238E27FC236}">
                  <a16:creationId xmlns:a16="http://schemas.microsoft.com/office/drawing/2014/main" id="{840790F1-191F-922A-1305-26D066FC1AB9}"/>
                </a:ext>
              </a:extLst>
            </p:cNvPr>
            <p:cNvGrpSpPr/>
            <p:nvPr/>
          </p:nvGrpSpPr>
          <p:grpSpPr>
            <a:xfrm>
              <a:off x="4511824" y="2544303"/>
              <a:ext cx="1165920" cy="649907"/>
              <a:chOff x="4511824" y="2544303"/>
              <a:chExt cx="1165920" cy="649907"/>
            </a:xfrm>
          </p:grpSpPr>
          <p:cxnSp>
            <p:nvCxnSpPr>
              <p:cNvPr id="15" name="Straight Connector 14">
                <a:extLst>
                  <a:ext uri="{FF2B5EF4-FFF2-40B4-BE49-F238E27FC236}">
                    <a16:creationId xmlns:a16="http://schemas.microsoft.com/office/drawing/2014/main" id="{F9F849E1-7671-A947-0BDC-917D72F27459}"/>
                  </a:ext>
                </a:extLst>
              </p:cNvPr>
              <p:cNvCxnSpPr/>
              <p:nvPr/>
            </p:nvCxnSpPr>
            <p:spPr>
              <a:xfrm>
                <a:off x="5096205" y="2544303"/>
                <a:ext cx="117547" cy="6499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F30EDD3-ABE0-3AE0-A254-DBBDF5891CA0}"/>
                  </a:ext>
                </a:extLst>
              </p:cNvPr>
              <p:cNvCxnSpPr>
                <a:cxnSpLocks/>
              </p:cNvCxnSpPr>
              <p:nvPr/>
            </p:nvCxnSpPr>
            <p:spPr>
              <a:xfrm flipV="1">
                <a:off x="5213752" y="2544303"/>
                <a:ext cx="463992" cy="649907"/>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979FDBAF-E232-7984-65D0-8C54328A5F57}"/>
                  </a:ext>
                </a:extLst>
              </p:cNvPr>
              <p:cNvCxnSpPr>
                <a:cxnSpLocks/>
              </p:cNvCxnSpPr>
              <p:nvPr/>
            </p:nvCxnSpPr>
            <p:spPr>
              <a:xfrm flipH="1" flipV="1">
                <a:off x="4511824" y="2544303"/>
                <a:ext cx="695734" cy="649907"/>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cxnSp>
        <p:nvCxnSpPr>
          <p:cNvPr id="37" name="Straight Arrow Connector 36">
            <a:extLst>
              <a:ext uri="{FF2B5EF4-FFF2-40B4-BE49-F238E27FC236}">
                <a16:creationId xmlns:a16="http://schemas.microsoft.com/office/drawing/2014/main" id="{B6711EEC-8087-CE11-02AB-F622FC58CFF7}"/>
              </a:ext>
            </a:extLst>
          </p:cNvPr>
          <p:cNvCxnSpPr/>
          <p:nvPr/>
        </p:nvCxnSpPr>
        <p:spPr>
          <a:xfrm>
            <a:off x="4636448" y="2027478"/>
            <a:ext cx="0" cy="55327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AF9E6253-329E-1C54-1772-AEC8E52C0073}"/>
              </a:ext>
            </a:extLst>
          </p:cNvPr>
          <p:cNvCxnSpPr/>
          <p:nvPr/>
        </p:nvCxnSpPr>
        <p:spPr>
          <a:xfrm>
            <a:off x="4060384" y="2025799"/>
            <a:ext cx="0" cy="55327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F50F7F18-A6EA-E27B-F80F-AA8024970503}"/>
              </a:ext>
            </a:extLst>
          </p:cNvPr>
          <p:cNvSpPr txBox="1"/>
          <p:nvPr/>
        </p:nvSpPr>
        <p:spPr>
          <a:xfrm>
            <a:off x="4060384" y="1658146"/>
            <a:ext cx="1080120" cy="369332"/>
          </a:xfrm>
          <a:prstGeom prst="rect">
            <a:avLst/>
          </a:prstGeom>
          <a:noFill/>
        </p:spPr>
        <p:txBody>
          <a:bodyPr wrap="square" rtlCol="0">
            <a:spAutoFit/>
          </a:bodyPr>
          <a:lstStyle/>
          <a:p>
            <a:r>
              <a:rPr lang="en-GB" sz="1800" dirty="0">
                <a:latin typeface="+mn-lt"/>
              </a:rPr>
              <a:t>PUSH</a:t>
            </a:r>
          </a:p>
        </p:txBody>
      </p:sp>
      <p:sp>
        <p:nvSpPr>
          <p:cNvPr id="43" name="TextBox 42">
            <a:extLst>
              <a:ext uri="{FF2B5EF4-FFF2-40B4-BE49-F238E27FC236}">
                <a16:creationId xmlns:a16="http://schemas.microsoft.com/office/drawing/2014/main" id="{480A3C33-8087-CEAD-344F-4D1AA3B62A7C}"/>
              </a:ext>
            </a:extLst>
          </p:cNvPr>
          <p:cNvSpPr txBox="1"/>
          <p:nvPr/>
        </p:nvSpPr>
        <p:spPr>
          <a:xfrm>
            <a:off x="8688288" y="5318401"/>
            <a:ext cx="3115325" cy="923330"/>
          </a:xfrm>
          <a:prstGeom prst="rect">
            <a:avLst/>
          </a:prstGeom>
          <a:noFill/>
        </p:spPr>
        <p:txBody>
          <a:bodyPr wrap="square" rtlCol="0">
            <a:spAutoFit/>
          </a:bodyPr>
          <a:lstStyle/>
          <a:p>
            <a:r>
              <a:rPr lang="en-GB" sz="1800" dirty="0">
                <a:latin typeface="+mn-lt"/>
              </a:rPr>
              <a:t>7: Open the card and see your Mouth Pop-up</a:t>
            </a:r>
          </a:p>
          <a:p>
            <a:r>
              <a:rPr lang="en-GB" sz="1800" dirty="0">
                <a:latin typeface="+mn-lt"/>
              </a:rPr>
              <a:t> </a:t>
            </a:r>
          </a:p>
        </p:txBody>
      </p:sp>
      <p:pic>
        <p:nvPicPr>
          <p:cNvPr id="45" name="Picture 44">
            <a:extLst>
              <a:ext uri="{FF2B5EF4-FFF2-40B4-BE49-F238E27FC236}">
                <a16:creationId xmlns:a16="http://schemas.microsoft.com/office/drawing/2014/main" id="{DE7F2137-B808-2A16-3E9A-083AEF645F78}"/>
              </a:ext>
            </a:extLst>
          </p:cNvPr>
          <p:cNvPicPr>
            <a:picLocks noChangeAspect="1"/>
          </p:cNvPicPr>
          <p:nvPr/>
        </p:nvPicPr>
        <p:blipFill>
          <a:blip r:embed="rId3"/>
          <a:stretch>
            <a:fillRect/>
          </a:stretch>
        </p:blipFill>
        <p:spPr>
          <a:xfrm>
            <a:off x="8616280" y="2480245"/>
            <a:ext cx="3115326" cy="2706859"/>
          </a:xfrm>
          <a:prstGeom prst="rect">
            <a:avLst/>
          </a:prstGeom>
        </p:spPr>
      </p:pic>
    </p:spTree>
    <p:extLst>
      <p:ext uri="{BB962C8B-B14F-4D97-AF65-F5344CB8AC3E}">
        <p14:creationId xmlns:p14="http://schemas.microsoft.com/office/powerpoint/2010/main" val="730312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F0419-D3A6-36C5-451A-AD145368EE69}"/>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1E20BAE-8645-C74D-F433-E5754F886B3E}"/>
              </a:ext>
            </a:extLst>
          </p:cNvPr>
          <p:cNvSpPr>
            <a:spLocks noGrp="1"/>
          </p:cNvSpPr>
          <p:nvPr>
            <p:ph type="title"/>
          </p:nvPr>
        </p:nvSpPr>
        <p:spPr>
          <a:xfrm>
            <a:off x="191344" y="616269"/>
            <a:ext cx="10972800" cy="868515"/>
          </a:xfrm>
        </p:spPr>
        <p:txBody>
          <a:bodyPr/>
          <a:lstStyle/>
          <a:p>
            <a:pPr algn="l"/>
            <a:r>
              <a:rPr lang="en-GB" b="1" dirty="0"/>
              <a:t>V-Fold: Variations – Angle Fold</a:t>
            </a:r>
          </a:p>
        </p:txBody>
      </p:sp>
      <p:pic>
        <p:nvPicPr>
          <p:cNvPr id="8" name="Picture 7">
            <a:extLst>
              <a:ext uri="{FF2B5EF4-FFF2-40B4-BE49-F238E27FC236}">
                <a16:creationId xmlns:a16="http://schemas.microsoft.com/office/drawing/2014/main" id="{6C35C46E-C893-9F1E-322E-644496AF75E7}"/>
              </a:ext>
            </a:extLst>
          </p:cNvPr>
          <p:cNvPicPr>
            <a:picLocks noChangeAspect="1"/>
          </p:cNvPicPr>
          <p:nvPr/>
        </p:nvPicPr>
        <p:blipFill rotWithShape="1">
          <a:blip r:embed="rId2"/>
          <a:srcRect l="15418" r="18057"/>
          <a:stretch/>
        </p:blipFill>
        <p:spPr>
          <a:xfrm>
            <a:off x="441595" y="1496479"/>
            <a:ext cx="2232249" cy="3360985"/>
          </a:xfrm>
          <a:prstGeom prst="rect">
            <a:avLst/>
          </a:prstGeom>
        </p:spPr>
      </p:pic>
      <p:sp>
        <p:nvSpPr>
          <p:cNvPr id="21" name="TextBox 20">
            <a:extLst>
              <a:ext uri="{FF2B5EF4-FFF2-40B4-BE49-F238E27FC236}">
                <a16:creationId xmlns:a16="http://schemas.microsoft.com/office/drawing/2014/main" id="{DCF823FE-53D3-A670-D474-A67E48912C62}"/>
              </a:ext>
            </a:extLst>
          </p:cNvPr>
          <p:cNvSpPr txBox="1"/>
          <p:nvPr/>
        </p:nvSpPr>
        <p:spPr>
          <a:xfrm>
            <a:off x="289975" y="4869160"/>
            <a:ext cx="2565665" cy="1477328"/>
          </a:xfrm>
          <a:prstGeom prst="rect">
            <a:avLst/>
          </a:prstGeom>
          <a:noFill/>
        </p:spPr>
        <p:txBody>
          <a:bodyPr wrap="square" rtlCol="0">
            <a:spAutoFit/>
          </a:bodyPr>
          <a:lstStyle/>
          <a:p>
            <a:r>
              <a:rPr lang="en-GB" sz="1800" dirty="0">
                <a:latin typeface="+mn-lt"/>
              </a:rPr>
              <a:t>1: </a:t>
            </a:r>
            <a:r>
              <a:rPr lang="en-GB" sz="1800" b="1" dirty="0">
                <a:latin typeface="+mn-lt"/>
              </a:rPr>
              <a:t>Fold</a:t>
            </a:r>
            <a:r>
              <a:rPr lang="en-GB" sz="1800" dirty="0">
                <a:latin typeface="+mn-lt"/>
              </a:rPr>
              <a:t> a piece of card in half down the centre.  Use a ruler to </a:t>
            </a:r>
            <a:r>
              <a:rPr lang="en-GB" sz="1800" b="1" dirty="0">
                <a:latin typeface="+mn-lt"/>
              </a:rPr>
              <a:t>crease</a:t>
            </a:r>
            <a:r>
              <a:rPr lang="en-GB" sz="1800" dirty="0">
                <a:latin typeface="+mn-lt"/>
              </a:rPr>
              <a:t> along the fold, reinforcing it.</a:t>
            </a:r>
          </a:p>
        </p:txBody>
      </p:sp>
      <p:sp>
        <p:nvSpPr>
          <p:cNvPr id="22" name="TextBox 21">
            <a:extLst>
              <a:ext uri="{FF2B5EF4-FFF2-40B4-BE49-F238E27FC236}">
                <a16:creationId xmlns:a16="http://schemas.microsoft.com/office/drawing/2014/main" id="{9C4DA28D-7148-CE65-657E-7BC0995650AE}"/>
              </a:ext>
            </a:extLst>
          </p:cNvPr>
          <p:cNvSpPr txBox="1"/>
          <p:nvPr/>
        </p:nvSpPr>
        <p:spPr>
          <a:xfrm>
            <a:off x="3487693" y="4857464"/>
            <a:ext cx="3303244" cy="1477328"/>
          </a:xfrm>
          <a:prstGeom prst="rect">
            <a:avLst/>
          </a:prstGeom>
          <a:noFill/>
        </p:spPr>
        <p:txBody>
          <a:bodyPr wrap="square" rtlCol="0">
            <a:spAutoFit/>
          </a:bodyPr>
          <a:lstStyle/>
          <a:p>
            <a:r>
              <a:rPr lang="en-GB" sz="1800" dirty="0">
                <a:latin typeface="+mn-lt"/>
              </a:rPr>
              <a:t>2: With the folded edge on the left, Draw a line at 90 degrees to the folded edge, just under halfway across the card, </a:t>
            </a:r>
            <a:r>
              <a:rPr lang="en-GB" sz="1800" b="1" dirty="0">
                <a:latin typeface="+mn-lt"/>
              </a:rPr>
              <a:t>cut</a:t>
            </a:r>
            <a:r>
              <a:rPr lang="en-GB" sz="1800" dirty="0">
                <a:latin typeface="+mn-lt"/>
              </a:rPr>
              <a:t> along this line. </a:t>
            </a:r>
          </a:p>
        </p:txBody>
      </p:sp>
      <p:sp>
        <p:nvSpPr>
          <p:cNvPr id="30" name="TextBox 29">
            <a:extLst>
              <a:ext uri="{FF2B5EF4-FFF2-40B4-BE49-F238E27FC236}">
                <a16:creationId xmlns:a16="http://schemas.microsoft.com/office/drawing/2014/main" id="{596D7EA0-5576-E3C1-F865-812ED890AE60}"/>
              </a:ext>
            </a:extLst>
          </p:cNvPr>
          <p:cNvSpPr txBox="1"/>
          <p:nvPr/>
        </p:nvSpPr>
        <p:spPr>
          <a:xfrm>
            <a:off x="7248128" y="4869160"/>
            <a:ext cx="4361640" cy="1200329"/>
          </a:xfrm>
          <a:prstGeom prst="rect">
            <a:avLst/>
          </a:prstGeom>
          <a:noFill/>
        </p:spPr>
        <p:txBody>
          <a:bodyPr wrap="square" rtlCol="0">
            <a:spAutoFit/>
          </a:bodyPr>
          <a:lstStyle/>
          <a:p>
            <a:r>
              <a:rPr lang="en-GB" sz="1800" dirty="0">
                <a:latin typeface="+mn-lt"/>
              </a:rPr>
              <a:t>3: </a:t>
            </a:r>
            <a:r>
              <a:rPr lang="en-GB" sz="1800" b="1" dirty="0">
                <a:latin typeface="+mn-lt"/>
              </a:rPr>
              <a:t>Fold</a:t>
            </a:r>
            <a:r>
              <a:rPr lang="en-GB" sz="1800" dirty="0">
                <a:latin typeface="+mn-lt"/>
              </a:rPr>
              <a:t> the card back along the dotted line. </a:t>
            </a:r>
          </a:p>
          <a:p>
            <a:endParaRPr lang="en-GB" sz="1800" b="1" dirty="0">
              <a:latin typeface="+mn-lt"/>
            </a:endParaRPr>
          </a:p>
          <a:p>
            <a:r>
              <a:rPr lang="en-GB" sz="1800" b="1" dirty="0">
                <a:latin typeface="+mn-lt"/>
              </a:rPr>
              <a:t>Fold</a:t>
            </a:r>
            <a:r>
              <a:rPr lang="en-GB" sz="1800" dirty="0">
                <a:latin typeface="+mn-lt"/>
              </a:rPr>
              <a:t> both ways and </a:t>
            </a:r>
            <a:r>
              <a:rPr lang="en-GB" sz="1800" b="1" dirty="0">
                <a:latin typeface="+mn-lt"/>
              </a:rPr>
              <a:t>crease</a:t>
            </a:r>
            <a:r>
              <a:rPr lang="en-GB" sz="1800" dirty="0">
                <a:latin typeface="+mn-lt"/>
              </a:rPr>
              <a:t> to break the fibres up and make the </a:t>
            </a:r>
            <a:r>
              <a:rPr lang="en-GB" sz="1800" b="1" dirty="0">
                <a:latin typeface="+mn-lt"/>
              </a:rPr>
              <a:t>fold</a:t>
            </a:r>
            <a:r>
              <a:rPr lang="en-GB" sz="1800" dirty="0">
                <a:latin typeface="+mn-lt"/>
              </a:rPr>
              <a:t> more flexible.</a:t>
            </a:r>
          </a:p>
        </p:txBody>
      </p:sp>
      <p:grpSp>
        <p:nvGrpSpPr>
          <p:cNvPr id="32" name="Group 31">
            <a:extLst>
              <a:ext uri="{FF2B5EF4-FFF2-40B4-BE49-F238E27FC236}">
                <a16:creationId xmlns:a16="http://schemas.microsoft.com/office/drawing/2014/main" id="{69F39B14-1BA5-4CFF-62D6-5A66FA264AE7}"/>
              </a:ext>
            </a:extLst>
          </p:cNvPr>
          <p:cNvGrpSpPr/>
          <p:nvPr/>
        </p:nvGrpSpPr>
        <p:grpSpPr>
          <a:xfrm>
            <a:off x="3269151" y="1879149"/>
            <a:ext cx="3107584" cy="2520280"/>
            <a:chOff x="3392991" y="1908266"/>
            <a:chExt cx="3107584" cy="2520280"/>
          </a:xfrm>
        </p:grpSpPr>
        <p:sp>
          <p:nvSpPr>
            <p:cNvPr id="25" name="TextBox 24">
              <a:extLst>
                <a:ext uri="{FF2B5EF4-FFF2-40B4-BE49-F238E27FC236}">
                  <a16:creationId xmlns:a16="http://schemas.microsoft.com/office/drawing/2014/main" id="{1D50847A-4F88-798C-04BB-AF1CA27902F0}"/>
                </a:ext>
              </a:extLst>
            </p:cNvPr>
            <p:cNvSpPr txBox="1"/>
            <p:nvPr/>
          </p:nvSpPr>
          <p:spPr>
            <a:xfrm>
              <a:off x="3392991" y="2882501"/>
              <a:ext cx="897162" cy="584775"/>
            </a:xfrm>
            <a:prstGeom prst="rect">
              <a:avLst/>
            </a:prstGeom>
            <a:noFill/>
          </p:spPr>
          <p:txBody>
            <a:bodyPr wrap="square" rtlCol="0">
              <a:spAutoFit/>
            </a:bodyPr>
            <a:lstStyle/>
            <a:p>
              <a:pPr algn="ctr"/>
              <a:r>
                <a:rPr lang="en-GB" sz="1600" dirty="0">
                  <a:latin typeface="+mn-lt"/>
                </a:rPr>
                <a:t>Folded Edge</a:t>
              </a:r>
            </a:p>
          </p:txBody>
        </p:sp>
        <p:cxnSp>
          <p:nvCxnSpPr>
            <p:cNvPr id="27" name="Straight Arrow Connector 26">
              <a:extLst>
                <a:ext uri="{FF2B5EF4-FFF2-40B4-BE49-F238E27FC236}">
                  <a16:creationId xmlns:a16="http://schemas.microsoft.com/office/drawing/2014/main" id="{023FA282-6A55-89C6-3BB6-140A5FB7B7D8}"/>
                </a:ext>
              </a:extLst>
            </p:cNvPr>
            <p:cNvCxnSpPr>
              <a:cxnSpLocks/>
            </p:cNvCxnSpPr>
            <p:nvPr/>
          </p:nvCxnSpPr>
          <p:spPr>
            <a:xfrm>
              <a:off x="4202802" y="3128965"/>
              <a:ext cx="497573"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D4AAD5A2-2DEE-0E95-74F7-28700E2C16BE}"/>
                </a:ext>
              </a:extLst>
            </p:cNvPr>
            <p:cNvGrpSpPr/>
            <p:nvPr/>
          </p:nvGrpSpPr>
          <p:grpSpPr>
            <a:xfrm>
              <a:off x="4700375" y="1908266"/>
              <a:ext cx="1800200" cy="2520280"/>
              <a:chOff x="4700375" y="1908266"/>
              <a:chExt cx="1800200" cy="2520280"/>
            </a:xfrm>
          </p:grpSpPr>
          <p:sp>
            <p:nvSpPr>
              <p:cNvPr id="9" name="Rectangle 8">
                <a:extLst>
                  <a:ext uri="{FF2B5EF4-FFF2-40B4-BE49-F238E27FC236}">
                    <a16:creationId xmlns:a16="http://schemas.microsoft.com/office/drawing/2014/main" id="{8D265843-1E4D-DA40-87C6-B5405600EBD7}"/>
                  </a:ext>
                </a:extLst>
              </p:cNvPr>
              <p:cNvSpPr/>
              <p:nvPr/>
            </p:nvSpPr>
            <p:spPr>
              <a:xfrm>
                <a:off x="4700375" y="1908266"/>
                <a:ext cx="1800200" cy="25202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3" name="Straight Connector 2">
                <a:extLst>
                  <a:ext uri="{FF2B5EF4-FFF2-40B4-BE49-F238E27FC236}">
                    <a16:creationId xmlns:a16="http://schemas.microsoft.com/office/drawing/2014/main" id="{F9C20AEA-70B4-FA0B-163D-9EFE46E7C549}"/>
                  </a:ext>
                </a:extLst>
              </p:cNvPr>
              <p:cNvCxnSpPr>
                <a:cxnSpLocks/>
              </p:cNvCxnSpPr>
              <p:nvPr/>
            </p:nvCxnSpPr>
            <p:spPr>
              <a:xfrm>
                <a:off x="4738256" y="2633555"/>
                <a:ext cx="730918" cy="1011469"/>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4C41D514-1770-B1CD-DD0D-695A71E3C5C9}"/>
                  </a:ext>
                </a:extLst>
              </p:cNvPr>
              <p:cNvCxnSpPr>
                <a:cxnSpLocks/>
              </p:cNvCxnSpPr>
              <p:nvPr/>
            </p:nvCxnSpPr>
            <p:spPr>
              <a:xfrm>
                <a:off x="4700375" y="3645024"/>
                <a:ext cx="76879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3" name="Group 12">
            <a:extLst>
              <a:ext uri="{FF2B5EF4-FFF2-40B4-BE49-F238E27FC236}">
                <a16:creationId xmlns:a16="http://schemas.microsoft.com/office/drawing/2014/main" id="{7BB7CF65-2410-9DCF-16E0-52E1BAA7E6D7}"/>
              </a:ext>
            </a:extLst>
          </p:cNvPr>
          <p:cNvGrpSpPr/>
          <p:nvPr/>
        </p:nvGrpSpPr>
        <p:grpSpPr>
          <a:xfrm>
            <a:off x="7422991" y="1916832"/>
            <a:ext cx="1800200" cy="2520280"/>
            <a:chOff x="4700375" y="1908266"/>
            <a:chExt cx="1800200" cy="2520280"/>
          </a:xfrm>
        </p:grpSpPr>
        <p:sp>
          <p:nvSpPr>
            <p:cNvPr id="15" name="Rectangle 14">
              <a:extLst>
                <a:ext uri="{FF2B5EF4-FFF2-40B4-BE49-F238E27FC236}">
                  <a16:creationId xmlns:a16="http://schemas.microsoft.com/office/drawing/2014/main" id="{8AB3EFCA-2B0D-950C-90CF-40872329D02E}"/>
                </a:ext>
              </a:extLst>
            </p:cNvPr>
            <p:cNvSpPr/>
            <p:nvPr/>
          </p:nvSpPr>
          <p:spPr>
            <a:xfrm>
              <a:off x="4700375" y="1908266"/>
              <a:ext cx="1800200" cy="25202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6" name="Straight Connector 15">
              <a:extLst>
                <a:ext uri="{FF2B5EF4-FFF2-40B4-BE49-F238E27FC236}">
                  <a16:creationId xmlns:a16="http://schemas.microsoft.com/office/drawing/2014/main" id="{1AEE40EE-3BDE-12EB-0E3D-B2B3F8610685}"/>
                </a:ext>
              </a:extLst>
            </p:cNvPr>
            <p:cNvCxnSpPr>
              <a:cxnSpLocks/>
            </p:cNvCxnSpPr>
            <p:nvPr/>
          </p:nvCxnSpPr>
          <p:spPr>
            <a:xfrm>
              <a:off x="4738256" y="2633555"/>
              <a:ext cx="730918" cy="1011469"/>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4867A95-F6C1-8222-0BA6-EFB666664225}"/>
                </a:ext>
              </a:extLst>
            </p:cNvPr>
            <p:cNvCxnSpPr>
              <a:cxnSpLocks/>
            </p:cNvCxnSpPr>
            <p:nvPr/>
          </p:nvCxnSpPr>
          <p:spPr>
            <a:xfrm>
              <a:off x="4700375" y="3645024"/>
              <a:ext cx="76879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 name="Rectangle 19">
            <a:extLst>
              <a:ext uri="{FF2B5EF4-FFF2-40B4-BE49-F238E27FC236}">
                <a16:creationId xmlns:a16="http://schemas.microsoft.com/office/drawing/2014/main" id="{96199844-7938-223F-EBB1-A09FC4012588}"/>
              </a:ext>
            </a:extLst>
          </p:cNvPr>
          <p:cNvSpPr/>
          <p:nvPr/>
        </p:nvSpPr>
        <p:spPr>
          <a:xfrm>
            <a:off x="9603811" y="1908266"/>
            <a:ext cx="1800200" cy="2520280"/>
          </a:xfrm>
          <a:prstGeom prst="rect">
            <a:avLst/>
          </a:prstGeom>
          <a:ln>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28" name="Straight Connector 27">
            <a:extLst>
              <a:ext uri="{FF2B5EF4-FFF2-40B4-BE49-F238E27FC236}">
                <a16:creationId xmlns:a16="http://schemas.microsoft.com/office/drawing/2014/main" id="{2F0E0467-4091-B56E-B0A6-57F22F1BD808}"/>
              </a:ext>
            </a:extLst>
          </p:cNvPr>
          <p:cNvCxnSpPr>
            <a:cxnSpLocks/>
          </p:cNvCxnSpPr>
          <p:nvPr/>
        </p:nvCxnSpPr>
        <p:spPr>
          <a:xfrm>
            <a:off x="9603811" y="2604438"/>
            <a:ext cx="768799" cy="1040586"/>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BC2961E-0877-40C2-5004-B62455FC8788}"/>
              </a:ext>
            </a:extLst>
          </p:cNvPr>
          <p:cNvCxnSpPr>
            <a:cxnSpLocks/>
          </p:cNvCxnSpPr>
          <p:nvPr/>
        </p:nvCxnSpPr>
        <p:spPr>
          <a:xfrm>
            <a:off x="9603811" y="3645024"/>
            <a:ext cx="768799"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7A6F08DE-E9BA-BFA2-12D4-F134862A92EE}"/>
              </a:ext>
            </a:extLst>
          </p:cNvPr>
          <p:cNvCxnSpPr>
            <a:cxnSpLocks/>
          </p:cNvCxnSpPr>
          <p:nvPr/>
        </p:nvCxnSpPr>
        <p:spPr>
          <a:xfrm>
            <a:off x="9603811" y="2642121"/>
            <a:ext cx="1626" cy="98230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9240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2488AC-95BD-84C3-AEA0-4E9B6BB9A57E}"/>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E1AD0B07-02DD-046A-923D-8CB54419705A}"/>
              </a:ext>
            </a:extLst>
          </p:cNvPr>
          <p:cNvSpPr>
            <a:spLocks noGrp="1"/>
          </p:cNvSpPr>
          <p:nvPr>
            <p:ph type="title"/>
          </p:nvPr>
        </p:nvSpPr>
        <p:spPr>
          <a:xfrm>
            <a:off x="191344" y="616269"/>
            <a:ext cx="10972800" cy="868515"/>
          </a:xfrm>
        </p:spPr>
        <p:txBody>
          <a:bodyPr/>
          <a:lstStyle/>
          <a:p>
            <a:pPr algn="l"/>
            <a:r>
              <a:rPr lang="en-GB" b="1" dirty="0"/>
              <a:t>V-Fold: Variations – Angle Fold</a:t>
            </a:r>
          </a:p>
        </p:txBody>
      </p:sp>
      <p:sp>
        <p:nvSpPr>
          <p:cNvPr id="21" name="TextBox 20">
            <a:extLst>
              <a:ext uri="{FF2B5EF4-FFF2-40B4-BE49-F238E27FC236}">
                <a16:creationId xmlns:a16="http://schemas.microsoft.com/office/drawing/2014/main" id="{36DFC63C-C2A0-0397-1D3F-3C435CA0B1F0}"/>
              </a:ext>
            </a:extLst>
          </p:cNvPr>
          <p:cNvSpPr txBox="1"/>
          <p:nvPr/>
        </p:nvSpPr>
        <p:spPr>
          <a:xfrm>
            <a:off x="449360" y="4857464"/>
            <a:ext cx="1800200" cy="923330"/>
          </a:xfrm>
          <a:prstGeom prst="rect">
            <a:avLst/>
          </a:prstGeom>
          <a:noFill/>
        </p:spPr>
        <p:txBody>
          <a:bodyPr wrap="square" rtlCol="0">
            <a:spAutoFit/>
          </a:bodyPr>
          <a:lstStyle/>
          <a:p>
            <a:r>
              <a:rPr lang="en-GB" sz="1800" dirty="0">
                <a:latin typeface="+mn-lt"/>
              </a:rPr>
              <a:t>4: Put the flap back to its original position.</a:t>
            </a:r>
          </a:p>
        </p:txBody>
      </p:sp>
      <p:sp>
        <p:nvSpPr>
          <p:cNvPr id="22" name="TextBox 21">
            <a:extLst>
              <a:ext uri="{FF2B5EF4-FFF2-40B4-BE49-F238E27FC236}">
                <a16:creationId xmlns:a16="http://schemas.microsoft.com/office/drawing/2014/main" id="{6CED0B7D-82BE-2FCA-FD74-E97F232A5779}"/>
              </a:ext>
            </a:extLst>
          </p:cNvPr>
          <p:cNvSpPr txBox="1"/>
          <p:nvPr/>
        </p:nvSpPr>
        <p:spPr>
          <a:xfrm>
            <a:off x="2903227" y="4857464"/>
            <a:ext cx="2736304" cy="1754326"/>
          </a:xfrm>
          <a:prstGeom prst="rect">
            <a:avLst/>
          </a:prstGeom>
          <a:noFill/>
        </p:spPr>
        <p:txBody>
          <a:bodyPr wrap="square" rtlCol="0">
            <a:spAutoFit/>
          </a:bodyPr>
          <a:lstStyle/>
          <a:p>
            <a:r>
              <a:rPr lang="en-GB" sz="1800" dirty="0">
                <a:latin typeface="+mn-lt"/>
              </a:rPr>
              <a:t>5: Open the card like a tent.</a:t>
            </a:r>
          </a:p>
          <a:p>
            <a:r>
              <a:rPr lang="en-GB" sz="1800" dirty="0">
                <a:latin typeface="+mn-lt"/>
              </a:rPr>
              <a:t>The tricky bit…….using your thumb or fingers, push the triangle through to the inside.</a:t>
            </a:r>
          </a:p>
        </p:txBody>
      </p:sp>
      <p:grpSp>
        <p:nvGrpSpPr>
          <p:cNvPr id="13" name="Group 12">
            <a:extLst>
              <a:ext uri="{FF2B5EF4-FFF2-40B4-BE49-F238E27FC236}">
                <a16:creationId xmlns:a16="http://schemas.microsoft.com/office/drawing/2014/main" id="{7EB5A2DF-B432-ECD5-0950-23C8D59FB66F}"/>
              </a:ext>
            </a:extLst>
          </p:cNvPr>
          <p:cNvGrpSpPr/>
          <p:nvPr/>
        </p:nvGrpSpPr>
        <p:grpSpPr>
          <a:xfrm>
            <a:off x="449359" y="1885631"/>
            <a:ext cx="1800200" cy="2520280"/>
            <a:chOff x="4700375" y="1908266"/>
            <a:chExt cx="1800200" cy="2520280"/>
          </a:xfrm>
        </p:grpSpPr>
        <p:sp>
          <p:nvSpPr>
            <p:cNvPr id="15" name="Rectangle 14">
              <a:extLst>
                <a:ext uri="{FF2B5EF4-FFF2-40B4-BE49-F238E27FC236}">
                  <a16:creationId xmlns:a16="http://schemas.microsoft.com/office/drawing/2014/main" id="{BC75A71D-6B7D-C15E-6FF8-34ED9636A21D}"/>
                </a:ext>
              </a:extLst>
            </p:cNvPr>
            <p:cNvSpPr/>
            <p:nvPr/>
          </p:nvSpPr>
          <p:spPr>
            <a:xfrm>
              <a:off x="4700375" y="1908266"/>
              <a:ext cx="1800200" cy="25202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6" name="Straight Connector 15">
              <a:extLst>
                <a:ext uri="{FF2B5EF4-FFF2-40B4-BE49-F238E27FC236}">
                  <a16:creationId xmlns:a16="http://schemas.microsoft.com/office/drawing/2014/main" id="{48B49B42-4314-BE22-F8A0-B3F89C77EC79}"/>
                </a:ext>
              </a:extLst>
            </p:cNvPr>
            <p:cNvCxnSpPr>
              <a:cxnSpLocks/>
            </p:cNvCxnSpPr>
            <p:nvPr/>
          </p:nvCxnSpPr>
          <p:spPr>
            <a:xfrm>
              <a:off x="4738256" y="2633555"/>
              <a:ext cx="730918" cy="1011469"/>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F05100F-F474-01F7-7AB4-43FD0887EC45}"/>
                </a:ext>
              </a:extLst>
            </p:cNvPr>
            <p:cNvCxnSpPr>
              <a:cxnSpLocks/>
            </p:cNvCxnSpPr>
            <p:nvPr/>
          </p:nvCxnSpPr>
          <p:spPr>
            <a:xfrm>
              <a:off x="4700375" y="3645024"/>
              <a:ext cx="76879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3489BAC6-575E-5E6C-9172-FF6E9D841464}"/>
              </a:ext>
            </a:extLst>
          </p:cNvPr>
          <p:cNvGrpSpPr/>
          <p:nvPr/>
        </p:nvGrpSpPr>
        <p:grpSpPr>
          <a:xfrm>
            <a:off x="6373570" y="1885631"/>
            <a:ext cx="1800200" cy="2520280"/>
            <a:chOff x="9603811" y="1908266"/>
            <a:chExt cx="1800200" cy="2520280"/>
          </a:xfrm>
        </p:grpSpPr>
        <p:sp>
          <p:nvSpPr>
            <p:cNvPr id="20" name="Rectangle 19">
              <a:extLst>
                <a:ext uri="{FF2B5EF4-FFF2-40B4-BE49-F238E27FC236}">
                  <a16:creationId xmlns:a16="http://schemas.microsoft.com/office/drawing/2014/main" id="{5C83A243-FC31-73FD-EA20-15AA8189E189}"/>
                </a:ext>
              </a:extLst>
            </p:cNvPr>
            <p:cNvSpPr/>
            <p:nvPr/>
          </p:nvSpPr>
          <p:spPr>
            <a:xfrm>
              <a:off x="9603811" y="1908266"/>
              <a:ext cx="1800200" cy="2520280"/>
            </a:xfrm>
            <a:prstGeom prst="rect">
              <a:avLst/>
            </a:prstGeom>
            <a:ln>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28" name="Straight Connector 27">
              <a:extLst>
                <a:ext uri="{FF2B5EF4-FFF2-40B4-BE49-F238E27FC236}">
                  <a16:creationId xmlns:a16="http://schemas.microsoft.com/office/drawing/2014/main" id="{BB1FFA00-6492-FF1A-F7BC-A2EFE562FA1B}"/>
                </a:ext>
              </a:extLst>
            </p:cNvPr>
            <p:cNvCxnSpPr>
              <a:cxnSpLocks/>
            </p:cNvCxnSpPr>
            <p:nvPr/>
          </p:nvCxnSpPr>
          <p:spPr>
            <a:xfrm>
              <a:off x="9603811" y="2604438"/>
              <a:ext cx="768799" cy="1040586"/>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9E28AE3-A035-7089-7000-8E76F8AE89A2}"/>
                </a:ext>
              </a:extLst>
            </p:cNvPr>
            <p:cNvCxnSpPr>
              <a:cxnSpLocks/>
            </p:cNvCxnSpPr>
            <p:nvPr/>
          </p:nvCxnSpPr>
          <p:spPr>
            <a:xfrm>
              <a:off x="9603811" y="3645024"/>
              <a:ext cx="768799"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4E2D3D8-5375-532A-F774-45B261013643}"/>
                </a:ext>
              </a:extLst>
            </p:cNvPr>
            <p:cNvCxnSpPr>
              <a:cxnSpLocks/>
            </p:cNvCxnSpPr>
            <p:nvPr/>
          </p:nvCxnSpPr>
          <p:spPr>
            <a:xfrm>
              <a:off x="9603811" y="2642121"/>
              <a:ext cx="1626" cy="98230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6" name="Picture 5">
            <a:extLst>
              <a:ext uri="{FF2B5EF4-FFF2-40B4-BE49-F238E27FC236}">
                <a16:creationId xmlns:a16="http://schemas.microsoft.com/office/drawing/2014/main" id="{FD0DB6C0-1811-9A88-5784-89AF5079F914}"/>
              </a:ext>
            </a:extLst>
          </p:cNvPr>
          <p:cNvPicPr>
            <a:picLocks noChangeAspect="1"/>
          </p:cNvPicPr>
          <p:nvPr/>
        </p:nvPicPr>
        <p:blipFill rotWithShape="1">
          <a:blip r:embed="rId2"/>
          <a:srcRect l="15418" r="18057"/>
          <a:stretch/>
        </p:blipFill>
        <p:spPr>
          <a:xfrm rot="16200000" flipH="1">
            <a:off x="3374099" y="1921296"/>
            <a:ext cx="2232249" cy="3360985"/>
          </a:xfrm>
          <a:prstGeom prst="rect">
            <a:avLst/>
          </a:prstGeom>
        </p:spPr>
      </p:pic>
      <p:cxnSp>
        <p:nvCxnSpPr>
          <p:cNvPr id="11" name="Straight Connector 10">
            <a:extLst>
              <a:ext uri="{FF2B5EF4-FFF2-40B4-BE49-F238E27FC236}">
                <a16:creationId xmlns:a16="http://schemas.microsoft.com/office/drawing/2014/main" id="{7899EF34-4FC1-8D53-179A-279E5F207290}"/>
              </a:ext>
            </a:extLst>
          </p:cNvPr>
          <p:cNvCxnSpPr/>
          <p:nvPr/>
        </p:nvCxnSpPr>
        <p:spPr>
          <a:xfrm>
            <a:off x="3865824" y="2791122"/>
            <a:ext cx="117547" cy="6499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75B7BC5-E05D-9954-6E21-0C373CB0ABC8}"/>
              </a:ext>
            </a:extLst>
          </p:cNvPr>
          <p:cNvCxnSpPr>
            <a:cxnSpLocks/>
          </p:cNvCxnSpPr>
          <p:nvPr/>
        </p:nvCxnSpPr>
        <p:spPr>
          <a:xfrm flipV="1">
            <a:off x="3983371" y="2791122"/>
            <a:ext cx="986600" cy="649907"/>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3CE166D3-8400-174A-1654-3B528A103C4A}"/>
              </a:ext>
            </a:extLst>
          </p:cNvPr>
          <p:cNvCxnSpPr/>
          <p:nvPr/>
        </p:nvCxnSpPr>
        <p:spPr>
          <a:xfrm>
            <a:off x="4177883" y="2159986"/>
            <a:ext cx="0" cy="55327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E7D264A-DBAC-A420-4E91-7A5838D4AED1}"/>
              </a:ext>
            </a:extLst>
          </p:cNvPr>
          <p:cNvSpPr txBox="1"/>
          <p:nvPr/>
        </p:nvSpPr>
        <p:spPr>
          <a:xfrm>
            <a:off x="3865824" y="1791498"/>
            <a:ext cx="1080120" cy="369332"/>
          </a:xfrm>
          <a:prstGeom prst="rect">
            <a:avLst/>
          </a:prstGeom>
          <a:noFill/>
        </p:spPr>
        <p:txBody>
          <a:bodyPr wrap="square" rtlCol="0">
            <a:spAutoFit/>
          </a:bodyPr>
          <a:lstStyle/>
          <a:p>
            <a:r>
              <a:rPr lang="en-GB" sz="1800" dirty="0">
                <a:latin typeface="+mn-lt"/>
              </a:rPr>
              <a:t>PUSH</a:t>
            </a:r>
          </a:p>
        </p:txBody>
      </p:sp>
      <p:sp>
        <p:nvSpPr>
          <p:cNvPr id="26" name="TextBox 25">
            <a:extLst>
              <a:ext uri="{FF2B5EF4-FFF2-40B4-BE49-F238E27FC236}">
                <a16:creationId xmlns:a16="http://schemas.microsoft.com/office/drawing/2014/main" id="{7D27D2ED-E63A-B5E3-93C5-F575FAE0690D}"/>
              </a:ext>
            </a:extLst>
          </p:cNvPr>
          <p:cNvSpPr txBox="1"/>
          <p:nvPr/>
        </p:nvSpPr>
        <p:spPr>
          <a:xfrm>
            <a:off x="6314285" y="4857464"/>
            <a:ext cx="1800200" cy="1477328"/>
          </a:xfrm>
          <a:prstGeom prst="rect">
            <a:avLst/>
          </a:prstGeom>
          <a:noFill/>
        </p:spPr>
        <p:txBody>
          <a:bodyPr wrap="square" rtlCol="0">
            <a:spAutoFit/>
          </a:bodyPr>
          <a:lstStyle/>
          <a:p>
            <a:r>
              <a:rPr lang="en-GB" sz="1800" dirty="0">
                <a:latin typeface="+mn-lt"/>
              </a:rPr>
              <a:t>6: Close the card and firmly press, </a:t>
            </a:r>
            <a:r>
              <a:rPr lang="en-GB" sz="1800" b="1" dirty="0">
                <a:latin typeface="+mn-lt"/>
              </a:rPr>
              <a:t>creasing</a:t>
            </a:r>
            <a:r>
              <a:rPr lang="en-GB" sz="1800" dirty="0">
                <a:latin typeface="+mn-lt"/>
              </a:rPr>
              <a:t> the </a:t>
            </a:r>
            <a:r>
              <a:rPr lang="en-GB" sz="1800" b="1" dirty="0">
                <a:latin typeface="+mn-lt"/>
              </a:rPr>
              <a:t>folded </a:t>
            </a:r>
            <a:r>
              <a:rPr lang="en-GB" sz="1800" dirty="0">
                <a:latin typeface="+mn-lt"/>
              </a:rPr>
              <a:t>edge.</a:t>
            </a:r>
          </a:p>
          <a:p>
            <a:r>
              <a:rPr lang="en-GB" sz="1800" dirty="0">
                <a:latin typeface="+mn-lt"/>
              </a:rPr>
              <a:t> </a:t>
            </a:r>
          </a:p>
        </p:txBody>
      </p:sp>
      <p:grpSp>
        <p:nvGrpSpPr>
          <p:cNvPr id="31" name="Group 30">
            <a:extLst>
              <a:ext uri="{FF2B5EF4-FFF2-40B4-BE49-F238E27FC236}">
                <a16:creationId xmlns:a16="http://schemas.microsoft.com/office/drawing/2014/main" id="{4613D339-1A8D-EE5A-7E90-820DF7EA5BB5}"/>
              </a:ext>
            </a:extLst>
          </p:cNvPr>
          <p:cNvGrpSpPr/>
          <p:nvPr/>
        </p:nvGrpSpPr>
        <p:grpSpPr>
          <a:xfrm>
            <a:off x="8757359" y="2432698"/>
            <a:ext cx="3105624" cy="2706859"/>
            <a:chOff x="5159895" y="2636912"/>
            <a:chExt cx="3105624" cy="2706859"/>
          </a:xfrm>
        </p:grpSpPr>
        <p:grpSp>
          <p:nvGrpSpPr>
            <p:cNvPr id="33" name="Group 32">
              <a:extLst>
                <a:ext uri="{FF2B5EF4-FFF2-40B4-BE49-F238E27FC236}">
                  <a16:creationId xmlns:a16="http://schemas.microsoft.com/office/drawing/2014/main" id="{D0D51B5A-F409-ABB5-6F49-FACAF0D2627C}"/>
                </a:ext>
              </a:extLst>
            </p:cNvPr>
            <p:cNvGrpSpPr/>
            <p:nvPr/>
          </p:nvGrpSpPr>
          <p:grpSpPr>
            <a:xfrm>
              <a:off x="5159895" y="2636912"/>
              <a:ext cx="1557664" cy="2706859"/>
              <a:chOff x="5159895" y="2636912"/>
              <a:chExt cx="1557664" cy="2706859"/>
            </a:xfrm>
          </p:grpSpPr>
          <p:cxnSp>
            <p:nvCxnSpPr>
              <p:cNvPr id="44" name="Straight Connector 43">
                <a:extLst>
                  <a:ext uri="{FF2B5EF4-FFF2-40B4-BE49-F238E27FC236}">
                    <a16:creationId xmlns:a16="http://schemas.microsoft.com/office/drawing/2014/main" id="{E282EFFC-E675-436C-5DAC-E7F4678A4BC5}"/>
                  </a:ext>
                </a:extLst>
              </p:cNvPr>
              <p:cNvCxnSpPr>
                <a:cxnSpLocks/>
              </p:cNvCxnSpPr>
              <p:nvPr/>
            </p:nvCxnSpPr>
            <p:spPr>
              <a:xfrm>
                <a:off x="5159896" y="2852936"/>
                <a:ext cx="0" cy="24908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20EB57-86B8-0DC2-1E3D-A091CA6FF5D8}"/>
                  </a:ext>
                </a:extLst>
              </p:cNvPr>
              <p:cNvCxnSpPr>
                <a:cxnSpLocks/>
              </p:cNvCxnSpPr>
              <p:nvPr/>
            </p:nvCxnSpPr>
            <p:spPr>
              <a:xfrm flipV="1">
                <a:off x="5159896" y="2636912"/>
                <a:ext cx="1557663" cy="2160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8EE88F3-C2A4-3541-5D83-86B76B50319C}"/>
                  </a:ext>
                </a:extLst>
              </p:cNvPr>
              <p:cNvCxnSpPr/>
              <p:nvPr/>
            </p:nvCxnSpPr>
            <p:spPr>
              <a:xfrm flipV="1">
                <a:off x="5159895" y="4869160"/>
                <a:ext cx="1557664" cy="47461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79C3EA13-0519-FF51-7B80-E91C1E4C9A99}"/>
                  </a:ext>
                </a:extLst>
              </p:cNvPr>
              <p:cNvCxnSpPr>
                <a:cxnSpLocks/>
              </p:cNvCxnSpPr>
              <p:nvPr/>
            </p:nvCxnSpPr>
            <p:spPr>
              <a:xfrm>
                <a:off x="6717559" y="2636912"/>
                <a:ext cx="0" cy="223224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A3A8DB9-97AE-9E28-3D7D-D6F87990BCDB}"/>
                  </a:ext>
                </a:extLst>
              </p:cNvPr>
              <p:cNvCxnSpPr/>
              <p:nvPr/>
            </p:nvCxnSpPr>
            <p:spPr>
              <a:xfrm flipH="1">
                <a:off x="6014288" y="4437112"/>
                <a:ext cx="693567" cy="2160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E03898B-C6D4-9A05-619A-1A1E68B38F92}"/>
                  </a:ext>
                </a:extLst>
              </p:cNvPr>
              <p:cNvCxnSpPr/>
              <p:nvPr/>
            </p:nvCxnSpPr>
            <p:spPr>
              <a:xfrm flipV="1">
                <a:off x="6023992" y="2924944"/>
                <a:ext cx="693567" cy="17281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38F947A2-A28A-D531-8D63-2B6913A835CC}"/>
                  </a:ext>
                </a:extLst>
              </p:cNvPr>
              <p:cNvCxnSpPr/>
              <p:nvPr/>
            </p:nvCxnSpPr>
            <p:spPr>
              <a:xfrm flipV="1">
                <a:off x="6014288" y="4098353"/>
                <a:ext cx="693567" cy="55478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42FA38BA-8547-9B5D-2558-8998F5CA0E45}"/>
                  </a:ext>
                </a:extLst>
              </p:cNvPr>
              <p:cNvCxnSpPr/>
              <p:nvPr/>
            </p:nvCxnSpPr>
            <p:spPr>
              <a:xfrm>
                <a:off x="6717558" y="4098353"/>
                <a:ext cx="0" cy="33875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E1711379-FBA1-834F-8298-4532C2883061}"/>
                </a:ext>
              </a:extLst>
            </p:cNvPr>
            <p:cNvGrpSpPr/>
            <p:nvPr/>
          </p:nvGrpSpPr>
          <p:grpSpPr>
            <a:xfrm flipH="1">
              <a:off x="6707855" y="2636912"/>
              <a:ext cx="1557664" cy="2706859"/>
              <a:chOff x="5159895" y="2636912"/>
              <a:chExt cx="1557664" cy="2706859"/>
            </a:xfrm>
          </p:grpSpPr>
          <p:cxnSp>
            <p:nvCxnSpPr>
              <p:cNvPr id="35" name="Straight Connector 34">
                <a:extLst>
                  <a:ext uri="{FF2B5EF4-FFF2-40B4-BE49-F238E27FC236}">
                    <a16:creationId xmlns:a16="http://schemas.microsoft.com/office/drawing/2014/main" id="{C29A3EA0-3DC7-967E-5205-42E568E0B0E1}"/>
                  </a:ext>
                </a:extLst>
              </p:cNvPr>
              <p:cNvCxnSpPr>
                <a:cxnSpLocks/>
              </p:cNvCxnSpPr>
              <p:nvPr/>
            </p:nvCxnSpPr>
            <p:spPr>
              <a:xfrm>
                <a:off x="5159896" y="2852936"/>
                <a:ext cx="0" cy="24908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A9EAD91-5767-75B6-6E5F-696E1E99F215}"/>
                  </a:ext>
                </a:extLst>
              </p:cNvPr>
              <p:cNvCxnSpPr>
                <a:cxnSpLocks/>
              </p:cNvCxnSpPr>
              <p:nvPr/>
            </p:nvCxnSpPr>
            <p:spPr>
              <a:xfrm flipV="1">
                <a:off x="5159896" y="2636912"/>
                <a:ext cx="1557663" cy="2160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493D5B7-B904-5E25-23F2-9D20097997C8}"/>
                  </a:ext>
                </a:extLst>
              </p:cNvPr>
              <p:cNvCxnSpPr/>
              <p:nvPr/>
            </p:nvCxnSpPr>
            <p:spPr>
              <a:xfrm flipV="1">
                <a:off x="5159895" y="4869160"/>
                <a:ext cx="1557664" cy="47461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2B66E19-5177-6AB7-873E-55B57F40D37D}"/>
                  </a:ext>
                </a:extLst>
              </p:cNvPr>
              <p:cNvCxnSpPr>
                <a:cxnSpLocks/>
              </p:cNvCxnSpPr>
              <p:nvPr/>
            </p:nvCxnSpPr>
            <p:spPr>
              <a:xfrm>
                <a:off x="6717559" y="2636912"/>
                <a:ext cx="0" cy="223224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10E3938-518A-5900-9DE8-369E5A1A58BF}"/>
                  </a:ext>
                </a:extLst>
              </p:cNvPr>
              <p:cNvCxnSpPr/>
              <p:nvPr/>
            </p:nvCxnSpPr>
            <p:spPr>
              <a:xfrm flipH="1">
                <a:off x="6014288" y="4437112"/>
                <a:ext cx="693567" cy="2160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E219DB1-3108-2945-6546-0C26A7D51370}"/>
                  </a:ext>
                </a:extLst>
              </p:cNvPr>
              <p:cNvCxnSpPr/>
              <p:nvPr/>
            </p:nvCxnSpPr>
            <p:spPr>
              <a:xfrm flipV="1">
                <a:off x="6023992" y="2924944"/>
                <a:ext cx="693567" cy="17281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5000203-6952-07F6-6690-D28464C6EC16}"/>
                  </a:ext>
                </a:extLst>
              </p:cNvPr>
              <p:cNvCxnSpPr/>
              <p:nvPr/>
            </p:nvCxnSpPr>
            <p:spPr>
              <a:xfrm flipV="1">
                <a:off x="6014288" y="4098353"/>
                <a:ext cx="693567" cy="55478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6F132D91-E413-F32E-62AA-84E352DBD422}"/>
                  </a:ext>
                </a:extLst>
              </p:cNvPr>
              <p:cNvCxnSpPr/>
              <p:nvPr/>
            </p:nvCxnSpPr>
            <p:spPr>
              <a:xfrm>
                <a:off x="6717558" y="4098353"/>
                <a:ext cx="0" cy="33875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53" name="TextBox 52">
            <a:extLst>
              <a:ext uri="{FF2B5EF4-FFF2-40B4-BE49-F238E27FC236}">
                <a16:creationId xmlns:a16="http://schemas.microsoft.com/office/drawing/2014/main" id="{70478CC0-E337-85E6-E8E9-9AA067602A39}"/>
              </a:ext>
            </a:extLst>
          </p:cNvPr>
          <p:cNvSpPr txBox="1"/>
          <p:nvPr/>
        </p:nvSpPr>
        <p:spPr>
          <a:xfrm>
            <a:off x="8920289" y="5587197"/>
            <a:ext cx="2822351" cy="646331"/>
          </a:xfrm>
          <a:prstGeom prst="rect">
            <a:avLst/>
          </a:prstGeom>
          <a:noFill/>
        </p:spPr>
        <p:txBody>
          <a:bodyPr wrap="square">
            <a:spAutoFit/>
          </a:bodyPr>
          <a:lstStyle/>
          <a:p>
            <a:r>
              <a:rPr lang="en-GB" sz="1800" dirty="0">
                <a:latin typeface="+mn-lt"/>
              </a:rPr>
              <a:t>7: Open the card and see your Angle Fold Pop-up</a:t>
            </a:r>
          </a:p>
        </p:txBody>
      </p:sp>
    </p:spTree>
    <p:extLst>
      <p:ext uri="{BB962C8B-B14F-4D97-AF65-F5344CB8AC3E}">
        <p14:creationId xmlns:p14="http://schemas.microsoft.com/office/powerpoint/2010/main" val="809368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D7B515-8831-911F-2208-49E10E0CF179}"/>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23589C0D-7BF8-DB9D-0255-4113AD6F588C}"/>
              </a:ext>
            </a:extLst>
          </p:cNvPr>
          <p:cNvSpPr>
            <a:spLocks noGrp="1"/>
          </p:cNvSpPr>
          <p:nvPr>
            <p:ph type="title"/>
          </p:nvPr>
        </p:nvSpPr>
        <p:spPr>
          <a:xfrm>
            <a:off x="191344" y="616269"/>
            <a:ext cx="10972800" cy="868515"/>
          </a:xfrm>
        </p:spPr>
        <p:txBody>
          <a:bodyPr/>
          <a:lstStyle/>
          <a:p>
            <a:pPr algn="l"/>
            <a:r>
              <a:rPr lang="en-GB" b="1" dirty="0"/>
              <a:t>Box Fold: Variations – Double Box</a:t>
            </a:r>
          </a:p>
        </p:txBody>
      </p:sp>
      <p:pic>
        <p:nvPicPr>
          <p:cNvPr id="8" name="Picture 7">
            <a:extLst>
              <a:ext uri="{FF2B5EF4-FFF2-40B4-BE49-F238E27FC236}">
                <a16:creationId xmlns:a16="http://schemas.microsoft.com/office/drawing/2014/main" id="{5FA09F17-8D77-8C5F-FDB9-728B5CD75E8E}"/>
              </a:ext>
            </a:extLst>
          </p:cNvPr>
          <p:cNvPicPr>
            <a:picLocks noChangeAspect="1"/>
          </p:cNvPicPr>
          <p:nvPr/>
        </p:nvPicPr>
        <p:blipFill rotWithShape="1">
          <a:blip r:embed="rId2"/>
          <a:srcRect l="15418" r="18057"/>
          <a:stretch/>
        </p:blipFill>
        <p:spPr>
          <a:xfrm>
            <a:off x="4727848" y="1748507"/>
            <a:ext cx="2232249" cy="3360985"/>
          </a:xfrm>
          <a:prstGeom prst="rect">
            <a:avLst/>
          </a:prstGeom>
        </p:spPr>
      </p:pic>
      <p:sp>
        <p:nvSpPr>
          <p:cNvPr id="4" name="TextBox 3">
            <a:extLst>
              <a:ext uri="{FF2B5EF4-FFF2-40B4-BE49-F238E27FC236}">
                <a16:creationId xmlns:a16="http://schemas.microsoft.com/office/drawing/2014/main" id="{561F3B8A-2B13-9B6B-67B1-9A934D9DFA80}"/>
              </a:ext>
            </a:extLst>
          </p:cNvPr>
          <p:cNvSpPr txBox="1"/>
          <p:nvPr/>
        </p:nvSpPr>
        <p:spPr>
          <a:xfrm>
            <a:off x="4844618" y="4883719"/>
            <a:ext cx="2043470" cy="1754326"/>
          </a:xfrm>
          <a:prstGeom prst="rect">
            <a:avLst/>
          </a:prstGeom>
          <a:noFill/>
        </p:spPr>
        <p:txBody>
          <a:bodyPr wrap="square" rtlCol="0">
            <a:spAutoFit/>
          </a:bodyPr>
          <a:lstStyle/>
          <a:p>
            <a:r>
              <a:rPr lang="en-GB" sz="1800" dirty="0">
                <a:latin typeface="+mn-lt"/>
              </a:rPr>
              <a:t>2: </a:t>
            </a:r>
            <a:r>
              <a:rPr lang="en-GB" sz="1800" b="1" dirty="0">
                <a:latin typeface="+mn-lt"/>
              </a:rPr>
              <a:t>Fold</a:t>
            </a:r>
            <a:r>
              <a:rPr lang="en-GB" sz="1800" dirty="0">
                <a:latin typeface="+mn-lt"/>
              </a:rPr>
              <a:t> a piece of card in half down the centre.  Use a ruler to press along the </a:t>
            </a:r>
            <a:r>
              <a:rPr lang="en-GB" sz="1800" b="1" dirty="0">
                <a:latin typeface="+mn-lt"/>
              </a:rPr>
              <a:t>fold</a:t>
            </a:r>
            <a:r>
              <a:rPr lang="en-GB" sz="1800" dirty="0">
                <a:latin typeface="+mn-lt"/>
              </a:rPr>
              <a:t>, reinforcing it. Set aside.</a:t>
            </a:r>
          </a:p>
        </p:txBody>
      </p:sp>
      <p:sp>
        <p:nvSpPr>
          <p:cNvPr id="2" name="Rectangle 1">
            <a:extLst>
              <a:ext uri="{FF2B5EF4-FFF2-40B4-BE49-F238E27FC236}">
                <a16:creationId xmlns:a16="http://schemas.microsoft.com/office/drawing/2014/main" id="{64F9B3FC-3AEF-6FD8-4783-D4360CD57820}"/>
              </a:ext>
            </a:extLst>
          </p:cNvPr>
          <p:cNvSpPr/>
          <p:nvPr/>
        </p:nvSpPr>
        <p:spPr>
          <a:xfrm>
            <a:off x="365427" y="2177296"/>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3" name="Rectangle 2">
            <a:extLst>
              <a:ext uri="{FF2B5EF4-FFF2-40B4-BE49-F238E27FC236}">
                <a16:creationId xmlns:a16="http://schemas.microsoft.com/office/drawing/2014/main" id="{77D478E7-8238-105A-0B7B-E8E6EE3A212A}"/>
              </a:ext>
            </a:extLst>
          </p:cNvPr>
          <p:cNvSpPr/>
          <p:nvPr/>
        </p:nvSpPr>
        <p:spPr>
          <a:xfrm>
            <a:off x="2351583" y="2177296"/>
            <a:ext cx="1800200" cy="25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 name="TextBox 4">
            <a:extLst>
              <a:ext uri="{FF2B5EF4-FFF2-40B4-BE49-F238E27FC236}">
                <a16:creationId xmlns:a16="http://schemas.microsoft.com/office/drawing/2014/main" id="{F5B04EAE-8077-D45D-5014-E26CF70FE407}"/>
              </a:ext>
            </a:extLst>
          </p:cNvPr>
          <p:cNvSpPr txBox="1"/>
          <p:nvPr/>
        </p:nvSpPr>
        <p:spPr>
          <a:xfrm>
            <a:off x="365427" y="4883719"/>
            <a:ext cx="3786355" cy="1477328"/>
          </a:xfrm>
          <a:prstGeom prst="rect">
            <a:avLst/>
          </a:prstGeom>
          <a:noFill/>
        </p:spPr>
        <p:txBody>
          <a:bodyPr wrap="square" rtlCol="0">
            <a:spAutoFit/>
          </a:bodyPr>
          <a:lstStyle/>
          <a:p>
            <a:r>
              <a:rPr lang="en-GB" sz="1800" dirty="0">
                <a:latin typeface="+mn-lt"/>
              </a:rPr>
              <a:t>1:  One card is for the outer card; the other is for the strips to make the ‘floating plane’ box.</a:t>
            </a:r>
          </a:p>
          <a:p>
            <a:r>
              <a:rPr lang="en-GB" sz="1800" b="1" dirty="0">
                <a:latin typeface="+mn-lt"/>
              </a:rPr>
              <a:t>Cut</a:t>
            </a:r>
            <a:r>
              <a:rPr lang="en-GB" sz="1800" dirty="0">
                <a:latin typeface="+mn-lt"/>
              </a:rPr>
              <a:t> two strips from the long edge, at least 1cm wide.</a:t>
            </a:r>
          </a:p>
        </p:txBody>
      </p:sp>
      <p:cxnSp>
        <p:nvCxnSpPr>
          <p:cNvPr id="9" name="Straight Connector 8">
            <a:extLst>
              <a:ext uri="{FF2B5EF4-FFF2-40B4-BE49-F238E27FC236}">
                <a16:creationId xmlns:a16="http://schemas.microsoft.com/office/drawing/2014/main" id="{6D1E455A-5079-83E0-4D3F-860B505390F6}"/>
              </a:ext>
            </a:extLst>
          </p:cNvPr>
          <p:cNvCxnSpPr/>
          <p:nvPr/>
        </p:nvCxnSpPr>
        <p:spPr>
          <a:xfrm>
            <a:off x="3935760" y="2177296"/>
            <a:ext cx="0" cy="25200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67F0155-249B-5C6D-11B6-8B4730B587E9}"/>
              </a:ext>
            </a:extLst>
          </p:cNvPr>
          <p:cNvCxnSpPr/>
          <p:nvPr/>
        </p:nvCxnSpPr>
        <p:spPr>
          <a:xfrm>
            <a:off x="3719736" y="2177296"/>
            <a:ext cx="0" cy="25200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49AEE8E-3B18-BAD2-115A-C5FEC86A40D6}"/>
              </a:ext>
            </a:extLst>
          </p:cNvPr>
          <p:cNvSpPr txBox="1"/>
          <p:nvPr/>
        </p:nvSpPr>
        <p:spPr>
          <a:xfrm>
            <a:off x="322017" y="1647369"/>
            <a:ext cx="4319483" cy="400110"/>
          </a:xfrm>
          <a:prstGeom prst="rect">
            <a:avLst/>
          </a:prstGeom>
          <a:noFill/>
        </p:spPr>
        <p:txBody>
          <a:bodyPr wrap="square">
            <a:spAutoFit/>
          </a:bodyPr>
          <a:lstStyle/>
          <a:p>
            <a:r>
              <a:rPr lang="en-GB" sz="2000" dirty="0">
                <a:latin typeface="+mn-lt"/>
              </a:rPr>
              <a:t>You will need 2 pieces of A4 card</a:t>
            </a:r>
            <a:endParaRPr lang="en-GB" sz="2000" dirty="0"/>
          </a:p>
        </p:txBody>
      </p:sp>
      <p:grpSp>
        <p:nvGrpSpPr>
          <p:cNvPr id="20" name="Group 19">
            <a:extLst>
              <a:ext uri="{FF2B5EF4-FFF2-40B4-BE49-F238E27FC236}">
                <a16:creationId xmlns:a16="http://schemas.microsoft.com/office/drawing/2014/main" id="{DA7E104C-4F81-2C20-E69D-1002F2A5D428}"/>
              </a:ext>
            </a:extLst>
          </p:cNvPr>
          <p:cNvGrpSpPr/>
          <p:nvPr/>
        </p:nvGrpSpPr>
        <p:grpSpPr>
          <a:xfrm>
            <a:off x="7513801" y="1653531"/>
            <a:ext cx="296416" cy="4713678"/>
            <a:chOff x="7896200" y="1647369"/>
            <a:chExt cx="296416" cy="4713678"/>
          </a:xfrm>
        </p:grpSpPr>
        <p:sp>
          <p:nvSpPr>
            <p:cNvPr id="15" name="Rectangle 14">
              <a:extLst>
                <a:ext uri="{FF2B5EF4-FFF2-40B4-BE49-F238E27FC236}">
                  <a16:creationId xmlns:a16="http://schemas.microsoft.com/office/drawing/2014/main" id="{0AEC4DCA-44BC-067C-A49A-52124340EA76}"/>
                </a:ext>
              </a:extLst>
            </p:cNvPr>
            <p:cNvSpPr/>
            <p:nvPr/>
          </p:nvSpPr>
          <p:spPr>
            <a:xfrm>
              <a:off x="7896200" y="1647369"/>
              <a:ext cx="288032" cy="471367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7" name="Straight Connector 16">
              <a:extLst>
                <a:ext uri="{FF2B5EF4-FFF2-40B4-BE49-F238E27FC236}">
                  <a16:creationId xmlns:a16="http://schemas.microsoft.com/office/drawing/2014/main" id="{F9BD940D-9223-2EAB-E1CD-3924A8E12CED}"/>
                </a:ext>
              </a:extLst>
            </p:cNvPr>
            <p:cNvCxnSpPr>
              <a:cxnSpLocks/>
            </p:cNvCxnSpPr>
            <p:nvPr/>
          </p:nvCxnSpPr>
          <p:spPr>
            <a:xfrm>
              <a:off x="7896200" y="1988840"/>
              <a:ext cx="28803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68A812D-B2FC-D0FA-C2F2-1467BA84B8A0}"/>
                </a:ext>
              </a:extLst>
            </p:cNvPr>
            <p:cNvCxnSpPr>
              <a:cxnSpLocks/>
            </p:cNvCxnSpPr>
            <p:nvPr/>
          </p:nvCxnSpPr>
          <p:spPr>
            <a:xfrm>
              <a:off x="7904584" y="4005064"/>
              <a:ext cx="28803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58854565-5FEC-6301-3E5E-40B1C5E74B1D}"/>
              </a:ext>
            </a:extLst>
          </p:cNvPr>
          <p:cNvGrpSpPr/>
          <p:nvPr/>
        </p:nvGrpSpPr>
        <p:grpSpPr>
          <a:xfrm>
            <a:off x="8161873" y="1653531"/>
            <a:ext cx="296416" cy="4713678"/>
            <a:chOff x="7896200" y="1647369"/>
            <a:chExt cx="296416" cy="4713678"/>
          </a:xfrm>
        </p:grpSpPr>
        <p:sp>
          <p:nvSpPr>
            <p:cNvPr id="23" name="Rectangle 22">
              <a:extLst>
                <a:ext uri="{FF2B5EF4-FFF2-40B4-BE49-F238E27FC236}">
                  <a16:creationId xmlns:a16="http://schemas.microsoft.com/office/drawing/2014/main" id="{438E4671-18F6-D3AA-C422-BC762BCEF337}"/>
                </a:ext>
              </a:extLst>
            </p:cNvPr>
            <p:cNvSpPr/>
            <p:nvPr/>
          </p:nvSpPr>
          <p:spPr>
            <a:xfrm>
              <a:off x="7896200" y="1647369"/>
              <a:ext cx="288032" cy="471367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24" name="Straight Connector 23">
              <a:extLst>
                <a:ext uri="{FF2B5EF4-FFF2-40B4-BE49-F238E27FC236}">
                  <a16:creationId xmlns:a16="http://schemas.microsoft.com/office/drawing/2014/main" id="{E667A3AA-31C0-7E45-16BC-542EAB9F96B6}"/>
                </a:ext>
              </a:extLst>
            </p:cNvPr>
            <p:cNvCxnSpPr>
              <a:cxnSpLocks/>
            </p:cNvCxnSpPr>
            <p:nvPr/>
          </p:nvCxnSpPr>
          <p:spPr>
            <a:xfrm>
              <a:off x="7896200" y="1988840"/>
              <a:ext cx="28803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5E90990-194F-2417-0314-7545AA05E7D0}"/>
                </a:ext>
              </a:extLst>
            </p:cNvPr>
            <p:cNvCxnSpPr>
              <a:cxnSpLocks/>
            </p:cNvCxnSpPr>
            <p:nvPr/>
          </p:nvCxnSpPr>
          <p:spPr>
            <a:xfrm>
              <a:off x="7904584" y="4005064"/>
              <a:ext cx="28803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6953939D-AB08-BE6E-3ED4-E6A442CB5596}"/>
              </a:ext>
            </a:extLst>
          </p:cNvPr>
          <p:cNvGrpSpPr/>
          <p:nvPr/>
        </p:nvGrpSpPr>
        <p:grpSpPr>
          <a:xfrm>
            <a:off x="8844480" y="1652676"/>
            <a:ext cx="506094" cy="2357694"/>
            <a:chOff x="9048328" y="1647369"/>
            <a:chExt cx="506094" cy="2357694"/>
          </a:xfrm>
        </p:grpSpPr>
        <p:sp>
          <p:nvSpPr>
            <p:cNvPr id="26" name="Rectangle 25">
              <a:extLst>
                <a:ext uri="{FF2B5EF4-FFF2-40B4-BE49-F238E27FC236}">
                  <a16:creationId xmlns:a16="http://schemas.microsoft.com/office/drawing/2014/main" id="{12ECE320-A454-EB5C-9B94-DBA1D1726CD7}"/>
                </a:ext>
              </a:extLst>
            </p:cNvPr>
            <p:cNvSpPr/>
            <p:nvPr/>
          </p:nvSpPr>
          <p:spPr>
            <a:xfrm>
              <a:off x="9048328" y="1647369"/>
              <a:ext cx="288032" cy="235769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28" name="Straight Connector 27">
              <a:extLst>
                <a:ext uri="{FF2B5EF4-FFF2-40B4-BE49-F238E27FC236}">
                  <a16:creationId xmlns:a16="http://schemas.microsoft.com/office/drawing/2014/main" id="{37761D28-5E0B-FC0D-0146-CDB944C8AFAC}"/>
                </a:ext>
              </a:extLst>
            </p:cNvPr>
            <p:cNvCxnSpPr>
              <a:cxnSpLocks/>
            </p:cNvCxnSpPr>
            <p:nvPr/>
          </p:nvCxnSpPr>
          <p:spPr>
            <a:xfrm>
              <a:off x="9048328" y="1988840"/>
              <a:ext cx="288032"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54F3EBA7-AF91-17CF-32FA-4833FDBA7EAD}"/>
                </a:ext>
              </a:extLst>
            </p:cNvPr>
            <p:cNvCxnSpPr/>
            <p:nvPr/>
          </p:nvCxnSpPr>
          <p:spPr>
            <a:xfrm flipV="1">
              <a:off x="9336360" y="1988840"/>
              <a:ext cx="0" cy="201536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0" name="Group 39">
              <a:extLst>
                <a:ext uri="{FF2B5EF4-FFF2-40B4-BE49-F238E27FC236}">
                  <a16:creationId xmlns:a16="http://schemas.microsoft.com/office/drawing/2014/main" id="{99804BB7-59F9-5C93-15BA-1D785A31A20A}"/>
                </a:ext>
              </a:extLst>
            </p:cNvPr>
            <p:cNvGrpSpPr/>
            <p:nvPr/>
          </p:nvGrpSpPr>
          <p:grpSpPr>
            <a:xfrm>
              <a:off x="9064659" y="1987985"/>
              <a:ext cx="489763" cy="2015368"/>
              <a:chOff x="10214797" y="1986204"/>
              <a:chExt cx="489763" cy="2015368"/>
            </a:xfrm>
          </p:grpSpPr>
          <p:cxnSp>
            <p:nvCxnSpPr>
              <p:cNvPr id="31" name="Straight Connector 30">
                <a:extLst>
                  <a:ext uri="{FF2B5EF4-FFF2-40B4-BE49-F238E27FC236}">
                    <a16:creationId xmlns:a16="http://schemas.microsoft.com/office/drawing/2014/main" id="{CDE86BE3-DC08-7EA0-6DCB-46EC5FB4E712}"/>
                  </a:ext>
                </a:extLst>
              </p:cNvPr>
              <p:cNvCxnSpPr/>
              <p:nvPr/>
            </p:nvCxnSpPr>
            <p:spPr>
              <a:xfrm flipV="1">
                <a:off x="10214797" y="1986204"/>
                <a:ext cx="216024" cy="201536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195A850-F52C-7D07-DA7E-6A8AA5BF154B}"/>
                  </a:ext>
                </a:extLst>
              </p:cNvPr>
              <p:cNvCxnSpPr/>
              <p:nvPr/>
            </p:nvCxnSpPr>
            <p:spPr>
              <a:xfrm flipV="1">
                <a:off x="10488536" y="1986204"/>
                <a:ext cx="216024" cy="201536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D0CD418E-80AC-3664-D8EA-1D837917B577}"/>
                  </a:ext>
                </a:extLst>
              </p:cNvPr>
              <p:cNvCxnSpPr/>
              <p:nvPr/>
            </p:nvCxnSpPr>
            <p:spPr>
              <a:xfrm>
                <a:off x="10430821" y="1986204"/>
                <a:ext cx="25796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59966EC-DC7F-4E0E-E0BC-A106641F7B18}"/>
                  </a:ext>
                </a:extLst>
              </p:cNvPr>
              <p:cNvCxnSpPr/>
              <p:nvPr/>
            </p:nvCxnSpPr>
            <p:spPr>
              <a:xfrm>
                <a:off x="10214797" y="4001572"/>
                <a:ext cx="28803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3" name="Arrow: Curved Up 42">
            <a:extLst>
              <a:ext uri="{FF2B5EF4-FFF2-40B4-BE49-F238E27FC236}">
                <a16:creationId xmlns:a16="http://schemas.microsoft.com/office/drawing/2014/main" id="{BF45D6B3-1616-F0AF-F4B2-5551DD31D856}"/>
              </a:ext>
            </a:extLst>
          </p:cNvPr>
          <p:cNvSpPr/>
          <p:nvPr/>
        </p:nvSpPr>
        <p:spPr>
          <a:xfrm rot="16689261">
            <a:off x="8075334" y="4151103"/>
            <a:ext cx="2963803" cy="764165"/>
          </a:xfrm>
          <a:prstGeom prst="curvedUpArrow">
            <a:avLst/>
          </a:prstGeom>
          <a:solidFill>
            <a:schemeClr val="tx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5" name="TextBox 44">
            <a:extLst>
              <a:ext uri="{FF2B5EF4-FFF2-40B4-BE49-F238E27FC236}">
                <a16:creationId xmlns:a16="http://schemas.microsoft.com/office/drawing/2014/main" id="{806CEE1B-F4C8-A598-EC3A-5E0A90F30B02}"/>
              </a:ext>
            </a:extLst>
          </p:cNvPr>
          <p:cNvSpPr txBox="1"/>
          <p:nvPr/>
        </p:nvSpPr>
        <p:spPr>
          <a:xfrm>
            <a:off x="10145649" y="2438999"/>
            <a:ext cx="1829654" cy="3139321"/>
          </a:xfrm>
          <a:prstGeom prst="rect">
            <a:avLst/>
          </a:prstGeom>
          <a:noFill/>
        </p:spPr>
        <p:txBody>
          <a:bodyPr wrap="square" rtlCol="0">
            <a:spAutoFit/>
          </a:bodyPr>
          <a:lstStyle/>
          <a:p>
            <a:r>
              <a:rPr lang="en-GB" sz="1800" dirty="0">
                <a:latin typeface="+mn-lt"/>
              </a:rPr>
              <a:t>3: </a:t>
            </a:r>
          </a:p>
          <a:p>
            <a:r>
              <a:rPr lang="en-GB" sz="1800" dirty="0">
                <a:latin typeface="+mn-lt"/>
              </a:rPr>
              <a:t>a) Mark and </a:t>
            </a:r>
            <a:r>
              <a:rPr lang="en-GB" sz="1800" b="1" dirty="0">
                <a:latin typeface="+mn-lt"/>
              </a:rPr>
              <a:t>Fold</a:t>
            </a:r>
            <a:r>
              <a:rPr lang="en-GB" sz="1800" dirty="0">
                <a:latin typeface="+mn-lt"/>
              </a:rPr>
              <a:t> a line 1cm from the top edge on both strips, these will form a tab.</a:t>
            </a:r>
          </a:p>
          <a:p>
            <a:endParaRPr lang="en-GB" sz="1800" dirty="0">
              <a:latin typeface="+mn-lt"/>
            </a:endParaRPr>
          </a:p>
          <a:p>
            <a:r>
              <a:rPr lang="en-GB" sz="1800" dirty="0">
                <a:latin typeface="+mn-lt"/>
              </a:rPr>
              <a:t>b) </a:t>
            </a:r>
            <a:r>
              <a:rPr lang="en-GB" sz="1800" b="1" dirty="0">
                <a:latin typeface="+mn-lt"/>
              </a:rPr>
              <a:t>Fold</a:t>
            </a:r>
            <a:r>
              <a:rPr lang="en-GB" sz="1800" dirty="0">
                <a:latin typeface="+mn-lt"/>
              </a:rPr>
              <a:t> the strip from the bottom edge to the folded line.</a:t>
            </a:r>
          </a:p>
        </p:txBody>
      </p:sp>
      <p:cxnSp>
        <p:nvCxnSpPr>
          <p:cNvPr id="47" name="Straight Arrow Connector 46">
            <a:extLst>
              <a:ext uri="{FF2B5EF4-FFF2-40B4-BE49-F238E27FC236}">
                <a16:creationId xmlns:a16="http://schemas.microsoft.com/office/drawing/2014/main" id="{EF68C895-C1D1-C760-8A2C-285CA1426CE9}"/>
              </a:ext>
            </a:extLst>
          </p:cNvPr>
          <p:cNvCxnSpPr/>
          <p:nvPr/>
        </p:nvCxnSpPr>
        <p:spPr>
          <a:xfrm>
            <a:off x="8328248" y="1647369"/>
            <a:ext cx="0" cy="34592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86C5A35D-9929-C9B5-3888-DE8BBE280239}"/>
              </a:ext>
            </a:extLst>
          </p:cNvPr>
          <p:cNvSpPr txBox="1"/>
          <p:nvPr/>
        </p:nvSpPr>
        <p:spPr>
          <a:xfrm>
            <a:off x="8416704" y="1683806"/>
            <a:ext cx="840358" cy="307777"/>
          </a:xfrm>
          <a:prstGeom prst="rect">
            <a:avLst/>
          </a:prstGeom>
          <a:noFill/>
        </p:spPr>
        <p:txBody>
          <a:bodyPr wrap="square" rtlCol="0">
            <a:spAutoFit/>
          </a:bodyPr>
          <a:lstStyle/>
          <a:p>
            <a:r>
              <a:rPr lang="en-GB" sz="1400" dirty="0">
                <a:latin typeface="+mn-lt"/>
              </a:rPr>
              <a:t>1cm</a:t>
            </a:r>
          </a:p>
        </p:txBody>
      </p:sp>
      <p:sp>
        <p:nvSpPr>
          <p:cNvPr id="49" name="TextBox 48">
            <a:extLst>
              <a:ext uri="{FF2B5EF4-FFF2-40B4-BE49-F238E27FC236}">
                <a16:creationId xmlns:a16="http://schemas.microsoft.com/office/drawing/2014/main" id="{5D248098-87E3-B582-B1D1-58A553A0193A}"/>
              </a:ext>
            </a:extLst>
          </p:cNvPr>
          <p:cNvSpPr txBox="1"/>
          <p:nvPr/>
        </p:nvSpPr>
        <p:spPr>
          <a:xfrm>
            <a:off x="8161873" y="1308868"/>
            <a:ext cx="382397" cy="307777"/>
          </a:xfrm>
          <a:prstGeom prst="rect">
            <a:avLst/>
          </a:prstGeom>
          <a:noFill/>
        </p:spPr>
        <p:txBody>
          <a:bodyPr wrap="square" rtlCol="0">
            <a:spAutoFit/>
          </a:bodyPr>
          <a:lstStyle/>
          <a:p>
            <a:r>
              <a:rPr lang="en-GB" sz="1400" dirty="0">
                <a:latin typeface="+mn-lt"/>
              </a:rPr>
              <a:t>a)</a:t>
            </a:r>
          </a:p>
        </p:txBody>
      </p:sp>
      <p:sp>
        <p:nvSpPr>
          <p:cNvPr id="50" name="TextBox 49">
            <a:extLst>
              <a:ext uri="{FF2B5EF4-FFF2-40B4-BE49-F238E27FC236}">
                <a16:creationId xmlns:a16="http://schemas.microsoft.com/office/drawing/2014/main" id="{19E8DF11-687C-5B99-3164-EA2B20E83E9E}"/>
              </a:ext>
            </a:extLst>
          </p:cNvPr>
          <p:cNvSpPr txBox="1"/>
          <p:nvPr/>
        </p:nvSpPr>
        <p:spPr>
          <a:xfrm>
            <a:off x="8823421" y="1314198"/>
            <a:ext cx="382397" cy="307777"/>
          </a:xfrm>
          <a:prstGeom prst="rect">
            <a:avLst/>
          </a:prstGeom>
          <a:noFill/>
        </p:spPr>
        <p:txBody>
          <a:bodyPr wrap="square" rtlCol="0">
            <a:spAutoFit/>
          </a:bodyPr>
          <a:lstStyle/>
          <a:p>
            <a:r>
              <a:rPr lang="en-GB" sz="1400" dirty="0">
                <a:latin typeface="+mn-lt"/>
              </a:rPr>
              <a:t>b)</a:t>
            </a:r>
          </a:p>
        </p:txBody>
      </p:sp>
    </p:spTree>
    <p:extLst>
      <p:ext uri="{BB962C8B-B14F-4D97-AF65-F5344CB8AC3E}">
        <p14:creationId xmlns:p14="http://schemas.microsoft.com/office/powerpoint/2010/main" val="16693709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D4B087-9335-B6E2-502E-7EBAC01E6F3C}"/>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58F76FF0-284A-8B39-08BE-BAC5A64B9257}"/>
              </a:ext>
            </a:extLst>
          </p:cNvPr>
          <p:cNvSpPr>
            <a:spLocks noGrp="1"/>
          </p:cNvSpPr>
          <p:nvPr>
            <p:ph type="title"/>
          </p:nvPr>
        </p:nvSpPr>
        <p:spPr>
          <a:xfrm>
            <a:off x="191344" y="616269"/>
            <a:ext cx="10972800" cy="868515"/>
          </a:xfrm>
        </p:spPr>
        <p:txBody>
          <a:bodyPr/>
          <a:lstStyle/>
          <a:p>
            <a:pPr algn="l"/>
            <a:r>
              <a:rPr lang="en-GB" b="1" dirty="0"/>
              <a:t>Box Fold: Variations – Double Box</a:t>
            </a:r>
          </a:p>
        </p:txBody>
      </p:sp>
      <p:sp>
        <p:nvSpPr>
          <p:cNvPr id="16" name="Arrow: Curved Up 15">
            <a:extLst>
              <a:ext uri="{FF2B5EF4-FFF2-40B4-BE49-F238E27FC236}">
                <a16:creationId xmlns:a16="http://schemas.microsoft.com/office/drawing/2014/main" id="{6683D626-C3FB-601C-FED9-2CED57FECFFF}"/>
              </a:ext>
            </a:extLst>
          </p:cNvPr>
          <p:cNvSpPr/>
          <p:nvPr/>
        </p:nvSpPr>
        <p:spPr>
          <a:xfrm rot="17595626">
            <a:off x="672433" y="3059998"/>
            <a:ext cx="1774125" cy="456198"/>
          </a:xfrm>
          <a:prstGeom prst="curvedUpArrow">
            <a:avLst/>
          </a:prstGeom>
          <a:solidFill>
            <a:schemeClr val="tx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 name="TextBox 16">
            <a:extLst>
              <a:ext uri="{FF2B5EF4-FFF2-40B4-BE49-F238E27FC236}">
                <a16:creationId xmlns:a16="http://schemas.microsoft.com/office/drawing/2014/main" id="{04AE0E1F-C214-DC8F-4280-F598D1FCD019}"/>
              </a:ext>
            </a:extLst>
          </p:cNvPr>
          <p:cNvSpPr txBox="1"/>
          <p:nvPr/>
        </p:nvSpPr>
        <p:spPr>
          <a:xfrm>
            <a:off x="488751" y="4399612"/>
            <a:ext cx="1829654" cy="1754326"/>
          </a:xfrm>
          <a:prstGeom prst="rect">
            <a:avLst/>
          </a:prstGeom>
          <a:noFill/>
        </p:spPr>
        <p:txBody>
          <a:bodyPr wrap="square" rtlCol="0">
            <a:spAutoFit/>
          </a:bodyPr>
          <a:lstStyle/>
          <a:p>
            <a:r>
              <a:rPr lang="en-GB" sz="1800" dirty="0">
                <a:latin typeface="+mn-lt"/>
              </a:rPr>
              <a:t>4: </a:t>
            </a:r>
          </a:p>
          <a:p>
            <a:r>
              <a:rPr lang="en-GB" sz="1800" dirty="0">
                <a:latin typeface="+mn-lt"/>
              </a:rPr>
              <a:t>c) </a:t>
            </a:r>
            <a:r>
              <a:rPr lang="en-GB" sz="1800" b="1" dirty="0">
                <a:latin typeface="+mn-lt"/>
              </a:rPr>
              <a:t>Fold </a:t>
            </a:r>
            <a:r>
              <a:rPr lang="en-GB" sz="1800" dirty="0">
                <a:latin typeface="+mn-lt"/>
              </a:rPr>
              <a:t>the strip from the new folded bottom edge to the folded line.</a:t>
            </a:r>
          </a:p>
        </p:txBody>
      </p:sp>
      <p:sp>
        <p:nvSpPr>
          <p:cNvPr id="18" name="TextBox 17">
            <a:extLst>
              <a:ext uri="{FF2B5EF4-FFF2-40B4-BE49-F238E27FC236}">
                <a16:creationId xmlns:a16="http://schemas.microsoft.com/office/drawing/2014/main" id="{6FB05906-941B-8C0F-6CF8-4A261051FD3C}"/>
              </a:ext>
            </a:extLst>
          </p:cNvPr>
          <p:cNvSpPr txBox="1"/>
          <p:nvPr/>
        </p:nvSpPr>
        <p:spPr>
          <a:xfrm>
            <a:off x="579976" y="1419786"/>
            <a:ext cx="382397" cy="307777"/>
          </a:xfrm>
          <a:prstGeom prst="rect">
            <a:avLst/>
          </a:prstGeom>
          <a:noFill/>
        </p:spPr>
        <p:txBody>
          <a:bodyPr wrap="square" rtlCol="0">
            <a:spAutoFit/>
          </a:bodyPr>
          <a:lstStyle/>
          <a:p>
            <a:r>
              <a:rPr lang="en-GB" sz="1400" dirty="0">
                <a:latin typeface="+mn-lt"/>
              </a:rPr>
              <a:t>c)</a:t>
            </a:r>
          </a:p>
        </p:txBody>
      </p:sp>
      <p:grpSp>
        <p:nvGrpSpPr>
          <p:cNvPr id="22" name="Group 21">
            <a:extLst>
              <a:ext uri="{FF2B5EF4-FFF2-40B4-BE49-F238E27FC236}">
                <a16:creationId xmlns:a16="http://schemas.microsoft.com/office/drawing/2014/main" id="{6CFE8C36-AFC9-F788-70D0-80F10E59BB19}"/>
              </a:ext>
            </a:extLst>
          </p:cNvPr>
          <p:cNvGrpSpPr/>
          <p:nvPr/>
        </p:nvGrpSpPr>
        <p:grpSpPr>
          <a:xfrm>
            <a:off x="579976" y="1833224"/>
            <a:ext cx="288032" cy="2357694"/>
            <a:chOff x="579976" y="1833224"/>
            <a:chExt cx="288032" cy="2357694"/>
          </a:xfrm>
        </p:grpSpPr>
        <p:grpSp>
          <p:nvGrpSpPr>
            <p:cNvPr id="19" name="Group 18">
              <a:extLst>
                <a:ext uri="{FF2B5EF4-FFF2-40B4-BE49-F238E27FC236}">
                  <a16:creationId xmlns:a16="http://schemas.microsoft.com/office/drawing/2014/main" id="{A8379E15-7B2A-0625-4280-25ABA0BB0134}"/>
                </a:ext>
              </a:extLst>
            </p:cNvPr>
            <p:cNvGrpSpPr/>
            <p:nvPr/>
          </p:nvGrpSpPr>
          <p:grpSpPr>
            <a:xfrm>
              <a:off x="579976" y="1833224"/>
              <a:ext cx="288032" cy="2357694"/>
              <a:chOff x="1882063" y="1699953"/>
              <a:chExt cx="288032" cy="2357694"/>
            </a:xfrm>
          </p:grpSpPr>
          <p:sp>
            <p:nvSpPr>
              <p:cNvPr id="8" name="Rectangle 7">
                <a:extLst>
                  <a:ext uri="{FF2B5EF4-FFF2-40B4-BE49-F238E27FC236}">
                    <a16:creationId xmlns:a16="http://schemas.microsoft.com/office/drawing/2014/main" id="{CF2A6043-41A8-7491-A09E-3AE33583F977}"/>
                  </a:ext>
                </a:extLst>
              </p:cNvPr>
              <p:cNvSpPr/>
              <p:nvPr/>
            </p:nvSpPr>
            <p:spPr>
              <a:xfrm>
                <a:off x="1882063" y="1699953"/>
                <a:ext cx="288032" cy="235769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A8FC7ABB-46A8-9698-8748-CEACCE53F50E}"/>
                  </a:ext>
                </a:extLst>
              </p:cNvPr>
              <p:cNvCxnSpPr>
                <a:cxnSpLocks/>
              </p:cNvCxnSpPr>
              <p:nvPr/>
            </p:nvCxnSpPr>
            <p:spPr>
              <a:xfrm>
                <a:off x="1882063" y="2041424"/>
                <a:ext cx="288032" cy="0"/>
              </a:xfrm>
              <a:prstGeom prst="line">
                <a:avLst/>
              </a:prstGeom>
              <a:ln>
                <a:prstDash val="dash"/>
              </a:ln>
            </p:spPr>
            <p:style>
              <a:lnRef idx="1">
                <a:schemeClr val="dk1"/>
              </a:lnRef>
              <a:fillRef idx="0">
                <a:schemeClr val="dk1"/>
              </a:fillRef>
              <a:effectRef idx="0">
                <a:schemeClr val="dk1"/>
              </a:effectRef>
              <a:fontRef idx="minor">
                <a:schemeClr val="tx1"/>
              </a:fontRef>
            </p:style>
          </p:cxnSp>
        </p:grpSp>
        <p:cxnSp>
          <p:nvCxnSpPr>
            <p:cNvPr id="21" name="Straight Connector 20">
              <a:extLst>
                <a:ext uri="{FF2B5EF4-FFF2-40B4-BE49-F238E27FC236}">
                  <a16:creationId xmlns:a16="http://schemas.microsoft.com/office/drawing/2014/main" id="{3FC612EA-FE7F-0CD9-4124-D606B3376767}"/>
                </a:ext>
              </a:extLst>
            </p:cNvPr>
            <p:cNvCxnSpPr>
              <a:cxnSpLocks/>
            </p:cNvCxnSpPr>
            <p:nvPr/>
          </p:nvCxnSpPr>
          <p:spPr>
            <a:xfrm>
              <a:off x="579976" y="3068960"/>
              <a:ext cx="28803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cxnSp>
        <p:nvCxnSpPr>
          <p:cNvPr id="25" name="Straight Connector 24">
            <a:extLst>
              <a:ext uri="{FF2B5EF4-FFF2-40B4-BE49-F238E27FC236}">
                <a16:creationId xmlns:a16="http://schemas.microsoft.com/office/drawing/2014/main" id="{1EBDFEB6-D9C0-90BD-1372-3F974F1663F7}"/>
              </a:ext>
            </a:extLst>
          </p:cNvPr>
          <p:cNvCxnSpPr>
            <a:cxnSpLocks/>
          </p:cNvCxnSpPr>
          <p:nvPr/>
        </p:nvCxnSpPr>
        <p:spPr>
          <a:xfrm>
            <a:off x="1115547" y="2174361"/>
            <a:ext cx="28803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65CA1F5F-3E51-D531-2CCE-37EBAF11CAA1}"/>
              </a:ext>
            </a:extLst>
          </p:cNvPr>
          <p:cNvSpPr/>
          <p:nvPr/>
        </p:nvSpPr>
        <p:spPr>
          <a:xfrm>
            <a:off x="1115547" y="1833227"/>
            <a:ext cx="288032" cy="1235733"/>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38" name="Straight Connector 37">
            <a:extLst>
              <a:ext uri="{FF2B5EF4-FFF2-40B4-BE49-F238E27FC236}">
                <a16:creationId xmlns:a16="http://schemas.microsoft.com/office/drawing/2014/main" id="{5347325A-76EE-0CC5-59E1-48DECB5423A2}"/>
              </a:ext>
            </a:extLst>
          </p:cNvPr>
          <p:cNvCxnSpPr/>
          <p:nvPr/>
        </p:nvCxnSpPr>
        <p:spPr>
          <a:xfrm>
            <a:off x="1403579" y="2174361"/>
            <a:ext cx="0" cy="87403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9" name="Group 38">
            <a:extLst>
              <a:ext uri="{FF2B5EF4-FFF2-40B4-BE49-F238E27FC236}">
                <a16:creationId xmlns:a16="http://schemas.microsoft.com/office/drawing/2014/main" id="{0A60A518-5B8C-D219-F282-6CE3044ABA0F}"/>
              </a:ext>
            </a:extLst>
          </p:cNvPr>
          <p:cNvGrpSpPr/>
          <p:nvPr/>
        </p:nvGrpSpPr>
        <p:grpSpPr>
          <a:xfrm>
            <a:off x="1115546" y="2153797"/>
            <a:ext cx="443949" cy="915163"/>
            <a:chOff x="1907635" y="2153797"/>
            <a:chExt cx="443949" cy="915163"/>
          </a:xfrm>
        </p:grpSpPr>
        <p:cxnSp>
          <p:nvCxnSpPr>
            <p:cNvPr id="30" name="Straight Connector 29">
              <a:extLst>
                <a:ext uri="{FF2B5EF4-FFF2-40B4-BE49-F238E27FC236}">
                  <a16:creationId xmlns:a16="http://schemas.microsoft.com/office/drawing/2014/main" id="{840CFA82-A75E-B0B4-72CD-A314037D003C}"/>
                </a:ext>
              </a:extLst>
            </p:cNvPr>
            <p:cNvCxnSpPr/>
            <p:nvPr/>
          </p:nvCxnSpPr>
          <p:spPr>
            <a:xfrm flipV="1">
              <a:off x="1907635" y="2174361"/>
              <a:ext cx="155917" cy="894599"/>
            </a:xfrm>
            <a:prstGeom prst="line">
              <a:avLst/>
            </a:prstGeom>
            <a:ln w="28575"/>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763CCB53-2BF8-CD89-3EF5-B2057AA86CF5}"/>
                </a:ext>
              </a:extLst>
            </p:cNvPr>
            <p:cNvCxnSpPr/>
            <p:nvPr/>
          </p:nvCxnSpPr>
          <p:spPr>
            <a:xfrm flipV="1">
              <a:off x="2195667" y="2153797"/>
              <a:ext cx="155917" cy="894599"/>
            </a:xfrm>
            <a:prstGeom prst="line">
              <a:avLst/>
            </a:prstGeom>
            <a:ln w="28575"/>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F94CB416-419D-696A-0A4A-41F5B7A33EA6}"/>
                </a:ext>
              </a:extLst>
            </p:cNvPr>
            <p:cNvCxnSpPr>
              <a:cxnSpLocks/>
            </p:cNvCxnSpPr>
            <p:nvPr/>
          </p:nvCxnSpPr>
          <p:spPr>
            <a:xfrm>
              <a:off x="2063552" y="2174361"/>
              <a:ext cx="288032"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D2AC2C10-B7FF-5B87-38E1-D51A4456281C}"/>
                </a:ext>
              </a:extLst>
            </p:cNvPr>
            <p:cNvCxnSpPr/>
            <p:nvPr/>
          </p:nvCxnSpPr>
          <p:spPr>
            <a:xfrm>
              <a:off x="1907635" y="3068960"/>
              <a:ext cx="288032" cy="0"/>
            </a:xfrm>
            <a:prstGeom prst="line">
              <a:avLst/>
            </a:prstGeom>
            <a:ln w="28575"/>
          </p:spPr>
          <p:style>
            <a:lnRef idx="1">
              <a:schemeClr val="dk1"/>
            </a:lnRef>
            <a:fillRef idx="0">
              <a:schemeClr val="dk1"/>
            </a:fillRef>
            <a:effectRef idx="0">
              <a:schemeClr val="dk1"/>
            </a:effectRef>
            <a:fontRef idx="minor">
              <a:schemeClr val="tx1"/>
            </a:fontRef>
          </p:style>
        </p:cxnSp>
      </p:grpSp>
      <p:grpSp>
        <p:nvGrpSpPr>
          <p:cNvPr id="40" name="Group 39">
            <a:extLst>
              <a:ext uri="{FF2B5EF4-FFF2-40B4-BE49-F238E27FC236}">
                <a16:creationId xmlns:a16="http://schemas.microsoft.com/office/drawing/2014/main" id="{E3056D27-04B3-1D29-A0D2-9460939F0A1E}"/>
              </a:ext>
            </a:extLst>
          </p:cNvPr>
          <p:cNvGrpSpPr/>
          <p:nvPr/>
        </p:nvGrpSpPr>
        <p:grpSpPr>
          <a:xfrm>
            <a:off x="2855640" y="1727563"/>
            <a:ext cx="296416" cy="4713678"/>
            <a:chOff x="7896200" y="1647369"/>
            <a:chExt cx="296416" cy="4713678"/>
          </a:xfrm>
        </p:grpSpPr>
        <p:sp>
          <p:nvSpPr>
            <p:cNvPr id="41" name="Rectangle 40">
              <a:extLst>
                <a:ext uri="{FF2B5EF4-FFF2-40B4-BE49-F238E27FC236}">
                  <a16:creationId xmlns:a16="http://schemas.microsoft.com/office/drawing/2014/main" id="{07F751C0-33FB-77C1-F149-B368B9802DCB}"/>
                </a:ext>
              </a:extLst>
            </p:cNvPr>
            <p:cNvSpPr/>
            <p:nvPr/>
          </p:nvSpPr>
          <p:spPr>
            <a:xfrm>
              <a:off x="7896200" y="1647369"/>
              <a:ext cx="288032" cy="471367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42" name="Straight Connector 41">
              <a:extLst>
                <a:ext uri="{FF2B5EF4-FFF2-40B4-BE49-F238E27FC236}">
                  <a16:creationId xmlns:a16="http://schemas.microsoft.com/office/drawing/2014/main" id="{7DFE0F35-4144-7B14-35DA-E025551B026D}"/>
                </a:ext>
              </a:extLst>
            </p:cNvPr>
            <p:cNvCxnSpPr>
              <a:cxnSpLocks/>
            </p:cNvCxnSpPr>
            <p:nvPr/>
          </p:nvCxnSpPr>
          <p:spPr>
            <a:xfrm>
              <a:off x="7896200" y="1988840"/>
              <a:ext cx="28803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E5E4E7D-8A09-5926-1C07-239D44FC8135}"/>
                </a:ext>
              </a:extLst>
            </p:cNvPr>
            <p:cNvCxnSpPr>
              <a:cxnSpLocks/>
            </p:cNvCxnSpPr>
            <p:nvPr/>
          </p:nvCxnSpPr>
          <p:spPr>
            <a:xfrm>
              <a:off x="7904584" y="4005064"/>
              <a:ext cx="28803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cxnSp>
        <p:nvCxnSpPr>
          <p:cNvPr id="45" name="Straight Connector 44">
            <a:extLst>
              <a:ext uri="{FF2B5EF4-FFF2-40B4-BE49-F238E27FC236}">
                <a16:creationId xmlns:a16="http://schemas.microsoft.com/office/drawing/2014/main" id="{06394ACB-E6D4-F53D-D725-97A5A20855A1}"/>
              </a:ext>
            </a:extLst>
          </p:cNvPr>
          <p:cNvCxnSpPr>
            <a:cxnSpLocks/>
          </p:cNvCxnSpPr>
          <p:nvPr/>
        </p:nvCxnSpPr>
        <p:spPr>
          <a:xfrm>
            <a:off x="2855639" y="2996952"/>
            <a:ext cx="288033"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924D3DE-F18E-5868-BC2E-3C29E7BC8E24}"/>
              </a:ext>
            </a:extLst>
          </p:cNvPr>
          <p:cNvCxnSpPr>
            <a:cxnSpLocks/>
          </p:cNvCxnSpPr>
          <p:nvPr/>
        </p:nvCxnSpPr>
        <p:spPr>
          <a:xfrm>
            <a:off x="2855639" y="5265677"/>
            <a:ext cx="288033"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78" name="Graphic 77">
            <a:extLst>
              <a:ext uri="{FF2B5EF4-FFF2-40B4-BE49-F238E27FC236}">
                <a16:creationId xmlns:a16="http://schemas.microsoft.com/office/drawing/2014/main" id="{D385F636-BE95-1D86-7384-2CE23952850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735824" y="1727563"/>
            <a:ext cx="1285875" cy="1343025"/>
          </a:xfrm>
          <a:prstGeom prst="rect">
            <a:avLst/>
          </a:prstGeom>
        </p:spPr>
      </p:pic>
      <p:sp>
        <p:nvSpPr>
          <p:cNvPr id="79" name="TextBox 78">
            <a:extLst>
              <a:ext uri="{FF2B5EF4-FFF2-40B4-BE49-F238E27FC236}">
                <a16:creationId xmlns:a16="http://schemas.microsoft.com/office/drawing/2014/main" id="{FD7F8362-90B3-0787-826E-B654F5593E42}"/>
              </a:ext>
            </a:extLst>
          </p:cNvPr>
          <p:cNvSpPr txBox="1"/>
          <p:nvPr/>
        </p:nvSpPr>
        <p:spPr>
          <a:xfrm>
            <a:off x="6245151" y="4592608"/>
            <a:ext cx="5040560" cy="1477328"/>
          </a:xfrm>
          <a:prstGeom prst="rect">
            <a:avLst/>
          </a:prstGeom>
          <a:noFill/>
        </p:spPr>
        <p:txBody>
          <a:bodyPr wrap="square" rtlCol="0">
            <a:spAutoFit/>
          </a:bodyPr>
          <a:lstStyle/>
          <a:p>
            <a:r>
              <a:rPr lang="en-GB" sz="1800" dirty="0">
                <a:latin typeface="+mn-lt"/>
              </a:rPr>
              <a:t>6: Taking the first A4 sheet of card that has been folded in half that was set aside, open it out flat.</a:t>
            </a:r>
          </a:p>
          <a:p>
            <a:r>
              <a:rPr lang="en-GB" sz="1800" dirty="0">
                <a:latin typeface="+mn-lt"/>
              </a:rPr>
              <a:t>Line up one of the boxes folded edge with the </a:t>
            </a:r>
            <a:r>
              <a:rPr lang="en-GB" sz="1800" b="1" dirty="0">
                <a:latin typeface="+mn-lt"/>
              </a:rPr>
              <a:t>crease</a:t>
            </a:r>
            <a:r>
              <a:rPr lang="en-GB" sz="1800" dirty="0">
                <a:latin typeface="+mn-lt"/>
              </a:rPr>
              <a:t> on the folded sheet of card, with the long edge of the box facing away and glue in place.</a:t>
            </a:r>
          </a:p>
        </p:txBody>
      </p:sp>
      <p:sp>
        <p:nvSpPr>
          <p:cNvPr id="80" name="TextBox 79">
            <a:extLst>
              <a:ext uri="{FF2B5EF4-FFF2-40B4-BE49-F238E27FC236}">
                <a16:creationId xmlns:a16="http://schemas.microsoft.com/office/drawing/2014/main" id="{415FDE7F-D694-2B7B-0ACA-7F6E063F2C8A}"/>
              </a:ext>
            </a:extLst>
          </p:cNvPr>
          <p:cNvSpPr txBox="1"/>
          <p:nvPr/>
        </p:nvSpPr>
        <p:spPr>
          <a:xfrm>
            <a:off x="3353427" y="1484784"/>
            <a:ext cx="382397" cy="307777"/>
          </a:xfrm>
          <a:prstGeom prst="rect">
            <a:avLst/>
          </a:prstGeom>
          <a:noFill/>
        </p:spPr>
        <p:txBody>
          <a:bodyPr wrap="square" rtlCol="0">
            <a:spAutoFit/>
          </a:bodyPr>
          <a:lstStyle/>
          <a:p>
            <a:r>
              <a:rPr lang="en-GB" sz="1400" dirty="0">
                <a:latin typeface="+mn-lt"/>
              </a:rPr>
              <a:t>d)</a:t>
            </a:r>
          </a:p>
        </p:txBody>
      </p:sp>
      <p:cxnSp>
        <p:nvCxnSpPr>
          <p:cNvPr id="83" name="Straight Connector 82">
            <a:extLst>
              <a:ext uri="{FF2B5EF4-FFF2-40B4-BE49-F238E27FC236}">
                <a16:creationId xmlns:a16="http://schemas.microsoft.com/office/drawing/2014/main" id="{9951CCEF-67CA-7567-3D2F-C66B2E0DF7F6}"/>
              </a:ext>
            </a:extLst>
          </p:cNvPr>
          <p:cNvCxnSpPr/>
          <p:nvPr/>
        </p:nvCxnSpPr>
        <p:spPr>
          <a:xfrm>
            <a:off x="6245151" y="4066571"/>
            <a:ext cx="374441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85" name="Straight Connector 84">
            <a:extLst>
              <a:ext uri="{FF2B5EF4-FFF2-40B4-BE49-F238E27FC236}">
                <a16:creationId xmlns:a16="http://schemas.microsoft.com/office/drawing/2014/main" id="{42555183-08AB-F124-D5E5-2390FF675FF4}"/>
              </a:ext>
            </a:extLst>
          </p:cNvPr>
          <p:cNvCxnSpPr>
            <a:cxnSpLocks/>
          </p:cNvCxnSpPr>
          <p:nvPr/>
        </p:nvCxnSpPr>
        <p:spPr>
          <a:xfrm flipV="1">
            <a:off x="6245151" y="2640413"/>
            <a:ext cx="1296144" cy="1440160"/>
          </a:xfrm>
          <a:prstGeom prst="line">
            <a:avLst/>
          </a:prstGeom>
          <a:ln w="28575"/>
        </p:spPr>
        <p:style>
          <a:lnRef idx="1">
            <a:schemeClr val="dk1"/>
          </a:lnRef>
          <a:fillRef idx="0">
            <a:schemeClr val="dk1"/>
          </a:fillRef>
          <a:effectRef idx="0">
            <a:schemeClr val="dk1"/>
          </a:effectRef>
          <a:fontRef idx="minor">
            <a:schemeClr val="tx1"/>
          </a:fontRef>
        </p:style>
      </p:cxnSp>
      <p:cxnSp>
        <p:nvCxnSpPr>
          <p:cNvPr id="87" name="Straight Connector 86">
            <a:extLst>
              <a:ext uri="{FF2B5EF4-FFF2-40B4-BE49-F238E27FC236}">
                <a16:creationId xmlns:a16="http://schemas.microsoft.com/office/drawing/2014/main" id="{827D1867-5DF0-BCFD-0580-73E84EFE9991}"/>
              </a:ext>
            </a:extLst>
          </p:cNvPr>
          <p:cNvCxnSpPr>
            <a:cxnSpLocks/>
          </p:cNvCxnSpPr>
          <p:nvPr/>
        </p:nvCxnSpPr>
        <p:spPr>
          <a:xfrm flipV="1">
            <a:off x="9989567" y="2615310"/>
            <a:ext cx="1296144" cy="1440160"/>
          </a:xfrm>
          <a:prstGeom prst="line">
            <a:avLst/>
          </a:prstGeom>
          <a:ln w="28575"/>
        </p:spPr>
        <p:style>
          <a:lnRef idx="1">
            <a:schemeClr val="dk1"/>
          </a:lnRef>
          <a:fillRef idx="0">
            <a:schemeClr val="dk1"/>
          </a:fillRef>
          <a:effectRef idx="0">
            <a:schemeClr val="dk1"/>
          </a:effectRef>
          <a:fontRef idx="minor">
            <a:schemeClr val="tx1"/>
          </a:fontRef>
        </p:style>
      </p:cxnSp>
      <p:cxnSp>
        <p:nvCxnSpPr>
          <p:cNvPr id="88" name="Straight Connector 87">
            <a:extLst>
              <a:ext uri="{FF2B5EF4-FFF2-40B4-BE49-F238E27FC236}">
                <a16:creationId xmlns:a16="http://schemas.microsoft.com/office/drawing/2014/main" id="{54685474-903D-7330-33A4-2100BD9FAB1A}"/>
              </a:ext>
            </a:extLst>
          </p:cNvPr>
          <p:cNvCxnSpPr>
            <a:cxnSpLocks/>
          </p:cNvCxnSpPr>
          <p:nvPr/>
        </p:nvCxnSpPr>
        <p:spPr>
          <a:xfrm>
            <a:off x="8760296" y="2640413"/>
            <a:ext cx="2525415"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89" name="Straight Connector 88">
            <a:extLst>
              <a:ext uri="{FF2B5EF4-FFF2-40B4-BE49-F238E27FC236}">
                <a16:creationId xmlns:a16="http://schemas.microsoft.com/office/drawing/2014/main" id="{E3692895-CC98-9BA1-B4CC-6F9D2B93B4A1}"/>
              </a:ext>
            </a:extLst>
          </p:cNvPr>
          <p:cNvCxnSpPr>
            <a:cxnSpLocks/>
          </p:cNvCxnSpPr>
          <p:nvPr/>
        </p:nvCxnSpPr>
        <p:spPr>
          <a:xfrm flipV="1">
            <a:off x="8045351" y="2640413"/>
            <a:ext cx="1296144" cy="1440160"/>
          </a:xfrm>
          <a:prstGeom prst="line">
            <a:avLst/>
          </a:prstGeom>
          <a:ln w="28575">
            <a:prstDash val="dash"/>
          </a:ln>
        </p:spPr>
        <p:style>
          <a:lnRef idx="1">
            <a:schemeClr val="dk1"/>
          </a:lnRef>
          <a:fillRef idx="0">
            <a:schemeClr val="dk1"/>
          </a:fillRef>
          <a:effectRef idx="0">
            <a:schemeClr val="dk1"/>
          </a:effectRef>
          <a:fontRef idx="minor">
            <a:schemeClr val="tx1"/>
          </a:fontRef>
        </p:style>
      </p:cxnSp>
      <p:pic>
        <p:nvPicPr>
          <p:cNvPr id="90" name="Graphic 89">
            <a:extLst>
              <a:ext uri="{FF2B5EF4-FFF2-40B4-BE49-F238E27FC236}">
                <a16:creationId xmlns:a16="http://schemas.microsoft.com/office/drawing/2014/main" id="{C7303C93-9638-329D-A6AE-2068DEFC38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474421" y="2186408"/>
            <a:ext cx="1285875" cy="1343025"/>
          </a:xfrm>
          <a:prstGeom prst="rect">
            <a:avLst/>
          </a:prstGeom>
        </p:spPr>
      </p:pic>
      <p:cxnSp>
        <p:nvCxnSpPr>
          <p:cNvPr id="91" name="Straight Connector 90">
            <a:extLst>
              <a:ext uri="{FF2B5EF4-FFF2-40B4-BE49-F238E27FC236}">
                <a16:creationId xmlns:a16="http://schemas.microsoft.com/office/drawing/2014/main" id="{08298B9C-C01D-ACD5-298E-62F710B3C2E3}"/>
              </a:ext>
            </a:extLst>
          </p:cNvPr>
          <p:cNvCxnSpPr>
            <a:cxnSpLocks/>
          </p:cNvCxnSpPr>
          <p:nvPr/>
        </p:nvCxnSpPr>
        <p:spPr>
          <a:xfrm>
            <a:off x="7685311" y="2640413"/>
            <a:ext cx="864096" cy="0"/>
          </a:xfrm>
          <a:prstGeom prst="line">
            <a:avLst/>
          </a:prstGeom>
          <a:ln w="28575"/>
        </p:spPr>
        <p:style>
          <a:lnRef idx="1">
            <a:schemeClr val="dk1"/>
          </a:lnRef>
          <a:fillRef idx="0">
            <a:schemeClr val="dk1"/>
          </a:fillRef>
          <a:effectRef idx="0">
            <a:schemeClr val="dk1"/>
          </a:effectRef>
          <a:fontRef idx="minor">
            <a:schemeClr val="tx1"/>
          </a:fontRef>
        </p:style>
      </p:cxnSp>
      <p:sp>
        <p:nvSpPr>
          <p:cNvPr id="94" name="TextBox 93">
            <a:extLst>
              <a:ext uri="{FF2B5EF4-FFF2-40B4-BE49-F238E27FC236}">
                <a16:creationId xmlns:a16="http://schemas.microsoft.com/office/drawing/2014/main" id="{E8FA5D27-52E9-4B4D-7B00-F24E7A79B452}"/>
              </a:ext>
            </a:extLst>
          </p:cNvPr>
          <p:cNvSpPr txBox="1"/>
          <p:nvPr/>
        </p:nvSpPr>
        <p:spPr>
          <a:xfrm>
            <a:off x="3766950" y="3653408"/>
            <a:ext cx="1829654" cy="2862322"/>
          </a:xfrm>
          <a:prstGeom prst="rect">
            <a:avLst/>
          </a:prstGeom>
          <a:noFill/>
        </p:spPr>
        <p:txBody>
          <a:bodyPr wrap="square" rtlCol="0">
            <a:spAutoFit/>
          </a:bodyPr>
          <a:lstStyle/>
          <a:p>
            <a:r>
              <a:rPr lang="en-GB" sz="1800" dirty="0">
                <a:latin typeface="+mn-lt"/>
              </a:rPr>
              <a:t>5: </a:t>
            </a:r>
          </a:p>
          <a:p>
            <a:r>
              <a:rPr lang="en-GB" sz="1800" dirty="0">
                <a:latin typeface="+mn-lt"/>
              </a:rPr>
              <a:t>d) </a:t>
            </a:r>
            <a:r>
              <a:rPr lang="en-GB" sz="1800" b="1" dirty="0">
                <a:latin typeface="+mn-lt"/>
              </a:rPr>
              <a:t>Fold</a:t>
            </a:r>
            <a:r>
              <a:rPr lang="en-GB" sz="1800" dirty="0">
                <a:latin typeface="+mn-lt"/>
              </a:rPr>
              <a:t> along the folds, back and forth a couple of times to make the </a:t>
            </a:r>
            <a:r>
              <a:rPr lang="en-GB" sz="1800" b="1" dirty="0">
                <a:latin typeface="+mn-lt"/>
              </a:rPr>
              <a:t>creases</a:t>
            </a:r>
            <a:r>
              <a:rPr lang="en-GB" sz="1800" dirty="0">
                <a:latin typeface="+mn-lt"/>
              </a:rPr>
              <a:t> flexible.</a:t>
            </a:r>
          </a:p>
          <a:p>
            <a:r>
              <a:rPr lang="en-GB" sz="1800" dirty="0">
                <a:latin typeface="+mn-lt"/>
              </a:rPr>
              <a:t>Add some glue to the tab and form a square box.</a:t>
            </a:r>
          </a:p>
        </p:txBody>
      </p:sp>
    </p:spTree>
    <p:extLst>
      <p:ext uri="{BB962C8B-B14F-4D97-AF65-F5344CB8AC3E}">
        <p14:creationId xmlns:p14="http://schemas.microsoft.com/office/powerpoint/2010/main" val="354041128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8.0&quot;&gt;&lt;object type=&quot;1&quot; unique_id=&quot;10001&quot;&gt;&lt;object type=&quot;2&quot; unique_id=&quot;10002&quot;&gt;&lt;object type=&quot;3&quot; unique_id=&quot;10003&quot;&gt;&lt;property id=&quot;20148&quot; value=&quot;5&quot;/&gt;&lt;property id=&quot;20300&quot; value=&quot;Slide 1&quot;/&gt;&lt;property id=&quot;20307&quot; value=&quot;269&quot;/&gt;&lt;/object&gt;&lt;object type=&quot;3&quot; unique_id=&quot;10004&quot;&gt;&lt;property id=&quot;20148&quot; value=&quot;5&quot;/&gt;&lt;property id=&quot;20300&quot; value=&quot;Slide 2&quot;/&gt;&lt;property id=&quot;20307&quot; value=&quot;270&quot;/&gt;&lt;/object&gt;&lt;object type=&quot;3&quot; unique_id=&quot;10005&quot;&gt;&lt;property id=&quot;20148&quot; value=&quot;5&quot;/&gt;&lt;property id=&quot;20300&quot; value=&quot;Slide 3&quot;/&gt;&lt;property id=&quot;20307&quot; value=&quot;271&quot;/&gt;&lt;/object&gt;&lt;object type=&quot;3&quot; unique_id=&quot;10006&quot;&gt;&lt;property id=&quot;20148&quot; value=&quot;5&quot;/&gt;&lt;property id=&quot;20300&quot; value=&quot;Slide 5&quot;/&gt;&lt;property id=&quot;20307&quot; value=&quot;272&quot;/&gt;&lt;/object&gt;&lt;object type=&quot;3&quot; unique_id=&quot;10007&quot;&gt;&lt;property id=&quot;20148&quot; value=&quot;5&quot;/&gt;&lt;property id=&quot;20300&quot; value=&quot;Slide 6&quot;/&gt;&lt;property id=&quot;20307&quot; value=&quot;273&quot;/&gt;&lt;/object&gt;&lt;object type=&quot;3&quot; unique_id=&quot;10050&quot;&gt;&lt;property id=&quot;20148&quot; value=&quot;5&quot;/&gt;&lt;property id=&quot;20300&quot; value=&quot;Slide 4&quot;/&gt;&lt;property id=&quot;20307&quot; value=&quot;274&quot;/&gt;&lt;/object&gt;&lt;/object&gt;&lt;object type=&quot;8&quot; unique_id=&quot;10014&quot;&gt;&lt;/object&gt;&lt;/object&gt;&lt;/database&gt;"/>
  <p:tag name="MMPROD_NEXTUNIQUEID" val="10009"/>
  <p:tag name="SECTOMILLISECCONVERTED" val="1"/>
</p:tagLst>
</file>

<file path=ppt/theme/theme1.xml><?xml version="1.0" encoding="utf-8"?>
<a:theme xmlns:a="http://schemas.openxmlformats.org/drawingml/2006/main" name="Template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MG 2015 not widescreen" id="{DE0DE5F7-0CA6-4013-A8E1-CFD6469979DE}" vid="{BAB2E453-6E52-4EC6-87F8-9D057D7E909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WMG 2015 not widescreen" id="{DE0DE5F7-0CA6-4013-A8E1-CFD6469979DE}" vid="{332CC59D-23EB-495B-B4AF-DA8FE7291DD2}"/>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7d1380e-625d-4651-9ea8-da7679bbb66e" xsi:nil="true"/>
    <lcf76f155ced4ddcb4097134ff3c332f xmlns="dc40973a-3443-49a0-8ab9-7df3d274f0ff">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93A11A7DB9F6848AA96A6B41A48DC88" ma:contentTypeVersion="16" ma:contentTypeDescription="Create a new document." ma:contentTypeScope="" ma:versionID="3db5693f230ca885d1d794597af1d487">
  <xsd:schema xmlns:xsd="http://www.w3.org/2001/XMLSchema" xmlns:xs="http://www.w3.org/2001/XMLSchema" xmlns:p="http://schemas.microsoft.com/office/2006/metadata/properties" xmlns:ns2="dc40973a-3443-49a0-8ab9-7df3d274f0ff" xmlns:ns3="87d1380e-625d-4651-9ea8-da7679bbb66e" targetNamespace="http://schemas.microsoft.com/office/2006/metadata/properties" ma:root="true" ma:fieldsID="fe4397d406eeb0b23e391f51c07e2e4f" ns2:_="" ns3:_="">
    <xsd:import namespace="dc40973a-3443-49a0-8ab9-7df3d274f0ff"/>
    <xsd:import namespace="87d1380e-625d-4651-9ea8-da7679bbb66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40973a-3443-49a0-8ab9-7df3d274f0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7d1380e-625d-4651-9ea8-da7679bbb66e"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405ad946-4a2c-45c2-966d-b639740f064c}" ma:internalName="TaxCatchAll" ma:showField="CatchAllData" ma:web="87d1380e-625d-4651-9ea8-da7679bbb66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180AE8E-3690-47D7-8E81-212C49FBA714}">
  <ds:schemaRefs>
    <ds:schemaRef ds:uri="http://purl.org/dc/terms/"/>
    <ds:schemaRef ds:uri="87d1380e-625d-4651-9ea8-da7679bbb66e"/>
    <ds:schemaRef ds:uri="http://schemas.openxmlformats.org/package/2006/metadata/core-properties"/>
    <ds:schemaRef ds:uri="http://schemas.microsoft.com/office/2006/documentManagement/types"/>
    <ds:schemaRef ds:uri="dc40973a-3443-49a0-8ab9-7df3d274f0ff"/>
    <ds:schemaRef ds:uri="http://purl.org/dc/elements/1.1/"/>
    <ds:schemaRef ds:uri="http://www.w3.org/XML/1998/namespace"/>
    <ds:schemaRef ds:uri="http://purl.org/dc/dcmitype/"/>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A50A62B7-E5F4-49BA-BF05-B8942C497B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40973a-3443-49a0-8ab9-7df3d274f0ff"/>
    <ds:schemaRef ds:uri="87d1380e-625d-4651-9ea8-da7679bbb66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75634C6-E089-4723-82D9-1FE4341CC76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template_wmg_2015_not_widescreen (3)</Template>
  <TotalTime>15477</TotalTime>
  <Words>1433</Words>
  <Application>Microsoft Office PowerPoint</Application>
  <PresentationFormat>Widescreen</PresentationFormat>
  <Paragraphs>124</Paragraphs>
  <Slides>13</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PMingLiU</vt:lpstr>
      <vt:lpstr>Arial</vt:lpstr>
      <vt:lpstr>Calibri</vt:lpstr>
      <vt:lpstr>Times New Roman</vt:lpstr>
      <vt:lpstr>Template_Warwick</vt:lpstr>
      <vt:lpstr>1_Custom Design</vt:lpstr>
      <vt:lpstr>PowerPoint Presentation</vt:lpstr>
      <vt:lpstr>Project Learning Objectives:  To create a 3D pop-up book suitable for a small child.</vt:lpstr>
      <vt:lpstr>Introduction</vt:lpstr>
      <vt:lpstr>V-Fold: Variations – Mouth Fold</vt:lpstr>
      <vt:lpstr>V-Fold: Variations – Mouth Fold</vt:lpstr>
      <vt:lpstr>V-Fold: Variations – Angle Fold</vt:lpstr>
      <vt:lpstr>V-Fold: Variations – Angle Fold</vt:lpstr>
      <vt:lpstr>Box Fold: Variations – Double Box</vt:lpstr>
      <vt:lpstr>Box Fold: Variations – Double Box</vt:lpstr>
      <vt:lpstr>Box Fold: Variations – Double Box</vt:lpstr>
      <vt:lpstr>Box Fold: Variations – Tent</vt:lpstr>
      <vt:lpstr>Box Fold: Variations – Tent</vt:lpstr>
      <vt:lpstr>Assessment</vt:lpstr>
    </vt:vector>
  </TitlesOfParts>
  <Company>WMG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Luckhurst</dc:creator>
  <cp:lastModifiedBy>Cannon, Caroline</cp:lastModifiedBy>
  <cp:revision>312</cp:revision>
  <cp:lastPrinted>2019-12-05T15:31:01Z</cp:lastPrinted>
  <dcterms:created xsi:type="dcterms:W3CDTF">2019-08-06T15:08:16Z</dcterms:created>
  <dcterms:modified xsi:type="dcterms:W3CDTF">2024-07-25T11:30:54Z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0x010100C93A11A7DB9F6848AA96A6B41A48DC88</vt:lpwstr>
  </property>
  <property fmtid="{D5CDD505-2E9C-101B-9397-08002B2CF9AE}" pid="3" name="MediaServiceImageTags">
    <vt:lpwstr/>
  </property>
</Properties>
</file>