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Lst>
  <p:notesMasterIdLst>
    <p:notesMasterId r:id="rId27"/>
  </p:notesMasterIdLst>
  <p:handoutMasterIdLst>
    <p:handoutMasterId r:id="rId28"/>
  </p:handoutMasterIdLst>
  <p:sldIdLst>
    <p:sldId id="297" r:id="rId6"/>
    <p:sldId id="271" r:id="rId7"/>
    <p:sldId id="327" r:id="rId8"/>
    <p:sldId id="309" r:id="rId9"/>
    <p:sldId id="328" r:id="rId10"/>
    <p:sldId id="310" r:id="rId11"/>
    <p:sldId id="329" r:id="rId12"/>
    <p:sldId id="332" r:id="rId13"/>
    <p:sldId id="333" r:id="rId14"/>
    <p:sldId id="334" r:id="rId15"/>
    <p:sldId id="331" r:id="rId16"/>
    <p:sldId id="335" r:id="rId17"/>
    <p:sldId id="336" r:id="rId18"/>
    <p:sldId id="338" r:id="rId19"/>
    <p:sldId id="339" r:id="rId20"/>
    <p:sldId id="341" r:id="rId21"/>
    <p:sldId id="342" r:id="rId22"/>
    <p:sldId id="337" r:id="rId23"/>
    <p:sldId id="343" r:id="rId24"/>
    <p:sldId id="344" r:id="rId25"/>
    <p:sldId id="311" r:id="rId26"/>
  </p:sldIdLst>
  <p:sldSz cx="12192000" cy="6858000"/>
  <p:notesSz cx="6797675" cy="9926638"/>
  <p:custDataLst>
    <p:tags r:id="rId29"/>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6" autoAdjust="0"/>
    <p:restoredTop sz="90929"/>
  </p:normalViewPr>
  <p:slideViewPr>
    <p:cSldViewPr showGuides="1">
      <p:cViewPr varScale="1">
        <p:scale>
          <a:sx n="86" d="100"/>
          <a:sy n="86" d="100"/>
        </p:scale>
        <p:origin x="66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7:46.785"/>
    </inkml:context>
    <inkml:brush xml:id="br0">
      <inkml:brushProperty name="width" value="0.05" units="cm"/>
      <inkml:brushProperty name="height" value="0.05" units="cm"/>
    </inkml:brush>
  </inkml:definitions>
  <inkml:trace contextRef="#ctx0" brushRef="#br0">0 1 24575,'2'2'0,"-1"0"0,1 0 0,-1 0 0,1-1 0,0 1 0,0 0 0,0-1 0,0 1 0,0-1 0,0 0 0,0 0 0,4 2 0,1 1 0,0 1 0,1 0 0,-1 0 0,0 1 0,0 0 0,-1 0 0,0 0 0,0 1 0,-1 0 0,1 0 0,-1 1 0,-1 0 0,7 13 0,27 51 0,-27-53 0,17 38 0,-21-36 0,2 0 0,0-1 0,1 0 0,1-1 0,1 0 0,14 17 0,-23-31 0,0-1 0,-1 1 0,0-1 0,0 1 0,0 0 0,-1 0 0,0 0 0,0 0 0,0 0 0,0 0 0,-1 0 0,0 11 0,0-10 0,0 0 0,0 0 0,1 0 0,0 0 0,0 0 0,1 0 0,-1 0 0,1 0 0,3 6 0,14 23 0,-3 0 0,16 47 0,-16-41 0,-12-26 0,-1 0 0,0 0 0,-1 0 0,-1 0 0,0 22 0,0-5 0,12 138 0,-7-124 0,1 15 0,-6-38 0,2 0 0,8 40 0,-8-49 0,2 15 0,-1 1 0,1 56 0,-12 150 0,-6-177 0,3-19 0,3-13 0,5-20 0,0-1 0,1 1 0,-1 0 0,1-1 0,0 11 0,0 0 0,-1-1 0,0 1 0,-2 0 0,0-1 0,-1 1 0,0-1 0,-1 0 0,-15 25 0,-7 20 0,21-45 0,0 0 0,-16 27 0,-48 84 0,60-106 0,-20 58 0,8 2 0,2-22 0,14-38 0,-2-1 0,-17 34 0,21-47 0,0 1 0,-1-1 0,0 0 0,0-1 0,0 1 0,-10 6 0,-9 10 0,24-22 9,0 1 0,0-1 0,0 1 0,0-1 0,1 1 0,-1 0 0,0-1 1,1 1-1,-1 0 0,1 0 0,0-1 0,-1 1 0,1 3 0,0-3-116,0 0 1,0-1-1,0 1 0,-1-1 1,1 1-1,0 0 1,-1-1-1,0 1 1,1-1-1,-1 1 1,0-1-1,1 1 1,-3 1-1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06.930"/>
    </inkml:context>
    <inkml:brush xml:id="br0">
      <inkml:brushProperty name="width" value="0.2" units="cm"/>
      <inkml:brushProperty name="height" value="0.2" units="cm"/>
      <inkml:brushProperty name="color" value="#FFFFFF"/>
    </inkml:brush>
  </inkml:definitions>
  <inkml:trace contextRef="#ctx0" brushRef="#br0">0 0 24575,'0'16'0,"0"0"0,2-1 0,-1 1 0,2 0 0,0-1 0,10 29 0,-9-29 0,-1 0 0,0 0 0,-1 1 0,0-1 0,-2 31 0,0-24 0,1 1 0,4 22 0,0-22 0,2 1 0,18 41 0,11 19 0,56 78 0,-66-120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16.322"/>
    </inkml:context>
    <inkml:brush xml:id="br0">
      <inkml:brushProperty name="width" value="0.2" units="cm"/>
      <inkml:brushProperty name="height" value="0.2" units="cm"/>
      <inkml:brushProperty name="color" value="#FFFFFF"/>
    </inkml:brush>
  </inkml:definitions>
  <inkml:trace contextRef="#ctx0" brushRef="#br0">1 1071 24575,'2'-4'0,"0"-1"0,0 1 0,-1 0 0,1-1 0,-1 1 0,0 0 0,0-1 0,0 0 0,-1-6 0,2-5 0,2-13 0,-2-1 0,-1-45 0,1-26 0,-1 94 0,0 0 0,0 0 0,1 0 0,0 0 0,1 0 0,4-9 0,-2 1 0,-4 12 0,1 0 0,-1 0 0,0 0 0,1 0 0,-1 0 0,1 0 0,0 0 0,0 1 0,0-1 0,1 1 0,2-4 0,-2 3 0,-1 0 0,0 0 0,0 0 0,0 0 0,0-1 0,-1 1 0,1-1 0,1-6 0,9-19 0,-7 20 0,-1-1 0,0 0 0,0 0 0,-1 0 0,-1 0 0,0-1 0,0 1 0,-1-1 0,0 1 0,-2-21 0,1 25 0,0 17 0,0-1 0,-1 0 0,0 0 0,0 1 0,-1-1 0,-1 0 0,0 0 0,0-1 0,-1 1 0,0-1 0,-6 11 0,-11 40 0,21-60 0,0 0 0,0 0 0,0 1 0,0-1 0,0 0 0,0 0 0,0 0 0,0 0 0,0 0 0,0 0 0,0 0 0,0 1 0,0-1 0,0 0 0,0 0 0,0 0 0,-1 0 0,1 0 0,0 0 0,0 0 0,0 0 0,0 0 0,0 0 0,0 0 0,0 1 0,0-1 0,0 0 0,0 0 0,-1 0 0,1 0 0,0 0 0,0 0 0,0 0 0,0 0 0,0 0 0,0 0 0,0 0 0,-1 0 0,1 0 0,0 0 0,0 0 0,0 0 0,0 0 0,0 0 0,0 0 0,0 0 0,-1 0 0,1 0 0,0 0 0,0 0 0,0-1 0,0 1 0,0 0 0,0 0 0,0 0 0,0 0 0,0 0 0,0 0 0,-1 0 0,1 0 0,0 0 0,-3-11 0,-1-12 0,4 13 0,0 1 0,1 0 0,0-1 0,2-11 0,-1 16 0,0 1 0,0 0 0,0 0 0,0-1 0,0 1 0,1 1 0,0-1 0,-1 0 0,2 1 0,4-6 0,-4 4 0,0 0 0,0-1 0,0 0 0,-1 1 0,0-1 0,0 0 0,-1-1 0,0 1 0,0 0 0,0-1 0,-1 1 0,0-1 0,0 1 0,-1-1 0,0-9 0,1 3 0,0 1 0,6-25 0,2 14 0,1 0 0,1 1 0,1 0 0,0 1 0,19-23 0,7-13 0,-10 5 55,-22 39-410,0 0 0,1 0 0,16-21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26.342"/>
    </inkml:context>
    <inkml:brush xml:id="br0">
      <inkml:brushProperty name="width" value="0.2" units="cm"/>
      <inkml:brushProperty name="height" value="0.2" units="cm"/>
      <inkml:brushProperty name="color" value="#FFFFFF"/>
    </inkml:brush>
  </inkml:definitions>
  <inkml:trace contextRef="#ctx0" brushRef="#br0">1 1 24575,'0'3'0,"-1"0"0,1 0 0,0 0 0,0 0 0,1 0 0,-1 0 0,0 1 0,1-1 0,0 0 0,0 0 0,0-1 0,0 1 0,0 0 0,1 0 0,-1 0 0,1-1 0,0 1 0,-1-1 0,1 1 0,0-1 0,1 0 0,-1 0 0,0 0 0,1 0 0,-1 0 0,1 0 0,-1-1 0,1 1 0,0-1 0,4 2 0,14 7 0,-16-9 0,0 1 0,0 0 0,0 0 0,0 1 0,-1 0 0,1 0 0,-1 0 0,1 0 0,-1 0 0,0 1 0,-1 0 0,1 0 0,-1 0 0,1 0 0,-1 1 0,0-1 0,-1 1 0,3 5 0,0 4 0,-2 0 0,1 1 0,-2 0 0,0 0 0,0 25 0,0-5 0,2-14-1365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37.349"/>
    </inkml:context>
    <inkml:brush xml:id="br0">
      <inkml:brushProperty name="width" value="0.1" units="cm"/>
      <inkml:brushProperty name="height" value="0.1" units="cm"/>
      <inkml:brushProperty name="color" value="#FFFFFF"/>
    </inkml:brush>
  </inkml:definitions>
  <inkml:trace contextRef="#ctx0" brushRef="#br0">0 0 24575,'1'7'0,"0"0"0,0 0 0,1-1 0,0 1 0,1-1 0,-1 0 0,1 1 0,0-1 0,0 0 0,5 5 0,-3-3 0,0 0 0,-1 1 0,0-1 0,3 12 0,13 32 0,-15-39 0,0 0 0,6 25 0,-3-5 0,-4-17 0,-1-1 0,-1 1 0,2 29 0,-4 123-1365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41.865"/>
    </inkml:context>
    <inkml:brush xml:id="br0">
      <inkml:brushProperty name="width" value="0.1" units="cm"/>
      <inkml:brushProperty name="height" value="0.1" units="cm"/>
      <inkml:brushProperty name="color" value="#FFFFFF"/>
    </inkml:brush>
  </inkml:definitions>
  <inkml:trace contextRef="#ctx0" brushRef="#br0">0 1 24575,'13'77'0,"-7"-32"0,1 39 0,-6-76 0,-1 1 0,2 0 0,-1-1 0,4 11 0,-2-11 0,-1 1 0,0 0 0,-1 0 0,1 12 0,-2 10 0,-1 2 0,1 1 0,8 52 0,-5-72 0,0 4 0,1 1 0,0-1 0,1 0 0,10 22 0,-13-34 0,0 0 0,-1 1 0,0-1 0,0 0 0,0 0 0,-1 1 0,0-1 0,-1 8 0,2 25 0,25 144-1365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44.818"/>
    </inkml:context>
    <inkml:brush xml:id="br0">
      <inkml:brushProperty name="width" value="0.1" units="cm"/>
      <inkml:brushProperty name="height" value="0.1" units="cm"/>
      <inkml:brushProperty name="color" value="#FFFFFF"/>
    </inkml:brush>
  </inkml:definitions>
  <inkml:trace contextRef="#ctx0" brushRef="#br0">2 717 24575,'0'-13'0,"-1"4"0,1 1 0,0-1 0,0 1 0,1-1 0,0 1 0,1-1 0,0 1 0,0 0 0,0 0 0,1 0 0,7-12 0,36-64 0,-41 75 0,-1 1 0,0-1 0,4-15 0,1-1 0,25-86 0,7-12 0,-30 90-341,-2 0 0,-1 0-1,5-48 1,-11 62-6485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2:04:40.718"/>
    </inkml:context>
    <inkml:brush xml:id="br0">
      <inkml:brushProperty name="width" value="0.1" units="cm"/>
      <inkml:brushProperty name="height" value="0.1" units="cm"/>
      <inkml:brushProperty name="color" value="#FFFFFF"/>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06.930"/>
    </inkml:context>
    <inkml:brush xml:id="br0">
      <inkml:brushProperty name="width" value="0.2" units="cm"/>
      <inkml:brushProperty name="height" value="0.2" units="cm"/>
      <inkml:brushProperty name="color" value="#FFFFFF"/>
    </inkml:brush>
  </inkml:definitions>
  <inkml:trace contextRef="#ctx0" brushRef="#br0">0 0 24575,'0'16'0,"0"0"0,2-1 0,-1 1 0,2 0 0,0-1 0,10 29 0,-9-29 0,-1 0 0,0 0 0,-1 1 0,0-1 0,-2 31 0,0-24 0,1 1 0,4 22 0,0-22 0,2 1 0,18 41 0,11 19 0,56 78 0,-66-120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16.322"/>
    </inkml:context>
    <inkml:brush xml:id="br0">
      <inkml:brushProperty name="width" value="0.2" units="cm"/>
      <inkml:brushProperty name="height" value="0.2" units="cm"/>
      <inkml:brushProperty name="color" value="#FFFFFF"/>
    </inkml:brush>
  </inkml:definitions>
  <inkml:trace contextRef="#ctx0" brushRef="#br0">1 1071 24575,'2'-4'0,"0"-1"0,0 1 0,-1 0 0,1-1 0,-1 1 0,0 0 0,0-1 0,0 0 0,-1-6 0,2-5 0,2-13 0,-2-1 0,-1-45 0,1-26 0,-1 94 0,0 0 0,0 0 0,1 0 0,0 0 0,1 0 0,4-9 0,-2 1 0,-4 12 0,1 0 0,-1 0 0,0 0 0,1 0 0,-1 0 0,1 0 0,0 0 0,0 1 0,0-1 0,1 1 0,2-4 0,-2 3 0,-1 0 0,0 0 0,0 0 0,0 0 0,0-1 0,-1 1 0,1-1 0,1-6 0,9-19 0,-7 20 0,-1-1 0,0 0 0,0 0 0,-1 0 0,-1 0 0,0-1 0,0 1 0,-1-1 0,0 1 0,-2-21 0,1 25 0,0 17 0,0-1 0,-1 0 0,0 0 0,0 1 0,-1-1 0,-1 0 0,0 0 0,0-1 0,-1 1 0,0-1 0,-6 11 0,-11 40 0,21-60 0,0 0 0,0 0 0,0 1 0,0-1 0,0 0 0,0 0 0,0 0 0,0 0 0,0 0 0,0 0 0,0 0 0,0 1 0,0-1 0,0 0 0,0 0 0,0 0 0,-1 0 0,1 0 0,0 0 0,0 0 0,0 0 0,0 0 0,0 0 0,0 0 0,0 1 0,0-1 0,0 0 0,0 0 0,-1 0 0,1 0 0,0 0 0,0 0 0,0 0 0,0 0 0,0 0 0,0 0 0,0 0 0,-1 0 0,1 0 0,0 0 0,0 0 0,0 0 0,0 0 0,0 0 0,0 0 0,0 0 0,-1 0 0,1 0 0,0 0 0,0 0 0,0-1 0,0 1 0,0 0 0,0 0 0,0 0 0,0 0 0,0 0 0,0 0 0,-1 0 0,1 0 0,0 0 0,-3-11 0,-1-12 0,4 13 0,0 1 0,1 0 0,0-1 0,2-11 0,-1 16 0,0 1 0,0 0 0,0 0 0,0-1 0,0 1 0,1 1 0,0-1 0,-1 0 0,2 1 0,4-6 0,-4 4 0,0 0 0,0-1 0,0 0 0,-1 1 0,0-1 0,0 0 0,-1-1 0,0 1 0,0 0 0,0-1 0,-1 1 0,0-1 0,0 1 0,-1-1 0,0-9 0,1 3 0,0 1 0,6-25 0,2 14 0,1 0 0,1 1 0,1 0 0,0 1 0,19-23 0,7-13 0,-10 5 55,-22 39-410,0 0 0,1 0 0,16-21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26.342"/>
    </inkml:context>
    <inkml:brush xml:id="br0">
      <inkml:brushProperty name="width" value="0.2" units="cm"/>
      <inkml:brushProperty name="height" value="0.2" units="cm"/>
      <inkml:brushProperty name="color" value="#FFFFFF"/>
    </inkml:brush>
  </inkml:definitions>
  <inkml:trace contextRef="#ctx0" brushRef="#br0">1 1 24575,'0'3'0,"-1"0"0,1 0 0,0 0 0,0 0 0,1 0 0,-1 0 0,0 1 0,1-1 0,0 0 0,0 0 0,0-1 0,0 1 0,0 0 0,1 0 0,-1 0 0,1-1 0,0 1 0,-1-1 0,1 1 0,0-1 0,1 0 0,-1 0 0,0 0 0,1 0 0,-1 0 0,1 0 0,-1-1 0,1 1 0,0-1 0,4 2 0,14 7 0,-16-9 0,0 1 0,0 0 0,0 0 0,0 1 0,-1 0 0,1 0 0,-1 0 0,1 0 0,-1 0 0,0 1 0,-1 0 0,1 0 0,-1 0 0,1 0 0,-1 1 0,0-1 0,-1 1 0,3 5 0,0 4 0,-2 0 0,1 1 0,-2 0 0,0 0 0,0 25 0,0-5 0,2-14-1365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37.349"/>
    </inkml:context>
    <inkml:brush xml:id="br0">
      <inkml:brushProperty name="width" value="0.1" units="cm"/>
      <inkml:brushProperty name="height" value="0.1" units="cm"/>
      <inkml:brushProperty name="color" value="#FFFFFF"/>
    </inkml:brush>
  </inkml:definitions>
  <inkml:trace contextRef="#ctx0" brushRef="#br0">0 0 24575,'1'7'0,"0"0"0,0 0 0,1-1 0,0 1 0,1-1 0,-1 0 0,1 1 0,0-1 0,0 0 0,5 5 0,-3-3 0,0 0 0,-1 1 0,0-1 0,3 12 0,13 32 0,-15-39 0,0 0 0,6 25 0,-3-5 0,-4-17 0,-1-1 0,-1 1 0,2 29 0,-4 123-1365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41.865"/>
    </inkml:context>
    <inkml:brush xml:id="br0">
      <inkml:brushProperty name="width" value="0.1" units="cm"/>
      <inkml:brushProperty name="height" value="0.1" units="cm"/>
      <inkml:brushProperty name="color" value="#FFFFFF"/>
    </inkml:brush>
  </inkml:definitions>
  <inkml:trace contextRef="#ctx0" brushRef="#br0">0 1 24575,'13'77'0,"-7"-32"0,1 39 0,-6-76 0,-1 1 0,2 0 0,-1-1 0,4 11 0,-2-11 0,-1 1 0,0 0 0,-1 0 0,1 12 0,-2 10 0,-1 2 0,1 1 0,8 52 0,-5-72 0,0 4 0,1 1 0,0-1 0,1 0 0,10 22 0,-13-34 0,0 0 0,-1 1 0,0-1 0,0 0 0,0 0 0,-1 1 0,0-1 0,-1 8 0,2 25 0,25 144-1365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8:44.818"/>
    </inkml:context>
    <inkml:brush xml:id="br0">
      <inkml:brushProperty name="width" value="0.1" units="cm"/>
      <inkml:brushProperty name="height" value="0.1" units="cm"/>
      <inkml:brushProperty name="color" value="#FFFFFF"/>
    </inkml:brush>
  </inkml:definitions>
  <inkml:trace contextRef="#ctx0" brushRef="#br0">2 717 24575,'0'-13'0,"-1"4"0,1 1 0,0-1 0,0 1 0,1-1 0,0 1 0,1-1 0,0 1 0,0 0 0,0 0 0,1 0 0,7-12 0,36-64 0,-41 75 0,-1 1 0,0-1 0,4-15 0,1-1 0,25-86 0,7-12 0,-30 90-341,-2 0 0,-1 0-1,5-48 1,-11 62-6485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2:04:40.718"/>
    </inkml:context>
    <inkml:brush xml:id="br0">
      <inkml:brushProperty name="width" value="0.1" units="cm"/>
      <inkml:brushProperty name="height" value="0.1" units="cm"/>
      <inkml:brushProperty name="color" value="#FFFFFF"/>
    </inkml:brush>
  </inkml:definitions>
  <inkml:trace contextRef="#ctx0" brushRef="#br0">0 1 24575,'0'0'-8191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4T11:57:46.785"/>
    </inkml:context>
    <inkml:brush xml:id="br0">
      <inkml:brushProperty name="width" value="0.05" units="cm"/>
      <inkml:brushProperty name="height" value="0.05" units="cm"/>
    </inkml:brush>
  </inkml:definitions>
  <inkml:trace contextRef="#ctx0" brushRef="#br0">0 1 24575,'2'2'0,"-1"0"0,1 0 0,-1 0 0,1-1 0,0 1 0,0 0 0,0-1 0,0 1 0,0-1 0,0 0 0,0 0 0,4 2 0,1 1 0,0 1 0,1 0 0,-1 0 0,0 1 0,0 0 0,-1 0 0,0 0 0,0 1 0,-1 0 0,1 0 0,-1 1 0,-1 0 0,7 13 0,27 51 0,-27-53 0,17 38 0,-21-36 0,2 0 0,0-1 0,1 0 0,1-1 0,1 0 0,14 17 0,-23-31 0,0-1 0,-1 1 0,0-1 0,0 1 0,0 0 0,-1 0 0,0 0 0,0 0 0,0 0 0,0 0 0,-1 0 0,0 11 0,0-10 0,0 0 0,0 0 0,1 0 0,0 0 0,0 0 0,1 0 0,-1 0 0,1 0 0,3 6 0,14 23 0,-3 0 0,16 47 0,-16-41 0,-12-26 0,-1 0 0,0 0 0,-1 0 0,-1 0 0,0 22 0,0-5 0,12 138 0,-7-124 0,1 15 0,-6-38 0,2 0 0,8 40 0,-8-49 0,2 15 0,-1 1 0,1 56 0,-12 150 0,-6-177 0,3-19 0,3-13 0,5-20 0,0-1 0,1 1 0,-1 0 0,1-1 0,0 11 0,0 0 0,-1-1 0,0 1 0,-2 0 0,0-1 0,-1 1 0,0-1 0,-1 0 0,-15 25 0,-7 20 0,21-45 0,0 0 0,-16 27 0,-48 84 0,60-106 0,-20 58 0,8 2 0,2-22 0,14-38 0,-2-1 0,-17 34 0,21-47 0,0 1 0,-1-1 0,0 0 0,0-1 0,0 1 0,-10 6 0,-9 10 0,24-22 9,0 1 0,0-1 0,0 1 0,0-1 0,1 1 0,-1 0 0,0-1 1,1 1-1,-1 0 0,1 0 0,0-1 0,-1 1 0,1 3 0,0-3-116,0 0 1,0-1-1,0 1 0,-1-1 1,1 1-1,0 0 1,-1-1-1,0 1 1,1-1-1,-1 1 1,0-1-1,1 1 1,-3 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WMG_PowerpointBackground-wide.jpg">
            <a:extLst>
              <a:ext uri="{FF2B5EF4-FFF2-40B4-BE49-F238E27FC236}">
                <a16:creationId xmlns:a16="http://schemas.microsoft.com/office/drawing/2014/main" id="{446CB960-5F59-46F9-F955-71661A9140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lvl1pPr marL="457200" indent="-457200">
              <a:buFontTx/>
              <a:buBlip>
                <a:blip r:embed="rId2"/>
              </a:buBlip>
              <a:defRPr/>
            </a:lvl1pPr>
            <a:lvl2pPr marL="742950" indent="-285750">
              <a:buFontTx/>
              <a:buBlip>
                <a:blip r:embed="rId2"/>
              </a:buBlip>
              <a:defRPr/>
            </a:lvl2pPr>
            <a:lvl3pPr marL="1143000" indent="-228600">
              <a:buFontTx/>
              <a:buBlip>
                <a:blip r:embed="rId2"/>
              </a:buBlip>
              <a:defRPr/>
            </a:lvl3pPr>
            <a:lvl4pPr marL="1600200" indent="-228600">
              <a:buFontTx/>
              <a:buBlip>
                <a:blip r:embed="rId2"/>
              </a:buBlip>
              <a:defRPr/>
            </a:lvl4pPr>
            <a:lvl5pPr marL="2057400" indent="-228600">
              <a:buFontTx/>
              <a:buBlip>
                <a:blip r:embed="rId2"/>
              </a:buBlip>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457200" indent="-457200" algn="ctr">
              <a:buFontTx/>
              <a:buBlip>
                <a:blip r:embed="rId2"/>
              </a:buBlip>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9349" y="548680"/>
            <a:ext cx="10972800" cy="1143000"/>
          </a:xfr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descr="WMG_PowerpointBackground-wide2.jpg">
            <a:extLst>
              <a:ext uri="{FF2B5EF4-FFF2-40B4-BE49-F238E27FC236}">
                <a16:creationId xmlns:a16="http://schemas.microsoft.com/office/drawing/2014/main" id="{6B5E3A86-8B04-9D36-BF44-138729B2F1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9403" y="404664"/>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177281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57200" indent="-457200">
              <a:buFontTx/>
              <a:buBlip>
                <a:blip r:embed="rId2"/>
              </a:buBlip>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WMG_PowerpointBackground-wide5.jpg">
            <a:extLst>
              <a:ext uri="{FF2B5EF4-FFF2-40B4-BE49-F238E27FC236}">
                <a16:creationId xmlns:a16="http://schemas.microsoft.com/office/drawing/2014/main" id="{8DA7AB60-9A75-A5A2-4E72-11F288AD61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429"/>
          </a:xfrm>
          <a:prstGeom prst="rect">
            <a:avLst/>
          </a:prstGeom>
        </p:spPr>
      </p:pic>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457200" indent="-457200">
              <a:buFontTx/>
              <a:buBlip>
                <a:blip r:embed="rId3"/>
              </a:buBlip>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1976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marL="457200" indent="-457200">
              <a:buFontTx/>
              <a:buBlip>
                <a:blip r:embed="rId2"/>
              </a:buBlip>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WMG_PowerpointBackground-wide4.jpg">
            <a:extLst>
              <a:ext uri="{FF2B5EF4-FFF2-40B4-BE49-F238E27FC236}">
                <a16:creationId xmlns:a16="http://schemas.microsoft.com/office/drawing/2014/main" id="{83D9248D-E9EA-0298-EE70-6C16CC9375F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6356176"/>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4368800" y="6356176"/>
            <a:ext cx="3860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9347200" y="6356176"/>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WMG_PowerpointBackground-wide5.jpg">
            <a:extLst>
              <a:ext uri="{FF2B5EF4-FFF2-40B4-BE49-F238E27FC236}">
                <a16:creationId xmlns:a16="http://schemas.microsoft.com/office/drawing/2014/main" id="{DACA253F-9806-6DF2-EA2C-CA916D7CF76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1239"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25/07/2024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4"/>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8.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8.xml"/><Relationship Id="rId5" Type="http://schemas.openxmlformats.org/officeDocument/2006/relationships/image" Target="../media/image32.jpeg"/><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18.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18.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3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0.png"/><Relationship Id="rId12" Type="http://schemas.openxmlformats.org/officeDocument/2006/relationships/customXml" Target="../ink/ink6.xml"/><Relationship Id="rId17" Type="http://schemas.openxmlformats.org/officeDocument/2006/relationships/image" Target="../media/image45.png"/><Relationship Id="rId2" Type="http://schemas.openxmlformats.org/officeDocument/2006/relationships/customXml" Target="../ink/ink1.xml"/><Relationship Id="rId16" Type="http://schemas.openxmlformats.org/officeDocument/2006/relationships/customXml" Target="../ink/ink8.xml"/><Relationship Id="rId1" Type="http://schemas.openxmlformats.org/officeDocument/2006/relationships/slideLayout" Target="../slideLayouts/slideLayout18.xml"/><Relationship Id="rId6" Type="http://schemas.openxmlformats.org/officeDocument/2006/relationships/customXml" Target="../ink/ink3.xml"/><Relationship Id="rId11" Type="http://schemas.openxmlformats.org/officeDocument/2006/relationships/image" Target="../media/image42.png"/><Relationship Id="rId5" Type="http://schemas.openxmlformats.org/officeDocument/2006/relationships/image" Target="../media/image39.png"/><Relationship Id="rId15" Type="http://schemas.openxmlformats.org/officeDocument/2006/relationships/image" Target="../media/image44.png"/><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41.png"/><Relationship Id="rId14" Type="http://schemas.openxmlformats.org/officeDocument/2006/relationships/customXml" Target="../ink/ink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customXml" Target="../ink/ink12.xml"/><Relationship Id="rId13" Type="http://schemas.openxmlformats.org/officeDocument/2006/relationships/image" Target="../media/image51.png"/><Relationship Id="rId18" Type="http://schemas.openxmlformats.org/officeDocument/2006/relationships/image" Target="../media/image53.png"/><Relationship Id="rId3" Type="http://schemas.openxmlformats.org/officeDocument/2006/relationships/image" Target="../media/image46.png"/><Relationship Id="rId21" Type="http://schemas.openxmlformats.org/officeDocument/2006/relationships/image" Target="../media/image56.jpeg"/><Relationship Id="rId7" Type="http://schemas.openxmlformats.org/officeDocument/2006/relationships/image" Target="../media/image48.png"/><Relationship Id="rId12" Type="http://schemas.openxmlformats.org/officeDocument/2006/relationships/customXml" Target="../ink/ink14.xml"/><Relationship Id="rId17" Type="http://schemas.openxmlformats.org/officeDocument/2006/relationships/image" Target="../media/image45.png"/><Relationship Id="rId2" Type="http://schemas.openxmlformats.org/officeDocument/2006/relationships/customXml" Target="../ink/ink9.xml"/><Relationship Id="rId16" Type="http://schemas.openxmlformats.org/officeDocument/2006/relationships/customXml" Target="../ink/ink16.xml"/><Relationship Id="rId20" Type="http://schemas.openxmlformats.org/officeDocument/2006/relationships/image" Target="../media/image55.jpeg"/><Relationship Id="rId1" Type="http://schemas.openxmlformats.org/officeDocument/2006/relationships/slideLayout" Target="../slideLayouts/slideLayout18.xml"/><Relationship Id="rId6" Type="http://schemas.openxmlformats.org/officeDocument/2006/relationships/customXml" Target="../ink/ink11.xml"/><Relationship Id="rId11" Type="http://schemas.openxmlformats.org/officeDocument/2006/relationships/image" Target="../media/image50.png"/><Relationship Id="rId5" Type="http://schemas.openxmlformats.org/officeDocument/2006/relationships/image" Target="../media/image47.png"/><Relationship Id="rId15" Type="http://schemas.openxmlformats.org/officeDocument/2006/relationships/image" Target="../media/image52.png"/><Relationship Id="rId10" Type="http://schemas.openxmlformats.org/officeDocument/2006/relationships/customXml" Target="../ink/ink13.xml"/><Relationship Id="rId19" Type="http://schemas.openxmlformats.org/officeDocument/2006/relationships/image" Target="../media/image54.jpeg"/><Relationship Id="rId4" Type="http://schemas.openxmlformats.org/officeDocument/2006/relationships/customXml" Target="../ink/ink10.xml"/><Relationship Id="rId9" Type="http://schemas.openxmlformats.org/officeDocument/2006/relationships/image" Target="../media/image49.png"/><Relationship Id="rId14" Type="http://schemas.openxmlformats.org/officeDocument/2006/relationships/customXml" Target="../ink/ink15.xml"/><Relationship Id="rId22" Type="http://schemas.openxmlformats.org/officeDocument/2006/relationships/image" Target="../media/image57.jpe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8.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sz="4800" dirty="0"/>
              <a:t>Paper Engineering – Lesson 3</a:t>
            </a:r>
          </a:p>
          <a:p>
            <a:r>
              <a:rPr lang="en-GB" sz="2000" dirty="0"/>
              <a:t>Bringing paper to life, from 2-Dimensional to 3-Dimensional</a:t>
            </a:r>
          </a:p>
        </p:txBody>
      </p:sp>
    </p:spTree>
    <p:extLst>
      <p:ext uri="{BB962C8B-B14F-4D97-AF65-F5344CB8AC3E}">
        <p14:creationId xmlns:p14="http://schemas.microsoft.com/office/powerpoint/2010/main" val="2377684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DD73C-4A2D-7A2D-9976-07DD6D9700A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6ACAA56-5CB6-B3A3-C8CE-39959BA6EF76}"/>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4" name="TextBox 3">
            <a:extLst>
              <a:ext uri="{FF2B5EF4-FFF2-40B4-BE49-F238E27FC236}">
                <a16:creationId xmlns:a16="http://schemas.microsoft.com/office/drawing/2014/main" id="{C6CF86E2-789D-57AE-580C-8E85030314B3}"/>
              </a:ext>
            </a:extLst>
          </p:cNvPr>
          <p:cNvSpPr txBox="1"/>
          <p:nvPr/>
        </p:nvSpPr>
        <p:spPr>
          <a:xfrm>
            <a:off x="131771" y="5013176"/>
            <a:ext cx="3863691" cy="1631216"/>
          </a:xfrm>
          <a:prstGeom prst="rect">
            <a:avLst/>
          </a:prstGeom>
          <a:noFill/>
        </p:spPr>
        <p:txBody>
          <a:bodyPr wrap="square" rtlCol="0">
            <a:spAutoFit/>
          </a:bodyPr>
          <a:lstStyle/>
          <a:p>
            <a:r>
              <a:rPr lang="en-GB" sz="2000" dirty="0">
                <a:latin typeface="+mn-lt"/>
              </a:rPr>
              <a:t>4: Slide the lift-up flap piece of card through the slot that you have created. </a:t>
            </a:r>
          </a:p>
          <a:p>
            <a:r>
              <a:rPr lang="en-GB" sz="2000" dirty="0">
                <a:latin typeface="+mn-lt"/>
              </a:rPr>
              <a:t>Add some glue to the tab and stick down.</a:t>
            </a:r>
          </a:p>
        </p:txBody>
      </p:sp>
      <p:sp>
        <p:nvSpPr>
          <p:cNvPr id="17" name="TextBox 16">
            <a:extLst>
              <a:ext uri="{FF2B5EF4-FFF2-40B4-BE49-F238E27FC236}">
                <a16:creationId xmlns:a16="http://schemas.microsoft.com/office/drawing/2014/main" id="{B3C613CB-9320-D12B-0074-51D29F567714}"/>
              </a:ext>
            </a:extLst>
          </p:cNvPr>
          <p:cNvSpPr txBox="1"/>
          <p:nvPr/>
        </p:nvSpPr>
        <p:spPr>
          <a:xfrm>
            <a:off x="4176000" y="5013176"/>
            <a:ext cx="3840000" cy="707886"/>
          </a:xfrm>
          <a:prstGeom prst="rect">
            <a:avLst/>
          </a:prstGeom>
          <a:noFill/>
        </p:spPr>
        <p:txBody>
          <a:bodyPr wrap="square" rtlCol="0">
            <a:spAutoFit/>
          </a:bodyPr>
          <a:lstStyle/>
          <a:p>
            <a:r>
              <a:rPr lang="en-GB" sz="2000" dirty="0">
                <a:latin typeface="+mn-lt"/>
              </a:rPr>
              <a:t>5: Turn the card to the right side and </a:t>
            </a:r>
            <a:r>
              <a:rPr lang="en-GB" sz="2000" b="1" dirty="0">
                <a:latin typeface="+mn-lt"/>
              </a:rPr>
              <a:t>fold</a:t>
            </a:r>
            <a:r>
              <a:rPr lang="en-GB" sz="2000" dirty="0">
                <a:latin typeface="+mn-lt"/>
              </a:rPr>
              <a:t> the lift-up flap down.</a:t>
            </a:r>
          </a:p>
        </p:txBody>
      </p:sp>
      <p:sp>
        <p:nvSpPr>
          <p:cNvPr id="18" name="TextBox 17">
            <a:extLst>
              <a:ext uri="{FF2B5EF4-FFF2-40B4-BE49-F238E27FC236}">
                <a16:creationId xmlns:a16="http://schemas.microsoft.com/office/drawing/2014/main" id="{844E7479-DFDB-E6FD-7BAD-D0C4F434D51F}"/>
              </a:ext>
            </a:extLst>
          </p:cNvPr>
          <p:cNvSpPr txBox="1"/>
          <p:nvPr/>
        </p:nvSpPr>
        <p:spPr>
          <a:xfrm>
            <a:off x="8196538" y="5013176"/>
            <a:ext cx="3862198" cy="707886"/>
          </a:xfrm>
          <a:prstGeom prst="rect">
            <a:avLst/>
          </a:prstGeom>
          <a:noFill/>
        </p:spPr>
        <p:txBody>
          <a:bodyPr wrap="square" rtlCol="0">
            <a:spAutoFit/>
          </a:bodyPr>
          <a:lstStyle/>
          <a:p>
            <a:r>
              <a:rPr lang="en-GB" sz="2000" dirty="0">
                <a:latin typeface="+mn-lt"/>
              </a:rPr>
              <a:t>6: Decorate underneath the lift-up flap</a:t>
            </a:r>
          </a:p>
        </p:txBody>
      </p:sp>
      <p:pic>
        <p:nvPicPr>
          <p:cNvPr id="14" name="Picture 13" descr="A piece of paper with a pink pencil&#10;&#10;Description automatically generated">
            <a:extLst>
              <a:ext uri="{FF2B5EF4-FFF2-40B4-BE49-F238E27FC236}">
                <a16:creationId xmlns:a16="http://schemas.microsoft.com/office/drawing/2014/main" id="{DA49EC62-2288-FEE5-145B-3D488CCC50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462" y="1989000"/>
            <a:ext cx="3840000" cy="2880000"/>
          </a:xfrm>
          <a:prstGeom prst="rect">
            <a:avLst/>
          </a:prstGeom>
        </p:spPr>
      </p:pic>
      <p:pic>
        <p:nvPicPr>
          <p:cNvPr id="20" name="Picture 19" descr="A pink square on a white paper&#10;&#10;Description automatically generated">
            <a:extLst>
              <a:ext uri="{FF2B5EF4-FFF2-40B4-BE49-F238E27FC236}">
                <a16:creationId xmlns:a16="http://schemas.microsoft.com/office/drawing/2014/main" id="{DABAE16A-86E8-394D-9C86-6F604B0E3D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6000" y="1989000"/>
            <a:ext cx="3840000" cy="2880000"/>
          </a:xfrm>
          <a:prstGeom prst="rect">
            <a:avLst/>
          </a:prstGeom>
        </p:spPr>
      </p:pic>
      <p:pic>
        <p:nvPicPr>
          <p:cNvPr id="22" name="Picture 21" descr="A pink rectangular piece of paper on a white surface&#10;&#10;Description automatically generated">
            <a:extLst>
              <a:ext uri="{FF2B5EF4-FFF2-40B4-BE49-F238E27FC236}">
                <a16:creationId xmlns:a16="http://schemas.microsoft.com/office/drawing/2014/main" id="{5C57ADD7-8BC6-E3FB-4B64-801C345F24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6538" y="1989000"/>
            <a:ext cx="3862198" cy="2880000"/>
          </a:xfrm>
          <a:prstGeom prst="rect">
            <a:avLst/>
          </a:prstGeom>
        </p:spPr>
      </p:pic>
      <p:sp>
        <p:nvSpPr>
          <p:cNvPr id="3" name="TextBox 2">
            <a:extLst>
              <a:ext uri="{FF2B5EF4-FFF2-40B4-BE49-F238E27FC236}">
                <a16:creationId xmlns:a16="http://schemas.microsoft.com/office/drawing/2014/main" id="{98CE057F-9408-9576-A532-7B335798F2D8}"/>
              </a:ext>
            </a:extLst>
          </p:cNvPr>
          <p:cNvSpPr txBox="1"/>
          <p:nvPr/>
        </p:nvSpPr>
        <p:spPr>
          <a:xfrm>
            <a:off x="191344" y="1484784"/>
            <a:ext cx="10441160" cy="461665"/>
          </a:xfrm>
          <a:prstGeom prst="rect">
            <a:avLst/>
          </a:prstGeom>
          <a:noFill/>
        </p:spPr>
        <p:txBody>
          <a:bodyPr wrap="square" rtlCol="0">
            <a:spAutoFit/>
          </a:bodyPr>
          <a:lstStyle/>
          <a:p>
            <a:r>
              <a:rPr lang="en-GB" dirty="0">
                <a:latin typeface="+mn-lt"/>
              </a:rPr>
              <a:t>How to instructions for Option 2: Continued</a:t>
            </a:r>
            <a:endParaRPr lang="en-GB" sz="2800" dirty="0">
              <a:latin typeface="+mn-lt"/>
            </a:endParaRPr>
          </a:p>
        </p:txBody>
      </p:sp>
    </p:spTree>
    <p:extLst>
      <p:ext uri="{BB962C8B-B14F-4D97-AF65-F5344CB8AC3E}">
        <p14:creationId xmlns:p14="http://schemas.microsoft.com/office/powerpoint/2010/main" val="1665391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6B1C51-47A9-C954-AB41-CFB9DB440F9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7BC04D4-463F-765B-E324-898AB707163A}"/>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4" name="TextBox 3">
            <a:extLst>
              <a:ext uri="{FF2B5EF4-FFF2-40B4-BE49-F238E27FC236}">
                <a16:creationId xmlns:a16="http://schemas.microsoft.com/office/drawing/2014/main" id="{0EF24766-B35B-DFA0-897C-EDB92C9BB3AC}"/>
              </a:ext>
            </a:extLst>
          </p:cNvPr>
          <p:cNvSpPr txBox="1"/>
          <p:nvPr/>
        </p:nvSpPr>
        <p:spPr>
          <a:xfrm>
            <a:off x="191344" y="1484784"/>
            <a:ext cx="10441160" cy="461665"/>
          </a:xfrm>
          <a:prstGeom prst="rect">
            <a:avLst/>
          </a:prstGeom>
          <a:noFill/>
        </p:spPr>
        <p:txBody>
          <a:bodyPr wrap="square" rtlCol="0">
            <a:spAutoFit/>
          </a:bodyPr>
          <a:lstStyle/>
          <a:p>
            <a:r>
              <a:rPr lang="en-GB" dirty="0">
                <a:latin typeface="+mn-lt"/>
              </a:rPr>
              <a:t>How to instructions for Option 3: You will need 2 pieces of card (1 A4)</a:t>
            </a:r>
          </a:p>
        </p:txBody>
      </p:sp>
      <p:sp>
        <p:nvSpPr>
          <p:cNvPr id="5" name="Rectangle 4">
            <a:extLst>
              <a:ext uri="{FF2B5EF4-FFF2-40B4-BE49-F238E27FC236}">
                <a16:creationId xmlns:a16="http://schemas.microsoft.com/office/drawing/2014/main" id="{D1AC69F5-FB16-7B98-68A5-38B17AF23AC0}"/>
              </a:ext>
            </a:extLst>
          </p:cNvPr>
          <p:cNvSpPr/>
          <p:nvPr/>
        </p:nvSpPr>
        <p:spPr>
          <a:xfrm>
            <a:off x="386776" y="2139657"/>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8" name="Rectangle 7">
            <a:extLst>
              <a:ext uri="{FF2B5EF4-FFF2-40B4-BE49-F238E27FC236}">
                <a16:creationId xmlns:a16="http://schemas.microsoft.com/office/drawing/2014/main" id="{6ACE7603-FB91-29DE-10E8-F6709F3E5436}"/>
              </a:ext>
            </a:extLst>
          </p:cNvPr>
          <p:cNvSpPr/>
          <p:nvPr/>
        </p:nvSpPr>
        <p:spPr>
          <a:xfrm>
            <a:off x="2382408" y="2623015"/>
            <a:ext cx="720000" cy="1080000"/>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9" name="TextBox 8">
            <a:extLst>
              <a:ext uri="{FF2B5EF4-FFF2-40B4-BE49-F238E27FC236}">
                <a16:creationId xmlns:a16="http://schemas.microsoft.com/office/drawing/2014/main" id="{0CD8D786-489D-520B-A3D6-5654745A39CD}"/>
              </a:ext>
            </a:extLst>
          </p:cNvPr>
          <p:cNvSpPr txBox="1"/>
          <p:nvPr/>
        </p:nvSpPr>
        <p:spPr>
          <a:xfrm>
            <a:off x="382815" y="4852865"/>
            <a:ext cx="2719593" cy="1938992"/>
          </a:xfrm>
          <a:prstGeom prst="rect">
            <a:avLst/>
          </a:prstGeom>
          <a:noFill/>
        </p:spPr>
        <p:txBody>
          <a:bodyPr wrap="square" rtlCol="0">
            <a:spAutoFit/>
          </a:bodyPr>
          <a:lstStyle/>
          <a:p>
            <a:r>
              <a:rPr lang="en-GB" sz="2000" dirty="0">
                <a:latin typeface="+mn-lt"/>
              </a:rPr>
              <a:t>1: One card (A4) is for the outer card; the other is for the back piece of the aperture of the door created by the lift-up flap.</a:t>
            </a:r>
          </a:p>
        </p:txBody>
      </p:sp>
      <p:pic>
        <p:nvPicPr>
          <p:cNvPr id="11" name="Picture 10" descr="A piece of paper next to a piece of paper&#10;&#10;Description automatically generated">
            <a:extLst>
              <a:ext uri="{FF2B5EF4-FFF2-40B4-BE49-F238E27FC236}">
                <a16:creationId xmlns:a16="http://schemas.microsoft.com/office/drawing/2014/main" id="{98A83C17-B84B-A6B1-ECCA-43F6189ECB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9776" y="2131641"/>
            <a:ext cx="2891428" cy="2880000"/>
          </a:xfrm>
          <a:prstGeom prst="rect">
            <a:avLst/>
          </a:prstGeom>
        </p:spPr>
      </p:pic>
      <p:pic>
        <p:nvPicPr>
          <p:cNvPr id="13" name="Picture 12" descr="A white square cut out of paper&#10;&#10;Description automatically generated">
            <a:extLst>
              <a:ext uri="{FF2B5EF4-FFF2-40B4-BE49-F238E27FC236}">
                <a16:creationId xmlns:a16="http://schemas.microsoft.com/office/drawing/2014/main" id="{7FF4C927-6C70-BFCD-1E40-03ED525B51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4192" y="2131641"/>
            <a:ext cx="3840000" cy="2880000"/>
          </a:xfrm>
          <a:prstGeom prst="rect">
            <a:avLst/>
          </a:prstGeom>
        </p:spPr>
      </p:pic>
      <p:sp>
        <p:nvSpPr>
          <p:cNvPr id="2" name="TextBox 1">
            <a:extLst>
              <a:ext uri="{FF2B5EF4-FFF2-40B4-BE49-F238E27FC236}">
                <a16:creationId xmlns:a16="http://schemas.microsoft.com/office/drawing/2014/main" id="{C5EF1BEC-051A-1F93-BC13-90A10DCD19D5}"/>
              </a:ext>
            </a:extLst>
          </p:cNvPr>
          <p:cNvSpPr txBox="1"/>
          <p:nvPr/>
        </p:nvSpPr>
        <p:spPr>
          <a:xfrm>
            <a:off x="3877544" y="5085184"/>
            <a:ext cx="3600399" cy="1631216"/>
          </a:xfrm>
          <a:prstGeom prst="rect">
            <a:avLst/>
          </a:prstGeom>
          <a:noFill/>
        </p:spPr>
        <p:txBody>
          <a:bodyPr wrap="square" rtlCol="0">
            <a:spAutoFit/>
          </a:bodyPr>
          <a:lstStyle/>
          <a:p>
            <a:r>
              <a:rPr lang="en-GB" sz="2000" dirty="0">
                <a:latin typeface="+mn-lt"/>
              </a:rPr>
              <a:t>2: </a:t>
            </a:r>
            <a:r>
              <a:rPr lang="en-GB" sz="2000" b="1" dirty="0">
                <a:latin typeface="+mn-lt"/>
              </a:rPr>
              <a:t>Fold</a:t>
            </a:r>
            <a:r>
              <a:rPr lang="en-GB" sz="2000" dirty="0">
                <a:latin typeface="+mn-lt"/>
              </a:rPr>
              <a:t> the A4 card in half. </a:t>
            </a:r>
            <a:r>
              <a:rPr lang="en-GB" sz="2000" b="1" dirty="0">
                <a:latin typeface="+mn-lt"/>
              </a:rPr>
              <a:t>Mark</a:t>
            </a:r>
            <a:r>
              <a:rPr lang="en-GB" sz="2000" dirty="0">
                <a:latin typeface="+mn-lt"/>
              </a:rPr>
              <a:t> the size of the window that you want on the main card, this needs to be a bit smaller than the smaller piece of card.</a:t>
            </a:r>
          </a:p>
        </p:txBody>
      </p:sp>
      <p:sp>
        <p:nvSpPr>
          <p:cNvPr id="3" name="TextBox 2">
            <a:extLst>
              <a:ext uri="{FF2B5EF4-FFF2-40B4-BE49-F238E27FC236}">
                <a16:creationId xmlns:a16="http://schemas.microsoft.com/office/drawing/2014/main" id="{60521E67-B3BA-88ED-07C3-5E333BB69CC7}"/>
              </a:ext>
            </a:extLst>
          </p:cNvPr>
          <p:cNvSpPr txBox="1"/>
          <p:nvPr/>
        </p:nvSpPr>
        <p:spPr>
          <a:xfrm>
            <a:off x="7824192" y="5011641"/>
            <a:ext cx="3840000" cy="1015663"/>
          </a:xfrm>
          <a:prstGeom prst="rect">
            <a:avLst/>
          </a:prstGeom>
          <a:noFill/>
        </p:spPr>
        <p:txBody>
          <a:bodyPr wrap="square" rtlCol="0">
            <a:spAutoFit/>
          </a:bodyPr>
          <a:lstStyle/>
          <a:p>
            <a:r>
              <a:rPr lang="en-GB" sz="2000" dirty="0">
                <a:latin typeface="+mn-lt"/>
              </a:rPr>
              <a:t>3: </a:t>
            </a:r>
            <a:r>
              <a:rPr lang="en-GB" sz="2000" b="1" dirty="0">
                <a:latin typeface="+mn-lt"/>
              </a:rPr>
              <a:t>Cut </a:t>
            </a:r>
            <a:r>
              <a:rPr lang="en-GB" sz="2000" dirty="0">
                <a:latin typeface="+mn-lt"/>
              </a:rPr>
              <a:t>three sides to the aperture and </a:t>
            </a:r>
            <a:r>
              <a:rPr lang="en-GB" sz="2000" b="1" dirty="0">
                <a:latin typeface="+mn-lt"/>
              </a:rPr>
              <a:t>fold </a:t>
            </a:r>
            <a:r>
              <a:rPr lang="en-GB" sz="2000" dirty="0">
                <a:latin typeface="+mn-lt"/>
              </a:rPr>
              <a:t>and</a:t>
            </a:r>
            <a:r>
              <a:rPr lang="en-GB" sz="2000" b="1" dirty="0">
                <a:latin typeface="+mn-lt"/>
              </a:rPr>
              <a:t> score </a:t>
            </a:r>
            <a:r>
              <a:rPr lang="en-GB" sz="2000" dirty="0">
                <a:latin typeface="+mn-lt"/>
              </a:rPr>
              <a:t>along the remaining edge.</a:t>
            </a:r>
            <a:endParaRPr lang="en-GB" sz="2000" b="1" dirty="0">
              <a:latin typeface="+mn-lt"/>
            </a:endParaRPr>
          </a:p>
        </p:txBody>
      </p:sp>
    </p:spTree>
    <p:extLst>
      <p:ext uri="{BB962C8B-B14F-4D97-AF65-F5344CB8AC3E}">
        <p14:creationId xmlns:p14="http://schemas.microsoft.com/office/powerpoint/2010/main" val="3134876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9" name="TextBox 8">
            <a:extLst>
              <a:ext uri="{FF2B5EF4-FFF2-40B4-BE49-F238E27FC236}">
                <a16:creationId xmlns:a16="http://schemas.microsoft.com/office/drawing/2014/main" id="{4748C7ED-04B8-4262-BB6A-7A8D87F4BF67}"/>
              </a:ext>
            </a:extLst>
          </p:cNvPr>
          <p:cNvSpPr txBox="1"/>
          <p:nvPr/>
        </p:nvSpPr>
        <p:spPr>
          <a:xfrm>
            <a:off x="355254" y="4798113"/>
            <a:ext cx="3837057" cy="1015663"/>
          </a:xfrm>
          <a:prstGeom prst="rect">
            <a:avLst/>
          </a:prstGeom>
          <a:noFill/>
        </p:spPr>
        <p:txBody>
          <a:bodyPr wrap="square" rtlCol="0">
            <a:spAutoFit/>
          </a:bodyPr>
          <a:lstStyle/>
          <a:p>
            <a:r>
              <a:rPr lang="en-GB" sz="2000" dirty="0">
                <a:latin typeface="+mn-lt"/>
              </a:rPr>
              <a:t>4: Glue the extra piece of card to the back of the main card, behind the window </a:t>
            </a:r>
          </a:p>
        </p:txBody>
      </p:sp>
      <p:pic>
        <p:nvPicPr>
          <p:cNvPr id="15" name="Picture 14" descr="A white card with a pink square&#10;&#10;Description automatically generated">
            <a:extLst>
              <a:ext uri="{FF2B5EF4-FFF2-40B4-BE49-F238E27FC236}">
                <a16:creationId xmlns:a16="http://schemas.microsoft.com/office/drawing/2014/main" id="{4BC15BF6-AF15-BEDD-47DB-C1851D036D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82130" y="1701449"/>
            <a:ext cx="3840000" cy="2880000"/>
          </a:xfrm>
          <a:prstGeom prst="rect">
            <a:avLst/>
          </a:prstGeom>
        </p:spPr>
      </p:pic>
      <p:pic>
        <p:nvPicPr>
          <p:cNvPr id="3" name="Picture 2" descr="A pink square on a white surface">
            <a:extLst>
              <a:ext uri="{FF2B5EF4-FFF2-40B4-BE49-F238E27FC236}">
                <a16:creationId xmlns:a16="http://schemas.microsoft.com/office/drawing/2014/main" id="{9E043722-BC07-51D6-B1F6-257CD3A78B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35255" y="1221449"/>
            <a:ext cx="2880000" cy="3840000"/>
          </a:xfrm>
          <a:prstGeom prst="rect">
            <a:avLst/>
          </a:prstGeom>
        </p:spPr>
      </p:pic>
      <p:sp>
        <p:nvSpPr>
          <p:cNvPr id="2" name="TextBox 1">
            <a:extLst>
              <a:ext uri="{FF2B5EF4-FFF2-40B4-BE49-F238E27FC236}">
                <a16:creationId xmlns:a16="http://schemas.microsoft.com/office/drawing/2014/main" id="{71E37AAE-A914-66CC-28BC-C7D63890DBE1}"/>
              </a:ext>
            </a:extLst>
          </p:cNvPr>
          <p:cNvSpPr txBox="1"/>
          <p:nvPr/>
        </p:nvSpPr>
        <p:spPr>
          <a:xfrm>
            <a:off x="4469634" y="4798112"/>
            <a:ext cx="3837057" cy="1015663"/>
          </a:xfrm>
          <a:prstGeom prst="rect">
            <a:avLst/>
          </a:prstGeom>
          <a:noFill/>
        </p:spPr>
        <p:txBody>
          <a:bodyPr wrap="square" rtlCol="0">
            <a:spAutoFit/>
          </a:bodyPr>
          <a:lstStyle/>
          <a:p>
            <a:r>
              <a:rPr lang="en-GB" sz="2000" dirty="0">
                <a:latin typeface="+mn-lt"/>
              </a:rPr>
              <a:t>5: Add decoration to the extra piece of card, under the flap of the window</a:t>
            </a:r>
          </a:p>
        </p:txBody>
      </p:sp>
      <p:pic>
        <p:nvPicPr>
          <p:cNvPr id="6" name="Picture 5" descr="A drawing of a garage&#10;&#10;Description automatically generated">
            <a:extLst>
              <a:ext uri="{FF2B5EF4-FFF2-40B4-BE49-F238E27FC236}">
                <a16:creationId xmlns:a16="http://schemas.microsoft.com/office/drawing/2014/main" id="{A847EC13-B92B-9F68-6976-92018DC0D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9005" y="1844824"/>
            <a:ext cx="3108855" cy="2340000"/>
          </a:xfrm>
          <a:prstGeom prst="rect">
            <a:avLst/>
          </a:prstGeom>
        </p:spPr>
      </p:pic>
      <p:pic>
        <p:nvPicPr>
          <p:cNvPr id="10" name="Picture 9" descr="A drawing of a car in a house&#10;&#10;Description automatically generated">
            <a:extLst>
              <a:ext uri="{FF2B5EF4-FFF2-40B4-BE49-F238E27FC236}">
                <a16:creationId xmlns:a16="http://schemas.microsoft.com/office/drawing/2014/main" id="{31C1D3D6-01BB-90BB-FBF3-3DA73DA444A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9004" y="4365104"/>
            <a:ext cx="3108855" cy="2340000"/>
          </a:xfrm>
          <a:prstGeom prst="rect">
            <a:avLst/>
          </a:prstGeom>
        </p:spPr>
      </p:pic>
    </p:spTree>
    <p:extLst>
      <p:ext uri="{BB962C8B-B14F-4D97-AF65-F5344CB8AC3E}">
        <p14:creationId xmlns:p14="http://schemas.microsoft.com/office/powerpoint/2010/main" val="2704329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Pull Slider</a:t>
            </a:r>
          </a:p>
        </p:txBody>
      </p:sp>
      <p:sp>
        <p:nvSpPr>
          <p:cNvPr id="4" name="Rectangle 3">
            <a:extLst>
              <a:ext uri="{FF2B5EF4-FFF2-40B4-BE49-F238E27FC236}">
                <a16:creationId xmlns:a16="http://schemas.microsoft.com/office/drawing/2014/main" id="{51306BED-A71E-8960-10B2-FE59097F5E5F}"/>
              </a:ext>
            </a:extLst>
          </p:cNvPr>
          <p:cNvSpPr/>
          <p:nvPr/>
        </p:nvSpPr>
        <p:spPr>
          <a:xfrm>
            <a:off x="356534" y="213478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Rectangle 4">
            <a:extLst>
              <a:ext uri="{FF2B5EF4-FFF2-40B4-BE49-F238E27FC236}">
                <a16:creationId xmlns:a16="http://schemas.microsoft.com/office/drawing/2014/main" id="{2C13C10B-7410-6F2D-D89C-EAE4C04FF2CD}"/>
              </a:ext>
            </a:extLst>
          </p:cNvPr>
          <p:cNvSpPr/>
          <p:nvPr/>
        </p:nvSpPr>
        <p:spPr>
          <a:xfrm>
            <a:off x="2342690" y="213478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0270B952-D294-B495-0FF8-F947C05498C2}"/>
              </a:ext>
            </a:extLst>
          </p:cNvPr>
          <p:cNvSpPr txBox="1"/>
          <p:nvPr/>
        </p:nvSpPr>
        <p:spPr>
          <a:xfrm>
            <a:off x="216976" y="1484784"/>
            <a:ext cx="4319483" cy="400110"/>
          </a:xfrm>
          <a:prstGeom prst="rect">
            <a:avLst/>
          </a:prstGeom>
          <a:noFill/>
        </p:spPr>
        <p:txBody>
          <a:bodyPr wrap="square">
            <a:spAutoFit/>
          </a:bodyPr>
          <a:lstStyle/>
          <a:p>
            <a:r>
              <a:rPr lang="en-GB" sz="2000" dirty="0">
                <a:latin typeface="+mn-lt"/>
              </a:rPr>
              <a:t>You will need 2 pieces of A4 card</a:t>
            </a:r>
            <a:endParaRPr lang="en-GB" sz="2000" dirty="0"/>
          </a:p>
        </p:txBody>
      </p:sp>
      <p:sp>
        <p:nvSpPr>
          <p:cNvPr id="11" name="TextBox 10">
            <a:extLst>
              <a:ext uri="{FF2B5EF4-FFF2-40B4-BE49-F238E27FC236}">
                <a16:creationId xmlns:a16="http://schemas.microsoft.com/office/drawing/2014/main" id="{F36B1426-32E5-C07B-5B93-FB979636C1FC}"/>
              </a:ext>
            </a:extLst>
          </p:cNvPr>
          <p:cNvSpPr txBox="1"/>
          <p:nvPr/>
        </p:nvSpPr>
        <p:spPr>
          <a:xfrm>
            <a:off x="356535" y="4904685"/>
            <a:ext cx="3786355" cy="1015663"/>
          </a:xfrm>
          <a:prstGeom prst="rect">
            <a:avLst/>
          </a:prstGeom>
          <a:noFill/>
        </p:spPr>
        <p:txBody>
          <a:bodyPr wrap="square" rtlCol="0">
            <a:spAutoFit/>
          </a:bodyPr>
          <a:lstStyle/>
          <a:p>
            <a:r>
              <a:rPr lang="en-GB" sz="2000" dirty="0">
                <a:latin typeface="+mn-lt"/>
              </a:rPr>
              <a:t>1:  One card is for the outer card; the other is for the slider mechanism and decoration. </a:t>
            </a:r>
          </a:p>
        </p:txBody>
      </p:sp>
      <p:pic>
        <p:nvPicPr>
          <p:cNvPr id="12" name="Picture 11">
            <a:extLst>
              <a:ext uri="{FF2B5EF4-FFF2-40B4-BE49-F238E27FC236}">
                <a16:creationId xmlns:a16="http://schemas.microsoft.com/office/drawing/2014/main" id="{6D9C5C42-8C9C-2A51-D026-6521E27706A9}"/>
              </a:ext>
            </a:extLst>
          </p:cNvPr>
          <p:cNvPicPr>
            <a:picLocks noChangeAspect="1"/>
          </p:cNvPicPr>
          <p:nvPr/>
        </p:nvPicPr>
        <p:blipFill rotWithShape="1">
          <a:blip r:embed="rId2"/>
          <a:srcRect l="15418" r="18057"/>
          <a:stretch/>
        </p:blipFill>
        <p:spPr>
          <a:xfrm>
            <a:off x="4912280" y="1748507"/>
            <a:ext cx="2232249" cy="3360985"/>
          </a:xfrm>
          <a:prstGeom prst="rect">
            <a:avLst/>
          </a:prstGeom>
        </p:spPr>
      </p:pic>
      <p:sp>
        <p:nvSpPr>
          <p:cNvPr id="13" name="TextBox 12">
            <a:extLst>
              <a:ext uri="{FF2B5EF4-FFF2-40B4-BE49-F238E27FC236}">
                <a16:creationId xmlns:a16="http://schemas.microsoft.com/office/drawing/2014/main" id="{8F292721-FCE9-8A3A-D07D-9CA0409D8CC1}"/>
              </a:ext>
            </a:extLst>
          </p:cNvPr>
          <p:cNvSpPr txBox="1"/>
          <p:nvPr/>
        </p:nvSpPr>
        <p:spPr>
          <a:xfrm>
            <a:off x="4912280" y="4904685"/>
            <a:ext cx="2664296" cy="1631216"/>
          </a:xfrm>
          <a:prstGeom prst="rect">
            <a:avLst/>
          </a:prstGeom>
          <a:noFill/>
        </p:spPr>
        <p:txBody>
          <a:bodyPr wrap="square" rtlCol="0">
            <a:spAutoFit/>
          </a:bodyPr>
          <a:lstStyle/>
          <a:p>
            <a:r>
              <a:rPr lang="en-GB" sz="2000" dirty="0">
                <a:latin typeface="+mn-lt"/>
              </a:rPr>
              <a:t>2: </a:t>
            </a:r>
            <a:r>
              <a:rPr lang="en-GB" sz="2000" b="1" dirty="0">
                <a:latin typeface="+mn-lt"/>
              </a:rPr>
              <a:t>Fold</a:t>
            </a:r>
            <a:r>
              <a:rPr lang="en-GB" sz="2000" dirty="0">
                <a:latin typeface="+mn-lt"/>
              </a:rPr>
              <a:t> one piece of card in half down the centre.  Use a ruler to press along the </a:t>
            </a:r>
            <a:r>
              <a:rPr lang="en-GB" sz="2000" b="1" dirty="0">
                <a:latin typeface="+mn-lt"/>
              </a:rPr>
              <a:t>fold</a:t>
            </a:r>
            <a:r>
              <a:rPr lang="en-GB" sz="2000" dirty="0">
                <a:latin typeface="+mn-lt"/>
              </a:rPr>
              <a:t>, reinforcing it. Set aside.</a:t>
            </a:r>
          </a:p>
        </p:txBody>
      </p:sp>
      <p:sp>
        <p:nvSpPr>
          <p:cNvPr id="21" name="Rectangle 20">
            <a:extLst>
              <a:ext uri="{FF2B5EF4-FFF2-40B4-BE49-F238E27FC236}">
                <a16:creationId xmlns:a16="http://schemas.microsoft.com/office/drawing/2014/main" id="{B37A28C5-05E1-6962-487F-6405217C426A}"/>
              </a:ext>
            </a:extLst>
          </p:cNvPr>
          <p:cNvSpPr/>
          <p:nvPr/>
        </p:nvSpPr>
        <p:spPr>
          <a:xfrm>
            <a:off x="8099875" y="213478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01D2FA49-7642-B587-1B2B-842396D27EF7}"/>
              </a:ext>
            </a:extLst>
          </p:cNvPr>
          <p:cNvCxnSpPr>
            <a:cxnSpLocks/>
          </p:cNvCxnSpPr>
          <p:nvPr/>
        </p:nvCxnSpPr>
        <p:spPr>
          <a:xfrm>
            <a:off x="9624392" y="2168999"/>
            <a:ext cx="0" cy="248579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07E7BB7-76AC-83CF-E7F3-F6D422DA69C6}"/>
              </a:ext>
            </a:extLst>
          </p:cNvPr>
          <p:cNvSpPr txBox="1"/>
          <p:nvPr/>
        </p:nvSpPr>
        <p:spPr>
          <a:xfrm>
            <a:off x="8099874" y="4904685"/>
            <a:ext cx="2964675" cy="1323439"/>
          </a:xfrm>
          <a:prstGeom prst="rect">
            <a:avLst/>
          </a:prstGeom>
          <a:noFill/>
        </p:spPr>
        <p:txBody>
          <a:bodyPr wrap="square" rtlCol="0">
            <a:spAutoFit/>
          </a:bodyPr>
          <a:lstStyle/>
          <a:p>
            <a:r>
              <a:rPr lang="en-GB" sz="2000" dirty="0">
                <a:latin typeface="+mn-lt"/>
              </a:rPr>
              <a:t>3: On the second piece of card, </a:t>
            </a:r>
            <a:r>
              <a:rPr lang="en-GB" sz="2000" b="1" dirty="0">
                <a:latin typeface="+mn-lt"/>
              </a:rPr>
              <a:t>cut</a:t>
            </a:r>
            <a:r>
              <a:rPr lang="en-GB" sz="2000" dirty="0">
                <a:latin typeface="+mn-lt"/>
              </a:rPr>
              <a:t> two strips from the long edge about 2cm wide</a:t>
            </a:r>
          </a:p>
        </p:txBody>
      </p:sp>
      <p:cxnSp>
        <p:nvCxnSpPr>
          <p:cNvPr id="24" name="Straight Connector 23">
            <a:extLst>
              <a:ext uri="{FF2B5EF4-FFF2-40B4-BE49-F238E27FC236}">
                <a16:creationId xmlns:a16="http://schemas.microsoft.com/office/drawing/2014/main" id="{AA7811E5-CC92-CB8B-F92E-469257FD5FF6}"/>
              </a:ext>
            </a:extLst>
          </p:cNvPr>
          <p:cNvCxnSpPr>
            <a:cxnSpLocks/>
          </p:cNvCxnSpPr>
          <p:nvPr/>
        </p:nvCxnSpPr>
        <p:spPr>
          <a:xfrm>
            <a:off x="9336360" y="2169000"/>
            <a:ext cx="0" cy="24857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156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Pull Slider</a:t>
            </a:r>
          </a:p>
        </p:txBody>
      </p:sp>
      <p:sp>
        <p:nvSpPr>
          <p:cNvPr id="11" name="TextBox 10">
            <a:extLst>
              <a:ext uri="{FF2B5EF4-FFF2-40B4-BE49-F238E27FC236}">
                <a16:creationId xmlns:a16="http://schemas.microsoft.com/office/drawing/2014/main" id="{F36B1426-32E5-C07B-5B93-FB979636C1FC}"/>
              </a:ext>
            </a:extLst>
          </p:cNvPr>
          <p:cNvSpPr txBox="1"/>
          <p:nvPr/>
        </p:nvSpPr>
        <p:spPr>
          <a:xfrm>
            <a:off x="416468" y="3366161"/>
            <a:ext cx="2582910" cy="1323439"/>
          </a:xfrm>
          <a:prstGeom prst="rect">
            <a:avLst/>
          </a:prstGeom>
          <a:noFill/>
        </p:spPr>
        <p:txBody>
          <a:bodyPr wrap="square" rtlCol="0">
            <a:spAutoFit/>
          </a:bodyPr>
          <a:lstStyle/>
          <a:p>
            <a:r>
              <a:rPr lang="en-GB" sz="2000" dirty="0">
                <a:latin typeface="+mn-lt"/>
              </a:rPr>
              <a:t>4:  Create an Image that will have space to move from one side of the page to the other.</a:t>
            </a:r>
          </a:p>
        </p:txBody>
      </p:sp>
      <p:sp>
        <p:nvSpPr>
          <p:cNvPr id="13" name="TextBox 12">
            <a:extLst>
              <a:ext uri="{FF2B5EF4-FFF2-40B4-BE49-F238E27FC236}">
                <a16:creationId xmlns:a16="http://schemas.microsoft.com/office/drawing/2014/main" id="{8F292721-FCE9-8A3A-D07D-9CA0409D8CC1}"/>
              </a:ext>
            </a:extLst>
          </p:cNvPr>
          <p:cNvSpPr txBox="1"/>
          <p:nvPr/>
        </p:nvSpPr>
        <p:spPr>
          <a:xfrm>
            <a:off x="3806784" y="3369546"/>
            <a:ext cx="2664296" cy="1323439"/>
          </a:xfrm>
          <a:prstGeom prst="rect">
            <a:avLst/>
          </a:prstGeom>
          <a:noFill/>
        </p:spPr>
        <p:txBody>
          <a:bodyPr wrap="square" rtlCol="0">
            <a:spAutoFit/>
          </a:bodyPr>
          <a:lstStyle/>
          <a:p>
            <a:r>
              <a:rPr lang="en-GB" sz="2000" dirty="0">
                <a:latin typeface="+mn-lt"/>
              </a:rPr>
              <a:t>5: Mark the centre points of the image at the start and finish positions.</a:t>
            </a:r>
          </a:p>
        </p:txBody>
      </p:sp>
      <p:sp>
        <p:nvSpPr>
          <p:cNvPr id="23" name="TextBox 22">
            <a:extLst>
              <a:ext uri="{FF2B5EF4-FFF2-40B4-BE49-F238E27FC236}">
                <a16:creationId xmlns:a16="http://schemas.microsoft.com/office/drawing/2014/main" id="{007E7BB7-76AC-83CF-E7F3-F6D422DA69C6}"/>
              </a:ext>
            </a:extLst>
          </p:cNvPr>
          <p:cNvSpPr txBox="1"/>
          <p:nvPr/>
        </p:nvSpPr>
        <p:spPr>
          <a:xfrm>
            <a:off x="4737445" y="5646507"/>
            <a:ext cx="6412974" cy="707886"/>
          </a:xfrm>
          <a:prstGeom prst="rect">
            <a:avLst/>
          </a:prstGeom>
          <a:noFill/>
        </p:spPr>
        <p:txBody>
          <a:bodyPr wrap="square" rtlCol="0">
            <a:spAutoFit/>
          </a:bodyPr>
          <a:lstStyle/>
          <a:p>
            <a:r>
              <a:rPr lang="en-GB" sz="2000" dirty="0">
                <a:latin typeface="+mn-lt"/>
              </a:rPr>
              <a:t>7: On one strip mark two tabs 2 cm long, that will be folded in half along the dotted line, cut the remaining strip in half </a:t>
            </a:r>
          </a:p>
        </p:txBody>
      </p:sp>
      <p:pic>
        <p:nvPicPr>
          <p:cNvPr id="3" name="Picture 2" descr="A drawing of a red car">
            <a:extLst>
              <a:ext uri="{FF2B5EF4-FFF2-40B4-BE49-F238E27FC236}">
                <a16:creationId xmlns:a16="http://schemas.microsoft.com/office/drawing/2014/main" id="{FD8EBF45-582D-88F7-AB56-D32FFB5B75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377" y="1463702"/>
            <a:ext cx="2520000" cy="1894747"/>
          </a:xfrm>
          <a:prstGeom prst="rect">
            <a:avLst/>
          </a:prstGeom>
        </p:spPr>
      </p:pic>
      <p:grpSp>
        <p:nvGrpSpPr>
          <p:cNvPr id="44" name="Group 43">
            <a:extLst>
              <a:ext uri="{FF2B5EF4-FFF2-40B4-BE49-F238E27FC236}">
                <a16:creationId xmlns:a16="http://schemas.microsoft.com/office/drawing/2014/main" id="{00593403-1603-75DA-BBDB-CF0EE75671A8}"/>
              </a:ext>
            </a:extLst>
          </p:cNvPr>
          <p:cNvGrpSpPr/>
          <p:nvPr/>
        </p:nvGrpSpPr>
        <p:grpSpPr>
          <a:xfrm rot="16200000">
            <a:off x="7551800" y="2842679"/>
            <a:ext cx="296416" cy="4713678"/>
            <a:chOff x="8385217" y="1522547"/>
            <a:chExt cx="296416" cy="4713678"/>
          </a:xfrm>
        </p:grpSpPr>
        <p:sp>
          <p:nvSpPr>
            <p:cNvPr id="18" name="Rectangle 17">
              <a:extLst>
                <a:ext uri="{FF2B5EF4-FFF2-40B4-BE49-F238E27FC236}">
                  <a16:creationId xmlns:a16="http://schemas.microsoft.com/office/drawing/2014/main" id="{F1042BA3-3988-D01A-C0AF-CFBFF0A6C3BA}"/>
                </a:ext>
              </a:extLst>
            </p:cNvPr>
            <p:cNvSpPr/>
            <p:nvPr/>
          </p:nvSpPr>
          <p:spPr>
            <a:xfrm>
              <a:off x="8385217" y="1522547"/>
              <a:ext cx="288032" cy="47136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BDDF0CD1-D968-C692-3AF8-FCC6D20F5DF0}"/>
                </a:ext>
              </a:extLst>
            </p:cNvPr>
            <p:cNvCxnSpPr>
              <a:cxnSpLocks/>
            </p:cNvCxnSpPr>
            <p:nvPr/>
          </p:nvCxnSpPr>
          <p:spPr>
            <a:xfrm>
              <a:off x="8385217" y="1864018"/>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6315FA2-5019-4FBA-ED68-DA44DABC4A99}"/>
                </a:ext>
              </a:extLst>
            </p:cNvPr>
            <p:cNvCxnSpPr>
              <a:cxnSpLocks/>
            </p:cNvCxnSpPr>
            <p:nvPr/>
          </p:nvCxnSpPr>
          <p:spPr>
            <a:xfrm>
              <a:off x="8393601" y="4437112"/>
              <a:ext cx="288032" cy="0"/>
            </a:xfrm>
            <a:prstGeom prst="line">
              <a:avLst/>
            </a:prstGeom>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23976BDF-0BA7-5C98-5770-D1B1F922BCBD}"/>
                </a:ext>
              </a:extLst>
            </p:cNvPr>
            <p:cNvCxnSpPr>
              <a:cxnSpLocks/>
            </p:cNvCxnSpPr>
            <p:nvPr/>
          </p:nvCxnSpPr>
          <p:spPr>
            <a:xfrm>
              <a:off x="8393601" y="2204864"/>
              <a:ext cx="288032" cy="0"/>
            </a:xfrm>
            <a:prstGeom prst="line">
              <a:avLst/>
            </a:prstGeom>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9B78DDB2-E0FE-9E6E-78D4-EF48A7437B26}"/>
                </a:ext>
              </a:extLst>
            </p:cNvPr>
            <p:cNvCxnSpPr>
              <a:cxnSpLocks/>
            </p:cNvCxnSpPr>
            <p:nvPr/>
          </p:nvCxnSpPr>
          <p:spPr>
            <a:xfrm>
              <a:off x="8393601" y="2544565"/>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BFBF2BF-4DF9-B2F3-9E6A-5FFB6526BC49}"/>
                </a:ext>
              </a:extLst>
            </p:cNvPr>
            <p:cNvCxnSpPr>
              <a:cxnSpLocks/>
            </p:cNvCxnSpPr>
            <p:nvPr/>
          </p:nvCxnSpPr>
          <p:spPr>
            <a:xfrm>
              <a:off x="8393601" y="2924944"/>
              <a:ext cx="288032" cy="0"/>
            </a:xfrm>
            <a:prstGeom prst="line">
              <a:avLst/>
            </a:prstGeom>
            <a:ln/>
          </p:spPr>
          <p:style>
            <a:lnRef idx="1">
              <a:schemeClr val="dk1"/>
            </a:lnRef>
            <a:fillRef idx="0">
              <a:schemeClr val="dk1"/>
            </a:fillRef>
            <a:effectRef idx="0">
              <a:schemeClr val="dk1"/>
            </a:effectRef>
            <a:fontRef idx="minor">
              <a:schemeClr val="tx1"/>
            </a:fontRef>
          </p:style>
        </p:cxnSp>
      </p:grpSp>
      <p:grpSp>
        <p:nvGrpSpPr>
          <p:cNvPr id="37" name="Group 36">
            <a:extLst>
              <a:ext uri="{FF2B5EF4-FFF2-40B4-BE49-F238E27FC236}">
                <a16:creationId xmlns:a16="http://schemas.microsoft.com/office/drawing/2014/main" id="{6A19F60E-84A8-C02C-D894-4E0D1BE70861}"/>
              </a:ext>
            </a:extLst>
          </p:cNvPr>
          <p:cNvGrpSpPr/>
          <p:nvPr/>
        </p:nvGrpSpPr>
        <p:grpSpPr>
          <a:xfrm>
            <a:off x="7134191" y="1459864"/>
            <a:ext cx="2908389" cy="1828959"/>
            <a:chOff x="4821825" y="2514520"/>
            <a:chExt cx="2908389" cy="1828959"/>
          </a:xfrm>
        </p:grpSpPr>
        <p:pic>
          <p:nvPicPr>
            <p:cNvPr id="6" name="Picture 5">
              <a:extLst>
                <a:ext uri="{FF2B5EF4-FFF2-40B4-BE49-F238E27FC236}">
                  <a16:creationId xmlns:a16="http://schemas.microsoft.com/office/drawing/2014/main" id="{CE78E4F1-937E-C9F7-1461-6B4155E18470}"/>
                </a:ext>
              </a:extLst>
            </p:cNvPr>
            <p:cNvPicPr>
              <a:picLocks noChangeAspect="1"/>
            </p:cNvPicPr>
            <p:nvPr/>
          </p:nvPicPr>
          <p:blipFill>
            <a:blip r:embed="rId3"/>
            <a:stretch>
              <a:fillRect/>
            </a:stretch>
          </p:blipFill>
          <p:spPr>
            <a:xfrm rot="5400000">
              <a:off x="5181520" y="2154825"/>
              <a:ext cx="1828959" cy="2548349"/>
            </a:xfrm>
            <a:prstGeom prst="rect">
              <a:avLst/>
            </a:prstGeom>
          </p:spPr>
        </p:pic>
        <p:cxnSp>
          <p:nvCxnSpPr>
            <p:cNvPr id="10" name="Straight Connector 9">
              <a:extLst>
                <a:ext uri="{FF2B5EF4-FFF2-40B4-BE49-F238E27FC236}">
                  <a16:creationId xmlns:a16="http://schemas.microsoft.com/office/drawing/2014/main" id="{278CAD2A-DCC3-7282-3504-1524274217D8}"/>
                </a:ext>
              </a:extLst>
            </p:cNvPr>
            <p:cNvCxnSpPr/>
            <p:nvPr/>
          </p:nvCxnSpPr>
          <p:spPr>
            <a:xfrm>
              <a:off x="7370174" y="2524630"/>
              <a:ext cx="360040"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B4F809B3-0FAF-319D-5E70-AF3253F06C9E}"/>
                </a:ext>
              </a:extLst>
            </p:cNvPr>
            <p:cNvCxnSpPr>
              <a:cxnSpLocks/>
            </p:cNvCxnSpPr>
            <p:nvPr/>
          </p:nvCxnSpPr>
          <p:spPr>
            <a:xfrm flipH="1">
              <a:off x="7370174" y="3964790"/>
              <a:ext cx="360040" cy="0"/>
            </a:xfrm>
            <a:prstGeom prst="line">
              <a:avLst/>
            </a:prstGeom>
            <a:ln w="28575"/>
          </p:spPr>
          <p:style>
            <a:lnRef idx="1">
              <a:schemeClr val="dk1"/>
            </a:lnRef>
            <a:fillRef idx="0">
              <a:schemeClr val="dk1"/>
            </a:fillRef>
            <a:effectRef idx="0">
              <a:schemeClr val="dk1"/>
            </a:effectRef>
            <a:fontRef idx="minor">
              <a:schemeClr val="tx1"/>
            </a:fontRef>
          </p:style>
        </p:cxnSp>
        <p:sp>
          <p:nvSpPr>
            <p:cNvPr id="32" name="Rectangle 31">
              <a:extLst>
                <a:ext uri="{FF2B5EF4-FFF2-40B4-BE49-F238E27FC236}">
                  <a16:creationId xmlns:a16="http://schemas.microsoft.com/office/drawing/2014/main" id="{BA2F1171-8158-BA5F-CEF2-629E6D6EFAF4}"/>
                </a:ext>
              </a:extLst>
            </p:cNvPr>
            <p:cNvSpPr/>
            <p:nvPr/>
          </p:nvSpPr>
          <p:spPr>
            <a:xfrm>
              <a:off x="5358229" y="3389858"/>
              <a:ext cx="1375424" cy="4571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33" name="Rectangle 32">
            <a:extLst>
              <a:ext uri="{FF2B5EF4-FFF2-40B4-BE49-F238E27FC236}">
                <a16:creationId xmlns:a16="http://schemas.microsoft.com/office/drawing/2014/main" id="{E0D14357-66AA-68B6-83E2-F96FEDB9A056}"/>
              </a:ext>
            </a:extLst>
          </p:cNvPr>
          <p:cNvSpPr/>
          <p:nvPr/>
        </p:nvSpPr>
        <p:spPr>
          <a:xfrm rot="5400000">
            <a:off x="839277" y="4438644"/>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pic>
        <p:nvPicPr>
          <p:cNvPr id="34" name="Picture 33">
            <a:extLst>
              <a:ext uri="{FF2B5EF4-FFF2-40B4-BE49-F238E27FC236}">
                <a16:creationId xmlns:a16="http://schemas.microsoft.com/office/drawing/2014/main" id="{4261DEDF-099D-30EA-5CEA-0ED90046F281}"/>
              </a:ext>
            </a:extLst>
          </p:cNvPr>
          <p:cNvPicPr>
            <a:picLocks noChangeAspect="1"/>
          </p:cNvPicPr>
          <p:nvPr/>
        </p:nvPicPr>
        <p:blipFill>
          <a:blip r:embed="rId4">
            <a:clrChange>
              <a:clrFrom>
                <a:srgbClr val="D2D2CA"/>
              </a:clrFrom>
              <a:clrTo>
                <a:srgbClr val="D2D2CA">
                  <a:alpha val="0"/>
                </a:srgbClr>
              </a:clrTo>
            </a:clrChange>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505699" y="5264386"/>
            <a:ext cx="1154108" cy="868515"/>
          </a:xfrm>
          <a:prstGeom prst="rect">
            <a:avLst/>
          </a:prstGeom>
        </p:spPr>
      </p:pic>
      <p:pic>
        <p:nvPicPr>
          <p:cNvPr id="35" name="Picture 34">
            <a:extLst>
              <a:ext uri="{FF2B5EF4-FFF2-40B4-BE49-F238E27FC236}">
                <a16:creationId xmlns:a16="http://schemas.microsoft.com/office/drawing/2014/main" id="{9CD16565-E40F-86F7-0EB9-E3970D54141A}"/>
              </a:ext>
            </a:extLst>
          </p:cNvPr>
          <p:cNvPicPr>
            <a:picLocks noChangeAspect="1"/>
          </p:cNvPicPr>
          <p:nvPr/>
        </p:nvPicPr>
        <p:blipFill>
          <a:blip r:embed="rId4">
            <a:clrChange>
              <a:clrFrom>
                <a:srgbClr val="D2D2CA"/>
              </a:clrFrom>
              <a:clrTo>
                <a:srgbClr val="D2D2CA">
                  <a:alpha val="0"/>
                </a:srgbClr>
              </a:clrTo>
            </a:clrChange>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1849461" y="5264386"/>
            <a:ext cx="1154108" cy="868515"/>
          </a:xfrm>
          <a:prstGeom prst="rect">
            <a:avLst/>
          </a:prstGeom>
        </p:spPr>
      </p:pic>
      <p:sp>
        <p:nvSpPr>
          <p:cNvPr id="36" name="Arrow: Right 35">
            <a:extLst>
              <a:ext uri="{FF2B5EF4-FFF2-40B4-BE49-F238E27FC236}">
                <a16:creationId xmlns:a16="http://schemas.microsoft.com/office/drawing/2014/main" id="{331949C3-E999-928B-2914-82D0913004CA}"/>
              </a:ext>
            </a:extLst>
          </p:cNvPr>
          <p:cNvSpPr/>
          <p:nvPr/>
        </p:nvSpPr>
        <p:spPr>
          <a:xfrm>
            <a:off x="1476839" y="5506430"/>
            <a:ext cx="486039" cy="4571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D8A1D3FA-6E46-F35D-EDDD-D9864C116650}"/>
              </a:ext>
            </a:extLst>
          </p:cNvPr>
          <p:cNvSpPr/>
          <p:nvPr/>
        </p:nvSpPr>
        <p:spPr>
          <a:xfrm rot="5400000">
            <a:off x="4166684" y="1103802"/>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pic>
        <p:nvPicPr>
          <p:cNvPr id="39" name="Picture 38">
            <a:extLst>
              <a:ext uri="{FF2B5EF4-FFF2-40B4-BE49-F238E27FC236}">
                <a16:creationId xmlns:a16="http://schemas.microsoft.com/office/drawing/2014/main" id="{5AE349CB-66D3-ED79-B695-6771BBAD3107}"/>
              </a:ext>
            </a:extLst>
          </p:cNvPr>
          <p:cNvPicPr>
            <a:picLocks noChangeAspect="1"/>
          </p:cNvPicPr>
          <p:nvPr/>
        </p:nvPicPr>
        <p:blipFill>
          <a:blip r:embed="rId4">
            <a:clrChange>
              <a:clrFrom>
                <a:srgbClr val="D2D2CA"/>
              </a:clrFrom>
              <a:clrTo>
                <a:srgbClr val="D2D2CA">
                  <a:alpha val="0"/>
                </a:srgbClr>
              </a:clrTo>
            </a:clrChange>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3812641" y="2360122"/>
            <a:ext cx="1154108" cy="868515"/>
          </a:xfrm>
          <a:prstGeom prst="rect">
            <a:avLst/>
          </a:prstGeom>
        </p:spPr>
      </p:pic>
      <p:pic>
        <p:nvPicPr>
          <p:cNvPr id="40" name="Picture 39">
            <a:extLst>
              <a:ext uri="{FF2B5EF4-FFF2-40B4-BE49-F238E27FC236}">
                <a16:creationId xmlns:a16="http://schemas.microsoft.com/office/drawing/2014/main" id="{32FA3307-F929-6F43-E7C8-40315F608626}"/>
              </a:ext>
            </a:extLst>
          </p:cNvPr>
          <p:cNvPicPr>
            <a:picLocks noChangeAspect="1"/>
          </p:cNvPicPr>
          <p:nvPr/>
        </p:nvPicPr>
        <p:blipFill>
          <a:blip r:embed="rId4">
            <a:clrChange>
              <a:clrFrom>
                <a:srgbClr val="D2D2CA"/>
              </a:clrFrom>
              <a:clrTo>
                <a:srgbClr val="D2D2CA">
                  <a:alpha val="0"/>
                </a:srgbClr>
              </a:clrTo>
            </a:clrChange>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5156403" y="2360122"/>
            <a:ext cx="1154108" cy="868515"/>
          </a:xfrm>
          <a:prstGeom prst="rect">
            <a:avLst/>
          </a:prstGeom>
        </p:spPr>
      </p:pic>
      <p:sp>
        <p:nvSpPr>
          <p:cNvPr id="41" name="Arrow: Right 40">
            <a:extLst>
              <a:ext uri="{FF2B5EF4-FFF2-40B4-BE49-F238E27FC236}">
                <a16:creationId xmlns:a16="http://schemas.microsoft.com/office/drawing/2014/main" id="{36892AF3-AD75-0BBC-240E-70B218B2F7EA}"/>
              </a:ext>
            </a:extLst>
          </p:cNvPr>
          <p:cNvSpPr/>
          <p:nvPr/>
        </p:nvSpPr>
        <p:spPr>
          <a:xfrm>
            <a:off x="4783781" y="2602166"/>
            <a:ext cx="486039" cy="4571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62A8BEAC-A055-5A65-97CA-CFEBBEB42CF3}"/>
              </a:ext>
            </a:extLst>
          </p:cNvPr>
          <p:cNvSpPr/>
          <p:nvPr/>
        </p:nvSpPr>
        <p:spPr>
          <a:xfrm>
            <a:off x="4343188" y="2204864"/>
            <a:ext cx="45719" cy="45719"/>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2FDBB0C5-B4AF-7115-1A7E-FEE4E63F9499}"/>
              </a:ext>
            </a:extLst>
          </p:cNvPr>
          <p:cNvSpPr/>
          <p:nvPr/>
        </p:nvSpPr>
        <p:spPr>
          <a:xfrm>
            <a:off x="5710597" y="2206550"/>
            <a:ext cx="45719" cy="45719"/>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0F9815D0-4D1A-A2D2-20E0-42DC5B02ACF1}"/>
              </a:ext>
            </a:extLst>
          </p:cNvPr>
          <p:cNvSpPr txBox="1"/>
          <p:nvPr/>
        </p:nvSpPr>
        <p:spPr>
          <a:xfrm>
            <a:off x="7134191" y="3374487"/>
            <a:ext cx="2664296" cy="1323439"/>
          </a:xfrm>
          <a:prstGeom prst="rect">
            <a:avLst/>
          </a:prstGeom>
          <a:noFill/>
        </p:spPr>
        <p:txBody>
          <a:bodyPr wrap="square" rtlCol="0">
            <a:spAutoFit/>
          </a:bodyPr>
          <a:lstStyle/>
          <a:p>
            <a:r>
              <a:rPr lang="en-GB" sz="2000" dirty="0">
                <a:latin typeface="+mn-lt"/>
              </a:rPr>
              <a:t>6: Mark a line / slot between these points and </a:t>
            </a:r>
            <a:r>
              <a:rPr lang="en-GB" sz="2000" b="1" dirty="0">
                <a:latin typeface="+mn-lt"/>
              </a:rPr>
              <a:t>cut</a:t>
            </a:r>
            <a:r>
              <a:rPr lang="en-GB" sz="2000" dirty="0">
                <a:latin typeface="+mn-lt"/>
              </a:rPr>
              <a:t> a slot out that is about 5mm wide.</a:t>
            </a:r>
          </a:p>
        </p:txBody>
      </p:sp>
    </p:spTree>
    <p:extLst>
      <p:ext uri="{BB962C8B-B14F-4D97-AF65-F5344CB8AC3E}">
        <p14:creationId xmlns:p14="http://schemas.microsoft.com/office/powerpoint/2010/main" val="2103023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Pull Slider</a:t>
            </a:r>
          </a:p>
        </p:txBody>
      </p:sp>
      <p:sp>
        <p:nvSpPr>
          <p:cNvPr id="23" name="TextBox 22">
            <a:extLst>
              <a:ext uri="{FF2B5EF4-FFF2-40B4-BE49-F238E27FC236}">
                <a16:creationId xmlns:a16="http://schemas.microsoft.com/office/drawing/2014/main" id="{007E7BB7-76AC-83CF-E7F3-F6D422DA69C6}"/>
              </a:ext>
            </a:extLst>
          </p:cNvPr>
          <p:cNvSpPr txBox="1"/>
          <p:nvPr/>
        </p:nvSpPr>
        <p:spPr>
          <a:xfrm>
            <a:off x="479132" y="2733346"/>
            <a:ext cx="4713680" cy="1323439"/>
          </a:xfrm>
          <a:prstGeom prst="rect">
            <a:avLst/>
          </a:prstGeom>
          <a:noFill/>
        </p:spPr>
        <p:txBody>
          <a:bodyPr wrap="square" rtlCol="0">
            <a:spAutoFit/>
          </a:bodyPr>
          <a:lstStyle/>
          <a:p>
            <a:r>
              <a:rPr lang="en-GB" sz="2000" dirty="0">
                <a:latin typeface="+mn-lt"/>
              </a:rPr>
              <a:t>8: On the other strip, cut the strip to be the length from one end of the slot to about 1 cm longer than the card (see below)</a:t>
            </a:r>
          </a:p>
          <a:p>
            <a:r>
              <a:rPr lang="en-GB" sz="2000" dirty="0">
                <a:latin typeface="+mn-lt"/>
              </a:rPr>
              <a:t>This is your ‘Pull Tab’</a:t>
            </a:r>
          </a:p>
        </p:txBody>
      </p:sp>
      <p:grpSp>
        <p:nvGrpSpPr>
          <p:cNvPr id="2" name="Group 1">
            <a:extLst>
              <a:ext uri="{FF2B5EF4-FFF2-40B4-BE49-F238E27FC236}">
                <a16:creationId xmlns:a16="http://schemas.microsoft.com/office/drawing/2014/main" id="{72202CB1-59C6-4F82-C793-38B6674E2827}"/>
              </a:ext>
            </a:extLst>
          </p:cNvPr>
          <p:cNvGrpSpPr/>
          <p:nvPr/>
        </p:nvGrpSpPr>
        <p:grpSpPr>
          <a:xfrm>
            <a:off x="911424" y="4377884"/>
            <a:ext cx="2908389" cy="1828959"/>
            <a:chOff x="4821825" y="2514520"/>
            <a:chExt cx="2908389" cy="1828959"/>
          </a:xfrm>
        </p:grpSpPr>
        <p:pic>
          <p:nvPicPr>
            <p:cNvPr id="4" name="Picture 3">
              <a:extLst>
                <a:ext uri="{FF2B5EF4-FFF2-40B4-BE49-F238E27FC236}">
                  <a16:creationId xmlns:a16="http://schemas.microsoft.com/office/drawing/2014/main" id="{0B170E5D-1CF5-F604-F659-9AB4AE422E46}"/>
                </a:ext>
              </a:extLst>
            </p:cNvPr>
            <p:cNvPicPr>
              <a:picLocks noChangeAspect="1"/>
            </p:cNvPicPr>
            <p:nvPr/>
          </p:nvPicPr>
          <p:blipFill>
            <a:blip r:embed="rId2"/>
            <a:stretch>
              <a:fillRect/>
            </a:stretch>
          </p:blipFill>
          <p:spPr>
            <a:xfrm rot="5400000">
              <a:off x="5181520" y="2154825"/>
              <a:ext cx="1828959" cy="2548349"/>
            </a:xfrm>
            <a:prstGeom prst="rect">
              <a:avLst/>
            </a:prstGeom>
          </p:spPr>
        </p:pic>
        <p:cxnSp>
          <p:nvCxnSpPr>
            <p:cNvPr id="5" name="Straight Connector 4">
              <a:extLst>
                <a:ext uri="{FF2B5EF4-FFF2-40B4-BE49-F238E27FC236}">
                  <a16:creationId xmlns:a16="http://schemas.microsoft.com/office/drawing/2014/main" id="{50A8F180-D380-7FAE-EF7E-37E9D2B98DFA}"/>
                </a:ext>
              </a:extLst>
            </p:cNvPr>
            <p:cNvCxnSpPr/>
            <p:nvPr/>
          </p:nvCxnSpPr>
          <p:spPr>
            <a:xfrm>
              <a:off x="7370174" y="2524630"/>
              <a:ext cx="360040"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8F776BB0-07AC-FEA4-BAE2-54EC0EBCCC99}"/>
                </a:ext>
              </a:extLst>
            </p:cNvPr>
            <p:cNvCxnSpPr>
              <a:cxnSpLocks/>
            </p:cNvCxnSpPr>
            <p:nvPr/>
          </p:nvCxnSpPr>
          <p:spPr>
            <a:xfrm flipH="1">
              <a:off x="7370174" y="3964790"/>
              <a:ext cx="360040" cy="0"/>
            </a:xfrm>
            <a:prstGeom prst="line">
              <a:avLst/>
            </a:prstGeom>
            <a:ln w="28575"/>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2895EB69-E955-EB8E-6228-5EB7182F4202}"/>
                </a:ext>
              </a:extLst>
            </p:cNvPr>
            <p:cNvSpPr/>
            <p:nvPr/>
          </p:nvSpPr>
          <p:spPr>
            <a:xfrm>
              <a:off x="5358229" y="3389858"/>
              <a:ext cx="1375424" cy="4571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FC0358FB-BDF3-30AB-F22C-023056379B24}"/>
              </a:ext>
            </a:extLst>
          </p:cNvPr>
          <p:cNvGrpSpPr/>
          <p:nvPr/>
        </p:nvGrpSpPr>
        <p:grpSpPr>
          <a:xfrm rot="16200000">
            <a:off x="2692199" y="-151976"/>
            <a:ext cx="288032" cy="4713678"/>
            <a:chOff x="8976320" y="1522513"/>
            <a:chExt cx="288032" cy="4713678"/>
          </a:xfrm>
        </p:grpSpPr>
        <p:sp>
          <p:nvSpPr>
            <p:cNvPr id="14" name="Rectangle 13">
              <a:extLst>
                <a:ext uri="{FF2B5EF4-FFF2-40B4-BE49-F238E27FC236}">
                  <a16:creationId xmlns:a16="http://schemas.microsoft.com/office/drawing/2014/main" id="{0CAB3251-C42D-60D9-4EBC-FCB8F8714BB1}"/>
                </a:ext>
              </a:extLst>
            </p:cNvPr>
            <p:cNvSpPr/>
            <p:nvPr/>
          </p:nvSpPr>
          <p:spPr>
            <a:xfrm>
              <a:off x="8976320" y="1522513"/>
              <a:ext cx="288032" cy="47136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A4215A68-360E-AEBC-21E5-E4F8CAA7D0CF}"/>
                </a:ext>
              </a:extLst>
            </p:cNvPr>
            <p:cNvCxnSpPr>
              <a:cxnSpLocks/>
            </p:cNvCxnSpPr>
            <p:nvPr/>
          </p:nvCxnSpPr>
          <p:spPr>
            <a:xfrm>
              <a:off x="8976320" y="3879109"/>
              <a:ext cx="288032" cy="0"/>
            </a:xfrm>
            <a:prstGeom prst="line">
              <a:avLst/>
            </a:prstGeom>
            <a:ln/>
          </p:spPr>
          <p:style>
            <a:lnRef idx="1">
              <a:schemeClr val="dk1"/>
            </a:lnRef>
            <a:fillRef idx="0">
              <a:schemeClr val="dk1"/>
            </a:fillRef>
            <a:effectRef idx="0">
              <a:schemeClr val="dk1"/>
            </a:effectRef>
            <a:fontRef idx="minor">
              <a:schemeClr val="tx1"/>
            </a:fontRef>
          </p:style>
        </p:cxnSp>
      </p:grpSp>
      <p:sp>
        <p:nvSpPr>
          <p:cNvPr id="27" name="Rectangle 26">
            <a:extLst>
              <a:ext uri="{FF2B5EF4-FFF2-40B4-BE49-F238E27FC236}">
                <a16:creationId xmlns:a16="http://schemas.microsoft.com/office/drawing/2014/main" id="{CF01E9CA-2D27-28E7-8E7C-7544280D62ED}"/>
              </a:ext>
            </a:extLst>
          </p:cNvPr>
          <p:cNvSpPr/>
          <p:nvPr/>
        </p:nvSpPr>
        <p:spPr>
          <a:xfrm rot="16200000">
            <a:off x="2473812" y="3800654"/>
            <a:ext cx="288032" cy="234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54" name="Group 53">
            <a:extLst>
              <a:ext uri="{FF2B5EF4-FFF2-40B4-BE49-F238E27FC236}">
                <a16:creationId xmlns:a16="http://schemas.microsoft.com/office/drawing/2014/main" id="{0140288D-F5EE-13EB-BEE7-266850D8FDF4}"/>
              </a:ext>
            </a:extLst>
          </p:cNvPr>
          <p:cNvGrpSpPr/>
          <p:nvPr/>
        </p:nvGrpSpPr>
        <p:grpSpPr>
          <a:xfrm>
            <a:off x="6239487" y="2083914"/>
            <a:ext cx="684000" cy="296558"/>
            <a:chOff x="6239487" y="2083914"/>
            <a:chExt cx="684000" cy="296558"/>
          </a:xfrm>
        </p:grpSpPr>
        <p:sp>
          <p:nvSpPr>
            <p:cNvPr id="48" name="Rectangle 47">
              <a:extLst>
                <a:ext uri="{FF2B5EF4-FFF2-40B4-BE49-F238E27FC236}">
                  <a16:creationId xmlns:a16="http://schemas.microsoft.com/office/drawing/2014/main" id="{7F44EEA3-EA8D-6474-2737-D7745F909E71}"/>
                </a:ext>
              </a:extLst>
            </p:cNvPr>
            <p:cNvSpPr>
              <a:spLocks/>
            </p:cNvSpPr>
            <p:nvPr/>
          </p:nvSpPr>
          <p:spPr>
            <a:xfrm rot="16200000">
              <a:off x="6437400" y="1886001"/>
              <a:ext cx="288174" cy="684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8028123A-18CB-99B2-52A2-C69C368E0EBD}"/>
                </a:ext>
              </a:extLst>
            </p:cNvPr>
            <p:cNvCxnSpPr>
              <a:cxnSpLocks/>
            </p:cNvCxnSpPr>
            <p:nvPr/>
          </p:nvCxnSpPr>
          <p:spPr>
            <a:xfrm rot="16200000">
              <a:off x="6437471" y="2236456"/>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B049F35-6719-848D-3F01-83FCF1E991AC}"/>
              </a:ext>
            </a:extLst>
          </p:cNvPr>
          <p:cNvCxnSpPr>
            <a:cxnSpLocks/>
          </p:cNvCxnSpPr>
          <p:nvPr/>
        </p:nvCxnSpPr>
        <p:spPr>
          <a:xfrm rot="16200000">
            <a:off x="6778317" y="2228072"/>
            <a:ext cx="288032" cy="0"/>
          </a:xfrm>
          <a:prstGeom prst="line">
            <a:avLst/>
          </a:prstGeom>
          <a:ln/>
        </p:spPr>
        <p:style>
          <a:lnRef idx="1">
            <a:schemeClr val="dk1"/>
          </a:lnRef>
          <a:fillRef idx="0">
            <a:schemeClr val="dk1"/>
          </a:fillRef>
          <a:effectRef idx="0">
            <a:schemeClr val="dk1"/>
          </a:effectRef>
          <a:fontRef idx="minor">
            <a:schemeClr val="tx1"/>
          </a:fontRef>
        </p:style>
      </p:cxnSp>
      <p:grpSp>
        <p:nvGrpSpPr>
          <p:cNvPr id="55" name="Group 54">
            <a:extLst>
              <a:ext uri="{FF2B5EF4-FFF2-40B4-BE49-F238E27FC236}">
                <a16:creationId xmlns:a16="http://schemas.microsoft.com/office/drawing/2014/main" id="{49E7DCCA-A847-2D02-E39B-7B6835C9DA59}"/>
              </a:ext>
            </a:extLst>
          </p:cNvPr>
          <p:cNvGrpSpPr/>
          <p:nvPr/>
        </p:nvGrpSpPr>
        <p:grpSpPr>
          <a:xfrm>
            <a:off x="7207651" y="2083913"/>
            <a:ext cx="684000" cy="296558"/>
            <a:chOff x="6239487" y="2083914"/>
            <a:chExt cx="684000" cy="296558"/>
          </a:xfrm>
        </p:grpSpPr>
        <p:sp>
          <p:nvSpPr>
            <p:cNvPr id="56" name="Rectangle 55">
              <a:extLst>
                <a:ext uri="{FF2B5EF4-FFF2-40B4-BE49-F238E27FC236}">
                  <a16:creationId xmlns:a16="http://schemas.microsoft.com/office/drawing/2014/main" id="{82D7F8AA-460B-0A37-2DF0-6C4FD93EEEAC}"/>
                </a:ext>
              </a:extLst>
            </p:cNvPr>
            <p:cNvSpPr>
              <a:spLocks/>
            </p:cNvSpPr>
            <p:nvPr/>
          </p:nvSpPr>
          <p:spPr>
            <a:xfrm rot="16200000">
              <a:off x="6437400" y="1886001"/>
              <a:ext cx="288174" cy="684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57" name="Straight Connector 56">
              <a:extLst>
                <a:ext uri="{FF2B5EF4-FFF2-40B4-BE49-F238E27FC236}">
                  <a16:creationId xmlns:a16="http://schemas.microsoft.com/office/drawing/2014/main" id="{2598ABBD-5995-F94C-86EA-D38CD0DF4335}"/>
                </a:ext>
              </a:extLst>
            </p:cNvPr>
            <p:cNvCxnSpPr>
              <a:cxnSpLocks/>
            </p:cNvCxnSpPr>
            <p:nvPr/>
          </p:nvCxnSpPr>
          <p:spPr>
            <a:xfrm rot="16200000">
              <a:off x="6437471" y="2236456"/>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36619D0A-2117-D780-E881-D241CBAD308C}"/>
              </a:ext>
            </a:extLst>
          </p:cNvPr>
          <p:cNvSpPr txBox="1"/>
          <p:nvPr/>
        </p:nvSpPr>
        <p:spPr>
          <a:xfrm>
            <a:off x="6096000" y="2733346"/>
            <a:ext cx="4713680" cy="1323439"/>
          </a:xfrm>
          <a:prstGeom prst="rect">
            <a:avLst/>
          </a:prstGeom>
          <a:noFill/>
        </p:spPr>
        <p:txBody>
          <a:bodyPr wrap="square" rtlCol="0">
            <a:spAutoFit/>
          </a:bodyPr>
          <a:lstStyle/>
          <a:p>
            <a:r>
              <a:rPr lang="en-GB" sz="2000" dirty="0">
                <a:latin typeface="+mn-lt"/>
              </a:rPr>
              <a:t>9: With the pieces from the other strip, fold the two small tabs in half.</a:t>
            </a:r>
          </a:p>
          <a:p>
            <a:r>
              <a:rPr lang="en-GB" sz="2000" dirty="0">
                <a:latin typeface="+mn-lt"/>
              </a:rPr>
              <a:t>With the folded edges together, stick to the back of your cut out image.</a:t>
            </a:r>
          </a:p>
        </p:txBody>
      </p:sp>
      <p:grpSp>
        <p:nvGrpSpPr>
          <p:cNvPr id="73" name="Group 72">
            <a:extLst>
              <a:ext uri="{FF2B5EF4-FFF2-40B4-BE49-F238E27FC236}">
                <a16:creationId xmlns:a16="http://schemas.microsoft.com/office/drawing/2014/main" id="{7235BB8E-2365-55A8-4FAC-81FE98804B8F}"/>
              </a:ext>
            </a:extLst>
          </p:cNvPr>
          <p:cNvGrpSpPr/>
          <p:nvPr/>
        </p:nvGrpSpPr>
        <p:grpSpPr>
          <a:xfrm>
            <a:off x="6096000" y="4310823"/>
            <a:ext cx="2517866" cy="1896020"/>
            <a:chOff x="5677744" y="3797351"/>
            <a:chExt cx="2517866" cy="1896020"/>
          </a:xfrm>
        </p:grpSpPr>
        <p:pic>
          <p:nvPicPr>
            <p:cNvPr id="67" name="Picture 66">
              <a:extLst>
                <a:ext uri="{FF2B5EF4-FFF2-40B4-BE49-F238E27FC236}">
                  <a16:creationId xmlns:a16="http://schemas.microsoft.com/office/drawing/2014/main" id="{9C5779A5-4BCC-B510-5276-E4432EE267C2}"/>
                </a:ext>
              </a:extLst>
            </p:cNvPr>
            <p:cNvPicPr>
              <a:picLocks noChangeAspect="1"/>
            </p:cNvPicPr>
            <p:nvPr/>
          </p:nvPicPr>
          <p:blipFill>
            <a:blip r:embed="rId3">
              <a:biLevel thresh="25000"/>
              <a:alphaModFix/>
              <a:extLst>
                <a:ext uri="{BEBA8EAE-BF5A-486C-A8C5-ECC9F3942E4B}">
                  <a14:imgProps xmlns:a14="http://schemas.microsoft.com/office/drawing/2010/main">
                    <a14:imgLayer r:embed="rId4">
                      <a14:imgEffect>
                        <a14:saturation sat="0"/>
                      </a14:imgEffect>
                    </a14:imgLayer>
                  </a14:imgProps>
                </a:ext>
              </a:extLst>
            </a:blip>
            <a:stretch>
              <a:fillRect/>
            </a:stretch>
          </p:blipFill>
          <p:spPr>
            <a:xfrm flipH="1">
              <a:off x="5677744" y="3797351"/>
              <a:ext cx="2517866" cy="1896020"/>
            </a:xfrm>
            <a:prstGeom prst="rect">
              <a:avLst/>
            </a:prstGeom>
          </p:spPr>
        </p:pic>
        <p:sp>
          <p:nvSpPr>
            <p:cNvPr id="68" name="Oval 67">
              <a:extLst>
                <a:ext uri="{FF2B5EF4-FFF2-40B4-BE49-F238E27FC236}">
                  <a16:creationId xmlns:a16="http://schemas.microsoft.com/office/drawing/2014/main" id="{02273C24-9F18-8589-57D1-C33E9CA1CA51}"/>
                </a:ext>
              </a:extLst>
            </p:cNvPr>
            <p:cNvSpPr/>
            <p:nvPr/>
          </p:nvSpPr>
          <p:spPr>
            <a:xfrm>
              <a:off x="6382273" y="4077072"/>
              <a:ext cx="1009871" cy="912458"/>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15EABC7D-627D-5E1D-82AC-315691DE8902}"/>
                </a:ext>
              </a:extLst>
            </p:cNvPr>
            <p:cNvSpPr/>
            <p:nvPr/>
          </p:nvSpPr>
          <p:spPr>
            <a:xfrm>
              <a:off x="7207651" y="4437113"/>
              <a:ext cx="256501" cy="25592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1C199E6B-9876-F192-A355-22E16CCBD5F9}"/>
                </a:ext>
              </a:extLst>
            </p:cNvPr>
            <p:cNvSpPr/>
            <p:nvPr/>
          </p:nvSpPr>
          <p:spPr>
            <a:xfrm>
              <a:off x="6453236" y="4797152"/>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70C81722-8F0C-BED5-E830-CD1CEC42BE00}"/>
                </a:ext>
              </a:extLst>
            </p:cNvPr>
            <p:cNvSpPr/>
            <p:nvPr/>
          </p:nvSpPr>
          <p:spPr>
            <a:xfrm>
              <a:off x="7324423" y="4745361"/>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8742BE41-0500-1560-7939-A8BC1CDD9EF4}"/>
                </a:ext>
              </a:extLst>
            </p:cNvPr>
            <p:cNvSpPr/>
            <p:nvPr/>
          </p:nvSpPr>
          <p:spPr>
            <a:xfrm>
              <a:off x="6201374" y="4933739"/>
              <a:ext cx="1690277" cy="1923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4" name="Group 83">
            <a:extLst>
              <a:ext uri="{FF2B5EF4-FFF2-40B4-BE49-F238E27FC236}">
                <a16:creationId xmlns:a16="http://schemas.microsoft.com/office/drawing/2014/main" id="{DAA6753C-503B-BEB0-342C-FA5C9ABAEB3B}"/>
              </a:ext>
            </a:extLst>
          </p:cNvPr>
          <p:cNvGrpSpPr/>
          <p:nvPr/>
        </p:nvGrpSpPr>
        <p:grpSpPr>
          <a:xfrm>
            <a:off x="7113693" y="5169377"/>
            <a:ext cx="453792" cy="408062"/>
            <a:chOff x="9912424" y="4911142"/>
            <a:chExt cx="504056" cy="486072"/>
          </a:xfrm>
        </p:grpSpPr>
        <p:sp>
          <p:nvSpPr>
            <p:cNvPr id="76" name="Parallelogram 75">
              <a:extLst>
                <a:ext uri="{FF2B5EF4-FFF2-40B4-BE49-F238E27FC236}">
                  <a16:creationId xmlns:a16="http://schemas.microsoft.com/office/drawing/2014/main" id="{C29219F3-A630-191A-8555-DBF55A242656}"/>
                </a:ext>
              </a:extLst>
            </p:cNvPr>
            <p:cNvSpPr/>
            <p:nvPr/>
          </p:nvSpPr>
          <p:spPr>
            <a:xfrm>
              <a:off x="9912424" y="4911142"/>
              <a:ext cx="472667" cy="390066"/>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8" name="Straight Connector 77">
              <a:extLst>
                <a:ext uri="{FF2B5EF4-FFF2-40B4-BE49-F238E27FC236}">
                  <a16:creationId xmlns:a16="http://schemas.microsoft.com/office/drawing/2014/main" id="{0AF788D6-44C9-FBB8-D454-074FE1B9EE23}"/>
                </a:ext>
              </a:extLst>
            </p:cNvPr>
            <p:cNvCxnSpPr>
              <a:cxnSpLocks/>
            </p:cNvCxnSpPr>
            <p:nvPr/>
          </p:nvCxnSpPr>
          <p:spPr>
            <a:xfrm>
              <a:off x="10385091" y="4911142"/>
              <a:ext cx="31389" cy="486072"/>
            </a:xfrm>
            <a:prstGeom prst="line">
              <a:avLst/>
            </a:prstGeom>
            <a:ln w="28575"/>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905B6278-894C-FB5D-D535-BBA3A505B396}"/>
                </a:ext>
              </a:extLst>
            </p:cNvPr>
            <p:cNvCxnSpPr>
              <a:cxnSpLocks/>
            </p:cNvCxnSpPr>
            <p:nvPr/>
          </p:nvCxnSpPr>
          <p:spPr>
            <a:xfrm>
              <a:off x="10049059" y="5301208"/>
              <a:ext cx="6200" cy="96006"/>
            </a:xfrm>
            <a:prstGeom prst="line">
              <a:avLst/>
            </a:prstGeom>
            <a:ln w="28575"/>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326AD653-F5A2-61D2-7277-5065B9652269}"/>
                </a:ext>
              </a:extLst>
            </p:cNvPr>
            <p:cNvCxnSpPr/>
            <p:nvPr/>
          </p:nvCxnSpPr>
          <p:spPr>
            <a:xfrm>
              <a:off x="10056440" y="5397214"/>
              <a:ext cx="360040" cy="0"/>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85" name="Group 84">
            <a:extLst>
              <a:ext uri="{FF2B5EF4-FFF2-40B4-BE49-F238E27FC236}">
                <a16:creationId xmlns:a16="http://schemas.microsoft.com/office/drawing/2014/main" id="{0DC10449-667A-0B8B-DA38-2FE27A7DBCF2}"/>
              </a:ext>
            </a:extLst>
          </p:cNvPr>
          <p:cNvGrpSpPr/>
          <p:nvPr/>
        </p:nvGrpSpPr>
        <p:grpSpPr>
          <a:xfrm rot="10800000" flipH="1">
            <a:off x="7101276" y="4746040"/>
            <a:ext cx="453792" cy="408062"/>
            <a:chOff x="9912424" y="4911142"/>
            <a:chExt cx="504056" cy="486072"/>
          </a:xfrm>
        </p:grpSpPr>
        <p:sp>
          <p:nvSpPr>
            <p:cNvPr id="86" name="Parallelogram 85">
              <a:extLst>
                <a:ext uri="{FF2B5EF4-FFF2-40B4-BE49-F238E27FC236}">
                  <a16:creationId xmlns:a16="http://schemas.microsoft.com/office/drawing/2014/main" id="{F1A47346-C176-FDE1-DE8A-B29EB9C2BA16}"/>
                </a:ext>
              </a:extLst>
            </p:cNvPr>
            <p:cNvSpPr/>
            <p:nvPr/>
          </p:nvSpPr>
          <p:spPr>
            <a:xfrm>
              <a:off x="9912424" y="4911142"/>
              <a:ext cx="472667" cy="390066"/>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87" name="Straight Connector 86">
              <a:extLst>
                <a:ext uri="{FF2B5EF4-FFF2-40B4-BE49-F238E27FC236}">
                  <a16:creationId xmlns:a16="http://schemas.microsoft.com/office/drawing/2014/main" id="{65873A2F-A891-DF1A-AAF8-5B97AD0018C6}"/>
                </a:ext>
              </a:extLst>
            </p:cNvPr>
            <p:cNvCxnSpPr>
              <a:cxnSpLocks/>
            </p:cNvCxnSpPr>
            <p:nvPr/>
          </p:nvCxnSpPr>
          <p:spPr>
            <a:xfrm>
              <a:off x="10385091" y="4911142"/>
              <a:ext cx="31389" cy="486072"/>
            </a:xfrm>
            <a:prstGeom prst="line">
              <a:avLst/>
            </a:prstGeom>
            <a:ln w="28575"/>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2BCED566-2BED-CD53-E739-3E4431EA395E}"/>
                </a:ext>
              </a:extLst>
            </p:cNvPr>
            <p:cNvCxnSpPr>
              <a:cxnSpLocks/>
            </p:cNvCxnSpPr>
            <p:nvPr/>
          </p:nvCxnSpPr>
          <p:spPr>
            <a:xfrm>
              <a:off x="10049059" y="5301208"/>
              <a:ext cx="6200" cy="96006"/>
            </a:xfrm>
            <a:prstGeom prst="line">
              <a:avLst/>
            </a:prstGeom>
            <a:ln w="28575"/>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7C2DB1BB-A05E-1B74-44F4-04FEE460AC4D}"/>
                </a:ext>
              </a:extLst>
            </p:cNvPr>
            <p:cNvCxnSpPr/>
            <p:nvPr/>
          </p:nvCxnSpPr>
          <p:spPr>
            <a:xfrm>
              <a:off x="10056440" y="5397214"/>
              <a:ext cx="360040" cy="0"/>
            </a:xfrm>
            <a:prstGeom prst="line">
              <a:avLst/>
            </a:prstGeom>
            <a:ln w="28575"/>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518092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B170E5D-1CF5-F604-F659-9AB4AE422E46}"/>
              </a:ext>
            </a:extLst>
          </p:cNvPr>
          <p:cNvPicPr>
            <a:picLocks noChangeAspect="1"/>
          </p:cNvPicPr>
          <p:nvPr/>
        </p:nvPicPr>
        <p:blipFill>
          <a:blip r:embed="rId2"/>
          <a:stretch>
            <a:fillRect/>
          </a:stretch>
        </p:blipFill>
        <p:spPr>
          <a:xfrm rot="5400000">
            <a:off x="1269982" y="1395653"/>
            <a:ext cx="2876623" cy="4008094"/>
          </a:xfrm>
          <a:prstGeom prst="rect">
            <a:avLst/>
          </a:prstGeom>
          <a:noFill/>
        </p:spPr>
      </p:pic>
      <p:grpSp>
        <p:nvGrpSpPr>
          <p:cNvPr id="73" name="Group 72">
            <a:extLst>
              <a:ext uri="{FF2B5EF4-FFF2-40B4-BE49-F238E27FC236}">
                <a16:creationId xmlns:a16="http://schemas.microsoft.com/office/drawing/2014/main" id="{7235BB8E-2365-55A8-4FAC-81FE98804B8F}"/>
              </a:ext>
            </a:extLst>
          </p:cNvPr>
          <p:cNvGrpSpPr/>
          <p:nvPr/>
        </p:nvGrpSpPr>
        <p:grpSpPr>
          <a:xfrm>
            <a:off x="639890" y="2708920"/>
            <a:ext cx="2079386" cy="1547109"/>
            <a:chOff x="5677744" y="3797351"/>
            <a:chExt cx="2517866" cy="1896020"/>
          </a:xfrm>
        </p:grpSpPr>
        <p:pic>
          <p:nvPicPr>
            <p:cNvPr id="67" name="Picture 66">
              <a:extLst>
                <a:ext uri="{FF2B5EF4-FFF2-40B4-BE49-F238E27FC236}">
                  <a16:creationId xmlns:a16="http://schemas.microsoft.com/office/drawing/2014/main" id="{9C5779A5-4BCC-B510-5276-E4432EE267C2}"/>
                </a:ext>
              </a:extLst>
            </p:cNvPr>
            <p:cNvPicPr>
              <a:picLocks noChangeAspect="1"/>
            </p:cNvPicPr>
            <p:nvPr/>
          </p:nvPicPr>
          <p:blipFill>
            <a:blip r:embed="rId3">
              <a:biLevel thresh="25000"/>
              <a:alphaModFix amt="20000"/>
              <a:extLst>
                <a:ext uri="{BEBA8EAE-BF5A-486C-A8C5-ECC9F3942E4B}">
                  <a14:imgProps xmlns:a14="http://schemas.microsoft.com/office/drawing/2010/main">
                    <a14:imgLayer r:embed="rId4">
                      <a14:imgEffect>
                        <a14:saturation sat="0"/>
                      </a14:imgEffect>
                    </a14:imgLayer>
                  </a14:imgProps>
                </a:ext>
              </a:extLst>
            </a:blip>
            <a:stretch>
              <a:fillRect/>
            </a:stretch>
          </p:blipFill>
          <p:spPr>
            <a:xfrm flipH="1">
              <a:off x="5677744" y="3797351"/>
              <a:ext cx="2517866" cy="1896020"/>
            </a:xfrm>
            <a:prstGeom prst="rect">
              <a:avLst/>
            </a:prstGeom>
          </p:spPr>
        </p:pic>
        <p:sp>
          <p:nvSpPr>
            <p:cNvPr id="68" name="Oval 67">
              <a:extLst>
                <a:ext uri="{FF2B5EF4-FFF2-40B4-BE49-F238E27FC236}">
                  <a16:creationId xmlns:a16="http://schemas.microsoft.com/office/drawing/2014/main" id="{02273C24-9F18-8589-57D1-C33E9CA1CA51}"/>
                </a:ext>
              </a:extLst>
            </p:cNvPr>
            <p:cNvSpPr/>
            <p:nvPr/>
          </p:nvSpPr>
          <p:spPr>
            <a:xfrm>
              <a:off x="6382273" y="4077072"/>
              <a:ext cx="1009871" cy="912458"/>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15EABC7D-627D-5E1D-82AC-315691DE8902}"/>
                </a:ext>
              </a:extLst>
            </p:cNvPr>
            <p:cNvSpPr/>
            <p:nvPr/>
          </p:nvSpPr>
          <p:spPr>
            <a:xfrm>
              <a:off x="7207651" y="4437113"/>
              <a:ext cx="256501" cy="25592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1C199E6B-9876-F192-A355-22E16CCBD5F9}"/>
                </a:ext>
              </a:extLst>
            </p:cNvPr>
            <p:cNvSpPr/>
            <p:nvPr/>
          </p:nvSpPr>
          <p:spPr>
            <a:xfrm>
              <a:off x="6453236" y="4797152"/>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70C81722-8F0C-BED5-E830-CD1CEC42BE00}"/>
                </a:ext>
              </a:extLst>
            </p:cNvPr>
            <p:cNvSpPr/>
            <p:nvPr/>
          </p:nvSpPr>
          <p:spPr>
            <a:xfrm>
              <a:off x="7324423" y="4745361"/>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8742BE41-0500-1560-7939-A8BC1CDD9EF4}"/>
                </a:ext>
              </a:extLst>
            </p:cNvPr>
            <p:cNvSpPr/>
            <p:nvPr/>
          </p:nvSpPr>
          <p:spPr>
            <a:xfrm>
              <a:off x="6201374" y="4933739"/>
              <a:ext cx="1690277" cy="1923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Pull Slider</a:t>
            </a:r>
          </a:p>
        </p:txBody>
      </p:sp>
      <p:sp>
        <p:nvSpPr>
          <p:cNvPr id="9" name="Rectangle 8">
            <a:extLst>
              <a:ext uri="{FF2B5EF4-FFF2-40B4-BE49-F238E27FC236}">
                <a16:creationId xmlns:a16="http://schemas.microsoft.com/office/drawing/2014/main" id="{2895EB69-E955-EB8E-6228-5EB7182F4202}"/>
              </a:ext>
            </a:extLst>
          </p:cNvPr>
          <p:cNvSpPr/>
          <p:nvPr/>
        </p:nvSpPr>
        <p:spPr>
          <a:xfrm>
            <a:off x="1432464" y="3399700"/>
            <a:ext cx="2517865" cy="4571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6" name="TextBox 65">
            <a:extLst>
              <a:ext uri="{FF2B5EF4-FFF2-40B4-BE49-F238E27FC236}">
                <a16:creationId xmlns:a16="http://schemas.microsoft.com/office/drawing/2014/main" id="{36619D0A-2117-D780-E881-D241CBAD308C}"/>
              </a:ext>
            </a:extLst>
          </p:cNvPr>
          <p:cNvSpPr txBox="1"/>
          <p:nvPr/>
        </p:nvSpPr>
        <p:spPr>
          <a:xfrm>
            <a:off x="704245" y="5032621"/>
            <a:ext cx="4008095" cy="1323439"/>
          </a:xfrm>
          <a:prstGeom prst="rect">
            <a:avLst/>
          </a:prstGeom>
          <a:noFill/>
        </p:spPr>
        <p:txBody>
          <a:bodyPr wrap="square" rtlCol="0">
            <a:spAutoFit/>
          </a:bodyPr>
          <a:lstStyle/>
          <a:p>
            <a:r>
              <a:rPr lang="en-GB" sz="2000" dirty="0">
                <a:latin typeface="+mn-lt"/>
              </a:rPr>
              <a:t>10: Slot the loose tabs through the slot on the main card, so that you image is on the correct side of the card.</a:t>
            </a:r>
          </a:p>
        </p:txBody>
      </p:sp>
      <p:sp>
        <p:nvSpPr>
          <p:cNvPr id="76" name="Parallelogram 75">
            <a:extLst>
              <a:ext uri="{FF2B5EF4-FFF2-40B4-BE49-F238E27FC236}">
                <a16:creationId xmlns:a16="http://schemas.microsoft.com/office/drawing/2014/main" id="{C29219F3-A630-191A-8555-DBF55A242656}"/>
              </a:ext>
            </a:extLst>
          </p:cNvPr>
          <p:cNvSpPr/>
          <p:nvPr/>
        </p:nvSpPr>
        <p:spPr>
          <a:xfrm>
            <a:off x="1442923" y="3414975"/>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6" name="Parallelogram 85">
            <a:extLst>
              <a:ext uri="{FF2B5EF4-FFF2-40B4-BE49-F238E27FC236}">
                <a16:creationId xmlns:a16="http://schemas.microsoft.com/office/drawing/2014/main" id="{F1A47346-C176-FDE1-DE8A-B29EB9C2BA16}"/>
              </a:ext>
            </a:extLst>
          </p:cNvPr>
          <p:cNvSpPr/>
          <p:nvPr/>
        </p:nvSpPr>
        <p:spPr>
          <a:xfrm rot="10800000" flipH="1">
            <a:off x="1430506" y="3072236"/>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3" name="Picture 2">
            <a:extLst>
              <a:ext uri="{FF2B5EF4-FFF2-40B4-BE49-F238E27FC236}">
                <a16:creationId xmlns:a16="http://schemas.microsoft.com/office/drawing/2014/main" id="{23C78D71-8203-DD32-C7C4-E6F21A852318}"/>
              </a:ext>
            </a:extLst>
          </p:cNvPr>
          <p:cNvPicPr>
            <a:picLocks noChangeAspect="1"/>
          </p:cNvPicPr>
          <p:nvPr/>
        </p:nvPicPr>
        <p:blipFill>
          <a:blip r:embed="rId2"/>
          <a:stretch>
            <a:fillRect/>
          </a:stretch>
        </p:blipFill>
        <p:spPr>
          <a:xfrm rot="5400000">
            <a:off x="6041350" y="1395653"/>
            <a:ext cx="2876623" cy="4008094"/>
          </a:xfrm>
          <a:prstGeom prst="rect">
            <a:avLst/>
          </a:prstGeom>
          <a:noFill/>
        </p:spPr>
      </p:pic>
      <p:grpSp>
        <p:nvGrpSpPr>
          <p:cNvPr id="6" name="Group 5">
            <a:extLst>
              <a:ext uri="{FF2B5EF4-FFF2-40B4-BE49-F238E27FC236}">
                <a16:creationId xmlns:a16="http://schemas.microsoft.com/office/drawing/2014/main" id="{389B3160-F4E3-4FE5-78C4-D81635642885}"/>
              </a:ext>
            </a:extLst>
          </p:cNvPr>
          <p:cNvGrpSpPr/>
          <p:nvPr/>
        </p:nvGrpSpPr>
        <p:grpSpPr>
          <a:xfrm>
            <a:off x="5411258" y="2708920"/>
            <a:ext cx="2079386" cy="1547109"/>
            <a:chOff x="5677744" y="3797351"/>
            <a:chExt cx="2517866" cy="1896020"/>
          </a:xfrm>
        </p:grpSpPr>
        <p:pic>
          <p:nvPicPr>
            <p:cNvPr id="10" name="Picture 9">
              <a:extLst>
                <a:ext uri="{FF2B5EF4-FFF2-40B4-BE49-F238E27FC236}">
                  <a16:creationId xmlns:a16="http://schemas.microsoft.com/office/drawing/2014/main" id="{12EC630F-76DC-F34E-2623-C0AD27313BCB}"/>
                </a:ext>
              </a:extLst>
            </p:cNvPr>
            <p:cNvPicPr>
              <a:picLocks noChangeAspect="1"/>
            </p:cNvPicPr>
            <p:nvPr/>
          </p:nvPicPr>
          <p:blipFill>
            <a:blip r:embed="rId3">
              <a:biLevel thresh="25000"/>
              <a:alphaModFix amt="20000"/>
              <a:extLst>
                <a:ext uri="{BEBA8EAE-BF5A-486C-A8C5-ECC9F3942E4B}">
                  <a14:imgProps xmlns:a14="http://schemas.microsoft.com/office/drawing/2010/main">
                    <a14:imgLayer r:embed="rId4">
                      <a14:imgEffect>
                        <a14:saturation sat="0"/>
                      </a14:imgEffect>
                    </a14:imgLayer>
                  </a14:imgProps>
                </a:ext>
              </a:extLst>
            </a:blip>
            <a:stretch>
              <a:fillRect/>
            </a:stretch>
          </p:blipFill>
          <p:spPr>
            <a:xfrm flipH="1">
              <a:off x="5677744" y="3797351"/>
              <a:ext cx="2517866" cy="1896020"/>
            </a:xfrm>
            <a:prstGeom prst="rect">
              <a:avLst/>
            </a:prstGeom>
          </p:spPr>
        </p:pic>
        <p:sp>
          <p:nvSpPr>
            <p:cNvPr id="11" name="Oval 10">
              <a:extLst>
                <a:ext uri="{FF2B5EF4-FFF2-40B4-BE49-F238E27FC236}">
                  <a16:creationId xmlns:a16="http://schemas.microsoft.com/office/drawing/2014/main" id="{3FB6573E-FEFE-DD87-E074-C0670E045645}"/>
                </a:ext>
              </a:extLst>
            </p:cNvPr>
            <p:cNvSpPr/>
            <p:nvPr/>
          </p:nvSpPr>
          <p:spPr>
            <a:xfrm>
              <a:off x="6382273" y="4077072"/>
              <a:ext cx="1009871" cy="912458"/>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1DF3E79-4103-9143-AA19-BBFE666403E7}"/>
                </a:ext>
              </a:extLst>
            </p:cNvPr>
            <p:cNvSpPr/>
            <p:nvPr/>
          </p:nvSpPr>
          <p:spPr>
            <a:xfrm>
              <a:off x="7207651" y="4437113"/>
              <a:ext cx="256501" cy="25592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C9CA01A-5776-9DEF-42FE-52F2D0A0B45E}"/>
                </a:ext>
              </a:extLst>
            </p:cNvPr>
            <p:cNvSpPr/>
            <p:nvPr/>
          </p:nvSpPr>
          <p:spPr>
            <a:xfrm>
              <a:off x="6453236" y="4797152"/>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4275FA4C-A896-737B-4944-0E9EBCB89F6C}"/>
                </a:ext>
              </a:extLst>
            </p:cNvPr>
            <p:cNvSpPr/>
            <p:nvPr/>
          </p:nvSpPr>
          <p:spPr>
            <a:xfrm>
              <a:off x="7324423" y="4745361"/>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559825EB-108E-249F-34D2-3818340EE3A6}"/>
                </a:ext>
              </a:extLst>
            </p:cNvPr>
            <p:cNvSpPr/>
            <p:nvPr/>
          </p:nvSpPr>
          <p:spPr>
            <a:xfrm>
              <a:off x="6201374" y="4933739"/>
              <a:ext cx="1690277" cy="1923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Rectangle 18">
            <a:extLst>
              <a:ext uri="{FF2B5EF4-FFF2-40B4-BE49-F238E27FC236}">
                <a16:creationId xmlns:a16="http://schemas.microsoft.com/office/drawing/2014/main" id="{71BDADE2-73CD-D9B1-15CA-0707CF9AA13E}"/>
              </a:ext>
            </a:extLst>
          </p:cNvPr>
          <p:cNvSpPr/>
          <p:nvPr/>
        </p:nvSpPr>
        <p:spPr>
          <a:xfrm>
            <a:off x="6203832" y="3399700"/>
            <a:ext cx="2517865" cy="4571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Parallelogram 19">
            <a:extLst>
              <a:ext uri="{FF2B5EF4-FFF2-40B4-BE49-F238E27FC236}">
                <a16:creationId xmlns:a16="http://schemas.microsoft.com/office/drawing/2014/main" id="{9D1896E1-BA28-EABD-5651-159E8CA0DA6A}"/>
              </a:ext>
            </a:extLst>
          </p:cNvPr>
          <p:cNvSpPr/>
          <p:nvPr/>
        </p:nvSpPr>
        <p:spPr>
          <a:xfrm>
            <a:off x="6214291" y="3414975"/>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Parallelogram 20">
            <a:extLst>
              <a:ext uri="{FF2B5EF4-FFF2-40B4-BE49-F238E27FC236}">
                <a16:creationId xmlns:a16="http://schemas.microsoft.com/office/drawing/2014/main" id="{4218181D-8796-0D8A-BF4F-E82B1BBC6A46}"/>
              </a:ext>
            </a:extLst>
          </p:cNvPr>
          <p:cNvSpPr/>
          <p:nvPr/>
        </p:nvSpPr>
        <p:spPr>
          <a:xfrm rot="10800000" flipH="1">
            <a:off x="6201874" y="3072236"/>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2" name="Rectangle 21">
            <a:extLst>
              <a:ext uri="{FF2B5EF4-FFF2-40B4-BE49-F238E27FC236}">
                <a16:creationId xmlns:a16="http://schemas.microsoft.com/office/drawing/2014/main" id="{22514CF2-CEBF-211A-04A5-DDDA183D1607}"/>
              </a:ext>
            </a:extLst>
          </p:cNvPr>
          <p:cNvSpPr/>
          <p:nvPr/>
        </p:nvSpPr>
        <p:spPr>
          <a:xfrm rot="16200000">
            <a:off x="7901578" y="1553331"/>
            <a:ext cx="414373" cy="37513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TextBox 23">
            <a:extLst>
              <a:ext uri="{FF2B5EF4-FFF2-40B4-BE49-F238E27FC236}">
                <a16:creationId xmlns:a16="http://schemas.microsoft.com/office/drawing/2014/main" id="{61085E69-53AF-ABDA-C2A3-226F9D30299C}"/>
              </a:ext>
            </a:extLst>
          </p:cNvPr>
          <p:cNvSpPr txBox="1"/>
          <p:nvPr/>
        </p:nvSpPr>
        <p:spPr>
          <a:xfrm>
            <a:off x="5397735" y="5037427"/>
            <a:ext cx="4008095" cy="707886"/>
          </a:xfrm>
          <a:prstGeom prst="rect">
            <a:avLst/>
          </a:prstGeom>
          <a:noFill/>
        </p:spPr>
        <p:txBody>
          <a:bodyPr wrap="square" rtlCol="0">
            <a:spAutoFit/>
          </a:bodyPr>
          <a:lstStyle/>
          <a:p>
            <a:r>
              <a:rPr lang="en-GB" sz="2000" dirty="0">
                <a:latin typeface="+mn-lt"/>
              </a:rPr>
              <a:t>11: Glue the ‘Pull Tab’ strip to the tabs</a:t>
            </a:r>
          </a:p>
        </p:txBody>
      </p:sp>
    </p:spTree>
    <p:extLst>
      <p:ext uri="{BB962C8B-B14F-4D97-AF65-F5344CB8AC3E}">
        <p14:creationId xmlns:p14="http://schemas.microsoft.com/office/powerpoint/2010/main" val="359340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Pull Slider</a:t>
            </a:r>
          </a:p>
        </p:txBody>
      </p:sp>
      <p:sp>
        <p:nvSpPr>
          <p:cNvPr id="66" name="TextBox 65">
            <a:extLst>
              <a:ext uri="{FF2B5EF4-FFF2-40B4-BE49-F238E27FC236}">
                <a16:creationId xmlns:a16="http://schemas.microsoft.com/office/drawing/2014/main" id="{36619D0A-2117-D780-E881-D241CBAD308C}"/>
              </a:ext>
            </a:extLst>
          </p:cNvPr>
          <p:cNvSpPr txBox="1"/>
          <p:nvPr/>
        </p:nvSpPr>
        <p:spPr>
          <a:xfrm>
            <a:off x="606014" y="4938427"/>
            <a:ext cx="4008095" cy="1631216"/>
          </a:xfrm>
          <a:prstGeom prst="rect">
            <a:avLst/>
          </a:prstGeom>
          <a:noFill/>
        </p:spPr>
        <p:txBody>
          <a:bodyPr wrap="square" rtlCol="0">
            <a:spAutoFit/>
          </a:bodyPr>
          <a:lstStyle/>
          <a:p>
            <a:r>
              <a:rPr lang="en-GB" sz="2000" dirty="0">
                <a:latin typeface="+mn-lt"/>
              </a:rPr>
              <a:t>12: With the other two strips from the first strip, glue these down over the ‘pull tab’ ensuring that you don’t stick them to the ‘pull tab’ and it can still move freely.</a:t>
            </a:r>
          </a:p>
        </p:txBody>
      </p:sp>
      <p:pic>
        <p:nvPicPr>
          <p:cNvPr id="3" name="Picture 2">
            <a:extLst>
              <a:ext uri="{FF2B5EF4-FFF2-40B4-BE49-F238E27FC236}">
                <a16:creationId xmlns:a16="http://schemas.microsoft.com/office/drawing/2014/main" id="{23C78D71-8203-DD32-C7C4-E6F21A852318}"/>
              </a:ext>
            </a:extLst>
          </p:cNvPr>
          <p:cNvPicPr>
            <a:picLocks noChangeAspect="1"/>
          </p:cNvPicPr>
          <p:nvPr/>
        </p:nvPicPr>
        <p:blipFill>
          <a:blip r:embed="rId2"/>
          <a:stretch>
            <a:fillRect/>
          </a:stretch>
        </p:blipFill>
        <p:spPr>
          <a:xfrm rot="5400000">
            <a:off x="1189127" y="1254656"/>
            <a:ext cx="2876623" cy="4008094"/>
          </a:xfrm>
          <a:prstGeom prst="rect">
            <a:avLst/>
          </a:prstGeom>
          <a:noFill/>
        </p:spPr>
      </p:pic>
      <p:grpSp>
        <p:nvGrpSpPr>
          <p:cNvPr id="6" name="Group 5">
            <a:extLst>
              <a:ext uri="{FF2B5EF4-FFF2-40B4-BE49-F238E27FC236}">
                <a16:creationId xmlns:a16="http://schemas.microsoft.com/office/drawing/2014/main" id="{389B3160-F4E3-4FE5-78C4-D81635642885}"/>
              </a:ext>
            </a:extLst>
          </p:cNvPr>
          <p:cNvGrpSpPr/>
          <p:nvPr/>
        </p:nvGrpSpPr>
        <p:grpSpPr>
          <a:xfrm>
            <a:off x="559035" y="2567923"/>
            <a:ext cx="2079386" cy="1547109"/>
            <a:chOff x="5677744" y="3797351"/>
            <a:chExt cx="2517866" cy="1896020"/>
          </a:xfrm>
        </p:grpSpPr>
        <p:pic>
          <p:nvPicPr>
            <p:cNvPr id="10" name="Picture 9">
              <a:extLst>
                <a:ext uri="{FF2B5EF4-FFF2-40B4-BE49-F238E27FC236}">
                  <a16:creationId xmlns:a16="http://schemas.microsoft.com/office/drawing/2014/main" id="{12EC630F-76DC-F34E-2623-C0AD27313BCB}"/>
                </a:ext>
              </a:extLst>
            </p:cNvPr>
            <p:cNvPicPr>
              <a:picLocks noChangeAspect="1"/>
            </p:cNvPicPr>
            <p:nvPr/>
          </p:nvPicPr>
          <p:blipFill>
            <a:blip r:embed="rId3">
              <a:biLevel thresh="25000"/>
              <a:alphaModFix amt="20000"/>
              <a:extLst>
                <a:ext uri="{BEBA8EAE-BF5A-486C-A8C5-ECC9F3942E4B}">
                  <a14:imgProps xmlns:a14="http://schemas.microsoft.com/office/drawing/2010/main">
                    <a14:imgLayer r:embed="rId4">
                      <a14:imgEffect>
                        <a14:saturation sat="0"/>
                      </a14:imgEffect>
                    </a14:imgLayer>
                  </a14:imgProps>
                </a:ext>
              </a:extLst>
            </a:blip>
            <a:stretch>
              <a:fillRect/>
            </a:stretch>
          </p:blipFill>
          <p:spPr>
            <a:xfrm flipH="1">
              <a:off x="5677744" y="3797351"/>
              <a:ext cx="2517866" cy="1896020"/>
            </a:xfrm>
            <a:prstGeom prst="rect">
              <a:avLst/>
            </a:prstGeom>
          </p:spPr>
        </p:pic>
        <p:sp>
          <p:nvSpPr>
            <p:cNvPr id="11" name="Oval 10">
              <a:extLst>
                <a:ext uri="{FF2B5EF4-FFF2-40B4-BE49-F238E27FC236}">
                  <a16:creationId xmlns:a16="http://schemas.microsoft.com/office/drawing/2014/main" id="{3FB6573E-FEFE-DD87-E074-C0670E045645}"/>
                </a:ext>
              </a:extLst>
            </p:cNvPr>
            <p:cNvSpPr/>
            <p:nvPr/>
          </p:nvSpPr>
          <p:spPr>
            <a:xfrm>
              <a:off x="6382273" y="4077072"/>
              <a:ext cx="1009871" cy="912458"/>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1DF3E79-4103-9143-AA19-BBFE666403E7}"/>
                </a:ext>
              </a:extLst>
            </p:cNvPr>
            <p:cNvSpPr/>
            <p:nvPr/>
          </p:nvSpPr>
          <p:spPr>
            <a:xfrm>
              <a:off x="7207651" y="4437113"/>
              <a:ext cx="256501" cy="25592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C9CA01A-5776-9DEF-42FE-52F2D0A0B45E}"/>
                </a:ext>
              </a:extLst>
            </p:cNvPr>
            <p:cNvSpPr/>
            <p:nvPr/>
          </p:nvSpPr>
          <p:spPr>
            <a:xfrm>
              <a:off x="6453236" y="4797152"/>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4275FA4C-A896-737B-4944-0E9EBCB89F6C}"/>
                </a:ext>
              </a:extLst>
            </p:cNvPr>
            <p:cNvSpPr/>
            <p:nvPr/>
          </p:nvSpPr>
          <p:spPr>
            <a:xfrm>
              <a:off x="7324423" y="4745361"/>
              <a:ext cx="290836" cy="60006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559825EB-108E-249F-34D2-3818340EE3A6}"/>
                </a:ext>
              </a:extLst>
            </p:cNvPr>
            <p:cNvSpPr/>
            <p:nvPr/>
          </p:nvSpPr>
          <p:spPr>
            <a:xfrm>
              <a:off x="6201374" y="4933739"/>
              <a:ext cx="1690277" cy="1923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Rectangle 18">
            <a:extLst>
              <a:ext uri="{FF2B5EF4-FFF2-40B4-BE49-F238E27FC236}">
                <a16:creationId xmlns:a16="http://schemas.microsoft.com/office/drawing/2014/main" id="{71BDADE2-73CD-D9B1-15CA-0707CF9AA13E}"/>
              </a:ext>
            </a:extLst>
          </p:cNvPr>
          <p:cNvSpPr/>
          <p:nvPr/>
        </p:nvSpPr>
        <p:spPr>
          <a:xfrm>
            <a:off x="1351609" y="3258703"/>
            <a:ext cx="2517865" cy="4571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Parallelogram 19">
            <a:extLst>
              <a:ext uri="{FF2B5EF4-FFF2-40B4-BE49-F238E27FC236}">
                <a16:creationId xmlns:a16="http://schemas.microsoft.com/office/drawing/2014/main" id="{9D1896E1-BA28-EABD-5651-159E8CA0DA6A}"/>
              </a:ext>
            </a:extLst>
          </p:cNvPr>
          <p:cNvSpPr/>
          <p:nvPr/>
        </p:nvSpPr>
        <p:spPr>
          <a:xfrm>
            <a:off x="1362068" y="3273978"/>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Parallelogram 20">
            <a:extLst>
              <a:ext uri="{FF2B5EF4-FFF2-40B4-BE49-F238E27FC236}">
                <a16:creationId xmlns:a16="http://schemas.microsoft.com/office/drawing/2014/main" id="{4218181D-8796-0D8A-BF4F-E82B1BBC6A46}"/>
              </a:ext>
            </a:extLst>
          </p:cNvPr>
          <p:cNvSpPr/>
          <p:nvPr/>
        </p:nvSpPr>
        <p:spPr>
          <a:xfrm rot="10800000" flipH="1">
            <a:off x="1349651" y="2931239"/>
            <a:ext cx="425533" cy="327464"/>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2" name="Rectangle 21">
            <a:extLst>
              <a:ext uri="{FF2B5EF4-FFF2-40B4-BE49-F238E27FC236}">
                <a16:creationId xmlns:a16="http://schemas.microsoft.com/office/drawing/2014/main" id="{22514CF2-CEBF-211A-04A5-DDDA183D1607}"/>
              </a:ext>
            </a:extLst>
          </p:cNvPr>
          <p:cNvSpPr/>
          <p:nvPr/>
        </p:nvSpPr>
        <p:spPr>
          <a:xfrm rot="16200000">
            <a:off x="3049355" y="1412334"/>
            <a:ext cx="414373" cy="37513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Rectangle 4">
            <a:extLst>
              <a:ext uri="{FF2B5EF4-FFF2-40B4-BE49-F238E27FC236}">
                <a16:creationId xmlns:a16="http://schemas.microsoft.com/office/drawing/2014/main" id="{4C2264FB-6976-34A8-F841-4DA5E4A2B92B}"/>
              </a:ext>
            </a:extLst>
          </p:cNvPr>
          <p:cNvSpPr/>
          <p:nvPr/>
        </p:nvSpPr>
        <p:spPr>
          <a:xfrm>
            <a:off x="2280877" y="2421085"/>
            <a:ext cx="414372" cy="1758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4CA7F0AB-BA07-60D3-B338-08701CB5B66C}"/>
              </a:ext>
            </a:extLst>
          </p:cNvPr>
          <p:cNvSpPr/>
          <p:nvPr/>
        </p:nvSpPr>
        <p:spPr>
          <a:xfrm>
            <a:off x="4012268" y="2419658"/>
            <a:ext cx="414372" cy="1758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677BDA70-73A9-4211-94CC-A18D2F5988CE}"/>
              </a:ext>
            </a:extLst>
          </p:cNvPr>
          <p:cNvCxnSpPr/>
          <p:nvPr/>
        </p:nvCxnSpPr>
        <p:spPr>
          <a:xfrm>
            <a:off x="2280877" y="2796169"/>
            <a:ext cx="41437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8F67F30B-DC8E-8431-E39F-5776BE37AB91}"/>
              </a:ext>
            </a:extLst>
          </p:cNvPr>
          <p:cNvCxnSpPr/>
          <p:nvPr/>
        </p:nvCxnSpPr>
        <p:spPr>
          <a:xfrm>
            <a:off x="2300506" y="3812548"/>
            <a:ext cx="41437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C66979AB-08EE-8928-ADE8-2524E60522AD}"/>
              </a:ext>
            </a:extLst>
          </p:cNvPr>
          <p:cNvCxnSpPr/>
          <p:nvPr/>
        </p:nvCxnSpPr>
        <p:spPr>
          <a:xfrm>
            <a:off x="4012268" y="2796169"/>
            <a:ext cx="41437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A89F40D0-400F-7F1A-14F4-EA4C8E7F8D97}"/>
              </a:ext>
            </a:extLst>
          </p:cNvPr>
          <p:cNvCxnSpPr/>
          <p:nvPr/>
        </p:nvCxnSpPr>
        <p:spPr>
          <a:xfrm>
            <a:off x="4012268" y="3812548"/>
            <a:ext cx="414372" cy="0"/>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28" name="Picture 27">
            <a:extLst>
              <a:ext uri="{FF2B5EF4-FFF2-40B4-BE49-F238E27FC236}">
                <a16:creationId xmlns:a16="http://schemas.microsoft.com/office/drawing/2014/main" id="{2C2B4E2D-C666-C6AD-2083-635CFB39A863}"/>
              </a:ext>
            </a:extLst>
          </p:cNvPr>
          <p:cNvPicPr>
            <a:picLocks noChangeAspect="1"/>
          </p:cNvPicPr>
          <p:nvPr/>
        </p:nvPicPr>
        <p:blipFill>
          <a:blip r:embed="rId2"/>
          <a:stretch>
            <a:fillRect/>
          </a:stretch>
        </p:blipFill>
        <p:spPr>
          <a:xfrm rot="5400000">
            <a:off x="6854153" y="1258025"/>
            <a:ext cx="2873808" cy="4004172"/>
          </a:xfrm>
          <a:prstGeom prst="rect">
            <a:avLst/>
          </a:prstGeom>
        </p:spPr>
      </p:pic>
      <p:sp>
        <p:nvSpPr>
          <p:cNvPr id="31" name="Rectangle 30">
            <a:extLst>
              <a:ext uri="{FF2B5EF4-FFF2-40B4-BE49-F238E27FC236}">
                <a16:creationId xmlns:a16="http://schemas.microsoft.com/office/drawing/2014/main" id="{C1585A40-260E-3656-C39C-66E7BCD4AC2B}"/>
              </a:ext>
            </a:extLst>
          </p:cNvPr>
          <p:cNvSpPr/>
          <p:nvPr/>
        </p:nvSpPr>
        <p:spPr>
          <a:xfrm>
            <a:off x="7110578" y="3248535"/>
            <a:ext cx="2369797" cy="5024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2" name="Rectangle 31">
            <a:extLst>
              <a:ext uri="{FF2B5EF4-FFF2-40B4-BE49-F238E27FC236}">
                <a16:creationId xmlns:a16="http://schemas.microsoft.com/office/drawing/2014/main" id="{B6EEE504-E640-B637-9104-08AD7A0B3C2B}"/>
              </a:ext>
            </a:extLst>
          </p:cNvPr>
          <p:cNvSpPr/>
          <p:nvPr/>
        </p:nvSpPr>
        <p:spPr>
          <a:xfrm>
            <a:off x="5743659" y="3080815"/>
            <a:ext cx="545312" cy="4143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33" name="Picture 32">
            <a:extLst>
              <a:ext uri="{FF2B5EF4-FFF2-40B4-BE49-F238E27FC236}">
                <a16:creationId xmlns:a16="http://schemas.microsoft.com/office/drawing/2014/main" id="{BAC370BE-8E1C-0B83-6BC4-6315C6CB0005}"/>
              </a:ext>
            </a:extLst>
          </p:cNvPr>
          <p:cNvPicPr>
            <a:picLocks noChangeAspect="1"/>
          </p:cNvPicPr>
          <p:nvPr/>
        </p:nvPicPr>
        <p:blipFill>
          <a:blip r:embed="rId5">
            <a:clrChange>
              <a:clrFrom>
                <a:srgbClr val="D2D2CA"/>
              </a:clrFrom>
              <a:clrTo>
                <a:srgbClr val="D2D2CA">
                  <a:alpha val="0"/>
                </a:srgbClr>
              </a:clrTo>
            </a:clrChange>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8020363" y="2555041"/>
            <a:ext cx="2005324" cy="1509091"/>
          </a:xfrm>
          <a:prstGeom prst="rect">
            <a:avLst/>
          </a:prstGeom>
        </p:spPr>
      </p:pic>
      <p:sp>
        <p:nvSpPr>
          <p:cNvPr id="34" name="TextBox 33">
            <a:extLst>
              <a:ext uri="{FF2B5EF4-FFF2-40B4-BE49-F238E27FC236}">
                <a16:creationId xmlns:a16="http://schemas.microsoft.com/office/drawing/2014/main" id="{28AF21A2-CFB8-FDEA-8147-6ACDEBB3EF80}"/>
              </a:ext>
            </a:extLst>
          </p:cNvPr>
          <p:cNvSpPr txBox="1"/>
          <p:nvPr/>
        </p:nvSpPr>
        <p:spPr>
          <a:xfrm>
            <a:off x="6285048" y="4944004"/>
            <a:ext cx="4008095" cy="1323439"/>
          </a:xfrm>
          <a:prstGeom prst="rect">
            <a:avLst/>
          </a:prstGeom>
          <a:noFill/>
        </p:spPr>
        <p:txBody>
          <a:bodyPr wrap="square" rtlCol="0">
            <a:spAutoFit/>
          </a:bodyPr>
          <a:lstStyle/>
          <a:p>
            <a:r>
              <a:rPr lang="en-GB" sz="2000" dirty="0">
                <a:latin typeface="+mn-lt"/>
              </a:rPr>
              <a:t>13: Turn the card over and you should be able to pull the ‘pull tab’ and your image will move across the page.</a:t>
            </a:r>
          </a:p>
        </p:txBody>
      </p:sp>
    </p:spTree>
    <p:extLst>
      <p:ext uri="{BB962C8B-B14F-4D97-AF65-F5344CB8AC3E}">
        <p14:creationId xmlns:p14="http://schemas.microsoft.com/office/powerpoint/2010/main" val="3771061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Rotary</a:t>
            </a:r>
          </a:p>
        </p:txBody>
      </p:sp>
      <p:sp>
        <p:nvSpPr>
          <p:cNvPr id="2" name="Rectangle 1">
            <a:extLst>
              <a:ext uri="{FF2B5EF4-FFF2-40B4-BE49-F238E27FC236}">
                <a16:creationId xmlns:a16="http://schemas.microsoft.com/office/drawing/2014/main" id="{BB75AD7B-5F98-217F-47E3-75DBA3AEB370}"/>
              </a:ext>
            </a:extLst>
          </p:cNvPr>
          <p:cNvSpPr/>
          <p:nvPr/>
        </p:nvSpPr>
        <p:spPr>
          <a:xfrm>
            <a:off x="356534" y="213478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3" name="Rectangle 2">
            <a:extLst>
              <a:ext uri="{FF2B5EF4-FFF2-40B4-BE49-F238E27FC236}">
                <a16:creationId xmlns:a16="http://schemas.microsoft.com/office/drawing/2014/main" id="{634847B7-1530-5A84-ED84-BE9AC180263C}"/>
              </a:ext>
            </a:extLst>
          </p:cNvPr>
          <p:cNvSpPr/>
          <p:nvPr/>
        </p:nvSpPr>
        <p:spPr>
          <a:xfrm>
            <a:off x="2342690" y="213478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TextBox 3">
            <a:extLst>
              <a:ext uri="{FF2B5EF4-FFF2-40B4-BE49-F238E27FC236}">
                <a16:creationId xmlns:a16="http://schemas.microsoft.com/office/drawing/2014/main" id="{E1CAFF0D-9075-CC39-352F-97AC3F13B31D}"/>
              </a:ext>
            </a:extLst>
          </p:cNvPr>
          <p:cNvSpPr txBox="1"/>
          <p:nvPr/>
        </p:nvSpPr>
        <p:spPr>
          <a:xfrm>
            <a:off x="216976" y="1484784"/>
            <a:ext cx="4319483" cy="400110"/>
          </a:xfrm>
          <a:prstGeom prst="rect">
            <a:avLst/>
          </a:prstGeom>
          <a:noFill/>
        </p:spPr>
        <p:txBody>
          <a:bodyPr wrap="square">
            <a:spAutoFit/>
          </a:bodyPr>
          <a:lstStyle/>
          <a:p>
            <a:r>
              <a:rPr lang="en-GB" sz="2000" dirty="0">
                <a:latin typeface="+mn-lt"/>
              </a:rPr>
              <a:t>You will need 2 pieces of A4 card</a:t>
            </a:r>
            <a:endParaRPr lang="en-GB" sz="2000" dirty="0"/>
          </a:p>
        </p:txBody>
      </p:sp>
      <p:sp>
        <p:nvSpPr>
          <p:cNvPr id="5" name="TextBox 4">
            <a:extLst>
              <a:ext uri="{FF2B5EF4-FFF2-40B4-BE49-F238E27FC236}">
                <a16:creationId xmlns:a16="http://schemas.microsoft.com/office/drawing/2014/main" id="{3167D790-E371-42BD-4257-A7DC4F6AE5CE}"/>
              </a:ext>
            </a:extLst>
          </p:cNvPr>
          <p:cNvSpPr txBox="1"/>
          <p:nvPr/>
        </p:nvSpPr>
        <p:spPr>
          <a:xfrm>
            <a:off x="356535" y="4904685"/>
            <a:ext cx="3786355" cy="1015663"/>
          </a:xfrm>
          <a:prstGeom prst="rect">
            <a:avLst/>
          </a:prstGeom>
          <a:noFill/>
        </p:spPr>
        <p:txBody>
          <a:bodyPr wrap="square" rtlCol="0">
            <a:spAutoFit/>
          </a:bodyPr>
          <a:lstStyle/>
          <a:p>
            <a:r>
              <a:rPr lang="en-GB" sz="2000" dirty="0">
                <a:latin typeface="+mn-lt"/>
              </a:rPr>
              <a:t>1:  One card is for the outer card; the other is for the rotary mechanism and decoration. </a:t>
            </a:r>
          </a:p>
        </p:txBody>
      </p:sp>
      <p:pic>
        <p:nvPicPr>
          <p:cNvPr id="6" name="Picture 5">
            <a:extLst>
              <a:ext uri="{FF2B5EF4-FFF2-40B4-BE49-F238E27FC236}">
                <a16:creationId xmlns:a16="http://schemas.microsoft.com/office/drawing/2014/main" id="{DFADD1BA-8BF7-14D6-C03F-D7A1E5EDCA7F}"/>
              </a:ext>
            </a:extLst>
          </p:cNvPr>
          <p:cNvPicPr>
            <a:picLocks noChangeAspect="1"/>
          </p:cNvPicPr>
          <p:nvPr/>
        </p:nvPicPr>
        <p:blipFill rotWithShape="1">
          <a:blip r:embed="rId2"/>
          <a:srcRect l="15418" r="18057"/>
          <a:stretch/>
        </p:blipFill>
        <p:spPr>
          <a:xfrm>
            <a:off x="4912280" y="1748507"/>
            <a:ext cx="2232249" cy="3360985"/>
          </a:xfrm>
          <a:prstGeom prst="rect">
            <a:avLst/>
          </a:prstGeom>
        </p:spPr>
      </p:pic>
      <p:sp>
        <p:nvSpPr>
          <p:cNvPr id="8" name="TextBox 7">
            <a:extLst>
              <a:ext uri="{FF2B5EF4-FFF2-40B4-BE49-F238E27FC236}">
                <a16:creationId xmlns:a16="http://schemas.microsoft.com/office/drawing/2014/main" id="{D259B601-F74E-426A-0713-ADF2ACA50961}"/>
              </a:ext>
            </a:extLst>
          </p:cNvPr>
          <p:cNvSpPr txBox="1"/>
          <p:nvPr/>
        </p:nvSpPr>
        <p:spPr>
          <a:xfrm>
            <a:off x="4912280" y="4904685"/>
            <a:ext cx="2664296" cy="1631216"/>
          </a:xfrm>
          <a:prstGeom prst="rect">
            <a:avLst/>
          </a:prstGeom>
          <a:noFill/>
        </p:spPr>
        <p:txBody>
          <a:bodyPr wrap="square" rtlCol="0">
            <a:spAutoFit/>
          </a:bodyPr>
          <a:lstStyle/>
          <a:p>
            <a:r>
              <a:rPr lang="en-GB" sz="2000" dirty="0">
                <a:latin typeface="+mn-lt"/>
              </a:rPr>
              <a:t>2: </a:t>
            </a:r>
            <a:r>
              <a:rPr lang="en-GB" sz="2000" b="1" dirty="0">
                <a:latin typeface="+mn-lt"/>
              </a:rPr>
              <a:t>Fold</a:t>
            </a:r>
            <a:r>
              <a:rPr lang="en-GB" sz="2000" dirty="0">
                <a:latin typeface="+mn-lt"/>
              </a:rPr>
              <a:t> one piece of card in half down the centre.  Use a ruler to press along the </a:t>
            </a:r>
            <a:r>
              <a:rPr lang="en-GB" sz="2000" b="1" dirty="0">
                <a:latin typeface="+mn-lt"/>
              </a:rPr>
              <a:t>fold</a:t>
            </a:r>
            <a:r>
              <a:rPr lang="en-GB" sz="2000" dirty="0">
                <a:latin typeface="+mn-lt"/>
              </a:rPr>
              <a:t>, reinforcing it. Set aside.</a:t>
            </a:r>
          </a:p>
        </p:txBody>
      </p:sp>
      <p:sp>
        <p:nvSpPr>
          <p:cNvPr id="9" name="Rectangle 8">
            <a:extLst>
              <a:ext uri="{FF2B5EF4-FFF2-40B4-BE49-F238E27FC236}">
                <a16:creationId xmlns:a16="http://schemas.microsoft.com/office/drawing/2014/main" id="{5B9C0278-052F-C903-E6CF-C3E6808DC568}"/>
              </a:ext>
            </a:extLst>
          </p:cNvPr>
          <p:cNvSpPr/>
          <p:nvPr/>
        </p:nvSpPr>
        <p:spPr>
          <a:xfrm>
            <a:off x="8472264" y="216899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Oval 9">
            <a:extLst>
              <a:ext uri="{FF2B5EF4-FFF2-40B4-BE49-F238E27FC236}">
                <a16:creationId xmlns:a16="http://schemas.microsoft.com/office/drawing/2014/main" id="{2A84AF5A-1B93-EE92-30E5-87A6CBDBE7F3}"/>
              </a:ext>
            </a:extLst>
          </p:cNvPr>
          <p:cNvSpPr>
            <a:spLocks noChangeAspect="1"/>
          </p:cNvSpPr>
          <p:nvPr/>
        </p:nvSpPr>
        <p:spPr>
          <a:xfrm>
            <a:off x="8476693" y="2168999"/>
            <a:ext cx="1152000" cy="1152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A95260AB-A2CD-44AB-6FDD-C692AB4DC675}"/>
              </a:ext>
            </a:extLst>
          </p:cNvPr>
          <p:cNvCxnSpPr>
            <a:stCxn id="9" idx="1"/>
            <a:endCxn id="9" idx="3"/>
          </p:cNvCxnSpPr>
          <p:nvPr/>
        </p:nvCxnSpPr>
        <p:spPr>
          <a:xfrm>
            <a:off x="8472264" y="3428999"/>
            <a:ext cx="1800200"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3" name="Oval 12">
            <a:extLst>
              <a:ext uri="{FF2B5EF4-FFF2-40B4-BE49-F238E27FC236}">
                <a16:creationId xmlns:a16="http://schemas.microsoft.com/office/drawing/2014/main" id="{18391119-FF90-77A0-AE0D-FFA6E4474A64}"/>
              </a:ext>
            </a:extLst>
          </p:cNvPr>
          <p:cNvSpPr>
            <a:spLocks noChangeAspect="1"/>
          </p:cNvSpPr>
          <p:nvPr/>
        </p:nvSpPr>
        <p:spPr>
          <a:xfrm>
            <a:off x="8499410" y="3789490"/>
            <a:ext cx="900000" cy="90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TextBox 13">
            <a:extLst>
              <a:ext uri="{FF2B5EF4-FFF2-40B4-BE49-F238E27FC236}">
                <a16:creationId xmlns:a16="http://schemas.microsoft.com/office/drawing/2014/main" id="{B4692470-F723-40DB-4477-F1EECCCD2CEE}"/>
              </a:ext>
            </a:extLst>
          </p:cNvPr>
          <p:cNvSpPr txBox="1"/>
          <p:nvPr/>
        </p:nvSpPr>
        <p:spPr>
          <a:xfrm>
            <a:off x="8376866" y="4904685"/>
            <a:ext cx="3767806" cy="1631216"/>
          </a:xfrm>
          <a:prstGeom prst="rect">
            <a:avLst/>
          </a:prstGeom>
          <a:noFill/>
        </p:spPr>
        <p:txBody>
          <a:bodyPr wrap="square" rtlCol="0">
            <a:spAutoFit/>
          </a:bodyPr>
          <a:lstStyle/>
          <a:p>
            <a:r>
              <a:rPr lang="en-GB" sz="2000" dirty="0">
                <a:latin typeface="+mn-lt"/>
              </a:rPr>
              <a:t>3: On the second piece of card, draw one circle that is just smaller than the size of half the card.</a:t>
            </a:r>
          </a:p>
          <a:p>
            <a:r>
              <a:rPr lang="en-GB" sz="2000" dirty="0">
                <a:latin typeface="+mn-lt"/>
              </a:rPr>
              <a:t>Your image needs to fill a circle, just smaller than the first one.</a:t>
            </a:r>
          </a:p>
        </p:txBody>
      </p:sp>
    </p:spTree>
    <p:extLst>
      <p:ext uri="{BB962C8B-B14F-4D97-AF65-F5344CB8AC3E}">
        <p14:creationId xmlns:p14="http://schemas.microsoft.com/office/powerpoint/2010/main" val="1073606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Rotary</a:t>
            </a:r>
          </a:p>
        </p:txBody>
      </p:sp>
      <p:sp>
        <p:nvSpPr>
          <p:cNvPr id="2" name="Rectangle 1">
            <a:extLst>
              <a:ext uri="{FF2B5EF4-FFF2-40B4-BE49-F238E27FC236}">
                <a16:creationId xmlns:a16="http://schemas.microsoft.com/office/drawing/2014/main" id="{BB75AD7B-5F98-217F-47E3-75DBA3AEB370}"/>
              </a:ext>
            </a:extLst>
          </p:cNvPr>
          <p:cNvSpPr/>
          <p:nvPr/>
        </p:nvSpPr>
        <p:spPr>
          <a:xfrm>
            <a:off x="1271464" y="1858601"/>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TextBox 4">
            <a:extLst>
              <a:ext uri="{FF2B5EF4-FFF2-40B4-BE49-F238E27FC236}">
                <a16:creationId xmlns:a16="http://schemas.microsoft.com/office/drawing/2014/main" id="{3167D790-E371-42BD-4257-A7DC4F6AE5CE}"/>
              </a:ext>
            </a:extLst>
          </p:cNvPr>
          <p:cNvSpPr txBox="1"/>
          <p:nvPr/>
        </p:nvSpPr>
        <p:spPr>
          <a:xfrm>
            <a:off x="212045" y="4569707"/>
            <a:ext cx="3795723" cy="2246769"/>
          </a:xfrm>
          <a:prstGeom prst="rect">
            <a:avLst/>
          </a:prstGeom>
          <a:noFill/>
        </p:spPr>
        <p:txBody>
          <a:bodyPr wrap="square" rtlCol="0">
            <a:spAutoFit/>
          </a:bodyPr>
          <a:lstStyle/>
          <a:p>
            <a:r>
              <a:rPr lang="en-GB" sz="2000" dirty="0">
                <a:latin typeface="+mn-lt"/>
              </a:rPr>
              <a:t>4:  On the main piece of card, place the large circle to the edge of the card, mark a slot, where you can turn the circle, also mark a smaller circle at the centre of the larger one, about 1cm wide. </a:t>
            </a:r>
          </a:p>
          <a:p>
            <a:r>
              <a:rPr lang="en-GB" sz="2000" dirty="0">
                <a:latin typeface="+mn-lt"/>
              </a:rPr>
              <a:t>Cut these out.</a:t>
            </a:r>
          </a:p>
        </p:txBody>
      </p:sp>
      <p:cxnSp>
        <p:nvCxnSpPr>
          <p:cNvPr id="15" name="Straight Connector 14">
            <a:extLst>
              <a:ext uri="{FF2B5EF4-FFF2-40B4-BE49-F238E27FC236}">
                <a16:creationId xmlns:a16="http://schemas.microsoft.com/office/drawing/2014/main" id="{A0FB253B-D5CE-C1BB-4D98-4D811FE9A39A}"/>
              </a:ext>
            </a:extLst>
          </p:cNvPr>
          <p:cNvCxnSpPr/>
          <p:nvPr/>
        </p:nvCxnSpPr>
        <p:spPr>
          <a:xfrm flipV="1">
            <a:off x="1271464" y="1498561"/>
            <a:ext cx="1656184" cy="36004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1B712BA5-EA74-D87A-380E-A23783DEA45A}"/>
              </a:ext>
            </a:extLst>
          </p:cNvPr>
          <p:cNvCxnSpPr/>
          <p:nvPr/>
        </p:nvCxnSpPr>
        <p:spPr>
          <a:xfrm>
            <a:off x="2927648" y="1498561"/>
            <a:ext cx="0" cy="360040"/>
          </a:xfrm>
          <a:prstGeom prst="line">
            <a:avLst/>
          </a:prstGeom>
          <a:ln w="28575"/>
        </p:spPr>
        <p:style>
          <a:lnRef idx="1">
            <a:schemeClr val="dk1"/>
          </a:lnRef>
          <a:fillRef idx="0">
            <a:schemeClr val="dk1"/>
          </a:fillRef>
          <a:effectRef idx="0">
            <a:schemeClr val="dk1"/>
          </a:effectRef>
          <a:fontRef idx="minor">
            <a:schemeClr val="tx1"/>
          </a:fontRef>
        </p:style>
      </p:cxnSp>
      <p:sp>
        <p:nvSpPr>
          <p:cNvPr id="18" name="Oval 17">
            <a:extLst>
              <a:ext uri="{FF2B5EF4-FFF2-40B4-BE49-F238E27FC236}">
                <a16:creationId xmlns:a16="http://schemas.microsoft.com/office/drawing/2014/main" id="{2FEFC197-6A89-1EE3-D020-9C21D4129402}"/>
              </a:ext>
            </a:extLst>
          </p:cNvPr>
          <p:cNvSpPr>
            <a:spLocks noChangeAspect="1"/>
          </p:cNvSpPr>
          <p:nvPr/>
        </p:nvSpPr>
        <p:spPr>
          <a:xfrm>
            <a:off x="1451664" y="2416753"/>
            <a:ext cx="1620000" cy="1620000"/>
          </a:xfrm>
          <a:prstGeom prst="ellipse">
            <a:avLst/>
          </a:prstGeom>
          <a:ln w="19050">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Oval 18">
            <a:extLst>
              <a:ext uri="{FF2B5EF4-FFF2-40B4-BE49-F238E27FC236}">
                <a16:creationId xmlns:a16="http://schemas.microsoft.com/office/drawing/2014/main" id="{F23B8A8B-551D-D753-3D15-AE04F4E90BA6}"/>
              </a:ext>
            </a:extLst>
          </p:cNvPr>
          <p:cNvSpPr>
            <a:spLocks noChangeAspect="1"/>
          </p:cNvSpPr>
          <p:nvPr/>
        </p:nvSpPr>
        <p:spPr>
          <a:xfrm>
            <a:off x="2045664" y="3010805"/>
            <a:ext cx="432000" cy="432000"/>
          </a:xfrm>
          <a:prstGeom prst="ellipse">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Rectangle 19">
            <a:extLst>
              <a:ext uri="{FF2B5EF4-FFF2-40B4-BE49-F238E27FC236}">
                <a16:creationId xmlns:a16="http://schemas.microsoft.com/office/drawing/2014/main" id="{7F3DC818-03C3-9ECA-8A6B-CF005565D5CD}"/>
              </a:ext>
            </a:extLst>
          </p:cNvPr>
          <p:cNvSpPr/>
          <p:nvPr/>
        </p:nvSpPr>
        <p:spPr>
          <a:xfrm>
            <a:off x="2855640" y="2722697"/>
            <a:ext cx="216024" cy="1008112"/>
          </a:xfrm>
          <a:prstGeom prst="rect">
            <a:avLst/>
          </a:prstGeom>
          <a:no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Oval 2">
            <a:extLst>
              <a:ext uri="{FF2B5EF4-FFF2-40B4-BE49-F238E27FC236}">
                <a16:creationId xmlns:a16="http://schemas.microsoft.com/office/drawing/2014/main" id="{0D043CFF-4367-7F3A-DD90-A390E41724F6}"/>
              </a:ext>
            </a:extLst>
          </p:cNvPr>
          <p:cNvSpPr>
            <a:spLocks noChangeAspect="1"/>
          </p:cNvSpPr>
          <p:nvPr/>
        </p:nvSpPr>
        <p:spPr>
          <a:xfrm>
            <a:off x="5087888" y="2046453"/>
            <a:ext cx="1620000" cy="1620000"/>
          </a:xfrm>
          <a:prstGeom prst="ellipse">
            <a:avLst/>
          </a:prstGeom>
          <a:ln w="19050">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CDAF9BDA-58AF-DC5E-0452-31B4BE2A2A9C}"/>
              </a:ext>
            </a:extLst>
          </p:cNvPr>
          <p:cNvCxnSpPr>
            <a:cxnSpLocks/>
          </p:cNvCxnSpPr>
          <p:nvPr/>
        </p:nvCxnSpPr>
        <p:spPr>
          <a:xfrm>
            <a:off x="5702916" y="2346123"/>
            <a:ext cx="0" cy="35376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3A8D2B6C-ECDF-8955-7839-9AE2987E83F9}"/>
              </a:ext>
            </a:extLst>
          </p:cNvPr>
          <p:cNvCxnSpPr>
            <a:cxnSpLocks/>
          </p:cNvCxnSpPr>
          <p:nvPr/>
        </p:nvCxnSpPr>
        <p:spPr>
          <a:xfrm>
            <a:off x="6073768" y="2346123"/>
            <a:ext cx="0" cy="353766"/>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37906B7-E1C4-8AA8-C6BA-6AEDB089EDC7}"/>
              </a:ext>
            </a:extLst>
          </p:cNvPr>
          <p:cNvCxnSpPr>
            <a:cxnSpLocks/>
          </p:cNvCxnSpPr>
          <p:nvPr/>
        </p:nvCxnSpPr>
        <p:spPr>
          <a:xfrm>
            <a:off x="5702916" y="2350628"/>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1A41534-40A4-288F-657F-626D08511FA6}"/>
              </a:ext>
            </a:extLst>
          </p:cNvPr>
          <p:cNvCxnSpPr>
            <a:cxnSpLocks/>
          </p:cNvCxnSpPr>
          <p:nvPr/>
        </p:nvCxnSpPr>
        <p:spPr>
          <a:xfrm>
            <a:off x="5713768" y="3357900"/>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136F4C00-992B-E3FC-FE26-8EBAED0E5AA6}"/>
              </a:ext>
            </a:extLst>
          </p:cNvPr>
          <p:cNvCxnSpPr>
            <a:cxnSpLocks/>
          </p:cNvCxnSpPr>
          <p:nvPr/>
        </p:nvCxnSpPr>
        <p:spPr>
          <a:xfrm>
            <a:off x="5713768" y="2699889"/>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B7DE7094-9677-9226-C398-46F904CDE1FA}"/>
              </a:ext>
            </a:extLst>
          </p:cNvPr>
          <p:cNvCxnSpPr>
            <a:cxnSpLocks/>
          </p:cNvCxnSpPr>
          <p:nvPr/>
        </p:nvCxnSpPr>
        <p:spPr>
          <a:xfrm>
            <a:off x="5702916" y="2997778"/>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A400672D-2CE4-70CE-E24B-B33E35906F7D}"/>
              </a:ext>
            </a:extLst>
          </p:cNvPr>
          <p:cNvCxnSpPr>
            <a:cxnSpLocks/>
          </p:cNvCxnSpPr>
          <p:nvPr/>
        </p:nvCxnSpPr>
        <p:spPr>
          <a:xfrm>
            <a:off x="5713768" y="2987921"/>
            <a:ext cx="0" cy="369979"/>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4F4817E-FB1A-5196-8CD7-BD0AE286B0FB}"/>
              </a:ext>
            </a:extLst>
          </p:cNvPr>
          <p:cNvCxnSpPr>
            <a:cxnSpLocks/>
          </p:cNvCxnSpPr>
          <p:nvPr/>
        </p:nvCxnSpPr>
        <p:spPr>
          <a:xfrm>
            <a:off x="6064112" y="2987921"/>
            <a:ext cx="0" cy="360040"/>
          </a:xfrm>
          <a:prstGeom prst="line">
            <a:avLst/>
          </a:prstGeom>
          <a:ln w="19050"/>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755479DB-773F-8B0D-971D-89C910A2839D}"/>
              </a:ext>
            </a:extLst>
          </p:cNvPr>
          <p:cNvSpPr txBox="1"/>
          <p:nvPr/>
        </p:nvSpPr>
        <p:spPr>
          <a:xfrm>
            <a:off x="4511824" y="3953863"/>
            <a:ext cx="2952328" cy="2862322"/>
          </a:xfrm>
          <a:prstGeom prst="rect">
            <a:avLst/>
          </a:prstGeom>
          <a:noFill/>
        </p:spPr>
        <p:txBody>
          <a:bodyPr wrap="square" rtlCol="0">
            <a:spAutoFit/>
          </a:bodyPr>
          <a:lstStyle/>
          <a:p>
            <a:r>
              <a:rPr lang="en-GB" sz="2000" dirty="0">
                <a:latin typeface="+mn-lt"/>
              </a:rPr>
              <a:t>5:  On the large circle, mark the smaller circle as you did on the main card, mark 2 lines across the circle and then mark from these 2 tabs.</a:t>
            </a:r>
          </a:p>
          <a:p>
            <a:r>
              <a:rPr lang="en-GB" sz="2000" dirty="0">
                <a:latin typeface="+mn-lt"/>
              </a:rPr>
              <a:t>Cut along the solid lines, fold along the dashed lines.</a:t>
            </a:r>
          </a:p>
        </p:txBody>
      </p:sp>
      <p:sp>
        <p:nvSpPr>
          <p:cNvPr id="31" name="Oval 30">
            <a:extLst>
              <a:ext uri="{FF2B5EF4-FFF2-40B4-BE49-F238E27FC236}">
                <a16:creationId xmlns:a16="http://schemas.microsoft.com/office/drawing/2014/main" id="{243E49CA-3A77-DC69-11FD-B00DF5D694E7}"/>
              </a:ext>
            </a:extLst>
          </p:cNvPr>
          <p:cNvSpPr>
            <a:spLocks noChangeAspect="1"/>
          </p:cNvSpPr>
          <p:nvPr/>
        </p:nvSpPr>
        <p:spPr>
          <a:xfrm>
            <a:off x="5666916" y="2638039"/>
            <a:ext cx="432000" cy="432000"/>
          </a:xfrm>
          <a:prstGeom prst="ellipse">
            <a:avLst/>
          </a:prstGeom>
          <a:noFill/>
          <a:ln w="19050">
            <a:prstDash val="sysDot"/>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2" name="Rectangle 31">
            <a:extLst>
              <a:ext uri="{FF2B5EF4-FFF2-40B4-BE49-F238E27FC236}">
                <a16:creationId xmlns:a16="http://schemas.microsoft.com/office/drawing/2014/main" id="{0590E4D7-DBFE-0521-8C9A-B42CAD0482CC}"/>
              </a:ext>
            </a:extLst>
          </p:cNvPr>
          <p:cNvSpPr/>
          <p:nvPr/>
        </p:nvSpPr>
        <p:spPr>
          <a:xfrm>
            <a:off x="8961018" y="2223230"/>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33" name="Straight Connector 32">
            <a:extLst>
              <a:ext uri="{FF2B5EF4-FFF2-40B4-BE49-F238E27FC236}">
                <a16:creationId xmlns:a16="http://schemas.microsoft.com/office/drawing/2014/main" id="{4B3D4850-C40B-B8B5-9908-F7FE7266EE44}"/>
              </a:ext>
            </a:extLst>
          </p:cNvPr>
          <p:cNvCxnSpPr/>
          <p:nvPr/>
        </p:nvCxnSpPr>
        <p:spPr>
          <a:xfrm flipV="1">
            <a:off x="8961018" y="1863190"/>
            <a:ext cx="1656184" cy="360040"/>
          </a:xfrm>
          <a:prstGeom prst="line">
            <a:avLst/>
          </a:prstGeom>
          <a:ln w="28575"/>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CF735D8F-6DFA-5E92-C706-F0C94A177473}"/>
              </a:ext>
            </a:extLst>
          </p:cNvPr>
          <p:cNvCxnSpPr/>
          <p:nvPr/>
        </p:nvCxnSpPr>
        <p:spPr>
          <a:xfrm>
            <a:off x="10617202" y="1863190"/>
            <a:ext cx="0" cy="360040"/>
          </a:xfrm>
          <a:prstGeom prst="line">
            <a:avLst/>
          </a:prstGeom>
          <a:ln w="28575"/>
        </p:spPr>
        <p:style>
          <a:lnRef idx="1">
            <a:schemeClr val="dk1"/>
          </a:lnRef>
          <a:fillRef idx="0">
            <a:schemeClr val="dk1"/>
          </a:fillRef>
          <a:effectRef idx="0">
            <a:schemeClr val="dk1"/>
          </a:effectRef>
          <a:fontRef idx="minor">
            <a:schemeClr val="tx1"/>
          </a:fontRef>
        </p:style>
      </p:cxnSp>
      <p:sp>
        <p:nvSpPr>
          <p:cNvPr id="35" name="Oval 34">
            <a:extLst>
              <a:ext uri="{FF2B5EF4-FFF2-40B4-BE49-F238E27FC236}">
                <a16:creationId xmlns:a16="http://schemas.microsoft.com/office/drawing/2014/main" id="{C061B9C0-B04D-B255-1735-833A5FDAE701}"/>
              </a:ext>
            </a:extLst>
          </p:cNvPr>
          <p:cNvSpPr>
            <a:spLocks noChangeAspect="1"/>
          </p:cNvSpPr>
          <p:nvPr/>
        </p:nvSpPr>
        <p:spPr>
          <a:xfrm>
            <a:off x="9141218" y="2781382"/>
            <a:ext cx="1620000" cy="1620000"/>
          </a:xfrm>
          <a:prstGeom prst="ellipse">
            <a:avLst/>
          </a:prstGeom>
          <a:ln w="19050">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Oval 35">
            <a:extLst>
              <a:ext uri="{FF2B5EF4-FFF2-40B4-BE49-F238E27FC236}">
                <a16:creationId xmlns:a16="http://schemas.microsoft.com/office/drawing/2014/main" id="{A81EF599-C529-9883-F980-A5F1695637E4}"/>
              </a:ext>
            </a:extLst>
          </p:cNvPr>
          <p:cNvSpPr>
            <a:spLocks noChangeAspect="1"/>
          </p:cNvSpPr>
          <p:nvPr/>
        </p:nvSpPr>
        <p:spPr>
          <a:xfrm>
            <a:off x="9735218" y="3375434"/>
            <a:ext cx="432000" cy="432000"/>
          </a:xfrm>
          <a:prstGeom prst="ellipse">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7" name="Rectangle 36">
            <a:extLst>
              <a:ext uri="{FF2B5EF4-FFF2-40B4-BE49-F238E27FC236}">
                <a16:creationId xmlns:a16="http://schemas.microsoft.com/office/drawing/2014/main" id="{D13CAEE8-8097-3EDE-76F9-615B9F7149A3}"/>
              </a:ext>
            </a:extLst>
          </p:cNvPr>
          <p:cNvSpPr/>
          <p:nvPr/>
        </p:nvSpPr>
        <p:spPr>
          <a:xfrm>
            <a:off x="10545194" y="3087326"/>
            <a:ext cx="216024" cy="1008112"/>
          </a:xfrm>
          <a:prstGeom prst="rect">
            <a:avLst/>
          </a:prstGeom>
          <a:no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AB4BCBF9-2FB8-5E5C-1BC0-0ADE562068C3}"/>
              </a:ext>
            </a:extLst>
          </p:cNvPr>
          <p:cNvCxnSpPr>
            <a:cxnSpLocks/>
          </p:cNvCxnSpPr>
          <p:nvPr/>
        </p:nvCxnSpPr>
        <p:spPr>
          <a:xfrm>
            <a:off x="9769354" y="3075234"/>
            <a:ext cx="0" cy="35376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4A160C96-63C2-3CBB-F409-8DF22BD67026}"/>
              </a:ext>
            </a:extLst>
          </p:cNvPr>
          <p:cNvCxnSpPr>
            <a:cxnSpLocks/>
          </p:cNvCxnSpPr>
          <p:nvPr/>
        </p:nvCxnSpPr>
        <p:spPr>
          <a:xfrm>
            <a:off x="10140206" y="3075234"/>
            <a:ext cx="0" cy="353766"/>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452DF1FA-C4C6-E143-539B-575BB4F51B9D}"/>
              </a:ext>
            </a:extLst>
          </p:cNvPr>
          <p:cNvCxnSpPr>
            <a:cxnSpLocks/>
          </p:cNvCxnSpPr>
          <p:nvPr/>
        </p:nvCxnSpPr>
        <p:spPr>
          <a:xfrm>
            <a:off x="9769354" y="3079739"/>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CEB89FF0-AFEA-700C-316C-1ECA3A40988E}"/>
              </a:ext>
            </a:extLst>
          </p:cNvPr>
          <p:cNvCxnSpPr>
            <a:cxnSpLocks/>
          </p:cNvCxnSpPr>
          <p:nvPr/>
        </p:nvCxnSpPr>
        <p:spPr>
          <a:xfrm>
            <a:off x="9780206" y="4087011"/>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1847802-598A-0404-A85C-0D6F9AFDCF31}"/>
              </a:ext>
            </a:extLst>
          </p:cNvPr>
          <p:cNvCxnSpPr>
            <a:cxnSpLocks/>
          </p:cNvCxnSpPr>
          <p:nvPr/>
        </p:nvCxnSpPr>
        <p:spPr>
          <a:xfrm>
            <a:off x="9780206" y="3429000"/>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1FEA2CE5-621E-6427-A77E-B2FCC06E0BEB}"/>
              </a:ext>
            </a:extLst>
          </p:cNvPr>
          <p:cNvCxnSpPr>
            <a:cxnSpLocks/>
          </p:cNvCxnSpPr>
          <p:nvPr/>
        </p:nvCxnSpPr>
        <p:spPr>
          <a:xfrm>
            <a:off x="9769354" y="3726889"/>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EBBF4BB9-F3B5-C584-08EB-8471F54F0E68}"/>
              </a:ext>
            </a:extLst>
          </p:cNvPr>
          <p:cNvCxnSpPr>
            <a:cxnSpLocks/>
          </p:cNvCxnSpPr>
          <p:nvPr/>
        </p:nvCxnSpPr>
        <p:spPr>
          <a:xfrm>
            <a:off x="9780206" y="3717032"/>
            <a:ext cx="0" cy="369979"/>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6836A99D-39CB-3A03-AD60-49D65B9483F3}"/>
              </a:ext>
            </a:extLst>
          </p:cNvPr>
          <p:cNvCxnSpPr>
            <a:cxnSpLocks/>
          </p:cNvCxnSpPr>
          <p:nvPr/>
        </p:nvCxnSpPr>
        <p:spPr>
          <a:xfrm>
            <a:off x="10130550" y="3717032"/>
            <a:ext cx="0" cy="360040"/>
          </a:xfrm>
          <a:prstGeom prst="line">
            <a:avLst/>
          </a:prstGeom>
          <a:ln w="19050"/>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EFBD967C-C838-5933-FD87-5783012138E5}"/>
              </a:ext>
            </a:extLst>
          </p:cNvPr>
          <p:cNvSpPr/>
          <p:nvPr/>
        </p:nvSpPr>
        <p:spPr>
          <a:xfrm>
            <a:off x="9813404" y="3347961"/>
            <a:ext cx="299790" cy="645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0261289C-37D6-5ABA-7B07-B07123C96469}"/>
              </a:ext>
            </a:extLst>
          </p:cNvPr>
          <p:cNvSpPr/>
          <p:nvPr/>
        </p:nvSpPr>
        <p:spPr>
          <a:xfrm>
            <a:off x="9804885" y="3750264"/>
            <a:ext cx="299790" cy="645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AE50E1F8-2D47-1E27-5412-5CB36EB95F89}"/>
              </a:ext>
            </a:extLst>
          </p:cNvPr>
          <p:cNvSpPr txBox="1"/>
          <p:nvPr/>
        </p:nvSpPr>
        <p:spPr>
          <a:xfrm>
            <a:off x="7968208" y="4869160"/>
            <a:ext cx="3795723" cy="1323439"/>
          </a:xfrm>
          <a:prstGeom prst="rect">
            <a:avLst/>
          </a:prstGeom>
          <a:noFill/>
        </p:spPr>
        <p:txBody>
          <a:bodyPr wrap="square" rtlCol="0">
            <a:spAutoFit/>
          </a:bodyPr>
          <a:lstStyle/>
          <a:p>
            <a:r>
              <a:rPr lang="en-GB" sz="2000" dirty="0">
                <a:latin typeface="+mn-lt"/>
              </a:rPr>
              <a:t>6:  Place the large wheel inside your main piece of card, push the tabs through the small centre hole, to the front of the card.</a:t>
            </a:r>
          </a:p>
        </p:txBody>
      </p:sp>
      <mc:AlternateContent xmlns:mc="http://schemas.openxmlformats.org/markup-compatibility/2006" xmlns:p14="http://schemas.microsoft.com/office/powerpoint/2010/main">
        <mc:Choice Requires="p14">
          <p:contentPart p14:bwMode="auto" r:id="rId2">
            <p14:nvContentPartPr>
              <p14:cNvPr id="58" name="Ink 57">
                <a:extLst>
                  <a:ext uri="{FF2B5EF4-FFF2-40B4-BE49-F238E27FC236}">
                    <a16:creationId xmlns:a16="http://schemas.microsoft.com/office/drawing/2014/main" id="{267C38DF-FF75-3FCD-4637-43123D0BC983}"/>
                  </a:ext>
                </a:extLst>
              </p14:cNvPr>
              <p14:cNvContentPartPr/>
              <p14:nvPr/>
            </p14:nvContentPartPr>
            <p14:xfrm>
              <a:off x="10591538" y="3096109"/>
              <a:ext cx="168840" cy="993960"/>
            </p14:xfrm>
          </p:contentPart>
        </mc:Choice>
        <mc:Fallback xmlns="">
          <p:pic>
            <p:nvPicPr>
              <p:cNvPr id="58" name="Ink 57">
                <a:extLst>
                  <a:ext uri="{FF2B5EF4-FFF2-40B4-BE49-F238E27FC236}">
                    <a16:creationId xmlns:a16="http://schemas.microsoft.com/office/drawing/2014/main" id="{267C38DF-FF75-3FCD-4637-43123D0BC983}"/>
                  </a:ext>
                </a:extLst>
              </p:cNvPr>
              <p:cNvPicPr/>
              <p:nvPr/>
            </p:nvPicPr>
            <p:blipFill>
              <a:blip r:embed="rId3"/>
              <a:stretch>
                <a:fillRect/>
              </a:stretch>
            </p:blipFill>
            <p:spPr>
              <a:xfrm>
                <a:off x="10582538" y="3087469"/>
                <a:ext cx="186480" cy="10116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9" name="Ink 58">
                <a:extLst>
                  <a:ext uri="{FF2B5EF4-FFF2-40B4-BE49-F238E27FC236}">
                    <a16:creationId xmlns:a16="http://schemas.microsoft.com/office/drawing/2014/main" id="{29BFB017-0C8E-0523-F9B3-F1B8E8A55027}"/>
                  </a:ext>
                </a:extLst>
              </p14:cNvPr>
              <p14:cNvContentPartPr/>
              <p14:nvPr/>
            </p14:nvContentPartPr>
            <p14:xfrm>
              <a:off x="10762538" y="3131029"/>
              <a:ext cx="84240" cy="270000"/>
            </p14:xfrm>
          </p:contentPart>
        </mc:Choice>
        <mc:Fallback xmlns="">
          <p:pic>
            <p:nvPicPr>
              <p:cNvPr id="59" name="Ink 58">
                <a:extLst>
                  <a:ext uri="{FF2B5EF4-FFF2-40B4-BE49-F238E27FC236}">
                    <a16:creationId xmlns:a16="http://schemas.microsoft.com/office/drawing/2014/main" id="{29BFB017-0C8E-0523-F9B3-F1B8E8A55027}"/>
                  </a:ext>
                </a:extLst>
              </p:cNvPr>
              <p:cNvPicPr/>
              <p:nvPr/>
            </p:nvPicPr>
            <p:blipFill>
              <a:blip r:embed="rId5"/>
              <a:stretch>
                <a:fillRect/>
              </a:stretch>
            </p:blipFill>
            <p:spPr>
              <a:xfrm>
                <a:off x="10726538" y="3095029"/>
                <a:ext cx="155880" cy="341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0" name="Ink 59">
                <a:extLst>
                  <a:ext uri="{FF2B5EF4-FFF2-40B4-BE49-F238E27FC236}">
                    <a16:creationId xmlns:a16="http://schemas.microsoft.com/office/drawing/2014/main" id="{1820C4B3-4AA2-E362-47C9-02929C0C3A0A}"/>
                  </a:ext>
                </a:extLst>
              </p14:cNvPr>
              <p14:cNvContentPartPr/>
              <p14:nvPr/>
            </p14:nvContentPartPr>
            <p14:xfrm>
              <a:off x="10760018" y="3662389"/>
              <a:ext cx="122040" cy="385920"/>
            </p14:xfrm>
          </p:contentPart>
        </mc:Choice>
        <mc:Fallback xmlns="">
          <p:pic>
            <p:nvPicPr>
              <p:cNvPr id="60" name="Ink 59">
                <a:extLst>
                  <a:ext uri="{FF2B5EF4-FFF2-40B4-BE49-F238E27FC236}">
                    <a16:creationId xmlns:a16="http://schemas.microsoft.com/office/drawing/2014/main" id="{1820C4B3-4AA2-E362-47C9-02929C0C3A0A}"/>
                  </a:ext>
                </a:extLst>
              </p:cNvPr>
              <p:cNvPicPr/>
              <p:nvPr/>
            </p:nvPicPr>
            <p:blipFill>
              <a:blip r:embed="rId7"/>
              <a:stretch>
                <a:fillRect/>
              </a:stretch>
            </p:blipFill>
            <p:spPr>
              <a:xfrm>
                <a:off x="10724378" y="3626389"/>
                <a:ext cx="193680" cy="4575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1" name="Ink 60">
                <a:extLst>
                  <a:ext uri="{FF2B5EF4-FFF2-40B4-BE49-F238E27FC236}">
                    <a16:creationId xmlns:a16="http://schemas.microsoft.com/office/drawing/2014/main" id="{3FEE04B9-8EA0-C47A-3C08-A14B5A616BD3}"/>
                  </a:ext>
                </a:extLst>
              </p14:cNvPr>
              <p14:cNvContentPartPr/>
              <p14:nvPr/>
            </p14:nvContentPartPr>
            <p14:xfrm>
              <a:off x="10766858" y="3308509"/>
              <a:ext cx="62280" cy="118080"/>
            </p14:xfrm>
          </p:contentPart>
        </mc:Choice>
        <mc:Fallback xmlns="">
          <p:pic>
            <p:nvPicPr>
              <p:cNvPr id="61" name="Ink 60">
                <a:extLst>
                  <a:ext uri="{FF2B5EF4-FFF2-40B4-BE49-F238E27FC236}">
                    <a16:creationId xmlns:a16="http://schemas.microsoft.com/office/drawing/2014/main" id="{3FEE04B9-8EA0-C47A-3C08-A14B5A616BD3}"/>
                  </a:ext>
                </a:extLst>
              </p:cNvPr>
              <p:cNvPicPr/>
              <p:nvPr/>
            </p:nvPicPr>
            <p:blipFill>
              <a:blip r:embed="rId9"/>
              <a:stretch>
                <a:fillRect/>
              </a:stretch>
            </p:blipFill>
            <p:spPr>
              <a:xfrm>
                <a:off x="10730858" y="3272869"/>
                <a:ext cx="133920" cy="1897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2" name="Ink 61">
                <a:extLst>
                  <a:ext uri="{FF2B5EF4-FFF2-40B4-BE49-F238E27FC236}">
                    <a16:creationId xmlns:a16="http://schemas.microsoft.com/office/drawing/2014/main" id="{256D649A-B4A5-9D74-9553-81AABAAEF715}"/>
                  </a:ext>
                </a:extLst>
              </p14:cNvPr>
              <p14:cNvContentPartPr/>
              <p14:nvPr/>
            </p14:nvContentPartPr>
            <p14:xfrm>
              <a:off x="10767218" y="3361789"/>
              <a:ext cx="42120" cy="193680"/>
            </p14:xfrm>
          </p:contentPart>
        </mc:Choice>
        <mc:Fallback xmlns="">
          <p:pic>
            <p:nvPicPr>
              <p:cNvPr id="62" name="Ink 61">
                <a:extLst>
                  <a:ext uri="{FF2B5EF4-FFF2-40B4-BE49-F238E27FC236}">
                    <a16:creationId xmlns:a16="http://schemas.microsoft.com/office/drawing/2014/main" id="{256D649A-B4A5-9D74-9553-81AABAAEF715}"/>
                  </a:ext>
                </a:extLst>
              </p:cNvPr>
              <p:cNvPicPr/>
              <p:nvPr/>
            </p:nvPicPr>
            <p:blipFill>
              <a:blip r:embed="rId11"/>
              <a:stretch>
                <a:fillRect/>
              </a:stretch>
            </p:blipFill>
            <p:spPr>
              <a:xfrm>
                <a:off x="10749218" y="3343789"/>
                <a:ext cx="77760" cy="229320"/>
              </a:xfrm>
              <a:prstGeom prst="rect">
                <a:avLst/>
              </a:prstGeom>
            </p:spPr>
          </p:pic>
        </mc:Fallback>
      </mc:AlternateContent>
      <p:grpSp>
        <p:nvGrpSpPr>
          <p:cNvPr id="65" name="Group 64">
            <a:extLst>
              <a:ext uri="{FF2B5EF4-FFF2-40B4-BE49-F238E27FC236}">
                <a16:creationId xmlns:a16="http://schemas.microsoft.com/office/drawing/2014/main" id="{F7CC4AA7-CC97-FC44-0E8C-5528B67BA640}"/>
              </a:ext>
            </a:extLst>
          </p:cNvPr>
          <p:cNvGrpSpPr/>
          <p:nvPr/>
        </p:nvGrpSpPr>
        <p:grpSpPr>
          <a:xfrm>
            <a:off x="10759658" y="3375469"/>
            <a:ext cx="78480" cy="455400"/>
            <a:chOff x="10759658" y="3375469"/>
            <a:chExt cx="78480" cy="455400"/>
          </a:xfrm>
        </p:grpSpPr>
        <mc:AlternateContent xmlns:mc="http://schemas.openxmlformats.org/markup-compatibility/2006" xmlns:p14="http://schemas.microsoft.com/office/powerpoint/2010/main">
          <mc:Choice Requires="p14">
            <p:contentPart p14:bwMode="auto" r:id="rId12">
              <p14:nvContentPartPr>
                <p14:cNvPr id="63" name="Ink 62">
                  <a:extLst>
                    <a:ext uri="{FF2B5EF4-FFF2-40B4-BE49-F238E27FC236}">
                      <a16:creationId xmlns:a16="http://schemas.microsoft.com/office/drawing/2014/main" id="{CA62C248-82E5-7700-7E32-8AA294A8D473}"/>
                    </a:ext>
                  </a:extLst>
                </p14:cNvPr>
                <p14:cNvContentPartPr/>
                <p14:nvPr/>
              </p14:nvContentPartPr>
              <p14:xfrm>
                <a:off x="10778738" y="3375469"/>
                <a:ext cx="43560" cy="328680"/>
              </p14:xfrm>
            </p:contentPart>
          </mc:Choice>
          <mc:Fallback xmlns="">
            <p:pic>
              <p:nvPicPr>
                <p:cNvPr id="63" name="Ink 62">
                  <a:extLst>
                    <a:ext uri="{FF2B5EF4-FFF2-40B4-BE49-F238E27FC236}">
                      <a16:creationId xmlns:a16="http://schemas.microsoft.com/office/drawing/2014/main" id="{CA62C248-82E5-7700-7E32-8AA294A8D473}"/>
                    </a:ext>
                  </a:extLst>
                </p:cNvPr>
                <p:cNvPicPr/>
                <p:nvPr/>
              </p:nvPicPr>
              <p:blipFill>
                <a:blip r:embed="rId13"/>
                <a:stretch>
                  <a:fillRect/>
                </a:stretch>
              </p:blipFill>
              <p:spPr>
                <a:xfrm>
                  <a:off x="10760738" y="3357829"/>
                  <a:ext cx="79200" cy="3643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64" name="Ink 63">
                  <a:extLst>
                    <a:ext uri="{FF2B5EF4-FFF2-40B4-BE49-F238E27FC236}">
                      <a16:creationId xmlns:a16="http://schemas.microsoft.com/office/drawing/2014/main" id="{AA4B4DB9-EBCF-2E03-3449-34A3C4147E7D}"/>
                    </a:ext>
                  </a:extLst>
                </p14:cNvPr>
                <p14:cNvContentPartPr/>
                <p14:nvPr/>
              </p14:nvContentPartPr>
              <p14:xfrm>
                <a:off x="10759658" y="3572749"/>
                <a:ext cx="78480" cy="258120"/>
              </p14:xfrm>
            </p:contentPart>
          </mc:Choice>
          <mc:Fallback xmlns="">
            <p:pic>
              <p:nvPicPr>
                <p:cNvPr id="64" name="Ink 63">
                  <a:extLst>
                    <a:ext uri="{FF2B5EF4-FFF2-40B4-BE49-F238E27FC236}">
                      <a16:creationId xmlns:a16="http://schemas.microsoft.com/office/drawing/2014/main" id="{AA4B4DB9-EBCF-2E03-3449-34A3C4147E7D}"/>
                    </a:ext>
                  </a:extLst>
                </p:cNvPr>
                <p:cNvPicPr/>
                <p:nvPr/>
              </p:nvPicPr>
              <p:blipFill>
                <a:blip r:embed="rId15"/>
                <a:stretch>
                  <a:fillRect/>
                </a:stretch>
              </p:blipFill>
              <p:spPr>
                <a:xfrm>
                  <a:off x="10742018" y="3554749"/>
                  <a:ext cx="114120" cy="2937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
            <p14:nvContentPartPr>
              <p14:cNvPr id="66" name="Ink 65">
                <a:extLst>
                  <a:ext uri="{FF2B5EF4-FFF2-40B4-BE49-F238E27FC236}">
                    <a16:creationId xmlns:a16="http://schemas.microsoft.com/office/drawing/2014/main" id="{FC85DC40-6B56-EB8E-71BD-107BDE7B173C}"/>
                  </a:ext>
                </a:extLst>
              </p14:cNvPr>
              <p14:cNvContentPartPr/>
              <p14:nvPr/>
            </p14:nvContentPartPr>
            <p14:xfrm>
              <a:off x="6870922" y="4846823"/>
              <a:ext cx="360" cy="360"/>
            </p14:xfrm>
          </p:contentPart>
        </mc:Choice>
        <mc:Fallback xmlns="">
          <p:pic>
            <p:nvPicPr>
              <p:cNvPr id="66" name="Ink 65">
                <a:extLst>
                  <a:ext uri="{FF2B5EF4-FFF2-40B4-BE49-F238E27FC236}">
                    <a16:creationId xmlns:a16="http://schemas.microsoft.com/office/drawing/2014/main" id="{FC85DC40-6B56-EB8E-71BD-107BDE7B173C}"/>
                  </a:ext>
                </a:extLst>
              </p:cNvPr>
              <p:cNvPicPr/>
              <p:nvPr/>
            </p:nvPicPr>
            <p:blipFill>
              <a:blip r:embed="rId17"/>
              <a:stretch>
                <a:fillRect/>
              </a:stretch>
            </p:blipFill>
            <p:spPr>
              <a:xfrm>
                <a:off x="6852922" y="4829183"/>
                <a:ext cx="36000" cy="36000"/>
              </a:xfrm>
              <a:prstGeom prst="rect">
                <a:avLst/>
              </a:prstGeom>
            </p:spPr>
          </p:pic>
        </mc:Fallback>
      </mc:AlternateContent>
    </p:spTree>
    <p:extLst>
      <p:ext uri="{BB962C8B-B14F-4D97-AF65-F5344CB8AC3E}">
        <p14:creationId xmlns:p14="http://schemas.microsoft.com/office/powerpoint/2010/main" val="1949366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33" y="620688"/>
            <a:ext cx="11449272" cy="1362075"/>
          </a:xfrm>
        </p:spPr>
        <p:txBody>
          <a:bodyPr/>
          <a:lstStyle/>
          <a:p>
            <a:r>
              <a:rPr lang="en-GB" sz="4400" dirty="0"/>
              <a:t>Project Learning Objectives: </a:t>
            </a:r>
            <a:br>
              <a:rPr lang="en-GB" sz="4400" dirty="0"/>
            </a:br>
            <a:r>
              <a:rPr lang="en-GB" sz="3200" b="0" dirty="0"/>
              <a:t>To create a 3D pop-up book suitable for a small child.</a:t>
            </a:r>
          </a:p>
        </p:txBody>
      </p:sp>
      <p:sp>
        <p:nvSpPr>
          <p:cNvPr id="3" name="Text Placeholder 2"/>
          <p:cNvSpPr>
            <a:spLocks noGrp="1"/>
          </p:cNvSpPr>
          <p:nvPr>
            <p:ph type="body" idx="1"/>
          </p:nvPr>
        </p:nvSpPr>
        <p:spPr>
          <a:xfrm>
            <a:off x="5951984" y="1888554"/>
            <a:ext cx="6120680" cy="4701878"/>
          </a:xfrm>
        </p:spPr>
        <p:txBody>
          <a:bodyPr>
            <a:noAutofit/>
          </a:bodyPr>
          <a:lstStyle/>
          <a:p>
            <a:pPr marL="0" indent="0">
              <a:buNone/>
            </a:pPr>
            <a:r>
              <a:rPr lang="en-GB" sz="1800" b="1" dirty="0"/>
              <a:t>Success criteria:</a:t>
            </a:r>
          </a:p>
          <a:p>
            <a:r>
              <a:rPr lang="en-GB" sz="1800" dirty="0">
                <a:effectLst/>
                <a:ea typeface="Times New Roman" panose="02020603050405020304" pitchFamily="18" charset="0"/>
              </a:rPr>
              <a:t>(SC1) I can explain advantages and disadvantages of pop-up books</a:t>
            </a:r>
            <a:endParaRPr lang="en-GB" sz="1800" dirty="0">
              <a:effectLst/>
              <a:ea typeface="PMingLiU" panose="02020500000000000000" pitchFamily="18" charset="-120"/>
            </a:endParaRPr>
          </a:p>
          <a:p>
            <a:r>
              <a:rPr lang="en-GB" sz="1800" dirty="0">
                <a:effectLst/>
                <a:ea typeface="Times New Roman" panose="02020603050405020304" pitchFamily="18" charset="0"/>
              </a:rPr>
              <a:t>(SC2) I can identify advantages and disadvantages of making 3D shapes from flat sheets.</a:t>
            </a:r>
            <a:endParaRPr lang="en-GB" sz="1800" dirty="0">
              <a:effectLst/>
              <a:ea typeface="PMingLiU" panose="02020500000000000000" pitchFamily="18" charset="-120"/>
            </a:endParaRPr>
          </a:p>
          <a:p>
            <a:r>
              <a:rPr lang="en-GB" sz="1800" dirty="0">
                <a:effectLst/>
                <a:ea typeface="Times New Roman" panose="02020603050405020304" pitchFamily="18" charset="0"/>
              </a:rPr>
              <a:t>(SC3) I can describe how folding a flat (2D) sheet of paper makes it a 3D object.</a:t>
            </a:r>
          </a:p>
          <a:p>
            <a:r>
              <a:rPr lang="en-GB" sz="1800" dirty="0">
                <a:effectLst/>
                <a:ea typeface="Times New Roman" panose="02020603050405020304" pitchFamily="18" charset="0"/>
              </a:rPr>
              <a:t>(SC4) I can describe how different cuts and folds can make different 3D shapes.</a:t>
            </a:r>
            <a:endParaRPr lang="en-GB" sz="1800" dirty="0">
              <a:effectLst/>
              <a:ea typeface="PMingLiU" panose="02020500000000000000" pitchFamily="18" charset="-120"/>
            </a:endParaRPr>
          </a:p>
          <a:p>
            <a:r>
              <a:rPr lang="en-GB" sz="1800" dirty="0">
                <a:effectLst/>
                <a:ea typeface="Times New Roman" panose="02020603050405020304" pitchFamily="18" charset="0"/>
              </a:rPr>
              <a:t>(SC5) I can make a pop-up designs following instructions.</a:t>
            </a:r>
          </a:p>
          <a:p>
            <a:r>
              <a:rPr lang="en-GB" sz="1800" dirty="0">
                <a:effectLst/>
                <a:ea typeface="Times New Roman" panose="02020603050405020304" pitchFamily="18" charset="0"/>
              </a:rPr>
              <a:t>(SC6) I can make a pop-up designs from a blank piece of paper.</a:t>
            </a:r>
          </a:p>
          <a:p>
            <a:r>
              <a:rPr lang="en-GB" sz="1800" dirty="0">
                <a:effectLst/>
                <a:ea typeface="Times New Roman" panose="02020603050405020304" pitchFamily="18" charset="0"/>
              </a:rPr>
              <a:t>(SC7) I can identify the difference between pop-ups and mechanisms</a:t>
            </a:r>
          </a:p>
          <a:p>
            <a:r>
              <a:rPr lang="en-GB" sz="1800" dirty="0">
                <a:effectLst/>
                <a:ea typeface="Times New Roman" panose="02020603050405020304" pitchFamily="18" charset="0"/>
              </a:rPr>
              <a:t>(SC8) I can create a short, fun story and make it into a pop-up book.</a:t>
            </a:r>
            <a:endParaRPr lang="en-GB" sz="1800" dirty="0">
              <a:effectLst/>
              <a:ea typeface="PMingLiU" panose="02020500000000000000" pitchFamily="18" charset="-120"/>
            </a:endParaRPr>
          </a:p>
        </p:txBody>
      </p:sp>
      <p:graphicFrame>
        <p:nvGraphicFramePr>
          <p:cNvPr id="4" name="Table 4">
            <a:extLst>
              <a:ext uri="{FF2B5EF4-FFF2-40B4-BE49-F238E27FC236}">
                <a16:creationId xmlns:a16="http://schemas.microsoft.com/office/drawing/2014/main" id="{61793E0E-DC04-6F00-69C8-707B09E71012}"/>
              </a:ext>
            </a:extLst>
          </p:cNvPr>
          <p:cNvGraphicFramePr>
            <a:graphicFrameLocks noGrp="1"/>
          </p:cNvGraphicFramePr>
          <p:nvPr>
            <p:extLst>
              <p:ext uri="{D42A27DB-BD31-4B8C-83A1-F6EECF244321}">
                <p14:modId xmlns:p14="http://schemas.microsoft.com/office/powerpoint/2010/main" val="3676187624"/>
              </p:ext>
            </p:extLst>
          </p:nvPr>
        </p:nvGraphicFramePr>
        <p:xfrm>
          <a:off x="263353" y="1888554"/>
          <a:ext cx="5508000" cy="4684697"/>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3697883408"/>
                    </a:ext>
                  </a:extLst>
                </a:gridCol>
                <a:gridCol w="1836000">
                  <a:extLst>
                    <a:ext uri="{9D8B030D-6E8A-4147-A177-3AD203B41FA5}">
                      <a16:colId xmlns:a16="http://schemas.microsoft.com/office/drawing/2014/main" val="391867524"/>
                    </a:ext>
                  </a:extLst>
                </a:gridCol>
                <a:gridCol w="1836000">
                  <a:extLst>
                    <a:ext uri="{9D8B030D-6E8A-4147-A177-3AD203B41FA5}">
                      <a16:colId xmlns:a16="http://schemas.microsoft.com/office/drawing/2014/main" val="2204831986"/>
                    </a:ext>
                  </a:extLst>
                </a:gridCol>
              </a:tblGrid>
              <a:tr h="439512">
                <a:tc>
                  <a:txBody>
                    <a:bodyPr/>
                    <a:lstStyle/>
                    <a:p>
                      <a:r>
                        <a:rPr lang="en-GB" dirty="0"/>
                        <a:t>Week 1</a:t>
                      </a:r>
                    </a:p>
                  </a:txBody>
                  <a:tcPr>
                    <a:solidFill>
                      <a:schemeClr val="accent6">
                        <a:lumMod val="20000"/>
                        <a:lumOff val="80000"/>
                      </a:schemeClr>
                    </a:solidFill>
                  </a:tcPr>
                </a:tc>
                <a:tc>
                  <a:txBody>
                    <a:bodyPr/>
                    <a:lstStyle/>
                    <a:p>
                      <a:r>
                        <a:rPr lang="en-GB" dirty="0"/>
                        <a:t>Week 2</a:t>
                      </a:r>
                    </a:p>
                  </a:txBody>
                  <a:tcPr>
                    <a:solidFill>
                      <a:schemeClr val="accent6">
                        <a:lumMod val="20000"/>
                        <a:lumOff val="80000"/>
                      </a:schemeClr>
                    </a:solidFill>
                  </a:tcPr>
                </a:tc>
                <a:tc>
                  <a:txBody>
                    <a:bodyPr/>
                    <a:lstStyle/>
                    <a:p>
                      <a:r>
                        <a:rPr lang="en-GB" dirty="0"/>
                        <a:t>Week 3</a:t>
                      </a:r>
                    </a:p>
                  </a:txBody>
                  <a:tcPr>
                    <a:solidFill>
                      <a:schemeClr val="accent6">
                        <a:lumMod val="20000"/>
                        <a:lumOff val="80000"/>
                      </a:schemeClr>
                    </a:solidFill>
                  </a:tcPr>
                </a:tc>
                <a:extLst>
                  <a:ext uri="{0D108BD9-81ED-4DB2-BD59-A6C34878D82A}">
                    <a16:rowId xmlns:a16="http://schemas.microsoft.com/office/drawing/2014/main" val="1782154761"/>
                  </a:ext>
                </a:extLst>
              </a:tr>
              <a:tr h="2077673">
                <a:tc>
                  <a:txBody>
                    <a:bodyPr/>
                    <a:lstStyle/>
                    <a:p>
                      <a:r>
                        <a:rPr lang="en-GB" sz="1600" dirty="0"/>
                        <a:t>Analysis of Pop-up books.</a:t>
                      </a:r>
                    </a:p>
                    <a:p>
                      <a:r>
                        <a:rPr lang="en-GB" sz="1600" dirty="0"/>
                        <a:t>Have a go at some basic pop-up techniques.</a:t>
                      </a:r>
                    </a:p>
                  </a:txBody>
                  <a:tcPr/>
                </a:tc>
                <a:tc>
                  <a:txBody>
                    <a:bodyPr/>
                    <a:lstStyle/>
                    <a:p>
                      <a:r>
                        <a:rPr lang="en-GB" sz="1600" dirty="0"/>
                        <a:t>Explore the essential techniques for accurate pop-up.</a:t>
                      </a:r>
                    </a:p>
                    <a:p>
                      <a:r>
                        <a:rPr lang="en-GB" sz="1600" dirty="0"/>
                        <a:t>Continue to have a go.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Introduce variations of pop-ups.</a:t>
                      </a:r>
                    </a:p>
                  </a:txBody>
                  <a:tcPr>
                    <a:solidFill>
                      <a:schemeClr val="bg1"/>
                    </a:solidFill>
                  </a:tcPr>
                </a:tc>
                <a:tc>
                  <a:txBody>
                    <a:bodyPr/>
                    <a:lstStyle/>
                    <a:p>
                      <a:r>
                        <a:rPr lang="en-GB" sz="1600" dirty="0"/>
                        <a:t>Using knowledge learnt so far, introduce mechanisms.</a:t>
                      </a:r>
                    </a:p>
                    <a:p>
                      <a:r>
                        <a:rPr lang="en-GB" sz="1600" dirty="0"/>
                        <a:t>Know the difference between them.</a:t>
                      </a:r>
                    </a:p>
                  </a:txBody>
                  <a:tcPr>
                    <a:solidFill>
                      <a:schemeClr val="accent1">
                        <a:lumMod val="20000"/>
                        <a:lumOff val="80000"/>
                      </a:schemeClr>
                    </a:solidFill>
                  </a:tcPr>
                </a:tc>
                <a:extLst>
                  <a:ext uri="{0D108BD9-81ED-4DB2-BD59-A6C34878D82A}">
                    <a16:rowId xmlns:a16="http://schemas.microsoft.com/office/drawing/2014/main" val="2262506956"/>
                  </a:ext>
                </a:extLst>
              </a:tr>
              <a:tr h="439512">
                <a:tc>
                  <a:txBody>
                    <a:bodyPr/>
                    <a:lstStyle/>
                    <a:p>
                      <a:r>
                        <a:rPr lang="en-GB" sz="1800" dirty="0"/>
                        <a:t>Week 4 </a:t>
                      </a:r>
                    </a:p>
                  </a:txBody>
                  <a:tcPr>
                    <a:solidFill>
                      <a:schemeClr val="accent2">
                        <a:lumMod val="20000"/>
                        <a:lumOff val="80000"/>
                      </a:schemeClr>
                    </a:solidFill>
                  </a:tcPr>
                </a:tc>
                <a:tc>
                  <a:txBody>
                    <a:bodyPr/>
                    <a:lstStyle/>
                    <a:p>
                      <a:r>
                        <a:rPr lang="en-GB" sz="1800" dirty="0"/>
                        <a:t>Week 5/6</a:t>
                      </a:r>
                    </a:p>
                  </a:txBody>
                  <a:tcPr>
                    <a:solidFill>
                      <a:schemeClr val="accent2">
                        <a:lumMod val="20000"/>
                        <a:lumOff val="80000"/>
                      </a:schemeClr>
                    </a:solidFill>
                  </a:tcPr>
                </a:tc>
                <a:tc>
                  <a:txBody>
                    <a:bodyPr/>
                    <a:lstStyle/>
                    <a:p>
                      <a:r>
                        <a:rPr lang="en-GB" sz="1800"/>
                        <a:t>Week 7/8</a:t>
                      </a:r>
                      <a:endParaRPr lang="en-GB" sz="1800" dirty="0"/>
                    </a:p>
                  </a:txBody>
                  <a:tcPr>
                    <a:solidFill>
                      <a:schemeClr val="accent2">
                        <a:lumMod val="20000"/>
                        <a:lumOff val="80000"/>
                      </a:schemeClr>
                    </a:solidFill>
                  </a:tcPr>
                </a:tc>
                <a:extLst>
                  <a:ext uri="{0D108BD9-81ED-4DB2-BD59-A6C34878D82A}">
                    <a16:rowId xmlns:a16="http://schemas.microsoft.com/office/drawing/2014/main" val="1449616459"/>
                  </a:ext>
                </a:extLst>
              </a:tr>
              <a:tr h="1728000">
                <a:tc>
                  <a:txBody>
                    <a:bodyPr/>
                    <a:lstStyle/>
                    <a:p>
                      <a:r>
                        <a:rPr lang="en-GB" sz="1600" dirty="0"/>
                        <a:t>Discuss key criteria for a good story or pop-up book.</a:t>
                      </a:r>
                    </a:p>
                    <a:p>
                      <a:r>
                        <a:rPr lang="en-GB" sz="1600" dirty="0"/>
                        <a:t>Plan the story using a storyboard.</a:t>
                      </a:r>
                    </a:p>
                  </a:txBody>
                  <a:tcPr/>
                </a:tc>
                <a:tc>
                  <a:txBody>
                    <a:bodyPr/>
                    <a:lstStyle/>
                    <a:p>
                      <a:r>
                        <a:rPr lang="en-GB" sz="1600" dirty="0"/>
                        <a:t>Evaluate the story plan so far.</a:t>
                      </a:r>
                    </a:p>
                    <a:p>
                      <a:r>
                        <a:rPr lang="en-GB" sz="1600" dirty="0"/>
                        <a:t>Start to make the pop-ups and mechanisms for all the pages.</a:t>
                      </a:r>
                    </a:p>
                  </a:txBody>
                  <a:tcPr/>
                </a:tc>
                <a:tc>
                  <a:txBody>
                    <a:bodyPr/>
                    <a:lstStyle/>
                    <a:p>
                      <a:r>
                        <a:rPr lang="en-GB" sz="1600" dirty="0"/>
                        <a:t>Finish the pages, with text and decoration.</a:t>
                      </a:r>
                    </a:p>
                    <a:p>
                      <a:r>
                        <a:rPr lang="en-GB" sz="1600" dirty="0"/>
                        <a:t>Create the cover and assemble the finished book.</a:t>
                      </a:r>
                    </a:p>
                  </a:txBody>
                  <a:tcPr/>
                </a:tc>
                <a:extLst>
                  <a:ext uri="{0D108BD9-81ED-4DB2-BD59-A6C34878D82A}">
                    <a16:rowId xmlns:a16="http://schemas.microsoft.com/office/drawing/2014/main" val="2354145167"/>
                  </a:ext>
                </a:extLst>
              </a:tr>
            </a:tbl>
          </a:graphicData>
        </a:graphic>
      </p:graphicFrame>
    </p:spTree>
    <p:extLst>
      <p:ext uri="{BB962C8B-B14F-4D97-AF65-F5344CB8AC3E}">
        <p14:creationId xmlns:p14="http://schemas.microsoft.com/office/powerpoint/2010/main" val="4190598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34000-F509-2BC8-0C7E-D5EB7F10D3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7D452D-953C-A296-4F8A-6FC50E291848}"/>
              </a:ext>
            </a:extLst>
          </p:cNvPr>
          <p:cNvSpPr>
            <a:spLocks noGrp="1"/>
          </p:cNvSpPr>
          <p:nvPr>
            <p:ph type="title"/>
          </p:nvPr>
        </p:nvSpPr>
        <p:spPr>
          <a:xfrm>
            <a:off x="191344" y="616269"/>
            <a:ext cx="10972800" cy="868515"/>
          </a:xfrm>
        </p:spPr>
        <p:txBody>
          <a:bodyPr/>
          <a:lstStyle/>
          <a:p>
            <a:pPr algn="l"/>
            <a:r>
              <a:rPr lang="en-GB" b="1" dirty="0"/>
              <a:t>Mechanisms: Rotary</a:t>
            </a:r>
          </a:p>
        </p:txBody>
      </p:sp>
      <p:sp>
        <p:nvSpPr>
          <p:cNvPr id="5" name="TextBox 4">
            <a:extLst>
              <a:ext uri="{FF2B5EF4-FFF2-40B4-BE49-F238E27FC236}">
                <a16:creationId xmlns:a16="http://schemas.microsoft.com/office/drawing/2014/main" id="{3167D790-E371-42BD-4257-A7DC4F6AE5CE}"/>
              </a:ext>
            </a:extLst>
          </p:cNvPr>
          <p:cNvSpPr txBox="1"/>
          <p:nvPr/>
        </p:nvSpPr>
        <p:spPr>
          <a:xfrm>
            <a:off x="794224" y="4716083"/>
            <a:ext cx="1800200" cy="1938992"/>
          </a:xfrm>
          <a:prstGeom prst="rect">
            <a:avLst/>
          </a:prstGeom>
          <a:noFill/>
        </p:spPr>
        <p:txBody>
          <a:bodyPr wrap="square" rtlCol="0">
            <a:spAutoFit/>
          </a:bodyPr>
          <a:lstStyle/>
          <a:p>
            <a:r>
              <a:rPr lang="en-GB" sz="2000" dirty="0">
                <a:latin typeface="+mn-lt"/>
              </a:rPr>
              <a:t>7:  Glue your image / design on to the tabs, making sure that it is free to turn around.</a:t>
            </a:r>
          </a:p>
        </p:txBody>
      </p:sp>
      <p:sp>
        <p:nvSpPr>
          <p:cNvPr id="32" name="Rectangle 31">
            <a:extLst>
              <a:ext uri="{FF2B5EF4-FFF2-40B4-BE49-F238E27FC236}">
                <a16:creationId xmlns:a16="http://schemas.microsoft.com/office/drawing/2014/main" id="{0590E4D7-DBFE-0521-8C9A-B42CAD0482CC}"/>
              </a:ext>
            </a:extLst>
          </p:cNvPr>
          <p:cNvSpPr/>
          <p:nvPr/>
        </p:nvSpPr>
        <p:spPr>
          <a:xfrm>
            <a:off x="794224" y="184111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33" name="Straight Connector 32">
            <a:extLst>
              <a:ext uri="{FF2B5EF4-FFF2-40B4-BE49-F238E27FC236}">
                <a16:creationId xmlns:a16="http://schemas.microsoft.com/office/drawing/2014/main" id="{4B3D4850-C40B-B8B5-9908-F7FE7266EE44}"/>
              </a:ext>
            </a:extLst>
          </p:cNvPr>
          <p:cNvCxnSpPr/>
          <p:nvPr/>
        </p:nvCxnSpPr>
        <p:spPr>
          <a:xfrm flipV="1">
            <a:off x="794224" y="1481079"/>
            <a:ext cx="1656184" cy="360040"/>
          </a:xfrm>
          <a:prstGeom prst="line">
            <a:avLst/>
          </a:prstGeom>
          <a:ln w="28575"/>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CF735D8F-6DFA-5E92-C706-F0C94A177473}"/>
              </a:ext>
            </a:extLst>
          </p:cNvPr>
          <p:cNvCxnSpPr/>
          <p:nvPr/>
        </p:nvCxnSpPr>
        <p:spPr>
          <a:xfrm>
            <a:off x="2450408" y="1481079"/>
            <a:ext cx="0" cy="360040"/>
          </a:xfrm>
          <a:prstGeom prst="line">
            <a:avLst/>
          </a:prstGeom>
          <a:ln w="28575"/>
        </p:spPr>
        <p:style>
          <a:lnRef idx="1">
            <a:schemeClr val="dk1"/>
          </a:lnRef>
          <a:fillRef idx="0">
            <a:schemeClr val="dk1"/>
          </a:fillRef>
          <a:effectRef idx="0">
            <a:schemeClr val="dk1"/>
          </a:effectRef>
          <a:fontRef idx="minor">
            <a:schemeClr val="tx1"/>
          </a:fontRef>
        </p:style>
      </p:cxnSp>
      <p:sp>
        <p:nvSpPr>
          <p:cNvPr id="35" name="Oval 34">
            <a:extLst>
              <a:ext uri="{FF2B5EF4-FFF2-40B4-BE49-F238E27FC236}">
                <a16:creationId xmlns:a16="http://schemas.microsoft.com/office/drawing/2014/main" id="{C061B9C0-B04D-B255-1735-833A5FDAE701}"/>
              </a:ext>
            </a:extLst>
          </p:cNvPr>
          <p:cNvSpPr>
            <a:spLocks noChangeAspect="1"/>
          </p:cNvSpPr>
          <p:nvPr/>
        </p:nvSpPr>
        <p:spPr>
          <a:xfrm>
            <a:off x="974424" y="2399271"/>
            <a:ext cx="1620000" cy="1620000"/>
          </a:xfrm>
          <a:prstGeom prst="ellipse">
            <a:avLst/>
          </a:prstGeom>
          <a:ln w="19050">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Oval 35">
            <a:extLst>
              <a:ext uri="{FF2B5EF4-FFF2-40B4-BE49-F238E27FC236}">
                <a16:creationId xmlns:a16="http://schemas.microsoft.com/office/drawing/2014/main" id="{A81EF599-C529-9883-F980-A5F1695637E4}"/>
              </a:ext>
            </a:extLst>
          </p:cNvPr>
          <p:cNvSpPr>
            <a:spLocks noChangeAspect="1"/>
          </p:cNvSpPr>
          <p:nvPr/>
        </p:nvSpPr>
        <p:spPr>
          <a:xfrm>
            <a:off x="1568424" y="2993323"/>
            <a:ext cx="432000" cy="432000"/>
          </a:xfrm>
          <a:prstGeom prst="ellipse">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7" name="Rectangle 36">
            <a:extLst>
              <a:ext uri="{FF2B5EF4-FFF2-40B4-BE49-F238E27FC236}">
                <a16:creationId xmlns:a16="http://schemas.microsoft.com/office/drawing/2014/main" id="{D13CAEE8-8097-3EDE-76F9-615B9F7149A3}"/>
              </a:ext>
            </a:extLst>
          </p:cNvPr>
          <p:cNvSpPr/>
          <p:nvPr/>
        </p:nvSpPr>
        <p:spPr>
          <a:xfrm>
            <a:off x="2378400" y="2705215"/>
            <a:ext cx="216024" cy="1008112"/>
          </a:xfrm>
          <a:prstGeom prst="rect">
            <a:avLst/>
          </a:prstGeom>
          <a:no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AB4BCBF9-2FB8-5E5C-1BC0-0ADE562068C3}"/>
              </a:ext>
            </a:extLst>
          </p:cNvPr>
          <p:cNvCxnSpPr>
            <a:cxnSpLocks/>
          </p:cNvCxnSpPr>
          <p:nvPr/>
        </p:nvCxnSpPr>
        <p:spPr>
          <a:xfrm>
            <a:off x="1602560" y="2693123"/>
            <a:ext cx="0" cy="35376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4A160C96-63C2-3CBB-F409-8DF22BD67026}"/>
              </a:ext>
            </a:extLst>
          </p:cNvPr>
          <p:cNvCxnSpPr>
            <a:cxnSpLocks/>
          </p:cNvCxnSpPr>
          <p:nvPr/>
        </p:nvCxnSpPr>
        <p:spPr>
          <a:xfrm>
            <a:off x="1973412" y="2693123"/>
            <a:ext cx="0" cy="353766"/>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452DF1FA-C4C6-E143-539B-575BB4F51B9D}"/>
              </a:ext>
            </a:extLst>
          </p:cNvPr>
          <p:cNvCxnSpPr>
            <a:cxnSpLocks/>
          </p:cNvCxnSpPr>
          <p:nvPr/>
        </p:nvCxnSpPr>
        <p:spPr>
          <a:xfrm>
            <a:off x="1602560" y="2697628"/>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CEB89FF0-AFEA-700C-316C-1ECA3A40988E}"/>
              </a:ext>
            </a:extLst>
          </p:cNvPr>
          <p:cNvCxnSpPr>
            <a:cxnSpLocks/>
          </p:cNvCxnSpPr>
          <p:nvPr/>
        </p:nvCxnSpPr>
        <p:spPr>
          <a:xfrm>
            <a:off x="1613412" y="3704900"/>
            <a:ext cx="3600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1847802-598A-0404-A85C-0D6F9AFDCF31}"/>
              </a:ext>
            </a:extLst>
          </p:cNvPr>
          <p:cNvCxnSpPr>
            <a:cxnSpLocks/>
          </p:cNvCxnSpPr>
          <p:nvPr/>
        </p:nvCxnSpPr>
        <p:spPr>
          <a:xfrm>
            <a:off x="1613412" y="3046889"/>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1FEA2CE5-621E-6427-A77E-B2FCC06E0BEB}"/>
              </a:ext>
            </a:extLst>
          </p:cNvPr>
          <p:cNvCxnSpPr>
            <a:cxnSpLocks/>
          </p:cNvCxnSpPr>
          <p:nvPr/>
        </p:nvCxnSpPr>
        <p:spPr>
          <a:xfrm>
            <a:off x="1602560" y="3344778"/>
            <a:ext cx="360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EBBF4BB9-F3B5-C584-08EB-8471F54F0E68}"/>
              </a:ext>
            </a:extLst>
          </p:cNvPr>
          <p:cNvCxnSpPr>
            <a:cxnSpLocks/>
          </p:cNvCxnSpPr>
          <p:nvPr/>
        </p:nvCxnSpPr>
        <p:spPr>
          <a:xfrm>
            <a:off x="1613412" y="3334921"/>
            <a:ext cx="0" cy="369979"/>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6836A99D-39CB-3A03-AD60-49D65B9483F3}"/>
              </a:ext>
            </a:extLst>
          </p:cNvPr>
          <p:cNvCxnSpPr>
            <a:cxnSpLocks/>
          </p:cNvCxnSpPr>
          <p:nvPr/>
        </p:nvCxnSpPr>
        <p:spPr>
          <a:xfrm>
            <a:off x="1963756" y="3334921"/>
            <a:ext cx="0" cy="360040"/>
          </a:xfrm>
          <a:prstGeom prst="line">
            <a:avLst/>
          </a:prstGeom>
          <a:ln w="19050"/>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EFBD967C-C838-5933-FD87-5783012138E5}"/>
              </a:ext>
            </a:extLst>
          </p:cNvPr>
          <p:cNvSpPr/>
          <p:nvPr/>
        </p:nvSpPr>
        <p:spPr>
          <a:xfrm>
            <a:off x="1646610" y="2965850"/>
            <a:ext cx="299790" cy="645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0261289C-37D6-5ABA-7B07-B07123C96469}"/>
              </a:ext>
            </a:extLst>
          </p:cNvPr>
          <p:cNvSpPr/>
          <p:nvPr/>
        </p:nvSpPr>
        <p:spPr>
          <a:xfrm>
            <a:off x="1638091" y="3368153"/>
            <a:ext cx="299790" cy="645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2">
            <p14:nvContentPartPr>
              <p14:cNvPr id="58" name="Ink 57">
                <a:extLst>
                  <a:ext uri="{FF2B5EF4-FFF2-40B4-BE49-F238E27FC236}">
                    <a16:creationId xmlns:a16="http://schemas.microsoft.com/office/drawing/2014/main" id="{267C38DF-FF75-3FCD-4637-43123D0BC983}"/>
                  </a:ext>
                </a:extLst>
              </p14:cNvPr>
              <p14:cNvContentPartPr/>
              <p14:nvPr/>
            </p14:nvContentPartPr>
            <p14:xfrm>
              <a:off x="2424744" y="2713998"/>
              <a:ext cx="168840" cy="993960"/>
            </p14:xfrm>
          </p:contentPart>
        </mc:Choice>
        <mc:Fallback xmlns="">
          <p:pic>
            <p:nvPicPr>
              <p:cNvPr id="58" name="Ink 57">
                <a:extLst>
                  <a:ext uri="{FF2B5EF4-FFF2-40B4-BE49-F238E27FC236}">
                    <a16:creationId xmlns:a16="http://schemas.microsoft.com/office/drawing/2014/main" id="{267C38DF-FF75-3FCD-4637-43123D0BC983}"/>
                  </a:ext>
                </a:extLst>
              </p:cNvPr>
              <p:cNvPicPr/>
              <p:nvPr/>
            </p:nvPicPr>
            <p:blipFill>
              <a:blip r:embed="rId3"/>
              <a:stretch>
                <a:fillRect/>
              </a:stretch>
            </p:blipFill>
            <p:spPr>
              <a:xfrm>
                <a:off x="2415763" y="2704998"/>
                <a:ext cx="186442" cy="10116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9" name="Ink 58">
                <a:extLst>
                  <a:ext uri="{FF2B5EF4-FFF2-40B4-BE49-F238E27FC236}">
                    <a16:creationId xmlns:a16="http://schemas.microsoft.com/office/drawing/2014/main" id="{29BFB017-0C8E-0523-F9B3-F1B8E8A55027}"/>
                  </a:ext>
                </a:extLst>
              </p14:cNvPr>
              <p14:cNvContentPartPr/>
              <p14:nvPr/>
            </p14:nvContentPartPr>
            <p14:xfrm>
              <a:off x="2595744" y="2748918"/>
              <a:ext cx="84240" cy="270000"/>
            </p14:xfrm>
          </p:contentPart>
        </mc:Choice>
        <mc:Fallback xmlns="">
          <p:pic>
            <p:nvPicPr>
              <p:cNvPr id="59" name="Ink 58">
                <a:extLst>
                  <a:ext uri="{FF2B5EF4-FFF2-40B4-BE49-F238E27FC236}">
                    <a16:creationId xmlns:a16="http://schemas.microsoft.com/office/drawing/2014/main" id="{29BFB017-0C8E-0523-F9B3-F1B8E8A55027}"/>
                  </a:ext>
                </a:extLst>
              </p:cNvPr>
              <p:cNvPicPr/>
              <p:nvPr/>
            </p:nvPicPr>
            <p:blipFill>
              <a:blip r:embed="rId5"/>
              <a:stretch>
                <a:fillRect/>
              </a:stretch>
            </p:blipFill>
            <p:spPr>
              <a:xfrm>
                <a:off x="2559744" y="2712966"/>
                <a:ext cx="155880" cy="341545"/>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0" name="Ink 59">
                <a:extLst>
                  <a:ext uri="{FF2B5EF4-FFF2-40B4-BE49-F238E27FC236}">
                    <a16:creationId xmlns:a16="http://schemas.microsoft.com/office/drawing/2014/main" id="{1820C4B3-4AA2-E362-47C9-02929C0C3A0A}"/>
                  </a:ext>
                </a:extLst>
              </p14:cNvPr>
              <p14:cNvContentPartPr/>
              <p14:nvPr/>
            </p14:nvContentPartPr>
            <p14:xfrm>
              <a:off x="2593224" y="3280278"/>
              <a:ext cx="122040" cy="385920"/>
            </p14:xfrm>
          </p:contentPart>
        </mc:Choice>
        <mc:Fallback xmlns="">
          <p:pic>
            <p:nvPicPr>
              <p:cNvPr id="60" name="Ink 59">
                <a:extLst>
                  <a:ext uri="{FF2B5EF4-FFF2-40B4-BE49-F238E27FC236}">
                    <a16:creationId xmlns:a16="http://schemas.microsoft.com/office/drawing/2014/main" id="{1820C4B3-4AA2-E362-47C9-02929C0C3A0A}"/>
                  </a:ext>
                </a:extLst>
              </p:cNvPr>
              <p:cNvPicPr/>
              <p:nvPr/>
            </p:nvPicPr>
            <p:blipFill>
              <a:blip r:embed="rId7"/>
              <a:stretch>
                <a:fillRect/>
              </a:stretch>
            </p:blipFill>
            <p:spPr>
              <a:xfrm>
                <a:off x="2557224" y="3244278"/>
                <a:ext cx="193680" cy="4575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1" name="Ink 60">
                <a:extLst>
                  <a:ext uri="{FF2B5EF4-FFF2-40B4-BE49-F238E27FC236}">
                    <a16:creationId xmlns:a16="http://schemas.microsoft.com/office/drawing/2014/main" id="{3FEE04B9-8EA0-C47A-3C08-A14B5A616BD3}"/>
                  </a:ext>
                </a:extLst>
              </p14:cNvPr>
              <p14:cNvContentPartPr/>
              <p14:nvPr/>
            </p14:nvContentPartPr>
            <p14:xfrm>
              <a:off x="2600064" y="2926398"/>
              <a:ext cx="62280" cy="118080"/>
            </p14:xfrm>
          </p:contentPart>
        </mc:Choice>
        <mc:Fallback xmlns="">
          <p:pic>
            <p:nvPicPr>
              <p:cNvPr id="61" name="Ink 60">
                <a:extLst>
                  <a:ext uri="{FF2B5EF4-FFF2-40B4-BE49-F238E27FC236}">
                    <a16:creationId xmlns:a16="http://schemas.microsoft.com/office/drawing/2014/main" id="{3FEE04B9-8EA0-C47A-3C08-A14B5A616BD3}"/>
                  </a:ext>
                </a:extLst>
              </p:cNvPr>
              <p:cNvPicPr/>
              <p:nvPr/>
            </p:nvPicPr>
            <p:blipFill>
              <a:blip r:embed="rId9"/>
              <a:stretch>
                <a:fillRect/>
              </a:stretch>
            </p:blipFill>
            <p:spPr>
              <a:xfrm>
                <a:off x="2564064" y="2890398"/>
                <a:ext cx="133920" cy="1897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2" name="Ink 61">
                <a:extLst>
                  <a:ext uri="{FF2B5EF4-FFF2-40B4-BE49-F238E27FC236}">
                    <a16:creationId xmlns:a16="http://schemas.microsoft.com/office/drawing/2014/main" id="{256D649A-B4A5-9D74-9553-81AABAAEF715}"/>
                  </a:ext>
                </a:extLst>
              </p14:cNvPr>
              <p14:cNvContentPartPr/>
              <p14:nvPr/>
            </p14:nvContentPartPr>
            <p14:xfrm>
              <a:off x="2600424" y="2979678"/>
              <a:ext cx="42120" cy="193680"/>
            </p14:xfrm>
          </p:contentPart>
        </mc:Choice>
        <mc:Fallback xmlns="">
          <p:pic>
            <p:nvPicPr>
              <p:cNvPr id="62" name="Ink 61">
                <a:extLst>
                  <a:ext uri="{FF2B5EF4-FFF2-40B4-BE49-F238E27FC236}">
                    <a16:creationId xmlns:a16="http://schemas.microsoft.com/office/drawing/2014/main" id="{256D649A-B4A5-9D74-9553-81AABAAEF715}"/>
                  </a:ext>
                </a:extLst>
              </p:cNvPr>
              <p:cNvPicPr/>
              <p:nvPr/>
            </p:nvPicPr>
            <p:blipFill>
              <a:blip r:embed="rId11"/>
              <a:stretch>
                <a:fillRect/>
              </a:stretch>
            </p:blipFill>
            <p:spPr>
              <a:xfrm>
                <a:off x="2582424" y="2961711"/>
                <a:ext cx="77760" cy="229254"/>
              </a:xfrm>
              <a:prstGeom prst="rect">
                <a:avLst/>
              </a:prstGeom>
            </p:spPr>
          </p:pic>
        </mc:Fallback>
      </mc:AlternateContent>
      <p:grpSp>
        <p:nvGrpSpPr>
          <p:cNvPr id="65" name="Group 64">
            <a:extLst>
              <a:ext uri="{FF2B5EF4-FFF2-40B4-BE49-F238E27FC236}">
                <a16:creationId xmlns:a16="http://schemas.microsoft.com/office/drawing/2014/main" id="{F7CC4AA7-CC97-FC44-0E8C-5528B67BA640}"/>
              </a:ext>
            </a:extLst>
          </p:cNvPr>
          <p:cNvGrpSpPr/>
          <p:nvPr/>
        </p:nvGrpSpPr>
        <p:grpSpPr>
          <a:xfrm>
            <a:off x="2592864" y="2993358"/>
            <a:ext cx="78480" cy="455400"/>
            <a:chOff x="10759658" y="3375469"/>
            <a:chExt cx="78480" cy="455400"/>
          </a:xfrm>
        </p:grpSpPr>
        <mc:AlternateContent xmlns:mc="http://schemas.openxmlformats.org/markup-compatibility/2006" xmlns:p14="http://schemas.microsoft.com/office/powerpoint/2010/main">
          <mc:Choice Requires="p14">
            <p:contentPart p14:bwMode="auto" r:id="rId12">
              <p14:nvContentPartPr>
                <p14:cNvPr id="63" name="Ink 62">
                  <a:extLst>
                    <a:ext uri="{FF2B5EF4-FFF2-40B4-BE49-F238E27FC236}">
                      <a16:creationId xmlns:a16="http://schemas.microsoft.com/office/drawing/2014/main" id="{CA62C248-82E5-7700-7E32-8AA294A8D473}"/>
                    </a:ext>
                  </a:extLst>
                </p14:cNvPr>
                <p14:cNvContentPartPr/>
                <p14:nvPr/>
              </p14:nvContentPartPr>
              <p14:xfrm>
                <a:off x="10778738" y="3375469"/>
                <a:ext cx="43560" cy="328680"/>
              </p14:xfrm>
            </p:contentPart>
          </mc:Choice>
          <mc:Fallback xmlns="">
            <p:pic>
              <p:nvPicPr>
                <p:cNvPr id="63" name="Ink 62">
                  <a:extLst>
                    <a:ext uri="{FF2B5EF4-FFF2-40B4-BE49-F238E27FC236}">
                      <a16:creationId xmlns:a16="http://schemas.microsoft.com/office/drawing/2014/main" id="{CA62C248-82E5-7700-7E32-8AA294A8D473}"/>
                    </a:ext>
                  </a:extLst>
                </p:cNvPr>
                <p:cNvPicPr/>
                <p:nvPr/>
              </p:nvPicPr>
              <p:blipFill>
                <a:blip r:embed="rId13"/>
                <a:stretch>
                  <a:fillRect/>
                </a:stretch>
              </p:blipFill>
              <p:spPr>
                <a:xfrm>
                  <a:off x="10760738" y="3357469"/>
                  <a:ext cx="79200" cy="3643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64" name="Ink 63">
                  <a:extLst>
                    <a:ext uri="{FF2B5EF4-FFF2-40B4-BE49-F238E27FC236}">
                      <a16:creationId xmlns:a16="http://schemas.microsoft.com/office/drawing/2014/main" id="{AA4B4DB9-EBCF-2E03-3449-34A3C4147E7D}"/>
                    </a:ext>
                  </a:extLst>
                </p14:cNvPr>
                <p14:cNvContentPartPr/>
                <p14:nvPr/>
              </p14:nvContentPartPr>
              <p14:xfrm>
                <a:off x="10759658" y="3572749"/>
                <a:ext cx="78480" cy="258120"/>
              </p14:xfrm>
            </p:contentPart>
          </mc:Choice>
          <mc:Fallback xmlns="">
            <p:pic>
              <p:nvPicPr>
                <p:cNvPr id="64" name="Ink 63">
                  <a:extLst>
                    <a:ext uri="{FF2B5EF4-FFF2-40B4-BE49-F238E27FC236}">
                      <a16:creationId xmlns:a16="http://schemas.microsoft.com/office/drawing/2014/main" id="{AA4B4DB9-EBCF-2E03-3449-34A3C4147E7D}"/>
                    </a:ext>
                  </a:extLst>
                </p:cNvPr>
                <p:cNvPicPr/>
                <p:nvPr/>
              </p:nvPicPr>
              <p:blipFill>
                <a:blip r:embed="rId15"/>
                <a:stretch>
                  <a:fillRect/>
                </a:stretch>
              </p:blipFill>
              <p:spPr>
                <a:xfrm>
                  <a:off x="10741658" y="3554774"/>
                  <a:ext cx="114120" cy="29371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
            <p14:nvContentPartPr>
              <p14:cNvPr id="66" name="Ink 65">
                <a:extLst>
                  <a:ext uri="{FF2B5EF4-FFF2-40B4-BE49-F238E27FC236}">
                    <a16:creationId xmlns:a16="http://schemas.microsoft.com/office/drawing/2014/main" id="{FC85DC40-6B56-EB8E-71BD-107BDE7B173C}"/>
                  </a:ext>
                </a:extLst>
              </p14:cNvPr>
              <p14:cNvContentPartPr/>
              <p14:nvPr/>
            </p14:nvContentPartPr>
            <p14:xfrm>
              <a:off x="6870922" y="4846823"/>
              <a:ext cx="360" cy="360"/>
            </p14:xfrm>
          </p:contentPart>
        </mc:Choice>
        <mc:Fallback xmlns="">
          <p:pic>
            <p:nvPicPr>
              <p:cNvPr id="66" name="Ink 65">
                <a:extLst>
                  <a:ext uri="{FF2B5EF4-FFF2-40B4-BE49-F238E27FC236}">
                    <a16:creationId xmlns:a16="http://schemas.microsoft.com/office/drawing/2014/main" id="{FC85DC40-6B56-EB8E-71BD-107BDE7B173C}"/>
                  </a:ext>
                </a:extLst>
              </p:cNvPr>
              <p:cNvPicPr/>
              <p:nvPr/>
            </p:nvPicPr>
            <p:blipFill>
              <a:blip r:embed="rId17"/>
              <a:stretch>
                <a:fillRect/>
              </a:stretch>
            </p:blipFill>
            <p:spPr>
              <a:xfrm>
                <a:off x="6852922" y="4828823"/>
                <a:ext cx="36000" cy="36000"/>
              </a:xfrm>
              <a:prstGeom prst="rect">
                <a:avLst/>
              </a:prstGeom>
            </p:spPr>
          </p:pic>
        </mc:Fallback>
      </mc:AlternateContent>
      <p:pic>
        <p:nvPicPr>
          <p:cNvPr id="10" name="Picture 9">
            <a:extLst>
              <a:ext uri="{FF2B5EF4-FFF2-40B4-BE49-F238E27FC236}">
                <a16:creationId xmlns:a16="http://schemas.microsoft.com/office/drawing/2014/main" id="{E2C3EFAD-3FAB-515A-B815-2BE4B860932C}"/>
              </a:ext>
            </a:extLst>
          </p:cNvPr>
          <p:cNvPicPr>
            <a:picLocks noChangeAspect="1"/>
          </p:cNvPicPr>
          <p:nvPr/>
        </p:nvPicPr>
        <p:blipFill>
          <a:blip r:embed="rId18">
            <a:clrChange>
              <a:clrFrom>
                <a:srgbClr val="FFFFFF"/>
              </a:clrFrom>
              <a:clrTo>
                <a:srgbClr val="FFFFFF">
                  <a:alpha val="0"/>
                </a:srgbClr>
              </a:clrTo>
            </a:clrChange>
          </a:blip>
          <a:stretch>
            <a:fillRect/>
          </a:stretch>
        </p:blipFill>
        <p:spPr>
          <a:xfrm>
            <a:off x="1084473" y="2469333"/>
            <a:ext cx="1417878" cy="1442609"/>
          </a:xfrm>
          <a:prstGeom prst="rect">
            <a:avLst/>
          </a:prstGeom>
        </p:spPr>
      </p:pic>
      <p:cxnSp>
        <p:nvCxnSpPr>
          <p:cNvPr id="8" name="Straight Connector 7">
            <a:extLst>
              <a:ext uri="{FF2B5EF4-FFF2-40B4-BE49-F238E27FC236}">
                <a16:creationId xmlns:a16="http://schemas.microsoft.com/office/drawing/2014/main" id="{5F6CCEDE-37FD-0B0E-2AC5-489AD04D4342}"/>
              </a:ext>
            </a:extLst>
          </p:cNvPr>
          <p:cNvCxnSpPr/>
          <p:nvPr/>
        </p:nvCxnSpPr>
        <p:spPr>
          <a:xfrm>
            <a:off x="3215680" y="1556792"/>
            <a:ext cx="0" cy="489654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6FD339E-4B00-8E99-2AB1-F207668F7211}"/>
              </a:ext>
            </a:extLst>
          </p:cNvPr>
          <p:cNvSpPr txBox="1"/>
          <p:nvPr/>
        </p:nvSpPr>
        <p:spPr>
          <a:xfrm>
            <a:off x="3575720" y="1444494"/>
            <a:ext cx="6165872" cy="584775"/>
          </a:xfrm>
          <a:prstGeom prst="rect">
            <a:avLst/>
          </a:prstGeom>
          <a:noFill/>
        </p:spPr>
        <p:txBody>
          <a:bodyPr wrap="square" rtlCol="0">
            <a:spAutoFit/>
          </a:bodyPr>
          <a:lstStyle/>
          <a:p>
            <a:r>
              <a:rPr lang="en-GB" sz="3200" dirty="0">
                <a:latin typeface="+mn-lt"/>
              </a:rPr>
              <a:t>Variation to rotary mechanisms:</a:t>
            </a:r>
          </a:p>
        </p:txBody>
      </p:sp>
      <p:pic>
        <p:nvPicPr>
          <p:cNvPr id="6" name="Picture 5" descr="A drawing of a person with eyes&#10;&#10;Description automatically generated">
            <a:extLst>
              <a:ext uri="{FF2B5EF4-FFF2-40B4-BE49-F238E27FC236}">
                <a16:creationId xmlns:a16="http://schemas.microsoft.com/office/drawing/2014/main" id="{F8C14D63-76A6-EF77-89BA-AE3C0F65C52C}"/>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941918" y="3694961"/>
            <a:ext cx="2116840" cy="2880000"/>
          </a:xfrm>
          <a:prstGeom prst="rect">
            <a:avLst/>
          </a:prstGeom>
        </p:spPr>
      </p:pic>
      <p:pic>
        <p:nvPicPr>
          <p:cNvPr id="13" name="Picture 12" descr="A drawing of a person&#10;&#10;Description automatically generated">
            <a:extLst>
              <a:ext uri="{FF2B5EF4-FFF2-40B4-BE49-F238E27FC236}">
                <a16:creationId xmlns:a16="http://schemas.microsoft.com/office/drawing/2014/main" id="{1DBAEBF3-8C86-2304-0493-B0F53D4B0075}"/>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931797" y="3691343"/>
            <a:ext cx="2278144" cy="2880000"/>
          </a:xfrm>
          <a:prstGeom prst="rect">
            <a:avLst/>
          </a:prstGeom>
        </p:spPr>
      </p:pic>
      <p:pic>
        <p:nvPicPr>
          <p:cNvPr id="15" name="Picture 14" descr="A drawing of a person with eyes and a disc&#10;&#10;Description automatically generated">
            <a:extLst>
              <a:ext uri="{FF2B5EF4-FFF2-40B4-BE49-F238E27FC236}">
                <a16:creationId xmlns:a16="http://schemas.microsoft.com/office/drawing/2014/main" id="{5CBDEC3E-D24D-B2D6-2AA6-2BBF2D00292F}"/>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436615" y="2074941"/>
            <a:ext cx="2422060" cy="2880000"/>
          </a:xfrm>
          <a:prstGeom prst="rect">
            <a:avLst/>
          </a:prstGeom>
        </p:spPr>
      </p:pic>
      <p:pic>
        <p:nvPicPr>
          <p:cNvPr id="3" name="Picture 2" descr="A drawing of a person&#10;&#10;Description automatically generated">
            <a:extLst>
              <a:ext uri="{FF2B5EF4-FFF2-40B4-BE49-F238E27FC236}">
                <a16:creationId xmlns:a16="http://schemas.microsoft.com/office/drawing/2014/main" id="{C224C246-70F3-BF2E-C28F-FC1A9E781D1F}"/>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989281" y="3694961"/>
            <a:ext cx="2103820" cy="2880000"/>
          </a:xfrm>
          <a:prstGeom prst="rect">
            <a:avLst/>
          </a:prstGeom>
        </p:spPr>
      </p:pic>
      <p:sp>
        <p:nvSpPr>
          <p:cNvPr id="16" name="TextBox 15">
            <a:extLst>
              <a:ext uri="{FF2B5EF4-FFF2-40B4-BE49-F238E27FC236}">
                <a16:creationId xmlns:a16="http://schemas.microsoft.com/office/drawing/2014/main" id="{73CCCFAC-9951-2532-9029-86F57B9D5C52}"/>
              </a:ext>
            </a:extLst>
          </p:cNvPr>
          <p:cNvSpPr txBox="1"/>
          <p:nvPr/>
        </p:nvSpPr>
        <p:spPr>
          <a:xfrm>
            <a:off x="6096000" y="2461046"/>
            <a:ext cx="5962758" cy="1015663"/>
          </a:xfrm>
          <a:prstGeom prst="rect">
            <a:avLst/>
          </a:prstGeom>
          <a:noFill/>
        </p:spPr>
        <p:txBody>
          <a:bodyPr wrap="square" rtlCol="0">
            <a:spAutoFit/>
          </a:bodyPr>
          <a:lstStyle/>
          <a:p>
            <a:r>
              <a:rPr lang="en-GB" sz="2000" dirty="0">
                <a:latin typeface="+mn-lt"/>
              </a:rPr>
              <a:t>As well as having the moving part on the outside you can have the moving part on the inside, using windows or slots to see the moving image.</a:t>
            </a:r>
          </a:p>
        </p:txBody>
      </p:sp>
      <p:sp>
        <p:nvSpPr>
          <p:cNvPr id="17" name="TextBox 16">
            <a:extLst>
              <a:ext uri="{FF2B5EF4-FFF2-40B4-BE49-F238E27FC236}">
                <a16:creationId xmlns:a16="http://schemas.microsoft.com/office/drawing/2014/main" id="{6078668E-DBA3-0810-2E2B-476A18CDCB14}"/>
              </a:ext>
            </a:extLst>
          </p:cNvPr>
          <p:cNvSpPr txBox="1"/>
          <p:nvPr/>
        </p:nvSpPr>
        <p:spPr>
          <a:xfrm>
            <a:off x="3436615" y="5000613"/>
            <a:ext cx="2422058" cy="1631216"/>
          </a:xfrm>
          <a:prstGeom prst="rect">
            <a:avLst/>
          </a:prstGeom>
          <a:noFill/>
        </p:spPr>
        <p:txBody>
          <a:bodyPr wrap="square" rtlCol="0">
            <a:spAutoFit/>
          </a:bodyPr>
          <a:lstStyle/>
          <a:p>
            <a:r>
              <a:rPr lang="en-GB" sz="2000" dirty="0">
                <a:latin typeface="+mn-lt"/>
              </a:rPr>
              <a:t>Here, the eyes change, and move around behind the cut-out eyes of the face on the front.</a:t>
            </a:r>
          </a:p>
        </p:txBody>
      </p:sp>
    </p:spTree>
    <p:extLst>
      <p:ext uri="{BB962C8B-B14F-4D97-AF65-F5344CB8AC3E}">
        <p14:creationId xmlns:p14="http://schemas.microsoft.com/office/powerpoint/2010/main" val="4107035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91C47-AE86-027C-F84A-C702BFC788BB}"/>
            </a:ext>
          </a:extLst>
        </p:cNvPr>
        <p:cNvGrpSpPr/>
        <p:nvPr/>
      </p:nvGrpSpPr>
      <p:grpSpPr>
        <a:xfrm>
          <a:off x="0" y="0"/>
          <a:ext cx="0" cy="0"/>
          <a:chOff x="0" y="0"/>
          <a:chExt cx="0" cy="0"/>
        </a:xfrm>
      </p:grpSpPr>
      <p:sp>
        <p:nvSpPr>
          <p:cNvPr id="3" name="Title 6">
            <a:extLst>
              <a:ext uri="{FF2B5EF4-FFF2-40B4-BE49-F238E27FC236}">
                <a16:creationId xmlns:a16="http://schemas.microsoft.com/office/drawing/2014/main" id="{5117B421-25B3-B847-71AC-B8F349913586}"/>
              </a:ext>
            </a:extLst>
          </p:cNvPr>
          <p:cNvSpPr>
            <a:spLocks noGrp="1"/>
          </p:cNvSpPr>
          <p:nvPr>
            <p:ph type="title"/>
          </p:nvPr>
        </p:nvSpPr>
        <p:spPr>
          <a:xfrm>
            <a:off x="191344" y="616269"/>
            <a:ext cx="10972800" cy="868515"/>
          </a:xfrm>
        </p:spPr>
        <p:txBody>
          <a:bodyPr/>
          <a:lstStyle/>
          <a:p>
            <a:pPr algn="l"/>
            <a:r>
              <a:rPr lang="en-GB" b="1" dirty="0"/>
              <a:t>Assessment</a:t>
            </a:r>
          </a:p>
        </p:txBody>
      </p:sp>
      <p:sp>
        <p:nvSpPr>
          <p:cNvPr id="8" name="TextBox 7">
            <a:extLst>
              <a:ext uri="{FF2B5EF4-FFF2-40B4-BE49-F238E27FC236}">
                <a16:creationId xmlns:a16="http://schemas.microsoft.com/office/drawing/2014/main" id="{86A375AD-A11C-1194-E01D-1046AABA390A}"/>
              </a:ext>
            </a:extLst>
          </p:cNvPr>
          <p:cNvSpPr txBox="1"/>
          <p:nvPr/>
        </p:nvSpPr>
        <p:spPr>
          <a:xfrm>
            <a:off x="9408368" y="1988840"/>
            <a:ext cx="2448272" cy="3046988"/>
          </a:xfrm>
          <a:prstGeom prst="rect">
            <a:avLst/>
          </a:prstGeom>
          <a:solidFill>
            <a:schemeClr val="accent6">
              <a:lumMod val="20000"/>
              <a:lumOff val="80000"/>
            </a:schemeClr>
          </a:solidFill>
        </p:spPr>
        <p:txBody>
          <a:bodyPr wrap="square">
            <a:spAutoFit/>
          </a:bodyPr>
          <a:lstStyle/>
          <a:p>
            <a:r>
              <a:rPr lang="en-GB" sz="3200" dirty="0">
                <a:effectLst/>
                <a:latin typeface="Calibri" panose="020F0502020204030204" pitchFamily="34" charset="0"/>
                <a:ea typeface="Calibri" panose="020F0502020204030204" pitchFamily="34" charset="0"/>
                <a:cs typeface="Times New Roman" panose="02020603050405020304" pitchFamily="18" charset="0"/>
              </a:rPr>
              <a:t>Can you explain the difference between and pop-up and a mechanism?</a:t>
            </a:r>
            <a:endParaRPr lang="en-GB" sz="3200" dirty="0"/>
          </a:p>
        </p:txBody>
      </p:sp>
      <p:sp>
        <p:nvSpPr>
          <p:cNvPr id="4" name="TextBox 3">
            <a:extLst>
              <a:ext uri="{FF2B5EF4-FFF2-40B4-BE49-F238E27FC236}">
                <a16:creationId xmlns:a16="http://schemas.microsoft.com/office/drawing/2014/main" id="{433DD33B-A63D-F4A9-A29D-52F2FD267D35}"/>
              </a:ext>
            </a:extLst>
          </p:cNvPr>
          <p:cNvSpPr txBox="1"/>
          <p:nvPr/>
        </p:nvSpPr>
        <p:spPr>
          <a:xfrm>
            <a:off x="191344" y="1297573"/>
            <a:ext cx="9217024" cy="461665"/>
          </a:xfrm>
          <a:prstGeom prst="rect">
            <a:avLst/>
          </a:prstGeom>
          <a:noFill/>
        </p:spPr>
        <p:txBody>
          <a:bodyPr wrap="square">
            <a:spAutoFit/>
          </a:bodyPr>
          <a:lstStyle/>
          <a:p>
            <a:r>
              <a:rPr lang="en-GB" sz="2400" b="0" kern="1200" dirty="0">
                <a:solidFill>
                  <a:schemeClr val="tx1"/>
                </a:solidFill>
                <a:effectLst/>
                <a:latin typeface="+mn-lt"/>
                <a:ea typeface="+mn-ea"/>
                <a:cs typeface="+mn-cs"/>
              </a:rPr>
              <a:t>Successfully made and explained more pop-ups and some mechanisms. </a:t>
            </a:r>
            <a:endParaRPr lang="en-GB" dirty="0"/>
          </a:p>
        </p:txBody>
      </p:sp>
      <p:pic>
        <p:nvPicPr>
          <p:cNvPr id="6" name="Picture 5">
            <a:extLst>
              <a:ext uri="{FF2B5EF4-FFF2-40B4-BE49-F238E27FC236}">
                <a16:creationId xmlns:a16="http://schemas.microsoft.com/office/drawing/2014/main" id="{0A70183F-319F-007B-8A78-8277A62A7D2E}"/>
              </a:ext>
            </a:extLst>
          </p:cNvPr>
          <p:cNvPicPr>
            <a:picLocks noChangeAspect="1"/>
          </p:cNvPicPr>
          <p:nvPr/>
        </p:nvPicPr>
        <p:blipFill>
          <a:blip r:embed="rId2"/>
          <a:stretch>
            <a:fillRect/>
          </a:stretch>
        </p:blipFill>
        <p:spPr>
          <a:xfrm>
            <a:off x="479376" y="1916832"/>
            <a:ext cx="4736000" cy="266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A4190D2E-7FFC-061B-F083-21AD48C52777}"/>
              </a:ext>
            </a:extLst>
          </p:cNvPr>
          <p:cNvPicPr>
            <a:picLocks noChangeAspect="1"/>
          </p:cNvPicPr>
          <p:nvPr/>
        </p:nvPicPr>
        <p:blipFill>
          <a:blip r:embed="rId3"/>
          <a:stretch>
            <a:fillRect/>
          </a:stretch>
        </p:blipFill>
        <p:spPr>
          <a:xfrm>
            <a:off x="2351584" y="2924944"/>
            <a:ext cx="4735999" cy="266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2584967D-BF70-A08D-1965-641F8988B97E}"/>
              </a:ext>
            </a:extLst>
          </p:cNvPr>
          <p:cNvPicPr>
            <a:picLocks noChangeAspect="1"/>
          </p:cNvPicPr>
          <p:nvPr/>
        </p:nvPicPr>
        <p:blipFill>
          <a:blip r:embed="rId4"/>
          <a:stretch>
            <a:fillRect/>
          </a:stretch>
        </p:blipFill>
        <p:spPr>
          <a:xfrm>
            <a:off x="4367808" y="3933056"/>
            <a:ext cx="4736000" cy="266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04170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F2BE4-7F85-DE91-FA26-0CB36A6413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F20C91-8216-09C6-F825-99CE3D883E3E}"/>
              </a:ext>
            </a:extLst>
          </p:cNvPr>
          <p:cNvSpPr>
            <a:spLocks noGrp="1"/>
          </p:cNvSpPr>
          <p:nvPr>
            <p:ph type="title"/>
          </p:nvPr>
        </p:nvSpPr>
        <p:spPr>
          <a:xfrm>
            <a:off x="263352" y="667848"/>
            <a:ext cx="10363200" cy="720080"/>
          </a:xfrm>
        </p:spPr>
        <p:txBody>
          <a:bodyPr/>
          <a:lstStyle/>
          <a:p>
            <a:r>
              <a:rPr lang="en-GB" sz="4400" dirty="0"/>
              <a:t>Introduction</a:t>
            </a:r>
          </a:p>
        </p:txBody>
      </p:sp>
      <p:sp>
        <p:nvSpPr>
          <p:cNvPr id="9" name="TextBox 8">
            <a:extLst>
              <a:ext uri="{FF2B5EF4-FFF2-40B4-BE49-F238E27FC236}">
                <a16:creationId xmlns:a16="http://schemas.microsoft.com/office/drawing/2014/main" id="{E82B8B6C-B266-CF39-9F83-21717CC4A8CD}"/>
              </a:ext>
            </a:extLst>
          </p:cNvPr>
          <p:cNvSpPr txBox="1"/>
          <p:nvPr/>
        </p:nvSpPr>
        <p:spPr>
          <a:xfrm>
            <a:off x="274193" y="1387928"/>
            <a:ext cx="9505056" cy="830997"/>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Last lesson we looked at the essential techniques for accurate pop-up making: </a:t>
            </a:r>
            <a:endParaRPr lang="en-GB" sz="2400" dirty="0">
              <a:effectLst/>
              <a:latin typeface="Times New Roman" panose="02020603050405020304" pitchFamily="18" charset="0"/>
              <a:ea typeface="PMingLiU" panose="02020500000000000000" pitchFamily="18" charset="-120"/>
            </a:endParaRPr>
          </a:p>
        </p:txBody>
      </p:sp>
      <p:sp>
        <p:nvSpPr>
          <p:cNvPr id="5" name="TextBox 4">
            <a:extLst>
              <a:ext uri="{FF2B5EF4-FFF2-40B4-BE49-F238E27FC236}">
                <a16:creationId xmlns:a16="http://schemas.microsoft.com/office/drawing/2014/main" id="{772569FF-758A-6365-0DB1-E686B7792753}"/>
              </a:ext>
            </a:extLst>
          </p:cNvPr>
          <p:cNvSpPr txBox="1"/>
          <p:nvPr/>
        </p:nvSpPr>
        <p:spPr>
          <a:xfrm>
            <a:off x="2683687" y="2440170"/>
            <a:ext cx="1325726" cy="461665"/>
          </a:xfrm>
          <a:prstGeom prst="rect">
            <a:avLst/>
          </a:prstGeom>
          <a:noFill/>
        </p:spPr>
        <p:txBody>
          <a:bodyPr wrap="square">
            <a:spAutoFit/>
          </a:bodyPr>
          <a:lstStyle/>
          <a:p>
            <a:r>
              <a:rPr lang="en-GB" dirty="0">
                <a:latin typeface="Calibri" panose="020F0502020204030204" pitchFamily="34" charset="0"/>
                <a:cs typeface="Times New Roman" panose="02020603050405020304" pitchFamily="18" charset="0"/>
              </a:rPr>
              <a:t>SCORING</a:t>
            </a:r>
            <a:endParaRPr lang="en-GB" dirty="0"/>
          </a:p>
        </p:txBody>
      </p:sp>
      <p:sp>
        <p:nvSpPr>
          <p:cNvPr id="6" name="TextBox 5">
            <a:extLst>
              <a:ext uri="{FF2B5EF4-FFF2-40B4-BE49-F238E27FC236}">
                <a16:creationId xmlns:a16="http://schemas.microsoft.com/office/drawing/2014/main" id="{905FB139-571C-2C09-E5D8-B4EC74F1A678}"/>
              </a:ext>
            </a:extLst>
          </p:cNvPr>
          <p:cNvSpPr txBox="1"/>
          <p:nvPr/>
        </p:nvSpPr>
        <p:spPr>
          <a:xfrm>
            <a:off x="402593" y="2443676"/>
            <a:ext cx="1325726" cy="461665"/>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FOLDING</a:t>
            </a:r>
            <a:endParaRPr lang="en-GB" dirty="0"/>
          </a:p>
        </p:txBody>
      </p:sp>
      <p:sp>
        <p:nvSpPr>
          <p:cNvPr id="7" name="TextBox 6">
            <a:extLst>
              <a:ext uri="{FF2B5EF4-FFF2-40B4-BE49-F238E27FC236}">
                <a16:creationId xmlns:a16="http://schemas.microsoft.com/office/drawing/2014/main" id="{337BEFF0-DB97-A6E7-D19B-0C9023D71B33}"/>
              </a:ext>
            </a:extLst>
          </p:cNvPr>
          <p:cNvSpPr txBox="1"/>
          <p:nvPr/>
        </p:nvSpPr>
        <p:spPr>
          <a:xfrm>
            <a:off x="9963689" y="2440170"/>
            <a:ext cx="1325726"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CUTTING</a:t>
            </a:r>
            <a:endParaRPr lang="en-GB" dirty="0"/>
          </a:p>
        </p:txBody>
      </p:sp>
      <p:sp>
        <p:nvSpPr>
          <p:cNvPr id="8" name="TextBox 7">
            <a:extLst>
              <a:ext uri="{FF2B5EF4-FFF2-40B4-BE49-F238E27FC236}">
                <a16:creationId xmlns:a16="http://schemas.microsoft.com/office/drawing/2014/main" id="{F6D951E0-31F1-2705-8294-689F02D24CE7}"/>
              </a:ext>
            </a:extLst>
          </p:cNvPr>
          <p:cNvSpPr txBox="1"/>
          <p:nvPr/>
        </p:nvSpPr>
        <p:spPr>
          <a:xfrm>
            <a:off x="5140460" y="2440170"/>
            <a:ext cx="1681328"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CREASING </a:t>
            </a:r>
            <a:endParaRPr lang="en-GB" dirty="0"/>
          </a:p>
        </p:txBody>
      </p:sp>
      <p:sp>
        <p:nvSpPr>
          <p:cNvPr id="10" name="TextBox 9">
            <a:extLst>
              <a:ext uri="{FF2B5EF4-FFF2-40B4-BE49-F238E27FC236}">
                <a16:creationId xmlns:a16="http://schemas.microsoft.com/office/drawing/2014/main" id="{4C627A65-C72C-CB74-8E32-7F79C5D2F313}"/>
              </a:ext>
            </a:extLst>
          </p:cNvPr>
          <p:cNvSpPr txBox="1"/>
          <p:nvPr/>
        </p:nvSpPr>
        <p:spPr>
          <a:xfrm>
            <a:off x="7530714" y="2440170"/>
            <a:ext cx="1761507"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MEASURING</a:t>
            </a:r>
            <a:endParaRPr lang="en-GB" dirty="0"/>
          </a:p>
        </p:txBody>
      </p:sp>
      <p:pic>
        <p:nvPicPr>
          <p:cNvPr id="14" name="Picture 13">
            <a:extLst>
              <a:ext uri="{FF2B5EF4-FFF2-40B4-BE49-F238E27FC236}">
                <a16:creationId xmlns:a16="http://schemas.microsoft.com/office/drawing/2014/main" id="{FD4C07BE-47BE-48BA-309D-DFACD798CF04}"/>
              </a:ext>
            </a:extLst>
          </p:cNvPr>
          <p:cNvPicPr>
            <a:picLocks noChangeAspect="1"/>
          </p:cNvPicPr>
          <p:nvPr/>
        </p:nvPicPr>
        <p:blipFill>
          <a:blip r:embed="rId2"/>
          <a:stretch>
            <a:fillRect/>
          </a:stretch>
        </p:blipFill>
        <p:spPr>
          <a:xfrm>
            <a:off x="402606" y="3089393"/>
            <a:ext cx="1651299" cy="2490484"/>
          </a:xfrm>
          <a:prstGeom prst="rect">
            <a:avLst/>
          </a:prstGeom>
        </p:spPr>
      </p:pic>
      <p:pic>
        <p:nvPicPr>
          <p:cNvPr id="16" name="Picture 15">
            <a:extLst>
              <a:ext uri="{FF2B5EF4-FFF2-40B4-BE49-F238E27FC236}">
                <a16:creationId xmlns:a16="http://schemas.microsoft.com/office/drawing/2014/main" id="{3F94BE1F-A599-B123-5510-9DF8D6321FF1}"/>
              </a:ext>
            </a:extLst>
          </p:cNvPr>
          <p:cNvPicPr>
            <a:picLocks noChangeAspect="1"/>
          </p:cNvPicPr>
          <p:nvPr/>
        </p:nvPicPr>
        <p:blipFill>
          <a:blip r:embed="rId3"/>
          <a:stretch>
            <a:fillRect/>
          </a:stretch>
        </p:blipFill>
        <p:spPr>
          <a:xfrm>
            <a:off x="2298360" y="3587991"/>
            <a:ext cx="2553560" cy="1456923"/>
          </a:xfrm>
          <a:prstGeom prst="rect">
            <a:avLst/>
          </a:prstGeom>
        </p:spPr>
      </p:pic>
      <p:pic>
        <p:nvPicPr>
          <p:cNvPr id="17" name="Picture 16">
            <a:extLst>
              <a:ext uri="{FF2B5EF4-FFF2-40B4-BE49-F238E27FC236}">
                <a16:creationId xmlns:a16="http://schemas.microsoft.com/office/drawing/2014/main" id="{6541A358-D2E0-6AEF-7281-06E09652F57A}"/>
              </a:ext>
            </a:extLst>
          </p:cNvPr>
          <p:cNvPicPr>
            <a:picLocks noChangeAspect="1"/>
          </p:cNvPicPr>
          <p:nvPr/>
        </p:nvPicPr>
        <p:blipFill>
          <a:blip r:embed="rId4"/>
          <a:stretch>
            <a:fillRect/>
          </a:stretch>
        </p:blipFill>
        <p:spPr>
          <a:xfrm>
            <a:off x="4789249" y="3320226"/>
            <a:ext cx="2360829" cy="2018679"/>
          </a:xfrm>
          <a:prstGeom prst="rect">
            <a:avLst/>
          </a:prstGeom>
        </p:spPr>
      </p:pic>
      <p:pic>
        <p:nvPicPr>
          <p:cNvPr id="18" name="Picture 17">
            <a:extLst>
              <a:ext uri="{FF2B5EF4-FFF2-40B4-BE49-F238E27FC236}">
                <a16:creationId xmlns:a16="http://schemas.microsoft.com/office/drawing/2014/main" id="{A9ECCAB9-5B9A-0263-7AF0-B172BB60DA1B}"/>
              </a:ext>
            </a:extLst>
          </p:cNvPr>
          <p:cNvPicPr>
            <a:picLocks noChangeAspect="1"/>
          </p:cNvPicPr>
          <p:nvPr/>
        </p:nvPicPr>
        <p:blipFill>
          <a:blip r:embed="rId5"/>
          <a:stretch>
            <a:fillRect/>
          </a:stretch>
        </p:blipFill>
        <p:spPr>
          <a:xfrm rot="2646463">
            <a:off x="7463094" y="4154373"/>
            <a:ext cx="2350380" cy="324156"/>
          </a:xfrm>
          <a:prstGeom prst="rect">
            <a:avLst/>
          </a:prstGeom>
        </p:spPr>
      </p:pic>
      <p:pic>
        <p:nvPicPr>
          <p:cNvPr id="19" name="Picture 18">
            <a:extLst>
              <a:ext uri="{FF2B5EF4-FFF2-40B4-BE49-F238E27FC236}">
                <a16:creationId xmlns:a16="http://schemas.microsoft.com/office/drawing/2014/main" id="{BD32FA0B-E39A-EF1F-F46B-3372F01860DB}"/>
              </a:ext>
            </a:extLst>
          </p:cNvPr>
          <p:cNvPicPr>
            <a:picLocks noChangeAspect="1"/>
          </p:cNvPicPr>
          <p:nvPr/>
        </p:nvPicPr>
        <p:blipFill>
          <a:blip r:embed="rId6"/>
          <a:stretch>
            <a:fillRect/>
          </a:stretch>
        </p:blipFill>
        <p:spPr>
          <a:xfrm>
            <a:off x="9715184" y="3382130"/>
            <a:ext cx="1823569" cy="1256946"/>
          </a:xfrm>
          <a:prstGeom prst="rect">
            <a:avLst/>
          </a:prstGeom>
        </p:spPr>
      </p:pic>
      <p:sp>
        <p:nvSpPr>
          <p:cNvPr id="3" name="TextBox 2">
            <a:extLst>
              <a:ext uri="{FF2B5EF4-FFF2-40B4-BE49-F238E27FC236}">
                <a16:creationId xmlns:a16="http://schemas.microsoft.com/office/drawing/2014/main" id="{A7F5F6EA-45FD-1885-5D48-D49AA1A103BC}"/>
              </a:ext>
            </a:extLst>
          </p:cNvPr>
          <p:cNvSpPr txBox="1"/>
          <p:nvPr/>
        </p:nvSpPr>
        <p:spPr>
          <a:xfrm>
            <a:off x="275692" y="5863164"/>
            <a:ext cx="11640616" cy="677108"/>
          </a:xfrm>
          <a:prstGeom prst="rect">
            <a:avLst/>
          </a:prstGeom>
          <a:solidFill>
            <a:schemeClr val="accent2">
              <a:lumMod val="20000"/>
              <a:lumOff val="80000"/>
            </a:schemeClr>
          </a:solidFill>
        </p:spPr>
        <p:txBody>
          <a:bodyPr wrap="square" rtlCol="0">
            <a:spAutoFit/>
          </a:bodyPr>
          <a:lstStyle/>
          <a:p>
            <a:r>
              <a:rPr lang="en-GB" sz="3800" dirty="0">
                <a:latin typeface="+mn-lt"/>
              </a:rPr>
              <a:t>Can you remember how to do these techniques and why? </a:t>
            </a:r>
          </a:p>
        </p:txBody>
      </p:sp>
    </p:spTree>
    <p:extLst>
      <p:ext uri="{BB962C8B-B14F-4D97-AF65-F5344CB8AC3E}">
        <p14:creationId xmlns:p14="http://schemas.microsoft.com/office/powerpoint/2010/main" val="25729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6AB7C-0652-747D-BE1D-E55B47D5921E}"/>
              </a:ext>
            </a:extLst>
          </p:cNvPr>
          <p:cNvSpPr>
            <a:spLocks noGrp="1"/>
          </p:cNvSpPr>
          <p:nvPr>
            <p:ph type="title"/>
          </p:nvPr>
        </p:nvSpPr>
        <p:spPr>
          <a:xfrm>
            <a:off x="263352" y="667848"/>
            <a:ext cx="10363200" cy="720080"/>
          </a:xfrm>
        </p:spPr>
        <p:txBody>
          <a:bodyPr/>
          <a:lstStyle/>
          <a:p>
            <a:r>
              <a:rPr lang="en-GB" sz="4400" dirty="0"/>
              <a:t>Introduction</a:t>
            </a:r>
          </a:p>
        </p:txBody>
      </p:sp>
      <p:sp>
        <p:nvSpPr>
          <p:cNvPr id="9" name="TextBox 8">
            <a:extLst>
              <a:ext uri="{FF2B5EF4-FFF2-40B4-BE49-F238E27FC236}">
                <a16:creationId xmlns:a16="http://schemas.microsoft.com/office/drawing/2014/main" id="{538CA8AA-1D8D-61ED-C5BF-35A3C2EA53EF}"/>
              </a:ext>
            </a:extLst>
          </p:cNvPr>
          <p:cNvSpPr txBox="1"/>
          <p:nvPr/>
        </p:nvSpPr>
        <p:spPr>
          <a:xfrm>
            <a:off x="274193" y="1387928"/>
            <a:ext cx="9505056" cy="461665"/>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Last lesson we also had a go at variations of V-Fold and Box Fold Pop-ups: </a:t>
            </a:r>
            <a:endParaRPr lang="en-GB" sz="2400" dirty="0">
              <a:effectLst/>
              <a:latin typeface="Times New Roman" panose="02020603050405020304" pitchFamily="18" charset="0"/>
              <a:ea typeface="PMingLiU" panose="02020500000000000000" pitchFamily="18" charset="-120"/>
            </a:endParaRPr>
          </a:p>
        </p:txBody>
      </p:sp>
      <p:pic>
        <p:nvPicPr>
          <p:cNvPr id="4" name="Picture 3">
            <a:extLst>
              <a:ext uri="{FF2B5EF4-FFF2-40B4-BE49-F238E27FC236}">
                <a16:creationId xmlns:a16="http://schemas.microsoft.com/office/drawing/2014/main" id="{3BB36341-FEE4-77E3-182D-EE7094D89D67}"/>
              </a:ext>
            </a:extLst>
          </p:cNvPr>
          <p:cNvPicPr>
            <a:picLocks noChangeAspect="1"/>
          </p:cNvPicPr>
          <p:nvPr/>
        </p:nvPicPr>
        <p:blipFill>
          <a:blip r:embed="rId2"/>
          <a:stretch>
            <a:fillRect/>
          </a:stretch>
        </p:blipFill>
        <p:spPr>
          <a:xfrm>
            <a:off x="397396" y="1928008"/>
            <a:ext cx="2900263" cy="2520000"/>
          </a:xfrm>
          <a:prstGeom prst="rect">
            <a:avLst/>
          </a:prstGeom>
        </p:spPr>
      </p:pic>
      <p:pic>
        <p:nvPicPr>
          <p:cNvPr id="12" name="Picture 11">
            <a:extLst>
              <a:ext uri="{FF2B5EF4-FFF2-40B4-BE49-F238E27FC236}">
                <a16:creationId xmlns:a16="http://schemas.microsoft.com/office/drawing/2014/main" id="{43229FDA-3973-25AA-0634-B87721A361FF}"/>
              </a:ext>
            </a:extLst>
          </p:cNvPr>
          <p:cNvPicPr>
            <a:picLocks noChangeAspect="1"/>
          </p:cNvPicPr>
          <p:nvPr/>
        </p:nvPicPr>
        <p:blipFill>
          <a:blip r:embed="rId3"/>
          <a:stretch>
            <a:fillRect/>
          </a:stretch>
        </p:blipFill>
        <p:spPr>
          <a:xfrm>
            <a:off x="6384032" y="1931791"/>
            <a:ext cx="2878401" cy="2520000"/>
          </a:xfrm>
          <a:prstGeom prst="rect">
            <a:avLst/>
          </a:prstGeom>
        </p:spPr>
      </p:pic>
      <p:pic>
        <p:nvPicPr>
          <p:cNvPr id="13" name="Picture 12">
            <a:extLst>
              <a:ext uri="{FF2B5EF4-FFF2-40B4-BE49-F238E27FC236}">
                <a16:creationId xmlns:a16="http://schemas.microsoft.com/office/drawing/2014/main" id="{146AA442-4E51-4337-8CD9-576DF9D84F88}"/>
              </a:ext>
            </a:extLst>
          </p:cNvPr>
          <p:cNvPicPr>
            <a:picLocks noChangeAspect="1"/>
          </p:cNvPicPr>
          <p:nvPr/>
        </p:nvPicPr>
        <p:blipFill>
          <a:blip r:embed="rId4"/>
          <a:stretch>
            <a:fillRect/>
          </a:stretch>
        </p:blipFill>
        <p:spPr>
          <a:xfrm>
            <a:off x="1417095" y="4562023"/>
            <a:ext cx="5748496" cy="2160000"/>
          </a:xfrm>
          <a:prstGeom prst="rect">
            <a:avLst/>
          </a:prstGeom>
        </p:spPr>
      </p:pic>
      <p:grpSp>
        <p:nvGrpSpPr>
          <p:cNvPr id="21" name="Group 20">
            <a:extLst>
              <a:ext uri="{FF2B5EF4-FFF2-40B4-BE49-F238E27FC236}">
                <a16:creationId xmlns:a16="http://schemas.microsoft.com/office/drawing/2014/main" id="{11C9201F-3897-CF73-9B02-3C28E0091D1F}"/>
              </a:ext>
            </a:extLst>
          </p:cNvPr>
          <p:cNvGrpSpPr/>
          <p:nvPr/>
        </p:nvGrpSpPr>
        <p:grpSpPr>
          <a:xfrm>
            <a:off x="6888088" y="4516486"/>
            <a:ext cx="5040560" cy="2160000"/>
            <a:chOff x="6963706" y="2262867"/>
            <a:chExt cx="5040560" cy="1890303"/>
          </a:xfrm>
        </p:grpSpPr>
        <p:cxnSp>
          <p:nvCxnSpPr>
            <p:cNvPr id="22" name="Straight Connector 21">
              <a:extLst>
                <a:ext uri="{FF2B5EF4-FFF2-40B4-BE49-F238E27FC236}">
                  <a16:creationId xmlns:a16="http://schemas.microsoft.com/office/drawing/2014/main" id="{060F35B1-E430-1F46-1989-F331DAB8DC77}"/>
                </a:ext>
              </a:extLst>
            </p:cNvPr>
            <p:cNvCxnSpPr>
              <a:cxnSpLocks/>
            </p:cNvCxnSpPr>
            <p:nvPr/>
          </p:nvCxnSpPr>
          <p:spPr>
            <a:xfrm flipH="1" flipV="1">
              <a:off x="9970608" y="2262868"/>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F6243B0-5CCC-5103-1DFE-04B32F6E3D19}"/>
                </a:ext>
              </a:extLst>
            </p:cNvPr>
            <p:cNvCxnSpPr/>
            <p:nvPr/>
          </p:nvCxnSpPr>
          <p:spPr>
            <a:xfrm flipV="1">
              <a:off x="8889452" y="2262867"/>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A09A70D-F4DA-F20D-90B0-F03D973EB0F7}"/>
                </a:ext>
              </a:extLst>
            </p:cNvPr>
            <p:cNvCxnSpPr/>
            <p:nvPr/>
          </p:nvCxnSpPr>
          <p:spPr>
            <a:xfrm flipV="1">
              <a:off x="9406235" y="2262868"/>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A0E1A470-01AA-0357-58F4-A06AE593DAA6}"/>
                </a:ext>
              </a:extLst>
            </p:cNvPr>
            <p:cNvGrpSpPr/>
            <p:nvPr/>
          </p:nvGrpSpPr>
          <p:grpSpPr>
            <a:xfrm>
              <a:off x="6963706" y="2708920"/>
              <a:ext cx="5040560" cy="1444250"/>
              <a:chOff x="6963706" y="2708920"/>
              <a:chExt cx="5040560" cy="1444250"/>
            </a:xfrm>
          </p:grpSpPr>
          <p:cxnSp>
            <p:nvCxnSpPr>
              <p:cNvPr id="26" name="Straight Connector 25">
                <a:extLst>
                  <a:ext uri="{FF2B5EF4-FFF2-40B4-BE49-F238E27FC236}">
                    <a16:creationId xmlns:a16="http://schemas.microsoft.com/office/drawing/2014/main" id="{326380EC-FEB0-0A20-8D46-AAE801546F7B}"/>
                  </a:ext>
                </a:extLst>
              </p:cNvPr>
              <p:cNvCxnSpPr/>
              <p:nvPr/>
            </p:nvCxnSpPr>
            <p:spPr>
              <a:xfrm>
                <a:off x="6963706" y="4139168"/>
                <a:ext cx="374441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83675C3-6C41-B5A5-2154-468C49DB7254}"/>
                  </a:ext>
                </a:extLst>
              </p:cNvPr>
              <p:cNvCxnSpPr>
                <a:cxnSpLocks/>
              </p:cNvCxnSpPr>
              <p:nvPr/>
            </p:nvCxnSpPr>
            <p:spPr>
              <a:xfrm flipV="1">
                <a:off x="6963706" y="2713010"/>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FE062CD3-8B5B-87F1-D064-1CC040071459}"/>
                  </a:ext>
                </a:extLst>
              </p:cNvPr>
              <p:cNvCxnSpPr>
                <a:cxnSpLocks/>
              </p:cNvCxnSpPr>
              <p:nvPr/>
            </p:nvCxnSpPr>
            <p:spPr>
              <a:xfrm flipV="1">
                <a:off x="10708122" y="2713010"/>
                <a:ext cx="1296144" cy="1415057"/>
              </a:xfrm>
              <a:prstGeom prst="line">
                <a:avLst/>
              </a:prstGeom>
              <a:ln w="28575"/>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C57DC336-1A3C-ED1A-D3E4-98A4A2741607}"/>
                  </a:ext>
                </a:extLst>
              </p:cNvPr>
              <p:cNvCxnSpPr>
                <a:cxnSpLocks/>
              </p:cNvCxnSpPr>
              <p:nvPr/>
            </p:nvCxnSpPr>
            <p:spPr>
              <a:xfrm>
                <a:off x="10346277" y="2713010"/>
                <a:ext cx="165798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61E9CA77-6AC9-A088-2D7C-1DA1D581F08B}"/>
                  </a:ext>
                </a:extLst>
              </p:cNvPr>
              <p:cNvCxnSpPr>
                <a:cxnSpLocks/>
              </p:cNvCxnSpPr>
              <p:nvPr/>
            </p:nvCxnSpPr>
            <p:spPr>
              <a:xfrm flipV="1">
                <a:off x="8763906" y="3204423"/>
                <a:ext cx="864095" cy="948747"/>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E78F5865-7A5B-5080-1312-B61A1F7BE341}"/>
                  </a:ext>
                </a:extLst>
              </p:cNvPr>
              <p:cNvCxnSpPr/>
              <p:nvPr/>
            </p:nvCxnSpPr>
            <p:spPr>
              <a:xfrm flipV="1">
                <a:off x="10060050" y="3068960"/>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5ED77B-FFBD-4DF5-F147-A0BEA932C86D}"/>
                  </a:ext>
                </a:extLst>
              </p:cNvPr>
              <p:cNvCxnSpPr>
                <a:cxnSpLocks/>
              </p:cNvCxnSpPr>
              <p:nvPr/>
            </p:nvCxnSpPr>
            <p:spPr>
              <a:xfrm flipH="1" flipV="1">
                <a:off x="9401820" y="2910941"/>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2317E43-710B-AD2C-1929-C44DA4EB207D}"/>
                  </a:ext>
                </a:extLst>
              </p:cNvPr>
              <p:cNvCxnSpPr/>
              <p:nvPr/>
            </p:nvCxnSpPr>
            <p:spPr>
              <a:xfrm flipV="1">
                <a:off x="8316998" y="2910940"/>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EF2F547-B8A2-B2C7-B84A-C82AA9DA2C8B}"/>
                  </a:ext>
                </a:extLst>
              </p:cNvPr>
              <p:cNvCxnSpPr/>
              <p:nvPr/>
            </p:nvCxnSpPr>
            <p:spPr>
              <a:xfrm flipV="1">
                <a:off x="8325310" y="2974925"/>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4D303EF-ED03-9CC8-D1D4-D8E394D946BF}"/>
                  </a:ext>
                </a:extLst>
              </p:cNvPr>
              <p:cNvCxnSpPr>
                <a:cxnSpLocks/>
              </p:cNvCxnSpPr>
              <p:nvPr/>
            </p:nvCxnSpPr>
            <p:spPr>
              <a:xfrm>
                <a:off x="8259850" y="2708920"/>
                <a:ext cx="1004502" cy="4090"/>
              </a:xfrm>
              <a:prstGeom prst="line">
                <a:avLst/>
              </a:prstGeom>
              <a:ln w="28575"/>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98DA1166-DAC5-0F8C-FCB3-6104030A67BB}"/>
                  </a:ext>
                </a:extLst>
              </p:cNvPr>
              <p:cNvCxnSpPr>
                <a:cxnSpLocks/>
              </p:cNvCxnSpPr>
              <p:nvPr/>
            </p:nvCxnSpPr>
            <p:spPr>
              <a:xfrm>
                <a:off x="8325310" y="3634098"/>
                <a:ext cx="1469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81EFECA-25C6-3955-7C76-58C560F12D89}"/>
                  </a:ext>
                </a:extLst>
              </p:cNvPr>
              <p:cNvCxnSpPr/>
              <p:nvPr/>
            </p:nvCxnSpPr>
            <p:spPr>
              <a:xfrm flipV="1">
                <a:off x="8472264" y="3392996"/>
                <a:ext cx="216024" cy="2520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88A571C-DC78-1CAA-1782-656E21D878B1}"/>
                  </a:ext>
                </a:extLst>
              </p:cNvPr>
              <p:cNvCxnSpPr/>
              <p:nvPr/>
            </p:nvCxnSpPr>
            <p:spPr>
              <a:xfrm flipH="1">
                <a:off x="9912424" y="3717032"/>
                <a:ext cx="147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2AA6053-AA4A-D05A-057D-6C60CD764EE1}"/>
                  </a:ext>
                </a:extLst>
              </p:cNvPr>
              <p:cNvCxnSpPr/>
              <p:nvPr/>
            </p:nvCxnSpPr>
            <p:spPr>
              <a:xfrm flipV="1">
                <a:off x="9912424" y="3622997"/>
                <a:ext cx="66265" cy="940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0" name="TextBox 39">
            <a:extLst>
              <a:ext uri="{FF2B5EF4-FFF2-40B4-BE49-F238E27FC236}">
                <a16:creationId xmlns:a16="http://schemas.microsoft.com/office/drawing/2014/main" id="{C7320AAF-82CD-0FFE-CC2F-656B2FABD424}"/>
              </a:ext>
            </a:extLst>
          </p:cNvPr>
          <p:cNvSpPr txBox="1"/>
          <p:nvPr/>
        </p:nvSpPr>
        <p:spPr>
          <a:xfrm>
            <a:off x="387960" y="4729971"/>
            <a:ext cx="1507183" cy="1200329"/>
          </a:xfrm>
          <a:prstGeom prst="rect">
            <a:avLst/>
          </a:prstGeom>
          <a:solidFill>
            <a:schemeClr val="accent2">
              <a:lumMod val="20000"/>
              <a:lumOff val="80000"/>
            </a:schemeClr>
          </a:solidFill>
        </p:spPr>
        <p:txBody>
          <a:bodyPr wrap="square" rtlCol="0">
            <a:spAutoFit/>
          </a:bodyPr>
          <a:lstStyle/>
          <a:p>
            <a:pPr algn="ctr"/>
            <a:r>
              <a:rPr lang="en-GB" dirty="0">
                <a:latin typeface="+mn-lt"/>
              </a:rPr>
              <a:t>CAN YOU NAME THEM?</a:t>
            </a:r>
          </a:p>
        </p:txBody>
      </p:sp>
      <p:sp>
        <p:nvSpPr>
          <p:cNvPr id="41" name="TextBox 40">
            <a:extLst>
              <a:ext uri="{FF2B5EF4-FFF2-40B4-BE49-F238E27FC236}">
                <a16:creationId xmlns:a16="http://schemas.microsoft.com/office/drawing/2014/main" id="{67750053-E711-72B5-1F85-EFA8D9817AD2}"/>
              </a:ext>
            </a:extLst>
          </p:cNvPr>
          <p:cNvSpPr txBox="1"/>
          <p:nvPr/>
        </p:nvSpPr>
        <p:spPr>
          <a:xfrm>
            <a:off x="4028416" y="2454295"/>
            <a:ext cx="1507183" cy="1200329"/>
          </a:xfrm>
          <a:prstGeom prst="rect">
            <a:avLst/>
          </a:prstGeom>
          <a:solidFill>
            <a:schemeClr val="accent2">
              <a:lumMod val="20000"/>
              <a:lumOff val="80000"/>
            </a:schemeClr>
          </a:solidFill>
        </p:spPr>
        <p:txBody>
          <a:bodyPr wrap="square" rtlCol="0">
            <a:spAutoFit/>
          </a:bodyPr>
          <a:lstStyle/>
          <a:p>
            <a:pPr algn="ctr"/>
            <a:r>
              <a:rPr lang="en-GB" dirty="0">
                <a:latin typeface="+mn-lt"/>
              </a:rPr>
              <a:t>WHAT TYPE ARE THEY?</a:t>
            </a:r>
          </a:p>
        </p:txBody>
      </p:sp>
      <p:sp>
        <p:nvSpPr>
          <p:cNvPr id="3" name="TextBox 2">
            <a:extLst>
              <a:ext uri="{FF2B5EF4-FFF2-40B4-BE49-F238E27FC236}">
                <a16:creationId xmlns:a16="http://schemas.microsoft.com/office/drawing/2014/main" id="{FA4384AF-051A-5682-6C1A-A5875F37A660}"/>
              </a:ext>
            </a:extLst>
          </p:cNvPr>
          <p:cNvSpPr txBox="1"/>
          <p:nvPr/>
        </p:nvSpPr>
        <p:spPr>
          <a:xfrm>
            <a:off x="9993178" y="2368687"/>
            <a:ext cx="1507183" cy="1569660"/>
          </a:xfrm>
          <a:prstGeom prst="rect">
            <a:avLst/>
          </a:prstGeom>
          <a:solidFill>
            <a:schemeClr val="accent2">
              <a:lumMod val="20000"/>
              <a:lumOff val="80000"/>
            </a:schemeClr>
          </a:solidFill>
        </p:spPr>
        <p:txBody>
          <a:bodyPr wrap="square" rtlCol="0">
            <a:spAutoFit/>
          </a:bodyPr>
          <a:lstStyle/>
          <a:p>
            <a:pPr algn="ctr"/>
            <a:r>
              <a:rPr lang="en-GB" dirty="0">
                <a:latin typeface="+mn-lt"/>
              </a:rPr>
              <a:t>HOW COULD YOU USE THEM?</a:t>
            </a:r>
          </a:p>
        </p:txBody>
      </p:sp>
    </p:spTree>
    <p:extLst>
      <p:ext uri="{BB962C8B-B14F-4D97-AF65-F5344CB8AC3E}">
        <p14:creationId xmlns:p14="http://schemas.microsoft.com/office/powerpoint/2010/main" val="622200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31DC6-1913-3B68-17BC-6FBB2F59CE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8F0449-3110-12E6-A68B-4A9D76CBF79F}"/>
              </a:ext>
            </a:extLst>
          </p:cNvPr>
          <p:cNvSpPr>
            <a:spLocks noGrp="1"/>
          </p:cNvSpPr>
          <p:nvPr>
            <p:ph type="title"/>
          </p:nvPr>
        </p:nvSpPr>
        <p:spPr>
          <a:xfrm>
            <a:off x="263352" y="667848"/>
            <a:ext cx="10363200" cy="720080"/>
          </a:xfrm>
        </p:spPr>
        <p:txBody>
          <a:bodyPr/>
          <a:lstStyle/>
          <a:p>
            <a:r>
              <a:rPr lang="en-GB" sz="4400" dirty="0"/>
              <a:t>Have a go….</a:t>
            </a:r>
          </a:p>
        </p:txBody>
      </p:sp>
      <p:sp>
        <p:nvSpPr>
          <p:cNvPr id="9" name="TextBox 8">
            <a:extLst>
              <a:ext uri="{FF2B5EF4-FFF2-40B4-BE49-F238E27FC236}">
                <a16:creationId xmlns:a16="http://schemas.microsoft.com/office/drawing/2014/main" id="{F042E6EE-455F-5D46-0143-D88D6B520318}"/>
              </a:ext>
            </a:extLst>
          </p:cNvPr>
          <p:cNvSpPr txBox="1"/>
          <p:nvPr/>
        </p:nvSpPr>
        <p:spPr>
          <a:xfrm>
            <a:off x="263352" y="1700808"/>
            <a:ext cx="3229519" cy="1938992"/>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Last lesson we had a go at variations of V-Fold and Box Fold Pop-ups: </a:t>
            </a:r>
          </a:p>
          <a:p>
            <a:r>
              <a:rPr lang="en-GB" dirty="0">
                <a:latin typeface="Calibri" panose="020F0502020204030204" pitchFamily="34" charset="0"/>
                <a:ea typeface="PMingLiU" panose="02020500000000000000" pitchFamily="18" charset="-120"/>
                <a:cs typeface="Times New Roman" panose="02020603050405020304" pitchFamily="18" charset="0"/>
              </a:rPr>
              <a:t>If you didn’t make some, have a go today</a:t>
            </a:r>
            <a:endParaRPr lang="en-GB" sz="2400" dirty="0">
              <a:effectLst/>
              <a:latin typeface="Times New Roman" panose="02020603050405020304" pitchFamily="18" charset="0"/>
              <a:ea typeface="PMingLiU" panose="02020500000000000000" pitchFamily="18" charset="-120"/>
            </a:endParaRPr>
          </a:p>
        </p:txBody>
      </p:sp>
      <p:pic>
        <p:nvPicPr>
          <p:cNvPr id="4" name="Picture 3">
            <a:extLst>
              <a:ext uri="{FF2B5EF4-FFF2-40B4-BE49-F238E27FC236}">
                <a16:creationId xmlns:a16="http://schemas.microsoft.com/office/drawing/2014/main" id="{371D7773-85B9-C92A-635B-1820D4B17B20}"/>
              </a:ext>
            </a:extLst>
          </p:cNvPr>
          <p:cNvPicPr>
            <a:picLocks noChangeAspect="1"/>
          </p:cNvPicPr>
          <p:nvPr/>
        </p:nvPicPr>
        <p:blipFill>
          <a:blip r:embed="rId2"/>
          <a:stretch>
            <a:fillRect/>
          </a:stretch>
        </p:blipFill>
        <p:spPr>
          <a:xfrm>
            <a:off x="4321605" y="1187905"/>
            <a:ext cx="2900263" cy="2520000"/>
          </a:xfrm>
          <a:prstGeom prst="rect">
            <a:avLst/>
          </a:prstGeom>
        </p:spPr>
      </p:pic>
      <p:pic>
        <p:nvPicPr>
          <p:cNvPr id="12" name="Picture 11">
            <a:extLst>
              <a:ext uri="{FF2B5EF4-FFF2-40B4-BE49-F238E27FC236}">
                <a16:creationId xmlns:a16="http://schemas.microsoft.com/office/drawing/2014/main" id="{FEED5DF6-ED6F-57BF-36E5-4DE6488244B8}"/>
              </a:ext>
            </a:extLst>
          </p:cNvPr>
          <p:cNvPicPr>
            <a:picLocks noChangeAspect="1"/>
          </p:cNvPicPr>
          <p:nvPr/>
        </p:nvPicPr>
        <p:blipFill>
          <a:blip r:embed="rId3"/>
          <a:stretch>
            <a:fillRect/>
          </a:stretch>
        </p:blipFill>
        <p:spPr>
          <a:xfrm>
            <a:off x="7919251" y="1865647"/>
            <a:ext cx="2878401" cy="2520000"/>
          </a:xfrm>
          <a:prstGeom prst="rect">
            <a:avLst/>
          </a:prstGeom>
        </p:spPr>
      </p:pic>
      <p:pic>
        <p:nvPicPr>
          <p:cNvPr id="13" name="Picture 12">
            <a:extLst>
              <a:ext uri="{FF2B5EF4-FFF2-40B4-BE49-F238E27FC236}">
                <a16:creationId xmlns:a16="http://schemas.microsoft.com/office/drawing/2014/main" id="{7688BBA2-F70B-1989-9CA7-56C821E17E40}"/>
              </a:ext>
            </a:extLst>
          </p:cNvPr>
          <p:cNvPicPr>
            <a:picLocks noChangeAspect="1"/>
          </p:cNvPicPr>
          <p:nvPr/>
        </p:nvPicPr>
        <p:blipFill>
          <a:blip r:embed="rId4"/>
          <a:stretch>
            <a:fillRect/>
          </a:stretch>
        </p:blipFill>
        <p:spPr>
          <a:xfrm>
            <a:off x="1408243" y="4353111"/>
            <a:ext cx="5748496" cy="2160000"/>
          </a:xfrm>
          <a:prstGeom prst="rect">
            <a:avLst/>
          </a:prstGeom>
        </p:spPr>
      </p:pic>
      <p:grpSp>
        <p:nvGrpSpPr>
          <p:cNvPr id="21" name="Group 20">
            <a:extLst>
              <a:ext uri="{FF2B5EF4-FFF2-40B4-BE49-F238E27FC236}">
                <a16:creationId xmlns:a16="http://schemas.microsoft.com/office/drawing/2014/main" id="{7639E09B-4347-EB4B-1D85-9DE5E5466611}"/>
              </a:ext>
            </a:extLst>
          </p:cNvPr>
          <p:cNvGrpSpPr/>
          <p:nvPr/>
        </p:nvGrpSpPr>
        <p:grpSpPr>
          <a:xfrm>
            <a:off x="6888088" y="4516486"/>
            <a:ext cx="5040560" cy="2160000"/>
            <a:chOff x="6963706" y="2262867"/>
            <a:chExt cx="5040560" cy="1890303"/>
          </a:xfrm>
        </p:grpSpPr>
        <p:cxnSp>
          <p:nvCxnSpPr>
            <p:cNvPr id="22" name="Straight Connector 21">
              <a:extLst>
                <a:ext uri="{FF2B5EF4-FFF2-40B4-BE49-F238E27FC236}">
                  <a16:creationId xmlns:a16="http://schemas.microsoft.com/office/drawing/2014/main" id="{20ECF478-633E-D905-D3C7-9B656F68537D}"/>
                </a:ext>
              </a:extLst>
            </p:cNvPr>
            <p:cNvCxnSpPr>
              <a:cxnSpLocks/>
            </p:cNvCxnSpPr>
            <p:nvPr/>
          </p:nvCxnSpPr>
          <p:spPr>
            <a:xfrm flipH="1" flipV="1">
              <a:off x="9970608" y="2262868"/>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8F822F1-3E5B-5EC1-C4BA-36B6355754D5}"/>
                </a:ext>
              </a:extLst>
            </p:cNvPr>
            <p:cNvCxnSpPr/>
            <p:nvPr/>
          </p:nvCxnSpPr>
          <p:spPr>
            <a:xfrm flipV="1">
              <a:off x="8889452" y="2262867"/>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E73D619-32E3-9CDF-61CF-35A7C4264ACE}"/>
                </a:ext>
              </a:extLst>
            </p:cNvPr>
            <p:cNvCxnSpPr/>
            <p:nvPr/>
          </p:nvCxnSpPr>
          <p:spPr>
            <a:xfrm flipV="1">
              <a:off x="9406235" y="2262868"/>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60EA860D-D2A0-D8EB-7F52-9CE6605BA556}"/>
                </a:ext>
              </a:extLst>
            </p:cNvPr>
            <p:cNvGrpSpPr/>
            <p:nvPr/>
          </p:nvGrpSpPr>
          <p:grpSpPr>
            <a:xfrm>
              <a:off x="6963706" y="2708920"/>
              <a:ext cx="5040560" cy="1444250"/>
              <a:chOff x="6963706" y="2708920"/>
              <a:chExt cx="5040560" cy="1444250"/>
            </a:xfrm>
          </p:grpSpPr>
          <p:cxnSp>
            <p:nvCxnSpPr>
              <p:cNvPr id="26" name="Straight Connector 25">
                <a:extLst>
                  <a:ext uri="{FF2B5EF4-FFF2-40B4-BE49-F238E27FC236}">
                    <a16:creationId xmlns:a16="http://schemas.microsoft.com/office/drawing/2014/main" id="{A42A0A83-4206-4B15-DE55-DAA027D29B80}"/>
                  </a:ext>
                </a:extLst>
              </p:cNvPr>
              <p:cNvCxnSpPr/>
              <p:nvPr/>
            </p:nvCxnSpPr>
            <p:spPr>
              <a:xfrm>
                <a:off x="6963706" y="4139168"/>
                <a:ext cx="374441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50A4C978-EDC2-10EB-B8D8-3DC99A904D5E}"/>
                  </a:ext>
                </a:extLst>
              </p:cNvPr>
              <p:cNvCxnSpPr>
                <a:cxnSpLocks/>
              </p:cNvCxnSpPr>
              <p:nvPr/>
            </p:nvCxnSpPr>
            <p:spPr>
              <a:xfrm flipV="1">
                <a:off x="6963706" y="2713010"/>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3EE2281F-6646-B069-C30F-C77BE71A9E95}"/>
                  </a:ext>
                </a:extLst>
              </p:cNvPr>
              <p:cNvCxnSpPr>
                <a:cxnSpLocks/>
              </p:cNvCxnSpPr>
              <p:nvPr/>
            </p:nvCxnSpPr>
            <p:spPr>
              <a:xfrm flipV="1">
                <a:off x="10708122" y="2713010"/>
                <a:ext cx="1296144" cy="1415057"/>
              </a:xfrm>
              <a:prstGeom prst="line">
                <a:avLst/>
              </a:prstGeom>
              <a:ln w="28575"/>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F8A6A4B7-2D82-ECE6-B393-CCB887FA6097}"/>
                  </a:ext>
                </a:extLst>
              </p:cNvPr>
              <p:cNvCxnSpPr>
                <a:cxnSpLocks/>
              </p:cNvCxnSpPr>
              <p:nvPr/>
            </p:nvCxnSpPr>
            <p:spPr>
              <a:xfrm>
                <a:off x="10346277" y="2713010"/>
                <a:ext cx="165798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1BF6E5E5-12A3-9377-2FD4-39AF32137691}"/>
                  </a:ext>
                </a:extLst>
              </p:cNvPr>
              <p:cNvCxnSpPr>
                <a:cxnSpLocks/>
              </p:cNvCxnSpPr>
              <p:nvPr/>
            </p:nvCxnSpPr>
            <p:spPr>
              <a:xfrm flipV="1">
                <a:off x="8763906" y="3204423"/>
                <a:ext cx="864095" cy="948747"/>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E251602-AFAE-499A-22F5-78E21E356C13}"/>
                  </a:ext>
                </a:extLst>
              </p:cNvPr>
              <p:cNvCxnSpPr/>
              <p:nvPr/>
            </p:nvCxnSpPr>
            <p:spPr>
              <a:xfrm flipV="1">
                <a:off x="10060050" y="3068960"/>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3249E14-3697-88D2-0E76-1EBD57FF43E7}"/>
                  </a:ext>
                </a:extLst>
              </p:cNvPr>
              <p:cNvCxnSpPr>
                <a:cxnSpLocks/>
              </p:cNvCxnSpPr>
              <p:nvPr/>
            </p:nvCxnSpPr>
            <p:spPr>
              <a:xfrm flipH="1" flipV="1">
                <a:off x="9401820" y="2910941"/>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ED90F9C-04F4-E60E-2002-06B5A030C446}"/>
                  </a:ext>
                </a:extLst>
              </p:cNvPr>
              <p:cNvCxnSpPr/>
              <p:nvPr/>
            </p:nvCxnSpPr>
            <p:spPr>
              <a:xfrm flipV="1">
                <a:off x="8316998" y="2910940"/>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3FE2AB4-D0BD-B132-DDB2-ABBA56322298}"/>
                  </a:ext>
                </a:extLst>
              </p:cNvPr>
              <p:cNvCxnSpPr/>
              <p:nvPr/>
            </p:nvCxnSpPr>
            <p:spPr>
              <a:xfrm flipV="1">
                <a:off x="8325310" y="2974925"/>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421590E-FCD8-35DE-095D-F10580BB0A99}"/>
                  </a:ext>
                </a:extLst>
              </p:cNvPr>
              <p:cNvCxnSpPr>
                <a:cxnSpLocks/>
              </p:cNvCxnSpPr>
              <p:nvPr/>
            </p:nvCxnSpPr>
            <p:spPr>
              <a:xfrm>
                <a:off x="8259850" y="2708920"/>
                <a:ext cx="1004502" cy="4090"/>
              </a:xfrm>
              <a:prstGeom prst="line">
                <a:avLst/>
              </a:prstGeom>
              <a:ln w="28575"/>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9344F10D-832D-8EF5-8080-6C998A49D358}"/>
                  </a:ext>
                </a:extLst>
              </p:cNvPr>
              <p:cNvCxnSpPr>
                <a:cxnSpLocks/>
              </p:cNvCxnSpPr>
              <p:nvPr/>
            </p:nvCxnSpPr>
            <p:spPr>
              <a:xfrm>
                <a:off x="8325310" y="3634098"/>
                <a:ext cx="1469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ADDE8BB-5142-57DC-08CE-080789928F55}"/>
                  </a:ext>
                </a:extLst>
              </p:cNvPr>
              <p:cNvCxnSpPr/>
              <p:nvPr/>
            </p:nvCxnSpPr>
            <p:spPr>
              <a:xfrm flipV="1">
                <a:off x="8472264" y="3392996"/>
                <a:ext cx="216024" cy="2520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840C703-2B96-7BB5-B461-FA30DBBE269D}"/>
                  </a:ext>
                </a:extLst>
              </p:cNvPr>
              <p:cNvCxnSpPr/>
              <p:nvPr/>
            </p:nvCxnSpPr>
            <p:spPr>
              <a:xfrm flipH="1">
                <a:off x="9912424" y="3717032"/>
                <a:ext cx="147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541F090-02F5-A018-7364-B1FB19D86ED1}"/>
                  </a:ext>
                </a:extLst>
              </p:cNvPr>
              <p:cNvCxnSpPr/>
              <p:nvPr/>
            </p:nvCxnSpPr>
            <p:spPr>
              <a:xfrm flipV="1">
                <a:off x="9912424" y="3622997"/>
                <a:ext cx="66265" cy="940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321963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6E7E0-6979-3192-5E9E-3170D65F070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5FDBB7E-1261-C731-CDB2-36D1F54D6F89}"/>
              </a:ext>
            </a:extLst>
          </p:cNvPr>
          <p:cNvSpPr>
            <a:spLocks noGrp="1"/>
          </p:cNvSpPr>
          <p:nvPr>
            <p:ph type="title"/>
          </p:nvPr>
        </p:nvSpPr>
        <p:spPr>
          <a:xfrm>
            <a:off x="191344" y="616269"/>
            <a:ext cx="10972800" cy="868515"/>
          </a:xfrm>
        </p:spPr>
        <p:txBody>
          <a:bodyPr/>
          <a:lstStyle/>
          <a:p>
            <a:pPr algn="l"/>
            <a:r>
              <a:rPr lang="en-GB" b="1" dirty="0"/>
              <a:t>Mechanisms</a:t>
            </a:r>
          </a:p>
        </p:txBody>
      </p:sp>
      <p:sp>
        <p:nvSpPr>
          <p:cNvPr id="2" name="TextBox 1">
            <a:extLst>
              <a:ext uri="{FF2B5EF4-FFF2-40B4-BE49-F238E27FC236}">
                <a16:creationId xmlns:a16="http://schemas.microsoft.com/office/drawing/2014/main" id="{3098B839-18A0-FD6B-D170-B733002E2CDE}"/>
              </a:ext>
            </a:extLst>
          </p:cNvPr>
          <p:cNvSpPr txBox="1"/>
          <p:nvPr/>
        </p:nvSpPr>
        <p:spPr>
          <a:xfrm>
            <a:off x="263352" y="1393052"/>
            <a:ext cx="9498174" cy="1938992"/>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You will have seen mechanisms in the Pop-up books that you looked at in lesson 1. Where Pop-ups do exactly that, as the book </a:t>
            </a:r>
            <a:r>
              <a:rPr lang="en-GB" dirty="0">
                <a:latin typeface="Calibri" panose="020F0502020204030204" pitchFamily="34" charset="0"/>
                <a:ea typeface="Calibri" panose="020F0502020204030204" pitchFamily="34" charset="0"/>
                <a:cs typeface="Times New Roman" panose="02020603050405020304" pitchFamily="18" charset="0"/>
              </a:rPr>
              <a:t>opens, mechanisms don’t, they can be a slide, a rotation or a flap of paper.</a:t>
            </a:r>
          </a:p>
          <a:p>
            <a:endParaRPr lang="en-GB" sz="2400" dirty="0">
              <a:effectLst/>
              <a:latin typeface="Calibri" panose="020F0502020204030204" pitchFamily="34" charset="0"/>
              <a:ea typeface="PMingLiU" panose="02020500000000000000" pitchFamily="18" charset="-120"/>
              <a:cs typeface="Times New Roman" panose="02020603050405020304" pitchFamily="18" charset="0"/>
            </a:endParaRPr>
          </a:p>
          <a:p>
            <a:r>
              <a:rPr lang="en-GB" dirty="0">
                <a:latin typeface="Calibri" panose="020F0502020204030204" pitchFamily="34" charset="0"/>
                <a:ea typeface="PMingLiU" panose="02020500000000000000" pitchFamily="18" charset="-120"/>
                <a:cs typeface="Times New Roman" panose="02020603050405020304" pitchFamily="18" charset="0"/>
              </a:rPr>
              <a:t>We will look at these three mechanisms today and have a go…..</a:t>
            </a:r>
            <a:endParaRPr lang="en-GB" sz="2400" dirty="0">
              <a:effectLst/>
              <a:latin typeface="Times New Roman" panose="02020603050405020304" pitchFamily="18" charset="0"/>
              <a:ea typeface="PMingLiU" panose="02020500000000000000" pitchFamily="18" charset="-120"/>
            </a:endParaRPr>
          </a:p>
        </p:txBody>
      </p:sp>
      <p:pic>
        <p:nvPicPr>
          <p:cNvPr id="5" name="Picture 4" descr="A drawing of a car on a piece of paper&#10;&#10;Description automatically generated">
            <a:extLst>
              <a:ext uri="{FF2B5EF4-FFF2-40B4-BE49-F238E27FC236}">
                <a16:creationId xmlns:a16="http://schemas.microsoft.com/office/drawing/2014/main" id="{39FF4FEA-D33E-5D9F-2CA1-FA2EFC79CE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6527" y="3531138"/>
            <a:ext cx="3498946" cy="2506680"/>
          </a:xfrm>
          <a:prstGeom prst="rect">
            <a:avLst/>
          </a:prstGeom>
        </p:spPr>
      </p:pic>
      <p:pic>
        <p:nvPicPr>
          <p:cNvPr id="8" name="Picture 7" descr="A white envelope with a pink circle on it&#10;&#10;Description automatically generated">
            <a:extLst>
              <a:ext uri="{FF2B5EF4-FFF2-40B4-BE49-F238E27FC236}">
                <a16:creationId xmlns:a16="http://schemas.microsoft.com/office/drawing/2014/main" id="{D2380068-65AF-0722-7F93-EF77BE7110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34384" y="3522259"/>
            <a:ext cx="2249758" cy="3126658"/>
          </a:xfrm>
          <a:prstGeom prst="rect">
            <a:avLst/>
          </a:prstGeom>
        </p:spPr>
      </p:pic>
      <p:pic>
        <p:nvPicPr>
          <p:cNvPr id="10" name="Picture 9" descr="A paper with pink squares&#10;&#10;Description automatically generated with medium confidence">
            <a:extLst>
              <a:ext uri="{FF2B5EF4-FFF2-40B4-BE49-F238E27FC236}">
                <a16:creationId xmlns:a16="http://schemas.microsoft.com/office/drawing/2014/main" id="{6CA47F99-B419-4D0F-654C-63F9EAC4C0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670" y="3525957"/>
            <a:ext cx="2334936" cy="3126658"/>
          </a:xfrm>
          <a:prstGeom prst="rect">
            <a:avLst/>
          </a:prstGeom>
        </p:spPr>
      </p:pic>
      <p:sp>
        <p:nvSpPr>
          <p:cNvPr id="20" name="TextBox 19">
            <a:extLst>
              <a:ext uri="{FF2B5EF4-FFF2-40B4-BE49-F238E27FC236}">
                <a16:creationId xmlns:a16="http://schemas.microsoft.com/office/drawing/2014/main" id="{2D72EFCA-C01B-F046-06F0-42BD0641783E}"/>
              </a:ext>
            </a:extLst>
          </p:cNvPr>
          <p:cNvSpPr txBox="1"/>
          <p:nvPr/>
        </p:nvSpPr>
        <p:spPr>
          <a:xfrm>
            <a:off x="2048888" y="3942881"/>
            <a:ext cx="1325726" cy="830997"/>
          </a:xfrm>
          <a:prstGeom prst="rect">
            <a:avLst/>
          </a:prstGeom>
          <a:noFill/>
        </p:spPr>
        <p:txBody>
          <a:bodyPr wrap="square">
            <a:spAutoFit/>
          </a:bodyPr>
          <a:lstStyle/>
          <a:p>
            <a:r>
              <a:rPr lang="en-GB" dirty="0">
                <a:latin typeface="Calibri" panose="020F0502020204030204" pitchFamily="34" charset="0"/>
                <a:cs typeface="Times New Roman" panose="02020603050405020304" pitchFamily="18" charset="0"/>
              </a:rPr>
              <a:t>LIFT UP FLAPS</a:t>
            </a:r>
            <a:endParaRPr lang="en-GB" dirty="0"/>
          </a:p>
        </p:txBody>
      </p:sp>
      <p:sp>
        <p:nvSpPr>
          <p:cNvPr id="18" name="TextBox 17">
            <a:extLst>
              <a:ext uri="{FF2B5EF4-FFF2-40B4-BE49-F238E27FC236}">
                <a16:creationId xmlns:a16="http://schemas.microsoft.com/office/drawing/2014/main" id="{9D626551-AED0-D56C-95F6-E6698D0B0FA8}"/>
              </a:ext>
            </a:extLst>
          </p:cNvPr>
          <p:cNvSpPr txBox="1"/>
          <p:nvPr/>
        </p:nvSpPr>
        <p:spPr>
          <a:xfrm>
            <a:off x="5159896" y="6037818"/>
            <a:ext cx="2249758" cy="461665"/>
          </a:xfrm>
          <a:prstGeom prst="rect">
            <a:avLst/>
          </a:prstGeom>
          <a:noFill/>
        </p:spPr>
        <p:txBody>
          <a:bodyPr wrap="square">
            <a:spAutoFit/>
          </a:bodyPr>
          <a:lstStyle/>
          <a:p>
            <a:r>
              <a:rPr lang="en-GB" dirty="0">
                <a:latin typeface="Calibri" panose="020F0502020204030204" pitchFamily="34" charset="0"/>
                <a:cs typeface="Times New Roman" panose="02020603050405020304" pitchFamily="18" charset="0"/>
              </a:rPr>
              <a:t>PULL SLIDERS</a:t>
            </a:r>
            <a:endParaRPr lang="en-GB" dirty="0"/>
          </a:p>
        </p:txBody>
      </p:sp>
      <p:sp>
        <p:nvSpPr>
          <p:cNvPr id="19" name="TextBox 18">
            <a:extLst>
              <a:ext uri="{FF2B5EF4-FFF2-40B4-BE49-F238E27FC236}">
                <a16:creationId xmlns:a16="http://schemas.microsoft.com/office/drawing/2014/main" id="{22B0DC10-C267-C08F-2E1C-D80971C7C1E6}"/>
              </a:ext>
            </a:extLst>
          </p:cNvPr>
          <p:cNvSpPr txBox="1"/>
          <p:nvPr/>
        </p:nvSpPr>
        <p:spPr>
          <a:xfrm>
            <a:off x="9696400" y="3717025"/>
            <a:ext cx="1325726" cy="461665"/>
          </a:xfrm>
          <a:prstGeom prst="rect">
            <a:avLst/>
          </a:prstGeom>
          <a:noFill/>
        </p:spPr>
        <p:txBody>
          <a:bodyPr wrap="square">
            <a:spAutoFit/>
          </a:bodyPr>
          <a:lstStyle/>
          <a:p>
            <a:r>
              <a:rPr lang="en-GB" dirty="0">
                <a:latin typeface="Calibri" panose="020F0502020204030204" pitchFamily="34" charset="0"/>
                <a:cs typeface="Times New Roman" panose="02020603050405020304" pitchFamily="18" charset="0"/>
              </a:rPr>
              <a:t>ROTARY</a:t>
            </a:r>
            <a:endParaRPr lang="en-GB" dirty="0"/>
          </a:p>
        </p:txBody>
      </p:sp>
    </p:spTree>
    <p:extLst>
      <p:ext uri="{BB962C8B-B14F-4D97-AF65-F5344CB8AC3E}">
        <p14:creationId xmlns:p14="http://schemas.microsoft.com/office/powerpoint/2010/main" val="3626803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31D7D-A122-D4F3-1FAE-2BC3DAFCD52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9D56094-A49E-72A9-1E71-82FD6B68A023}"/>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2" name="TextBox 1">
            <a:extLst>
              <a:ext uri="{FF2B5EF4-FFF2-40B4-BE49-F238E27FC236}">
                <a16:creationId xmlns:a16="http://schemas.microsoft.com/office/drawing/2014/main" id="{79A37042-C172-98A3-A032-628A05D5A7DB}"/>
              </a:ext>
            </a:extLst>
          </p:cNvPr>
          <p:cNvSpPr txBox="1"/>
          <p:nvPr/>
        </p:nvSpPr>
        <p:spPr>
          <a:xfrm>
            <a:off x="270234" y="1556792"/>
            <a:ext cx="9498174" cy="461665"/>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Let’s look at different ways you can add a lift up flap into your Pop-up book</a:t>
            </a:r>
            <a:endParaRPr lang="en-GB" sz="2400" dirty="0">
              <a:effectLst/>
              <a:latin typeface="Times New Roman" panose="02020603050405020304" pitchFamily="18" charset="0"/>
              <a:ea typeface="PMingLiU" panose="02020500000000000000" pitchFamily="18" charset="-120"/>
            </a:endParaRPr>
          </a:p>
        </p:txBody>
      </p:sp>
      <p:pic>
        <p:nvPicPr>
          <p:cNvPr id="3" name="Picture 2">
            <a:extLst>
              <a:ext uri="{FF2B5EF4-FFF2-40B4-BE49-F238E27FC236}">
                <a16:creationId xmlns:a16="http://schemas.microsoft.com/office/drawing/2014/main" id="{060BA1EB-A310-D827-C816-5367E05947BA}"/>
              </a:ext>
            </a:extLst>
          </p:cNvPr>
          <p:cNvPicPr>
            <a:picLocks noChangeAspect="1"/>
          </p:cNvPicPr>
          <p:nvPr/>
        </p:nvPicPr>
        <p:blipFill rotWithShape="1">
          <a:blip r:embed="rId2"/>
          <a:srcRect r="79203"/>
          <a:stretch/>
        </p:blipFill>
        <p:spPr>
          <a:xfrm rot="10800000">
            <a:off x="3910018" y="2104522"/>
            <a:ext cx="1119164" cy="4424227"/>
          </a:xfrm>
          <a:prstGeom prst="rect">
            <a:avLst/>
          </a:prstGeom>
        </p:spPr>
      </p:pic>
      <p:sp>
        <p:nvSpPr>
          <p:cNvPr id="4" name="TextBox 3">
            <a:extLst>
              <a:ext uri="{FF2B5EF4-FFF2-40B4-BE49-F238E27FC236}">
                <a16:creationId xmlns:a16="http://schemas.microsoft.com/office/drawing/2014/main" id="{D9460FCE-B195-19C2-720E-C2ACF4CB5832}"/>
              </a:ext>
            </a:extLst>
          </p:cNvPr>
          <p:cNvSpPr txBox="1"/>
          <p:nvPr/>
        </p:nvSpPr>
        <p:spPr>
          <a:xfrm>
            <a:off x="5086865" y="5301208"/>
            <a:ext cx="6120680" cy="830997"/>
          </a:xfrm>
          <a:prstGeom prst="rect">
            <a:avLst/>
          </a:prstGeom>
          <a:noFill/>
        </p:spPr>
        <p:txBody>
          <a:bodyPr wrap="square" rtlCol="0">
            <a:spAutoFit/>
          </a:bodyPr>
          <a:lstStyle/>
          <a:p>
            <a:r>
              <a:rPr lang="en-GB" dirty="0">
                <a:latin typeface="+mn-lt"/>
              </a:rPr>
              <a:t>Option 3: By adding an extra piece of folded card</a:t>
            </a:r>
          </a:p>
        </p:txBody>
      </p:sp>
      <p:sp>
        <p:nvSpPr>
          <p:cNvPr id="5" name="TextBox 4">
            <a:extLst>
              <a:ext uri="{FF2B5EF4-FFF2-40B4-BE49-F238E27FC236}">
                <a16:creationId xmlns:a16="http://schemas.microsoft.com/office/drawing/2014/main" id="{DAC24D72-7708-D398-8A72-347DF75C91D7}"/>
              </a:ext>
            </a:extLst>
          </p:cNvPr>
          <p:cNvSpPr txBox="1"/>
          <p:nvPr/>
        </p:nvSpPr>
        <p:spPr>
          <a:xfrm>
            <a:off x="5063193" y="3690861"/>
            <a:ext cx="6120680" cy="1200329"/>
          </a:xfrm>
          <a:prstGeom prst="rect">
            <a:avLst/>
          </a:prstGeom>
          <a:noFill/>
        </p:spPr>
        <p:txBody>
          <a:bodyPr wrap="square" rtlCol="0">
            <a:spAutoFit/>
          </a:bodyPr>
          <a:lstStyle/>
          <a:p>
            <a:r>
              <a:rPr lang="en-GB" dirty="0">
                <a:latin typeface="+mn-lt"/>
              </a:rPr>
              <a:t>Option 2: By adding an extra piece of folded card, but slotting half through a slot, so one half of the folded card becomes the flap.</a:t>
            </a:r>
          </a:p>
        </p:txBody>
      </p:sp>
      <p:sp>
        <p:nvSpPr>
          <p:cNvPr id="6" name="TextBox 5">
            <a:extLst>
              <a:ext uri="{FF2B5EF4-FFF2-40B4-BE49-F238E27FC236}">
                <a16:creationId xmlns:a16="http://schemas.microsoft.com/office/drawing/2014/main" id="{1ED26840-4323-5A5F-9A90-619B37855DCE}"/>
              </a:ext>
            </a:extLst>
          </p:cNvPr>
          <p:cNvSpPr txBox="1"/>
          <p:nvPr/>
        </p:nvSpPr>
        <p:spPr>
          <a:xfrm>
            <a:off x="5086865" y="2250639"/>
            <a:ext cx="6120680" cy="1200329"/>
          </a:xfrm>
          <a:prstGeom prst="rect">
            <a:avLst/>
          </a:prstGeom>
          <a:noFill/>
        </p:spPr>
        <p:txBody>
          <a:bodyPr wrap="square" rtlCol="0">
            <a:spAutoFit/>
          </a:bodyPr>
          <a:lstStyle/>
          <a:p>
            <a:r>
              <a:rPr lang="en-GB" dirty="0">
                <a:latin typeface="+mn-lt"/>
              </a:rPr>
              <a:t>Option 1: By cutting out a door on the top piece of card and placing the reveal on a piece of card behind this</a:t>
            </a:r>
          </a:p>
        </p:txBody>
      </p:sp>
      <p:pic>
        <p:nvPicPr>
          <p:cNvPr id="8" name="Picture 7" descr="A paper with pink squares&#10;&#10;Description automatically generated with medium confidence">
            <a:extLst>
              <a:ext uri="{FF2B5EF4-FFF2-40B4-BE49-F238E27FC236}">
                <a16:creationId xmlns:a16="http://schemas.microsoft.com/office/drawing/2014/main" id="{2800CFB5-1CE1-7BF1-5190-9723E4C6C4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206369"/>
            <a:ext cx="3384376" cy="4531938"/>
          </a:xfrm>
          <a:prstGeom prst="rect">
            <a:avLst/>
          </a:prstGeom>
        </p:spPr>
      </p:pic>
    </p:spTree>
    <p:extLst>
      <p:ext uri="{BB962C8B-B14F-4D97-AF65-F5344CB8AC3E}">
        <p14:creationId xmlns:p14="http://schemas.microsoft.com/office/powerpoint/2010/main" val="3634586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053A3-E879-99E1-D877-AEE3587D506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C7FF675-96A3-A39E-417A-D2D9EB1260D2}"/>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4" name="TextBox 3">
            <a:extLst>
              <a:ext uri="{FF2B5EF4-FFF2-40B4-BE49-F238E27FC236}">
                <a16:creationId xmlns:a16="http://schemas.microsoft.com/office/drawing/2014/main" id="{246CB24F-E2A1-FA71-74B6-C732E4C33CDF}"/>
              </a:ext>
            </a:extLst>
          </p:cNvPr>
          <p:cNvSpPr txBox="1"/>
          <p:nvPr/>
        </p:nvSpPr>
        <p:spPr>
          <a:xfrm>
            <a:off x="382815" y="4905336"/>
            <a:ext cx="3079593" cy="1631216"/>
          </a:xfrm>
          <a:prstGeom prst="rect">
            <a:avLst/>
          </a:prstGeom>
          <a:noFill/>
        </p:spPr>
        <p:txBody>
          <a:bodyPr wrap="square" rtlCol="0">
            <a:spAutoFit/>
          </a:bodyPr>
          <a:lstStyle/>
          <a:p>
            <a:r>
              <a:rPr lang="en-GB" sz="2000" dirty="0">
                <a:latin typeface="+mn-lt"/>
              </a:rPr>
              <a:t>1: One card (A4) is for the outer card; the other is for the lift-up flap, size is determined by what you want to ‘hide’</a:t>
            </a:r>
          </a:p>
        </p:txBody>
      </p:sp>
      <p:sp>
        <p:nvSpPr>
          <p:cNvPr id="2" name="TextBox 1">
            <a:extLst>
              <a:ext uri="{FF2B5EF4-FFF2-40B4-BE49-F238E27FC236}">
                <a16:creationId xmlns:a16="http://schemas.microsoft.com/office/drawing/2014/main" id="{DCEB49F6-6C49-9C75-0E85-DC1F6EAF0775}"/>
              </a:ext>
            </a:extLst>
          </p:cNvPr>
          <p:cNvSpPr txBox="1"/>
          <p:nvPr/>
        </p:nvSpPr>
        <p:spPr>
          <a:xfrm>
            <a:off x="191344" y="1484784"/>
            <a:ext cx="10441160" cy="892552"/>
          </a:xfrm>
          <a:prstGeom prst="rect">
            <a:avLst/>
          </a:prstGeom>
          <a:noFill/>
        </p:spPr>
        <p:txBody>
          <a:bodyPr wrap="square" rtlCol="0">
            <a:spAutoFit/>
          </a:bodyPr>
          <a:lstStyle/>
          <a:p>
            <a:r>
              <a:rPr lang="en-GB" dirty="0">
                <a:latin typeface="+mn-lt"/>
              </a:rPr>
              <a:t>How to instructions for Option 1: You will need 2 pieces of card (1 A4)</a:t>
            </a:r>
          </a:p>
          <a:p>
            <a:endParaRPr lang="en-GB" sz="2800" dirty="0">
              <a:latin typeface="+mn-lt"/>
            </a:endParaRPr>
          </a:p>
        </p:txBody>
      </p:sp>
      <p:pic>
        <p:nvPicPr>
          <p:cNvPr id="6" name="Picture 5" descr="A white and pink folded paper&#10;&#10;Description automatically generated">
            <a:extLst>
              <a:ext uri="{FF2B5EF4-FFF2-40B4-BE49-F238E27FC236}">
                <a16:creationId xmlns:a16="http://schemas.microsoft.com/office/drawing/2014/main" id="{C6FF1CF8-8E2B-3F1C-52D6-66BC4AC47B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6316" y="2139657"/>
            <a:ext cx="2862855" cy="2880000"/>
          </a:xfrm>
          <a:prstGeom prst="rect">
            <a:avLst/>
          </a:prstGeom>
        </p:spPr>
      </p:pic>
      <p:pic>
        <p:nvPicPr>
          <p:cNvPr id="9" name="Picture 8" descr="A pink square on a white paper&#10;&#10;Description automatically generated">
            <a:extLst>
              <a:ext uri="{FF2B5EF4-FFF2-40B4-BE49-F238E27FC236}">
                <a16:creationId xmlns:a16="http://schemas.microsoft.com/office/drawing/2014/main" id="{66576470-A665-3B44-3C93-8D3FAF2A11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8602" y="2139657"/>
            <a:ext cx="2880000" cy="2880000"/>
          </a:xfrm>
          <a:prstGeom prst="rect">
            <a:avLst/>
          </a:prstGeom>
        </p:spPr>
      </p:pic>
      <p:sp>
        <p:nvSpPr>
          <p:cNvPr id="12" name="Rectangle 11">
            <a:extLst>
              <a:ext uri="{FF2B5EF4-FFF2-40B4-BE49-F238E27FC236}">
                <a16:creationId xmlns:a16="http://schemas.microsoft.com/office/drawing/2014/main" id="{4A8E80B3-A1CD-51C8-D09F-EC9C448426D1}"/>
              </a:ext>
            </a:extLst>
          </p:cNvPr>
          <p:cNvSpPr/>
          <p:nvPr/>
        </p:nvSpPr>
        <p:spPr>
          <a:xfrm>
            <a:off x="386776" y="2139657"/>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E6C371CC-55E7-09E8-1C4E-166740BA45AE}"/>
              </a:ext>
            </a:extLst>
          </p:cNvPr>
          <p:cNvSpPr/>
          <p:nvPr/>
        </p:nvSpPr>
        <p:spPr>
          <a:xfrm>
            <a:off x="2382408" y="2623015"/>
            <a:ext cx="1080000" cy="720000"/>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15" name="Straight Connector 14">
            <a:extLst>
              <a:ext uri="{FF2B5EF4-FFF2-40B4-BE49-F238E27FC236}">
                <a16:creationId xmlns:a16="http://schemas.microsoft.com/office/drawing/2014/main" id="{7276F7D2-D82B-CA6B-87C6-21FB01263524}"/>
              </a:ext>
            </a:extLst>
          </p:cNvPr>
          <p:cNvCxnSpPr>
            <a:stCxn id="13" idx="0"/>
            <a:endCxn id="13" idx="2"/>
          </p:cNvCxnSpPr>
          <p:nvPr/>
        </p:nvCxnSpPr>
        <p:spPr>
          <a:xfrm>
            <a:off x="2922408" y="2623015"/>
            <a:ext cx="0" cy="7200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732D7DB1-DA56-811C-4A46-71544AF1FB32}"/>
              </a:ext>
            </a:extLst>
          </p:cNvPr>
          <p:cNvSpPr txBox="1"/>
          <p:nvPr/>
        </p:nvSpPr>
        <p:spPr>
          <a:xfrm>
            <a:off x="4246316" y="5172622"/>
            <a:ext cx="2862855" cy="1631216"/>
          </a:xfrm>
          <a:prstGeom prst="rect">
            <a:avLst/>
          </a:prstGeom>
          <a:noFill/>
        </p:spPr>
        <p:txBody>
          <a:bodyPr wrap="square" rtlCol="0">
            <a:spAutoFit/>
          </a:bodyPr>
          <a:lstStyle/>
          <a:p>
            <a:r>
              <a:rPr lang="en-GB" sz="2000" dirty="0">
                <a:latin typeface="+mn-lt"/>
              </a:rPr>
              <a:t>2: </a:t>
            </a:r>
            <a:r>
              <a:rPr lang="en-GB" sz="2000" b="1" dirty="0">
                <a:latin typeface="+mn-lt"/>
              </a:rPr>
              <a:t>Fold</a:t>
            </a:r>
            <a:r>
              <a:rPr lang="en-GB" sz="2000" dirty="0">
                <a:latin typeface="+mn-lt"/>
              </a:rPr>
              <a:t> both pieces of card in half down the centre. Use a ruler to press along the </a:t>
            </a:r>
            <a:r>
              <a:rPr lang="en-GB" sz="2000" b="1" dirty="0">
                <a:latin typeface="+mn-lt"/>
              </a:rPr>
              <a:t>fold</a:t>
            </a:r>
            <a:r>
              <a:rPr lang="en-GB" sz="2000" dirty="0">
                <a:latin typeface="+mn-lt"/>
              </a:rPr>
              <a:t>, to reinforce it.</a:t>
            </a:r>
          </a:p>
        </p:txBody>
      </p:sp>
      <p:sp>
        <p:nvSpPr>
          <p:cNvPr id="18" name="TextBox 17">
            <a:extLst>
              <a:ext uri="{FF2B5EF4-FFF2-40B4-BE49-F238E27FC236}">
                <a16:creationId xmlns:a16="http://schemas.microsoft.com/office/drawing/2014/main" id="{94241773-91CA-1396-F854-D1CAE7DCF9F8}"/>
              </a:ext>
            </a:extLst>
          </p:cNvPr>
          <p:cNvSpPr txBox="1"/>
          <p:nvPr/>
        </p:nvSpPr>
        <p:spPr>
          <a:xfrm>
            <a:off x="8485747" y="5172622"/>
            <a:ext cx="2862855" cy="1631216"/>
          </a:xfrm>
          <a:prstGeom prst="rect">
            <a:avLst/>
          </a:prstGeom>
          <a:noFill/>
        </p:spPr>
        <p:txBody>
          <a:bodyPr wrap="square" rtlCol="0">
            <a:spAutoFit/>
          </a:bodyPr>
          <a:lstStyle/>
          <a:p>
            <a:r>
              <a:rPr lang="en-GB" sz="2000" dirty="0">
                <a:latin typeface="+mn-lt"/>
              </a:rPr>
              <a:t>3: Glue the lift-up flap into place on the outer card.</a:t>
            </a:r>
          </a:p>
          <a:p>
            <a:r>
              <a:rPr lang="en-GB" sz="2000" dirty="0">
                <a:latin typeface="+mn-lt"/>
              </a:rPr>
              <a:t>Add decoration to the inside.</a:t>
            </a:r>
          </a:p>
        </p:txBody>
      </p:sp>
    </p:spTree>
    <p:extLst>
      <p:ext uri="{BB962C8B-B14F-4D97-AF65-F5344CB8AC3E}">
        <p14:creationId xmlns:p14="http://schemas.microsoft.com/office/powerpoint/2010/main" val="1328571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00DE0-9A42-22BC-6CC9-CFFEF88D83B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28D05EB-D622-D0A1-BA4B-690CF3A116D1}"/>
              </a:ext>
            </a:extLst>
          </p:cNvPr>
          <p:cNvSpPr>
            <a:spLocks noGrp="1"/>
          </p:cNvSpPr>
          <p:nvPr>
            <p:ph type="title"/>
          </p:nvPr>
        </p:nvSpPr>
        <p:spPr>
          <a:xfrm>
            <a:off x="191344" y="616269"/>
            <a:ext cx="10972800" cy="868515"/>
          </a:xfrm>
        </p:spPr>
        <p:txBody>
          <a:bodyPr/>
          <a:lstStyle/>
          <a:p>
            <a:pPr algn="l"/>
            <a:r>
              <a:rPr lang="en-GB" b="1" dirty="0"/>
              <a:t>Mechanisms: Lift-up Flaps</a:t>
            </a:r>
          </a:p>
        </p:txBody>
      </p:sp>
      <p:sp>
        <p:nvSpPr>
          <p:cNvPr id="4" name="TextBox 3">
            <a:extLst>
              <a:ext uri="{FF2B5EF4-FFF2-40B4-BE49-F238E27FC236}">
                <a16:creationId xmlns:a16="http://schemas.microsoft.com/office/drawing/2014/main" id="{7D3F79A6-6691-7B1C-4EC1-D04762DC22FB}"/>
              </a:ext>
            </a:extLst>
          </p:cNvPr>
          <p:cNvSpPr txBox="1"/>
          <p:nvPr/>
        </p:nvSpPr>
        <p:spPr>
          <a:xfrm>
            <a:off x="382815" y="4905336"/>
            <a:ext cx="3079593" cy="1631216"/>
          </a:xfrm>
          <a:prstGeom prst="rect">
            <a:avLst/>
          </a:prstGeom>
          <a:noFill/>
        </p:spPr>
        <p:txBody>
          <a:bodyPr wrap="square" rtlCol="0">
            <a:spAutoFit/>
          </a:bodyPr>
          <a:lstStyle/>
          <a:p>
            <a:r>
              <a:rPr lang="en-GB" sz="2000" dirty="0">
                <a:latin typeface="+mn-lt"/>
              </a:rPr>
              <a:t>1: One card (A4) is for the outer card; the other is for the lift-up flap, size is determined by what you want to ‘hide’</a:t>
            </a:r>
          </a:p>
        </p:txBody>
      </p:sp>
      <p:sp>
        <p:nvSpPr>
          <p:cNvPr id="2" name="TextBox 1">
            <a:extLst>
              <a:ext uri="{FF2B5EF4-FFF2-40B4-BE49-F238E27FC236}">
                <a16:creationId xmlns:a16="http://schemas.microsoft.com/office/drawing/2014/main" id="{54E4D4B9-4200-0248-B424-237A4E2E0CF7}"/>
              </a:ext>
            </a:extLst>
          </p:cNvPr>
          <p:cNvSpPr txBox="1"/>
          <p:nvPr/>
        </p:nvSpPr>
        <p:spPr>
          <a:xfrm>
            <a:off x="191344" y="1484784"/>
            <a:ext cx="10441160" cy="892552"/>
          </a:xfrm>
          <a:prstGeom prst="rect">
            <a:avLst/>
          </a:prstGeom>
          <a:noFill/>
        </p:spPr>
        <p:txBody>
          <a:bodyPr wrap="square" rtlCol="0">
            <a:spAutoFit/>
          </a:bodyPr>
          <a:lstStyle/>
          <a:p>
            <a:r>
              <a:rPr lang="en-GB" dirty="0">
                <a:latin typeface="+mn-lt"/>
              </a:rPr>
              <a:t>How to instructions for Option 2: You will need 2 pieces of card (1 A4)</a:t>
            </a:r>
          </a:p>
          <a:p>
            <a:endParaRPr lang="en-GB" sz="2800" dirty="0">
              <a:latin typeface="+mn-lt"/>
            </a:endParaRPr>
          </a:p>
        </p:txBody>
      </p:sp>
      <p:sp>
        <p:nvSpPr>
          <p:cNvPr id="12" name="Rectangle 11">
            <a:extLst>
              <a:ext uri="{FF2B5EF4-FFF2-40B4-BE49-F238E27FC236}">
                <a16:creationId xmlns:a16="http://schemas.microsoft.com/office/drawing/2014/main" id="{ECD730EE-E4EF-8530-4ACD-969722CA3D3E}"/>
              </a:ext>
            </a:extLst>
          </p:cNvPr>
          <p:cNvSpPr/>
          <p:nvPr/>
        </p:nvSpPr>
        <p:spPr>
          <a:xfrm>
            <a:off x="386776" y="2139657"/>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3E6CA8AA-879D-8583-1E3C-0BA77C096805}"/>
              </a:ext>
            </a:extLst>
          </p:cNvPr>
          <p:cNvSpPr/>
          <p:nvPr/>
        </p:nvSpPr>
        <p:spPr>
          <a:xfrm>
            <a:off x="2382408" y="2623015"/>
            <a:ext cx="905280" cy="720000"/>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15" name="Straight Connector 14">
            <a:extLst>
              <a:ext uri="{FF2B5EF4-FFF2-40B4-BE49-F238E27FC236}">
                <a16:creationId xmlns:a16="http://schemas.microsoft.com/office/drawing/2014/main" id="{7BA77854-EDA9-AC55-00D2-CB5566233806}"/>
              </a:ext>
            </a:extLst>
          </p:cNvPr>
          <p:cNvCxnSpPr>
            <a:cxnSpLocks/>
          </p:cNvCxnSpPr>
          <p:nvPr/>
        </p:nvCxnSpPr>
        <p:spPr>
          <a:xfrm>
            <a:off x="2567608" y="2623015"/>
            <a:ext cx="0" cy="7200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F5F1D7B6-FBCF-173A-39DE-B1D16A20056B}"/>
              </a:ext>
            </a:extLst>
          </p:cNvPr>
          <p:cNvSpPr txBox="1"/>
          <p:nvPr/>
        </p:nvSpPr>
        <p:spPr>
          <a:xfrm>
            <a:off x="4129241" y="5085184"/>
            <a:ext cx="2862855" cy="1631216"/>
          </a:xfrm>
          <a:prstGeom prst="rect">
            <a:avLst/>
          </a:prstGeom>
          <a:noFill/>
        </p:spPr>
        <p:txBody>
          <a:bodyPr wrap="square" rtlCol="0">
            <a:spAutoFit/>
          </a:bodyPr>
          <a:lstStyle/>
          <a:p>
            <a:r>
              <a:rPr lang="en-GB" sz="2000" dirty="0">
                <a:latin typeface="+mn-lt"/>
              </a:rPr>
              <a:t>2: </a:t>
            </a:r>
            <a:r>
              <a:rPr lang="en-GB" sz="2000" b="1" dirty="0">
                <a:latin typeface="+mn-lt"/>
              </a:rPr>
              <a:t>Fold</a:t>
            </a:r>
            <a:r>
              <a:rPr lang="en-GB" sz="2000" dirty="0">
                <a:latin typeface="+mn-lt"/>
              </a:rPr>
              <a:t> the A4 card in half and the smaller piece along the dotted line. Use a ruler to press along the </a:t>
            </a:r>
            <a:r>
              <a:rPr lang="en-GB" sz="2000" b="1" dirty="0">
                <a:latin typeface="+mn-lt"/>
              </a:rPr>
              <a:t>fold</a:t>
            </a:r>
            <a:r>
              <a:rPr lang="en-GB" sz="2000" dirty="0">
                <a:latin typeface="+mn-lt"/>
              </a:rPr>
              <a:t>, to reinforce it.</a:t>
            </a:r>
          </a:p>
        </p:txBody>
      </p:sp>
      <p:sp>
        <p:nvSpPr>
          <p:cNvPr id="18" name="TextBox 17">
            <a:extLst>
              <a:ext uri="{FF2B5EF4-FFF2-40B4-BE49-F238E27FC236}">
                <a16:creationId xmlns:a16="http://schemas.microsoft.com/office/drawing/2014/main" id="{EC2F5550-E800-7A1E-3E32-38A8D690D579}"/>
              </a:ext>
            </a:extLst>
          </p:cNvPr>
          <p:cNvSpPr txBox="1"/>
          <p:nvPr/>
        </p:nvSpPr>
        <p:spPr>
          <a:xfrm>
            <a:off x="7769649" y="5085184"/>
            <a:ext cx="3913519" cy="1323439"/>
          </a:xfrm>
          <a:prstGeom prst="rect">
            <a:avLst/>
          </a:prstGeom>
          <a:noFill/>
        </p:spPr>
        <p:txBody>
          <a:bodyPr wrap="square" rtlCol="0">
            <a:spAutoFit/>
          </a:bodyPr>
          <a:lstStyle/>
          <a:p>
            <a:r>
              <a:rPr lang="en-GB" sz="2000" dirty="0">
                <a:latin typeface="+mn-lt"/>
              </a:rPr>
              <a:t>3: Mark a line for the slot on the main piece of card the length of fold of the smaller piece of card.</a:t>
            </a:r>
          </a:p>
          <a:p>
            <a:r>
              <a:rPr lang="en-GB" sz="2000" dirty="0">
                <a:latin typeface="+mn-lt"/>
              </a:rPr>
              <a:t>Carefully cut along this line.</a:t>
            </a:r>
          </a:p>
        </p:txBody>
      </p:sp>
      <p:pic>
        <p:nvPicPr>
          <p:cNvPr id="5" name="Picture 4" descr="A white paper with a pink square on a wood surface&#10;&#10;Description automatically generated">
            <a:extLst>
              <a:ext uri="{FF2B5EF4-FFF2-40B4-BE49-F238E27FC236}">
                <a16:creationId xmlns:a16="http://schemas.microsoft.com/office/drawing/2014/main" id="{048E8A61-DDE2-0FB2-8D21-A16FC09F58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9241" y="2046192"/>
            <a:ext cx="2872374" cy="2880000"/>
          </a:xfrm>
          <a:prstGeom prst="rect">
            <a:avLst/>
          </a:prstGeom>
        </p:spPr>
      </p:pic>
      <p:pic>
        <p:nvPicPr>
          <p:cNvPr id="10" name="Picture 9" descr="A piece of paper on a table&#10;&#10;Description automatically generated">
            <a:extLst>
              <a:ext uri="{FF2B5EF4-FFF2-40B4-BE49-F238E27FC236}">
                <a16:creationId xmlns:a16="http://schemas.microsoft.com/office/drawing/2014/main" id="{1CDCDC68-DDBD-3B21-5A6E-3FC9875196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3168" y="2049154"/>
            <a:ext cx="3840000" cy="2880000"/>
          </a:xfrm>
          <a:prstGeom prst="rect">
            <a:avLst/>
          </a:prstGeom>
        </p:spPr>
      </p:pic>
    </p:spTree>
    <p:extLst>
      <p:ext uri="{BB962C8B-B14F-4D97-AF65-F5344CB8AC3E}">
        <p14:creationId xmlns:p14="http://schemas.microsoft.com/office/powerpoint/2010/main" val="2218467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quot;/&gt;&lt;property id=&quot;20307&quot; value=&quot;269&quot;/&gt;&lt;/object&gt;&lt;object type=&quot;3&quot; unique_id=&quot;10004&quot;&gt;&lt;property id=&quot;20148&quot; value=&quot;5&quot;/&gt;&lt;property id=&quot;20300&quot; value=&quot;Slide 2&quot;/&gt;&lt;property id=&quot;20307&quot; value=&quot;270&quot;/&gt;&lt;/object&gt;&lt;object type=&quot;3&quot; unique_id=&quot;10005&quot;&gt;&lt;property id=&quot;20148&quot; value=&quot;5&quot;/&gt;&lt;property id=&quot;20300&quot; value=&quot;Slide 3&quot;/&gt;&lt;property id=&quot;20307&quot; value=&quot;271&quot;/&gt;&lt;/object&gt;&lt;object type=&quot;3&quot; unique_id=&quot;10006&quot;&gt;&lt;property id=&quot;20148&quot; value=&quot;5&quot;/&gt;&lt;property id=&quot;20300&quot; value=&quot;Slide 5&quot;/&gt;&lt;property id=&quot;20307&quot; value=&quot;272&quot;/&gt;&lt;/object&gt;&lt;object type=&quot;3&quot; unique_id=&quot;10007&quot;&gt;&lt;property id=&quot;20148&quot; value=&quot;5&quot;/&gt;&lt;property id=&quot;20300&quot; value=&quot;Slide 6&quot;/&gt;&lt;property id=&quot;20307&quot; value=&quot;273&quot;/&gt;&lt;/object&gt;&lt;object type=&quot;3&quot; unique_id=&quot;10050&quot;&gt;&lt;property id=&quot;20148&quot; value=&quot;5&quot;/&gt;&lt;property id=&quot;20300&quot; value=&quot;Slide 4&quot;/&gt;&lt;property id=&quot;20307&quot; value=&quot;274&quot;/&gt;&lt;/object&gt;&lt;/object&gt;&lt;object type=&quot;8&quot; unique_id=&quot;10014&quot;&gt;&lt;/object&gt;&lt;/object&gt;&lt;/database&gt;"/>
  <p:tag name="MMPROD_NEXTUNIQUEID" val="10009"/>
  <p:tag name="SECTOMILLISECCONVERTED" val="1"/>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MG 2015 not widescreen" id="{DE0DE5F7-0CA6-4013-A8E1-CFD6469979DE}" vid="{BAB2E453-6E52-4EC6-87F8-9D057D7E909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MG 2015 not widescreen" id="{DE0DE5F7-0CA6-4013-A8E1-CFD6469979DE}" vid="{332CC59D-23EB-495B-B4AF-DA8FE7291DD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93A11A7DB9F6848AA96A6B41A48DC88" ma:contentTypeVersion="16" ma:contentTypeDescription="Create a new document." ma:contentTypeScope="" ma:versionID="3db5693f230ca885d1d794597af1d487">
  <xsd:schema xmlns:xsd="http://www.w3.org/2001/XMLSchema" xmlns:xs="http://www.w3.org/2001/XMLSchema" xmlns:p="http://schemas.microsoft.com/office/2006/metadata/properties" xmlns:ns2="dc40973a-3443-49a0-8ab9-7df3d274f0ff" xmlns:ns3="87d1380e-625d-4651-9ea8-da7679bbb66e" targetNamespace="http://schemas.microsoft.com/office/2006/metadata/properties" ma:root="true" ma:fieldsID="fe4397d406eeb0b23e391f51c07e2e4f" ns2:_="" ns3:_="">
    <xsd:import namespace="dc40973a-3443-49a0-8ab9-7df3d274f0ff"/>
    <xsd:import namespace="87d1380e-625d-4651-9ea8-da7679bbb66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40973a-3443-49a0-8ab9-7df3d274f0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7d1380e-625d-4651-9ea8-da7679bbb66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05ad946-4a2c-45c2-966d-b639740f064c}" ma:internalName="TaxCatchAll" ma:showField="CatchAllData" ma:web="87d1380e-625d-4651-9ea8-da7679bbb66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7d1380e-625d-4651-9ea8-da7679bbb66e" xsi:nil="true"/>
    <lcf76f155ced4ddcb4097134ff3c332f xmlns="dc40973a-3443-49a0-8ab9-7df3d274f0f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75634C6-E089-4723-82D9-1FE4341CC768}">
  <ds:schemaRefs>
    <ds:schemaRef ds:uri="http://schemas.microsoft.com/sharepoint/v3/contenttype/forms"/>
  </ds:schemaRefs>
</ds:datastoreItem>
</file>

<file path=customXml/itemProps2.xml><?xml version="1.0" encoding="utf-8"?>
<ds:datastoreItem xmlns:ds="http://schemas.openxmlformats.org/officeDocument/2006/customXml" ds:itemID="{A50A62B7-E5F4-49BA-BF05-B8942C497B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40973a-3443-49a0-8ab9-7df3d274f0ff"/>
    <ds:schemaRef ds:uri="87d1380e-625d-4651-9ea8-da7679bbb6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180AE8E-3690-47D7-8E81-212C49FBA714}">
  <ds:schemaRefs>
    <ds:schemaRef ds:uri="http://purl.org/dc/terms/"/>
    <ds:schemaRef ds:uri="87d1380e-625d-4651-9ea8-da7679bbb66e"/>
    <ds:schemaRef ds:uri="http://schemas.openxmlformats.org/package/2006/metadata/core-properties"/>
    <ds:schemaRef ds:uri="http://schemas.microsoft.com/office/2006/documentManagement/types"/>
    <ds:schemaRef ds:uri="dc40973a-3443-49a0-8ab9-7df3d274f0ff"/>
    <ds:schemaRef ds:uri="http://purl.org/dc/elements/1.1/"/>
    <ds:schemaRef ds:uri="http://www.w3.org/XML/1998/namespace"/>
    <ds:schemaRef ds:uri="http://purl.org/dc/dcmityp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template_wmg_2015_not_widescreen (3)</Template>
  <TotalTime>18067</TotalTime>
  <Words>1634</Words>
  <Application>Microsoft Office PowerPoint</Application>
  <PresentationFormat>Widescreen</PresentationFormat>
  <Paragraphs>126</Paragraphs>
  <Slides>21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PMingLiU</vt:lpstr>
      <vt:lpstr>Arial</vt:lpstr>
      <vt:lpstr>Calibri</vt:lpstr>
      <vt:lpstr>Times New Roman</vt:lpstr>
      <vt:lpstr>Template_Warwick</vt:lpstr>
      <vt:lpstr>1_Custom Design</vt:lpstr>
      <vt:lpstr>PowerPoint Presentation</vt:lpstr>
      <vt:lpstr>Project Learning Objectives:  To create a 3D pop-up book suitable for a small child.</vt:lpstr>
      <vt:lpstr>Introduction</vt:lpstr>
      <vt:lpstr>Introduction</vt:lpstr>
      <vt:lpstr>Have a go….</vt:lpstr>
      <vt:lpstr>Mechanisms</vt:lpstr>
      <vt:lpstr>Mechanisms: Lift-up Flaps</vt:lpstr>
      <vt:lpstr>Mechanisms: Lift-up Flaps</vt:lpstr>
      <vt:lpstr>Mechanisms: Lift-up Flaps</vt:lpstr>
      <vt:lpstr>Mechanisms: Lift-up Flaps</vt:lpstr>
      <vt:lpstr>Mechanisms: Lift-up Flaps</vt:lpstr>
      <vt:lpstr>Mechanisms: Lift-up Flaps</vt:lpstr>
      <vt:lpstr>Mechanisms: Pull Slider</vt:lpstr>
      <vt:lpstr>Mechanisms: Pull Slider</vt:lpstr>
      <vt:lpstr>Mechanisms: Pull Slider</vt:lpstr>
      <vt:lpstr>Mechanisms: Pull Slider</vt:lpstr>
      <vt:lpstr>Mechanisms: Pull Slider</vt:lpstr>
      <vt:lpstr>Mechanisms: Rotary</vt:lpstr>
      <vt:lpstr>Mechanisms: Rotary</vt:lpstr>
      <vt:lpstr>Mechanisms: Rotary</vt:lpstr>
      <vt:lpstr>Assessment</vt:lpstr>
    </vt:vector>
  </TitlesOfParts>
  <Company>WMG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Luckhurst</dc:creator>
  <cp:lastModifiedBy>Cannon, Caroline</cp:lastModifiedBy>
  <cp:revision>326</cp:revision>
  <cp:lastPrinted>2019-12-05T15:31:01Z</cp:lastPrinted>
  <dcterms:created xsi:type="dcterms:W3CDTF">2019-08-06T15:08:16Z</dcterms:created>
  <dcterms:modified xsi:type="dcterms:W3CDTF">2024-07-25T11:38:22Z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0x010100C93A11A7DB9F6848AA96A6B41A48DC88</vt:lpwstr>
  </property>
  <property fmtid="{D5CDD505-2E9C-101B-9397-08002B2CF9AE}" pid="3" name="MediaServiceImageTags">
    <vt:lpwstr/>
  </property>
</Properties>
</file>