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  <p:sldMasterId id="2147483695" r:id="rId5"/>
  </p:sldMasterIdLst>
  <p:notesMasterIdLst>
    <p:notesMasterId r:id="rId16"/>
  </p:notesMasterIdLst>
  <p:handoutMasterIdLst>
    <p:handoutMasterId r:id="rId17"/>
  </p:handoutMasterIdLst>
  <p:sldIdLst>
    <p:sldId id="297" r:id="rId6"/>
    <p:sldId id="271" r:id="rId7"/>
    <p:sldId id="327" r:id="rId8"/>
    <p:sldId id="348" r:id="rId9"/>
    <p:sldId id="347" r:id="rId10"/>
    <p:sldId id="349" r:id="rId11"/>
    <p:sldId id="350" r:id="rId12"/>
    <p:sldId id="351" r:id="rId13"/>
    <p:sldId id="352" r:id="rId14"/>
    <p:sldId id="311" r:id="rId15"/>
  </p:sldIdLst>
  <p:sldSz cx="12192000" cy="6858000"/>
  <p:notesSz cx="6797675" cy="9926638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6" autoAdjust="0"/>
    <p:restoredTop sz="90929"/>
  </p:normalViewPr>
  <p:slideViewPr>
    <p:cSldViewPr showGuides="1">
      <p:cViewPr varScale="1">
        <p:scale>
          <a:sx n="78" d="100"/>
          <a:sy n="78" d="100"/>
        </p:scale>
        <p:origin x="979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3578D8-54FE-47B5-9A04-1E697C27C6A6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1C1377E5-1346-4A3E-B48E-E3CF28B495EB}">
      <dgm:prSet phldrT="[Text]"/>
      <dgm:spPr/>
      <dgm:t>
        <a:bodyPr/>
        <a:lstStyle/>
        <a:p>
          <a:r>
            <a:rPr lang="en-GB" dirty="0"/>
            <a:t>Think</a:t>
          </a:r>
        </a:p>
      </dgm:t>
    </dgm:pt>
    <dgm:pt modelId="{F841B8E4-1A5E-45E6-812A-6CF806B9869D}" type="parTrans" cxnId="{7BCC3C61-E30C-4BB7-A124-497FF613AE5E}">
      <dgm:prSet/>
      <dgm:spPr/>
      <dgm:t>
        <a:bodyPr/>
        <a:lstStyle/>
        <a:p>
          <a:endParaRPr lang="en-GB"/>
        </a:p>
      </dgm:t>
    </dgm:pt>
    <dgm:pt modelId="{D9E89F3E-A7F9-43A0-A310-D78BA8546751}" type="sibTrans" cxnId="{7BCC3C61-E30C-4BB7-A124-497FF613AE5E}">
      <dgm:prSet/>
      <dgm:spPr/>
      <dgm:t>
        <a:bodyPr/>
        <a:lstStyle/>
        <a:p>
          <a:endParaRPr lang="en-GB"/>
        </a:p>
      </dgm:t>
    </dgm:pt>
    <dgm:pt modelId="{F0B52EDB-9B29-4854-9719-4C8CA532EFAB}">
      <dgm:prSet phldrT="[Text]"/>
      <dgm:spPr/>
      <dgm:t>
        <a:bodyPr/>
        <a:lstStyle/>
        <a:p>
          <a:r>
            <a:rPr lang="en-GB" dirty="0"/>
            <a:t>Pair</a:t>
          </a:r>
        </a:p>
      </dgm:t>
    </dgm:pt>
    <dgm:pt modelId="{B562CE39-E845-48AD-B01A-CD63A5E3DB85}" type="parTrans" cxnId="{6D30CD4F-B96B-4179-8385-13F64D83E1C9}">
      <dgm:prSet/>
      <dgm:spPr/>
      <dgm:t>
        <a:bodyPr/>
        <a:lstStyle/>
        <a:p>
          <a:endParaRPr lang="en-GB"/>
        </a:p>
      </dgm:t>
    </dgm:pt>
    <dgm:pt modelId="{57261A59-E078-457C-BF3C-6EE6E8D83FE6}" type="sibTrans" cxnId="{6D30CD4F-B96B-4179-8385-13F64D83E1C9}">
      <dgm:prSet/>
      <dgm:spPr/>
      <dgm:t>
        <a:bodyPr/>
        <a:lstStyle/>
        <a:p>
          <a:endParaRPr lang="en-GB"/>
        </a:p>
      </dgm:t>
    </dgm:pt>
    <dgm:pt modelId="{F9BB2246-4DA6-4CE3-B6CF-3E33AF48FFCD}">
      <dgm:prSet phldrT="[Text]"/>
      <dgm:spPr/>
      <dgm:t>
        <a:bodyPr/>
        <a:lstStyle/>
        <a:p>
          <a:r>
            <a:rPr lang="en-GB" dirty="0"/>
            <a:t>Share</a:t>
          </a:r>
        </a:p>
      </dgm:t>
    </dgm:pt>
    <dgm:pt modelId="{694779B6-95E7-4793-8FB5-ABE6C80D0DF4}" type="parTrans" cxnId="{49F2A835-B88B-4F8D-ABFF-24C89DBB3AC4}">
      <dgm:prSet/>
      <dgm:spPr/>
      <dgm:t>
        <a:bodyPr/>
        <a:lstStyle/>
        <a:p>
          <a:endParaRPr lang="en-GB"/>
        </a:p>
      </dgm:t>
    </dgm:pt>
    <dgm:pt modelId="{7FC7F45F-3F1C-49DB-9C55-B13AB223FB51}" type="sibTrans" cxnId="{49F2A835-B88B-4F8D-ABFF-24C89DBB3AC4}">
      <dgm:prSet/>
      <dgm:spPr/>
      <dgm:t>
        <a:bodyPr/>
        <a:lstStyle/>
        <a:p>
          <a:endParaRPr lang="en-GB"/>
        </a:p>
      </dgm:t>
    </dgm:pt>
    <dgm:pt modelId="{01BA5982-4790-4108-95E6-9D48172BC13C}" type="pres">
      <dgm:prSet presAssocID="{EB3578D8-54FE-47B5-9A04-1E697C27C6A6}" presName="Name0" presStyleCnt="0">
        <dgm:presLayoutVars>
          <dgm:dir/>
          <dgm:resizeHandles val="exact"/>
        </dgm:presLayoutVars>
      </dgm:prSet>
      <dgm:spPr/>
    </dgm:pt>
    <dgm:pt modelId="{B501C066-97BE-4FCE-90DC-01D626B14F20}" type="pres">
      <dgm:prSet presAssocID="{1C1377E5-1346-4A3E-B48E-E3CF28B495EB}" presName="node" presStyleLbl="node1" presStyleIdx="0" presStyleCnt="3">
        <dgm:presLayoutVars>
          <dgm:bulletEnabled val="1"/>
        </dgm:presLayoutVars>
      </dgm:prSet>
      <dgm:spPr/>
    </dgm:pt>
    <dgm:pt modelId="{D17BA492-17A9-414B-BE21-628C9A865B01}" type="pres">
      <dgm:prSet presAssocID="{D9E89F3E-A7F9-43A0-A310-D78BA8546751}" presName="sibTrans" presStyleLbl="sibTrans2D1" presStyleIdx="0" presStyleCnt="2"/>
      <dgm:spPr/>
    </dgm:pt>
    <dgm:pt modelId="{DDCCD9B3-AE5C-470D-AC99-EA72398437A1}" type="pres">
      <dgm:prSet presAssocID="{D9E89F3E-A7F9-43A0-A310-D78BA8546751}" presName="connectorText" presStyleLbl="sibTrans2D1" presStyleIdx="0" presStyleCnt="2"/>
      <dgm:spPr/>
    </dgm:pt>
    <dgm:pt modelId="{DF15C8DC-5C72-4F4A-AA34-D412C8E03741}" type="pres">
      <dgm:prSet presAssocID="{F0B52EDB-9B29-4854-9719-4C8CA532EFAB}" presName="node" presStyleLbl="node1" presStyleIdx="1" presStyleCnt="3">
        <dgm:presLayoutVars>
          <dgm:bulletEnabled val="1"/>
        </dgm:presLayoutVars>
      </dgm:prSet>
      <dgm:spPr/>
    </dgm:pt>
    <dgm:pt modelId="{B629903D-4762-460E-BE3F-0DA7AFBD6DF8}" type="pres">
      <dgm:prSet presAssocID="{57261A59-E078-457C-BF3C-6EE6E8D83FE6}" presName="sibTrans" presStyleLbl="sibTrans2D1" presStyleIdx="1" presStyleCnt="2"/>
      <dgm:spPr/>
    </dgm:pt>
    <dgm:pt modelId="{ED7B9BCF-B6F8-4069-854F-CACF893CAD91}" type="pres">
      <dgm:prSet presAssocID="{57261A59-E078-457C-BF3C-6EE6E8D83FE6}" presName="connectorText" presStyleLbl="sibTrans2D1" presStyleIdx="1" presStyleCnt="2"/>
      <dgm:spPr/>
    </dgm:pt>
    <dgm:pt modelId="{F8A41ED1-A309-4D0F-8279-9ACD3FA4D3A4}" type="pres">
      <dgm:prSet presAssocID="{F9BB2246-4DA6-4CE3-B6CF-3E33AF48FFCD}" presName="node" presStyleLbl="node1" presStyleIdx="2" presStyleCnt="3">
        <dgm:presLayoutVars>
          <dgm:bulletEnabled val="1"/>
        </dgm:presLayoutVars>
      </dgm:prSet>
      <dgm:spPr/>
    </dgm:pt>
  </dgm:ptLst>
  <dgm:cxnLst>
    <dgm:cxn modelId="{E6B65510-0F0E-4154-9EBC-ED83D99280BC}" type="presOf" srcId="{D9E89F3E-A7F9-43A0-A310-D78BA8546751}" destId="{DDCCD9B3-AE5C-470D-AC99-EA72398437A1}" srcOrd="1" destOrd="0" presId="urn:microsoft.com/office/officeart/2005/8/layout/process1"/>
    <dgm:cxn modelId="{DEAE022E-C88E-4F44-A011-7B87A85996BA}" type="presOf" srcId="{57261A59-E078-457C-BF3C-6EE6E8D83FE6}" destId="{ED7B9BCF-B6F8-4069-854F-CACF893CAD91}" srcOrd="1" destOrd="0" presId="urn:microsoft.com/office/officeart/2005/8/layout/process1"/>
    <dgm:cxn modelId="{057A6D2F-C53A-48D6-9CBF-9C940A1AE138}" type="presOf" srcId="{D9E89F3E-A7F9-43A0-A310-D78BA8546751}" destId="{D17BA492-17A9-414B-BE21-628C9A865B01}" srcOrd="0" destOrd="0" presId="urn:microsoft.com/office/officeart/2005/8/layout/process1"/>
    <dgm:cxn modelId="{49F2A835-B88B-4F8D-ABFF-24C89DBB3AC4}" srcId="{EB3578D8-54FE-47B5-9A04-1E697C27C6A6}" destId="{F9BB2246-4DA6-4CE3-B6CF-3E33AF48FFCD}" srcOrd="2" destOrd="0" parTransId="{694779B6-95E7-4793-8FB5-ABE6C80D0DF4}" sibTransId="{7FC7F45F-3F1C-49DB-9C55-B13AB223FB51}"/>
    <dgm:cxn modelId="{D089BC3D-2ED0-495B-8CB1-BC1303B1EDA6}" type="presOf" srcId="{57261A59-E078-457C-BF3C-6EE6E8D83FE6}" destId="{B629903D-4762-460E-BE3F-0DA7AFBD6DF8}" srcOrd="0" destOrd="0" presId="urn:microsoft.com/office/officeart/2005/8/layout/process1"/>
    <dgm:cxn modelId="{7BCC3C61-E30C-4BB7-A124-497FF613AE5E}" srcId="{EB3578D8-54FE-47B5-9A04-1E697C27C6A6}" destId="{1C1377E5-1346-4A3E-B48E-E3CF28B495EB}" srcOrd="0" destOrd="0" parTransId="{F841B8E4-1A5E-45E6-812A-6CF806B9869D}" sibTransId="{D9E89F3E-A7F9-43A0-A310-D78BA8546751}"/>
    <dgm:cxn modelId="{6D30CD4F-B96B-4179-8385-13F64D83E1C9}" srcId="{EB3578D8-54FE-47B5-9A04-1E697C27C6A6}" destId="{F0B52EDB-9B29-4854-9719-4C8CA532EFAB}" srcOrd="1" destOrd="0" parTransId="{B562CE39-E845-48AD-B01A-CD63A5E3DB85}" sibTransId="{57261A59-E078-457C-BF3C-6EE6E8D83FE6}"/>
    <dgm:cxn modelId="{7724EABC-3AFB-461A-908D-48571A04AF33}" type="presOf" srcId="{F0B52EDB-9B29-4854-9719-4C8CA532EFAB}" destId="{DF15C8DC-5C72-4F4A-AA34-D412C8E03741}" srcOrd="0" destOrd="0" presId="urn:microsoft.com/office/officeart/2005/8/layout/process1"/>
    <dgm:cxn modelId="{A344C5CE-5494-47B7-AB92-3D87DC3D5F67}" type="presOf" srcId="{1C1377E5-1346-4A3E-B48E-E3CF28B495EB}" destId="{B501C066-97BE-4FCE-90DC-01D626B14F20}" srcOrd="0" destOrd="0" presId="urn:microsoft.com/office/officeart/2005/8/layout/process1"/>
    <dgm:cxn modelId="{17B25ADB-4A92-4CC6-8D35-0E78EB4E4F2F}" type="presOf" srcId="{EB3578D8-54FE-47B5-9A04-1E697C27C6A6}" destId="{01BA5982-4790-4108-95E6-9D48172BC13C}" srcOrd="0" destOrd="0" presId="urn:microsoft.com/office/officeart/2005/8/layout/process1"/>
    <dgm:cxn modelId="{D087E6E2-548A-493A-B8CE-E5C399DB115A}" type="presOf" srcId="{F9BB2246-4DA6-4CE3-B6CF-3E33AF48FFCD}" destId="{F8A41ED1-A309-4D0F-8279-9ACD3FA4D3A4}" srcOrd="0" destOrd="0" presId="urn:microsoft.com/office/officeart/2005/8/layout/process1"/>
    <dgm:cxn modelId="{036D7733-1ADE-4BFD-82D5-B828B2652DA9}" type="presParOf" srcId="{01BA5982-4790-4108-95E6-9D48172BC13C}" destId="{B501C066-97BE-4FCE-90DC-01D626B14F20}" srcOrd="0" destOrd="0" presId="urn:microsoft.com/office/officeart/2005/8/layout/process1"/>
    <dgm:cxn modelId="{5D0EA3FE-399B-4068-9F08-E6D05D133503}" type="presParOf" srcId="{01BA5982-4790-4108-95E6-9D48172BC13C}" destId="{D17BA492-17A9-414B-BE21-628C9A865B01}" srcOrd="1" destOrd="0" presId="urn:microsoft.com/office/officeart/2005/8/layout/process1"/>
    <dgm:cxn modelId="{96226942-ED70-4943-8739-9B97DF9FA4CB}" type="presParOf" srcId="{D17BA492-17A9-414B-BE21-628C9A865B01}" destId="{DDCCD9B3-AE5C-470D-AC99-EA72398437A1}" srcOrd="0" destOrd="0" presId="urn:microsoft.com/office/officeart/2005/8/layout/process1"/>
    <dgm:cxn modelId="{8C5DBC0F-DA39-474B-A9EE-F8AD1BCE10DA}" type="presParOf" srcId="{01BA5982-4790-4108-95E6-9D48172BC13C}" destId="{DF15C8DC-5C72-4F4A-AA34-D412C8E03741}" srcOrd="2" destOrd="0" presId="urn:microsoft.com/office/officeart/2005/8/layout/process1"/>
    <dgm:cxn modelId="{4F06FFDF-076E-4516-88CA-54F87088406C}" type="presParOf" srcId="{01BA5982-4790-4108-95E6-9D48172BC13C}" destId="{B629903D-4762-460E-BE3F-0DA7AFBD6DF8}" srcOrd="3" destOrd="0" presId="urn:microsoft.com/office/officeart/2005/8/layout/process1"/>
    <dgm:cxn modelId="{EA11634F-B034-4B0D-9953-859EA681AF27}" type="presParOf" srcId="{B629903D-4762-460E-BE3F-0DA7AFBD6DF8}" destId="{ED7B9BCF-B6F8-4069-854F-CACF893CAD91}" srcOrd="0" destOrd="0" presId="urn:microsoft.com/office/officeart/2005/8/layout/process1"/>
    <dgm:cxn modelId="{2B22263D-527D-4EEC-804C-53291CBC3414}" type="presParOf" srcId="{01BA5982-4790-4108-95E6-9D48172BC13C}" destId="{F8A41ED1-A309-4D0F-8279-9ACD3FA4D3A4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01C066-97BE-4FCE-90DC-01D626B14F20}">
      <dsp:nvSpPr>
        <dsp:cNvPr id="0" name=""/>
        <dsp:cNvSpPr/>
      </dsp:nvSpPr>
      <dsp:spPr>
        <a:xfrm>
          <a:off x="7143" y="835607"/>
          <a:ext cx="2135187" cy="128111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500" kern="1200" dirty="0"/>
            <a:t>Think</a:t>
          </a:r>
        </a:p>
      </dsp:txBody>
      <dsp:txXfrm>
        <a:off x="44665" y="873129"/>
        <a:ext cx="2060143" cy="1206068"/>
      </dsp:txXfrm>
    </dsp:sp>
    <dsp:sp modelId="{D17BA492-17A9-414B-BE21-628C9A865B01}">
      <dsp:nvSpPr>
        <dsp:cNvPr id="0" name=""/>
        <dsp:cNvSpPr/>
      </dsp:nvSpPr>
      <dsp:spPr>
        <a:xfrm>
          <a:off x="2355850" y="1211400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/>
        </a:p>
      </dsp:txBody>
      <dsp:txXfrm>
        <a:off x="2355850" y="1317305"/>
        <a:ext cx="316861" cy="317716"/>
      </dsp:txXfrm>
    </dsp:sp>
    <dsp:sp modelId="{DF15C8DC-5C72-4F4A-AA34-D412C8E03741}">
      <dsp:nvSpPr>
        <dsp:cNvPr id="0" name=""/>
        <dsp:cNvSpPr/>
      </dsp:nvSpPr>
      <dsp:spPr>
        <a:xfrm>
          <a:off x="2996406" y="835607"/>
          <a:ext cx="2135187" cy="1281112"/>
        </a:xfrm>
        <a:prstGeom prst="roundRect">
          <a:avLst>
            <a:gd name="adj" fmla="val 10000"/>
          </a:avLst>
        </a:prstGeom>
        <a:solidFill>
          <a:schemeClr val="accent5">
            <a:hueOff val="2571418"/>
            <a:satOff val="5874"/>
            <a:lumOff val="-162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500" kern="1200" dirty="0"/>
            <a:t>Pair</a:t>
          </a:r>
        </a:p>
      </dsp:txBody>
      <dsp:txXfrm>
        <a:off x="3033928" y="873129"/>
        <a:ext cx="2060143" cy="1206068"/>
      </dsp:txXfrm>
    </dsp:sp>
    <dsp:sp modelId="{B629903D-4762-460E-BE3F-0DA7AFBD6DF8}">
      <dsp:nvSpPr>
        <dsp:cNvPr id="0" name=""/>
        <dsp:cNvSpPr/>
      </dsp:nvSpPr>
      <dsp:spPr>
        <a:xfrm>
          <a:off x="5345112" y="1211400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5142836"/>
            <a:satOff val="11748"/>
            <a:lumOff val="-3254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/>
        </a:p>
      </dsp:txBody>
      <dsp:txXfrm>
        <a:off x="5345112" y="1317305"/>
        <a:ext cx="316861" cy="317716"/>
      </dsp:txXfrm>
    </dsp:sp>
    <dsp:sp modelId="{F8A41ED1-A309-4D0F-8279-9ACD3FA4D3A4}">
      <dsp:nvSpPr>
        <dsp:cNvPr id="0" name=""/>
        <dsp:cNvSpPr/>
      </dsp:nvSpPr>
      <dsp:spPr>
        <a:xfrm>
          <a:off x="5985668" y="835607"/>
          <a:ext cx="2135187" cy="1281112"/>
        </a:xfrm>
        <a:prstGeom prst="roundRect">
          <a:avLst>
            <a:gd name="adj" fmla="val 10000"/>
          </a:avLst>
        </a:prstGeom>
        <a:solidFill>
          <a:schemeClr val="accent5">
            <a:hueOff val="5142836"/>
            <a:satOff val="11748"/>
            <a:lumOff val="-32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500" kern="1200" dirty="0"/>
            <a:t>Share</a:t>
          </a:r>
        </a:p>
      </dsp:txBody>
      <dsp:txXfrm>
        <a:off x="6023190" y="873129"/>
        <a:ext cx="2060143" cy="1206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35" y="0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993" y="4715153"/>
            <a:ext cx="4983689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306"/>
            <a:ext cx="2945341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35" y="9430306"/>
            <a:ext cx="294534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Get pupils to think about their story plan, in pairs talk to each other and share opinions of WWW (what works well) and EBI (Even better if)</a:t>
            </a:r>
            <a:endParaRPr lang="en-GB" sz="1600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88436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How’s it going? Quick check around the classroom, to see how everyone is doing, have they completed most of their pages? This will help plan for the last lesson.</a:t>
            </a:r>
            <a:endParaRPr lang="en-GB" sz="1600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  <a:p>
            <a:r>
              <a:rPr lang="en-GB" sz="1200" dirty="0">
                <a:effectLst/>
                <a:latin typeface="Calibri" panose="020F0502020204030204" pitchFamily="34" charset="0"/>
                <a:ea typeface="PMingLiU" panose="02020500000000000000" pitchFamily="18" charset="-120"/>
              </a:rPr>
              <a:t>NB. If anyone is behind, they could finish decorating for homework.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94464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G_PowerpointBackground-wide.jpg">
            <a:extLst>
              <a:ext uri="{FF2B5EF4-FFF2-40B4-BE49-F238E27FC236}">
                <a16:creationId xmlns:a16="http://schemas.microsoft.com/office/drawing/2014/main" id="{446CB960-5F59-46F9-F955-71661A9140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428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3339" y="5013176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228600"/>
            <a:ext cx="25908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600"/>
            <a:ext cx="7569200" cy="5257800"/>
          </a:xfrm>
        </p:spPr>
        <p:txBody>
          <a:bodyPr vert="eaVert"/>
          <a:lstStyle>
            <a:lvl1pPr marL="457200" indent="-457200"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457200" indent="-457200" algn="ctr">
              <a:buFontTx/>
              <a:buBlip>
                <a:blip r:embed="rId2"/>
              </a:buBlip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14/05/2024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14/05/2024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14/05/2024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14/05/2024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14/05/2024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349" y="548680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14/05/2024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14/05/2024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G_PowerpointBackground-wide2.jpg">
            <a:extLst>
              <a:ext uri="{FF2B5EF4-FFF2-40B4-BE49-F238E27FC236}">
                <a16:creationId xmlns:a16="http://schemas.microsoft.com/office/drawing/2014/main" id="{6B5E3A86-8B04-9D36-BF44-138729B2F18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428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5360" y="2780928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5909" y="4045918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403" y="404664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772817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14/05/2024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14/05/2024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14/05/2024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14/05/2024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MG_PowerpointBackground-wide5.jpg">
            <a:extLst>
              <a:ext uri="{FF2B5EF4-FFF2-40B4-BE49-F238E27FC236}">
                <a16:creationId xmlns:a16="http://schemas.microsoft.com/office/drawing/2014/main" id="{8DA7AB60-9A75-A5A2-4E72-11F288AD61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429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0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457200" indent="-457200">
              <a:buFontTx/>
              <a:buBlip>
                <a:blip r:embed="rId3"/>
              </a:buBlip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114800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080000" cy="4114800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 marL="457200" indent="-457200">
              <a:buFontTx/>
              <a:buBlip>
                <a:blip r:embed="rId2"/>
              </a:buBlip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G_PowerpointBackground-wide4.jpg">
            <a:extLst>
              <a:ext uri="{FF2B5EF4-FFF2-40B4-BE49-F238E27FC236}">
                <a16:creationId xmlns:a16="http://schemas.microsoft.com/office/drawing/2014/main" id="{83D9248D-E9EA-0298-EE70-6C16CC9375F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42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6356176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68800" y="6356176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6356176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MG_PowerpointBackground-wide5.jpg">
            <a:extLst>
              <a:ext uri="{FF2B5EF4-FFF2-40B4-BE49-F238E27FC236}">
                <a16:creationId xmlns:a16="http://schemas.microsoft.com/office/drawing/2014/main" id="{DACA253F-9806-6DF2-EA2C-CA916D7CF76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239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14/05/2024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0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9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4800" dirty="0"/>
              <a:t>Paper Engineering – Lesson 5</a:t>
            </a:r>
          </a:p>
          <a:p>
            <a:r>
              <a:rPr lang="en-GB" sz="2000" dirty="0"/>
              <a:t>Bringing paper to life, from 2-Dimensional to 3-Dimensional</a:t>
            </a:r>
          </a:p>
        </p:txBody>
      </p:sp>
    </p:spTree>
    <p:extLst>
      <p:ext uri="{BB962C8B-B14F-4D97-AF65-F5344CB8AC3E}">
        <p14:creationId xmlns:p14="http://schemas.microsoft.com/office/powerpoint/2010/main" val="2377684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C91C47-AE86-027C-F84A-C702BFC788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6">
            <a:extLst>
              <a:ext uri="{FF2B5EF4-FFF2-40B4-BE49-F238E27FC236}">
                <a16:creationId xmlns:a16="http://schemas.microsoft.com/office/drawing/2014/main" id="{5117B421-25B3-B847-71AC-B8F349913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616269"/>
            <a:ext cx="10972800" cy="868515"/>
          </a:xfrm>
        </p:spPr>
        <p:txBody>
          <a:bodyPr/>
          <a:lstStyle/>
          <a:p>
            <a:pPr algn="l"/>
            <a:r>
              <a:rPr lang="en-GB" b="1" dirty="0"/>
              <a:t>Assessment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9F8BAE-1505-7DC3-6990-EEC4566E7C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950" t="2750" r="26901" b="3801"/>
          <a:stretch/>
        </p:blipFill>
        <p:spPr>
          <a:xfrm>
            <a:off x="379957" y="1268760"/>
            <a:ext cx="2650052" cy="5484991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85A35BE-8AC1-90F4-9ECD-D74DFFBF6399}"/>
              </a:ext>
            </a:extLst>
          </p:cNvPr>
          <p:cNvSpPr/>
          <p:nvPr/>
        </p:nvSpPr>
        <p:spPr bwMode="auto">
          <a:xfrm>
            <a:off x="3071664" y="1844824"/>
            <a:ext cx="8640960" cy="1368000"/>
          </a:xfrm>
          <a:prstGeom prst="round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Still need to finish some pages, not all pop-ups or mechanisms are complete.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9B3E532-AAFA-4934-4B6A-32507A38217A}"/>
              </a:ext>
            </a:extLst>
          </p:cNvPr>
          <p:cNvSpPr/>
          <p:nvPr/>
        </p:nvSpPr>
        <p:spPr bwMode="auto">
          <a:xfrm>
            <a:off x="3071664" y="3399187"/>
            <a:ext cx="8640960" cy="1368000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Finished planning all pages, making all pop-</a:t>
            </a:r>
            <a:r>
              <a:rPr lang="en-GB" sz="3200" dirty="0">
                <a:latin typeface="+mn-lt"/>
              </a:rPr>
              <a:t>ups and mechanisms required.</a:t>
            </a:r>
            <a:endParaRPr kumimoji="0" lang="en-GB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B429BA8-C861-ED21-4E70-07D1D1E2CC86}"/>
              </a:ext>
            </a:extLst>
          </p:cNvPr>
          <p:cNvSpPr/>
          <p:nvPr/>
        </p:nvSpPr>
        <p:spPr bwMode="auto">
          <a:xfrm>
            <a:off x="3030009" y="4953550"/>
            <a:ext cx="8640960" cy="1368000"/>
          </a:xfrm>
          <a:prstGeom prst="round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Finished planning all pages, making all pop-ups and mechanisms.  Have started assembly and decorating.</a:t>
            </a:r>
          </a:p>
        </p:txBody>
      </p:sp>
    </p:spTree>
    <p:extLst>
      <p:ext uri="{BB962C8B-B14F-4D97-AF65-F5344CB8AC3E}">
        <p14:creationId xmlns:p14="http://schemas.microsoft.com/office/powerpoint/2010/main" val="3404170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33" y="620688"/>
            <a:ext cx="11449272" cy="1362075"/>
          </a:xfrm>
        </p:spPr>
        <p:txBody>
          <a:bodyPr/>
          <a:lstStyle/>
          <a:p>
            <a:r>
              <a:rPr lang="en-GB" sz="4400" dirty="0"/>
              <a:t>Project Learning Objectives: </a:t>
            </a:r>
            <a:br>
              <a:rPr lang="en-GB" sz="4400" dirty="0"/>
            </a:br>
            <a:r>
              <a:rPr lang="en-GB" sz="3200" b="0" dirty="0"/>
              <a:t>To create a 3D pop-up book suitable for a small child.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51984" y="1888554"/>
            <a:ext cx="6120680" cy="47018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b="1" dirty="0"/>
              <a:t>Success criteria:</a:t>
            </a: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(SC1) I can explain advantages and disadvantages of pop-up books</a:t>
            </a:r>
            <a:endParaRPr lang="en-GB" sz="1800" dirty="0">
              <a:effectLst/>
              <a:ea typeface="PMingLiU" panose="02020500000000000000" pitchFamily="18" charset="-120"/>
            </a:endParaRP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(SC2) I can identify advantages and disadvantages of making 3D shapes from flat sheets.</a:t>
            </a:r>
            <a:endParaRPr lang="en-GB" sz="1800" dirty="0">
              <a:effectLst/>
              <a:ea typeface="PMingLiU" panose="02020500000000000000" pitchFamily="18" charset="-120"/>
            </a:endParaRP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(SC3) I can describe how folding a flat (2D) sheet of paper makes it a 3D object.</a:t>
            </a: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(SC4) I can describe how different cuts and folds can make different 3D shapes.</a:t>
            </a:r>
            <a:endParaRPr lang="en-GB" sz="1800" dirty="0">
              <a:effectLst/>
              <a:ea typeface="PMingLiU" panose="02020500000000000000" pitchFamily="18" charset="-120"/>
            </a:endParaRP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(SC5) I can make a pop-up designs following instructions.</a:t>
            </a: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(SC6) I can make a pop-up designs from a blank piece of paper.</a:t>
            </a: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(SC7) I can identify the difference between pop-ups and mechanisms</a:t>
            </a:r>
          </a:p>
          <a:p>
            <a:r>
              <a:rPr lang="en-GB" sz="1800" dirty="0">
                <a:effectLst/>
                <a:ea typeface="Times New Roman" panose="02020603050405020304" pitchFamily="18" charset="0"/>
              </a:rPr>
              <a:t>(SC8) I can create a short, fun story and make it into a pop-up book.</a:t>
            </a:r>
            <a:endParaRPr lang="en-GB" sz="1800" dirty="0">
              <a:effectLst/>
              <a:ea typeface="PMingLiU" panose="02020500000000000000" pitchFamily="18" charset="-12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1793E0E-DC04-6F00-69C8-707B09E710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531398"/>
              </p:ext>
            </p:extLst>
          </p:nvPr>
        </p:nvGraphicFramePr>
        <p:xfrm>
          <a:off x="263353" y="1888554"/>
          <a:ext cx="5508000" cy="46846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36000">
                  <a:extLst>
                    <a:ext uri="{9D8B030D-6E8A-4147-A177-3AD203B41FA5}">
                      <a16:colId xmlns:a16="http://schemas.microsoft.com/office/drawing/2014/main" val="3697883408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391867524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2204831986"/>
                    </a:ext>
                  </a:extLst>
                </a:gridCol>
              </a:tblGrid>
              <a:tr h="439512">
                <a:tc>
                  <a:txBody>
                    <a:bodyPr/>
                    <a:lstStyle/>
                    <a:p>
                      <a:r>
                        <a:rPr lang="en-GB" dirty="0"/>
                        <a:t>Week 1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Week 2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Week 3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154761"/>
                  </a:ext>
                </a:extLst>
              </a:tr>
              <a:tr h="2077673">
                <a:tc>
                  <a:txBody>
                    <a:bodyPr/>
                    <a:lstStyle/>
                    <a:p>
                      <a:r>
                        <a:rPr lang="en-GB" sz="1600" dirty="0"/>
                        <a:t>Analysis of Pop-up books.</a:t>
                      </a:r>
                    </a:p>
                    <a:p>
                      <a:r>
                        <a:rPr lang="en-GB" sz="1600" dirty="0"/>
                        <a:t>Have a go at some basic pop-up techniques.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Explore the essential techniques for accurate pop-up.</a:t>
                      </a:r>
                    </a:p>
                    <a:p>
                      <a:r>
                        <a:rPr lang="en-GB" sz="1600" dirty="0"/>
                        <a:t>Continue to have a go.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Introduce variations of pop-ups.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Using knowledge learnt so far, introduce mechanisms.</a:t>
                      </a:r>
                    </a:p>
                    <a:p>
                      <a:r>
                        <a:rPr lang="en-GB" sz="1600" dirty="0"/>
                        <a:t>Know the difference between them.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2506956"/>
                  </a:ext>
                </a:extLst>
              </a:tr>
              <a:tr h="439512">
                <a:tc>
                  <a:txBody>
                    <a:bodyPr/>
                    <a:lstStyle/>
                    <a:p>
                      <a:r>
                        <a:rPr lang="en-GB" sz="1800" dirty="0"/>
                        <a:t>Week 4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Week 5/6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Week 7/8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616459"/>
                  </a:ext>
                </a:extLst>
              </a:tr>
              <a:tr h="1728000">
                <a:tc>
                  <a:txBody>
                    <a:bodyPr/>
                    <a:lstStyle/>
                    <a:p>
                      <a:r>
                        <a:rPr lang="en-GB" sz="1600" dirty="0"/>
                        <a:t>Discuss key criteria for a good story or pop-up book.</a:t>
                      </a:r>
                    </a:p>
                    <a:p>
                      <a:r>
                        <a:rPr lang="en-GB" sz="1600" dirty="0"/>
                        <a:t>Plan the story using a storyboard.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Evaluate the story plan so far.</a:t>
                      </a:r>
                    </a:p>
                    <a:p>
                      <a:r>
                        <a:rPr lang="en-GB" sz="1600" dirty="0"/>
                        <a:t>Start to make the pop-ups and mechanisms for all the pages.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Finish the pages, with text and decoration.</a:t>
                      </a:r>
                    </a:p>
                    <a:p>
                      <a:r>
                        <a:rPr lang="en-GB" sz="1600" dirty="0"/>
                        <a:t>Create the cover and assemble the finished book.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145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0598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F2BE4-7F85-DE91-FA26-0CB36A641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20C91-8216-09C6-F825-99CE3D883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667848"/>
            <a:ext cx="10363200" cy="720080"/>
          </a:xfrm>
        </p:spPr>
        <p:txBody>
          <a:bodyPr/>
          <a:lstStyle/>
          <a:p>
            <a:r>
              <a:rPr lang="en-GB" sz="4400" dirty="0"/>
              <a:t>Introduction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89F675-5696-BAC8-CE53-E4C42196DE6A}"/>
              </a:ext>
            </a:extLst>
          </p:cNvPr>
          <p:cNvSpPr txBox="1"/>
          <p:nvPr/>
        </p:nvSpPr>
        <p:spPr>
          <a:xfrm>
            <a:off x="6600056" y="4402272"/>
            <a:ext cx="208823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you share what you have discussed, and any improvements suggested?</a:t>
            </a:r>
            <a:endParaRPr lang="en-GB" dirty="0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77087FCE-581C-B279-0A53-3727624D5C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52214575"/>
              </p:ext>
            </p:extLst>
          </p:nvPr>
        </p:nvGraphicFramePr>
        <p:xfrm>
          <a:off x="623392" y="2083500"/>
          <a:ext cx="8128000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8477BCFC-7824-24F8-EFA8-6424B5BDE36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5270"/>
          <a:stretch/>
        </p:blipFill>
        <p:spPr>
          <a:xfrm>
            <a:off x="1055440" y="1480172"/>
            <a:ext cx="1512168" cy="12812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C3E34B6-7CBD-491E-D531-DF29A6740B6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15441"/>
          <a:stretch/>
        </p:blipFill>
        <p:spPr>
          <a:xfrm>
            <a:off x="3791744" y="1386850"/>
            <a:ext cx="1803158" cy="152474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E4B9618-0B56-9055-E7FD-068FFA7E067B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14360"/>
          <a:stretch/>
        </p:blipFill>
        <p:spPr>
          <a:xfrm>
            <a:off x="6712917" y="1386850"/>
            <a:ext cx="1765737" cy="15121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D97380-5D32-DCF4-20D5-7C61FA71FE18}"/>
              </a:ext>
            </a:extLst>
          </p:cNvPr>
          <p:cNvSpPr txBox="1"/>
          <p:nvPr/>
        </p:nvSpPr>
        <p:spPr>
          <a:xfrm>
            <a:off x="571016" y="4313714"/>
            <a:ext cx="227571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Think about your story you have planned, and the pop-ups and mechanisms you have used.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B54048-4662-D7A2-E94F-5EC4629E7C5F}"/>
              </a:ext>
            </a:extLst>
          </p:cNvPr>
          <p:cNvSpPr txBox="1"/>
          <p:nvPr/>
        </p:nvSpPr>
        <p:spPr>
          <a:xfrm>
            <a:off x="3549532" y="4402272"/>
            <a:ext cx="227571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Explain you story and plans to your partner / small group.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C648A1-5530-CA9E-4577-C21BDA471746}"/>
              </a:ext>
            </a:extLst>
          </p:cNvPr>
          <p:cNvSpPr txBox="1"/>
          <p:nvPr/>
        </p:nvSpPr>
        <p:spPr>
          <a:xfrm>
            <a:off x="9192344" y="2061405"/>
            <a:ext cx="2664296" cy="46474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sz="2800" dirty="0">
                <a:latin typeface="+mj-lt"/>
              </a:rPr>
              <a:t>What went well:</a:t>
            </a:r>
          </a:p>
          <a:p>
            <a:endParaRPr lang="en-GB" dirty="0">
              <a:latin typeface="+mj-lt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sz="2800" dirty="0">
                <a:latin typeface="+mn-lt"/>
              </a:rPr>
              <a:t>Even better if: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0A43877-8739-A27F-5359-82B02B5A2D97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14360"/>
          <a:stretch/>
        </p:blipFill>
        <p:spPr>
          <a:xfrm>
            <a:off x="9570621" y="2204864"/>
            <a:ext cx="1836000" cy="157234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8E6584A-7504-AA82-DA82-92B56E38FB4C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b="14360"/>
          <a:stretch/>
        </p:blipFill>
        <p:spPr>
          <a:xfrm>
            <a:off x="9606492" y="4628906"/>
            <a:ext cx="1836000" cy="1572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949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F2BE4-7F85-DE91-FA26-0CB36A641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20C91-8216-09C6-F825-99CE3D883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667848"/>
            <a:ext cx="10363200" cy="720080"/>
          </a:xfrm>
        </p:spPr>
        <p:txBody>
          <a:bodyPr/>
          <a:lstStyle/>
          <a:p>
            <a:r>
              <a:rPr lang="en-GB" sz="4400" dirty="0"/>
              <a:t>Creating your pages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FE1360-37D1-F9DB-7D71-0C4F17CB6FDC}"/>
              </a:ext>
            </a:extLst>
          </p:cNvPr>
          <p:cNvSpPr txBox="1"/>
          <p:nvPr/>
        </p:nvSpPr>
        <p:spPr>
          <a:xfrm>
            <a:off x="263352" y="1844824"/>
            <a:ext cx="2376264" cy="45243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tart making the pages for your book, create the pop up / mechanism first, get all the pages completed with any pop-ups and mechanisms, then add decoration, extra parts etc.</a:t>
            </a:r>
            <a:endParaRPr lang="en-GB" dirty="0"/>
          </a:p>
        </p:txBody>
      </p:sp>
      <p:pic>
        <p:nvPicPr>
          <p:cNvPr id="13" name="Picture 12" descr="A drawing of a race car&#10;&#10;Description automatically generated">
            <a:extLst>
              <a:ext uri="{FF2B5EF4-FFF2-40B4-BE49-F238E27FC236}">
                <a16:creationId xmlns:a16="http://schemas.microsoft.com/office/drawing/2014/main" id="{76757471-8749-D5A2-497D-5ACCCE8B01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314" y="3573016"/>
            <a:ext cx="4589334" cy="3060000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16" name="Picture 15" descr="A close-up of a drawing">
            <a:extLst>
              <a:ext uri="{FF2B5EF4-FFF2-40B4-BE49-F238E27FC236}">
                <a16:creationId xmlns:a16="http://schemas.microsoft.com/office/drawing/2014/main" id="{66199269-B592-E876-7B33-13281A4DCC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448" y="1444579"/>
            <a:ext cx="4604942" cy="3060000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9051C39-9363-110F-8B4A-E2FCBA0A1698}"/>
              </a:ext>
            </a:extLst>
          </p:cNvPr>
          <p:cNvSpPr txBox="1"/>
          <p:nvPr/>
        </p:nvSpPr>
        <p:spPr>
          <a:xfrm>
            <a:off x="8256240" y="2188148"/>
            <a:ext cx="2275719" cy="830997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IT PORTRAIT OR LANDSCAPE?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A1564B9-A72B-CD15-3D7D-D8FBB1B3C19B}"/>
              </a:ext>
            </a:extLst>
          </p:cNvPr>
          <p:cNvSpPr txBox="1"/>
          <p:nvPr/>
        </p:nvSpPr>
        <p:spPr>
          <a:xfrm>
            <a:off x="3697007" y="4934678"/>
            <a:ext cx="3211823" cy="120032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WHERE WILL THE POP-UP OR MECHANISM BE PLACED?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9136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F2BE4-7F85-DE91-FA26-0CB36A641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20C91-8216-09C6-F825-99CE3D883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667848"/>
            <a:ext cx="10363200" cy="720080"/>
          </a:xfrm>
        </p:spPr>
        <p:txBody>
          <a:bodyPr/>
          <a:lstStyle/>
          <a:p>
            <a:r>
              <a:rPr lang="en-GB" sz="4400" dirty="0"/>
              <a:t>Creating your pages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0B992A-A8EB-7782-E76C-751F503EBA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81" t="9337" r="48511" b="48646"/>
          <a:stretch/>
        </p:blipFill>
        <p:spPr>
          <a:xfrm>
            <a:off x="3546002" y="2342919"/>
            <a:ext cx="5099996" cy="306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36FC9E-A90D-20C1-AED8-DFB82061E1EF}"/>
              </a:ext>
            </a:extLst>
          </p:cNvPr>
          <p:cNvSpPr txBox="1"/>
          <p:nvPr/>
        </p:nvSpPr>
        <p:spPr>
          <a:xfrm>
            <a:off x="335360" y="1387928"/>
            <a:ext cx="93800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 out where the pop-up or mechanism is going to be on the page, is it on one side or across the middle fold?.</a:t>
            </a:r>
            <a:endParaRPr lang="en-GB" dirty="0"/>
          </a:p>
        </p:txBody>
      </p:sp>
      <p:pic>
        <p:nvPicPr>
          <p:cNvPr id="6" name="Picture 5" descr="A paper cut out of a race car&#10;&#10;Description automatically generated">
            <a:extLst>
              <a:ext uri="{FF2B5EF4-FFF2-40B4-BE49-F238E27FC236}">
                <a16:creationId xmlns:a16="http://schemas.microsoft.com/office/drawing/2014/main" id="{C4FE82E2-6003-8CF2-3AA7-0D9C74DCE5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99" y="3734864"/>
            <a:ext cx="2721056" cy="2852936"/>
          </a:xfrm>
          <a:prstGeom prst="rect">
            <a:avLst/>
          </a:prstGeom>
        </p:spPr>
      </p:pic>
      <p:pic>
        <p:nvPicPr>
          <p:cNvPr id="8" name="Picture 7" descr="A paper cut out of a piece of paper&#10;&#10;Description automatically generated">
            <a:extLst>
              <a:ext uri="{FF2B5EF4-FFF2-40B4-BE49-F238E27FC236}">
                <a16:creationId xmlns:a16="http://schemas.microsoft.com/office/drawing/2014/main" id="{C9D382E0-9D49-A37F-FA0B-6B41F95FFE0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5137" y="1952395"/>
            <a:ext cx="2949538" cy="351767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19232CD-F01E-C747-18C9-83DF674677A5}"/>
              </a:ext>
            </a:extLst>
          </p:cNvPr>
          <p:cNvSpPr txBox="1"/>
          <p:nvPr/>
        </p:nvSpPr>
        <p:spPr>
          <a:xfrm>
            <a:off x="580153" y="2442202"/>
            <a:ext cx="2617902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Mark out in pencil where everything will be positioned on the page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2E7EB6A4-33DE-6C0E-0E01-EB7FC6819310}"/>
              </a:ext>
            </a:extLst>
          </p:cNvPr>
          <p:cNvSpPr/>
          <p:nvPr/>
        </p:nvSpPr>
        <p:spPr bwMode="auto">
          <a:xfrm>
            <a:off x="1199456" y="3365532"/>
            <a:ext cx="216024" cy="927564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FDC32E57-95C1-3B61-C8D3-1078AA2C1C49}"/>
              </a:ext>
            </a:extLst>
          </p:cNvPr>
          <p:cNvSpPr/>
          <p:nvPr/>
        </p:nvSpPr>
        <p:spPr bwMode="auto">
          <a:xfrm rot="5400000">
            <a:off x="3422502" y="5276024"/>
            <a:ext cx="191912" cy="593701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466CE4-4B2D-093E-4978-703FD50AB398}"/>
              </a:ext>
            </a:extLst>
          </p:cNvPr>
          <p:cNvSpPr txBox="1"/>
          <p:nvPr/>
        </p:nvSpPr>
        <p:spPr>
          <a:xfrm>
            <a:off x="3794748" y="5526913"/>
            <a:ext cx="1577633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Drawn image for the centre pop-up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06A26D-45C0-3353-5769-6E9A21A9C309}"/>
              </a:ext>
            </a:extLst>
          </p:cNvPr>
          <p:cNvSpPr txBox="1"/>
          <p:nvPr/>
        </p:nvSpPr>
        <p:spPr>
          <a:xfrm>
            <a:off x="8191495" y="5572874"/>
            <a:ext cx="3740443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Cut out areas for the lights pull tab and all parts for this mechanism, coloured these in ready for assembly.</a:t>
            </a:r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344A954B-FCCD-7030-70D4-3E9B95B8867F}"/>
              </a:ext>
            </a:extLst>
          </p:cNvPr>
          <p:cNvSpPr/>
          <p:nvPr/>
        </p:nvSpPr>
        <p:spPr bwMode="auto">
          <a:xfrm flipV="1">
            <a:off x="10233882" y="4645310"/>
            <a:ext cx="216024" cy="927564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551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F2BE4-7F85-DE91-FA26-0CB36A641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20C91-8216-09C6-F825-99CE3D883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667848"/>
            <a:ext cx="10363200" cy="720080"/>
          </a:xfrm>
        </p:spPr>
        <p:txBody>
          <a:bodyPr/>
          <a:lstStyle/>
          <a:p>
            <a:r>
              <a:rPr lang="en-GB" sz="4400" dirty="0"/>
              <a:t>Creating your pages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0B992A-A8EB-7782-E76C-751F503EBA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553" t="9244" r="2639" b="48739"/>
          <a:stretch/>
        </p:blipFill>
        <p:spPr>
          <a:xfrm>
            <a:off x="3546002" y="1695050"/>
            <a:ext cx="5099996" cy="3060000"/>
          </a:xfrm>
          <a:prstGeom prst="rect">
            <a:avLst/>
          </a:prstGeom>
        </p:spPr>
      </p:pic>
      <p:pic>
        <p:nvPicPr>
          <p:cNvPr id="5" name="Picture 4" descr="A paper cut out of a car">
            <a:extLst>
              <a:ext uri="{FF2B5EF4-FFF2-40B4-BE49-F238E27FC236}">
                <a16:creationId xmlns:a16="http://schemas.microsoft.com/office/drawing/2014/main" id="{A26E3BBF-8257-CAAE-AB98-4CD53EA873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0" r="5176"/>
          <a:stretch/>
        </p:blipFill>
        <p:spPr>
          <a:xfrm>
            <a:off x="263352" y="3861048"/>
            <a:ext cx="3186384" cy="2780928"/>
          </a:xfrm>
          <a:prstGeom prst="rect">
            <a:avLst/>
          </a:prstGeom>
        </p:spPr>
      </p:pic>
      <p:sp>
        <p:nvSpPr>
          <p:cNvPr id="7" name="Arrow: Down 6">
            <a:extLst>
              <a:ext uri="{FF2B5EF4-FFF2-40B4-BE49-F238E27FC236}">
                <a16:creationId xmlns:a16="http://schemas.microsoft.com/office/drawing/2014/main" id="{81D7C6F9-0A88-03AF-471C-82A188A28919}"/>
              </a:ext>
            </a:extLst>
          </p:cNvPr>
          <p:cNvSpPr/>
          <p:nvPr/>
        </p:nvSpPr>
        <p:spPr bwMode="auto">
          <a:xfrm>
            <a:off x="1127448" y="3225050"/>
            <a:ext cx="216024" cy="927564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8" name="Picture 7" descr="A white paper with a white handle&#10;&#10;Description automatically generated">
            <a:extLst>
              <a:ext uri="{FF2B5EF4-FFF2-40B4-BE49-F238E27FC236}">
                <a16:creationId xmlns:a16="http://schemas.microsoft.com/office/drawing/2014/main" id="{617154AA-3CF4-75AC-FFF4-0DDA7700AB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763" y="1928399"/>
            <a:ext cx="3348000" cy="2220289"/>
          </a:xfrm>
          <a:prstGeom prst="rect">
            <a:avLst/>
          </a:prstGeom>
        </p:spPr>
      </p:pic>
      <p:pic>
        <p:nvPicPr>
          <p:cNvPr id="10" name="Picture 9" descr="A paper cut out of a car&#10;&#10;Description automatically generated">
            <a:extLst>
              <a:ext uri="{FF2B5EF4-FFF2-40B4-BE49-F238E27FC236}">
                <a16:creationId xmlns:a16="http://schemas.microsoft.com/office/drawing/2014/main" id="{31EE96C3-8CDC-717D-7002-DE25BD79BB6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2264" y="4352217"/>
            <a:ext cx="3347499" cy="23749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97FADF-EC0F-AB53-EC2B-BBDDE303250E}"/>
              </a:ext>
            </a:extLst>
          </p:cNvPr>
          <p:cNvSpPr txBox="1"/>
          <p:nvPr/>
        </p:nvSpPr>
        <p:spPr>
          <a:xfrm>
            <a:off x="452388" y="1992009"/>
            <a:ext cx="2808312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Mark out in pencil where everything will be positioned on the page.</a:t>
            </a:r>
          </a:p>
          <a:p>
            <a:r>
              <a:rPr lang="en-GB" sz="1800" dirty="0">
                <a:latin typeface="+mn-lt"/>
              </a:rPr>
              <a:t>Cut out extra tabs and images for the mechanisms.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8082E308-D159-AA35-58FD-D7DEAB03A691}"/>
              </a:ext>
            </a:extLst>
          </p:cNvPr>
          <p:cNvSpPr/>
          <p:nvPr/>
        </p:nvSpPr>
        <p:spPr bwMode="auto">
          <a:xfrm rot="16200000">
            <a:off x="9300260" y="4415999"/>
            <a:ext cx="216024" cy="1728000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E877CFF4-FFC2-11BF-3B41-E9723DF19FA9}"/>
              </a:ext>
            </a:extLst>
          </p:cNvPr>
          <p:cNvSpPr/>
          <p:nvPr/>
        </p:nvSpPr>
        <p:spPr bwMode="auto">
          <a:xfrm rot="13775630">
            <a:off x="9166592" y="3426663"/>
            <a:ext cx="216000" cy="2160000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A94AF4-C4E1-495A-5601-D40CA097E8B8}"/>
              </a:ext>
            </a:extLst>
          </p:cNvPr>
          <p:cNvSpPr txBox="1"/>
          <p:nvPr/>
        </p:nvSpPr>
        <p:spPr>
          <a:xfrm>
            <a:off x="6819485" y="5101404"/>
            <a:ext cx="1724787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Assemble the sliding  mechanism and cut out the lift up flap.</a:t>
            </a:r>
          </a:p>
        </p:txBody>
      </p:sp>
    </p:spTree>
    <p:extLst>
      <p:ext uri="{BB962C8B-B14F-4D97-AF65-F5344CB8AC3E}">
        <p14:creationId xmlns:p14="http://schemas.microsoft.com/office/powerpoint/2010/main" val="211220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F2BE4-7F85-DE91-FA26-0CB36A641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20C91-8216-09C6-F825-99CE3D883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667848"/>
            <a:ext cx="10363200" cy="720080"/>
          </a:xfrm>
        </p:spPr>
        <p:txBody>
          <a:bodyPr/>
          <a:lstStyle/>
          <a:p>
            <a:r>
              <a:rPr lang="en-GB" sz="4400" dirty="0"/>
              <a:t>Creating your pages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0B992A-A8EB-7782-E76C-751F503EBA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55" t="50901" r="48137" b="7082"/>
          <a:stretch/>
        </p:blipFill>
        <p:spPr>
          <a:xfrm>
            <a:off x="3543778" y="1505993"/>
            <a:ext cx="5099996" cy="3060000"/>
          </a:xfrm>
          <a:prstGeom prst="rect">
            <a:avLst/>
          </a:prstGeom>
        </p:spPr>
      </p:pic>
      <p:pic>
        <p:nvPicPr>
          <p:cNvPr id="5" name="Picture 4" descr="A paper with a drawing on it&#10;&#10;Description automatically generated">
            <a:extLst>
              <a:ext uri="{FF2B5EF4-FFF2-40B4-BE49-F238E27FC236}">
                <a16:creationId xmlns:a16="http://schemas.microsoft.com/office/drawing/2014/main" id="{69E5E1DF-5BC6-D521-526E-700332798D5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6" t="6988" r="5768"/>
          <a:stretch/>
        </p:blipFill>
        <p:spPr>
          <a:xfrm>
            <a:off x="117038" y="4149080"/>
            <a:ext cx="3260541" cy="2556048"/>
          </a:xfrm>
          <a:prstGeom prst="rect">
            <a:avLst/>
          </a:prstGeom>
        </p:spPr>
      </p:pic>
      <p:pic>
        <p:nvPicPr>
          <p:cNvPr id="7" name="Picture 6" descr="A paper with circles and a pencil&#10;&#10;Description automatically generated">
            <a:extLst>
              <a:ext uri="{FF2B5EF4-FFF2-40B4-BE49-F238E27FC236}">
                <a16:creationId xmlns:a16="http://schemas.microsoft.com/office/drawing/2014/main" id="{90074DB9-A71F-7496-04CD-E4EAF57705E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91"/>
          <a:stretch/>
        </p:blipFill>
        <p:spPr>
          <a:xfrm>
            <a:off x="5145408" y="4684059"/>
            <a:ext cx="3240000" cy="1944217"/>
          </a:xfrm>
          <a:prstGeom prst="rect">
            <a:avLst/>
          </a:prstGeom>
        </p:spPr>
      </p:pic>
      <p:pic>
        <p:nvPicPr>
          <p:cNvPr id="9" name="Picture 8" descr="A pair of circular white circles with cut out holes&#10;&#10;Description automatically generated">
            <a:extLst>
              <a:ext uri="{FF2B5EF4-FFF2-40B4-BE49-F238E27FC236}">
                <a16:creationId xmlns:a16="http://schemas.microsoft.com/office/drawing/2014/main" id="{D1A641CB-095E-902A-E620-74D9DB51695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22" b="17140"/>
          <a:stretch/>
        </p:blipFill>
        <p:spPr>
          <a:xfrm rot="10800000">
            <a:off x="8834962" y="1727170"/>
            <a:ext cx="3240000" cy="1735908"/>
          </a:xfrm>
          <a:prstGeom prst="rect">
            <a:avLst/>
          </a:prstGeom>
        </p:spPr>
      </p:pic>
      <p:pic>
        <p:nvPicPr>
          <p:cNvPr id="11" name="Picture 10" descr="A paper with holes in it&#10;&#10;Description automatically generated">
            <a:extLst>
              <a:ext uri="{FF2B5EF4-FFF2-40B4-BE49-F238E27FC236}">
                <a16:creationId xmlns:a16="http://schemas.microsoft.com/office/drawing/2014/main" id="{DD53955F-82DD-9527-301F-F21736F1B0D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1" b="14819"/>
          <a:stretch/>
        </p:blipFill>
        <p:spPr>
          <a:xfrm>
            <a:off x="8834962" y="4616895"/>
            <a:ext cx="3240000" cy="194421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43AFAC-7C13-7629-B2A9-2BC0B4D00CAB}"/>
              </a:ext>
            </a:extLst>
          </p:cNvPr>
          <p:cNvSpPr txBox="1"/>
          <p:nvPr/>
        </p:nvSpPr>
        <p:spPr>
          <a:xfrm>
            <a:off x="407368" y="1747722"/>
            <a:ext cx="2808312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Mark out in pencil where everything will be positioned on the page.</a:t>
            </a:r>
          </a:p>
          <a:p>
            <a:r>
              <a:rPr lang="en-GB" sz="1800" dirty="0">
                <a:latin typeface="+mn-lt"/>
              </a:rPr>
              <a:t>Cut out extra tabs and images for the mechanisms.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79F5C7B5-49B5-F291-3AE7-B5B1C585E4DA}"/>
              </a:ext>
            </a:extLst>
          </p:cNvPr>
          <p:cNvSpPr/>
          <p:nvPr/>
        </p:nvSpPr>
        <p:spPr bwMode="auto">
          <a:xfrm>
            <a:off x="1127448" y="3225050"/>
            <a:ext cx="216024" cy="927564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60AA87D6-E56D-45C9-B226-6D4A8205F931}"/>
              </a:ext>
            </a:extLst>
          </p:cNvPr>
          <p:cNvSpPr/>
          <p:nvPr/>
        </p:nvSpPr>
        <p:spPr bwMode="auto">
          <a:xfrm rot="3043354">
            <a:off x="8361728" y="4019878"/>
            <a:ext cx="216024" cy="1332000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EEC32658-609A-1CDC-1793-ED09982822E4}"/>
              </a:ext>
            </a:extLst>
          </p:cNvPr>
          <p:cNvSpPr/>
          <p:nvPr/>
        </p:nvSpPr>
        <p:spPr bwMode="auto">
          <a:xfrm flipV="1">
            <a:off x="10303591" y="2999296"/>
            <a:ext cx="216024" cy="927564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0D5CF82D-B4AD-13E7-E240-5C6A01133AEA}"/>
              </a:ext>
            </a:extLst>
          </p:cNvPr>
          <p:cNvSpPr/>
          <p:nvPr/>
        </p:nvSpPr>
        <p:spPr bwMode="auto">
          <a:xfrm>
            <a:off x="10303591" y="4220277"/>
            <a:ext cx="216024" cy="927564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2CA1B0-1E57-A43A-5C3D-7C46D59FA748}"/>
              </a:ext>
            </a:extLst>
          </p:cNvPr>
          <p:cNvSpPr txBox="1"/>
          <p:nvPr/>
        </p:nvSpPr>
        <p:spPr>
          <a:xfrm>
            <a:off x="8836470" y="3659951"/>
            <a:ext cx="3238492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Assemble the mechanisms for rotating dials</a:t>
            </a:r>
          </a:p>
        </p:txBody>
      </p:sp>
    </p:spTree>
    <p:extLst>
      <p:ext uri="{BB962C8B-B14F-4D97-AF65-F5344CB8AC3E}">
        <p14:creationId xmlns:p14="http://schemas.microsoft.com/office/powerpoint/2010/main" val="2722784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F2BE4-7F85-DE91-FA26-0CB36A641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drawing of a race car&#10;&#10;Description automatically generated">
            <a:extLst>
              <a:ext uri="{FF2B5EF4-FFF2-40B4-BE49-F238E27FC236}">
                <a16:creationId xmlns:a16="http://schemas.microsoft.com/office/drawing/2014/main" id="{0BEC13F0-47AF-02F8-D187-E3D0C8E3CE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6363" y="4293096"/>
            <a:ext cx="3238131" cy="2428598"/>
          </a:xfrm>
          <a:prstGeom prst="rect">
            <a:avLst/>
          </a:prstGeom>
        </p:spPr>
      </p:pic>
      <p:sp>
        <p:nvSpPr>
          <p:cNvPr id="13" name="Arrow: Down 12">
            <a:extLst>
              <a:ext uri="{FF2B5EF4-FFF2-40B4-BE49-F238E27FC236}">
                <a16:creationId xmlns:a16="http://schemas.microsoft.com/office/drawing/2014/main" id="{E6320A20-933D-F76B-108F-C98EADF15DC6}"/>
              </a:ext>
            </a:extLst>
          </p:cNvPr>
          <p:cNvSpPr/>
          <p:nvPr/>
        </p:nvSpPr>
        <p:spPr bwMode="auto">
          <a:xfrm rot="16200000">
            <a:off x="8613169" y="4868106"/>
            <a:ext cx="216024" cy="927564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F20C91-8216-09C6-F825-99CE3D883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667848"/>
            <a:ext cx="10363200" cy="720080"/>
          </a:xfrm>
        </p:spPr>
        <p:txBody>
          <a:bodyPr/>
          <a:lstStyle/>
          <a:p>
            <a:r>
              <a:rPr lang="en-GB" sz="4400" dirty="0"/>
              <a:t>Creating your pages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0B992A-A8EB-7782-E76C-751F503EBA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123" t="49580" r="2069" b="8403"/>
          <a:stretch/>
        </p:blipFill>
        <p:spPr>
          <a:xfrm>
            <a:off x="3546001" y="1899000"/>
            <a:ext cx="5099997" cy="3060000"/>
          </a:xfrm>
          <a:prstGeom prst="rect">
            <a:avLst/>
          </a:prstGeom>
        </p:spPr>
      </p:pic>
      <p:pic>
        <p:nvPicPr>
          <p:cNvPr id="7" name="Picture 6" descr="A white paper cut out of a piece of paper&#10;&#10;Description automatically generated">
            <a:extLst>
              <a:ext uri="{FF2B5EF4-FFF2-40B4-BE49-F238E27FC236}">
                <a16:creationId xmlns:a16="http://schemas.microsoft.com/office/drawing/2014/main" id="{7CE625B9-7C37-33FD-3DE5-CAA588DB035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6363" y="1823723"/>
            <a:ext cx="3238131" cy="2296941"/>
          </a:xfrm>
          <a:prstGeom prst="rect">
            <a:avLst/>
          </a:prstGeom>
        </p:spPr>
      </p:pic>
      <p:pic>
        <p:nvPicPr>
          <p:cNvPr id="5" name="Picture 4" descr="A paper cut out of a plane&#10;&#10;Description automatically generated">
            <a:extLst>
              <a:ext uri="{FF2B5EF4-FFF2-40B4-BE49-F238E27FC236}">
                <a16:creationId xmlns:a16="http://schemas.microsoft.com/office/drawing/2014/main" id="{C471F578-D08E-8D14-00AA-4D25FB5878B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9" r="11042"/>
          <a:stretch/>
        </p:blipFill>
        <p:spPr>
          <a:xfrm rot="5400000">
            <a:off x="185067" y="3392857"/>
            <a:ext cx="3288853" cy="3132284"/>
          </a:xfrm>
          <a:prstGeom prst="rect">
            <a:avLst/>
          </a:prstGeom>
        </p:spPr>
      </p:pic>
      <p:sp>
        <p:nvSpPr>
          <p:cNvPr id="11" name="Arrow: Down 10">
            <a:extLst>
              <a:ext uri="{FF2B5EF4-FFF2-40B4-BE49-F238E27FC236}">
                <a16:creationId xmlns:a16="http://schemas.microsoft.com/office/drawing/2014/main" id="{C7209AB5-34A8-40E1-5A57-EB77FF75AC44}"/>
              </a:ext>
            </a:extLst>
          </p:cNvPr>
          <p:cNvSpPr/>
          <p:nvPr/>
        </p:nvSpPr>
        <p:spPr bwMode="auto">
          <a:xfrm>
            <a:off x="1460950" y="2896317"/>
            <a:ext cx="216024" cy="927564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3D6B24-D175-4DDF-3967-A729F77F1011}"/>
              </a:ext>
            </a:extLst>
          </p:cNvPr>
          <p:cNvSpPr txBox="1"/>
          <p:nvPr/>
        </p:nvSpPr>
        <p:spPr>
          <a:xfrm>
            <a:off x="272818" y="1556792"/>
            <a:ext cx="2808312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Mark out in pencil where everything will be positioned on the page.</a:t>
            </a:r>
          </a:p>
          <a:p>
            <a:r>
              <a:rPr lang="en-GB" sz="1800" dirty="0">
                <a:latin typeface="+mn-lt"/>
              </a:rPr>
              <a:t>Cut out extra tabs and images for the mechanisms.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DF754B46-372A-C05F-3440-7DA4BB8FA62C}"/>
              </a:ext>
            </a:extLst>
          </p:cNvPr>
          <p:cNvSpPr/>
          <p:nvPr/>
        </p:nvSpPr>
        <p:spPr bwMode="auto">
          <a:xfrm rot="13775630">
            <a:off x="9440712" y="2833303"/>
            <a:ext cx="216000" cy="2880000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707EB0-7711-0C38-3CF9-47EBDD53C3B6}"/>
              </a:ext>
            </a:extLst>
          </p:cNvPr>
          <p:cNvSpPr txBox="1"/>
          <p:nvPr/>
        </p:nvSpPr>
        <p:spPr>
          <a:xfrm>
            <a:off x="7176120" y="5101404"/>
            <a:ext cx="1368152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Assemble the mechanisms for the waving flag</a:t>
            </a:r>
          </a:p>
        </p:txBody>
      </p:sp>
    </p:spTree>
    <p:extLst>
      <p:ext uri="{BB962C8B-B14F-4D97-AF65-F5344CB8AC3E}">
        <p14:creationId xmlns:p14="http://schemas.microsoft.com/office/powerpoint/2010/main" val="4213973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F2BE4-7F85-DE91-FA26-0CB36A641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20C91-8216-09C6-F825-99CE3D883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667848"/>
            <a:ext cx="10363200" cy="720080"/>
          </a:xfrm>
        </p:spPr>
        <p:txBody>
          <a:bodyPr/>
          <a:lstStyle/>
          <a:p>
            <a:r>
              <a:rPr lang="en-GB" sz="4400" dirty="0"/>
              <a:t>Creating your pages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3D6B24-D175-4DDF-3967-A729F77F1011}"/>
              </a:ext>
            </a:extLst>
          </p:cNvPr>
          <p:cNvSpPr txBox="1"/>
          <p:nvPr/>
        </p:nvSpPr>
        <p:spPr>
          <a:xfrm>
            <a:off x="335360" y="1484784"/>
            <a:ext cx="2808312" cy="2308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+mn-lt"/>
              </a:rPr>
              <a:t>Now all your pop-ups and mechanisms are made for all your pages, it is time to decorate and assemble them.</a:t>
            </a:r>
            <a:endParaRPr lang="en-GB" sz="1800" dirty="0">
              <a:latin typeface="+mn-lt"/>
            </a:endParaRPr>
          </a:p>
        </p:txBody>
      </p:sp>
      <p:pic>
        <p:nvPicPr>
          <p:cNvPr id="6" name="Picture 5" descr="A group of white paper cutouts">
            <a:extLst>
              <a:ext uri="{FF2B5EF4-FFF2-40B4-BE49-F238E27FC236}">
                <a16:creationId xmlns:a16="http://schemas.microsoft.com/office/drawing/2014/main" id="{CA3F3B8F-DDEF-0005-5E6A-4F04D21949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159" y="1484784"/>
            <a:ext cx="5360717" cy="51845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1ADF223-FDA6-E735-A050-D16E55210C1E}"/>
              </a:ext>
            </a:extLst>
          </p:cNvPr>
          <p:cNvSpPr txBox="1"/>
          <p:nvPr/>
        </p:nvSpPr>
        <p:spPr>
          <a:xfrm rot="20443344">
            <a:off x="1172186" y="4206284"/>
            <a:ext cx="1872208" cy="2333863"/>
          </a:xfrm>
          <a:prstGeom prst="irregularSeal1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+mn-lt"/>
              </a:rPr>
              <a:t>Add </a:t>
            </a:r>
          </a:p>
          <a:p>
            <a:pPr algn="ctr"/>
            <a:r>
              <a:rPr lang="en-GB" dirty="0">
                <a:latin typeface="+mn-lt"/>
              </a:rPr>
              <a:t>colour</a:t>
            </a:r>
            <a:endParaRPr lang="en-GB" sz="1800" dirty="0">
              <a:latin typeface="+mn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281BF0-CA6E-B5C9-9D3C-6C22891F0811}"/>
              </a:ext>
            </a:extLst>
          </p:cNvPr>
          <p:cNvSpPr txBox="1"/>
          <p:nvPr/>
        </p:nvSpPr>
        <p:spPr>
          <a:xfrm rot="1559295">
            <a:off x="9239609" y="2208122"/>
            <a:ext cx="2525419" cy="2333863"/>
          </a:xfrm>
          <a:prstGeom prst="irregularSeal1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+mn-lt"/>
              </a:rPr>
              <a:t>Complete Pop-Ups</a:t>
            </a:r>
            <a:endParaRPr lang="en-GB" sz="1800" dirty="0"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49133C-A712-420B-8A46-48923A253581}"/>
              </a:ext>
            </a:extLst>
          </p:cNvPr>
          <p:cNvSpPr txBox="1"/>
          <p:nvPr/>
        </p:nvSpPr>
        <p:spPr>
          <a:xfrm rot="20443344">
            <a:off x="9026107" y="4392513"/>
            <a:ext cx="3200888" cy="2333863"/>
          </a:xfrm>
          <a:prstGeom prst="irregularSeal1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+mn-lt"/>
              </a:rPr>
              <a:t>Complete Mechanisms</a:t>
            </a:r>
            <a:endParaRPr lang="en-GB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764169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&quot;/&gt;&lt;property id=&quot;20307&quot; value=&quot;269&quot;/&gt;&lt;/object&gt;&lt;object type=&quot;3&quot; unique_id=&quot;10004&quot;&gt;&lt;property id=&quot;20148&quot; value=&quot;5&quot;/&gt;&lt;property id=&quot;20300&quot; value=&quot;Slide 2&quot;/&gt;&lt;property id=&quot;20307&quot; value=&quot;270&quot;/&gt;&lt;/object&gt;&lt;object type=&quot;3&quot; unique_id=&quot;10005&quot;&gt;&lt;property id=&quot;20148&quot; value=&quot;5&quot;/&gt;&lt;property id=&quot;20300&quot; value=&quot;Slide 3&quot;/&gt;&lt;property id=&quot;20307&quot; value=&quot;271&quot;/&gt;&lt;/object&gt;&lt;object type=&quot;3&quot; unique_id=&quot;10006&quot;&gt;&lt;property id=&quot;20148&quot; value=&quot;5&quot;/&gt;&lt;property id=&quot;20300&quot; value=&quot;Slide 5&quot;/&gt;&lt;property id=&quot;20307&quot; value=&quot;272&quot;/&gt;&lt;/object&gt;&lt;object type=&quot;3&quot; unique_id=&quot;10007&quot;&gt;&lt;property id=&quot;20148&quot; value=&quot;5&quot;/&gt;&lt;property id=&quot;20300&quot; value=&quot;Slide 6&quot;/&gt;&lt;property id=&quot;20307&quot; value=&quot;273&quot;/&gt;&lt;/object&gt;&lt;object type=&quot;3&quot; unique_id=&quot;10050&quot;&gt;&lt;property id=&quot;20148&quot; value=&quot;5&quot;/&gt;&lt;property id=&quot;20300&quot; value=&quot;Slide 4&quot;/&gt;&lt;property id=&quot;20307&quot; value=&quot;274&quot;/&gt;&lt;/object&gt;&lt;/object&gt;&lt;object type=&quot;8&quot; unique_id=&quot;10014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MG 2015 not widescreen" id="{DE0DE5F7-0CA6-4013-A8E1-CFD6469979DE}" vid="{BAB2E453-6E52-4EC6-87F8-9D057D7E909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MG 2015 not widescreen" id="{DE0DE5F7-0CA6-4013-A8E1-CFD6469979DE}" vid="{332CC59D-23EB-495B-B4AF-DA8FE7291DD2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d1380e-625d-4651-9ea8-da7679bbb66e" xsi:nil="true"/>
    <lcf76f155ced4ddcb4097134ff3c332f xmlns="dc40973a-3443-49a0-8ab9-7df3d274f0ff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3A11A7DB9F6848AA96A6B41A48DC88" ma:contentTypeVersion="16" ma:contentTypeDescription="Create a new document." ma:contentTypeScope="" ma:versionID="3db5693f230ca885d1d794597af1d487">
  <xsd:schema xmlns:xsd="http://www.w3.org/2001/XMLSchema" xmlns:xs="http://www.w3.org/2001/XMLSchema" xmlns:p="http://schemas.microsoft.com/office/2006/metadata/properties" xmlns:ns2="dc40973a-3443-49a0-8ab9-7df3d274f0ff" xmlns:ns3="87d1380e-625d-4651-9ea8-da7679bbb66e" targetNamespace="http://schemas.microsoft.com/office/2006/metadata/properties" ma:root="true" ma:fieldsID="fe4397d406eeb0b23e391f51c07e2e4f" ns2:_="" ns3:_="">
    <xsd:import namespace="dc40973a-3443-49a0-8ab9-7df3d274f0ff"/>
    <xsd:import namespace="87d1380e-625d-4651-9ea8-da7679bbb6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40973a-3443-49a0-8ab9-7df3d274f0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d1380e-625d-4651-9ea8-da7679bbb66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05ad946-4a2c-45c2-966d-b639740f064c}" ma:internalName="TaxCatchAll" ma:showField="CatchAllData" ma:web="87d1380e-625d-4651-9ea8-da7679bbb66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75634C6-E089-4723-82D9-1FE4341CC76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180AE8E-3690-47D7-8E81-212C49FBA714}">
  <ds:schemaRefs>
    <ds:schemaRef ds:uri="http://purl.org/dc/terms/"/>
    <ds:schemaRef ds:uri="87d1380e-625d-4651-9ea8-da7679bbb66e"/>
    <ds:schemaRef ds:uri="http://schemas.openxmlformats.org/package/2006/metadata/core-properties"/>
    <ds:schemaRef ds:uri="http://schemas.microsoft.com/office/2006/documentManagement/types"/>
    <ds:schemaRef ds:uri="dc40973a-3443-49a0-8ab9-7df3d274f0ff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A50A62B7-E5F4-49BA-BF05-B8942C497B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40973a-3443-49a0-8ab9-7df3d274f0ff"/>
    <ds:schemaRef ds:uri="87d1380e-625d-4651-9ea8-da7679bbb6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template_wmg_2015_not_widescreen (3)</Template>
  <TotalTime>22469</TotalTime>
  <Words>713</Words>
  <Application>Microsoft Office PowerPoint</Application>
  <PresentationFormat>Widescreen</PresentationFormat>
  <Paragraphs>86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PMingLiU</vt:lpstr>
      <vt:lpstr>Arial</vt:lpstr>
      <vt:lpstr>Calibri</vt:lpstr>
      <vt:lpstr>Times New Roman</vt:lpstr>
      <vt:lpstr>Template_Warwick</vt:lpstr>
      <vt:lpstr>1_Custom Design</vt:lpstr>
      <vt:lpstr>PowerPoint Presentation</vt:lpstr>
      <vt:lpstr>Project Learning Objectives:  To create a 3D pop-up book suitable for a small child.</vt:lpstr>
      <vt:lpstr>Introduction</vt:lpstr>
      <vt:lpstr>Creating your pages</vt:lpstr>
      <vt:lpstr>Creating your pages</vt:lpstr>
      <vt:lpstr>Creating your pages</vt:lpstr>
      <vt:lpstr>Creating your pages</vt:lpstr>
      <vt:lpstr>Creating your pages</vt:lpstr>
      <vt:lpstr>Creating your pages</vt:lpstr>
      <vt:lpstr>Assessment</vt:lpstr>
    </vt:vector>
  </TitlesOfParts>
  <Company>WMG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Luckhurst</dc:creator>
  <cp:lastModifiedBy>Cannon, Caroline</cp:lastModifiedBy>
  <cp:revision>333</cp:revision>
  <cp:lastPrinted>2019-12-05T15:31:01Z</cp:lastPrinted>
  <dcterms:created xsi:type="dcterms:W3CDTF">2019-08-06T15:08:16Z</dcterms:created>
  <dcterms:modified xsi:type="dcterms:W3CDTF">2024-05-14T08:30:15Z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0x010100C93A11A7DB9F6848AA96A6B41A48DC88</vt:lpwstr>
  </property>
  <property fmtid="{D5CDD505-2E9C-101B-9397-08002B2CF9AE}" pid="3" name="MediaServiceImageTags">
    <vt:lpwstr/>
  </property>
</Properties>
</file>