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95" r:id="rId5"/>
  </p:sldMasterIdLst>
  <p:notesMasterIdLst>
    <p:notesMasterId r:id="rId15"/>
  </p:notesMasterIdLst>
  <p:handoutMasterIdLst>
    <p:handoutMasterId r:id="rId16"/>
  </p:handoutMasterIdLst>
  <p:sldIdLst>
    <p:sldId id="297" r:id="rId6"/>
    <p:sldId id="271" r:id="rId7"/>
    <p:sldId id="352" r:id="rId8"/>
    <p:sldId id="348" r:id="rId9"/>
    <p:sldId id="347" r:id="rId10"/>
    <p:sldId id="349" r:id="rId11"/>
    <p:sldId id="350" r:id="rId12"/>
    <p:sldId id="351" r:id="rId13"/>
    <p:sldId id="311" r:id="rId14"/>
  </p:sldIdLst>
  <p:sldSz cx="12192000" cy="6858000"/>
  <p:notesSz cx="6797675" cy="9926638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6" autoAdjust="0"/>
    <p:restoredTop sz="90929"/>
  </p:normalViewPr>
  <p:slideViewPr>
    <p:cSldViewPr showGuides="1">
      <p:cViewPr varScale="1">
        <p:scale>
          <a:sx n="78" d="100"/>
          <a:sy n="78" d="100"/>
        </p:scale>
        <p:origin x="979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Think of different ways to add colour to your pages: colouring pencils, Colour felt tips, Adding </a:t>
            </a:r>
            <a:r>
              <a:rPr lang="en-GB"/>
              <a:t>coloured paper.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141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How’s it going? Quick check around the classroom, to see how everyone is doing, have they completed most of their pages? This will help plan for the last lesson.</a:t>
            </a:r>
            <a:endParaRPr lang="en-GB" sz="16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NB. If anyone is behind, they could finish decorating for homework.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4464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_PowerpointBackground-wide.jpg">
            <a:extLst>
              <a:ext uri="{FF2B5EF4-FFF2-40B4-BE49-F238E27FC236}">
                <a16:creationId xmlns:a16="http://schemas.microsoft.com/office/drawing/2014/main" id="{446CB960-5F59-46F9-F955-71661A9140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>
            <a:lvl1pPr marL="457200" indent="-4572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457200" indent="-457200" algn="ctr">
              <a:buFontTx/>
              <a:buBlip>
                <a:blip r:embed="rId2"/>
              </a:buBlip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49" y="54868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_PowerpointBackground-wide2.jpg">
            <a:extLst>
              <a:ext uri="{FF2B5EF4-FFF2-40B4-BE49-F238E27FC236}">
                <a16:creationId xmlns:a16="http://schemas.microsoft.com/office/drawing/2014/main" id="{6B5E3A86-8B04-9D36-BF44-138729B2F1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03" y="404664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7281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MG_PowerpointBackground-wide5.jpg">
            <a:extLst>
              <a:ext uri="{FF2B5EF4-FFF2-40B4-BE49-F238E27FC236}">
                <a16:creationId xmlns:a16="http://schemas.microsoft.com/office/drawing/2014/main" id="{8DA7AB60-9A75-A5A2-4E72-11F288AD61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4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457200" indent="-457200">
              <a:buFontTx/>
              <a:buBlip>
                <a:blip r:embed="rId3"/>
              </a:buBlip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_PowerpointBackground-wide4.jpg">
            <a:extLst>
              <a:ext uri="{FF2B5EF4-FFF2-40B4-BE49-F238E27FC236}">
                <a16:creationId xmlns:a16="http://schemas.microsoft.com/office/drawing/2014/main" id="{83D9248D-E9EA-0298-EE70-6C16CC9375F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6356176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6356176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56176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5.jpg">
            <a:extLst>
              <a:ext uri="{FF2B5EF4-FFF2-40B4-BE49-F238E27FC236}">
                <a16:creationId xmlns:a16="http://schemas.microsoft.com/office/drawing/2014/main" id="{DACA253F-9806-6DF2-EA2C-CA916D7CF76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3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800" dirty="0"/>
              <a:t>Paper Engineering – Lesson 6</a:t>
            </a:r>
          </a:p>
          <a:p>
            <a:r>
              <a:rPr lang="en-GB" sz="2000" dirty="0"/>
              <a:t>Bringing paper to life, from 2-Dimensional to 3-Dimensional</a:t>
            </a:r>
          </a:p>
        </p:txBody>
      </p:sp>
    </p:spTree>
    <p:extLst>
      <p:ext uri="{BB962C8B-B14F-4D97-AF65-F5344CB8AC3E}">
        <p14:creationId xmlns:p14="http://schemas.microsoft.com/office/powerpoint/2010/main" val="237768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33" y="620688"/>
            <a:ext cx="11449272" cy="1362075"/>
          </a:xfrm>
        </p:spPr>
        <p:txBody>
          <a:bodyPr/>
          <a:lstStyle/>
          <a:p>
            <a:r>
              <a:rPr lang="en-GB" sz="4400" dirty="0"/>
              <a:t>Project Learning Objectives: </a:t>
            </a:r>
            <a:br>
              <a:rPr lang="en-GB" sz="4400" dirty="0"/>
            </a:br>
            <a:r>
              <a:rPr lang="en-GB" sz="3200" b="0" dirty="0"/>
              <a:t>To create a 3D pop-up book suitable for a small child.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984" y="1888554"/>
            <a:ext cx="6120680" cy="4701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/>
              <a:t>Success criteria: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(SC1) I can explain advantages and disadvantages of pop-up books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(SC2) I can identify advantages and disadvantages of making 3D shapes from flat sheets.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(SC3) I can describe how folding a flat (2D) sheet of paper makes it a 3D object.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(SC4) I can describe how different cuts and folds can make different 3D shapes.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(SC5) I can make a pop-up designs following instructions.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(SC6) I can make a pop-up designs from a blank piece of paper.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(SC7) I can identify the difference between pop-ups and mechanisms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(SC8) I can create a short, fun story and make it into a pop-up book.</a:t>
            </a:r>
            <a:endParaRPr lang="en-GB" sz="1800" dirty="0">
              <a:effectLst/>
              <a:ea typeface="PMingLiU" panose="02020500000000000000" pitchFamily="18" charset="-12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1793E0E-DC04-6F00-69C8-707B09E71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31398"/>
              </p:ext>
            </p:extLst>
          </p:nvPr>
        </p:nvGraphicFramePr>
        <p:xfrm>
          <a:off x="263353" y="1888554"/>
          <a:ext cx="5508000" cy="46846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3697883408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391867524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204831986"/>
                    </a:ext>
                  </a:extLst>
                </a:gridCol>
              </a:tblGrid>
              <a:tr h="439512">
                <a:tc>
                  <a:txBody>
                    <a:bodyPr/>
                    <a:lstStyle/>
                    <a:p>
                      <a:r>
                        <a:rPr lang="en-GB" dirty="0"/>
                        <a:t>Week 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Week 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Week 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154761"/>
                  </a:ext>
                </a:extLst>
              </a:tr>
              <a:tr h="2077673">
                <a:tc>
                  <a:txBody>
                    <a:bodyPr/>
                    <a:lstStyle/>
                    <a:p>
                      <a:r>
                        <a:rPr lang="en-GB" sz="1600" dirty="0"/>
                        <a:t>Analysis of Pop-up books.</a:t>
                      </a:r>
                    </a:p>
                    <a:p>
                      <a:r>
                        <a:rPr lang="en-GB" sz="1600" dirty="0"/>
                        <a:t>Have a go at some basic pop-up techniques.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Explore the essential techniques for accurate pop-up.</a:t>
                      </a:r>
                    </a:p>
                    <a:p>
                      <a:r>
                        <a:rPr lang="en-GB" sz="1600" dirty="0"/>
                        <a:t>Continue to have a go.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Introduce variations of pop-ups.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Using knowledge learnt so far, introduce mechanisms.</a:t>
                      </a:r>
                    </a:p>
                    <a:p>
                      <a:r>
                        <a:rPr lang="en-GB" sz="1600" dirty="0"/>
                        <a:t>Know the difference between them.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506956"/>
                  </a:ext>
                </a:extLst>
              </a:tr>
              <a:tr h="439512">
                <a:tc>
                  <a:txBody>
                    <a:bodyPr/>
                    <a:lstStyle/>
                    <a:p>
                      <a:r>
                        <a:rPr lang="en-GB" sz="1800" dirty="0"/>
                        <a:t>Week 4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Week 5/6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Week 7/8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616459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r>
                        <a:rPr lang="en-GB" sz="1600" dirty="0"/>
                        <a:t>Discuss key criteria for a good story or pop-up book.</a:t>
                      </a:r>
                    </a:p>
                    <a:p>
                      <a:r>
                        <a:rPr lang="en-GB" sz="1600" dirty="0"/>
                        <a:t>Plan the story using a storyboard.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Evaluate the story plan so far.</a:t>
                      </a:r>
                    </a:p>
                    <a:p>
                      <a:r>
                        <a:rPr lang="en-GB" sz="1600" dirty="0"/>
                        <a:t>Start to make the pop-ups and mechanisms for all the pages.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Finish the pages, with text and decoration.</a:t>
                      </a:r>
                    </a:p>
                    <a:p>
                      <a:r>
                        <a:rPr lang="en-GB" sz="1600" dirty="0"/>
                        <a:t>Create the cover and assemble the finished book.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45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59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/>
              <a:t>Introduction - Creating </a:t>
            </a:r>
            <a:r>
              <a:rPr lang="en-GB" sz="4400" dirty="0"/>
              <a:t>your pages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D6B24-D175-4DDF-3967-A729F77F1011}"/>
              </a:ext>
            </a:extLst>
          </p:cNvPr>
          <p:cNvSpPr txBox="1"/>
          <p:nvPr/>
        </p:nvSpPr>
        <p:spPr>
          <a:xfrm>
            <a:off x="335360" y="1484784"/>
            <a:ext cx="2808312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Now all your pop-ups and mechanisms are made for all your pages, it is time to decorate and assemble them.</a:t>
            </a:r>
            <a:endParaRPr lang="en-GB" sz="1800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281BF0-CA6E-B5C9-9D3C-6C22891F0811}"/>
              </a:ext>
            </a:extLst>
          </p:cNvPr>
          <p:cNvSpPr txBox="1"/>
          <p:nvPr/>
        </p:nvSpPr>
        <p:spPr>
          <a:xfrm rot="20291301">
            <a:off x="530725" y="4138509"/>
            <a:ext cx="2525419" cy="2333863"/>
          </a:xfrm>
          <a:prstGeom prst="irregularSeal1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n-lt"/>
              </a:rPr>
              <a:t>Complete Pop-Ups</a:t>
            </a:r>
            <a:endParaRPr lang="en-GB" sz="1800" dirty="0">
              <a:latin typeface="+mn-lt"/>
            </a:endParaRPr>
          </a:p>
        </p:txBody>
      </p:sp>
      <p:pic>
        <p:nvPicPr>
          <p:cNvPr id="4" name="Picture 3" descr="A paper with a drawing of a race car&#10;&#10;Description automatically generated">
            <a:extLst>
              <a:ext uri="{FF2B5EF4-FFF2-40B4-BE49-F238E27FC236}">
                <a16:creationId xmlns:a16="http://schemas.microsoft.com/office/drawing/2014/main" id="{8D0B19AA-22EB-A6D3-3C8F-9C931C0DD5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65310" y="2822462"/>
            <a:ext cx="4217595" cy="3163196"/>
          </a:xfrm>
          <a:prstGeom prst="rect">
            <a:avLst/>
          </a:prstGeom>
        </p:spPr>
      </p:pic>
      <p:pic>
        <p:nvPicPr>
          <p:cNvPr id="6" name="Picture 5" descr="A paper with a drawing of a race car&#10;&#10;Description automatically generated">
            <a:extLst>
              <a:ext uri="{FF2B5EF4-FFF2-40B4-BE49-F238E27FC236}">
                <a16:creationId xmlns:a16="http://schemas.microsoft.com/office/drawing/2014/main" id="{12C60973-BA49-DB63-52BA-73F3112018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329" y="3406940"/>
            <a:ext cx="4143270" cy="31074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ADF223-FDA6-E735-A050-D16E55210C1E}"/>
              </a:ext>
            </a:extLst>
          </p:cNvPr>
          <p:cNvSpPr txBox="1"/>
          <p:nvPr/>
        </p:nvSpPr>
        <p:spPr>
          <a:xfrm rot="20443344">
            <a:off x="7080680" y="1417466"/>
            <a:ext cx="2312659" cy="2333863"/>
          </a:xfrm>
          <a:prstGeom prst="irregularSeal1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n-lt"/>
              </a:rPr>
              <a:t>Add </a:t>
            </a:r>
          </a:p>
          <a:p>
            <a:pPr algn="ctr"/>
            <a:r>
              <a:rPr lang="en-GB" dirty="0">
                <a:latin typeface="+mn-lt"/>
              </a:rPr>
              <a:t>colour</a:t>
            </a:r>
            <a:endParaRPr lang="en-GB" sz="1800" dirty="0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9133C-A712-420B-8A46-48923A253581}"/>
              </a:ext>
            </a:extLst>
          </p:cNvPr>
          <p:cNvSpPr txBox="1"/>
          <p:nvPr/>
        </p:nvSpPr>
        <p:spPr>
          <a:xfrm rot="1215918">
            <a:off x="3570696" y="1612781"/>
            <a:ext cx="3200888" cy="2333863"/>
          </a:xfrm>
          <a:prstGeom prst="irregularSeal1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n-lt"/>
              </a:rPr>
              <a:t>Complete Mechanisms</a:t>
            </a:r>
            <a:endParaRPr lang="en-GB" sz="1800" dirty="0">
              <a:latin typeface="+mn-lt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50DA010-6D7A-CDC2-2CAF-D5A08C9488D8}"/>
              </a:ext>
            </a:extLst>
          </p:cNvPr>
          <p:cNvSpPr/>
          <p:nvPr/>
        </p:nvSpPr>
        <p:spPr bwMode="auto">
          <a:xfrm>
            <a:off x="7176120" y="4725144"/>
            <a:ext cx="1616389" cy="720080"/>
          </a:xfrm>
          <a:prstGeom prst="rightArrow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41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FE1360-37D1-F9DB-7D71-0C4F17CB6FDC}"/>
              </a:ext>
            </a:extLst>
          </p:cNvPr>
          <p:cNvSpPr txBox="1"/>
          <p:nvPr/>
        </p:nvSpPr>
        <p:spPr>
          <a:xfrm>
            <a:off x="263352" y="1844824"/>
            <a:ext cx="2376264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tart making the pages for your book, create the pop up / mechanism first, get all the pages completed with any pop-ups and mechanisms, then add decoration, extra parts etc.</a:t>
            </a:r>
            <a:endParaRPr lang="en-GB" dirty="0"/>
          </a:p>
        </p:txBody>
      </p:sp>
      <p:pic>
        <p:nvPicPr>
          <p:cNvPr id="13" name="Picture 12" descr="A drawing of a race car&#10;&#10;Description automatically generated">
            <a:extLst>
              <a:ext uri="{FF2B5EF4-FFF2-40B4-BE49-F238E27FC236}">
                <a16:creationId xmlns:a16="http://schemas.microsoft.com/office/drawing/2014/main" id="{76757471-8749-D5A2-497D-5ACCCE8B01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314" y="3573016"/>
            <a:ext cx="4589334" cy="30600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6" name="Picture 15" descr="A close-up of a drawing">
            <a:extLst>
              <a:ext uri="{FF2B5EF4-FFF2-40B4-BE49-F238E27FC236}">
                <a16:creationId xmlns:a16="http://schemas.microsoft.com/office/drawing/2014/main" id="{66199269-B592-E876-7B33-13281A4DCC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448" y="1444579"/>
            <a:ext cx="4604942" cy="30600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9051C39-9363-110F-8B4A-E2FCBA0A1698}"/>
              </a:ext>
            </a:extLst>
          </p:cNvPr>
          <p:cNvSpPr txBox="1"/>
          <p:nvPr/>
        </p:nvSpPr>
        <p:spPr>
          <a:xfrm>
            <a:off x="8256240" y="2188148"/>
            <a:ext cx="2275719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PORTRAIT OR LANDSCAPE?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1564B9-A72B-CD15-3D7D-D8FBB1B3C19B}"/>
              </a:ext>
            </a:extLst>
          </p:cNvPr>
          <p:cNvSpPr txBox="1"/>
          <p:nvPr/>
        </p:nvSpPr>
        <p:spPr>
          <a:xfrm>
            <a:off x="3697007" y="4934678"/>
            <a:ext cx="3211823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WILL THE POP-UP OR MECHANISM BE PLACED?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13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aper cut out of a paper&#10;&#10;Description automatically generated">
            <a:extLst>
              <a:ext uri="{FF2B5EF4-FFF2-40B4-BE49-F238E27FC236}">
                <a16:creationId xmlns:a16="http://schemas.microsoft.com/office/drawing/2014/main" id="{C9067C08-6221-F8BB-C91F-E41F25EFB3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495" y="1808187"/>
            <a:ext cx="3250323" cy="4010252"/>
          </a:xfrm>
          <a:prstGeom prst="rect">
            <a:avLst/>
          </a:prstGeom>
        </p:spPr>
      </p:pic>
      <p:pic>
        <p:nvPicPr>
          <p:cNvPr id="6" name="Picture 5" descr="A paper cut out of a piece of paper&#10;&#10;Description automatically generated">
            <a:extLst>
              <a:ext uri="{FF2B5EF4-FFF2-40B4-BE49-F238E27FC236}">
                <a16:creationId xmlns:a16="http://schemas.microsoft.com/office/drawing/2014/main" id="{654DA7BE-8411-9F22-A58B-AA4A6A2538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56" y="2219518"/>
            <a:ext cx="3008150" cy="37690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36FC9E-A90D-20C1-AED8-DFB82061E1EF}"/>
              </a:ext>
            </a:extLst>
          </p:cNvPr>
          <p:cNvSpPr txBox="1"/>
          <p:nvPr/>
        </p:nvSpPr>
        <p:spPr>
          <a:xfrm>
            <a:off x="335360" y="1387928"/>
            <a:ext cx="93800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out where the pop-up or mechanism is going to be on the page, is it on one side or across the middle fold?.</a:t>
            </a:r>
            <a:endParaRPr lang="en-GB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E7EB6A4-33DE-6C0E-0E01-EB7FC6819310}"/>
              </a:ext>
            </a:extLst>
          </p:cNvPr>
          <p:cNvSpPr/>
          <p:nvPr/>
        </p:nvSpPr>
        <p:spPr bwMode="auto">
          <a:xfrm rot="10800000">
            <a:off x="9623887" y="5384179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DC32E57-95C1-3B61-C8D3-1078AA2C1C49}"/>
              </a:ext>
            </a:extLst>
          </p:cNvPr>
          <p:cNvSpPr/>
          <p:nvPr/>
        </p:nvSpPr>
        <p:spPr bwMode="auto">
          <a:xfrm rot="5400000">
            <a:off x="4525659" y="4163143"/>
            <a:ext cx="216000" cy="2988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466CE4-4B2D-093E-4978-703FD50AB398}"/>
              </a:ext>
            </a:extLst>
          </p:cNvPr>
          <p:cNvSpPr txBox="1"/>
          <p:nvPr/>
        </p:nvSpPr>
        <p:spPr>
          <a:xfrm>
            <a:off x="9153470" y="5988578"/>
            <a:ext cx="2519614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Fold all the parts and cut slit and slots for slider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104D7-E7C8-031B-D63E-439B12226F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77" t="10141" r="50000" b="45508"/>
          <a:stretch/>
        </p:blipFill>
        <p:spPr>
          <a:xfrm>
            <a:off x="3680210" y="2218925"/>
            <a:ext cx="4831579" cy="30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9232CD-F01E-C747-18C9-83DF674677A5}"/>
              </a:ext>
            </a:extLst>
          </p:cNvPr>
          <p:cNvSpPr txBox="1"/>
          <p:nvPr/>
        </p:nvSpPr>
        <p:spPr>
          <a:xfrm>
            <a:off x="5909058" y="5278925"/>
            <a:ext cx="2602731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page, cut out all the parts for the mechanism.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3F01FA6A-7D76-57A2-F1C8-53CCFACAD0EB}"/>
              </a:ext>
            </a:extLst>
          </p:cNvPr>
          <p:cNvSpPr/>
          <p:nvPr/>
        </p:nvSpPr>
        <p:spPr bwMode="auto">
          <a:xfrm rot="10800000">
            <a:off x="2277726" y="5657143"/>
            <a:ext cx="216000" cy="593701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A94A63-93FE-FE33-F4E1-F084F9C97789}"/>
              </a:ext>
            </a:extLst>
          </p:cNvPr>
          <p:cNvSpPr txBox="1"/>
          <p:nvPr/>
        </p:nvSpPr>
        <p:spPr>
          <a:xfrm>
            <a:off x="335360" y="6081158"/>
            <a:ext cx="539599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While planning this page, I needed to add an extra part as the sea that the submarine, would hide behind.</a:t>
            </a:r>
          </a:p>
        </p:txBody>
      </p:sp>
    </p:spTree>
    <p:extLst>
      <p:ext uri="{BB962C8B-B14F-4D97-AF65-F5344CB8AC3E}">
        <p14:creationId xmlns:p14="http://schemas.microsoft.com/office/powerpoint/2010/main" val="2823551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aper cut out of a penguin&#10;&#10;Description automatically generated">
            <a:extLst>
              <a:ext uri="{FF2B5EF4-FFF2-40B4-BE49-F238E27FC236}">
                <a16:creationId xmlns:a16="http://schemas.microsoft.com/office/drawing/2014/main" id="{484C95B1-CA3A-EB11-C7CD-DD3B81BD3D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499" y="1878593"/>
            <a:ext cx="3513954" cy="2530274"/>
          </a:xfrm>
          <a:prstGeom prst="rect">
            <a:avLst/>
          </a:prstGeom>
        </p:spPr>
      </p:pic>
      <p:pic>
        <p:nvPicPr>
          <p:cNvPr id="9" name="Picture 8" descr="A white paper with drawings on it&#10;&#10;Description automatically generated">
            <a:extLst>
              <a:ext uri="{FF2B5EF4-FFF2-40B4-BE49-F238E27FC236}">
                <a16:creationId xmlns:a16="http://schemas.microsoft.com/office/drawing/2014/main" id="{3B144DF3-ADE3-60D7-FDBD-C0524B8E0C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" t="55381" r="8540"/>
          <a:stretch/>
        </p:blipFill>
        <p:spPr>
          <a:xfrm>
            <a:off x="3774782" y="4623583"/>
            <a:ext cx="3168234" cy="2075738"/>
          </a:xfrm>
          <a:prstGeom prst="rect">
            <a:avLst/>
          </a:prstGeom>
        </p:spPr>
      </p:pic>
      <p:pic>
        <p:nvPicPr>
          <p:cNvPr id="5" name="Picture 4" descr="A paper with a drawing on it&#10;&#10;Description automatically generated with medium confidence">
            <a:extLst>
              <a:ext uri="{FF2B5EF4-FFF2-40B4-BE49-F238E27FC236}">
                <a16:creationId xmlns:a16="http://schemas.microsoft.com/office/drawing/2014/main" id="{1BB9EEEF-4C18-78C9-03BA-0B748D3504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57" y="3143730"/>
            <a:ext cx="3293141" cy="3555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81D7C6F9-0A88-03AF-471C-82A188A28919}"/>
              </a:ext>
            </a:extLst>
          </p:cNvPr>
          <p:cNvSpPr/>
          <p:nvPr/>
        </p:nvSpPr>
        <p:spPr bwMode="auto">
          <a:xfrm>
            <a:off x="2036665" y="2925944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97FADF-EC0F-AB53-EC2B-BBDDE303250E}"/>
              </a:ext>
            </a:extLst>
          </p:cNvPr>
          <p:cNvSpPr txBox="1"/>
          <p:nvPr/>
        </p:nvSpPr>
        <p:spPr>
          <a:xfrm>
            <a:off x="466761" y="1527165"/>
            <a:ext cx="280831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page.</a:t>
            </a:r>
          </a:p>
          <a:p>
            <a:r>
              <a:rPr lang="en-GB" sz="1800" dirty="0">
                <a:latin typeface="+mn-lt"/>
              </a:rPr>
              <a:t>Cut out the extra parts for the lift-up flaps.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082E308-D159-AA35-58FD-D7DEAB03A691}"/>
              </a:ext>
            </a:extLst>
          </p:cNvPr>
          <p:cNvSpPr/>
          <p:nvPr/>
        </p:nvSpPr>
        <p:spPr bwMode="auto">
          <a:xfrm rot="5400000" flipH="1">
            <a:off x="6563956" y="4539565"/>
            <a:ext cx="216024" cy="1728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877CFF4-FFC2-11BF-3B41-E9723DF19FA9}"/>
              </a:ext>
            </a:extLst>
          </p:cNvPr>
          <p:cNvSpPr/>
          <p:nvPr/>
        </p:nvSpPr>
        <p:spPr bwMode="auto">
          <a:xfrm rot="10800000">
            <a:off x="10410552" y="4035532"/>
            <a:ext cx="216000" cy="864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A94AF4-C4E1-495A-5601-D40CA097E8B8}"/>
              </a:ext>
            </a:extLst>
          </p:cNvPr>
          <p:cNvSpPr txBox="1"/>
          <p:nvPr/>
        </p:nvSpPr>
        <p:spPr>
          <a:xfrm>
            <a:off x="7151500" y="4664901"/>
            <a:ext cx="2328876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While planning out this page, I decided to create one of the lift-up flaps as a mouth fold, so needed an extra lift-up flap to surround it.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6B72E8-F6F2-0F8F-5813-CA06F3862A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46" t="9315" r="6484" b="46334"/>
          <a:stretch/>
        </p:blipFill>
        <p:spPr>
          <a:xfrm>
            <a:off x="3760735" y="1454435"/>
            <a:ext cx="4670530" cy="306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128575-EAEF-12E2-F53C-0D5D65511254}"/>
              </a:ext>
            </a:extLst>
          </p:cNvPr>
          <p:cNvSpPr txBox="1"/>
          <p:nvPr/>
        </p:nvSpPr>
        <p:spPr>
          <a:xfrm>
            <a:off x="9648881" y="4664901"/>
            <a:ext cx="2328876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As I created the mouth fold fish, I decided to cut around the shape, this will then be stuck into the extra lift-up flap I created.</a:t>
            </a:r>
          </a:p>
        </p:txBody>
      </p:sp>
    </p:spTree>
    <p:extLst>
      <p:ext uri="{BB962C8B-B14F-4D97-AF65-F5344CB8AC3E}">
        <p14:creationId xmlns:p14="http://schemas.microsoft.com/office/powerpoint/2010/main" val="211220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55533A3-6526-32C6-613D-3ACA94B73F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42" t="52583" r="50321" b="6754"/>
          <a:stretch/>
        </p:blipFill>
        <p:spPr>
          <a:xfrm>
            <a:off x="4871864" y="1840894"/>
            <a:ext cx="5124415" cy="30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B9C97B-EB85-4A8E-31B5-F3875C6BD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34" r="38612" b="70179"/>
          <a:stretch/>
        </p:blipFill>
        <p:spPr>
          <a:xfrm>
            <a:off x="9696400" y="4381593"/>
            <a:ext cx="2311112" cy="2315631"/>
          </a:xfrm>
          <a:prstGeom prst="rect">
            <a:avLst/>
          </a:prstGeom>
        </p:spPr>
      </p:pic>
      <p:pic>
        <p:nvPicPr>
          <p:cNvPr id="5" name="Picture 4" descr="A paper with a fish drawn on it">
            <a:extLst>
              <a:ext uri="{FF2B5EF4-FFF2-40B4-BE49-F238E27FC236}">
                <a16:creationId xmlns:a16="http://schemas.microsoft.com/office/drawing/2014/main" id="{EFA01C8C-084A-5F80-2C06-3FFB570DE6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63"/>
          <a:stretch/>
        </p:blipFill>
        <p:spPr>
          <a:xfrm>
            <a:off x="262705" y="3370894"/>
            <a:ext cx="4420640" cy="32623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79F5C7B5-49B5-F291-3AE7-B5B1C585E4DA}"/>
              </a:ext>
            </a:extLst>
          </p:cNvPr>
          <p:cNvSpPr/>
          <p:nvPr/>
        </p:nvSpPr>
        <p:spPr bwMode="auto">
          <a:xfrm>
            <a:off x="2639616" y="2357984"/>
            <a:ext cx="216024" cy="1224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EEC32658-609A-1CDC-1793-ED09982822E4}"/>
              </a:ext>
            </a:extLst>
          </p:cNvPr>
          <p:cNvSpPr/>
          <p:nvPr/>
        </p:nvSpPr>
        <p:spPr bwMode="auto">
          <a:xfrm rot="5400000" flipV="1">
            <a:off x="9446086" y="5165885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2CA1B0-1E57-A43A-5C3D-7C46D59FA748}"/>
              </a:ext>
            </a:extLst>
          </p:cNvPr>
          <p:cNvSpPr txBox="1"/>
          <p:nvPr/>
        </p:nvSpPr>
        <p:spPr>
          <a:xfrm>
            <a:off x="7508656" y="5152727"/>
            <a:ext cx="190313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Create a back to go behind the mouth fold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43AFAC-7C13-7629-B2A9-2BC0B4D00CAB}"/>
              </a:ext>
            </a:extLst>
          </p:cNvPr>
          <p:cNvSpPr txBox="1"/>
          <p:nvPr/>
        </p:nvSpPr>
        <p:spPr>
          <a:xfrm>
            <a:off x="262705" y="1645743"/>
            <a:ext cx="442063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page.</a:t>
            </a:r>
          </a:p>
          <a:p>
            <a:r>
              <a:rPr lang="en-GB" sz="1800" dirty="0">
                <a:latin typeface="+mn-lt"/>
              </a:rPr>
              <a:t>Cut out the mouth fold for the fish's mouth.</a:t>
            </a:r>
          </a:p>
        </p:txBody>
      </p:sp>
    </p:spTree>
    <p:extLst>
      <p:ext uri="{BB962C8B-B14F-4D97-AF65-F5344CB8AC3E}">
        <p14:creationId xmlns:p14="http://schemas.microsoft.com/office/powerpoint/2010/main" val="2722784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veral white paper circles and a circle cut out&#10;&#10;Description automatically generated with medium confidence">
            <a:extLst>
              <a:ext uri="{FF2B5EF4-FFF2-40B4-BE49-F238E27FC236}">
                <a16:creationId xmlns:a16="http://schemas.microsoft.com/office/drawing/2014/main" id="{D0AC0AB1-77EA-589A-3EEF-4F9EBC8B59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57" y="2420888"/>
            <a:ext cx="3176358" cy="3571302"/>
          </a:xfrm>
          <a:prstGeom prst="rect">
            <a:avLst/>
          </a:prstGeom>
        </p:spPr>
      </p:pic>
      <p:pic>
        <p:nvPicPr>
          <p:cNvPr id="5" name="Picture 4" descr="A paper cut out of a plane&#10;&#10;Description automatically generated">
            <a:extLst>
              <a:ext uri="{FF2B5EF4-FFF2-40B4-BE49-F238E27FC236}">
                <a16:creationId xmlns:a16="http://schemas.microsoft.com/office/drawing/2014/main" id="{833FE74C-8774-60C8-862C-7B70A15CCF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7195" y="2034620"/>
            <a:ext cx="4193757" cy="3145318"/>
          </a:xfrm>
          <a:prstGeom prst="rect">
            <a:avLst/>
          </a:prstGeo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E6320A20-933D-F76B-108F-C98EADF15DC6}"/>
              </a:ext>
            </a:extLst>
          </p:cNvPr>
          <p:cNvSpPr/>
          <p:nvPr/>
        </p:nvSpPr>
        <p:spPr bwMode="auto">
          <a:xfrm rot="16200000">
            <a:off x="8623451" y="4668687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C7209AB5-34A8-40E1-5A57-EB77FF75AC44}"/>
              </a:ext>
            </a:extLst>
          </p:cNvPr>
          <p:cNvSpPr/>
          <p:nvPr/>
        </p:nvSpPr>
        <p:spPr bwMode="auto">
          <a:xfrm rot="5400000">
            <a:off x="3091902" y="4703156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D6B24-D175-4DDF-3967-A729F77F1011}"/>
              </a:ext>
            </a:extLst>
          </p:cNvPr>
          <p:cNvSpPr txBox="1"/>
          <p:nvPr/>
        </p:nvSpPr>
        <p:spPr>
          <a:xfrm>
            <a:off x="3527063" y="4712824"/>
            <a:ext cx="2808312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page.</a:t>
            </a:r>
          </a:p>
          <a:p>
            <a:r>
              <a:rPr lang="en-GB" sz="1800" dirty="0">
                <a:latin typeface="+mn-lt"/>
              </a:rPr>
              <a:t>Cut out extra tabs and images for the double box fold and the parts for the rotary mechanism.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707EB0-7711-0C38-3CF9-47EBDD53C3B6}"/>
              </a:ext>
            </a:extLst>
          </p:cNvPr>
          <p:cNvSpPr txBox="1"/>
          <p:nvPr/>
        </p:nvSpPr>
        <p:spPr>
          <a:xfrm>
            <a:off x="6479288" y="4712824"/>
            <a:ext cx="2136992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Work out where the holes need to go on the main card as the rotary wheel will turn, cut all parts needed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BDC43E-8524-0411-64E1-56AE4A0129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46" t="53014" r="6485" b="7304"/>
          <a:stretch/>
        </p:blipFill>
        <p:spPr>
          <a:xfrm>
            <a:off x="3485994" y="1510400"/>
            <a:ext cx="5220012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73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91C47-AE86-027C-F84A-C702BFC78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5117B421-25B3-B847-71AC-B8F349913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616269"/>
            <a:ext cx="10972800" cy="868515"/>
          </a:xfrm>
        </p:spPr>
        <p:txBody>
          <a:bodyPr/>
          <a:lstStyle/>
          <a:p>
            <a:pPr algn="l"/>
            <a:r>
              <a:rPr lang="en-GB" b="1" dirty="0"/>
              <a:t>Assessment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9F8BAE-1505-7DC3-6990-EEC4566E7C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0" t="2750" r="26901" b="3801"/>
          <a:stretch/>
        </p:blipFill>
        <p:spPr>
          <a:xfrm>
            <a:off x="379957" y="1268760"/>
            <a:ext cx="2650052" cy="548499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85A35BE-8AC1-90F4-9ECD-D74DFFBF6399}"/>
              </a:ext>
            </a:extLst>
          </p:cNvPr>
          <p:cNvSpPr/>
          <p:nvPr/>
        </p:nvSpPr>
        <p:spPr bwMode="auto">
          <a:xfrm>
            <a:off x="3071664" y="1844824"/>
            <a:ext cx="8640960" cy="1368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Still need to finish some pages, not all pop-ups or mechanisms are complete.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9B3E532-AAFA-4934-4B6A-32507A38217A}"/>
              </a:ext>
            </a:extLst>
          </p:cNvPr>
          <p:cNvSpPr/>
          <p:nvPr/>
        </p:nvSpPr>
        <p:spPr bwMode="auto">
          <a:xfrm>
            <a:off x="3071664" y="3399187"/>
            <a:ext cx="8640960" cy="1368000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Finished planning all pages, making all pop-</a:t>
            </a:r>
            <a:r>
              <a:rPr lang="en-GB" sz="3200" dirty="0">
                <a:latin typeface="+mn-lt"/>
              </a:rPr>
              <a:t>ups and mechanisms required.</a:t>
            </a: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B429BA8-C861-ED21-4E70-07D1D1E2CC86}"/>
              </a:ext>
            </a:extLst>
          </p:cNvPr>
          <p:cNvSpPr/>
          <p:nvPr/>
        </p:nvSpPr>
        <p:spPr bwMode="auto">
          <a:xfrm>
            <a:off x="3030009" y="4953550"/>
            <a:ext cx="8640960" cy="1368000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Finished planning all pages, making all pop-ups and mechanisms.  Have started assembly and decorating.</a:t>
            </a:r>
          </a:p>
        </p:txBody>
      </p:sp>
    </p:spTree>
    <p:extLst>
      <p:ext uri="{BB962C8B-B14F-4D97-AF65-F5344CB8AC3E}">
        <p14:creationId xmlns:p14="http://schemas.microsoft.com/office/powerpoint/2010/main" val="3404170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69&quot;/&gt;&lt;/object&gt;&lt;object type=&quot;3&quot; unique_id=&quot;10004&quot;&gt;&lt;property id=&quot;20148&quot; value=&quot;5&quot;/&gt;&lt;property id=&quot;20300&quot; value=&quot;Slide 2&quot;/&gt;&lt;property id=&quot;20307&quot; value=&quot;270&quot;/&gt;&lt;/object&gt;&lt;object type=&quot;3&quot; unique_id=&quot;10005&quot;&gt;&lt;property id=&quot;20148&quot; value=&quot;5&quot;/&gt;&lt;property id=&quot;20300&quot; value=&quot;Slide 3&quot;/&gt;&lt;property id=&quot;20307&quot; value=&quot;271&quot;/&gt;&lt;/object&gt;&lt;object type=&quot;3&quot; unique_id=&quot;10006&quot;&gt;&lt;property id=&quot;20148&quot; value=&quot;5&quot;/&gt;&lt;property id=&quot;20300&quot; value=&quot;Slide 5&quot;/&gt;&lt;property id=&quot;20307&quot; value=&quot;272&quot;/&gt;&lt;/object&gt;&lt;object type=&quot;3&quot; unique_id=&quot;10007&quot;&gt;&lt;property id=&quot;20148&quot; value=&quot;5&quot;/&gt;&lt;property id=&quot;20300&quot; value=&quot;Slide 6&quot;/&gt;&lt;property id=&quot;20307&quot; value=&quot;273&quot;/&gt;&lt;/object&gt;&lt;object type=&quot;3&quot; unique_id=&quot;10050&quot;&gt;&lt;property id=&quot;20148&quot; value=&quot;5&quot;/&gt;&lt;property id=&quot;20300&quot; value=&quot;Slide 4&quot;/&gt;&lt;property id=&quot;20307&quot; value=&quot;274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MG 2015 not widescreen" id="{DE0DE5F7-0CA6-4013-A8E1-CFD6469979DE}" vid="{BAB2E453-6E52-4EC6-87F8-9D057D7E909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MG 2015 not widescreen" id="{DE0DE5F7-0CA6-4013-A8E1-CFD6469979DE}" vid="{332CC59D-23EB-495B-B4AF-DA8FE7291DD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6" ma:contentTypeDescription="Create a new document." ma:contentTypeScope="" ma:versionID="3db5693f230ca885d1d794597af1d487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fe4397d406eeb0b23e391f51c07e2e4f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05ad946-4a2c-45c2-966d-b639740f064c}" ma:internalName="TaxCatchAll" ma:showField="CatchAllData" ma:web="87d1380e-625d-4651-9ea8-da7679bbb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d1380e-625d-4651-9ea8-da7679bbb66e" xsi:nil="true"/>
    <lcf76f155ced4ddcb4097134ff3c332f xmlns="dc40973a-3443-49a0-8ab9-7df3d274f0ff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0A62B7-E5F4-49BA-BF05-B8942C497B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40973a-3443-49a0-8ab9-7df3d274f0ff"/>
    <ds:schemaRef ds:uri="87d1380e-625d-4651-9ea8-da7679bbb6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80AE8E-3690-47D7-8E81-212C49FBA714}">
  <ds:schemaRefs>
    <ds:schemaRef ds:uri="http://purl.org/dc/terms/"/>
    <ds:schemaRef ds:uri="87d1380e-625d-4651-9ea8-da7679bbb66e"/>
    <ds:schemaRef ds:uri="http://schemas.openxmlformats.org/package/2006/metadata/core-properties"/>
    <ds:schemaRef ds:uri="http://schemas.microsoft.com/office/2006/documentManagement/types"/>
    <ds:schemaRef ds:uri="dc40973a-3443-49a0-8ab9-7df3d274f0ff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75634C6-E089-4723-82D9-1FE4341CC7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template_wmg_2015_not_widescreen (3)</Template>
  <TotalTime>23084</TotalTime>
  <Words>742</Words>
  <Application>Microsoft Office PowerPoint</Application>
  <PresentationFormat>Widescreen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PMingLiU</vt:lpstr>
      <vt:lpstr>Arial</vt:lpstr>
      <vt:lpstr>Calibri</vt:lpstr>
      <vt:lpstr>Times New Roman</vt:lpstr>
      <vt:lpstr>Template_Warwick</vt:lpstr>
      <vt:lpstr>1_Custom Design</vt:lpstr>
      <vt:lpstr>PowerPoint Presentation</vt:lpstr>
      <vt:lpstr>Project Learning Objectives:  To create a 3D pop-up book suitable for a small child.</vt:lpstr>
      <vt:lpstr>Introduction - Creating your pages</vt:lpstr>
      <vt:lpstr>Creating your pages</vt:lpstr>
      <vt:lpstr>Creating your pages</vt:lpstr>
      <vt:lpstr>Creating your pages</vt:lpstr>
      <vt:lpstr>Creating your pages</vt:lpstr>
      <vt:lpstr>Creating your pages</vt:lpstr>
      <vt:lpstr>Assessment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Luckhurst</dc:creator>
  <cp:lastModifiedBy>Cannon, Caroline</cp:lastModifiedBy>
  <cp:revision>340</cp:revision>
  <cp:lastPrinted>2019-12-05T15:31:01Z</cp:lastPrinted>
  <dcterms:created xsi:type="dcterms:W3CDTF">2019-08-06T15:08:16Z</dcterms:created>
  <dcterms:modified xsi:type="dcterms:W3CDTF">2024-07-25T13:57:44Z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  <property fmtid="{D5CDD505-2E9C-101B-9397-08002B2CF9AE}" pid="3" name="MediaServiceImageTags">
    <vt:lpwstr/>
  </property>
</Properties>
</file>