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2"/>
  </p:notesMasterIdLst>
  <p:sldIdLst>
    <p:sldId id="256" r:id="rId2"/>
    <p:sldId id="321" r:id="rId3"/>
    <p:sldId id="304" r:id="rId4"/>
    <p:sldId id="297" r:id="rId5"/>
    <p:sldId id="307" r:id="rId6"/>
    <p:sldId id="299" r:id="rId7"/>
    <p:sldId id="302" r:id="rId8"/>
    <p:sldId id="303" r:id="rId9"/>
    <p:sldId id="283" r:id="rId10"/>
    <p:sldId id="305" r:id="rId11"/>
    <p:sldId id="312" r:id="rId12"/>
    <p:sldId id="316" r:id="rId13"/>
    <p:sldId id="317" r:id="rId14"/>
    <p:sldId id="318" r:id="rId15"/>
    <p:sldId id="319" r:id="rId16"/>
    <p:sldId id="320" r:id="rId17"/>
    <p:sldId id="300" r:id="rId18"/>
    <p:sldId id="264" r:id="rId19"/>
    <p:sldId id="277" r:id="rId20"/>
    <p:sldId id="311" r:id="rId21"/>
  </p:sldIdLst>
  <p:sldSz cx="9144000" cy="5143500" type="screen16x9"/>
  <p:notesSz cx="6797675" cy="9926638"/>
  <p:custDataLst>
    <p:tags r:id="rId2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2C84"/>
    <a:srgbClr val="7DBC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24" autoAdjust="0"/>
    <p:restoredTop sz="95373" autoAdjust="0"/>
  </p:normalViewPr>
  <p:slideViewPr>
    <p:cSldViewPr snapToGrid="0" snapToObjects="1">
      <p:cViewPr varScale="1">
        <p:scale>
          <a:sx n="96" d="100"/>
          <a:sy n="96" d="100"/>
        </p:scale>
        <p:origin x="48" y="549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A77E2-D966-4631-AB0A-9D350D2019C6}" type="datetimeFigureOut">
              <a:rPr lang="en-GB" smtClean="0"/>
              <a:t>20/07/2023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43013"/>
            <a:ext cx="59467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DCD096-2FD7-494F-BAA2-AA4FB07F34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18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Please open these</a:t>
            </a:r>
            <a:r>
              <a:rPr lang="en-GB" baseline="0" dirty="0"/>
              <a:t> two websites to use during the lecture. </a:t>
            </a:r>
          </a:p>
          <a:p>
            <a:r>
              <a:rPr lang="en-GB" baseline="0" dirty="0"/>
              <a:t>www.warwick.ac.uk/turtlestitch</a:t>
            </a:r>
          </a:p>
          <a:p>
            <a:r>
              <a:rPr lang="en-GB" baseline="0" dirty="0"/>
              <a:t>www.turtlestitch.org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CD096-2FD7-494F-BAA2-AA4FB07F349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7335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Angles – interior &amp; exterior angles</a:t>
            </a:r>
          </a:p>
          <a:p>
            <a:r>
              <a:rPr lang="en-GB" dirty="0"/>
              <a:t>polygons</a:t>
            </a:r>
          </a:p>
          <a:p>
            <a:endParaRPr lang="en-GB" dirty="0"/>
          </a:p>
          <a:p>
            <a:r>
              <a:rPr lang="en-GB" dirty="0"/>
              <a:t>Project</a:t>
            </a:r>
            <a:r>
              <a:rPr lang="en-GB" baseline="0" dirty="0"/>
              <a:t> website:</a:t>
            </a:r>
          </a:p>
          <a:p>
            <a:endParaRPr lang="en-GB" baseline="0" dirty="0"/>
          </a:p>
          <a:p>
            <a:r>
              <a:rPr lang="en-GB" dirty="0"/>
              <a:t>https://warwick.ac.uk/about/cityofculture/get-involved/projects/stitchintime/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CD096-2FD7-494F-BAA2-AA4FB07F349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5644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Project</a:t>
            </a:r>
            <a:r>
              <a:rPr lang="en-GB" baseline="0" dirty="0"/>
              <a:t> website:</a:t>
            </a:r>
          </a:p>
          <a:p>
            <a:endParaRPr lang="en-GB" baseline="0" dirty="0"/>
          </a:p>
          <a:p>
            <a:r>
              <a:rPr lang="en-GB" dirty="0"/>
              <a:t>https://warwick.ac.uk/about/cityofculture/get-involved/projects/stitchintime/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CD096-2FD7-494F-BAA2-AA4FB07F349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7682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Project</a:t>
            </a:r>
            <a:r>
              <a:rPr lang="en-GB" baseline="0" dirty="0"/>
              <a:t> website:</a:t>
            </a:r>
          </a:p>
          <a:p>
            <a:endParaRPr lang="en-GB" baseline="0" dirty="0"/>
          </a:p>
          <a:p>
            <a:r>
              <a:rPr lang="en-GB" dirty="0"/>
              <a:t>https://warwick.ac.uk/about/cityofculture/get-involved/projects/stitchintime/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CD096-2FD7-494F-BAA2-AA4FB07F349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3178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Project</a:t>
            </a:r>
            <a:r>
              <a:rPr lang="en-GB" baseline="0" dirty="0"/>
              <a:t> website:</a:t>
            </a:r>
          </a:p>
          <a:p>
            <a:endParaRPr lang="en-GB" baseline="0" dirty="0"/>
          </a:p>
          <a:p>
            <a:r>
              <a:rPr lang="en-GB" dirty="0"/>
              <a:t>https://warwick.ac.uk/about/cityofculture/get-involved/projects/stitchintime/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CD096-2FD7-494F-BAA2-AA4FB07F349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8192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Project</a:t>
            </a:r>
            <a:r>
              <a:rPr lang="en-GB" baseline="0" dirty="0"/>
              <a:t> website:</a:t>
            </a:r>
          </a:p>
          <a:p>
            <a:endParaRPr lang="en-GB" baseline="0" dirty="0"/>
          </a:p>
          <a:p>
            <a:r>
              <a:rPr lang="en-GB" dirty="0"/>
              <a:t>https://warwick.ac.uk/about/cityofculture/get-involved/projects/stitchintime/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CD096-2FD7-494F-BAA2-AA4FB07F349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683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Project</a:t>
            </a:r>
            <a:r>
              <a:rPr lang="en-GB" baseline="0" dirty="0"/>
              <a:t> website:</a:t>
            </a:r>
          </a:p>
          <a:p>
            <a:endParaRPr lang="en-GB" baseline="0" dirty="0"/>
          </a:p>
          <a:p>
            <a:r>
              <a:rPr lang="en-GB" dirty="0"/>
              <a:t>https://warwick.ac.uk/about/cityofculture/get-involved/projects/stitchintime/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CD096-2FD7-494F-BAA2-AA4FB07F349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2186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Project</a:t>
            </a:r>
            <a:r>
              <a:rPr lang="en-GB" baseline="0" dirty="0"/>
              <a:t> website:</a:t>
            </a:r>
          </a:p>
          <a:p>
            <a:endParaRPr lang="en-GB" baseline="0" dirty="0"/>
          </a:p>
          <a:p>
            <a:r>
              <a:rPr lang="en-GB" dirty="0"/>
              <a:t>https://warwick.ac.uk/about/cityofculture/get-involved/projects/stitchintime/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CD096-2FD7-494F-BAA2-AA4FB07F3493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1227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 our webpage:</a:t>
            </a:r>
          </a:p>
          <a:p>
            <a:r>
              <a:rPr lang="en-GB" dirty="0"/>
              <a:t>Printable – double sided</a:t>
            </a:r>
            <a:r>
              <a:rPr lang="en-GB" baseline="0" dirty="0"/>
              <a:t> A4 creates A5 maths cards. Answer cards also.</a:t>
            </a:r>
          </a:p>
          <a:p>
            <a:r>
              <a:rPr lang="en-GB" baseline="0" dirty="0"/>
              <a:t>Video tutorials – for own training rather than showing the kids (aimed at general audience, not specifically children)</a:t>
            </a:r>
          </a:p>
          <a:p>
            <a:r>
              <a:rPr lang="en-GB" baseline="0" dirty="0"/>
              <a:t>Lesson plans with links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CD096-2FD7-494F-BAA2-AA4FB07F3493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463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trying to </a:t>
            </a:r>
            <a:r>
              <a:rPr lang="en-US" err="1"/>
              <a:t>realise</a:t>
            </a:r>
            <a:r>
              <a:rPr lang="en-US"/>
              <a:t> their design was motivating, which supported their resilience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F64360-6E0A-4A00-8CDA-DA0BB1CFB8C2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7966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Programming skills (obviously)</a:t>
            </a:r>
            <a:endParaRPr lang="en-US"/>
          </a:p>
          <a:p>
            <a:r>
              <a:rPr lang="en-US">
                <a:cs typeface="Calibri"/>
              </a:rPr>
              <a:t>Applying mathematical knowledge</a:t>
            </a:r>
          </a:p>
          <a:p>
            <a:r>
              <a:rPr lang="en-US">
                <a:cs typeface="Calibri"/>
              </a:rPr>
              <a:t>Following a brief</a:t>
            </a:r>
          </a:p>
          <a:p>
            <a:r>
              <a:rPr lang="en-US">
                <a:cs typeface="Calibri"/>
              </a:rPr>
              <a:t>Paired work = communication skills</a:t>
            </a:r>
          </a:p>
          <a:p>
            <a:r>
              <a:rPr lang="en-US">
                <a:cs typeface="Calibri"/>
              </a:rPr>
              <a:t>Resilience – including with team</a:t>
            </a:r>
          </a:p>
          <a:p>
            <a:r>
              <a:rPr lang="en-US">
                <a:cs typeface="Calibri"/>
              </a:rPr>
              <a:t>Teacher skills = longevity / impact of project in future years</a:t>
            </a:r>
          </a:p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F64360-6E0A-4A00-8CDA-DA0BB1CFB8C2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9963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Project</a:t>
            </a:r>
            <a:r>
              <a:rPr lang="en-GB" baseline="0" dirty="0"/>
              <a:t> website:</a:t>
            </a:r>
          </a:p>
          <a:p>
            <a:endParaRPr lang="en-GB" baseline="0" dirty="0"/>
          </a:p>
          <a:p>
            <a:r>
              <a:rPr lang="en-GB" dirty="0"/>
              <a:t>https://warwick.ac.uk/about/cityofculture/get-involved/projects/stitchintime/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CD096-2FD7-494F-BAA2-AA4FB07F349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7095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 our webpage:</a:t>
            </a:r>
          </a:p>
          <a:p>
            <a:r>
              <a:rPr lang="en-GB" dirty="0"/>
              <a:t>Printable – double sided</a:t>
            </a:r>
            <a:r>
              <a:rPr lang="en-GB" baseline="0" dirty="0"/>
              <a:t> A4 creates A5 maths cards. Answer cards also.</a:t>
            </a:r>
          </a:p>
          <a:p>
            <a:r>
              <a:rPr lang="en-GB" baseline="0" dirty="0"/>
              <a:t>Video tutorials – for own training rather than showing the kids (aimed at general audience, not specifically children)</a:t>
            </a:r>
          </a:p>
          <a:p>
            <a:r>
              <a:rPr lang="en-GB" baseline="0" dirty="0"/>
              <a:t>Lesson plans with links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CD096-2FD7-494F-BAA2-AA4FB07F3493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980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Project</a:t>
            </a:r>
            <a:r>
              <a:rPr lang="en-GB" baseline="0" dirty="0"/>
              <a:t> website:</a:t>
            </a:r>
          </a:p>
          <a:p>
            <a:endParaRPr lang="en-GB" baseline="0" dirty="0"/>
          </a:p>
          <a:p>
            <a:r>
              <a:rPr lang="en-GB" dirty="0"/>
              <a:t>https://warwick.ac.uk/about/cityofculture/get-involved/projects/stitchintime/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CD096-2FD7-494F-BAA2-AA4FB07F349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2469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Year 5 children’s 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CD096-2FD7-494F-BAA2-AA4FB07F349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027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Year 5 children’s 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CD096-2FD7-494F-BAA2-AA4FB07F349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8861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Compare</a:t>
            </a:r>
            <a:r>
              <a:rPr lang="en-GB" baseline="0" dirty="0"/>
              <a:t> to 3D printer</a:t>
            </a:r>
          </a:p>
          <a:p>
            <a:r>
              <a:rPr lang="en-GB" baseline="0" dirty="0"/>
              <a:t>Educational discount</a:t>
            </a:r>
          </a:p>
          <a:p>
            <a:r>
              <a:rPr lang="en-GB" baseline="0" dirty="0"/>
              <a:t>Faster</a:t>
            </a:r>
          </a:p>
          <a:p>
            <a:r>
              <a:rPr lang="en-GB" baseline="0" dirty="0"/>
              <a:t>Link to a secondary school? May be unused. </a:t>
            </a:r>
          </a:p>
          <a:p>
            <a:r>
              <a:rPr lang="en-GB" baseline="0" dirty="0"/>
              <a:t>USB stick</a:t>
            </a:r>
          </a:p>
          <a:p>
            <a:r>
              <a:rPr lang="en-GB" baseline="0" dirty="0"/>
              <a:t>Will mention other methods of display later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CD096-2FD7-494F-BAA2-AA4FB07F349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4677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Compare</a:t>
            </a:r>
            <a:r>
              <a:rPr lang="en-GB" baseline="0" dirty="0"/>
              <a:t> to 3D printer</a:t>
            </a:r>
          </a:p>
          <a:p>
            <a:r>
              <a:rPr lang="en-GB" baseline="0" dirty="0"/>
              <a:t>Educational discount</a:t>
            </a:r>
          </a:p>
          <a:p>
            <a:r>
              <a:rPr lang="en-GB" baseline="0" dirty="0"/>
              <a:t>Faster</a:t>
            </a:r>
          </a:p>
          <a:p>
            <a:r>
              <a:rPr lang="en-GB" baseline="0" dirty="0"/>
              <a:t>Link to a secondary school? May be unused. </a:t>
            </a:r>
          </a:p>
          <a:p>
            <a:r>
              <a:rPr lang="en-GB" baseline="0" dirty="0"/>
              <a:t>USB stick</a:t>
            </a:r>
          </a:p>
          <a:p>
            <a:r>
              <a:rPr lang="en-GB" baseline="0" dirty="0"/>
              <a:t>Will mention other methods of display later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CD096-2FD7-494F-BAA2-AA4FB07F349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19818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Photos https://pixabay.com/photos/stage-concert-crowd-performance-336695/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DCD096-2FD7-494F-BAA2-AA4FB07F349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8637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Free rein on designs but with brief including dimensions and stitch count</a:t>
            </a:r>
            <a:endParaRPr lang="en-US"/>
          </a:p>
          <a:p>
            <a:r>
              <a:rPr lang="en-US">
                <a:cs typeface="Calibri"/>
              </a:rPr>
              <a:t>...segue to next slide: trying to </a:t>
            </a:r>
            <a:r>
              <a:rPr lang="en-US" err="1">
                <a:cs typeface="Calibri"/>
              </a:rPr>
              <a:t>realise</a:t>
            </a:r>
            <a:r>
              <a:rPr lang="en-US">
                <a:cs typeface="Calibri"/>
              </a:rPr>
              <a:t> their design was motivating, which supported their resilience 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F64360-6E0A-4A00-8CDA-DA0BB1CFB8C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269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449F20-4074-0F12-134D-A3698F8F1F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" y="0"/>
            <a:ext cx="9143429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4054" y="1995769"/>
            <a:ext cx="7772400" cy="1102519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4054" y="3831167"/>
            <a:ext cx="5476909" cy="936097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212" y="3899927"/>
            <a:ext cx="1219200" cy="399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668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789-F8EF-A541-8E36-2998F04892E2}" type="datetimeFigureOut">
              <a:rPr lang="en-US" smtClean="0"/>
              <a:pPr/>
              <a:t>7/20/2023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682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789-F8EF-A541-8E36-2998F04892E2}" type="datetimeFigureOut">
              <a:rPr lang="en-US" smtClean="0"/>
              <a:pPr/>
              <a:t>7/20/2023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502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789-F8EF-A541-8E36-2998F04892E2}" type="datetimeFigureOut">
              <a:rPr lang="en-US" smtClean="0"/>
              <a:pPr/>
              <a:t>7/20/2023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551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MG_PowerpointBackground-wide2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429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3197"/>
            <a:ext cx="8229600" cy="857250"/>
          </a:xfrm>
        </p:spPr>
        <p:txBody>
          <a:bodyPr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98133"/>
            <a:ext cx="6917267" cy="2960570"/>
          </a:xfrm>
        </p:spPr>
        <p:txBody>
          <a:bodyPr/>
          <a:lstStyle>
            <a:lvl1pPr marL="342900" indent="-342900">
              <a:buSzPct val="100000"/>
              <a:buFontTx/>
              <a:buBlip>
                <a:blip r:embed="rId3"/>
              </a:buBlip>
              <a:defRPr/>
            </a:lvl1pPr>
            <a:lvl2pPr marL="742950" indent="-285750">
              <a:buSzPct val="100000"/>
              <a:buFontTx/>
              <a:buBlip>
                <a:blip r:embed="rId3"/>
              </a:buBlip>
              <a:defRPr/>
            </a:lvl2pPr>
            <a:lvl3pPr marL="1143000" indent="-228600">
              <a:buSzPct val="100000"/>
              <a:buFontTx/>
              <a:buBlip>
                <a:blip r:embed="rId3"/>
              </a:buBlip>
              <a:defRPr/>
            </a:lvl3pPr>
            <a:lvl4pPr marL="1600200" indent="-228600">
              <a:buSzPct val="100000"/>
              <a:buFontTx/>
              <a:buBlip>
                <a:blip r:embed="rId3"/>
              </a:buBlip>
              <a:defRPr/>
            </a:lvl4pPr>
            <a:lvl5pPr marL="2057400" indent="-228600">
              <a:buSzPct val="100000"/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79202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MG_PowerpointBackground-wide5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429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3197"/>
            <a:ext cx="6917267" cy="857250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28"/>
            <a:ext cx="6917267" cy="29605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1042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789-F8EF-A541-8E36-2998F04892E2}" type="datetimeFigureOut">
              <a:rPr lang="en-US" smtClean="0"/>
              <a:pPr/>
              <a:t>7/20/2023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240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789-F8EF-A541-8E36-2998F04892E2}" type="datetimeFigureOut">
              <a:rPr lang="en-US" smtClean="0"/>
              <a:pPr/>
              <a:t>7/20/2023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95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789-F8EF-A541-8E36-2998F04892E2}" type="datetimeFigureOut">
              <a:rPr lang="en-US" smtClean="0"/>
              <a:pPr/>
              <a:t>7/20/2023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07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789-F8EF-A541-8E36-2998F04892E2}" type="datetimeFigureOut">
              <a:rPr lang="en-US" smtClean="0"/>
              <a:pPr/>
              <a:t>7/20/2023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122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789-F8EF-A541-8E36-2998F04892E2}" type="datetimeFigureOut">
              <a:rPr lang="en-US" smtClean="0"/>
              <a:pPr/>
              <a:t>7/20/2023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11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D789-F8EF-A541-8E36-2998F04892E2}" type="datetimeFigureOut">
              <a:rPr lang="en-US" smtClean="0"/>
              <a:pPr/>
              <a:t>7/20/2023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5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MG_PowerpointBackground-wide4.jpg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429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AC713-4ACF-3646-A7AB-D5135362865B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CB7D3-7E01-6F40-B7F7-D4F9BC2E0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814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8.gif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9.gif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0.jpeg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JPG"/><Relationship Id="rId4" Type="http://schemas.openxmlformats.org/officeDocument/2006/relationships/image" Target="../media/image11.jpeg"/><Relationship Id="rId9" Type="http://schemas.openxmlformats.org/officeDocument/2006/relationships/image" Target="../media/image16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jpeg"/><Relationship Id="rId4" Type="http://schemas.microsoft.com/office/2007/relationships/hdphoto" Target="../media/hdphoto1.wdp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FBAF1897-F1A0-D2E1-BCF0-AEFE987B493A}"/>
              </a:ext>
            </a:extLst>
          </p:cNvPr>
          <p:cNvSpPr txBox="1">
            <a:spLocks/>
          </p:cNvSpPr>
          <p:nvPr/>
        </p:nvSpPr>
        <p:spPr>
          <a:xfrm>
            <a:off x="0" y="3845380"/>
            <a:ext cx="5918200" cy="6327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SzPct val="100000"/>
              <a:buFontTx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SzPct val="100000"/>
              <a:buFontTx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SzPct val="100000"/>
              <a:buFontTx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SzPct val="100000"/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SzPct val="100000"/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600" dirty="0"/>
              <a:t>Margaret Low, Phil Jemmett, Robert Low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218164A-FC30-1558-A88A-B797278372EB}"/>
              </a:ext>
            </a:extLst>
          </p:cNvPr>
          <p:cNvSpPr txBox="1">
            <a:spLocks/>
          </p:cNvSpPr>
          <p:nvPr/>
        </p:nvSpPr>
        <p:spPr>
          <a:xfrm>
            <a:off x="227208" y="952109"/>
            <a:ext cx="8620897" cy="1519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Making Maths Matter </a:t>
            </a:r>
          </a:p>
          <a:p>
            <a:r>
              <a:rPr lang="en-GB" dirty="0"/>
              <a:t>with </a:t>
            </a:r>
            <a:r>
              <a:rPr lang="en-GB" dirty="0" err="1"/>
              <a:t>TurtleStitch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3811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9D323A76-7E61-7279-FB65-8144706E81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856" y="450761"/>
            <a:ext cx="8686287" cy="3628008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CF67394C-EB69-3C71-8E0C-1750BDECDF37}"/>
              </a:ext>
            </a:extLst>
          </p:cNvPr>
          <p:cNvSpPr txBox="1">
            <a:spLocks/>
          </p:cNvSpPr>
          <p:nvPr/>
        </p:nvSpPr>
        <p:spPr>
          <a:xfrm>
            <a:off x="149273" y="4400866"/>
            <a:ext cx="7170008" cy="5837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/>
              <a:t>Introducing Turtle Geometry:   Create a closed shape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9849292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B9F6F6DE-D67E-11ED-A8A6-91BFD6B23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87" y="4441914"/>
            <a:ext cx="5651451" cy="563336"/>
          </a:xfrm>
        </p:spPr>
        <p:txBody>
          <a:bodyPr>
            <a:normAutofit fontScale="90000"/>
          </a:bodyPr>
          <a:lstStyle/>
          <a:p>
            <a:pPr algn="l"/>
            <a:r>
              <a:rPr lang="en-GB" sz="3200" dirty="0"/>
              <a:t>Teaching the Turtle a new word</a:t>
            </a:r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E712D6C7-E230-4477-6544-6E35A2C510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8450"/>
            <a:ext cx="7817304" cy="4169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7762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B9F6F6DE-D67E-11ED-A8A6-91BFD6B23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87" y="4441914"/>
            <a:ext cx="6320924" cy="563336"/>
          </a:xfrm>
        </p:spPr>
        <p:txBody>
          <a:bodyPr>
            <a:normAutofit fontScale="90000"/>
          </a:bodyPr>
          <a:lstStyle/>
          <a:p>
            <a:pPr algn="l"/>
            <a:r>
              <a:rPr lang="en-GB" sz="3200" dirty="0"/>
              <a:t>Introducing parameters: little and large</a:t>
            </a:r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51BB1E08-8D47-E3DF-2DA3-92857694CE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195" y="0"/>
            <a:ext cx="7568293" cy="4257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0638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B9F6F6DE-D67E-11ED-A8A6-91BFD6B23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87" y="4441914"/>
            <a:ext cx="6320924" cy="563336"/>
          </a:xfrm>
        </p:spPr>
        <p:txBody>
          <a:bodyPr>
            <a:normAutofit fontScale="90000"/>
          </a:bodyPr>
          <a:lstStyle/>
          <a:p>
            <a:pPr algn="l"/>
            <a:r>
              <a:rPr lang="en-GB" sz="3200" dirty="0"/>
              <a:t>Going for a spin</a:t>
            </a:r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B1765E18-052B-6354-C51A-8AB5D1872A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538" y="48985"/>
            <a:ext cx="7854043" cy="4188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8917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B9F6F6DE-D67E-11ED-A8A6-91BFD6B23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87" y="4441914"/>
            <a:ext cx="6320924" cy="563336"/>
          </a:xfrm>
        </p:spPr>
        <p:txBody>
          <a:bodyPr>
            <a:normAutofit fontScale="90000"/>
          </a:bodyPr>
          <a:lstStyle/>
          <a:p>
            <a:pPr algn="l"/>
            <a:r>
              <a:rPr lang="en-GB" sz="3200" dirty="0"/>
              <a:t>Recursion – first create Step block</a:t>
            </a: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D4F4673C-8DAD-E037-5A4C-F57798B04B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771" y="38269"/>
            <a:ext cx="7486650" cy="421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2382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B9F6F6DE-D67E-11ED-A8A6-91BFD6B23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87" y="4441914"/>
            <a:ext cx="6320924" cy="563336"/>
          </a:xfrm>
        </p:spPr>
        <p:txBody>
          <a:bodyPr>
            <a:normAutofit fontScale="90000"/>
          </a:bodyPr>
          <a:lstStyle/>
          <a:p>
            <a:pPr algn="l"/>
            <a:r>
              <a:rPr lang="en-GB" sz="3200" dirty="0"/>
              <a:t>Recursion – Step Larger</a:t>
            </a: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6DB606A5-172E-426D-303D-0D855014B4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550" y="138250"/>
            <a:ext cx="7440724" cy="3968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3200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B9F6F6DE-D67E-11ED-A8A6-91BFD6B23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87" y="4441914"/>
            <a:ext cx="6320924" cy="563336"/>
          </a:xfrm>
        </p:spPr>
        <p:txBody>
          <a:bodyPr>
            <a:normAutofit fontScale="90000"/>
          </a:bodyPr>
          <a:lstStyle/>
          <a:p>
            <a:pPr algn="l"/>
            <a:r>
              <a:rPr lang="en-GB" sz="3200" dirty="0"/>
              <a:t>Recursion – introduce end condition</a:t>
            </a:r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22CB366-BFCB-2F11-F44A-1F4B584E86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9521" y="117839"/>
            <a:ext cx="7374221" cy="41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0744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54050" y="4419600"/>
            <a:ext cx="563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warwick.ac.uk/</a:t>
            </a:r>
            <a:r>
              <a:rPr lang="en-GB" sz="2800" dirty="0" err="1"/>
              <a:t>turtlestitch</a:t>
            </a:r>
            <a:endParaRPr lang="en-GB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C172176-C3DD-E0E5-0659-6934217173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050" y="149236"/>
            <a:ext cx="7843669" cy="404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1132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CE4CC-C80F-16D1-A9E4-A29D5FE7B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817" y="654808"/>
            <a:ext cx="3091343" cy="857250"/>
          </a:xfrm>
        </p:spPr>
        <p:txBody>
          <a:bodyPr/>
          <a:lstStyle/>
          <a:p>
            <a:r>
              <a:rPr lang="en-GB">
                <a:cs typeface="Calibri"/>
              </a:rPr>
              <a:t>Motivation</a:t>
            </a:r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74D289A-DC95-D21C-EB67-56CB33C40816}"/>
              </a:ext>
            </a:extLst>
          </p:cNvPr>
          <p:cNvSpPr txBox="1"/>
          <p:nvPr/>
        </p:nvSpPr>
        <p:spPr>
          <a:xfrm>
            <a:off x="6282889" y="2228022"/>
            <a:ext cx="2743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383838"/>
                </a:solidFill>
                <a:latin typeface="Lato"/>
                <a:ea typeface="Lato"/>
                <a:cs typeface="Lato"/>
              </a:rPr>
              <a:t>"to use an applied computing skill was inspiring for our children" 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26AF48-930C-1B08-2BA3-1F228DADD69E}"/>
              </a:ext>
            </a:extLst>
          </p:cNvPr>
          <p:cNvSpPr txBox="1"/>
          <p:nvPr/>
        </p:nvSpPr>
        <p:spPr>
          <a:xfrm>
            <a:off x="3635316" y="739542"/>
            <a:ext cx="2743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383838"/>
                </a:solidFill>
                <a:latin typeface="Lato"/>
                <a:ea typeface="Lato"/>
                <a:cs typeface="Lato"/>
              </a:rPr>
              <a:t>"resilience to keep going when their ideas didn’t quite work as expected"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F834C7-CFB5-15B9-2F19-3B5DE6504C47}"/>
              </a:ext>
            </a:extLst>
          </p:cNvPr>
          <p:cNvSpPr txBox="1"/>
          <p:nvPr/>
        </p:nvSpPr>
        <p:spPr>
          <a:xfrm>
            <a:off x="3397677" y="2399905"/>
            <a:ext cx="2743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383838"/>
                </a:solidFill>
                <a:latin typeface="Lato"/>
              </a:rPr>
              <a:t>"enjoyed applying mathematical thinking to a practical activity" </a:t>
            </a:r>
            <a:endParaRPr lang="en-US" sz="1600">
              <a:solidFill>
                <a:srgbClr val="383838"/>
              </a:solidFill>
              <a:latin typeface="Lato"/>
              <a:ea typeface="Lato"/>
              <a:cs typeface="Lato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BC30A4-D2B8-7167-ABCD-42027F38F6DD}"/>
              </a:ext>
            </a:extLst>
          </p:cNvPr>
          <p:cNvSpPr txBox="1"/>
          <p:nvPr/>
        </p:nvSpPr>
        <p:spPr>
          <a:xfrm>
            <a:off x="259925" y="2153684"/>
            <a:ext cx="2743200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383838"/>
                </a:solidFill>
                <a:latin typeface="Lato"/>
              </a:rPr>
              <a:t>"excited by the prospect of seeing their work on a computer turn into something ‘real’."</a:t>
            </a:r>
            <a:endParaRPr lang="en-GB" sz="1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789EB5-D8BE-235D-89DD-1EF7AFB2B169}"/>
              </a:ext>
            </a:extLst>
          </p:cNvPr>
          <p:cNvSpPr txBox="1"/>
          <p:nvPr/>
        </p:nvSpPr>
        <p:spPr>
          <a:xfrm>
            <a:off x="287817" y="3793123"/>
            <a:ext cx="3935384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383838"/>
                </a:solidFill>
                <a:latin typeface="Lato"/>
              </a:rPr>
              <a:t>"several children were inspired to try </a:t>
            </a:r>
            <a:r>
              <a:rPr lang="en-US" sz="1600" err="1">
                <a:solidFill>
                  <a:srgbClr val="383838"/>
                </a:solidFill>
                <a:latin typeface="Lato"/>
              </a:rPr>
              <a:t>Turtlestitch</a:t>
            </a:r>
            <a:r>
              <a:rPr lang="en-US" sz="1600">
                <a:solidFill>
                  <a:srgbClr val="383838"/>
                </a:solidFill>
                <a:latin typeface="Lato"/>
              </a:rPr>
              <a:t> for themselves at home and come back to school with even more developed design ideas." </a:t>
            </a:r>
            <a:endParaRPr lang="en-GB" sz="16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FCF77B-8CA4-F84E-ABBA-13F6592C53C7}"/>
              </a:ext>
            </a:extLst>
          </p:cNvPr>
          <p:cNvSpPr txBox="1"/>
          <p:nvPr/>
        </p:nvSpPr>
        <p:spPr>
          <a:xfrm>
            <a:off x="4613277" y="3962400"/>
            <a:ext cx="395763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383838"/>
              </a:solidFill>
              <a:latin typeface="Lato"/>
              <a:ea typeface="Lato"/>
              <a:cs typeface="Lato"/>
            </a:endParaRPr>
          </a:p>
        </p:txBody>
      </p:sp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C737C34D-22B0-29D6-CCCB-D6785CB7BC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0778" y="3131295"/>
            <a:ext cx="991613" cy="865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0ED4FEA-DE3B-BFD1-FD33-CF34A3BD9C9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3360" y="1548193"/>
            <a:ext cx="842349" cy="84234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38E4E37-BC78-EACF-5EA8-2D1231F13DD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7468" y="2863770"/>
            <a:ext cx="763511" cy="75787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0430DB5-2DE4-3DD6-4770-DA0D6D9A1685}"/>
              </a:ext>
            </a:extLst>
          </p:cNvPr>
          <p:cNvSpPr txBox="1"/>
          <p:nvPr/>
        </p:nvSpPr>
        <p:spPr>
          <a:xfrm>
            <a:off x="5151705" y="4092261"/>
            <a:ext cx="2923639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</a:rPr>
              <a:t>"motivated to experiment</a:t>
            </a:r>
            <a:br>
              <a:rPr 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</a:rPr>
            </a:br>
            <a:r>
              <a:rPr 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</a:rPr>
              <a:t>with programming skills,</a:t>
            </a:r>
            <a:br>
              <a:rPr 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</a:rPr>
            </a:br>
            <a:r>
              <a:rPr lang="en-US" sz="1600">
                <a:solidFill>
                  <a:schemeClr val="tx1">
                    <a:lumMod val="95000"/>
                    <a:lumOff val="5000"/>
                  </a:schemeClr>
                </a:solidFill>
                <a:latin typeface="Lato"/>
              </a:rPr>
              <a:t>review and refine their work." </a:t>
            </a:r>
            <a:endParaRPr lang="en-GB" sz="1600">
              <a:solidFill>
                <a:schemeClr val="tx1">
                  <a:lumMod val="95000"/>
                  <a:lumOff val="5000"/>
                </a:schemeClr>
              </a:solidFill>
              <a:cs typeface="Calibri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8DBEB5A-557A-1BBA-0832-1650A9996EB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5426" y="3485647"/>
            <a:ext cx="661419" cy="661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0433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20EA8-4884-A5D5-2F8D-89B848744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"/>
              </a:rPr>
              <a:t>Skills</a:t>
            </a:r>
            <a:endParaRPr lang="en-GB"/>
          </a:p>
        </p:txBody>
      </p:sp>
      <p:sp>
        <p:nvSpPr>
          <p:cNvPr id="6" name="TextBox 1">
            <a:extLst>
              <a:ext uri="{FF2B5EF4-FFF2-40B4-BE49-F238E27FC236}">
                <a16:creationId xmlns:a16="http://schemas.microsoft.com/office/drawing/2014/main" id="{D6299813-AC78-B8E5-18EE-D2814F594E61}"/>
              </a:ext>
            </a:extLst>
          </p:cNvPr>
          <p:cNvSpPr txBox="1"/>
          <p:nvPr/>
        </p:nvSpPr>
        <p:spPr>
          <a:xfrm>
            <a:off x="454025" y="1517650"/>
            <a:ext cx="2743200" cy="58477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>
                <a:solidFill>
                  <a:srgbClr val="383838"/>
                </a:solidFill>
                <a:latin typeface="Lato"/>
              </a:rPr>
              <a:t>"co-operating and taking turns" </a:t>
            </a:r>
            <a:endParaRPr lang="en-GB" sz="1600">
              <a:latin typeface="Lato"/>
              <a:ea typeface="Lato"/>
              <a:cs typeface="Lato"/>
            </a:endParaRPr>
          </a:p>
        </p:txBody>
      </p:sp>
      <p:sp>
        <p:nvSpPr>
          <p:cNvPr id="7" name="TextBox 1">
            <a:extLst>
              <a:ext uri="{FF2B5EF4-FFF2-40B4-BE49-F238E27FC236}">
                <a16:creationId xmlns:a16="http://schemas.microsoft.com/office/drawing/2014/main" id="{DB5D3CE2-54AE-9268-847E-34A67634A8B4}"/>
              </a:ext>
            </a:extLst>
          </p:cNvPr>
          <p:cNvSpPr txBox="1"/>
          <p:nvPr/>
        </p:nvSpPr>
        <p:spPr>
          <a:xfrm>
            <a:off x="5272088" y="1612900"/>
            <a:ext cx="3870325" cy="107721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>
                <a:solidFill>
                  <a:srgbClr val="383838"/>
                </a:solidFill>
                <a:latin typeface="Lato"/>
                <a:ea typeface="Lato"/>
                <a:cs typeface="Lato"/>
              </a:rPr>
              <a:t>“Having the planning done for us... helped us to feel confident with delivering the project... knowledge I can use again when I’m teaching KS2 [ages 9-11] next year.”</a:t>
            </a:r>
            <a:endParaRPr lang="en-US" sz="1600">
              <a:cs typeface="Calibri"/>
            </a:endParaRP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id="{9F812EC4-F380-A962-D8F4-6B5FA4F07759}"/>
              </a:ext>
            </a:extLst>
          </p:cNvPr>
          <p:cNvSpPr txBox="1"/>
          <p:nvPr/>
        </p:nvSpPr>
        <p:spPr>
          <a:xfrm>
            <a:off x="2382838" y="2073275"/>
            <a:ext cx="2743200" cy="58477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>
                <a:solidFill>
                  <a:srgbClr val="383838"/>
                </a:solidFill>
                <a:latin typeface="Lato"/>
                <a:ea typeface="Lato"/>
                <a:cs typeface="Lato"/>
              </a:rPr>
              <a:t>"problem-solving skills improved"</a:t>
            </a:r>
            <a:endParaRPr lang="en-US" sz="16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6EC59B-ACCF-E802-A79D-B272CE3A2B52}"/>
              </a:ext>
            </a:extLst>
          </p:cNvPr>
          <p:cNvSpPr txBox="1"/>
          <p:nvPr/>
        </p:nvSpPr>
        <p:spPr>
          <a:xfrm>
            <a:off x="676275" y="3025775"/>
            <a:ext cx="2743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383838"/>
                </a:solidFill>
                <a:latin typeface="Lato"/>
                <a:ea typeface="Lato"/>
                <a:cs typeface="Lato"/>
              </a:rPr>
              <a:t>“I found out I was more resilient than I had thought.”  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E7A536-0BE1-8563-D87B-531DFF08B499}"/>
              </a:ext>
            </a:extLst>
          </p:cNvPr>
          <p:cNvSpPr txBox="1"/>
          <p:nvPr/>
        </p:nvSpPr>
        <p:spPr>
          <a:xfrm>
            <a:off x="2652713" y="3740150"/>
            <a:ext cx="2743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383838"/>
                </a:solidFill>
                <a:latin typeface="Lato"/>
              </a:rPr>
              <a:t>“When you mess up you just don’t get frustrated you try again.”  </a:t>
            </a:r>
            <a:r>
              <a:rPr lang="en-GB" sz="1600">
                <a:latin typeface="Lato"/>
                <a:ea typeface="Lato"/>
                <a:cs typeface="Lato"/>
              </a:rPr>
              <a:t>​</a:t>
            </a:r>
            <a:endParaRPr lang="en-GB" sz="16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459B4A-D47B-0EA2-EF26-38C48BDBE683}"/>
              </a:ext>
            </a:extLst>
          </p:cNvPr>
          <p:cNvSpPr txBox="1"/>
          <p:nvPr/>
        </p:nvSpPr>
        <p:spPr>
          <a:xfrm>
            <a:off x="5335588" y="3898900"/>
            <a:ext cx="2743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383838"/>
                </a:solidFill>
                <a:latin typeface="Lato"/>
                <a:ea typeface="Lato"/>
                <a:cs typeface="Lato"/>
              </a:rPr>
              <a:t>"applying mathematical thinking to a practical activity"</a:t>
            </a:r>
            <a:endParaRPr lang="en-US" sz="16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9C5FF6E-1CAE-6C07-91FB-0D223D86642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9639" y="861460"/>
            <a:ext cx="901992" cy="8846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088F9C7-8D3C-1273-05D4-85B9EC8134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2907" y="2988470"/>
            <a:ext cx="838421" cy="86830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51AC79C-E833-C221-ECBC-728E3B94782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7868" y="2790459"/>
            <a:ext cx="808882" cy="84083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C4E0942-4A22-0C3A-5BA1-6BA2C143C3C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993" y="4095830"/>
            <a:ext cx="868566" cy="872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481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B9F6F6DE-D67E-11ED-A8A6-91BFD6B23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" y="4400866"/>
            <a:ext cx="7356020" cy="583746"/>
          </a:xfrm>
        </p:spPr>
        <p:txBody>
          <a:bodyPr>
            <a:normAutofit/>
          </a:bodyPr>
          <a:lstStyle/>
          <a:p>
            <a:pPr algn="l"/>
            <a:r>
              <a:rPr lang="en-GB" sz="2800" dirty="0"/>
              <a:t>Year 6 UK Maths Curriculum – Geometry (10-11)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AF5263D-480D-0898-EFE6-28C5DB5FDF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7929" y="0"/>
            <a:ext cx="5976765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6388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69C705B-5247-D2EE-E7BC-12C645EB35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203" y="137998"/>
            <a:ext cx="2682498" cy="198978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7CEAB5D-FF5D-9978-6F9D-E15FE5E2DC7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7747" y="89190"/>
            <a:ext cx="2714476" cy="197440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70BE7CA-41E9-6CF9-0D89-412BC8C7635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9335" y="200231"/>
            <a:ext cx="2376799" cy="3884765"/>
          </a:xfrm>
          <a:prstGeom prst="rect">
            <a:avLst/>
          </a:prstGeom>
        </p:spPr>
      </p:pic>
      <p:pic>
        <p:nvPicPr>
          <p:cNvPr id="6" name="Picture 5" descr="A picture containing indoor, accessory&#10;&#10;Description automatically generated">
            <a:extLst>
              <a:ext uri="{FF2B5EF4-FFF2-40B4-BE49-F238E27FC236}">
                <a16:creationId xmlns:a16="http://schemas.microsoft.com/office/drawing/2014/main" id="{CCE9179D-73B9-DE70-D7AA-1B2BA856FE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35617" y="2221116"/>
            <a:ext cx="3430239" cy="1929507"/>
          </a:xfrm>
          <a:prstGeom prst="rect">
            <a:avLst/>
          </a:prstGeom>
        </p:spPr>
      </p:pic>
      <p:sp>
        <p:nvSpPr>
          <p:cNvPr id="8" name="Google Shape;85;p17">
            <a:extLst>
              <a:ext uri="{FF2B5EF4-FFF2-40B4-BE49-F238E27FC236}">
                <a16:creationId xmlns:a16="http://schemas.microsoft.com/office/drawing/2014/main" id="{28F95845-626A-A535-1388-F2A5EA50C1B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7128" y="4308144"/>
            <a:ext cx="6380843" cy="78053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l">
              <a:lnSpc>
                <a:spcPct val="115000"/>
              </a:lnSpc>
              <a:buClr>
                <a:schemeClr val="dk1"/>
              </a:buClr>
              <a:buSzPct val="34375"/>
            </a:pPr>
            <a:r>
              <a:rPr lang="en" sz="2000" dirty="0"/>
              <a:t>Stitch in Time:  programming + textiles + culture</a:t>
            </a:r>
            <a:br>
              <a:rPr lang="en" sz="2000" dirty="0"/>
            </a:br>
            <a:r>
              <a:rPr lang="en" sz="2000" dirty="0"/>
              <a:t>www.warwick.ac.uk/stitchintime</a:t>
            </a:r>
            <a:endParaRPr sz="2000" dirty="0"/>
          </a:p>
          <a:p>
            <a:pPr algn="l"/>
            <a:endParaRPr sz="2000" dirty="0"/>
          </a:p>
        </p:txBody>
      </p:sp>
    </p:spTree>
    <p:extLst>
      <p:ext uri="{BB962C8B-B14F-4D97-AF65-F5344CB8AC3E}">
        <p14:creationId xmlns:p14="http://schemas.microsoft.com/office/powerpoint/2010/main" val="2973664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17" y="53394"/>
            <a:ext cx="8527908" cy="857250"/>
          </a:xfrm>
        </p:spPr>
        <p:txBody>
          <a:bodyPr>
            <a:normAutofit/>
          </a:bodyPr>
          <a:lstStyle/>
          <a:p>
            <a:pPr algn="l"/>
            <a:r>
              <a:rPr lang="en-GB" sz="3200" dirty="0"/>
              <a:t>Introducing </a:t>
            </a:r>
            <a:r>
              <a:rPr lang="en-GB" sz="3200" dirty="0" err="1"/>
              <a:t>TurtleStitch</a:t>
            </a:r>
            <a:r>
              <a:rPr lang="en-GB" sz="3200" dirty="0"/>
              <a:t>:    www.turtlestitch.org</a:t>
            </a:r>
          </a:p>
        </p:txBody>
      </p:sp>
      <p:pic>
        <p:nvPicPr>
          <p:cNvPr id="4" name="StitchingTriangles_lowerRes">
            <a:hlinkClick r:id="" action="ppaction://media"/>
            <a:extLst>
              <a:ext uri="{FF2B5EF4-FFF2-40B4-BE49-F238E27FC236}">
                <a16:creationId xmlns:a16="http://schemas.microsoft.com/office/drawing/2014/main" id="{61E89672-CD8B-24D1-47AD-427E8F11A41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578992" y="1313255"/>
            <a:ext cx="4467658" cy="2516990"/>
          </a:xfrm>
          <a:prstGeom prst="rect">
            <a:avLst/>
          </a:prstGeom>
        </p:spPr>
      </p:pic>
      <p:pic>
        <p:nvPicPr>
          <p:cNvPr id="7" name="Picture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F798F0E9-9A51-7764-FCDA-000210505B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383" y="1313256"/>
            <a:ext cx="4474649" cy="25169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EACF7D3-6535-5D2C-CD61-88FC0AA6ECCC}"/>
              </a:ext>
            </a:extLst>
          </p:cNvPr>
          <p:cNvSpPr txBox="1"/>
          <p:nvPr/>
        </p:nvSpPr>
        <p:spPr>
          <a:xfrm>
            <a:off x="29482" y="4444093"/>
            <a:ext cx="6652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Our resources: warwick.ac.uk/</a:t>
            </a:r>
            <a:r>
              <a:rPr lang="en-GB" sz="2800" dirty="0" err="1"/>
              <a:t>turtlestitch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762437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413"/>
          <a:stretch/>
        </p:blipFill>
        <p:spPr>
          <a:xfrm>
            <a:off x="2814213" y="466545"/>
            <a:ext cx="1650072" cy="159374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748"/>
          <a:stretch/>
        </p:blipFill>
        <p:spPr>
          <a:xfrm>
            <a:off x="4765309" y="2334467"/>
            <a:ext cx="1650072" cy="158824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749" b="-1"/>
          <a:stretch/>
        </p:blipFill>
        <p:spPr>
          <a:xfrm>
            <a:off x="863119" y="2334467"/>
            <a:ext cx="1650072" cy="158824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88" b="758"/>
          <a:stretch/>
        </p:blipFill>
        <p:spPr>
          <a:xfrm>
            <a:off x="6716402" y="466545"/>
            <a:ext cx="1650071" cy="158824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8714BF08-7233-DBC2-CA44-5994B4EA61B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0797"/>
          <a:stretch/>
        </p:blipFill>
        <p:spPr>
          <a:xfrm>
            <a:off x="6716405" y="2334466"/>
            <a:ext cx="1650072" cy="158824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 descr="A close up of a sea creature&#10;&#10;Description automatically generated with low confidence">
            <a:extLst>
              <a:ext uri="{FF2B5EF4-FFF2-40B4-BE49-F238E27FC236}">
                <a16:creationId xmlns:a16="http://schemas.microsoft.com/office/drawing/2014/main" id="{97BA702C-4993-9417-49E7-9764E16A91A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931" t="6006" r="5931" b="6248"/>
          <a:stretch/>
        </p:blipFill>
        <p:spPr>
          <a:xfrm>
            <a:off x="863119" y="472689"/>
            <a:ext cx="1650072" cy="158145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 descr="A picture containing envelope&#10;&#10;Description automatically generated">
            <a:extLst>
              <a:ext uri="{FF2B5EF4-FFF2-40B4-BE49-F238E27FC236}">
                <a16:creationId xmlns:a16="http://schemas.microsoft.com/office/drawing/2014/main" id="{87B80FAF-7803-AC22-76DB-0414C905C02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6404"/>
          <a:stretch/>
        </p:blipFill>
        <p:spPr>
          <a:xfrm>
            <a:off x="2814214" y="2334467"/>
            <a:ext cx="1650071" cy="158824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 descr="A picture containing web, outdoor object&#10;&#10;Description automatically generated">
            <a:extLst>
              <a:ext uri="{FF2B5EF4-FFF2-40B4-BE49-F238E27FC236}">
                <a16:creationId xmlns:a16="http://schemas.microsoft.com/office/drawing/2014/main" id="{46B2FB90-1F4B-21AE-DF98-1BC64885E98D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2066" b="1681"/>
          <a:stretch/>
        </p:blipFill>
        <p:spPr>
          <a:xfrm>
            <a:off x="4765308" y="472689"/>
            <a:ext cx="1650073" cy="158824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BAA525D-25FF-A46D-AD7C-899F64E73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87" y="4286250"/>
            <a:ext cx="5859947" cy="857250"/>
          </a:xfrm>
        </p:spPr>
        <p:txBody>
          <a:bodyPr>
            <a:normAutofit/>
          </a:bodyPr>
          <a:lstStyle/>
          <a:p>
            <a:r>
              <a:rPr lang="en-GB" sz="3200" dirty="0"/>
              <a:t>Examples of work (ages 9 – 11)</a:t>
            </a:r>
          </a:p>
        </p:txBody>
      </p:sp>
    </p:spTree>
    <p:extLst>
      <p:ext uri="{BB962C8B-B14F-4D97-AF65-F5344CB8AC3E}">
        <p14:creationId xmlns:p14="http://schemas.microsoft.com/office/powerpoint/2010/main" val="4150674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D3A1E81-C91F-02FD-0566-C415511F76C0}"/>
              </a:ext>
            </a:extLst>
          </p:cNvPr>
          <p:cNvSpPr/>
          <p:nvPr/>
        </p:nvSpPr>
        <p:spPr>
          <a:xfrm>
            <a:off x="0" y="3772584"/>
            <a:ext cx="9144000" cy="11613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78BAB1C5-B3AC-AF8E-4853-7555037EF9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092" y="2644251"/>
            <a:ext cx="1956009" cy="225583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0E9C745F-6626-9459-85C2-FFCCF93ABB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95"/>
          <a:stretch/>
        </p:blipFill>
        <p:spPr bwMode="auto">
          <a:xfrm>
            <a:off x="4488203" y="2644250"/>
            <a:ext cx="1541915" cy="223274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83FDBFC-7B76-848A-EDF5-8B2745F56B9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25025" y="2643319"/>
            <a:ext cx="1289921" cy="225676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B3E47E7-0632-023C-0CC7-B3FC89B07992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8404" y="192657"/>
            <a:ext cx="1252964" cy="223274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61FEB78-11A5-1B4E-8B3B-FA83782430BE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935" y="192657"/>
            <a:ext cx="5062012" cy="223274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CA20411-22F1-B655-5201-65059175C98C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6117" y="188364"/>
            <a:ext cx="1790339" cy="223274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C8389617-A153-49A4-AFD5-B12DCAFD84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011" y="2644251"/>
            <a:ext cx="2256768" cy="225676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043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82" y="885991"/>
            <a:ext cx="5138055" cy="32511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641219" y="885991"/>
            <a:ext cx="3251199" cy="325119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8741"/>
            <a:ext cx="8229600" cy="857250"/>
          </a:xfrm>
        </p:spPr>
        <p:txBody>
          <a:bodyPr/>
          <a:lstStyle/>
          <a:p>
            <a:r>
              <a:rPr lang="en-GB" dirty="0"/>
              <a:t>Accessible Manufacturing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9E103F4-0909-7977-56C6-FB0553669BF5}"/>
              </a:ext>
            </a:extLst>
          </p:cNvPr>
          <p:cNvSpPr txBox="1"/>
          <p:nvPr/>
        </p:nvSpPr>
        <p:spPr>
          <a:xfrm>
            <a:off x="143783" y="4471220"/>
            <a:ext cx="70530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Resources:   warwick.ac.uk/</a:t>
            </a:r>
            <a:r>
              <a:rPr lang="en-GB" sz="2800" dirty="0" err="1"/>
              <a:t>turtlestitch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443918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818456" y="1063229"/>
            <a:ext cx="3073961" cy="307396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ECE37-A74B-914D-B7C2-39992F7D72B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117360"/>
            <a:ext cx="8229600" cy="857250"/>
          </a:xfrm>
        </p:spPr>
        <p:txBody>
          <a:bodyPr/>
          <a:lstStyle/>
          <a:p>
            <a:r>
              <a:rPr lang="en-GB" dirty="0"/>
              <a:t>Accessible Manufacturing</a:t>
            </a:r>
          </a:p>
        </p:txBody>
      </p:sp>
      <p:pic>
        <p:nvPicPr>
          <p:cNvPr id="3074" name="Picture 2" descr="https://lh3.googleusercontent.com/pw/ACtC-3f8c1LctXX9n-P2df1l6XY7Ks5dzm449m3zfj8pzQW7M7T_2yl0Lc6rmNnR2oG1h-2mynZO3snoMYTJKd9BfjUodshs6mM4h0pYb69Wjo36R9WlvGrrC__85yd3IOcym03YmXCShG2EwUkwl3ZyeGlEtw=w1204-h1604-no?authuser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45" y="1063229"/>
            <a:ext cx="2305470" cy="3073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lh3.googleusercontent.com/pw/ACtC-3e2IjjUf4Armt8BIl6fTLkPUETn9MKUxR2i0bOokAiEoVP1tI_xnbxBhG2SzblUYG1-S_Iq_Y99RTejbl7I0C_S547A7488yL5-BMv0xtFIWTjW9_ZXQbFOmAcjNA2g2hsN_v6FVeJLPVBILt_Z-edeBA=w1204-h1604-no?authuser=0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ABA5A5"/>
              </a:clrFrom>
              <a:clrTo>
                <a:srgbClr val="ABA5A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3924" b="42499" l="33991" r="72372">
                        <a14:backgroundMark x1="42062" y1="24626" x2="38321" y2="23628"/>
                        <a14:backgroundMark x1="42145" y1="30112" x2="37656" y2="30860"/>
                        <a14:backgroundMark x1="45802" y1="34476" x2="41978" y2="36284"/>
                        <a14:backgroundMark x1="51455" y1="37282" x2="53616" y2="40524"/>
                        <a14:backgroundMark x1="58022" y1="37032" x2="61264" y2="39339"/>
                        <a14:backgroundMark x1="62427" y1="34227" x2="63840" y2="35224"/>
                        <a14:backgroundMark x1="57689" y1="20012" x2="59601" y2="17955"/>
                        <a14:backgroundMark x1="52120" y1="19389" x2="52369" y2="16022"/>
                        <a14:backgroundMark x1="45802" y1="20761" x2="43392" y2="17519"/>
                        <a14:backgroundMark x1="43724" y1="25125" x2="41812" y2="25000"/>
                        <a14:backgroundMark x1="43641" y1="29863" x2="41895" y2="30611"/>
                        <a14:backgroundMark x1="46717" y1="33915" x2="45220" y2="38404"/>
                        <a14:backgroundMark x1="57855" y1="36409" x2="56858" y2="38653"/>
                        <a14:backgroundMark x1="62012" y1="33978" x2="63425" y2="34476"/>
                        <a14:backgroundMark x1="55112" y1="27681" x2="53616" y2="27868"/>
                        <a14:backgroundMark x1="55860" y1="27556" x2="55943" y2="284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193" t="10352" r="22830" b="53929"/>
          <a:stretch/>
        </p:blipFill>
        <p:spPr bwMode="auto">
          <a:xfrm>
            <a:off x="2541709" y="1063229"/>
            <a:ext cx="2905223" cy="2883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24014" y="885991"/>
            <a:ext cx="2009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ym typeface="Wingdings" panose="05000000000000000000" pitchFamily="2" charset="2"/>
              </a:rPr>
              <a:t></a:t>
            </a:r>
            <a:r>
              <a:rPr lang="en-GB" sz="3600" dirty="0"/>
              <a:t>1 hour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67063" y="3497290"/>
            <a:ext cx="2651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dirty="0"/>
              <a:t>5 minutes </a:t>
            </a:r>
            <a:r>
              <a:rPr lang="en-GB" sz="3600" dirty="0">
                <a:sym typeface="Wingdings" panose="05000000000000000000" pitchFamily="2" charset="2"/>
              </a:rPr>
              <a:t></a:t>
            </a:r>
            <a:endParaRPr lang="en-GB" sz="3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A1E82A-FC03-4E9E-5A8F-5AABBFCA9AD3}"/>
              </a:ext>
            </a:extLst>
          </p:cNvPr>
          <p:cNvSpPr txBox="1"/>
          <p:nvPr/>
        </p:nvSpPr>
        <p:spPr>
          <a:xfrm>
            <a:off x="143783" y="4471220"/>
            <a:ext cx="70530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Resources:   warwick.ac.uk/</a:t>
            </a:r>
            <a:r>
              <a:rPr lang="en-GB" sz="2800" dirty="0" err="1"/>
              <a:t>turtlestitch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135230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995907" y="97135"/>
            <a:ext cx="2607012" cy="1715234"/>
          </a:xfrm>
        </p:spPr>
        <p:txBody>
          <a:bodyPr>
            <a:normAutofit/>
          </a:bodyPr>
          <a:lstStyle/>
          <a:p>
            <a:r>
              <a:rPr lang="en-GB" dirty="0"/>
              <a:t>Careers </a:t>
            </a:r>
            <a:br>
              <a:rPr lang="en-GB" dirty="0"/>
            </a:br>
            <a:r>
              <a:rPr lang="en-GB" sz="3100" dirty="0"/>
              <a:t>in software</a:t>
            </a:r>
            <a:br>
              <a:rPr lang="en-GB" sz="3100" dirty="0"/>
            </a:br>
            <a:r>
              <a:rPr lang="en-GB" sz="3100" dirty="0"/>
              <a:t>and control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AA3EF56-D00E-41CF-9CA3-989639ACCC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6041" y="153085"/>
            <a:ext cx="2892581" cy="18433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BC9914C-C432-46E3-B0CE-8D49BA01D4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722" y="97135"/>
            <a:ext cx="2782111" cy="20069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3A7EE6F-67B1-47B4-8211-1C617E0825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722" y="2294969"/>
            <a:ext cx="2782111" cy="18297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61029D9-C7CB-4769-BCE3-077063C4B4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46041" y="2232192"/>
            <a:ext cx="2979407" cy="182974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256C183-EDB2-4FC7-8CA6-9CF81ED54B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95537" y="2263580"/>
            <a:ext cx="2738870" cy="189252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9E8814E-AEB3-6368-0361-D4DF1536638A}"/>
              </a:ext>
            </a:extLst>
          </p:cNvPr>
          <p:cNvSpPr txBox="1"/>
          <p:nvPr/>
        </p:nvSpPr>
        <p:spPr>
          <a:xfrm>
            <a:off x="143783" y="4471220"/>
            <a:ext cx="70530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Resources:   warwick.ac.uk/</a:t>
            </a:r>
            <a:r>
              <a:rPr lang="en-GB" sz="2800" dirty="0" err="1"/>
              <a:t>turtlestitch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945205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3D745-69BB-27E2-05A2-73F5CD113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494521"/>
            <a:ext cx="3761509" cy="857250"/>
          </a:xfrm>
        </p:spPr>
        <p:txBody>
          <a:bodyPr/>
          <a:lstStyle/>
          <a:p>
            <a:r>
              <a:rPr lang="en-GB">
                <a:cs typeface="Calibri"/>
              </a:rPr>
              <a:t>Pattern design</a:t>
            </a:r>
            <a:endParaRPr lang="en-GB"/>
          </a:p>
        </p:txBody>
      </p:sp>
      <p:pic>
        <p:nvPicPr>
          <p:cNvPr id="4" name="Picture 3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111C1C09-8B9D-C84E-C3B3-381FB002A7E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490" y="1522723"/>
            <a:ext cx="2160367" cy="1252383"/>
          </a:xfrm>
          <a:prstGeom prst="rect">
            <a:avLst/>
          </a:prstGeom>
        </p:spPr>
      </p:pic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84C926EB-B1EB-667C-CFCD-5899A07ABFF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56459" y="1851583"/>
            <a:ext cx="2030793" cy="1119438"/>
          </a:xfrm>
          <a:prstGeom prst="rect">
            <a:avLst/>
          </a:prstGeom>
        </p:spPr>
      </p:pic>
      <p:pic>
        <p:nvPicPr>
          <p:cNvPr id="6" name="Picture 5" descr="A picture containing vessel, bathtub&#10;&#10;Description automatically generated">
            <a:extLst>
              <a:ext uri="{FF2B5EF4-FFF2-40B4-BE49-F238E27FC236}">
                <a16:creationId xmlns:a16="http://schemas.microsoft.com/office/drawing/2014/main" id="{254514EF-3EF3-AE9E-D509-3117C874D6C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10835" y="1433367"/>
            <a:ext cx="2030793" cy="1291643"/>
          </a:xfrm>
          <a:prstGeom prst="rect">
            <a:avLst/>
          </a:prstGeom>
        </p:spPr>
      </p:pic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A132E251-68CF-EC73-F508-B54DD33A7F2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73502" y="3600305"/>
            <a:ext cx="2166765" cy="1291643"/>
          </a:xfrm>
          <a:prstGeom prst="rect">
            <a:avLst/>
          </a:prstGeom>
        </p:spPr>
      </p:pic>
      <p:pic>
        <p:nvPicPr>
          <p:cNvPr id="8" name="Picture 7" descr="A picture containing indoor, toilet&#10;&#10;Description automatically generated">
            <a:extLst>
              <a:ext uri="{FF2B5EF4-FFF2-40B4-BE49-F238E27FC236}">
                <a16:creationId xmlns:a16="http://schemas.microsoft.com/office/drawing/2014/main" id="{E859DEE1-4FA6-147E-CE9A-B26EBC6919D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490" y="3502582"/>
            <a:ext cx="2160366" cy="111943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E902C67-A20E-BA94-709C-83A4148F97CA}"/>
              </a:ext>
            </a:extLst>
          </p:cNvPr>
          <p:cNvSpPr txBox="1"/>
          <p:nvPr/>
        </p:nvSpPr>
        <p:spPr>
          <a:xfrm>
            <a:off x="3486150" y="1430338"/>
            <a:ext cx="2101102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/>
              <a:t>"a spinning football"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3D4734-C58F-673D-9E3C-134A6D4F5B37}"/>
              </a:ext>
            </a:extLst>
          </p:cNvPr>
          <p:cNvSpPr txBox="1"/>
          <p:nvPr/>
        </p:nvSpPr>
        <p:spPr>
          <a:xfrm>
            <a:off x="6728114" y="2716213"/>
            <a:ext cx="2295236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/>
              <a:t>"pineapple designs when we were looking at the historic images"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43AD92-176B-BAD1-CC7B-6334339E6F1C}"/>
              </a:ext>
            </a:extLst>
          </p:cNvPr>
          <p:cNvSpPr txBox="1"/>
          <p:nvPr/>
        </p:nvSpPr>
        <p:spPr>
          <a:xfrm>
            <a:off x="120650" y="2779713"/>
            <a:ext cx="2743200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/>
              <a:t>"the resurrection of Coventry after the Blitz"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A4BA65C-2D8A-DAE2-0615-EF57B26D7302}"/>
              </a:ext>
            </a:extLst>
          </p:cNvPr>
          <p:cNvSpPr txBox="1"/>
          <p:nvPr/>
        </p:nvSpPr>
        <p:spPr>
          <a:xfrm>
            <a:off x="192088" y="4700587"/>
            <a:ext cx="2293416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/>
              <a:t>"ribbons manufacturing"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E035EC-021D-C762-AABC-71CF8E950C26}"/>
              </a:ext>
            </a:extLst>
          </p:cNvPr>
          <p:cNvSpPr txBox="1"/>
          <p:nvPr/>
        </p:nvSpPr>
        <p:spPr>
          <a:xfrm>
            <a:off x="3324803" y="3922533"/>
            <a:ext cx="3101975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/>
              <a:t>"intertwined circles to represent all people of different cultures who came together as citizens of our multicultural city"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E52127D-67FF-B2DB-CB64-16F02E5233FF}"/>
              </a:ext>
            </a:extLst>
          </p:cNvPr>
          <p:cNvSpPr txBox="1"/>
          <p:nvPr/>
        </p:nvSpPr>
        <p:spPr>
          <a:xfrm>
            <a:off x="3652838" y="3176587"/>
            <a:ext cx="1656917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/>
              <a:t>"bicycle wheels"</a:t>
            </a:r>
          </a:p>
        </p:txBody>
      </p:sp>
    </p:spTree>
    <p:extLst>
      <p:ext uri="{BB962C8B-B14F-4D97-AF65-F5344CB8AC3E}">
        <p14:creationId xmlns:p14="http://schemas.microsoft.com/office/powerpoint/2010/main" val="168517359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8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&quot;/&gt;&lt;property id=&quot;20307&quot; value=&quot;256&quot;/&gt;&lt;/object&gt;&lt;object type=&quot;3&quot; unique_id=&quot;10007&quot;&gt;&lt;property id=&quot;20148&quot; value=&quot;5&quot;/&gt;&lt;property id=&quot;20300&quot; value=&quot;Slide 2&quot;/&gt;&lt;property id=&quot;20307&quot; value=&quot;257&quot;/&gt;&lt;/object&gt;&lt;object type=&quot;3&quot; unique_id=&quot;10008&quot;&gt;&lt;property id=&quot;20148&quot; value=&quot;5&quot;/&gt;&lt;property id=&quot;20300&quot; value=&quot;Slide 3&quot;/&gt;&lt;property id=&quot;20307&quot; value=&quot;258&quot;/&gt;&lt;/object&gt;&lt;object type=&quot;3&quot; unique_id=&quot;10009&quot;&gt;&lt;property id=&quot;20148&quot; value=&quot;5&quot;/&gt;&lt;property id=&quot;20300&quot; value=&quot;Slide 4&quot;/&gt;&lt;property id=&quot;20307&quot; value=&quot;259&quot;/&gt;&lt;/object&gt;&lt;object type=&quot;3&quot; unique_id=&quot;10010&quot;&gt;&lt;property id=&quot;20148&quot; value=&quot;5&quot;/&gt;&lt;property id=&quot;20300&quot; value=&quot;Slide 5&quot;/&gt;&lt;property id=&quot;20307&quot; value=&quot;260&quot;/&gt;&lt;/object&gt;&lt;object type=&quot;3&quot; unique_id=&quot;10011&quot;&gt;&lt;property id=&quot;20148&quot; value=&quot;5&quot;/&gt;&lt;property id=&quot;20300&quot; value=&quot;Slide 6&quot;/&gt;&lt;property id=&quot;20307&quot; value=&quot;261&quot;/&gt;&lt;/object&gt;&lt;object type=&quot;3&quot; unique_id=&quot;10012&quot;&gt;&lt;property id=&quot;20148&quot; value=&quot;5&quot;/&gt;&lt;property id=&quot;20300&quot; value=&quot;Slide 7&quot;/&gt;&lt;property id=&quot;20307&quot; value=&quot;262&quot;/&gt;&lt;/object&gt;&lt;/object&gt;&lt;object type=&quot;8&quot; unique_id=&quot;10006&quot;&gt;&lt;/object&gt;&lt;/object&gt;&lt;/database&gt;"/>
  <p:tag name="MMPROD_NEXTUNIQUEID" val="10009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wmg_2015_widescreen (2)" id="{A47407F2-1662-42C8-8AC1-2A2817D20F95}" vid="{DE102C1B-A0E4-4E97-BE1F-8DC925E08E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widescreen_wmg_template</Template>
  <TotalTime>2572</TotalTime>
  <Words>870</Words>
  <Application>Microsoft Office PowerPoint</Application>
  <PresentationFormat>On-screen Show (16:9)</PresentationFormat>
  <Paragraphs>134</Paragraphs>
  <Slides>20</Slides>
  <Notes>20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Lato</vt:lpstr>
      <vt:lpstr>Office Theme</vt:lpstr>
      <vt:lpstr>PowerPoint Presentation</vt:lpstr>
      <vt:lpstr>Year 6 UK Maths Curriculum – Geometry (10-11)</vt:lpstr>
      <vt:lpstr>Introducing TurtleStitch:    www.turtlestitch.org</vt:lpstr>
      <vt:lpstr>Examples of work (ages 9 – 11)</vt:lpstr>
      <vt:lpstr>PowerPoint Presentation</vt:lpstr>
      <vt:lpstr>Accessible Manufacturing</vt:lpstr>
      <vt:lpstr>Accessible Manufacturing</vt:lpstr>
      <vt:lpstr>Careers  in software and control</vt:lpstr>
      <vt:lpstr>Pattern design</vt:lpstr>
      <vt:lpstr>PowerPoint Presentation</vt:lpstr>
      <vt:lpstr>Teaching the Turtle a new word</vt:lpstr>
      <vt:lpstr>Introducing parameters: little and large</vt:lpstr>
      <vt:lpstr>Going for a spin</vt:lpstr>
      <vt:lpstr>Recursion – first create Step block</vt:lpstr>
      <vt:lpstr>Recursion – Step Larger</vt:lpstr>
      <vt:lpstr>Recursion – introduce end condition</vt:lpstr>
      <vt:lpstr>PowerPoint Presentation</vt:lpstr>
      <vt:lpstr>Motivation</vt:lpstr>
      <vt:lpstr>Skills</vt:lpstr>
      <vt:lpstr>Stitch in Time:  programming + textiles + culture www.warwick.ac.uk/stitchintime </vt:lpstr>
    </vt:vector>
  </TitlesOfParts>
  <Company>WMG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Dodd</dc:creator>
  <cp:lastModifiedBy>Low, Margaret</cp:lastModifiedBy>
  <cp:revision>100</cp:revision>
  <cp:lastPrinted>2022-11-10T15:08:25Z</cp:lastPrinted>
  <dcterms:created xsi:type="dcterms:W3CDTF">2016-11-18T09:17:31Z</dcterms:created>
  <dcterms:modified xsi:type="dcterms:W3CDTF">2023-07-20T06:00:34Z</dcterms:modified>
  <cp:contentStatus/>
</cp:coreProperties>
</file>