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diagrams/layout5.xml" ContentType="application/vnd.openxmlformats-officedocument.drawingml.diagramLayout+xml"/>
  <Override PartName="/ppt/diagrams/data6.xml" ContentType="application/vnd.openxmlformats-officedocument.drawingml.diagramData+xml"/>
  <Override PartName="/ppt/charts/chart7.xml" ContentType="application/vnd.openxmlformats-officedocument.drawingml.chart+xml"/>
  <Override PartName="/ppt/diagrams/layout3.xml" ContentType="application/vnd.openxmlformats-officedocument.drawingml.diagramLayout+xml"/>
  <Override PartName="/ppt/diagrams/data4.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charts/chart4.xml" ContentType="application/vnd.openxmlformats-officedocument.drawingml.chart+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charts/chart2.xml" ContentType="application/vnd.openxmlformats-officedocument.drawingml.chart+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57" r:id="rId2"/>
    <p:sldId id="256"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58" r:id="rId17"/>
    <p:sldId id="272" r:id="rId18"/>
    <p:sldId id="273" r:id="rId19"/>
    <p:sldId id="274" r:id="rId20"/>
    <p:sldId id="281" r:id="rId21"/>
    <p:sldId id="278" r:id="rId22"/>
    <p:sldId id="280" r:id="rId23"/>
    <p:sldId id="275" r:id="rId24"/>
    <p:sldId id="276" r:id="rId25"/>
    <p:sldId id="277" r:id="rId2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76" autoAdjust="0"/>
    <p:restoredTop sz="93739" autoAdjust="0"/>
  </p:normalViewPr>
  <p:slideViewPr>
    <p:cSldViewPr>
      <p:cViewPr varScale="1">
        <p:scale>
          <a:sx n="73" d="100"/>
          <a:sy n="73" d="100"/>
        </p:scale>
        <p:origin x="-108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__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______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______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______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______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______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______15.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__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__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__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______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______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______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______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1.9166666666666661</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2.3333333333333335</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2.3333333333333335</c:v>
                </c:pt>
              </c:numCache>
            </c:numRef>
          </c:val>
        </c:ser>
        <c:dLbls>
          <c:showVal val="1"/>
        </c:dLbls>
        <c:gapWidth val="75"/>
        <c:axId val="34267520"/>
        <c:axId val="34269056"/>
      </c:barChart>
      <c:catAx>
        <c:axId val="34267520"/>
        <c:scaling>
          <c:orientation val="minMax"/>
        </c:scaling>
        <c:axPos val="b"/>
        <c:numFmt formatCode="General" sourceLinked="1"/>
        <c:majorTickMark val="none"/>
        <c:tickLblPos val="nextTo"/>
        <c:crossAx val="34269056"/>
        <c:crosses val="autoZero"/>
        <c:auto val="1"/>
        <c:lblAlgn val="ctr"/>
        <c:lblOffset val="100"/>
      </c:catAx>
      <c:valAx>
        <c:axId val="34269056"/>
        <c:scaling>
          <c:orientation val="minMax"/>
          <c:max val="5"/>
          <c:min val="0"/>
        </c:scaling>
        <c:axPos val="l"/>
        <c:numFmt formatCode="0.00_ " sourceLinked="1"/>
        <c:majorTickMark val="none"/>
        <c:tickLblPos val="nextTo"/>
        <c:crossAx val="34267520"/>
        <c:crosses val="autoZero"/>
        <c:crossBetween val="between"/>
      </c:valAx>
    </c:plotArea>
    <c:legend>
      <c:legendPos val="b"/>
      <c:layout/>
    </c:legend>
    <c:plotVisOnly val="1"/>
  </c:chart>
  <c:txPr>
    <a:bodyPr/>
    <a:lstStyle/>
    <a:p>
      <a:pPr>
        <a:defRPr sz="1400"/>
      </a:pPr>
      <a:endParaRPr lang="ja-JP"/>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General</c:formatCode>
                <c:ptCount val="1"/>
                <c:pt idx="0">
                  <c:v>2.7</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General</c:formatCode>
                <c:ptCount val="1"/>
                <c:pt idx="0">
                  <c:v>3.6</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General</c:formatCode>
                <c:ptCount val="1"/>
                <c:pt idx="0">
                  <c:v>1.8</c:v>
                </c:pt>
              </c:numCache>
            </c:numRef>
          </c:val>
        </c:ser>
        <c:dLbls>
          <c:showVal val="1"/>
        </c:dLbls>
        <c:gapWidth val="75"/>
        <c:axId val="261117056"/>
        <c:axId val="261118592"/>
      </c:barChart>
      <c:catAx>
        <c:axId val="261117056"/>
        <c:scaling>
          <c:orientation val="minMax"/>
        </c:scaling>
        <c:axPos val="b"/>
        <c:numFmt formatCode="General" sourceLinked="1"/>
        <c:majorTickMark val="none"/>
        <c:tickLblPos val="nextTo"/>
        <c:crossAx val="261118592"/>
        <c:crosses val="autoZero"/>
        <c:auto val="1"/>
        <c:lblAlgn val="ctr"/>
        <c:lblOffset val="100"/>
      </c:catAx>
      <c:valAx>
        <c:axId val="261118592"/>
        <c:scaling>
          <c:orientation val="minMax"/>
          <c:max val="5"/>
        </c:scaling>
        <c:axPos val="l"/>
        <c:numFmt formatCode="General" sourceLinked="1"/>
        <c:majorTickMark val="none"/>
        <c:tickLblPos val="nextTo"/>
        <c:crossAx val="261117056"/>
        <c:crosses val="autoZero"/>
        <c:crossBetween val="between"/>
      </c:valAx>
    </c:plotArea>
    <c:legend>
      <c:legendPos val="b"/>
      <c:layout/>
    </c:legend>
    <c:plotVisOnly val="1"/>
  </c:chart>
  <c:txPr>
    <a:bodyPr/>
    <a:lstStyle/>
    <a:p>
      <a:pPr>
        <a:defRPr sz="1400"/>
      </a:pPr>
      <a:endParaRPr lang="ja-JP"/>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3.0833333333333353</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2.3333333333333335</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2.5833333333333353</c:v>
                </c:pt>
              </c:numCache>
            </c:numRef>
          </c:val>
        </c:ser>
        <c:dLbls>
          <c:showVal val="1"/>
        </c:dLbls>
        <c:gapWidth val="75"/>
        <c:axId val="262294144"/>
        <c:axId val="262308608"/>
      </c:barChart>
      <c:catAx>
        <c:axId val="262294144"/>
        <c:scaling>
          <c:orientation val="minMax"/>
        </c:scaling>
        <c:axPos val="b"/>
        <c:numFmt formatCode="General" sourceLinked="1"/>
        <c:majorTickMark val="none"/>
        <c:tickLblPos val="nextTo"/>
        <c:crossAx val="262308608"/>
        <c:crosses val="autoZero"/>
        <c:auto val="1"/>
        <c:lblAlgn val="ctr"/>
        <c:lblOffset val="100"/>
      </c:catAx>
      <c:valAx>
        <c:axId val="262308608"/>
        <c:scaling>
          <c:orientation val="minMax"/>
          <c:max val="5"/>
        </c:scaling>
        <c:axPos val="l"/>
        <c:numFmt formatCode="General" sourceLinked="0"/>
        <c:majorTickMark val="none"/>
        <c:tickLblPos val="nextTo"/>
        <c:crossAx val="262294144"/>
        <c:crosses val="autoZero"/>
        <c:crossBetween val="between"/>
      </c:valAx>
    </c:plotArea>
    <c:legend>
      <c:legendPos val="b"/>
      <c:layout/>
    </c:legend>
    <c:plotVisOnly val="1"/>
  </c:chart>
  <c:txPr>
    <a:bodyPr/>
    <a:lstStyle/>
    <a:p>
      <a:pPr>
        <a:defRPr sz="1400"/>
      </a:pPr>
      <a:endParaRPr lang="ja-JP"/>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ja-JP"/>
  <c:chart>
    <c:autoTitleDeleted val="1"/>
    <c:view3D>
      <c:perspective val="30"/>
    </c:view3D>
    <c:plotArea>
      <c:layout/>
      <c:surface3DChart>
        <c:ser>
          <c:idx val="0"/>
          <c:order val="0"/>
          <c:tx>
            <c:strRef>
              <c:f>Sheet1!$B$1</c:f>
              <c:strCache>
                <c:ptCount val="1"/>
                <c:pt idx="0">
                  <c:v>Behaviours</c:v>
                </c:pt>
              </c:strCache>
            </c:strRef>
          </c:tx>
          <c:cat>
            <c:strRef>
              <c:f>Sheet1!$A$2:$A$12</c:f>
              <c:strCache>
                <c:ptCount val="11"/>
                <c:pt idx="0">
                  <c:v>1. Critical incident method</c:v>
                </c:pt>
                <c:pt idx="1">
                  <c:v>2. Weighted checklist method</c:v>
                </c:pt>
                <c:pt idx="2">
                  <c:v>3. Paired comparison analysis</c:v>
                </c:pt>
                <c:pt idx="3">
                  <c:v>4. Graphic rating scales</c:v>
                </c:pt>
                <c:pt idx="4">
                  <c:v>5. Essay Evaluation method</c:v>
                </c:pt>
                <c:pt idx="5">
                  <c:v>6. Behaviorally anchored rating scales</c:v>
                </c:pt>
                <c:pt idx="6">
                  <c:v>7. Performance ranking method</c:v>
                </c:pt>
                <c:pt idx="7">
                  <c:v>8. Management By Objectives (MBO) method</c:v>
                </c:pt>
                <c:pt idx="8">
                  <c:v>9. 360 degree performance appraisal</c:v>
                </c:pt>
                <c:pt idx="9">
                  <c:v>10.Forced ranking (forced distribution)</c:v>
                </c:pt>
                <c:pt idx="10">
                  <c:v>11. Behavioral Observation Scales</c:v>
                </c:pt>
              </c:strCache>
            </c:strRef>
          </c:cat>
          <c:val>
            <c:numRef>
              <c:f>Sheet1!$B$2:$B$12</c:f>
              <c:numCache>
                <c:formatCode>0.00_ </c:formatCode>
                <c:ptCount val="11"/>
                <c:pt idx="0">
                  <c:v>1.9166666666666667</c:v>
                </c:pt>
                <c:pt idx="1">
                  <c:v>2.9166666666666643</c:v>
                </c:pt>
                <c:pt idx="2">
                  <c:v>3.0833333333333353</c:v>
                </c:pt>
                <c:pt idx="3">
                  <c:v>2.9166666666666643</c:v>
                </c:pt>
                <c:pt idx="4">
                  <c:v>3.4166666666666643</c:v>
                </c:pt>
                <c:pt idx="5">
                  <c:v>3.3333333333333335</c:v>
                </c:pt>
                <c:pt idx="6">
                  <c:v>2.25</c:v>
                </c:pt>
                <c:pt idx="7">
                  <c:v>3.8333333333333335</c:v>
                </c:pt>
                <c:pt idx="8">
                  <c:v>4.4166666666666705</c:v>
                </c:pt>
                <c:pt idx="9">
                  <c:v>2.7</c:v>
                </c:pt>
                <c:pt idx="10">
                  <c:v>3.0833333333333353</c:v>
                </c:pt>
              </c:numCache>
            </c:numRef>
          </c:val>
        </c:ser>
        <c:ser>
          <c:idx val="1"/>
          <c:order val="1"/>
          <c:tx>
            <c:strRef>
              <c:f>Sheet1!$C$1</c:f>
              <c:strCache>
                <c:ptCount val="1"/>
                <c:pt idx="0">
                  <c:v>Motivation</c:v>
                </c:pt>
              </c:strCache>
            </c:strRef>
          </c:tx>
          <c:cat>
            <c:strRef>
              <c:f>Sheet1!$A$2:$A$12</c:f>
              <c:strCache>
                <c:ptCount val="11"/>
                <c:pt idx="0">
                  <c:v>1. Critical incident method</c:v>
                </c:pt>
                <c:pt idx="1">
                  <c:v>2. Weighted checklist method</c:v>
                </c:pt>
                <c:pt idx="2">
                  <c:v>3. Paired comparison analysis</c:v>
                </c:pt>
                <c:pt idx="3">
                  <c:v>4. Graphic rating scales</c:v>
                </c:pt>
                <c:pt idx="4">
                  <c:v>5. Essay Evaluation method</c:v>
                </c:pt>
                <c:pt idx="5">
                  <c:v>6. Behaviorally anchored rating scales</c:v>
                </c:pt>
                <c:pt idx="6">
                  <c:v>7. Performance ranking method</c:v>
                </c:pt>
                <c:pt idx="7">
                  <c:v>8. Management By Objectives (MBO) method</c:v>
                </c:pt>
                <c:pt idx="8">
                  <c:v>9. 360 degree performance appraisal</c:v>
                </c:pt>
                <c:pt idx="9">
                  <c:v>10.Forced ranking (forced distribution)</c:v>
                </c:pt>
                <c:pt idx="10">
                  <c:v>11. Behavioral Observation Scales</c:v>
                </c:pt>
              </c:strCache>
            </c:strRef>
          </c:cat>
          <c:val>
            <c:numRef>
              <c:f>Sheet1!$C$2:$C$12</c:f>
              <c:numCache>
                <c:formatCode>0.00_ </c:formatCode>
                <c:ptCount val="11"/>
                <c:pt idx="0">
                  <c:v>2.3333333333333335</c:v>
                </c:pt>
                <c:pt idx="1">
                  <c:v>2.0833333333333353</c:v>
                </c:pt>
                <c:pt idx="2">
                  <c:v>3.5</c:v>
                </c:pt>
                <c:pt idx="3">
                  <c:v>2.75</c:v>
                </c:pt>
                <c:pt idx="4">
                  <c:v>3.5</c:v>
                </c:pt>
                <c:pt idx="5">
                  <c:v>3.0833333333333353</c:v>
                </c:pt>
                <c:pt idx="6">
                  <c:v>2.5</c:v>
                </c:pt>
                <c:pt idx="7">
                  <c:v>3.8333333333333335</c:v>
                </c:pt>
                <c:pt idx="8">
                  <c:v>4.0833333333333384</c:v>
                </c:pt>
                <c:pt idx="9">
                  <c:v>3.6</c:v>
                </c:pt>
                <c:pt idx="10">
                  <c:v>2.3333333333333335</c:v>
                </c:pt>
              </c:numCache>
            </c:numRef>
          </c:val>
        </c:ser>
        <c:ser>
          <c:idx val="2"/>
          <c:order val="2"/>
          <c:tx>
            <c:strRef>
              <c:f>Sheet1!$D$1</c:f>
              <c:strCache>
                <c:ptCount val="1"/>
                <c:pt idx="0">
                  <c:v>Teamwork</c:v>
                </c:pt>
              </c:strCache>
            </c:strRef>
          </c:tx>
          <c:cat>
            <c:strRef>
              <c:f>Sheet1!$A$2:$A$12</c:f>
              <c:strCache>
                <c:ptCount val="11"/>
                <c:pt idx="0">
                  <c:v>1. Critical incident method</c:v>
                </c:pt>
                <c:pt idx="1">
                  <c:v>2. Weighted checklist method</c:v>
                </c:pt>
                <c:pt idx="2">
                  <c:v>3. Paired comparison analysis</c:v>
                </c:pt>
                <c:pt idx="3">
                  <c:v>4. Graphic rating scales</c:v>
                </c:pt>
                <c:pt idx="4">
                  <c:v>5. Essay Evaluation method</c:v>
                </c:pt>
                <c:pt idx="5">
                  <c:v>6. Behaviorally anchored rating scales</c:v>
                </c:pt>
                <c:pt idx="6">
                  <c:v>7. Performance ranking method</c:v>
                </c:pt>
                <c:pt idx="7">
                  <c:v>8. Management By Objectives (MBO) method</c:v>
                </c:pt>
                <c:pt idx="8">
                  <c:v>9. 360 degree performance appraisal</c:v>
                </c:pt>
                <c:pt idx="9">
                  <c:v>10.Forced ranking (forced distribution)</c:v>
                </c:pt>
                <c:pt idx="10">
                  <c:v>11. Behavioral Observation Scales</c:v>
                </c:pt>
              </c:strCache>
            </c:strRef>
          </c:cat>
          <c:val>
            <c:numRef>
              <c:f>Sheet1!$D$2:$D$12</c:f>
              <c:numCache>
                <c:formatCode>0.00_ </c:formatCode>
                <c:ptCount val="11"/>
                <c:pt idx="0">
                  <c:v>2.3333333333333335</c:v>
                </c:pt>
                <c:pt idx="1">
                  <c:v>2.0833333333333353</c:v>
                </c:pt>
                <c:pt idx="2">
                  <c:v>3.5</c:v>
                </c:pt>
                <c:pt idx="3">
                  <c:v>2.4166666666666643</c:v>
                </c:pt>
                <c:pt idx="4">
                  <c:v>3.4166666666666643</c:v>
                </c:pt>
                <c:pt idx="5">
                  <c:v>3.25</c:v>
                </c:pt>
                <c:pt idx="6">
                  <c:v>1.6666666666666667</c:v>
                </c:pt>
                <c:pt idx="7">
                  <c:v>3.3333333333333335</c:v>
                </c:pt>
                <c:pt idx="8">
                  <c:v>4.0833333333333384</c:v>
                </c:pt>
                <c:pt idx="9">
                  <c:v>1.8</c:v>
                </c:pt>
                <c:pt idx="10">
                  <c:v>2.5833333333333353</c:v>
                </c:pt>
              </c:numCache>
            </c:numRef>
          </c:val>
        </c:ser>
        <c:bandFmts/>
        <c:axId val="262367872"/>
        <c:axId val="262377856"/>
        <c:axId val="261130432"/>
      </c:surface3DChart>
      <c:catAx>
        <c:axId val="262367872"/>
        <c:scaling>
          <c:orientation val="minMax"/>
        </c:scaling>
        <c:axPos val="b"/>
        <c:majorGridlines/>
        <c:majorTickMark val="none"/>
        <c:tickLblPos val="nextTo"/>
        <c:crossAx val="262377856"/>
        <c:crosses val="autoZero"/>
        <c:auto val="1"/>
        <c:lblAlgn val="ctr"/>
        <c:lblOffset val="100"/>
      </c:catAx>
      <c:valAx>
        <c:axId val="262377856"/>
        <c:scaling>
          <c:orientation val="minMax"/>
        </c:scaling>
        <c:axPos val="l"/>
        <c:majorGridlines/>
        <c:numFmt formatCode="0.00_ " sourceLinked="1"/>
        <c:majorTickMark val="none"/>
        <c:tickLblPos val="nextTo"/>
        <c:crossAx val="262367872"/>
        <c:crosses val="autoZero"/>
        <c:crossBetween val="midCat"/>
      </c:valAx>
      <c:serAx>
        <c:axId val="261130432"/>
        <c:scaling>
          <c:orientation val="minMax"/>
        </c:scaling>
        <c:axPos val="b"/>
        <c:majorGridlines/>
        <c:majorTickMark val="none"/>
        <c:tickLblPos val="nextTo"/>
        <c:crossAx val="262377856"/>
        <c:crosses val="autoZero"/>
      </c:serAx>
    </c:plotArea>
    <c:plotVisOnly val="1"/>
  </c:chart>
  <c:txPr>
    <a:bodyPr/>
    <a:lstStyle/>
    <a:p>
      <a:pPr>
        <a:defRPr sz="1000"/>
      </a:pPr>
      <a:endParaRPr lang="ja-JP"/>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ja-JP"/>
  <c:style val="3"/>
  <c:chart>
    <c:autoTitleDeleted val="1"/>
    <c:view3D>
      <c:perspective val="30"/>
    </c:view3D>
    <c:plotArea>
      <c:layout/>
      <c:surface3DChart>
        <c:ser>
          <c:idx val="0"/>
          <c:order val="0"/>
          <c:tx>
            <c:strRef>
              <c:f>Sheet1!$B$1</c:f>
              <c:strCache>
                <c:ptCount val="1"/>
                <c:pt idx="0">
                  <c:v>Behaviours</c:v>
                </c:pt>
              </c:strCache>
            </c:strRef>
          </c:tx>
          <c:cat>
            <c:strRef>
              <c:f>Sheet1!$A$2:$A$7</c:f>
              <c:strCache>
                <c:ptCount val="6"/>
                <c:pt idx="0">
                  <c:v>3. Paired comparison analysis</c:v>
                </c:pt>
                <c:pt idx="1">
                  <c:v>5. Essay Evaluation method</c:v>
                </c:pt>
                <c:pt idx="2">
                  <c:v>6. Behaviorally anchored rating scales</c:v>
                </c:pt>
                <c:pt idx="3">
                  <c:v>8. Management By Objectives (MBO) method</c:v>
                </c:pt>
                <c:pt idx="4">
                  <c:v>9. 360 degree performance appraisal</c:v>
                </c:pt>
                <c:pt idx="5">
                  <c:v>11. Behavioral Observation Scales</c:v>
                </c:pt>
              </c:strCache>
            </c:strRef>
          </c:cat>
          <c:val>
            <c:numRef>
              <c:f>Sheet1!$B$2:$B$7</c:f>
              <c:numCache>
                <c:formatCode>General</c:formatCode>
                <c:ptCount val="6"/>
                <c:pt idx="0">
                  <c:v>3.0833333333333353</c:v>
                </c:pt>
                <c:pt idx="1">
                  <c:v>3.4166666666666643</c:v>
                </c:pt>
                <c:pt idx="2">
                  <c:v>3.3333333333333335</c:v>
                </c:pt>
                <c:pt idx="3">
                  <c:v>3.8333333333333335</c:v>
                </c:pt>
                <c:pt idx="4">
                  <c:v>4.4166666666666705</c:v>
                </c:pt>
                <c:pt idx="5">
                  <c:v>3.0833333333333353</c:v>
                </c:pt>
              </c:numCache>
            </c:numRef>
          </c:val>
        </c:ser>
        <c:ser>
          <c:idx val="1"/>
          <c:order val="1"/>
          <c:tx>
            <c:strRef>
              <c:f>Sheet1!$C$1</c:f>
              <c:strCache>
                <c:ptCount val="1"/>
                <c:pt idx="0">
                  <c:v>Motivation</c:v>
                </c:pt>
              </c:strCache>
            </c:strRef>
          </c:tx>
          <c:cat>
            <c:strRef>
              <c:f>Sheet1!$A$2:$A$7</c:f>
              <c:strCache>
                <c:ptCount val="6"/>
                <c:pt idx="0">
                  <c:v>3. Paired comparison analysis</c:v>
                </c:pt>
                <c:pt idx="1">
                  <c:v>5. Essay Evaluation method</c:v>
                </c:pt>
                <c:pt idx="2">
                  <c:v>6. Behaviorally anchored rating scales</c:v>
                </c:pt>
                <c:pt idx="3">
                  <c:v>8. Management By Objectives (MBO) method</c:v>
                </c:pt>
                <c:pt idx="4">
                  <c:v>9. 360 degree performance appraisal</c:v>
                </c:pt>
                <c:pt idx="5">
                  <c:v>11. Behavioral Observation Scales</c:v>
                </c:pt>
              </c:strCache>
            </c:strRef>
          </c:cat>
          <c:val>
            <c:numRef>
              <c:f>Sheet1!$C$2:$C$7</c:f>
              <c:numCache>
                <c:formatCode>General</c:formatCode>
                <c:ptCount val="6"/>
                <c:pt idx="0">
                  <c:v>3.5</c:v>
                </c:pt>
                <c:pt idx="1">
                  <c:v>3.5</c:v>
                </c:pt>
                <c:pt idx="2">
                  <c:v>3.0833333333333353</c:v>
                </c:pt>
                <c:pt idx="3">
                  <c:v>3.8333333333333335</c:v>
                </c:pt>
                <c:pt idx="4">
                  <c:v>4.0833333333333384</c:v>
                </c:pt>
                <c:pt idx="5">
                  <c:v>2.3333333333333335</c:v>
                </c:pt>
              </c:numCache>
            </c:numRef>
          </c:val>
        </c:ser>
        <c:ser>
          <c:idx val="2"/>
          <c:order val="2"/>
          <c:tx>
            <c:strRef>
              <c:f>Sheet1!$D$1</c:f>
              <c:strCache>
                <c:ptCount val="1"/>
                <c:pt idx="0">
                  <c:v>Teamwork</c:v>
                </c:pt>
              </c:strCache>
            </c:strRef>
          </c:tx>
          <c:cat>
            <c:strRef>
              <c:f>Sheet1!$A$2:$A$7</c:f>
              <c:strCache>
                <c:ptCount val="6"/>
                <c:pt idx="0">
                  <c:v>3. Paired comparison analysis</c:v>
                </c:pt>
                <c:pt idx="1">
                  <c:v>5. Essay Evaluation method</c:v>
                </c:pt>
                <c:pt idx="2">
                  <c:v>6. Behaviorally anchored rating scales</c:v>
                </c:pt>
                <c:pt idx="3">
                  <c:v>8. Management By Objectives (MBO) method</c:v>
                </c:pt>
                <c:pt idx="4">
                  <c:v>9. 360 degree performance appraisal</c:v>
                </c:pt>
                <c:pt idx="5">
                  <c:v>11. Behavioral Observation Scales</c:v>
                </c:pt>
              </c:strCache>
            </c:strRef>
          </c:cat>
          <c:val>
            <c:numRef>
              <c:f>Sheet1!$D$2:$D$7</c:f>
              <c:numCache>
                <c:formatCode>General</c:formatCode>
                <c:ptCount val="6"/>
                <c:pt idx="0">
                  <c:v>3.5</c:v>
                </c:pt>
                <c:pt idx="1">
                  <c:v>3.4166666666666643</c:v>
                </c:pt>
                <c:pt idx="2">
                  <c:v>3.25</c:v>
                </c:pt>
                <c:pt idx="3">
                  <c:v>3.3333333333333335</c:v>
                </c:pt>
                <c:pt idx="4">
                  <c:v>4.0833333333333384</c:v>
                </c:pt>
                <c:pt idx="5">
                  <c:v>2.5833333333333353</c:v>
                </c:pt>
              </c:numCache>
            </c:numRef>
          </c:val>
        </c:ser>
        <c:bandFmts/>
        <c:axId val="268829824"/>
        <c:axId val="268831360"/>
        <c:axId val="262127104"/>
      </c:surface3DChart>
      <c:catAx>
        <c:axId val="268829824"/>
        <c:scaling>
          <c:orientation val="minMax"/>
        </c:scaling>
        <c:axPos val="b"/>
        <c:majorGridlines/>
        <c:majorTickMark val="none"/>
        <c:tickLblPos val="nextTo"/>
        <c:crossAx val="268831360"/>
        <c:crosses val="autoZero"/>
        <c:auto val="1"/>
        <c:lblAlgn val="ctr"/>
        <c:lblOffset val="100"/>
      </c:catAx>
      <c:valAx>
        <c:axId val="268831360"/>
        <c:scaling>
          <c:orientation val="minMax"/>
        </c:scaling>
        <c:axPos val="l"/>
        <c:majorGridlines/>
        <c:numFmt formatCode="General" sourceLinked="1"/>
        <c:majorTickMark val="none"/>
        <c:tickLblPos val="nextTo"/>
        <c:crossAx val="268829824"/>
        <c:crosses val="autoZero"/>
        <c:crossBetween val="midCat"/>
      </c:valAx>
      <c:serAx>
        <c:axId val="262127104"/>
        <c:scaling>
          <c:orientation val="minMax"/>
        </c:scaling>
        <c:axPos val="b"/>
        <c:majorGridlines/>
        <c:majorTickMark val="none"/>
        <c:tickLblPos val="nextTo"/>
        <c:crossAx val="268831360"/>
        <c:crosses val="autoZero"/>
      </c:serAx>
    </c:plotArea>
    <c:plotVisOnly val="1"/>
  </c:chart>
  <c:txPr>
    <a:bodyPr/>
    <a:lstStyle/>
    <a:p>
      <a:pPr>
        <a:defRPr sz="900"/>
      </a:pPr>
      <a:endParaRPr lang="ja-JP"/>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ja-JP"/>
  <c:style val="3"/>
  <c:chart>
    <c:autoTitleDeleted val="1"/>
    <c:view3D>
      <c:perspective val="30"/>
    </c:view3D>
    <c:plotArea>
      <c:layout/>
      <c:surface3DChart>
        <c:ser>
          <c:idx val="0"/>
          <c:order val="0"/>
          <c:tx>
            <c:strRef>
              <c:f>Sheet1!$B$1</c:f>
              <c:strCache>
                <c:ptCount val="1"/>
                <c:pt idx="0">
                  <c:v>Behaviours</c:v>
                </c:pt>
              </c:strCache>
            </c:strRef>
          </c:tx>
          <c:cat>
            <c:strRef>
              <c:f>Sheet1!$A$2:$A$8</c:f>
              <c:strCache>
                <c:ptCount val="7"/>
                <c:pt idx="0">
                  <c:v>3. Paired comparison analysis</c:v>
                </c:pt>
                <c:pt idx="1">
                  <c:v>5. Essay Evaluation method</c:v>
                </c:pt>
                <c:pt idx="2">
                  <c:v>6. Behaviorally anchored rating scales</c:v>
                </c:pt>
                <c:pt idx="3">
                  <c:v>8. Management By Objectives (MBO) method</c:v>
                </c:pt>
                <c:pt idx="4">
                  <c:v>9. 360 degree performance appraisal</c:v>
                </c:pt>
                <c:pt idx="5">
                  <c:v>10.Forced ranking (forced distribution)</c:v>
                </c:pt>
                <c:pt idx="6">
                  <c:v>11. Behavioral Observation Scales</c:v>
                </c:pt>
              </c:strCache>
            </c:strRef>
          </c:cat>
          <c:val>
            <c:numRef>
              <c:f>Sheet1!$B$2:$B$8</c:f>
              <c:numCache>
                <c:formatCode>General</c:formatCode>
                <c:ptCount val="7"/>
                <c:pt idx="0">
                  <c:v>3.0833333333333353</c:v>
                </c:pt>
                <c:pt idx="1">
                  <c:v>3.4166666666666643</c:v>
                </c:pt>
                <c:pt idx="2">
                  <c:v>3.3333333333333335</c:v>
                </c:pt>
                <c:pt idx="3">
                  <c:v>3.8333333333333335</c:v>
                </c:pt>
                <c:pt idx="4">
                  <c:v>4.4166666666666705</c:v>
                </c:pt>
                <c:pt idx="5">
                  <c:v>2.7</c:v>
                </c:pt>
                <c:pt idx="6">
                  <c:v>3.0833333333333353</c:v>
                </c:pt>
              </c:numCache>
            </c:numRef>
          </c:val>
        </c:ser>
        <c:ser>
          <c:idx val="1"/>
          <c:order val="1"/>
          <c:tx>
            <c:strRef>
              <c:f>Sheet1!$C$1</c:f>
              <c:strCache>
                <c:ptCount val="1"/>
                <c:pt idx="0">
                  <c:v>Motivation</c:v>
                </c:pt>
              </c:strCache>
            </c:strRef>
          </c:tx>
          <c:cat>
            <c:strRef>
              <c:f>Sheet1!$A$2:$A$8</c:f>
              <c:strCache>
                <c:ptCount val="7"/>
                <c:pt idx="0">
                  <c:v>3. Paired comparison analysis</c:v>
                </c:pt>
                <c:pt idx="1">
                  <c:v>5. Essay Evaluation method</c:v>
                </c:pt>
                <c:pt idx="2">
                  <c:v>6. Behaviorally anchored rating scales</c:v>
                </c:pt>
                <c:pt idx="3">
                  <c:v>8. Management By Objectives (MBO) method</c:v>
                </c:pt>
                <c:pt idx="4">
                  <c:v>9. 360 degree performance appraisal</c:v>
                </c:pt>
                <c:pt idx="5">
                  <c:v>10.Forced ranking (forced distribution)</c:v>
                </c:pt>
                <c:pt idx="6">
                  <c:v>11. Behavioral Observation Scales</c:v>
                </c:pt>
              </c:strCache>
            </c:strRef>
          </c:cat>
          <c:val>
            <c:numRef>
              <c:f>Sheet1!$C$2:$C$8</c:f>
              <c:numCache>
                <c:formatCode>General</c:formatCode>
                <c:ptCount val="7"/>
                <c:pt idx="0">
                  <c:v>3.5</c:v>
                </c:pt>
                <c:pt idx="1">
                  <c:v>3.5</c:v>
                </c:pt>
                <c:pt idx="2">
                  <c:v>3.0833333333333353</c:v>
                </c:pt>
                <c:pt idx="3">
                  <c:v>3.8333333333333335</c:v>
                </c:pt>
                <c:pt idx="4">
                  <c:v>4.0833333333333384</c:v>
                </c:pt>
                <c:pt idx="5">
                  <c:v>3.6</c:v>
                </c:pt>
                <c:pt idx="6">
                  <c:v>2.3333333333333335</c:v>
                </c:pt>
              </c:numCache>
            </c:numRef>
          </c:val>
        </c:ser>
        <c:ser>
          <c:idx val="2"/>
          <c:order val="2"/>
          <c:tx>
            <c:strRef>
              <c:f>Sheet1!$D$1</c:f>
              <c:strCache>
                <c:ptCount val="1"/>
                <c:pt idx="0">
                  <c:v>Teamwork</c:v>
                </c:pt>
              </c:strCache>
            </c:strRef>
          </c:tx>
          <c:cat>
            <c:strRef>
              <c:f>Sheet1!$A$2:$A$8</c:f>
              <c:strCache>
                <c:ptCount val="7"/>
                <c:pt idx="0">
                  <c:v>3. Paired comparison analysis</c:v>
                </c:pt>
                <c:pt idx="1">
                  <c:v>5. Essay Evaluation method</c:v>
                </c:pt>
                <c:pt idx="2">
                  <c:v>6. Behaviorally anchored rating scales</c:v>
                </c:pt>
                <c:pt idx="3">
                  <c:v>8. Management By Objectives (MBO) method</c:v>
                </c:pt>
                <c:pt idx="4">
                  <c:v>9. 360 degree performance appraisal</c:v>
                </c:pt>
                <c:pt idx="5">
                  <c:v>10.Forced ranking (forced distribution)</c:v>
                </c:pt>
                <c:pt idx="6">
                  <c:v>11. Behavioral Observation Scales</c:v>
                </c:pt>
              </c:strCache>
            </c:strRef>
          </c:cat>
          <c:val>
            <c:numRef>
              <c:f>Sheet1!$D$2:$D$8</c:f>
              <c:numCache>
                <c:formatCode>General</c:formatCode>
                <c:ptCount val="7"/>
                <c:pt idx="0">
                  <c:v>3.5</c:v>
                </c:pt>
                <c:pt idx="1">
                  <c:v>3.4166666666666643</c:v>
                </c:pt>
                <c:pt idx="2">
                  <c:v>3.25</c:v>
                </c:pt>
                <c:pt idx="3">
                  <c:v>3.3333333333333335</c:v>
                </c:pt>
                <c:pt idx="4">
                  <c:v>4.0833333333333384</c:v>
                </c:pt>
                <c:pt idx="5">
                  <c:v>1.8</c:v>
                </c:pt>
                <c:pt idx="6">
                  <c:v>2.5833333333333353</c:v>
                </c:pt>
              </c:numCache>
            </c:numRef>
          </c:val>
        </c:ser>
        <c:bandFmts/>
        <c:axId val="268840960"/>
        <c:axId val="268842496"/>
        <c:axId val="262125312"/>
      </c:surface3DChart>
      <c:catAx>
        <c:axId val="268840960"/>
        <c:scaling>
          <c:orientation val="minMax"/>
        </c:scaling>
        <c:axPos val="b"/>
        <c:majorGridlines/>
        <c:majorTickMark val="none"/>
        <c:tickLblPos val="nextTo"/>
        <c:crossAx val="268842496"/>
        <c:crosses val="autoZero"/>
        <c:auto val="1"/>
        <c:lblAlgn val="ctr"/>
        <c:lblOffset val="100"/>
      </c:catAx>
      <c:valAx>
        <c:axId val="268842496"/>
        <c:scaling>
          <c:orientation val="minMax"/>
        </c:scaling>
        <c:axPos val="l"/>
        <c:majorGridlines/>
        <c:numFmt formatCode="General" sourceLinked="1"/>
        <c:majorTickMark val="none"/>
        <c:tickLblPos val="nextTo"/>
        <c:crossAx val="268840960"/>
        <c:crosses val="autoZero"/>
        <c:crossBetween val="midCat"/>
      </c:valAx>
      <c:serAx>
        <c:axId val="262125312"/>
        <c:scaling>
          <c:orientation val="minMax"/>
        </c:scaling>
        <c:axPos val="b"/>
        <c:majorGridlines/>
        <c:majorTickMark val="none"/>
        <c:tickLblPos val="nextTo"/>
        <c:crossAx val="268842496"/>
        <c:crosses val="autoZero"/>
      </c:serAx>
    </c:plotArea>
    <c:plotVisOnly val="1"/>
  </c:chart>
  <c:txPr>
    <a:bodyPr/>
    <a:lstStyle/>
    <a:p>
      <a:pPr>
        <a:defRPr sz="900"/>
      </a:pPr>
      <a:endParaRPr lang="ja-JP"/>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ja-JP"/>
  <c:style val="3"/>
  <c:chart>
    <c:autoTitleDeleted val="1"/>
    <c:view3D>
      <c:perspective val="30"/>
    </c:view3D>
    <c:plotArea>
      <c:layout/>
      <c:surface3DChart>
        <c:ser>
          <c:idx val="0"/>
          <c:order val="0"/>
          <c:tx>
            <c:strRef>
              <c:f>Sheet1!$B$1</c:f>
              <c:strCache>
                <c:ptCount val="1"/>
                <c:pt idx="0">
                  <c:v>Behaviours</c:v>
                </c:pt>
              </c:strCache>
            </c:strRef>
          </c:tx>
          <c:cat>
            <c:strRef>
              <c:f>Sheet1!$A$2:$A$6</c:f>
              <c:strCache>
                <c:ptCount val="5"/>
                <c:pt idx="0">
                  <c:v>3. Paired comparison analysis</c:v>
                </c:pt>
                <c:pt idx="1">
                  <c:v>5. Essay Evaluation method</c:v>
                </c:pt>
                <c:pt idx="2">
                  <c:v>6. Behaviorally anchored rating scales</c:v>
                </c:pt>
                <c:pt idx="3">
                  <c:v>8. Management By Objectives (MBO) method</c:v>
                </c:pt>
                <c:pt idx="4">
                  <c:v>9. 360 degree performance appraisal</c:v>
                </c:pt>
              </c:strCache>
            </c:strRef>
          </c:cat>
          <c:val>
            <c:numRef>
              <c:f>Sheet1!$B$2:$B$6</c:f>
              <c:numCache>
                <c:formatCode>General</c:formatCode>
                <c:ptCount val="5"/>
                <c:pt idx="0">
                  <c:v>3.0833333333333353</c:v>
                </c:pt>
                <c:pt idx="1">
                  <c:v>3.4166666666666643</c:v>
                </c:pt>
                <c:pt idx="2">
                  <c:v>3.3333333333333335</c:v>
                </c:pt>
                <c:pt idx="3">
                  <c:v>3.8333333333333335</c:v>
                </c:pt>
                <c:pt idx="4">
                  <c:v>4.4166666666666705</c:v>
                </c:pt>
              </c:numCache>
            </c:numRef>
          </c:val>
        </c:ser>
        <c:ser>
          <c:idx val="1"/>
          <c:order val="1"/>
          <c:tx>
            <c:strRef>
              <c:f>Sheet1!$C$1</c:f>
              <c:strCache>
                <c:ptCount val="1"/>
                <c:pt idx="0">
                  <c:v>Motivation</c:v>
                </c:pt>
              </c:strCache>
            </c:strRef>
          </c:tx>
          <c:cat>
            <c:strRef>
              <c:f>Sheet1!$A$2:$A$6</c:f>
              <c:strCache>
                <c:ptCount val="5"/>
                <c:pt idx="0">
                  <c:v>3. Paired comparison analysis</c:v>
                </c:pt>
                <c:pt idx="1">
                  <c:v>5. Essay Evaluation method</c:v>
                </c:pt>
                <c:pt idx="2">
                  <c:v>6. Behaviorally anchored rating scales</c:v>
                </c:pt>
                <c:pt idx="3">
                  <c:v>8. Management By Objectives (MBO) method</c:v>
                </c:pt>
                <c:pt idx="4">
                  <c:v>9. 360 degree performance appraisal</c:v>
                </c:pt>
              </c:strCache>
            </c:strRef>
          </c:cat>
          <c:val>
            <c:numRef>
              <c:f>Sheet1!$C$2:$C$6</c:f>
              <c:numCache>
                <c:formatCode>General</c:formatCode>
                <c:ptCount val="5"/>
                <c:pt idx="0">
                  <c:v>3.5</c:v>
                </c:pt>
                <c:pt idx="1">
                  <c:v>3.5</c:v>
                </c:pt>
                <c:pt idx="2">
                  <c:v>3.0833333333333353</c:v>
                </c:pt>
                <c:pt idx="3">
                  <c:v>3.8333333333333335</c:v>
                </c:pt>
                <c:pt idx="4">
                  <c:v>4.0833333333333384</c:v>
                </c:pt>
              </c:numCache>
            </c:numRef>
          </c:val>
        </c:ser>
        <c:ser>
          <c:idx val="2"/>
          <c:order val="2"/>
          <c:tx>
            <c:strRef>
              <c:f>Sheet1!$D$1</c:f>
              <c:strCache>
                <c:ptCount val="1"/>
                <c:pt idx="0">
                  <c:v>Teamwork</c:v>
                </c:pt>
              </c:strCache>
            </c:strRef>
          </c:tx>
          <c:cat>
            <c:strRef>
              <c:f>Sheet1!$A$2:$A$6</c:f>
              <c:strCache>
                <c:ptCount val="5"/>
                <c:pt idx="0">
                  <c:v>3. Paired comparison analysis</c:v>
                </c:pt>
                <c:pt idx="1">
                  <c:v>5. Essay Evaluation method</c:v>
                </c:pt>
                <c:pt idx="2">
                  <c:v>6. Behaviorally anchored rating scales</c:v>
                </c:pt>
                <c:pt idx="3">
                  <c:v>8. Management By Objectives (MBO) method</c:v>
                </c:pt>
                <c:pt idx="4">
                  <c:v>9. 360 degree performance appraisal</c:v>
                </c:pt>
              </c:strCache>
            </c:strRef>
          </c:cat>
          <c:val>
            <c:numRef>
              <c:f>Sheet1!$D$2:$D$6</c:f>
              <c:numCache>
                <c:formatCode>General</c:formatCode>
                <c:ptCount val="5"/>
                <c:pt idx="0">
                  <c:v>3.5</c:v>
                </c:pt>
                <c:pt idx="1">
                  <c:v>3.4166666666666643</c:v>
                </c:pt>
                <c:pt idx="2">
                  <c:v>3.25</c:v>
                </c:pt>
                <c:pt idx="3">
                  <c:v>3.3333333333333335</c:v>
                </c:pt>
                <c:pt idx="4">
                  <c:v>4.0833333333333384</c:v>
                </c:pt>
              </c:numCache>
            </c:numRef>
          </c:val>
        </c:ser>
        <c:bandFmts/>
        <c:axId val="291832576"/>
        <c:axId val="291834112"/>
        <c:axId val="291535936"/>
      </c:surface3DChart>
      <c:catAx>
        <c:axId val="291832576"/>
        <c:scaling>
          <c:orientation val="minMax"/>
        </c:scaling>
        <c:axPos val="b"/>
        <c:majorGridlines/>
        <c:majorTickMark val="none"/>
        <c:tickLblPos val="nextTo"/>
        <c:crossAx val="291834112"/>
        <c:crosses val="autoZero"/>
        <c:auto val="1"/>
        <c:lblAlgn val="ctr"/>
        <c:lblOffset val="100"/>
      </c:catAx>
      <c:valAx>
        <c:axId val="291834112"/>
        <c:scaling>
          <c:orientation val="minMax"/>
        </c:scaling>
        <c:axPos val="l"/>
        <c:majorGridlines/>
        <c:numFmt formatCode="General" sourceLinked="1"/>
        <c:majorTickMark val="none"/>
        <c:tickLblPos val="nextTo"/>
        <c:crossAx val="291832576"/>
        <c:crosses val="autoZero"/>
        <c:crossBetween val="midCat"/>
      </c:valAx>
      <c:serAx>
        <c:axId val="291535936"/>
        <c:scaling>
          <c:orientation val="minMax"/>
        </c:scaling>
        <c:axPos val="b"/>
        <c:majorGridlines/>
        <c:majorTickMark val="none"/>
        <c:tickLblPos val="nextTo"/>
        <c:crossAx val="291834112"/>
        <c:crosses val="autoZero"/>
      </c:serAx>
    </c:plotArea>
    <c:legend>
      <c:legendPos val="r"/>
      <c:layout/>
      <c:txPr>
        <a:bodyPr/>
        <a:lstStyle/>
        <a:p>
          <a:pPr rtl="0">
            <a:defRPr/>
          </a:pPr>
          <a:endParaRPr lang="ja-JP"/>
        </a:p>
      </c:txPr>
    </c:legend>
    <c:plotVisOnly val="1"/>
  </c:chart>
  <c:txPr>
    <a:bodyPr/>
    <a:lstStyle/>
    <a:p>
      <a:pPr>
        <a:defRPr sz="900"/>
      </a:pPr>
      <a:endParaRPr lang="ja-JP"/>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2.9166666666666643</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2.0833333333333353</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2.0833333333333353</c:v>
                </c:pt>
              </c:numCache>
            </c:numRef>
          </c:val>
        </c:ser>
        <c:dLbls>
          <c:showVal val="1"/>
        </c:dLbls>
        <c:gapWidth val="75"/>
        <c:axId val="264507392"/>
        <c:axId val="264508928"/>
      </c:barChart>
      <c:catAx>
        <c:axId val="264507392"/>
        <c:scaling>
          <c:orientation val="minMax"/>
        </c:scaling>
        <c:axPos val="b"/>
        <c:numFmt formatCode="General" sourceLinked="1"/>
        <c:majorTickMark val="none"/>
        <c:tickLblPos val="nextTo"/>
        <c:crossAx val="264508928"/>
        <c:crosses val="autoZero"/>
        <c:auto val="1"/>
        <c:lblAlgn val="ctr"/>
        <c:lblOffset val="100"/>
      </c:catAx>
      <c:valAx>
        <c:axId val="264508928"/>
        <c:scaling>
          <c:orientation val="minMax"/>
          <c:max val="5"/>
        </c:scaling>
        <c:axPos val="l"/>
        <c:numFmt formatCode="0.00_ " sourceLinked="1"/>
        <c:majorTickMark val="none"/>
        <c:tickLblPos val="nextTo"/>
        <c:crossAx val="264507392"/>
        <c:crosses val="autoZero"/>
        <c:crossBetween val="between"/>
      </c:valAx>
    </c:plotArea>
    <c:legend>
      <c:legendPos val="b"/>
      <c:layout/>
    </c:legend>
    <c:plotVisOnly val="1"/>
  </c:chart>
  <c:txPr>
    <a:bodyPr/>
    <a:lstStyle/>
    <a:p>
      <a:pPr>
        <a:defRPr sz="1400"/>
      </a:pPr>
      <a:endParaRPr lang="ja-JP"/>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3.0833333333333353</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3.5</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3.5</c:v>
                </c:pt>
              </c:numCache>
            </c:numRef>
          </c:val>
        </c:ser>
        <c:dLbls>
          <c:showVal val="1"/>
        </c:dLbls>
        <c:gapWidth val="75"/>
        <c:axId val="257298432"/>
        <c:axId val="257299968"/>
      </c:barChart>
      <c:catAx>
        <c:axId val="257298432"/>
        <c:scaling>
          <c:orientation val="minMax"/>
        </c:scaling>
        <c:axPos val="b"/>
        <c:numFmt formatCode="General" sourceLinked="1"/>
        <c:majorTickMark val="none"/>
        <c:tickLblPos val="nextTo"/>
        <c:crossAx val="257299968"/>
        <c:crosses val="autoZero"/>
        <c:auto val="1"/>
        <c:lblAlgn val="ctr"/>
        <c:lblOffset val="100"/>
      </c:catAx>
      <c:valAx>
        <c:axId val="257299968"/>
        <c:scaling>
          <c:orientation val="minMax"/>
          <c:max val="5"/>
        </c:scaling>
        <c:axPos val="l"/>
        <c:numFmt formatCode="0.00_ " sourceLinked="1"/>
        <c:majorTickMark val="none"/>
        <c:tickLblPos val="nextTo"/>
        <c:crossAx val="257298432"/>
        <c:crosses val="autoZero"/>
        <c:crossBetween val="between"/>
      </c:valAx>
    </c:plotArea>
    <c:legend>
      <c:legendPos val="b"/>
      <c:layout/>
    </c:legend>
    <c:plotVisOnly val="1"/>
  </c:chart>
  <c:txPr>
    <a:bodyPr/>
    <a:lstStyle/>
    <a:p>
      <a:pPr>
        <a:defRPr sz="1400"/>
      </a:pPr>
      <a:endParaRPr lang="ja-JP"/>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2.9166666666666643</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2.75</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2.4166666666666643</c:v>
                </c:pt>
              </c:numCache>
            </c:numRef>
          </c:val>
        </c:ser>
        <c:dLbls>
          <c:showVal val="1"/>
        </c:dLbls>
        <c:gapWidth val="75"/>
        <c:axId val="258306048"/>
        <c:axId val="258307584"/>
      </c:barChart>
      <c:catAx>
        <c:axId val="258306048"/>
        <c:scaling>
          <c:orientation val="minMax"/>
        </c:scaling>
        <c:axPos val="b"/>
        <c:numFmt formatCode="General" sourceLinked="1"/>
        <c:majorTickMark val="none"/>
        <c:tickLblPos val="nextTo"/>
        <c:crossAx val="258307584"/>
        <c:crosses val="autoZero"/>
        <c:auto val="1"/>
        <c:lblAlgn val="ctr"/>
        <c:lblOffset val="100"/>
      </c:catAx>
      <c:valAx>
        <c:axId val="258307584"/>
        <c:scaling>
          <c:orientation val="minMax"/>
          <c:max val="5"/>
        </c:scaling>
        <c:axPos val="l"/>
        <c:numFmt formatCode="0.00_ " sourceLinked="1"/>
        <c:majorTickMark val="none"/>
        <c:tickLblPos val="nextTo"/>
        <c:crossAx val="258306048"/>
        <c:crosses val="autoZero"/>
        <c:crossBetween val="between"/>
      </c:valAx>
    </c:plotArea>
    <c:legend>
      <c:legendPos val="b"/>
      <c:layout/>
    </c:legend>
    <c:plotVisOnly val="1"/>
  </c:chart>
  <c:txPr>
    <a:bodyPr/>
    <a:lstStyle/>
    <a:p>
      <a:pPr>
        <a:defRPr sz="1400"/>
      </a:pPr>
      <a:endParaRPr lang="ja-JP"/>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3.4166666666666643</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3.5</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3.4166666666666643</c:v>
                </c:pt>
              </c:numCache>
            </c:numRef>
          </c:val>
        </c:ser>
        <c:dLbls>
          <c:showVal val="1"/>
        </c:dLbls>
        <c:gapWidth val="75"/>
        <c:axId val="259139072"/>
        <c:axId val="259140992"/>
      </c:barChart>
      <c:catAx>
        <c:axId val="259139072"/>
        <c:scaling>
          <c:orientation val="minMax"/>
        </c:scaling>
        <c:axPos val="b"/>
        <c:numFmt formatCode="General" sourceLinked="1"/>
        <c:majorTickMark val="none"/>
        <c:tickLblPos val="nextTo"/>
        <c:crossAx val="259140992"/>
        <c:crosses val="autoZero"/>
        <c:auto val="1"/>
        <c:lblAlgn val="ctr"/>
        <c:lblOffset val="100"/>
      </c:catAx>
      <c:valAx>
        <c:axId val="259140992"/>
        <c:scaling>
          <c:orientation val="minMax"/>
          <c:max val="5"/>
        </c:scaling>
        <c:axPos val="l"/>
        <c:numFmt formatCode="0.00_ " sourceLinked="1"/>
        <c:majorTickMark val="none"/>
        <c:tickLblPos val="nextTo"/>
        <c:crossAx val="259139072"/>
        <c:crosses val="autoZero"/>
        <c:crossBetween val="between"/>
      </c:valAx>
    </c:plotArea>
    <c:legend>
      <c:legendPos val="b"/>
      <c:layout/>
    </c:legend>
    <c:plotVisOnly val="1"/>
  </c:chart>
  <c:txPr>
    <a:bodyPr/>
    <a:lstStyle/>
    <a:p>
      <a:pPr>
        <a:defRPr sz="1400"/>
      </a:pPr>
      <a:endParaRPr lang="ja-JP"/>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3.3333333333333335</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3.0833333333333353</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3.25</c:v>
                </c:pt>
              </c:numCache>
            </c:numRef>
          </c:val>
        </c:ser>
        <c:dLbls>
          <c:showVal val="1"/>
        </c:dLbls>
        <c:gapWidth val="75"/>
        <c:axId val="259140224"/>
        <c:axId val="259160704"/>
      </c:barChart>
      <c:catAx>
        <c:axId val="259140224"/>
        <c:scaling>
          <c:orientation val="minMax"/>
        </c:scaling>
        <c:axPos val="b"/>
        <c:numFmt formatCode="General" sourceLinked="1"/>
        <c:majorTickMark val="none"/>
        <c:tickLblPos val="nextTo"/>
        <c:crossAx val="259160704"/>
        <c:crosses val="autoZero"/>
        <c:auto val="1"/>
        <c:lblAlgn val="ctr"/>
        <c:lblOffset val="100"/>
      </c:catAx>
      <c:valAx>
        <c:axId val="259160704"/>
        <c:scaling>
          <c:orientation val="minMax"/>
          <c:max val="5"/>
        </c:scaling>
        <c:axPos val="l"/>
        <c:numFmt formatCode="0.00_ " sourceLinked="1"/>
        <c:majorTickMark val="none"/>
        <c:tickLblPos val="nextTo"/>
        <c:crossAx val="259140224"/>
        <c:crosses val="autoZero"/>
        <c:crossBetween val="between"/>
      </c:valAx>
    </c:plotArea>
    <c:legend>
      <c:legendPos val="b"/>
      <c:layout/>
    </c:legend>
    <c:plotVisOnly val="1"/>
  </c:chart>
  <c:txPr>
    <a:bodyPr/>
    <a:lstStyle/>
    <a:p>
      <a:pPr>
        <a:defRPr sz="1400"/>
      </a:pPr>
      <a:endParaRPr lang="ja-JP"/>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2.25</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2.5</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1.6666666666666667</c:v>
                </c:pt>
              </c:numCache>
            </c:numRef>
          </c:val>
        </c:ser>
        <c:dLbls>
          <c:showVal val="1"/>
        </c:dLbls>
        <c:gapWidth val="75"/>
        <c:axId val="257174528"/>
        <c:axId val="257184512"/>
      </c:barChart>
      <c:catAx>
        <c:axId val="257174528"/>
        <c:scaling>
          <c:orientation val="minMax"/>
        </c:scaling>
        <c:axPos val="b"/>
        <c:numFmt formatCode="General" sourceLinked="1"/>
        <c:majorTickMark val="none"/>
        <c:tickLblPos val="nextTo"/>
        <c:crossAx val="257184512"/>
        <c:crosses val="autoZero"/>
        <c:auto val="1"/>
        <c:lblAlgn val="ctr"/>
        <c:lblOffset val="100"/>
      </c:catAx>
      <c:valAx>
        <c:axId val="257184512"/>
        <c:scaling>
          <c:orientation val="minMax"/>
          <c:max val="5"/>
        </c:scaling>
        <c:axPos val="l"/>
        <c:numFmt formatCode="General" sourceLinked="0"/>
        <c:majorTickMark val="none"/>
        <c:tickLblPos val="nextTo"/>
        <c:crossAx val="257174528"/>
        <c:crosses val="autoZero"/>
        <c:crossBetween val="between"/>
      </c:valAx>
    </c:plotArea>
    <c:legend>
      <c:legendPos val="b"/>
      <c:layout/>
    </c:legend>
    <c:plotVisOnly val="1"/>
  </c:chart>
  <c:txPr>
    <a:bodyPr/>
    <a:lstStyle/>
    <a:p>
      <a:pPr>
        <a:defRPr sz="1400"/>
      </a:pPr>
      <a:endParaRPr lang="ja-JP"/>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3.8333333333333335</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3.8333333333333335</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3.3333333333333335</c:v>
                </c:pt>
              </c:numCache>
            </c:numRef>
          </c:val>
        </c:ser>
        <c:dLbls>
          <c:showVal val="1"/>
        </c:dLbls>
        <c:gapWidth val="75"/>
        <c:axId val="261867392"/>
        <c:axId val="261868928"/>
      </c:barChart>
      <c:catAx>
        <c:axId val="261867392"/>
        <c:scaling>
          <c:orientation val="minMax"/>
        </c:scaling>
        <c:axPos val="b"/>
        <c:numFmt formatCode="General" sourceLinked="1"/>
        <c:majorTickMark val="none"/>
        <c:tickLblPos val="nextTo"/>
        <c:crossAx val="261868928"/>
        <c:crosses val="autoZero"/>
        <c:auto val="1"/>
        <c:lblAlgn val="ctr"/>
        <c:lblOffset val="100"/>
      </c:catAx>
      <c:valAx>
        <c:axId val="261868928"/>
        <c:scaling>
          <c:orientation val="minMax"/>
          <c:max val="5"/>
          <c:min val="0"/>
        </c:scaling>
        <c:axPos val="l"/>
        <c:numFmt formatCode="General" sourceLinked="0"/>
        <c:majorTickMark val="none"/>
        <c:tickLblPos val="nextTo"/>
        <c:crossAx val="261867392"/>
        <c:crosses val="autoZero"/>
        <c:crossBetween val="between"/>
      </c:valAx>
    </c:plotArea>
    <c:legend>
      <c:legendPos val="b"/>
      <c:layout/>
    </c:legend>
    <c:plotVisOnly val="1"/>
  </c:chart>
  <c:txPr>
    <a:bodyPr/>
    <a:lstStyle/>
    <a:p>
      <a:pPr>
        <a:defRPr sz="1400"/>
      </a:pPr>
      <a:endParaRPr lang="ja-JP"/>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ja-JP"/>
  <c:style val="17"/>
  <c:chart>
    <c:autoTitleDeleted val="1"/>
    <c:plotArea>
      <c:layout/>
      <c:barChart>
        <c:barDir val="col"/>
        <c:grouping val="clustered"/>
        <c:ser>
          <c:idx val="0"/>
          <c:order val="0"/>
          <c:tx>
            <c:strRef>
              <c:f>Sheet1!$B$1</c:f>
              <c:strCache>
                <c:ptCount val="1"/>
                <c:pt idx="0">
                  <c:v>Behaviours</c:v>
                </c:pt>
              </c:strCache>
            </c:strRef>
          </c:tx>
          <c:cat>
            <c:numRef>
              <c:f>Sheet1!$A$2</c:f>
              <c:numCache>
                <c:formatCode>General</c:formatCode>
                <c:ptCount val="1"/>
              </c:numCache>
            </c:numRef>
          </c:cat>
          <c:val>
            <c:numRef>
              <c:f>Sheet1!$B$2</c:f>
              <c:numCache>
                <c:formatCode>0.00_ </c:formatCode>
                <c:ptCount val="1"/>
                <c:pt idx="0">
                  <c:v>4.4166666666666705</c:v>
                </c:pt>
              </c:numCache>
            </c:numRef>
          </c:val>
        </c:ser>
        <c:ser>
          <c:idx val="1"/>
          <c:order val="1"/>
          <c:tx>
            <c:strRef>
              <c:f>Sheet1!$C$1</c:f>
              <c:strCache>
                <c:ptCount val="1"/>
                <c:pt idx="0">
                  <c:v>Motivation</c:v>
                </c:pt>
              </c:strCache>
            </c:strRef>
          </c:tx>
          <c:cat>
            <c:numRef>
              <c:f>Sheet1!$A$2</c:f>
              <c:numCache>
                <c:formatCode>General</c:formatCode>
                <c:ptCount val="1"/>
              </c:numCache>
            </c:numRef>
          </c:cat>
          <c:val>
            <c:numRef>
              <c:f>Sheet1!$C$2</c:f>
              <c:numCache>
                <c:formatCode>0.00_ </c:formatCode>
                <c:ptCount val="1"/>
                <c:pt idx="0">
                  <c:v>4.0833333333333384</c:v>
                </c:pt>
              </c:numCache>
            </c:numRef>
          </c:val>
        </c:ser>
        <c:ser>
          <c:idx val="2"/>
          <c:order val="2"/>
          <c:tx>
            <c:strRef>
              <c:f>Sheet1!$D$1</c:f>
              <c:strCache>
                <c:ptCount val="1"/>
                <c:pt idx="0">
                  <c:v>Teamwork</c:v>
                </c:pt>
              </c:strCache>
            </c:strRef>
          </c:tx>
          <c:cat>
            <c:numRef>
              <c:f>Sheet1!$A$2</c:f>
              <c:numCache>
                <c:formatCode>General</c:formatCode>
                <c:ptCount val="1"/>
              </c:numCache>
            </c:numRef>
          </c:cat>
          <c:val>
            <c:numRef>
              <c:f>Sheet1!$D$2</c:f>
              <c:numCache>
                <c:formatCode>0.00_ </c:formatCode>
                <c:ptCount val="1"/>
                <c:pt idx="0">
                  <c:v>4.0833333333333384</c:v>
                </c:pt>
              </c:numCache>
            </c:numRef>
          </c:val>
        </c:ser>
        <c:dLbls>
          <c:showVal val="1"/>
        </c:dLbls>
        <c:gapWidth val="75"/>
        <c:axId val="261917696"/>
        <c:axId val="261943680"/>
      </c:barChart>
      <c:catAx>
        <c:axId val="261917696"/>
        <c:scaling>
          <c:orientation val="minMax"/>
        </c:scaling>
        <c:axPos val="b"/>
        <c:numFmt formatCode="General" sourceLinked="1"/>
        <c:majorTickMark val="none"/>
        <c:tickLblPos val="nextTo"/>
        <c:crossAx val="261943680"/>
        <c:crosses val="autoZero"/>
        <c:auto val="1"/>
        <c:lblAlgn val="ctr"/>
        <c:lblOffset val="100"/>
      </c:catAx>
      <c:valAx>
        <c:axId val="261943680"/>
        <c:scaling>
          <c:orientation val="minMax"/>
          <c:max val="5"/>
          <c:min val="0"/>
        </c:scaling>
        <c:axPos val="l"/>
        <c:numFmt formatCode="General" sourceLinked="0"/>
        <c:majorTickMark val="none"/>
        <c:tickLblPos val="nextTo"/>
        <c:crossAx val="261917696"/>
        <c:crosses val="autoZero"/>
        <c:crossBetween val="between"/>
      </c:valAx>
    </c:plotArea>
    <c:legend>
      <c:legendPos val="b"/>
      <c:layout/>
    </c:legend>
    <c:plotVisOnly val="1"/>
  </c:chart>
  <c:txPr>
    <a:bodyPr/>
    <a:lstStyle/>
    <a:p>
      <a:pPr>
        <a:defRPr sz="1400"/>
      </a:pPr>
      <a:endParaRPr lang="ja-JP"/>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EECD83-4F9F-4F9A-A902-8A8534FFEFD4}" type="doc">
      <dgm:prSet loTypeId="urn:microsoft.com/office/officeart/2005/8/layout/venn1" loCatId="relationship" qsTypeId="urn:microsoft.com/office/officeart/2005/8/quickstyle/simple1" qsCatId="simple" csTypeId="urn:microsoft.com/office/officeart/2005/8/colors/accent1_2" csCatId="accent1" phldr="1"/>
      <dgm:spPr/>
    </dgm:pt>
    <dgm:pt modelId="{66A2B6FA-3016-45D8-9764-C29B738B5469}">
      <dgm:prSet phldrT="[テキスト]" custT="1"/>
      <dgm:spPr/>
      <dgm:t>
        <a:bodyPr/>
        <a:lstStyle/>
        <a:p>
          <a:r>
            <a:rPr kumimoji="1" lang="en-US" altLang="ja-JP" sz="1000" dirty="0" smtClean="0"/>
            <a:t>Knowledge of a system</a:t>
          </a:r>
          <a:endParaRPr kumimoji="1" lang="ja-JP" altLang="en-US" sz="1000" dirty="0"/>
        </a:p>
      </dgm:t>
    </dgm:pt>
    <dgm:pt modelId="{8533DA83-28B9-4550-BD48-21C8F290EE01}" type="parTrans" cxnId="{B27AB1E3-CD2D-4076-9C0C-01419034A5C1}">
      <dgm:prSet/>
      <dgm:spPr/>
      <dgm:t>
        <a:bodyPr/>
        <a:lstStyle/>
        <a:p>
          <a:endParaRPr kumimoji="1" lang="ja-JP" altLang="en-US" sz="1000"/>
        </a:p>
      </dgm:t>
    </dgm:pt>
    <dgm:pt modelId="{E735C2AD-E5E6-44F8-A4CD-A9A5E77F7B93}" type="sibTrans" cxnId="{B27AB1E3-CD2D-4076-9C0C-01419034A5C1}">
      <dgm:prSet/>
      <dgm:spPr/>
      <dgm:t>
        <a:bodyPr/>
        <a:lstStyle/>
        <a:p>
          <a:endParaRPr kumimoji="1" lang="ja-JP" altLang="en-US" sz="1000"/>
        </a:p>
      </dgm:t>
    </dgm:pt>
    <dgm:pt modelId="{22029C4E-6B68-4C34-971B-C6B915FF077B}">
      <dgm:prSet phldrT="[テキスト]" custT="1"/>
      <dgm:spPr/>
      <dgm:t>
        <a:bodyPr/>
        <a:lstStyle/>
        <a:p>
          <a:r>
            <a:rPr kumimoji="1" lang="en-US" altLang="ja-JP" sz="1000" dirty="0" smtClean="0"/>
            <a:t>Knowledge of Variation</a:t>
          </a:r>
          <a:endParaRPr kumimoji="1" lang="ja-JP" altLang="en-US" sz="1000" dirty="0"/>
        </a:p>
      </dgm:t>
    </dgm:pt>
    <dgm:pt modelId="{A375D9FD-0063-4FFE-B23A-8A7173B45F05}" type="parTrans" cxnId="{0064DFF8-ABC4-4A5D-A823-1942E35ADC7B}">
      <dgm:prSet/>
      <dgm:spPr/>
      <dgm:t>
        <a:bodyPr/>
        <a:lstStyle/>
        <a:p>
          <a:endParaRPr kumimoji="1" lang="ja-JP" altLang="en-US" sz="1000"/>
        </a:p>
      </dgm:t>
    </dgm:pt>
    <dgm:pt modelId="{04CE2071-F3B1-4846-80F9-E67DD81FF9EE}" type="sibTrans" cxnId="{0064DFF8-ABC4-4A5D-A823-1942E35ADC7B}">
      <dgm:prSet/>
      <dgm:spPr/>
      <dgm:t>
        <a:bodyPr/>
        <a:lstStyle/>
        <a:p>
          <a:endParaRPr kumimoji="1" lang="ja-JP" altLang="en-US" sz="1000"/>
        </a:p>
      </dgm:t>
    </dgm:pt>
    <dgm:pt modelId="{83EFF5C5-2D16-4E08-8A59-254DFF932C20}">
      <dgm:prSet phldrT="[テキスト]" custT="1"/>
      <dgm:spPr/>
      <dgm:t>
        <a:bodyPr/>
        <a:lstStyle/>
        <a:p>
          <a:r>
            <a:rPr kumimoji="1" lang="en-US" altLang="ja-JP" sz="1000" dirty="0" smtClean="0"/>
            <a:t>Theory of Knowledge </a:t>
          </a:r>
          <a:endParaRPr kumimoji="1" lang="ja-JP" altLang="en-US" sz="1000" dirty="0"/>
        </a:p>
      </dgm:t>
    </dgm:pt>
    <dgm:pt modelId="{85035837-810C-448D-9080-FA88F85F9A84}" type="parTrans" cxnId="{6F75216E-2676-4C86-9B0F-D1C9E8A47AAB}">
      <dgm:prSet/>
      <dgm:spPr/>
      <dgm:t>
        <a:bodyPr/>
        <a:lstStyle/>
        <a:p>
          <a:endParaRPr kumimoji="1" lang="ja-JP" altLang="en-US" sz="1000"/>
        </a:p>
      </dgm:t>
    </dgm:pt>
    <dgm:pt modelId="{75489FF0-9EE2-4869-9097-59CE9CF5EE48}" type="sibTrans" cxnId="{6F75216E-2676-4C86-9B0F-D1C9E8A47AAB}">
      <dgm:prSet/>
      <dgm:spPr/>
      <dgm:t>
        <a:bodyPr/>
        <a:lstStyle/>
        <a:p>
          <a:endParaRPr kumimoji="1" lang="ja-JP" altLang="en-US" sz="1000"/>
        </a:p>
      </dgm:t>
    </dgm:pt>
    <dgm:pt modelId="{E5075BBE-84F0-4349-9CA7-9A6FA15D3047}">
      <dgm:prSet phldrT="[テキスト]" custT="1"/>
      <dgm:spPr/>
      <dgm:t>
        <a:bodyPr/>
        <a:lstStyle/>
        <a:p>
          <a:r>
            <a:rPr kumimoji="1" lang="en-US" altLang="ja-JP" sz="1000" dirty="0" smtClean="0"/>
            <a:t>Knowledge of Psychology</a:t>
          </a:r>
          <a:endParaRPr kumimoji="1" lang="ja-JP" altLang="en-US" sz="1000" dirty="0"/>
        </a:p>
      </dgm:t>
    </dgm:pt>
    <dgm:pt modelId="{DD8FF5D0-3E71-465C-AAD1-163902F74E1E}" type="parTrans" cxnId="{1483AEB8-95C9-4D16-B744-B984881A93C3}">
      <dgm:prSet/>
      <dgm:spPr/>
      <dgm:t>
        <a:bodyPr/>
        <a:lstStyle/>
        <a:p>
          <a:endParaRPr kumimoji="1" lang="ja-JP" altLang="en-US" sz="1000"/>
        </a:p>
      </dgm:t>
    </dgm:pt>
    <dgm:pt modelId="{C7F5F5D4-CB05-41CC-89A5-4750E8F2B305}" type="sibTrans" cxnId="{1483AEB8-95C9-4D16-B744-B984881A93C3}">
      <dgm:prSet/>
      <dgm:spPr/>
      <dgm:t>
        <a:bodyPr/>
        <a:lstStyle/>
        <a:p>
          <a:endParaRPr kumimoji="1" lang="ja-JP" altLang="en-US" sz="1000"/>
        </a:p>
      </dgm:t>
    </dgm:pt>
    <dgm:pt modelId="{0CF2CDC3-1EE3-4E08-8823-69F05ADDAE49}" type="pres">
      <dgm:prSet presAssocID="{14EECD83-4F9F-4F9A-A902-8A8534FFEFD4}" presName="compositeShape" presStyleCnt="0">
        <dgm:presLayoutVars>
          <dgm:chMax val="7"/>
          <dgm:dir/>
          <dgm:resizeHandles val="exact"/>
        </dgm:presLayoutVars>
      </dgm:prSet>
      <dgm:spPr/>
    </dgm:pt>
    <dgm:pt modelId="{3EFE3854-4A79-49D4-A84D-3F45837A7815}" type="pres">
      <dgm:prSet presAssocID="{66A2B6FA-3016-45D8-9764-C29B738B5469}" presName="circ1" presStyleLbl="vennNode1" presStyleIdx="0" presStyleCnt="4"/>
      <dgm:spPr/>
      <dgm:t>
        <a:bodyPr/>
        <a:lstStyle/>
        <a:p>
          <a:endParaRPr kumimoji="1" lang="ja-JP" altLang="en-US"/>
        </a:p>
      </dgm:t>
    </dgm:pt>
    <dgm:pt modelId="{543370A1-2233-4A09-A1E7-C06DBF7806CB}" type="pres">
      <dgm:prSet presAssocID="{66A2B6FA-3016-45D8-9764-C29B738B5469}" presName="circ1Tx" presStyleLbl="revTx" presStyleIdx="0" presStyleCnt="0">
        <dgm:presLayoutVars>
          <dgm:chMax val="0"/>
          <dgm:chPref val="0"/>
          <dgm:bulletEnabled val="1"/>
        </dgm:presLayoutVars>
      </dgm:prSet>
      <dgm:spPr/>
      <dgm:t>
        <a:bodyPr/>
        <a:lstStyle/>
        <a:p>
          <a:endParaRPr kumimoji="1" lang="ja-JP" altLang="en-US"/>
        </a:p>
      </dgm:t>
    </dgm:pt>
    <dgm:pt modelId="{B4F63D5D-8AF5-44A2-8693-958C7226CCF2}" type="pres">
      <dgm:prSet presAssocID="{22029C4E-6B68-4C34-971B-C6B915FF077B}" presName="circ2" presStyleLbl="vennNode1" presStyleIdx="1" presStyleCnt="4"/>
      <dgm:spPr/>
      <dgm:t>
        <a:bodyPr/>
        <a:lstStyle/>
        <a:p>
          <a:endParaRPr kumimoji="1" lang="ja-JP" altLang="en-US"/>
        </a:p>
      </dgm:t>
    </dgm:pt>
    <dgm:pt modelId="{BF89A2C7-0E8E-436F-8828-9D1906DA105E}" type="pres">
      <dgm:prSet presAssocID="{22029C4E-6B68-4C34-971B-C6B915FF077B}" presName="circ2Tx" presStyleLbl="revTx" presStyleIdx="0" presStyleCnt="0">
        <dgm:presLayoutVars>
          <dgm:chMax val="0"/>
          <dgm:chPref val="0"/>
          <dgm:bulletEnabled val="1"/>
        </dgm:presLayoutVars>
      </dgm:prSet>
      <dgm:spPr/>
      <dgm:t>
        <a:bodyPr/>
        <a:lstStyle/>
        <a:p>
          <a:endParaRPr kumimoji="1" lang="ja-JP" altLang="en-US"/>
        </a:p>
      </dgm:t>
    </dgm:pt>
    <dgm:pt modelId="{F2B812A7-9524-4AD1-83DD-1698608D5791}" type="pres">
      <dgm:prSet presAssocID="{E5075BBE-84F0-4349-9CA7-9A6FA15D3047}" presName="circ3" presStyleLbl="vennNode1" presStyleIdx="2" presStyleCnt="4"/>
      <dgm:spPr/>
      <dgm:t>
        <a:bodyPr/>
        <a:lstStyle/>
        <a:p>
          <a:endParaRPr kumimoji="1" lang="ja-JP" altLang="en-US"/>
        </a:p>
      </dgm:t>
    </dgm:pt>
    <dgm:pt modelId="{9FD7450E-07A7-4976-9A0F-0279DB237F13}" type="pres">
      <dgm:prSet presAssocID="{E5075BBE-84F0-4349-9CA7-9A6FA15D3047}" presName="circ3Tx" presStyleLbl="revTx" presStyleIdx="0" presStyleCnt="0">
        <dgm:presLayoutVars>
          <dgm:chMax val="0"/>
          <dgm:chPref val="0"/>
          <dgm:bulletEnabled val="1"/>
        </dgm:presLayoutVars>
      </dgm:prSet>
      <dgm:spPr/>
      <dgm:t>
        <a:bodyPr/>
        <a:lstStyle/>
        <a:p>
          <a:endParaRPr kumimoji="1" lang="ja-JP" altLang="en-US"/>
        </a:p>
      </dgm:t>
    </dgm:pt>
    <dgm:pt modelId="{02EFDD1F-3105-4C0B-B077-2D117ADD04DB}" type="pres">
      <dgm:prSet presAssocID="{83EFF5C5-2D16-4E08-8A59-254DFF932C20}" presName="circ4" presStyleLbl="vennNode1" presStyleIdx="3" presStyleCnt="4"/>
      <dgm:spPr/>
      <dgm:t>
        <a:bodyPr/>
        <a:lstStyle/>
        <a:p>
          <a:endParaRPr kumimoji="1" lang="ja-JP" altLang="en-US"/>
        </a:p>
      </dgm:t>
    </dgm:pt>
    <dgm:pt modelId="{A323A4E7-7326-4906-A688-26A958193AA1}" type="pres">
      <dgm:prSet presAssocID="{83EFF5C5-2D16-4E08-8A59-254DFF932C20}" presName="circ4Tx" presStyleLbl="revTx" presStyleIdx="0" presStyleCnt="0">
        <dgm:presLayoutVars>
          <dgm:chMax val="0"/>
          <dgm:chPref val="0"/>
          <dgm:bulletEnabled val="1"/>
        </dgm:presLayoutVars>
      </dgm:prSet>
      <dgm:spPr/>
      <dgm:t>
        <a:bodyPr/>
        <a:lstStyle/>
        <a:p>
          <a:endParaRPr kumimoji="1" lang="ja-JP" altLang="en-US"/>
        </a:p>
      </dgm:t>
    </dgm:pt>
  </dgm:ptLst>
  <dgm:cxnLst>
    <dgm:cxn modelId="{359E6CFA-B56E-4CAB-801D-6089B5E94AD9}" type="presOf" srcId="{66A2B6FA-3016-45D8-9764-C29B738B5469}" destId="{543370A1-2233-4A09-A1E7-C06DBF7806CB}" srcOrd="1" destOrd="0" presId="urn:microsoft.com/office/officeart/2005/8/layout/venn1"/>
    <dgm:cxn modelId="{0064DFF8-ABC4-4A5D-A823-1942E35ADC7B}" srcId="{14EECD83-4F9F-4F9A-A902-8A8534FFEFD4}" destId="{22029C4E-6B68-4C34-971B-C6B915FF077B}" srcOrd="1" destOrd="0" parTransId="{A375D9FD-0063-4FFE-B23A-8A7173B45F05}" sibTransId="{04CE2071-F3B1-4846-80F9-E67DD81FF9EE}"/>
    <dgm:cxn modelId="{F3C96C31-D9D4-4B2E-850E-BE93E0623778}" type="presOf" srcId="{22029C4E-6B68-4C34-971B-C6B915FF077B}" destId="{BF89A2C7-0E8E-436F-8828-9D1906DA105E}" srcOrd="1" destOrd="0" presId="urn:microsoft.com/office/officeart/2005/8/layout/venn1"/>
    <dgm:cxn modelId="{6F75216E-2676-4C86-9B0F-D1C9E8A47AAB}" srcId="{14EECD83-4F9F-4F9A-A902-8A8534FFEFD4}" destId="{83EFF5C5-2D16-4E08-8A59-254DFF932C20}" srcOrd="3" destOrd="0" parTransId="{85035837-810C-448D-9080-FA88F85F9A84}" sibTransId="{75489FF0-9EE2-4869-9097-59CE9CF5EE48}"/>
    <dgm:cxn modelId="{6DB16D2A-8E0A-43C4-9D7C-C5FA8323C5D4}" type="presOf" srcId="{E5075BBE-84F0-4349-9CA7-9A6FA15D3047}" destId="{9FD7450E-07A7-4976-9A0F-0279DB237F13}" srcOrd="1" destOrd="0" presId="urn:microsoft.com/office/officeart/2005/8/layout/venn1"/>
    <dgm:cxn modelId="{69536C52-F25B-473E-A700-5F741BC7002E}" type="presOf" srcId="{14EECD83-4F9F-4F9A-A902-8A8534FFEFD4}" destId="{0CF2CDC3-1EE3-4E08-8823-69F05ADDAE49}" srcOrd="0" destOrd="0" presId="urn:microsoft.com/office/officeart/2005/8/layout/venn1"/>
    <dgm:cxn modelId="{D99C5E7B-2E4B-4C94-BC1B-B402BE706715}" type="presOf" srcId="{83EFF5C5-2D16-4E08-8A59-254DFF932C20}" destId="{02EFDD1F-3105-4C0B-B077-2D117ADD04DB}" srcOrd="0" destOrd="0" presId="urn:microsoft.com/office/officeart/2005/8/layout/venn1"/>
    <dgm:cxn modelId="{F8086BBD-0666-455E-8E91-6E1AA3852102}" type="presOf" srcId="{66A2B6FA-3016-45D8-9764-C29B738B5469}" destId="{3EFE3854-4A79-49D4-A84D-3F45837A7815}" srcOrd="0" destOrd="0" presId="urn:microsoft.com/office/officeart/2005/8/layout/venn1"/>
    <dgm:cxn modelId="{1483AEB8-95C9-4D16-B744-B984881A93C3}" srcId="{14EECD83-4F9F-4F9A-A902-8A8534FFEFD4}" destId="{E5075BBE-84F0-4349-9CA7-9A6FA15D3047}" srcOrd="2" destOrd="0" parTransId="{DD8FF5D0-3E71-465C-AAD1-163902F74E1E}" sibTransId="{C7F5F5D4-CB05-41CC-89A5-4750E8F2B305}"/>
    <dgm:cxn modelId="{2048C8B1-ABA0-4F59-865E-5C83E57993D4}" type="presOf" srcId="{22029C4E-6B68-4C34-971B-C6B915FF077B}" destId="{B4F63D5D-8AF5-44A2-8693-958C7226CCF2}" srcOrd="0" destOrd="0" presId="urn:microsoft.com/office/officeart/2005/8/layout/venn1"/>
    <dgm:cxn modelId="{6D42919F-5719-47BF-84D6-E86F09B18B30}" type="presOf" srcId="{83EFF5C5-2D16-4E08-8A59-254DFF932C20}" destId="{A323A4E7-7326-4906-A688-26A958193AA1}" srcOrd="1" destOrd="0" presId="urn:microsoft.com/office/officeart/2005/8/layout/venn1"/>
    <dgm:cxn modelId="{B27AB1E3-CD2D-4076-9C0C-01419034A5C1}" srcId="{14EECD83-4F9F-4F9A-A902-8A8534FFEFD4}" destId="{66A2B6FA-3016-45D8-9764-C29B738B5469}" srcOrd="0" destOrd="0" parTransId="{8533DA83-28B9-4550-BD48-21C8F290EE01}" sibTransId="{E735C2AD-E5E6-44F8-A4CD-A9A5E77F7B93}"/>
    <dgm:cxn modelId="{3E31EA62-0001-47AC-BCCE-133CBA5A8E9B}" type="presOf" srcId="{E5075BBE-84F0-4349-9CA7-9A6FA15D3047}" destId="{F2B812A7-9524-4AD1-83DD-1698608D5791}" srcOrd="0" destOrd="0" presId="urn:microsoft.com/office/officeart/2005/8/layout/venn1"/>
    <dgm:cxn modelId="{5B2EA023-176C-4645-836E-B37FBFE09965}" type="presParOf" srcId="{0CF2CDC3-1EE3-4E08-8823-69F05ADDAE49}" destId="{3EFE3854-4A79-49D4-A84D-3F45837A7815}" srcOrd="0" destOrd="0" presId="urn:microsoft.com/office/officeart/2005/8/layout/venn1"/>
    <dgm:cxn modelId="{32347DD7-576D-4B99-869A-86AF9BD1C17B}" type="presParOf" srcId="{0CF2CDC3-1EE3-4E08-8823-69F05ADDAE49}" destId="{543370A1-2233-4A09-A1E7-C06DBF7806CB}" srcOrd="1" destOrd="0" presId="urn:microsoft.com/office/officeart/2005/8/layout/venn1"/>
    <dgm:cxn modelId="{E34953F9-EA14-40C6-9035-A8704AE9D9C6}" type="presParOf" srcId="{0CF2CDC3-1EE3-4E08-8823-69F05ADDAE49}" destId="{B4F63D5D-8AF5-44A2-8693-958C7226CCF2}" srcOrd="2" destOrd="0" presId="urn:microsoft.com/office/officeart/2005/8/layout/venn1"/>
    <dgm:cxn modelId="{54420AB9-A75F-4DAC-BAAC-D468F83D8698}" type="presParOf" srcId="{0CF2CDC3-1EE3-4E08-8823-69F05ADDAE49}" destId="{BF89A2C7-0E8E-436F-8828-9D1906DA105E}" srcOrd="3" destOrd="0" presId="urn:microsoft.com/office/officeart/2005/8/layout/venn1"/>
    <dgm:cxn modelId="{7EE8FDAD-95A8-4A66-945D-44A96E415B0F}" type="presParOf" srcId="{0CF2CDC3-1EE3-4E08-8823-69F05ADDAE49}" destId="{F2B812A7-9524-4AD1-83DD-1698608D5791}" srcOrd="4" destOrd="0" presId="urn:microsoft.com/office/officeart/2005/8/layout/venn1"/>
    <dgm:cxn modelId="{710E996B-7FF2-4CB1-88DD-589CF17AD355}" type="presParOf" srcId="{0CF2CDC3-1EE3-4E08-8823-69F05ADDAE49}" destId="{9FD7450E-07A7-4976-9A0F-0279DB237F13}" srcOrd="5" destOrd="0" presId="urn:microsoft.com/office/officeart/2005/8/layout/venn1"/>
    <dgm:cxn modelId="{B2E15727-B654-4C22-98F6-87BD1377528F}" type="presParOf" srcId="{0CF2CDC3-1EE3-4E08-8823-69F05ADDAE49}" destId="{02EFDD1F-3105-4C0B-B077-2D117ADD04DB}" srcOrd="6" destOrd="0" presId="urn:microsoft.com/office/officeart/2005/8/layout/venn1"/>
    <dgm:cxn modelId="{10E0F696-106C-478E-BED5-ECF1505EC282}" type="presParOf" srcId="{0CF2CDC3-1EE3-4E08-8823-69F05ADDAE49}" destId="{A323A4E7-7326-4906-A688-26A958193AA1}" srcOrd="7" destOrd="0" presId="urn:microsoft.com/office/officeart/2005/8/layout/ven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E5ECB6-97D5-4ACD-A004-88CA6439C9D4}" type="doc">
      <dgm:prSet loTypeId="urn:microsoft.com/office/officeart/2005/8/layout/pyramid2" loCatId="pyramid" qsTypeId="urn:microsoft.com/office/officeart/2005/8/quickstyle/simple1" qsCatId="simple" csTypeId="urn:microsoft.com/office/officeart/2005/8/colors/accent3_1" csCatId="accent3" phldr="1"/>
      <dgm:spPr/>
    </dgm:pt>
    <dgm:pt modelId="{0B92F8A9-58F7-4372-9BAF-7FA48DE7A87A}">
      <dgm:prSet phldrT="[テキスト]"/>
      <dgm:spPr/>
      <dgm:t>
        <a:bodyPr/>
        <a:lstStyle/>
        <a:p>
          <a:r>
            <a:rPr kumimoji="1" lang="en-US" altLang="ja-JP" dirty="0" smtClean="0"/>
            <a:t>Self-</a:t>
          </a:r>
          <a:r>
            <a:rPr kumimoji="1" lang="en-US" altLang="ja-JP" dirty="0" err="1" smtClean="0"/>
            <a:t>Actualisation</a:t>
          </a:r>
          <a:endParaRPr kumimoji="1" lang="ja-JP" altLang="en-US" dirty="0"/>
        </a:p>
      </dgm:t>
    </dgm:pt>
    <dgm:pt modelId="{C6AC2B1E-415D-4B2E-A64C-C334E28133BB}" type="parTrans" cxnId="{BF9B6FB5-9C8B-4420-8B3E-7C582D2914C5}">
      <dgm:prSet/>
      <dgm:spPr/>
      <dgm:t>
        <a:bodyPr/>
        <a:lstStyle/>
        <a:p>
          <a:endParaRPr kumimoji="1" lang="ja-JP" altLang="en-US"/>
        </a:p>
      </dgm:t>
    </dgm:pt>
    <dgm:pt modelId="{F9B1A3D3-4841-4E03-88F0-40AD52E0C314}" type="sibTrans" cxnId="{BF9B6FB5-9C8B-4420-8B3E-7C582D2914C5}">
      <dgm:prSet/>
      <dgm:spPr/>
      <dgm:t>
        <a:bodyPr/>
        <a:lstStyle/>
        <a:p>
          <a:endParaRPr kumimoji="1" lang="ja-JP" altLang="en-US"/>
        </a:p>
      </dgm:t>
    </dgm:pt>
    <dgm:pt modelId="{ACF2178A-E950-4D7E-9119-B04E80209D7F}">
      <dgm:prSet phldrT="[テキスト]"/>
      <dgm:spPr/>
      <dgm:t>
        <a:bodyPr/>
        <a:lstStyle/>
        <a:p>
          <a:r>
            <a:rPr kumimoji="1" lang="en-US" altLang="ja-JP" dirty="0" smtClean="0"/>
            <a:t>Esteem</a:t>
          </a:r>
          <a:endParaRPr kumimoji="1" lang="ja-JP" altLang="en-US" dirty="0"/>
        </a:p>
      </dgm:t>
    </dgm:pt>
    <dgm:pt modelId="{111E1F21-E49E-4540-9C05-D89DF44013A1}" type="parTrans" cxnId="{8E049E98-CB2E-4CB6-8CC9-74222F610806}">
      <dgm:prSet/>
      <dgm:spPr/>
      <dgm:t>
        <a:bodyPr/>
        <a:lstStyle/>
        <a:p>
          <a:endParaRPr kumimoji="1" lang="ja-JP" altLang="en-US"/>
        </a:p>
      </dgm:t>
    </dgm:pt>
    <dgm:pt modelId="{CE0DCD01-8DC8-415A-8BFE-DCBA93EE86DA}" type="sibTrans" cxnId="{8E049E98-CB2E-4CB6-8CC9-74222F610806}">
      <dgm:prSet/>
      <dgm:spPr/>
      <dgm:t>
        <a:bodyPr/>
        <a:lstStyle/>
        <a:p>
          <a:endParaRPr kumimoji="1" lang="ja-JP" altLang="en-US"/>
        </a:p>
      </dgm:t>
    </dgm:pt>
    <dgm:pt modelId="{A6A5E6FA-BB18-408E-A9AA-AE88C5EDF960}">
      <dgm:prSet phldrT="[テキスト]"/>
      <dgm:spPr/>
      <dgm:t>
        <a:bodyPr/>
        <a:lstStyle/>
        <a:p>
          <a:r>
            <a:rPr kumimoji="1" lang="en-US" altLang="ja-JP" dirty="0" smtClean="0"/>
            <a:t>Social</a:t>
          </a:r>
          <a:endParaRPr kumimoji="1" lang="ja-JP" altLang="en-US" dirty="0"/>
        </a:p>
      </dgm:t>
    </dgm:pt>
    <dgm:pt modelId="{BA2F4460-D1DD-4AF2-9C6C-D20ED770C538}" type="parTrans" cxnId="{24933C75-4A23-4C11-8A7B-E288DEDE037E}">
      <dgm:prSet/>
      <dgm:spPr/>
      <dgm:t>
        <a:bodyPr/>
        <a:lstStyle/>
        <a:p>
          <a:endParaRPr kumimoji="1" lang="ja-JP" altLang="en-US"/>
        </a:p>
      </dgm:t>
    </dgm:pt>
    <dgm:pt modelId="{2AE5AA8D-CA63-4AC4-B6FC-92955D769B7E}" type="sibTrans" cxnId="{24933C75-4A23-4C11-8A7B-E288DEDE037E}">
      <dgm:prSet/>
      <dgm:spPr/>
      <dgm:t>
        <a:bodyPr/>
        <a:lstStyle/>
        <a:p>
          <a:endParaRPr kumimoji="1" lang="ja-JP" altLang="en-US"/>
        </a:p>
      </dgm:t>
    </dgm:pt>
    <dgm:pt modelId="{0162580D-12C7-462C-AD38-E9F23B683E37}">
      <dgm:prSet phldrT="[テキスト]"/>
      <dgm:spPr/>
      <dgm:t>
        <a:bodyPr/>
        <a:lstStyle/>
        <a:p>
          <a:r>
            <a:rPr kumimoji="1" lang="en-US" altLang="ja-JP" dirty="0" smtClean="0"/>
            <a:t>Safety</a:t>
          </a:r>
          <a:endParaRPr kumimoji="1" lang="ja-JP" altLang="en-US" dirty="0"/>
        </a:p>
      </dgm:t>
    </dgm:pt>
    <dgm:pt modelId="{CBC26271-C462-4E35-9DF1-A5356DF458E0}" type="parTrans" cxnId="{F700C733-C525-48BD-97E4-3C398F3D5CD0}">
      <dgm:prSet/>
      <dgm:spPr/>
      <dgm:t>
        <a:bodyPr/>
        <a:lstStyle/>
        <a:p>
          <a:endParaRPr kumimoji="1" lang="ja-JP" altLang="en-US"/>
        </a:p>
      </dgm:t>
    </dgm:pt>
    <dgm:pt modelId="{87234E2E-CC69-47F7-A8BF-1D83A3C22155}" type="sibTrans" cxnId="{F700C733-C525-48BD-97E4-3C398F3D5CD0}">
      <dgm:prSet/>
      <dgm:spPr/>
      <dgm:t>
        <a:bodyPr/>
        <a:lstStyle/>
        <a:p>
          <a:endParaRPr kumimoji="1" lang="ja-JP" altLang="en-US"/>
        </a:p>
      </dgm:t>
    </dgm:pt>
    <dgm:pt modelId="{4BB38D23-447E-464E-8C34-40D62FD602B7}">
      <dgm:prSet phldrT="[テキスト]"/>
      <dgm:spPr/>
      <dgm:t>
        <a:bodyPr/>
        <a:lstStyle/>
        <a:p>
          <a:r>
            <a:rPr kumimoji="1" lang="en-US" altLang="ja-JP" dirty="0" smtClean="0"/>
            <a:t>Physiological</a:t>
          </a:r>
          <a:endParaRPr kumimoji="1" lang="ja-JP" altLang="en-US" dirty="0"/>
        </a:p>
      </dgm:t>
    </dgm:pt>
    <dgm:pt modelId="{BC3012B4-8A7E-4C9B-B7C4-302DBB0B52E5}" type="parTrans" cxnId="{2FAEC49A-6784-44B8-9F08-C8ED65A24AD3}">
      <dgm:prSet/>
      <dgm:spPr/>
      <dgm:t>
        <a:bodyPr/>
        <a:lstStyle/>
        <a:p>
          <a:endParaRPr kumimoji="1" lang="ja-JP" altLang="en-US"/>
        </a:p>
      </dgm:t>
    </dgm:pt>
    <dgm:pt modelId="{A081B06A-388D-4B7E-8690-033E62BA8EBA}" type="sibTrans" cxnId="{2FAEC49A-6784-44B8-9F08-C8ED65A24AD3}">
      <dgm:prSet/>
      <dgm:spPr/>
      <dgm:t>
        <a:bodyPr/>
        <a:lstStyle/>
        <a:p>
          <a:endParaRPr kumimoji="1" lang="ja-JP" altLang="en-US"/>
        </a:p>
      </dgm:t>
    </dgm:pt>
    <dgm:pt modelId="{5DD9E736-EA6B-48FB-A038-6C6BDC4FAC37}" type="pres">
      <dgm:prSet presAssocID="{C0E5ECB6-97D5-4ACD-A004-88CA6439C9D4}" presName="compositeShape" presStyleCnt="0">
        <dgm:presLayoutVars>
          <dgm:dir/>
          <dgm:resizeHandles/>
        </dgm:presLayoutVars>
      </dgm:prSet>
      <dgm:spPr/>
    </dgm:pt>
    <dgm:pt modelId="{43921D05-7697-49AF-A5A1-1234E26895DD}" type="pres">
      <dgm:prSet presAssocID="{C0E5ECB6-97D5-4ACD-A004-88CA6439C9D4}" presName="pyramid" presStyleLbl="node1" presStyleIdx="0" presStyleCnt="1"/>
      <dgm:spPr/>
    </dgm:pt>
    <dgm:pt modelId="{EF93F296-27FD-4036-B0C8-B9CECFD96C57}" type="pres">
      <dgm:prSet presAssocID="{C0E5ECB6-97D5-4ACD-A004-88CA6439C9D4}" presName="theList" presStyleCnt="0"/>
      <dgm:spPr/>
    </dgm:pt>
    <dgm:pt modelId="{745712CE-7154-4081-9D0E-48105D3D50C9}" type="pres">
      <dgm:prSet presAssocID="{0B92F8A9-58F7-4372-9BAF-7FA48DE7A87A}" presName="aNode" presStyleLbl="fgAcc1" presStyleIdx="0" presStyleCnt="5">
        <dgm:presLayoutVars>
          <dgm:bulletEnabled val="1"/>
        </dgm:presLayoutVars>
      </dgm:prSet>
      <dgm:spPr/>
      <dgm:t>
        <a:bodyPr/>
        <a:lstStyle/>
        <a:p>
          <a:endParaRPr kumimoji="1" lang="ja-JP" altLang="en-US"/>
        </a:p>
      </dgm:t>
    </dgm:pt>
    <dgm:pt modelId="{6FF24F27-9A61-4FEC-B513-A554EB2C5A0A}" type="pres">
      <dgm:prSet presAssocID="{0B92F8A9-58F7-4372-9BAF-7FA48DE7A87A}" presName="aSpace" presStyleCnt="0"/>
      <dgm:spPr/>
    </dgm:pt>
    <dgm:pt modelId="{DE901A6A-A8AE-4B0F-9B80-D5ED56A17237}" type="pres">
      <dgm:prSet presAssocID="{ACF2178A-E950-4D7E-9119-B04E80209D7F}" presName="aNode" presStyleLbl="fgAcc1" presStyleIdx="1" presStyleCnt="5">
        <dgm:presLayoutVars>
          <dgm:bulletEnabled val="1"/>
        </dgm:presLayoutVars>
      </dgm:prSet>
      <dgm:spPr/>
      <dgm:t>
        <a:bodyPr/>
        <a:lstStyle/>
        <a:p>
          <a:endParaRPr kumimoji="1" lang="ja-JP" altLang="en-US"/>
        </a:p>
      </dgm:t>
    </dgm:pt>
    <dgm:pt modelId="{0022E958-DCB4-44BE-8CDA-5EDFCF911ED5}" type="pres">
      <dgm:prSet presAssocID="{ACF2178A-E950-4D7E-9119-B04E80209D7F}" presName="aSpace" presStyleCnt="0"/>
      <dgm:spPr/>
    </dgm:pt>
    <dgm:pt modelId="{5D1D1600-B9E3-40D1-AB16-93BBE890EA4E}" type="pres">
      <dgm:prSet presAssocID="{A6A5E6FA-BB18-408E-A9AA-AE88C5EDF960}" presName="aNode" presStyleLbl="fgAcc1" presStyleIdx="2" presStyleCnt="5">
        <dgm:presLayoutVars>
          <dgm:bulletEnabled val="1"/>
        </dgm:presLayoutVars>
      </dgm:prSet>
      <dgm:spPr/>
      <dgm:t>
        <a:bodyPr/>
        <a:lstStyle/>
        <a:p>
          <a:endParaRPr kumimoji="1" lang="ja-JP" altLang="en-US"/>
        </a:p>
      </dgm:t>
    </dgm:pt>
    <dgm:pt modelId="{4A1F9385-179A-4121-9419-F5E7035AA005}" type="pres">
      <dgm:prSet presAssocID="{A6A5E6FA-BB18-408E-A9AA-AE88C5EDF960}" presName="aSpace" presStyleCnt="0"/>
      <dgm:spPr/>
    </dgm:pt>
    <dgm:pt modelId="{5BA3DD4C-9606-4245-BA0E-56D41E758416}" type="pres">
      <dgm:prSet presAssocID="{0162580D-12C7-462C-AD38-E9F23B683E37}" presName="aNode" presStyleLbl="fgAcc1" presStyleIdx="3" presStyleCnt="5">
        <dgm:presLayoutVars>
          <dgm:bulletEnabled val="1"/>
        </dgm:presLayoutVars>
      </dgm:prSet>
      <dgm:spPr/>
      <dgm:t>
        <a:bodyPr/>
        <a:lstStyle/>
        <a:p>
          <a:endParaRPr kumimoji="1" lang="ja-JP" altLang="en-US"/>
        </a:p>
      </dgm:t>
    </dgm:pt>
    <dgm:pt modelId="{9DCEC5D8-F730-4BE3-AAC7-E5CAC2735AB5}" type="pres">
      <dgm:prSet presAssocID="{0162580D-12C7-462C-AD38-E9F23B683E37}" presName="aSpace" presStyleCnt="0"/>
      <dgm:spPr/>
    </dgm:pt>
    <dgm:pt modelId="{50E4FA05-6C1E-4C0A-8E4F-1805DBA042A0}" type="pres">
      <dgm:prSet presAssocID="{4BB38D23-447E-464E-8C34-40D62FD602B7}" presName="aNode" presStyleLbl="fgAcc1" presStyleIdx="4" presStyleCnt="5">
        <dgm:presLayoutVars>
          <dgm:bulletEnabled val="1"/>
        </dgm:presLayoutVars>
      </dgm:prSet>
      <dgm:spPr/>
      <dgm:t>
        <a:bodyPr/>
        <a:lstStyle/>
        <a:p>
          <a:endParaRPr kumimoji="1" lang="ja-JP" altLang="en-US"/>
        </a:p>
      </dgm:t>
    </dgm:pt>
    <dgm:pt modelId="{9D61E010-3471-4388-9216-CE6585B791D3}" type="pres">
      <dgm:prSet presAssocID="{4BB38D23-447E-464E-8C34-40D62FD602B7}" presName="aSpace" presStyleCnt="0"/>
      <dgm:spPr/>
    </dgm:pt>
  </dgm:ptLst>
  <dgm:cxnLst>
    <dgm:cxn modelId="{F700C733-C525-48BD-97E4-3C398F3D5CD0}" srcId="{C0E5ECB6-97D5-4ACD-A004-88CA6439C9D4}" destId="{0162580D-12C7-462C-AD38-E9F23B683E37}" srcOrd="3" destOrd="0" parTransId="{CBC26271-C462-4E35-9DF1-A5356DF458E0}" sibTransId="{87234E2E-CC69-47F7-A8BF-1D83A3C22155}"/>
    <dgm:cxn modelId="{BF9B6FB5-9C8B-4420-8B3E-7C582D2914C5}" srcId="{C0E5ECB6-97D5-4ACD-A004-88CA6439C9D4}" destId="{0B92F8A9-58F7-4372-9BAF-7FA48DE7A87A}" srcOrd="0" destOrd="0" parTransId="{C6AC2B1E-415D-4B2E-A64C-C334E28133BB}" sibTransId="{F9B1A3D3-4841-4E03-88F0-40AD52E0C314}"/>
    <dgm:cxn modelId="{70F4E36D-1841-406D-9F9D-9F89449280DD}" type="presOf" srcId="{ACF2178A-E950-4D7E-9119-B04E80209D7F}" destId="{DE901A6A-A8AE-4B0F-9B80-D5ED56A17237}" srcOrd="0" destOrd="0" presId="urn:microsoft.com/office/officeart/2005/8/layout/pyramid2"/>
    <dgm:cxn modelId="{3AD1EE7E-6CB0-41DE-A735-347A1DF393B1}" type="presOf" srcId="{0B92F8A9-58F7-4372-9BAF-7FA48DE7A87A}" destId="{745712CE-7154-4081-9D0E-48105D3D50C9}" srcOrd="0" destOrd="0" presId="urn:microsoft.com/office/officeart/2005/8/layout/pyramid2"/>
    <dgm:cxn modelId="{7CF14BF9-7B06-44AC-9F36-91B647A1D9A1}" type="presOf" srcId="{A6A5E6FA-BB18-408E-A9AA-AE88C5EDF960}" destId="{5D1D1600-B9E3-40D1-AB16-93BBE890EA4E}" srcOrd="0" destOrd="0" presId="urn:microsoft.com/office/officeart/2005/8/layout/pyramid2"/>
    <dgm:cxn modelId="{8E049E98-CB2E-4CB6-8CC9-74222F610806}" srcId="{C0E5ECB6-97D5-4ACD-A004-88CA6439C9D4}" destId="{ACF2178A-E950-4D7E-9119-B04E80209D7F}" srcOrd="1" destOrd="0" parTransId="{111E1F21-E49E-4540-9C05-D89DF44013A1}" sibTransId="{CE0DCD01-8DC8-415A-8BFE-DCBA93EE86DA}"/>
    <dgm:cxn modelId="{2FAEC49A-6784-44B8-9F08-C8ED65A24AD3}" srcId="{C0E5ECB6-97D5-4ACD-A004-88CA6439C9D4}" destId="{4BB38D23-447E-464E-8C34-40D62FD602B7}" srcOrd="4" destOrd="0" parTransId="{BC3012B4-8A7E-4C9B-B7C4-302DBB0B52E5}" sibTransId="{A081B06A-388D-4B7E-8690-033E62BA8EBA}"/>
    <dgm:cxn modelId="{24933C75-4A23-4C11-8A7B-E288DEDE037E}" srcId="{C0E5ECB6-97D5-4ACD-A004-88CA6439C9D4}" destId="{A6A5E6FA-BB18-408E-A9AA-AE88C5EDF960}" srcOrd="2" destOrd="0" parTransId="{BA2F4460-D1DD-4AF2-9C6C-D20ED770C538}" sibTransId="{2AE5AA8D-CA63-4AC4-B6FC-92955D769B7E}"/>
    <dgm:cxn modelId="{E70571F9-179D-4E07-AC2A-0C83F2AD46F4}" type="presOf" srcId="{4BB38D23-447E-464E-8C34-40D62FD602B7}" destId="{50E4FA05-6C1E-4C0A-8E4F-1805DBA042A0}" srcOrd="0" destOrd="0" presId="urn:microsoft.com/office/officeart/2005/8/layout/pyramid2"/>
    <dgm:cxn modelId="{C883CDCF-B091-4313-9F54-9CDD4435E9D8}" type="presOf" srcId="{0162580D-12C7-462C-AD38-E9F23B683E37}" destId="{5BA3DD4C-9606-4245-BA0E-56D41E758416}" srcOrd="0" destOrd="0" presId="urn:microsoft.com/office/officeart/2005/8/layout/pyramid2"/>
    <dgm:cxn modelId="{E4034548-29B0-4CAF-BECB-FEEE14628F61}" type="presOf" srcId="{C0E5ECB6-97D5-4ACD-A004-88CA6439C9D4}" destId="{5DD9E736-EA6B-48FB-A038-6C6BDC4FAC37}" srcOrd="0" destOrd="0" presId="urn:microsoft.com/office/officeart/2005/8/layout/pyramid2"/>
    <dgm:cxn modelId="{17A08F07-8773-4CB4-A406-801974824A3C}" type="presParOf" srcId="{5DD9E736-EA6B-48FB-A038-6C6BDC4FAC37}" destId="{43921D05-7697-49AF-A5A1-1234E26895DD}" srcOrd="0" destOrd="0" presId="urn:microsoft.com/office/officeart/2005/8/layout/pyramid2"/>
    <dgm:cxn modelId="{F0F4D34A-E797-4F2A-A01C-456680666134}" type="presParOf" srcId="{5DD9E736-EA6B-48FB-A038-6C6BDC4FAC37}" destId="{EF93F296-27FD-4036-B0C8-B9CECFD96C57}" srcOrd="1" destOrd="0" presId="urn:microsoft.com/office/officeart/2005/8/layout/pyramid2"/>
    <dgm:cxn modelId="{232F82A8-D026-429D-B237-FF04D08394A8}" type="presParOf" srcId="{EF93F296-27FD-4036-B0C8-B9CECFD96C57}" destId="{745712CE-7154-4081-9D0E-48105D3D50C9}" srcOrd="0" destOrd="0" presId="urn:microsoft.com/office/officeart/2005/8/layout/pyramid2"/>
    <dgm:cxn modelId="{2B812039-701A-4DDD-BDEE-446AC9389451}" type="presParOf" srcId="{EF93F296-27FD-4036-B0C8-B9CECFD96C57}" destId="{6FF24F27-9A61-4FEC-B513-A554EB2C5A0A}" srcOrd="1" destOrd="0" presId="urn:microsoft.com/office/officeart/2005/8/layout/pyramid2"/>
    <dgm:cxn modelId="{A685F149-7843-4A38-830C-AAC043551D70}" type="presParOf" srcId="{EF93F296-27FD-4036-B0C8-B9CECFD96C57}" destId="{DE901A6A-A8AE-4B0F-9B80-D5ED56A17237}" srcOrd="2" destOrd="0" presId="urn:microsoft.com/office/officeart/2005/8/layout/pyramid2"/>
    <dgm:cxn modelId="{43D4CE1E-7424-422D-9450-39FD3BBBDE9D}" type="presParOf" srcId="{EF93F296-27FD-4036-B0C8-B9CECFD96C57}" destId="{0022E958-DCB4-44BE-8CDA-5EDFCF911ED5}" srcOrd="3" destOrd="0" presId="urn:microsoft.com/office/officeart/2005/8/layout/pyramid2"/>
    <dgm:cxn modelId="{403046D9-C7F6-4B53-88B4-E9792C3F47F2}" type="presParOf" srcId="{EF93F296-27FD-4036-B0C8-B9CECFD96C57}" destId="{5D1D1600-B9E3-40D1-AB16-93BBE890EA4E}" srcOrd="4" destOrd="0" presId="urn:microsoft.com/office/officeart/2005/8/layout/pyramid2"/>
    <dgm:cxn modelId="{A092E43B-EDDB-40EB-A5B5-5481C78D31EB}" type="presParOf" srcId="{EF93F296-27FD-4036-B0C8-B9CECFD96C57}" destId="{4A1F9385-179A-4121-9419-F5E7035AA005}" srcOrd="5" destOrd="0" presId="urn:microsoft.com/office/officeart/2005/8/layout/pyramid2"/>
    <dgm:cxn modelId="{C02A67EA-DA6B-4020-A0B7-3DAC5B58B702}" type="presParOf" srcId="{EF93F296-27FD-4036-B0C8-B9CECFD96C57}" destId="{5BA3DD4C-9606-4245-BA0E-56D41E758416}" srcOrd="6" destOrd="0" presId="urn:microsoft.com/office/officeart/2005/8/layout/pyramid2"/>
    <dgm:cxn modelId="{B9903028-2EFE-4A85-A9DD-0BC3FFD8DA17}" type="presParOf" srcId="{EF93F296-27FD-4036-B0C8-B9CECFD96C57}" destId="{9DCEC5D8-F730-4BE3-AAC7-E5CAC2735AB5}" srcOrd="7" destOrd="0" presId="urn:microsoft.com/office/officeart/2005/8/layout/pyramid2"/>
    <dgm:cxn modelId="{B506831A-2097-462A-A2CD-A3D41F326A44}" type="presParOf" srcId="{EF93F296-27FD-4036-B0C8-B9CECFD96C57}" destId="{50E4FA05-6C1E-4C0A-8E4F-1805DBA042A0}" srcOrd="8" destOrd="0" presId="urn:microsoft.com/office/officeart/2005/8/layout/pyramid2"/>
    <dgm:cxn modelId="{E05C64C7-7483-44A3-ACB9-B1D9F3A045DF}" type="presParOf" srcId="{EF93F296-27FD-4036-B0C8-B9CECFD96C57}" destId="{9D61E010-3471-4388-9216-CE6585B791D3}" srcOrd="9" destOrd="0" presId="urn:microsoft.com/office/officeart/2005/8/layout/pyramid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E5ECB6-97D5-4ACD-A004-88CA6439C9D4}" type="doc">
      <dgm:prSet loTypeId="urn:microsoft.com/office/officeart/2005/8/layout/pyramid3" loCatId="pyramid" qsTypeId="urn:microsoft.com/office/officeart/2005/8/quickstyle/simple1" qsCatId="simple" csTypeId="urn:microsoft.com/office/officeart/2005/8/colors/accent3_1" csCatId="accent3" phldr="1"/>
      <dgm:spPr/>
    </dgm:pt>
    <dgm:pt modelId="{0B92F8A9-58F7-4372-9BAF-7FA48DE7A87A}">
      <dgm:prSet phldrT="[テキスト]"/>
      <dgm:spPr/>
      <dgm:t>
        <a:bodyPr/>
        <a:lstStyle/>
        <a:p>
          <a:r>
            <a:rPr kumimoji="1" lang="en-US" altLang="ja-JP" dirty="0" smtClean="0"/>
            <a:t>Motivational Factors</a:t>
          </a:r>
          <a:endParaRPr kumimoji="1" lang="ja-JP" altLang="en-US" dirty="0"/>
        </a:p>
      </dgm:t>
    </dgm:pt>
    <dgm:pt modelId="{C6AC2B1E-415D-4B2E-A64C-C334E28133BB}" type="parTrans" cxnId="{BF9B6FB5-9C8B-4420-8B3E-7C582D2914C5}">
      <dgm:prSet/>
      <dgm:spPr/>
      <dgm:t>
        <a:bodyPr/>
        <a:lstStyle/>
        <a:p>
          <a:endParaRPr kumimoji="1" lang="ja-JP" altLang="en-US"/>
        </a:p>
      </dgm:t>
    </dgm:pt>
    <dgm:pt modelId="{F9B1A3D3-4841-4E03-88F0-40AD52E0C314}" type="sibTrans" cxnId="{BF9B6FB5-9C8B-4420-8B3E-7C582D2914C5}">
      <dgm:prSet/>
      <dgm:spPr/>
      <dgm:t>
        <a:bodyPr/>
        <a:lstStyle/>
        <a:p>
          <a:endParaRPr kumimoji="1" lang="ja-JP" altLang="en-US"/>
        </a:p>
      </dgm:t>
    </dgm:pt>
    <dgm:pt modelId="{8C58BED9-E80D-46AD-BF92-DABD0258BFC6}">
      <dgm:prSet phldrT="[テキスト]"/>
      <dgm:spPr/>
      <dgm:t>
        <a:bodyPr/>
        <a:lstStyle/>
        <a:p>
          <a:r>
            <a:rPr kumimoji="1" lang="en-US" altLang="ja-JP" dirty="0" smtClean="0"/>
            <a:t>Hygiene Maintenance Factors</a:t>
          </a:r>
          <a:endParaRPr kumimoji="1" lang="ja-JP" altLang="en-US" dirty="0"/>
        </a:p>
      </dgm:t>
    </dgm:pt>
    <dgm:pt modelId="{AF2A14E5-B573-40C2-B34B-FAB4A5610924}" type="parTrans" cxnId="{197D5A9E-80EA-47BA-9355-E8C51E19EEA1}">
      <dgm:prSet/>
      <dgm:spPr/>
    </dgm:pt>
    <dgm:pt modelId="{F2FB591C-1F5B-4863-9CE3-A6A1B4231A02}" type="sibTrans" cxnId="{197D5A9E-80EA-47BA-9355-E8C51E19EEA1}">
      <dgm:prSet/>
      <dgm:spPr/>
    </dgm:pt>
    <dgm:pt modelId="{3AF8D2B9-FDCE-4BB0-B99D-017A191A47D6}" type="pres">
      <dgm:prSet presAssocID="{C0E5ECB6-97D5-4ACD-A004-88CA6439C9D4}" presName="Name0" presStyleCnt="0">
        <dgm:presLayoutVars>
          <dgm:dir/>
          <dgm:animLvl val="lvl"/>
          <dgm:resizeHandles val="exact"/>
        </dgm:presLayoutVars>
      </dgm:prSet>
      <dgm:spPr/>
    </dgm:pt>
    <dgm:pt modelId="{260490DB-B6C2-42AE-9FDF-BAB81C590531}" type="pres">
      <dgm:prSet presAssocID="{0B92F8A9-58F7-4372-9BAF-7FA48DE7A87A}" presName="Name8" presStyleCnt="0"/>
      <dgm:spPr/>
    </dgm:pt>
    <dgm:pt modelId="{1439773A-C2CF-4B8F-AED5-5862A0528F47}" type="pres">
      <dgm:prSet presAssocID="{0B92F8A9-58F7-4372-9BAF-7FA48DE7A87A}" presName="level" presStyleLbl="node1" presStyleIdx="0" presStyleCnt="2">
        <dgm:presLayoutVars>
          <dgm:chMax val="1"/>
          <dgm:bulletEnabled val="1"/>
        </dgm:presLayoutVars>
      </dgm:prSet>
      <dgm:spPr/>
      <dgm:t>
        <a:bodyPr/>
        <a:lstStyle/>
        <a:p>
          <a:endParaRPr kumimoji="1" lang="ja-JP" altLang="en-US"/>
        </a:p>
      </dgm:t>
    </dgm:pt>
    <dgm:pt modelId="{EEF31FAA-1151-4A68-86F2-E71A4BF954AA}" type="pres">
      <dgm:prSet presAssocID="{0B92F8A9-58F7-4372-9BAF-7FA48DE7A87A}" presName="levelTx" presStyleLbl="revTx" presStyleIdx="0" presStyleCnt="0">
        <dgm:presLayoutVars>
          <dgm:chMax val="1"/>
          <dgm:bulletEnabled val="1"/>
        </dgm:presLayoutVars>
      </dgm:prSet>
      <dgm:spPr/>
      <dgm:t>
        <a:bodyPr/>
        <a:lstStyle/>
        <a:p>
          <a:endParaRPr kumimoji="1" lang="ja-JP" altLang="en-US"/>
        </a:p>
      </dgm:t>
    </dgm:pt>
    <dgm:pt modelId="{5A2733F9-759E-4F27-B571-F558CFFB2DB3}" type="pres">
      <dgm:prSet presAssocID="{8C58BED9-E80D-46AD-BF92-DABD0258BFC6}" presName="Name8" presStyleCnt="0"/>
      <dgm:spPr/>
    </dgm:pt>
    <dgm:pt modelId="{98A8D91F-C19F-4BF3-94E9-65135928CC2F}" type="pres">
      <dgm:prSet presAssocID="{8C58BED9-E80D-46AD-BF92-DABD0258BFC6}" presName="level" presStyleLbl="node1" presStyleIdx="1" presStyleCnt="2">
        <dgm:presLayoutVars>
          <dgm:chMax val="1"/>
          <dgm:bulletEnabled val="1"/>
        </dgm:presLayoutVars>
      </dgm:prSet>
      <dgm:spPr/>
      <dgm:t>
        <a:bodyPr/>
        <a:lstStyle/>
        <a:p>
          <a:endParaRPr kumimoji="1" lang="ja-JP" altLang="en-US"/>
        </a:p>
      </dgm:t>
    </dgm:pt>
    <dgm:pt modelId="{C527533B-A5F1-4E85-B8F4-384ABDF66493}" type="pres">
      <dgm:prSet presAssocID="{8C58BED9-E80D-46AD-BF92-DABD0258BFC6}" presName="levelTx" presStyleLbl="revTx" presStyleIdx="0" presStyleCnt="0">
        <dgm:presLayoutVars>
          <dgm:chMax val="1"/>
          <dgm:bulletEnabled val="1"/>
        </dgm:presLayoutVars>
      </dgm:prSet>
      <dgm:spPr/>
      <dgm:t>
        <a:bodyPr/>
        <a:lstStyle/>
        <a:p>
          <a:endParaRPr kumimoji="1" lang="ja-JP" altLang="en-US"/>
        </a:p>
      </dgm:t>
    </dgm:pt>
  </dgm:ptLst>
  <dgm:cxnLst>
    <dgm:cxn modelId="{8FDB56C2-9694-4107-B538-33DCCA1D7503}" type="presOf" srcId="{8C58BED9-E80D-46AD-BF92-DABD0258BFC6}" destId="{98A8D91F-C19F-4BF3-94E9-65135928CC2F}" srcOrd="0" destOrd="0" presId="urn:microsoft.com/office/officeart/2005/8/layout/pyramid3"/>
    <dgm:cxn modelId="{BF9B6FB5-9C8B-4420-8B3E-7C582D2914C5}" srcId="{C0E5ECB6-97D5-4ACD-A004-88CA6439C9D4}" destId="{0B92F8A9-58F7-4372-9BAF-7FA48DE7A87A}" srcOrd="0" destOrd="0" parTransId="{C6AC2B1E-415D-4B2E-A64C-C334E28133BB}" sibTransId="{F9B1A3D3-4841-4E03-88F0-40AD52E0C314}"/>
    <dgm:cxn modelId="{4428F570-67FC-48BF-9F35-A6ABEB00DDC4}" type="presOf" srcId="{0B92F8A9-58F7-4372-9BAF-7FA48DE7A87A}" destId="{1439773A-C2CF-4B8F-AED5-5862A0528F47}" srcOrd="0" destOrd="0" presId="urn:microsoft.com/office/officeart/2005/8/layout/pyramid3"/>
    <dgm:cxn modelId="{C0B7DDC4-737A-43E5-BD47-A2F5309256CF}" type="presOf" srcId="{0B92F8A9-58F7-4372-9BAF-7FA48DE7A87A}" destId="{EEF31FAA-1151-4A68-86F2-E71A4BF954AA}" srcOrd="1" destOrd="0" presId="urn:microsoft.com/office/officeart/2005/8/layout/pyramid3"/>
    <dgm:cxn modelId="{7F8170A5-EA0C-4794-A88A-946D24DBE0B7}" type="presOf" srcId="{8C58BED9-E80D-46AD-BF92-DABD0258BFC6}" destId="{C527533B-A5F1-4E85-B8F4-384ABDF66493}" srcOrd="1" destOrd="0" presId="urn:microsoft.com/office/officeart/2005/8/layout/pyramid3"/>
    <dgm:cxn modelId="{9DB1A216-EFAE-4AC5-A55A-890E97594D6D}" type="presOf" srcId="{C0E5ECB6-97D5-4ACD-A004-88CA6439C9D4}" destId="{3AF8D2B9-FDCE-4BB0-B99D-017A191A47D6}" srcOrd="0" destOrd="0" presId="urn:microsoft.com/office/officeart/2005/8/layout/pyramid3"/>
    <dgm:cxn modelId="{197D5A9E-80EA-47BA-9355-E8C51E19EEA1}" srcId="{C0E5ECB6-97D5-4ACD-A004-88CA6439C9D4}" destId="{8C58BED9-E80D-46AD-BF92-DABD0258BFC6}" srcOrd="1" destOrd="0" parTransId="{AF2A14E5-B573-40C2-B34B-FAB4A5610924}" sibTransId="{F2FB591C-1F5B-4863-9CE3-A6A1B4231A02}"/>
    <dgm:cxn modelId="{9D697295-681F-45A6-8E37-1DDA7FDE21F3}" type="presParOf" srcId="{3AF8D2B9-FDCE-4BB0-B99D-017A191A47D6}" destId="{260490DB-B6C2-42AE-9FDF-BAB81C590531}" srcOrd="0" destOrd="0" presId="urn:microsoft.com/office/officeart/2005/8/layout/pyramid3"/>
    <dgm:cxn modelId="{8BE88F55-8603-4314-9EF2-1CDE12D2EFD4}" type="presParOf" srcId="{260490DB-B6C2-42AE-9FDF-BAB81C590531}" destId="{1439773A-C2CF-4B8F-AED5-5862A0528F47}" srcOrd="0" destOrd="0" presId="urn:microsoft.com/office/officeart/2005/8/layout/pyramid3"/>
    <dgm:cxn modelId="{84BC3E63-0815-40E5-8756-807CED561DA0}" type="presParOf" srcId="{260490DB-B6C2-42AE-9FDF-BAB81C590531}" destId="{EEF31FAA-1151-4A68-86F2-E71A4BF954AA}" srcOrd="1" destOrd="0" presId="urn:microsoft.com/office/officeart/2005/8/layout/pyramid3"/>
    <dgm:cxn modelId="{7858F357-D33F-496C-AB4B-49E2E4E58A5D}" type="presParOf" srcId="{3AF8D2B9-FDCE-4BB0-B99D-017A191A47D6}" destId="{5A2733F9-759E-4F27-B571-F558CFFB2DB3}" srcOrd="1" destOrd="0" presId="urn:microsoft.com/office/officeart/2005/8/layout/pyramid3"/>
    <dgm:cxn modelId="{05E6F190-0C78-4DFF-8BD9-B11F5006D935}" type="presParOf" srcId="{5A2733F9-759E-4F27-B571-F558CFFB2DB3}" destId="{98A8D91F-C19F-4BF3-94E9-65135928CC2F}" srcOrd="0" destOrd="0" presId="urn:microsoft.com/office/officeart/2005/8/layout/pyramid3"/>
    <dgm:cxn modelId="{4890F20E-B64F-4A81-A537-E9580CCE3A8D}" type="presParOf" srcId="{5A2733F9-759E-4F27-B571-F558CFFB2DB3}" destId="{C527533B-A5F1-4E85-B8F4-384ABDF66493}" srcOrd="1" destOrd="0" presId="urn:microsoft.com/office/officeart/2005/8/layout/pyramid3"/>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D9892BB-2E91-4DB7-B0E2-81A9CFBA8AF7}" type="doc">
      <dgm:prSet loTypeId="urn:microsoft.com/office/officeart/2005/8/layout/venn1" loCatId="relationship" qsTypeId="urn:microsoft.com/office/officeart/2005/8/quickstyle/simple1" qsCatId="simple" csTypeId="urn:microsoft.com/office/officeart/2005/8/colors/accent1_2" csCatId="accent1" phldr="1"/>
      <dgm:spPr/>
    </dgm:pt>
    <dgm:pt modelId="{87EF1078-50F0-4BF4-8EB6-C11150686A57}">
      <dgm:prSet phldrT="[テキスト]"/>
      <dgm:spPr/>
      <dgm:t>
        <a:bodyPr/>
        <a:lstStyle/>
        <a:p>
          <a:r>
            <a:rPr kumimoji="1" lang="en-US" altLang="ja-JP" dirty="0" smtClean="0"/>
            <a:t>Task</a:t>
          </a:r>
          <a:endParaRPr kumimoji="1" lang="ja-JP" altLang="en-US" dirty="0"/>
        </a:p>
      </dgm:t>
    </dgm:pt>
    <dgm:pt modelId="{A314E069-F3E7-411D-B96F-7D0F5392AD83}" type="parTrans" cxnId="{1DDF6AC9-004F-46E4-A7DE-35D7BF72F7CA}">
      <dgm:prSet/>
      <dgm:spPr/>
      <dgm:t>
        <a:bodyPr/>
        <a:lstStyle/>
        <a:p>
          <a:endParaRPr kumimoji="1" lang="ja-JP" altLang="en-US"/>
        </a:p>
      </dgm:t>
    </dgm:pt>
    <dgm:pt modelId="{5244DC4C-8483-46C4-B398-E141CD5E99E5}" type="sibTrans" cxnId="{1DDF6AC9-004F-46E4-A7DE-35D7BF72F7CA}">
      <dgm:prSet/>
      <dgm:spPr/>
      <dgm:t>
        <a:bodyPr/>
        <a:lstStyle/>
        <a:p>
          <a:endParaRPr kumimoji="1" lang="ja-JP" altLang="en-US"/>
        </a:p>
      </dgm:t>
    </dgm:pt>
    <dgm:pt modelId="{508AD2CC-45C3-4328-B741-E7A63E181F9B}">
      <dgm:prSet phldrT="[テキスト]"/>
      <dgm:spPr/>
      <dgm:t>
        <a:bodyPr/>
        <a:lstStyle/>
        <a:p>
          <a:r>
            <a:rPr kumimoji="1" lang="en-US" altLang="ja-JP" dirty="0" smtClean="0"/>
            <a:t>Team</a:t>
          </a:r>
          <a:endParaRPr kumimoji="1" lang="ja-JP" altLang="en-US" dirty="0"/>
        </a:p>
      </dgm:t>
    </dgm:pt>
    <dgm:pt modelId="{93BC11F1-15B8-4399-BB89-DFCF5F4874EB}" type="parTrans" cxnId="{D4FE18B9-6AD4-497D-9AB1-E654B5239F16}">
      <dgm:prSet/>
      <dgm:spPr/>
      <dgm:t>
        <a:bodyPr/>
        <a:lstStyle/>
        <a:p>
          <a:endParaRPr kumimoji="1" lang="ja-JP" altLang="en-US"/>
        </a:p>
      </dgm:t>
    </dgm:pt>
    <dgm:pt modelId="{71D88653-9910-46B5-94A6-4A88BC06E505}" type="sibTrans" cxnId="{D4FE18B9-6AD4-497D-9AB1-E654B5239F16}">
      <dgm:prSet/>
      <dgm:spPr/>
      <dgm:t>
        <a:bodyPr/>
        <a:lstStyle/>
        <a:p>
          <a:endParaRPr kumimoji="1" lang="ja-JP" altLang="en-US"/>
        </a:p>
      </dgm:t>
    </dgm:pt>
    <dgm:pt modelId="{93450BA0-525F-49EA-991C-B85463A98C45}">
      <dgm:prSet phldrT="[テキスト]"/>
      <dgm:spPr/>
      <dgm:t>
        <a:bodyPr/>
        <a:lstStyle/>
        <a:p>
          <a:r>
            <a:rPr kumimoji="1" lang="en-US" altLang="ja-JP" dirty="0" smtClean="0"/>
            <a:t>Individual</a:t>
          </a:r>
          <a:endParaRPr kumimoji="1" lang="ja-JP" altLang="en-US" dirty="0"/>
        </a:p>
      </dgm:t>
    </dgm:pt>
    <dgm:pt modelId="{1EE1C72E-0D69-4D50-8565-8175A357FD87}" type="parTrans" cxnId="{8958FC14-E679-483C-AFEC-5B06D67A8F6E}">
      <dgm:prSet/>
      <dgm:spPr/>
      <dgm:t>
        <a:bodyPr/>
        <a:lstStyle/>
        <a:p>
          <a:endParaRPr kumimoji="1" lang="ja-JP" altLang="en-US"/>
        </a:p>
      </dgm:t>
    </dgm:pt>
    <dgm:pt modelId="{E895BA1B-8C50-4FE2-99EB-5F21B6DD5D55}" type="sibTrans" cxnId="{8958FC14-E679-483C-AFEC-5B06D67A8F6E}">
      <dgm:prSet/>
      <dgm:spPr/>
      <dgm:t>
        <a:bodyPr/>
        <a:lstStyle/>
        <a:p>
          <a:endParaRPr kumimoji="1" lang="ja-JP" altLang="en-US"/>
        </a:p>
      </dgm:t>
    </dgm:pt>
    <dgm:pt modelId="{1E8AC130-9A84-473E-B323-EDBDEF76EF6B}" type="pres">
      <dgm:prSet presAssocID="{ED9892BB-2E91-4DB7-B0E2-81A9CFBA8AF7}" presName="compositeShape" presStyleCnt="0">
        <dgm:presLayoutVars>
          <dgm:chMax val="7"/>
          <dgm:dir/>
          <dgm:resizeHandles val="exact"/>
        </dgm:presLayoutVars>
      </dgm:prSet>
      <dgm:spPr/>
    </dgm:pt>
    <dgm:pt modelId="{65A98A94-6BEA-4AD3-BF10-561C12C7C587}" type="pres">
      <dgm:prSet presAssocID="{87EF1078-50F0-4BF4-8EB6-C11150686A57}" presName="circ1" presStyleLbl="vennNode1" presStyleIdx="0" presStyleCnt="3"/>
      <dgm:spPr/>
      <dgm:t>
        <a:bodyPr/>
        <a:lstStyle/>
        <a:p>
          <a:endParaRPr kumimoji="1" lang="ja-JP" altLang="en-US"/>
        </a:p>
      </dgm:t>
    </dgm:pt>
    <dgm:pt modelId="{6DF812EF-9102-4E45-9737-378A11589ED8}" type="pres">
      <dgm:prSet presAssocID="{87EF1078-50F0-4BF4-8EB6-C11150686A57}" presName="circ1Tx" presStyleLbl="revTx" presStyleIdx="0" presStyleCnt="0">
        <dgm:presLayoutVars>
          <dgm:chMax val="0"/>
          <dgm:chPref val="0"/>
          <dgm:bulletEnabled val="1"/>
        </dgm:presLayoutVars>
      </dgm:prSet>
      <dgm:spPr/>
      <dgm:t>
        <a:bodyPr/>
        <a:lstStyle/>
        <a:p>
          <a:endParaRPr kumimoji="1" lang="ja-JP" altLang="en-US"/>
        </a:p>
      </dgm:t>
    </dgm:pt>
    <dgm:pt modelId="{862E512D-C621-41C8-A72E-9F3C06DE56C8}" type="pres">
      <dgm:prSet presAssocID="{508AD2CC-45C3-4328-B741-E7A63E181F9B}" presName="circ2" presStyleLbl="vennNode1" presStyleIdx="1" presStyleCnt="3"/>
      <dgm:spPr/>
      <dgm:t>
        <a:bodyPr/>
        <a:lstStyle/>
        <a:p>
          <a:endParaRPr kumimoji="1" lang="ja-JP" altLang="en-US"/>
        </a:p>
      </dgm:t>
    </dgm:pt>
    <dgm:pt modelId="{74841540-F808-415D-9563-73A0B8B5236F}" type="pres">
      <dgm:prSet presAssocID="{508AD2CC-45C3-4328-B741-E7A63E181F9B}" presName="circ2Tx" presStyleLbl="revTx" presStyleIdx="0" presStyleCnt="0">
        <dgm:presLayoutVars>
          <dgm:chMax val="0"/>
          <dgm:chPref val="0"/>
          <dgm:bulletEnabled val="1"/>
        </dgm:presLayoutVars>
      </dgm:prSet>
      <dgm:spPr/>
      <dgm:t>
        <a:bodyPr/>
        <a:lstStyle/>
        <a:p>
          <a:endParaRPr kumimoji="1" lang="ja-JP" altLang="en-US"/>
        </a:p>
      </dgm:t>
    </dgm:pt>
    <dgm:pt modelId="{5F6E09A9-5A4D-4EDF-860B-47F3C457D57B}" type="pres">
      <dgm:prSet presAssocID="{93450BA0-525F-49EA-991C-B85463A98C45}" presName="circ3" presStyleLbl="vennNode1" presStyleIdx="2" presStyleCnt="3"/>
      <dgm:spPr/>
      <dgm:t>
        <a:bodyPr/>
        <a:lstStyle/>
        <a:p>
          <a:endParaRPr kumimoji="1" lang="ja-JP" altLang="en-US"/>
        </a:p>
      </dgm:t>
    </dgm:pt>
    <dgm:pt modelId="{383447D7-C9DF-4801-957A-6310DE0C96DB}" type="pres">
      <dgm:prSet presAssocID="{93450BA0-525F-49EA-991C-B85463A98C45}" presName="circ3Tx" presStyleLbl="revTx" presStyleIdx="0" presStyleCnt="0">
        <dgm:presLayoutVars>
          <dgm:chMax val="0"/>
          <dgm:chPref val="0"/>
          <dgm:bulletEnabled val="1"/>
        </dgm:presLayoutVars>
      </dgm:prSet>
      <dgm:spPr/>
      <dgm:t>
        <a:bodyPr/>
        <a:lstStyle/>
        <a:p>
          <a:endParaRPr kumimoji="1" lang="ja-JP" altLang="en-US"/>
        </a:p>
      </dgm:t>
    </dgm:pt>
  </dgm:ptLst>
  <dgm:cxnLst>
    <dgm:cxn modelId="{8958FC14-E679-483C-AFEC-5B06D67A8F6E}" srcId="{ED9892BB-2E91-4DB7-B0E2-81A9CFBA8AF7}" destId="{93450BA0-525F-49EA-991C-B85463A98C45}" srcOrd="2" destOrd="0" parTransId="{1EE1C72E-0D69-4D50-8565-8175A357FD87}" sibTransId="{E895BA1B-8C50-4FE2-99EB-5F21B6DD5D55}"/>
    <dgm:cxn modelId="{5BB75ACB-24BA-4F17-8B7F-0CF0694CF074}" type="presOf" srcId="{87EF1078-50F0-4BF4-8EB6-C11150686A57}" destId="{65A98A94-6BEA-4AD3-BF10-561C12C7C587}" srcOrd="0" destOrd="0" presId="urn:microsoft.com/office/officeart/2005/8/layout/venn1"/>
    <dgm:cxn modelId="{F96E5079-B427-4AAD-9AFA-2AFECA0C69B9}" type="presOf" srcId="{93450BA0-525F-49EA-991C-B85463A98C45}" destId="{383447D7-C9DF-4801-957A-6310DE0C96DB}" srcOrd="1" destOrd="0" presId="urn:microsoft.com/office/officeart/2005/8/layout/venn1"/>
    <dgm:cxn modelId="{984476CB-C263-41F7-B6CD-9F8743DDDCCF}" type="presOf" srcId="{93450BA0-525F-49EA-991C-B85463A98C45}" destId="{5F6E09A9-5A4D-4EDF-860B-47F3C457D57B}" srcOrd="0" destOrd="0" presId="urn:microsoft.com/office/officeart/2005/8/layout/venn1"/>
    <dgm:cxn modelId="{1B34139B-3D73-4E8E-B8C3-7BF23AF301BC}" type="presOf" srcId="{ED9892BB-2E91-4DB7-B0E2-81A9CFBA8AF7}" destId="{1E8AC130-9A84-473E-B323-EDBDEF76EF6B}" srcOrd="0" destOrd="0" presId="urn:microsoft.com/office/officeart/2005/8/layout/venn1"/>
    <dgm:cxn modelId="{DC95792E-B93F-4557-819A-9E09979A87D9}" type="presOf" srcId="{508AD2CC-45C3-4328-B741-E7A63E181F9B}" destId="{74841540-F808-415D-9563-73A0B8B5236F}" srcOrd="1" destOrd="0" presId="urn:microsoft.com/office/officeart/2005/8/layout/venn1"/>
    <dgm:cxn modelId="{C90D5ED0-873D-425B-A8E5-588BC861CCE4}" type="presOf" srcId="{508AD2CC-45C3-4328-B741-E7A63E181F9B}" destId="{862E512D-C621-41C8-A72E-9F3C06DE56C8}" srcOrd="0" destOrd="0" presId="urn:microsoft.com/office/officeart/2005/8/layout/venn1"/>
    <dgm:cxn modelId="{D4FE18B9-6AD4-497D-9AB1-E654B5239F16}" srcId="{ED9892BB-2E91-4DB7-B0E2-81A9CFBA8AF7}" destId="{508AD2CC-45C3-4328-B741-E7A63E181F9B}" srcOrd="1" destOrd="0" parTransId="{93BC11F1-15B8-4399-BB89-DFCF5F4874EB}" sibTransId="{71D88653-9910-46B5-94A6-4A88BC06E505}"/>
    <dgm:cxn modelId="{DD5896EB-236E-46DF-9E3E-018204421962}" type="presOf" srcId="{87EF1078-50F0-4BF4-8EB6-C11150686A57}" destId="{6DF812EF-9102-4E45-9737-378A11589ED8}" srcOrd="1" destOrd="0" presId="urn:microsoft.com/office/officeart/2005/8/layout/venn1"/>
    <dgm:cxn modelId="{1DDF6AC9-004F-46E4-A7DE-35D7BF72F7CA}" srcId="{ED9892BB-2E91-4DB7-B0E2-81A9CFBA8AF7}" destId="{87EF1078-50F0-4BF4-8EB6-C11150686A57}" srcOrd="0" destOrd="0" parTransId="{A314E069-F3E7-411D-B96F-7D0F5392AD83}" sibTransId="{5244DC4C-8483-46C4-B398-E141CD5E99E5}"/>
    <dgm:cxn modelId="{4E00C855-DFA9-4D4F-90CA-B0DE544A832C}" type="presParOf" srcId="{1E8AC130-9A84-473E-B323-EDBDEF76EF6B}" destId="{65A98A94-6BEA-4AD3-BF10-561C12C7C587}" srcOrd="0" destOrd="0" presId="urn:microsoft.com/office/officeart/2005/8/layout/venn1"/>
    <dgm:cxn modelId="{A9561891-4AED-44FF-908E-E8DAAD90F953}" type="presParOf" srcId="{1E8AC130-9A84-473E-B323-EDBDEF76EF6B}" destId="{6DF812EF-9102-4E45-9737-378A11589ED8}" srcOrd="1" destOrd="0" presId="urn:microsoft.com/office/officeart/2005/8/layout/venn1"/>
    <dgm:cxn modelId="{84FF99AA-F720-4E7F-8C37-22BAD919CF34}" type="presParOf" srcId="{1E8AC130-9A84-473E-B323-EDBDEF76EF6B}" destId="{862E512D-C621-41C8-A72E-9F3C06DE56C8}" srcOrd="2" destOrd="0" presId="urn:microsoft.com/office/officeart/2005/8/layout/venn1"/>
    <dgm:cxn modelId="{C064EE65-12C1-4619-975C-9B7C7F6039FE}" type="presParOf" srcId="{1E8AC130-9A84-473E-B323-EDBDEF76EF6B}" destId="{74841540-F808-415D-9563-73A0B8B5236F}" srcOrd="3" destOrd="0" presId="urn:microsoft.com/office/officeart/2005/8/layout/venn1"/>
    <dgm:cxn modelId="{BF92D541-9A2A-4DFA-B7EA-16CAE6DD19FB}" type="presParOf" srcId="{1E8AC130-9A84-473E-B323-EDBDEF76EF6B}" destId="{5F6E09A9-5A4D-4EDF-860B-47F3C457D57B}" srcOrd="4" destOrd="0" presId="urn:microsoft.com/office/officeart/2005/8/layout/venn1"/>
    <dgm:cxn modelId="{3A9F4813-4B69-4771-AD5C-F333BF13C3B5}" type="presParOf" srcId="{1E8AC130-9A84-473E-B323-EDBDEF76EF6B}" destId="{383447D7-C9DF-4801-957A-6310DE0C96DB}" srcOrd="5" destOrd="0" presId="urn:microsoft.com/office/officeart/2005/8/layout/ven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9558B74-6610-4659-A9EB-ED5B5C0DA120}" type="doc">
      <dgm:prSet loTypeId="urn:microsoft.com/office/officeart/2005/8/layout/matrix2" loCatId="matrix" qsTypeId="urn:microsoft.com/office/officeart/2005/8/quickstyle/simple1" qsCatId="simple" csTypeId="urn:microsoft.com/office/officeart/2005/8/colors/accent1_3" csCatId="accent1" phldr="1"/>
      <dgm:spPr/>
      <dgm:t>
        <a:bodyPr/>
        <a:lstStyle/>
        <a:p>
          <a:endParaRPr kumimoji="1" lang="ja-JP" altLang="en-US"/>
        </a:p>
      </dgm:t>
    </dgm:pt>
    <dgm:pt modelId="{92BB39EB-8A14-4088-8576-147A1825918B}">
      <dgm:prSet phldrT="[テキスト]"/>
      <dgm:spPr>
        <a:solidFill>
          <a:schemeClr val="accent5">
            <a:lumMod val="40000"/>
            <a:lumOff val="60000"/>
          </a:schemeClr>
        </a:solidFill>
      </dgm:spPr>
      <dgm:t>
        <a:bodyPr/>
        <a:lstStyle/>
        <a:p>
          <a:r>
            <a:rPr kumimoji="1" lang="en-US" altLang="ja-JP" dirty="0" smtClean="0"/>
            <a:t>Red bead Leaders</a:t>
          </a:r>
        </a:p>
        <a:p>
          <a:r>
            <a:rPr kumimoji="1" lang="ja-JP" altLang="en-US" dirty="0" smtClean="0"/>
            <a:t>△</a:t>
          </a:r>
          <a:endParaRPr kumimoji="1" lang="ja-JP" altLang="en-US" dirty="0"/>
        </a:p>
      </dgm:t>
    </dgm:pt>
    <dgm:pt modelId="{DF13A353-6D3E-4097-BB02-7E08C179E380}" type="parTrans" cxnId="{29E1DFBF-54A6-44A9-A77E-938F1AF78564}">
      <dgm:prSet/>
      <dgm:spPr/>
      <dgm:t>
        <a:bodyPr/>
        <a:lstStyle/>
        <a:p>
          <a:endParaRPr kumimoji="1" lang="ja-JP" altLang="en-US"/>
        </a:p>
      </dgm:t>
    </dgm:pt>
    <dgm:pt modelId="{2C1DF14B-E118-4590-8D93-69F855D6452D}" type="sibTrans" cxnId="{29E1DFBF-54A6-44A9-A77E-938F1AF78564}">
      <dgm:prSet/>
      <dgm:spPr/>
      <dgm:t>
        <a:bodyPr/>
        <a:lstStyle/>
        <a:p>
          <a:endParaRPr kumimoji="1" lang="ja-JP" altLang="en-US"/>
        </a:p>
      </dgm:t>
    </dgm:pt>
    <dgm:pt modelId="{01AA0471-3AEB-4F95-8123-8A6D9190F770}">
      <dgm:prSet phldrT="[テキスト]"/>
      <dgm:spPr>
        <a:solidFill>
          <a:schemeClr val="accent2">
            <a:lumMod val="40000"/>
            <a:lumOff val="60000"/>
          </a:schemeClr>
        </a:solidFill>
      </dgm:spPr>
      <dgm:t>
        <a:bodyPr/>
        <a:lstStyle/>
        <a:p>
          <a:r>
            <a:rPr kumimoji="1" lang="en-US" altLang="ja-JP" dirty="0" err="1" smtClean="0"/>
            <a:t>Leade</a:t>
          </a:r>
          <a:r>
            <a:rPr kumimoji="1" lang="ja-JP" altLang="en-US" dirty="0" err="1" smtClean="0"/>
            <a:t>ｒ</a:t>
          </a:r>
          <a:r>
            <a:rPr kumimoji="1" lang="en-US" altLang="ja-JP" dirty="0" smtClean="0"/>
            <a:t>ship Excellence</a:t>
          </a:r>
        </a:p>
        <a:p>
          <a:r>
            <a:rPr kumimoji="1" lang="ja-JP" altLang="en-US" dirty="0" smtClean="0"/>
            <a:t>◎</a:t>
          </a:r>
          <a:endParaRPr kumimoji="1" lang="ja-JP" altLang="en-US" dirty="0"/>
        </a:p>
      </dgm:t>
    </dgm:pt>
    <dgm:pt modelId="{2FCC4356-8159-447E-852B-417D7D7D8F5B}" type="parTrans" cxnId="{9EACC433-63DC-45E1-8218-CA787501ADC9}">
      <dgm:prSet/>
      <dgm:spPr/>
      <dgm:t>
        <a:bodyPr/>
        <a:lstStyle/>
        <a:p>
          <a:endParaRPr kumimoji="1" lang="ja-JP" altLang="en-US"/>
        </a:p>
      </dgm:t>
    </dgm:pt>
    <dgm:pt modelId="{6D53FFF2-AD0A-47C9-906D-8796733F93CC}" type="sibTrans" cxnId="{9EACC433-63DC-45E1-8218-CA787501ADC9}">
      <dgm:prSet/>
      <dgm:spPr/>
      <dgm:t>
        <a:bodyPr/>
        <a:lstStyle/>
        <a:p>
          <a:endParaRPr kumimoji="1" lang="ja-JP" altLang="en-US"/>
        </a:p>
      </dgm:t>
    </dgm:pt>
    <dgm:pt modelId="{613EFE52-4ACB-4617-85E9-258411E1123D}">
      <dgm:prSet phldrT="[テキスト]"/>
      <dgm:spPr/>
      <dgm:t>
        <a:bodyPr/>
        <a:lstStyle/>
        <a:p>
          <a:r>
            <a:rPr kumimoji="1" lang="en-US" altLang="ja-JP" dirty="0" smtClean="0"/>
            <a:t>Dead Walking Leaders</a:t>
          </a:r>
        </a:p>
        <a:p>
          <a:r>
            <a:rPr kumimoji="1" lang="en-US" altLang="ja-JP" dirty="0" smtClean="0"/>
            <a:t>×</a:t>
          </a:r>
          <a:endParaRPr kumimoji="1" lang="ja-JP" altLang="en-US" dirty="0"/>
        </a:p>
      </dgm:t>
    </dgm:pt>
    <dgm:pt modelId="{C7DCD2F1-179E-463E-AB3A-AEA1B27E423C}" type="parTrans" cxnId="{53AD27FF-FF19-41B0-923D-6269F8AC9B54}">
      <dgm:prSet/>
      <dgm:spPr/>
      <dgm:t>
        <a:bodyPr/>
        <a:lstStyle/>
        <a:p>
          <a:endParaRPr kumimoji="1" lang="ja-JP" altLang="en-US"/>
        </a:p>
      </dgm:t>
    </dgm:pt>
    <dgm:pt modelId="{594A94F4-71A9-4337-B60C-39A8ACA4AC18}" type="sibTrans" cxnId="{53AD27FF-FF19-41B0-923D-6269F8AC9B54}">
      <dgm:prSet/>
      <dgm:spPr/>
      <dgm:t>
        <a:bodyPr/>
        <a:lstStyle/>
        <a:p>
          <a:endParaRPr kumimoji="1" lang="ja-JP" altLang="en-US"/>
        </a:p>
      </dgm:t>
    </dgm:pt>
    <dgm:pt modelId="{F5B8E446-6F7B-4D72-BDCD-F82F2981A86A}">
      <dgm:prSet phldrT="[テキスト]"/>
      <dgm:spPr/>
      <dgm:t>
        <a:bodyPr/>
        <a:lstStyle/>
        <a:p>
          <a:r>
            <a:rPr kumimoji="1" lang="en-US" altLang="ja-JP" dirty="0" smtClean="0"/>
            <a:t>Reporter</a:t>
          </a:r>
        </a:p>
        <a:p>
          <a:r>
            <a:rPr kumimoji="1" lang="ja-JP" altLang="en-US" dirty="0" smtClean="0"/>
            <a:t>△</a:t>
          </a:r>
          <a:endParaRPr kumimoji="1" lang="ja-JP" altLang="en-US" dirty="0"/>
        </a:p>
      </dgm:t>
    </dgm:pt>
    <dgm:pt modelId="{7A70088A-A733-468A-9E45-7B629E151AFF}" type="parTrans" cxnId="{BA96A771-7FD5-4054-B5D4-BA5C84BE1632}">
      <dgm:prSet/>
      <dgm:spPr/>
      <dgm:t>
        <a:bodyPr/>
        <a:lstStyle/>
        <a:p>
          <a:endParaRPr kumimoji="1" lang="ja-JP" altLang="en-US"/>
        </a:p>
      </dgm:t>
    </dgm:pt>
    <dgm:pt modelId="{403B6777-0DA5-4E1A-9C0D-9492A8EA30A1}" type="sibTrans" cxnId="{BA96A771-7FD5-4054-B5D4-BA5C84BE1632}">
      <dgm:prSet/>
      <dgm:spPr/>
      <dgm:t>
        <a:bodyPr/>
        <a:lstStyle/>
        <a:p>
          <a:endParaRPr kumimoji="1" lang="ja-JP" altLang="en-US"/>
        </a:p>
      </dgm:t>
    </dgm:pt>
    <dgm:pt modelId="{6E2CD81C-620B-4BA2-9D85-48A81ACF2B01}" type="pres">
      <dgm:prSet presAssocID="{79558B74-6610-4659-A9EB-ED5B5C0DA120}" presName="matrix" presStyleCnt="0">
        <dgm:presLayoutVars>
          <dgm:chMax val="1"/>
          <dgm:dir/>
          <dgm:resizeHandles val="exact"/>
        </dgm:presLayoutVars>
      </dgm:prSet>
      <dgm:spPr/>
      <dgm:t>
        <a:bodyPr/>
        <a:lstStyle/>
        <a:p>
          <a:endParaRPr kumimoji="1" lang="ja-JP" altLang="en-US"/>
        </a:p>
      </dgm:t>
    </dgm:pt>
    <dgm:pt modelId="{605C8E04-586E-47F3-9A36-64BD6A2AE35E}" type="pres">
      <dgm:prSet presAssocID="{79558B74-6610-4659-A9EB-ED5B5C0DA120}" presName="axisShape" presStyleLbl="bgShp" presStyleIdx="0" presStyleCnt="1"/>
      <dgm:spPr/>
    </dgm:pt>
    <dgm:pt modelId="{C42E0D49-0973-4EEA-9C7E-2B2BE53A7DDE}" type="pres">
      <dgm:prSet presAssocID="{79558B74-6610-4659-A9EB-ED5B5C0DA120}" presName="rect1" presStyleLbl="node1" presStyleIdx="0" presStyleCnt="4">
        <dgm:presLayoutVars>
          <dgm:chMax val="0"/>
          <dgm:chPref val="0"/>
          <dgm:bulletEnabled val="1"/>
        </dgm:presLayoutVars>
      </dgm:prSet>
      <dgm:spPr/>
      <dgm:t>
        <a:bodyPr/>
        <a:lstStyle/>
        <a:p>
          <a:endParaRPr kumimoji="1" lang="ja-JP" altLang="en-US"/>
        </a:p>
      </dgm:t>
    </dgm:pt>
    <dgm:pt modelId="{D0F7BC2D-7446-4B91-9011-6741D1609921}" type="pres">
      <dgm:prSet presAssocID="{79558B74-6610-4659-A9EB-ED5B5C0DA120}" presName="rect2" presStyleLbl="node1" presStyleIdx="1" presStyleCnt="4">
        <dgm:presLayoutVars>
          <dgm:chMax val="0"/>
          <dgm:chPref val="0"/>
          <dgm:bulletEnabled val="1"/>
        </dgm:presLayoutVars>
      </dgm:prSet>
      <dgm:spPr/>
      <dgm:t>
        <a:bodyPr/>
        <a:lstStyle/>
        <a:p>
          <a:endParaRPr kumimoji="1" lang="ja-JP" altLang="en-US"/>
        </a:p>
      </dgm:t>
    </dgm:pt>
    <dgm:pt modelId="{ABA24382-6C1C-434D-A51B-E296AF3A60D2}" type="pres">
      <dgm:prSet presAssocID="{79558B74-6610-4659-A9EB-ED5B5C0DA120}" presName="rect3" presStyleLbl="node1" presStyleIdx="2" presStyleCnt="4">
        <dgm:presLayoutVars>
          <dgm:chMax val="0"/>
          <dgm:chPref val="0"/>
          <dgm:bulletEnabled val="1"/>
        </dgm:presLayoutVars>
      </dgm:prSet>
      <dgm:spPr/>
      <dgm:t>
        <a:bodyPr/>
        <a:lstStyle/>
        <a:p>
          <a:endParaRPr kumimoji="1" lang="ja-JP" altLang="en-US"/>
        </a:p>
      </dgm:t>
    </dgm:pt>
    <dgm:pt modelId="{58795CE7-B23A-4A72-AF83-1CF7FCA28A17}" type="pres">
      <dgm:prSet presAssocID="{79558B74-6610-4659-A9EB-ED5B5C0DA120}" presName="rect4" presStyleLbl="node1" presStyleIdx="3" presStyleCnt="4">
        <dgm:presLayoutVars>
          <dgm:chMax val="0"/>
          <dgm:chPref val="0"/>
          <dgm:bulletEnabled val="1"/>
        </dgm:presLayoutVars>
      </dgm:prSet>
      <dgm:spPr/>
      <dgm:t>
        <a:bodyPr/>
        <a:lstStyle/>
        <a:p>
          <a:endParaRPr kumimoji="1" lang="ja-JP" altLang="en-US"/>
        </a:p>
      </dgm:t>
    </dgm:pt>
  </dgm:ptLst>
  <dgm:cxnLst>
    <dgm:cxn modelId="{8471FA1D-413F-45F7-8885-0529E7C8CDF7}" type="presOf" srcId="{613EFE52-4ACB-4617-85E9-258411E1123D}" destId="{ABA24382-6C1C-434D-A51B-E296AF3A60D2}" srcOrd="0" destOrd="0" presId="urn:microsoft.com/office/officeart/2005/8/layout/matrix2"/>
    <dgm:cxn modelId="{7A628491-1CB8-40E3-95D9-29C87947BA9B}" type="presOf" srcId="{F5B8E446-6F7B-4D72-BDCD-F82F2981A86A}" destId="{58795CE7-B23A-4A72-AF83-1CF7FCA28A17}" srcOrd="0" destOrd="0" presId="urn:microsoft.com/office/officeart/2005/8/layout/matrix2"/>
    <dgm:cxn modelId="{53AD27FF-FF19-41B0-923D-6269F8AC9B54}" srcId="{79558B74-6610-4659-A9EB-ED5B5C0DA120}" destId="{613EFE52-4ACB-4617-85E9-258411E1123D}" srcOrd="2" destOrd="0" parTransId="{C7DCD2F1-179E-463E-AB3A-AEA1B27E423C}" sibTransId="{594A94F4-71A9-4337-B60C-39A8ACA4AC18}"/>
    <dgm:cxn modelId="{BAC36102-B91F-44FC-903E-2D3D6D40B52A}" type="presOf" srcId="{92BB39EB-8A14-4088-8576-147A1825918B}" destId="{C42E0D49-0973-4EEA-9C7E-2B2BE53A7DDE}" srcOrd="0" destOrd="0" presId="urn:microsoft.com/office/officeart/2005/8/layout/matrix2"/>
    <dgm:cxn modelId="{9EACC433-63DC-45E1-8218-CA787501ADC9}" srcId="{79558B74-6610-4659-A9EB-ED5B5C0DA120}" destId="{01AA0471-3AEB-4F95-8123-8A6D9190F770}" srcOrd="1" destOrd="0" parTransId="{2FCC4356-8159-447E-852B-417D7D7D8F5B}" sibTransId="{6D53FFF2-AD0A-47C9-906D-8796733F93CC}"/>
    <dgm:cxn modelId="{29E1DFBF-54A6-44A9-A77E-938F1AF78564}" srcId="{79558B74-6610-4659-A9EB-ED5B5C0DA120}" destId="{92BB39EB-8A14-4088-8576-147A1825918B}" srcOrd="0" destOrd="0" parTransId="{DF13A353-6D3E-4097-BB02-7E08C179E380}" sibTransId="{2C1DF14B-E118-4590-8D93-69F855D6452D}"/>
    <dgm:cxn modelId="{49C5EC5F-5223-494C-B3AB-1A9B3B0192F5}" type="presOf" srcId="{79558B74-6610-4659-A9EB-ED5B5C0DA120}" destId="{6E2CD81C-620B-4BA2-9D85-48A81ACF2B01}" srcOrd="0" destOrd="0" presId="urn:microsoft.com/office/officeart/2005/8/layout/matrix2"/>
    <dgm:cxn modelId="{BA96A771-7FD5-4054-B5D4-BA5C84BE1632}" srcId="{79558B74-6610-4659-A9EB-ED5B5C0DA120}" destId="{F5B8E446-6F7B-4D72-BDCD-F82F2981A86A}" srcOrd="3" destOrd="0" parTransId="{7A70088A-A733-468A-9E45-7B629E151AFF}" sibTransId="{403B6777-0DA5-4E1A-9C0D-9492A8EA30A1}"/>
    <dgm:cxn modelId="{B4FD7353-22FB-40ED-BAAD-B13F1569DAC6}" type="presOf" srcId="{01AA0471-3AEB-4F95-8123-8A6D9190F770}" destId="{D0F7BC2D-7446-4B91-9011-6741D1609921}" srcOrd="0" destOrd="0" presId="urn:microsoft.com/office/officeart/2005/8/layout/matrix2"/>
    <dgm:cxn modelId="{0519BCA3-DF7A-4C96-9CAA-42ED936D0376}" type="presParOf" srcId="{6E2CD81C-620B-4BA2-9D85-48A81ACF2B01}" destId="{605C8E04-586E-47F3-9A36-64BD6A2AE35E}" srcOrd="0" destOrd="0" presId="urn:microsoft.com/office/officeart/2005/8/layout/matrix2"/>
    <dgm:cxn modelId="{D3177A5F-5D0E-4239-AD68-0ECB96D4D3F1}" type="presParOf" srcId="{6E2CD81C-620B-4BA2-9D85-48A81ACF2B01}" destId="{C42E0D49-0973-4EEA-9C7E-2B2BE53A7DDE}" srcOrd="1" destOrd="0" presId="urn:microsoft.com/office/officeart/2005/8/layout/matrix2"/>
    <dgm:cxn modelId="{1CA10997-1807-4691-91FB-ED623437FBAD}" type="presParOf" srcId="{6E2CD81C-620B-4BA2-9D85-48A81ACF2B01}" destId="{D0F7BC2D-7446-4B91-9011-6741D1609921}" srcOrd="2" destOrd="0" presId="urn:microsoft.com/office/officeart/2005/8/layout/matrix2"/>
    <dgm:cxn modelId="{704BFC7E-BD25-4F8A-8F02-6042EABFBB75}" type="presParOf" srcId="{6E2CD81C-620B-4BA2-9D85-48A81ACF2B01}" destId="{ABA24382-6C1C-434D-A51B-E296AF3A60D2}" srcOrd="3" destOrd="0" presId="urn:microsoft.com/office/officeart/2005/8/layout/matrix2"/>
    <dgm:cxn modelId="{73CAEB2F-FB18-4ECF-9430-26BA83D2E8C5}" type="presParOf" srcId="{6E2CD81C-620B-4BA2-9D85-48A81ACF2B01}" destId="{58795CE7-B23A-4A72-AF83-1CF7FCA28A17}" srcOrd="4" destOrd="0" presId="urn:microsoft.com/office/officeart/2005/8/layout/matrix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9558B74-6610-4659-A9EB-ED5B5C0DA120}" type="doc">
      <dgm:prSet loTypeId="urn:microsoft.com/office/officeart/2005/8/layout/matrix2" loCatId="matrix" qsTypeId="urn:microsoft.com/office/officeart/2005/8/quickstyle/simple1" qsCatId="simple" csTypeId="urn:microsoft.com/office/officeart/2005/8/colors/accent1_3" csCatId="accent1" phldr="1"/>
      <dgm:spPr/>
      <dgm:t>
        <a:bodyPr/>
        <a:lstStyle/>
        <a:p>
          <a:endParaRPr kumimoji="1" lang="ja-JP" altLang="en-US"/>
        </a:p>
      </dgm:t>
    </dgm:pt>
    <dgm:pt modelId="{92BB39EB-8A14-4088-8576-147A1825918B}">
      <dgm:prSet phldrT="[テキスト]"/>
      <dgm:spPr>
        <a:solidFill>
          <a:schemeClr val="accent5">
            <a:lumMod val="40000"/>
            <a:lumOff val="60000"/>
          </a:schemeClr>
        </a:solidFill>
      </dgm:spPr>
      <dgm:t>
        <a:bodyPr/>
        <a:lstStyle/>
        <a:p>
          <a:r>
            <a:rPr kumimoji="1" lang="en-US" altLang="ja-JP" dirty="0" smtClean="0"/>
            <a:t>Red bead Leaders</a:t>
          </a:r>
        </a:p>
        <a:p>
          <a:r>
            <a:rPr kumimoji="1" lang="ja-JP" altLang="en-US" dirty="0" smtClean="0"/>
            <a:t>△</a:t>
          </a:r>
          <a:endParaRPr kumimoji="1" lang="ja-JP" altLang="en-US" dirty="0"/>
        </a:p>
      </dgm:t>
    </dgm:pt>
    <dgm:pt modelId="{DF13A353-6D3E-4097-BB02-7E08C179E380}" type="parTrans" cxnId="{29E1DFBF-54A6-44A9-A77E-938F1AF78564}">
      <dgm:prSet/>
      <dgm:spPr/>
      <dgm:t>
        <a:bodyPr/>
        <a:lstStyle/>
        <a:p>
          <a:endParaRPr kumimoji="1" lang="ja-JP" altLang="en-US"/>
        </a:p>
      </dgm:t>
    </dgm:pt>
    <dgm:pt modelId="{2C1DF14B-E118-4590-8D93-69F855D6452D}" type="sibTrans" cxnId="{29E1DFBF-54A6-44A9-A77E-938F1AF78564}">
      <dgm:prSet/>
      <dgm:spPr/>
      <dgm:t>
        <a:bodyPr/>
        <a:lstStyle/>
        <a:p>
          <a:endParaRPr kumimoji="1" lang="ja-JP" altLang="en-US"/>
        </a:p>
      </dgm:t>
    </dgm:pt>
    <dgm:pt modelId="{01AA0471-3AEB-4F95-8123-8A6D9190F770}">
      <dgm:prSet phldrT="[テキスト]"/>
      <dgm:spPr>
        <a:solidFill>
          <a:schemeClr val="accent2">
            <a:lumMod val="40000"/>
            <a:lumOff val="60000"/>
          </a:schemeClr>
        </a:solidFill>
      </dgm:spPr>
      <dgm:t>
        <a:bodyPr/>
        <a:lstStyle/>
        <a:p>
          <a:r>
            <a:rPr kumimoji="1" lang="en-US" altLang="ja-JP" dirty="0" err="1" smtClean="0"/>
            <a:t>Leade</a:t>
          </a:r>
          <a:r>
            <a:rPr kumimoji="1" lang="ja-JP" altLang="en-US" dirty="0" err="1" smtClean="0"/>
            <a:t>ｒ</a:t>
          </a:r>
          <a:r>
            <a:rPr kumimoji="1" lang="en-US" altLang="ja-JP" dirty="0" smtClean="0"/>
            <a:t>ship Excellence</a:t>
          </a:r>
        </a:p>
        <a:p>
          <a:r>
            <a:rPr kumimoji="1" lang="ja-JP" altLang="en-US" dirty="0" smtClean="0"/>
            <a:t>◎</a:t>
          </a:r>
          <a:endParaRPr kumimoji="1" lang="ja-JP" altLang="en-US" dirty="0"/>
        </a:p>
      </dgm:t>
    </dgm:pt>
    <dgm:pt modelId="{2FCC4356-8159-447E-852B-417D7D7D8F5B}" type="parTrans" cxnId="{9EACC433-63DC-45E1-8218-CA787501ADC9}">
      <dgm:prSet/>
      <dgm:spPr/>
      <dgm:t>
        <a:bodyPr/>
        <a:lstStyle/>
        <a:p>
          <a:endParaRPr kumimoji="1" lang="ja-JP" altLang="en-US"/>
        </a:p>
      </dgm:t>
    </dgm:pt>
    <dgm:pt modelId="{6D53FFF2-AD0A-47C9-906D-8796733F93CC}" type="sibTrans" cxnId="{9EACC433-63DC-45E1-8218-CA787501ADC9}">
      <dgm:prSet/>
      <dgm:spPr/>
      <dgm:t>
        <a:bodyPr/>
        <a:lstStyle/>
        <a:p>
          <a:endParaRPr kumimoji="1" lang="ja-JP" altLang="en-US"/>
        </a:p>
      </dgm:t>
    </dgm:pt>
    <dgm:pt modelId="{613EFE52-4ACB-4617-85E9-258411E1123D}">
      <dgm:prSet phldrT="[テキスト]"/>
      <dgm:spPr/>
      <dgm:t>
        <a:bodyPr/>
        <a:lstStyle/>
        <a:p>
          <a:r>
            <a:rPr kumimoji="1" lang="en-US" altLang="ja-JP" dirty="0" smtClean="0"/>
            <a:t>Dead Walking Leaders</a:t>
          </a:r>
        </a:p>
        <a:p>
          <a:r>
            <a:rPr kumimoji="1" lang="en-US" altLang="ja-JP" dirty="0" smtClean="0"/>
            <a:t>×</a:t>
          </a:r>
          <a:endParaRPr kumimoji="1" lang="ja-JP" altLang="en-US" dirty="0"/>
        </a:p>
      </dgm:t>
    </dgm:pt>
    <dgm:pt modelId="{C7DCD2F1-179E-463E-AB3A-AEA1B27E423C}" type="parTrans" cxnId="{53AD27FF-FF19-41B0-923D-6269F8AC9B54}">
      <dgm:prSet/>
      <dgm:spPr/>
      <dgm:t>
        <a:bodyPr/>
        <a:lstStyle/>
        <a:p>
          <a:endParaRPr kumimoji="1" lang="ja-JP" altLang="en-US"/>
        </a:p>
      </dgm:t>
    </dgm:pt>
    <dgm:pt modelId="{594A94F4-71A9-4337-B60C-39A8ACA4AC18}" type="sibTrans" cxnId="{53AD27FF-FF19-41B0-923D-6269F8AC9B54}">
      <dgm:prSet/>
      <dgm:spPr/>
      <dgm:t>
        <a:bodyPr/>
        <a:lstStyle/>
        <a:p>
          <a:endParaRPr kumimoji="1" lang="ja-JP" altLang="en-US"/>
        </a:p>
      </dgm:t>
    </dgm:pt>
    <dgm:pt modelId="{F5B8E446-6F7B-4D72-BDCD-F82F2981A86A}">
      <dgm:prSet phldrT="[テキスト]"/>
      <dgm:spPr/>
      <dgm:t>
        <a:bodyPr/>
        <a:lstStyle/>
        <a:p>
          <a:r>
            <a:rPr kumimoji="1" lang="en-US" altLang="ja-JP" dirty="0" smtClean="0"/>
            <a:t>Reporter</a:t>
          </a:r>
        </a:p>
        <a:p>
          <a:r>
            <a:rPr kumimoji="1" lang="ja-JP" altLang="en-US" dirty="0" smtClean="0"/>
            <a:t>△</a:t>
          </a:r>
          <a:endParaRPr kumimoji="1" lang="ja-JP" altLang="en-US" dirty="0"/>
        </a:p>
      </dgm:t>
    </dgm:pt>
    <dgm:pt modelId="{7A70088A-A733-468A-9E45-7B629E151AFF}" type="parTrans" cxnId="{BA96A771-7FD5-4054-B5D4-BA5C84BE1632}">
      <dgm:prSet/>
      <dgm:spPr/>
      <dgm:t>
        <a:bodyPr/>
        <a:lstStyle/>
        <a:p>
          <a:endParaRPr kumimoji="1" lang="ja-JP" altLang="en-US"/>
        </a:p>
      </dgm:t>
    </dgm:pt>
    <dgm:pt modelId="{403B6777-0DA5-4E1A-9C0D-9492A8EA30A1}" type="sibTrans" cxnId="{BA96A771-7FD5-4054-B5D4-BA5C84BE1632}">
      <dgm:prSet/>
      <dgm:spPr/>
      <dgm:t>
        <a:bodyPr/>
        <a:lstStyle/>
        <a:p>
          <a:endParaRPr kumimoji="1" lang="ja-JP" altLang="en-US"/>
        </a:p>
      </dgm:t>
    </dgm:pt>
    <dgm:pt modelId="{6E2CD81C-620B-4BA2-9D85-48A81ACF2B01}" type="pres">
      <dgm:prSet presAssocID="{79558B74-6610-4659-A9EB-ED5B5C0DA120}" presName="matrix" presStyleCnt="0">
        <dgm:presLayoutVars>
          <dgm:chMax val="1"/>
          <dgm:dir/>
          <dgm:resizeHandles val="exact"/>
        </dgm:presLayoutVars>
      </dgm:prSet>
      <dgm:spPr/>
      <dgm:t>
        <a:bodyPr/>
        <a:lstStyle/>
        <a:p>
          <a:endParaRPr kumimoji="1" lang="ja-JP" altLang="en-US"/>
        </a:p>
      </dgm:t>
    </dgm:pt>
    <dgm:pt modelId="{605C8E04-586E-47F3-9A36-64BD6A2AE35E}" type="pres">
      <dgm:prSet presAssocID="{79558B74-6610-4659-A9EB-ED5B5C0DA120}" presName="axisShape" presStyleLbl="bgShp" presStyleIdx="0" presStyleCnt="1"/>
      <dgm:spPr/>
    </dgm:pt>
    <dgm:pt modelId="{C42E0D49-0973-4EEA-9C7E-2B2BE53A7DDE}" type="pres">
      <dgm:prSet presAssocID="{79558B74-6610-4659-A9EB-ED5B5C0DA120}" presName="rect1" presStyleLbl="node1" presStyleIdx="0" presStyleCnt="4">
        <dgm:presLayoutVars>
          <dgm:chMax val="0"/>
          <dgm:chPref val="0"/>
          <dgm:bulletEnabled val="1"/>
        </dgm:presLayoutVars>
      </dgm:prSet>
      <dgm:spPr/>
      <dgm:t>
        <a:bodyPr/>
        <a:lstStyle/>
        <a:p>
          <a:endParaRPr kumimoji="1" lang="ja-JP" altLang="en-US"/>
        </a:p>
      </dgm:t>
    </dgm:pt>
    <dgm:pt modelId="{D0F7BC2D-7446-4B91-9011-6741D1609921}" type="pres">
      <dgm:prSet presAssocID="{79558B74-6610-4659-A9EB-ED5B5C0DA120}" presName="rect2" presStyleLbl="node1" presStyleIdx="1" presStyleCnt="4">
        <dgm:presLayoutVars>
          <dgm:chMax val="0"/>
          <dgm:chPref val="0"/>
          <dgm:bulletEnabled val="1"/>
        </dgm:presLayoutVars>
      </dgm:prSet>
      <dgm:spPr/>
      <dgm:t>
        <a:bodyPr/>
        <a:lstStyle/>
        <a:p>
          <a:endParaRPr kumimoji="1" lang="ja-JP" altLang="en-US"/>
        </a:p>
      </dgm:t>
    </dgm:pt>
    <dgm:pt modelId="{ABA24382-6C1C-434D-A51B-E296AF3A60D2}" type="pres">
      <dgm:prSet presAssocID="{79558B74-6610-4659-A9EB-ED5B5C0DA120}" presName="rect3" presStyleLbl="node1" presStyleIdx="2" presStyleCnt="4">
        <dgm:presLayoutVars>
          <dgm:chMax val="0"/>
          <dgm:chPref val="0"/>
          <dgm:bulletEnabled val="1"/>
        </dgm:presLayoutVars>
      </dgm:prSet>
      <dgm:spPr/>
      <dgm:t>
        <a:bodyPr/>
        <a:lstStyle/>
        <a:p>
          <a:endParaRPr kumimoji="1" lang="ja-JP" altLang="en-US"/>
        </a:p>
      </dgm:t>
    </dgm:pt>
    <dgm:pt modelId="{58795CE7-B23A-4A72-AF83-1CF7FCA28A17}" type="pres">
      <dgm:prSet presAssocID="{79558B74-6610-4659-A9EB-ED5B5C0DA120}" presName="rect4" presStyleLbl="node1" presStyleIdx="3" presStyleCnt="4">
        <dgm:presLayoutVars>
          <dgm:chMax val="0"/>
          <dgm:chPref val="0"/>
          <dgm:bulletEnabled val="1"/>
        </dgm:presLayoutVars>
      </dgm:prSet>
      <dgm:spPr/>
      <dgm:t>
        <a:bodyPr/>
        <a:lstStyle/>
        <a:p>
          <a:endParaRPr kumimoji="1" lang="ja-JP" altLang="en-US"/>
        </a:p>
      </dgm:t>
    </dgm:pt>
  </dgm:ptLst>
  <dgm:cxnLst>
    <dgm:cxn modelId="{4690ACE7-C56E-4805-AE63-68E78461D39D}" type="presOf" srcId="{01AA0471-3AEB-4F95-8123-8A6D9190F770}" destId="{D0F7BC2D-7446-4B91-9011-6741D1609921}" srcOrd="0" destOrd="0" presId="urn:microsoft.com/office/officeart/2005/8/layout/matrix2"/>
    <dgm:cxn modelId="{E048777D-5EE3-4EC0-9AA8-C53DA3016B82}" type="presOf" srcId="{79558B74-6610-4659-A9EB-ED5B5C0DA120}" destId="{6E2CD81C-620B-4BA2-9D85-48A81ACF2B01}" srcOrd="0" destOrd="0" presId="urn:microsoft.com/office/officeart/2005/8/layout/matrix2"/>
    <dgm:cxn modelId="{B1D2E871-E089-49E2-8E0B-06BBE11C3696}" type="presOf" srcId="{F5B8E446-6F7B-4D72-BDCD-F82F2981A86A}" destId="{58795CE7-B23A-4A72-AF83-1CF7FCA28A17}" srcOrd="0" destOrd="0" presId="urn:microsoft.com/office/officeart/2005/8/layout/matrix2"/>
    <dgm:cxn modelId="{53AD27FF-FF19-41B0-923D-6269F8AC9B54}" srcId="{79558B74-6610-4659-A9EB-ED5B5C0DA120}" destId="{613EFE52-4ACB-4617-85E9-258411E1123D}" srcOrd="2" destOrd="0" parTransId="{C7DCD2F1-179E-463E-AB3A-AEA1B27E423C}" sibTransId="{594A94F4-71A9-4337-B60C-39A8ACA4AC18}"/>
    <dgm:cxn modelId="{3DADD20F-A0AF-4FF7-A1E1-5043364514A4}" type="presOf" srcId="{92BB39EB-8A14-4088-8576-147A1825918B}" destId="{C42E0D49-0973-4EEA-9C7E-2B2BE53A7DDE}" srcOrd="0" destOrd="0" presId="urn:microsoft.com/office/officeart/2005/8/layout/matrix2"/>
    <dgm:cxn modelId="{9EACC433-63DC-45E1-8218-CA787501ADC9}" srcId="{79558B74-6610-4659-A9EB-ED5B5C0DA120}" destId="{01AA0471-3AEB-4F95-8123-8A6D9190F770}" srcOrd="1" destOrd="0" parTransId="{2FCC4356-8159-447E-852B-417D7D7D8F5B}" sibTransId="{6D53FFF2-AD0A-47C9-906D-8796733F93CC}"/>
    <dgm:cxn modelId="{29E1DFBF-54A6-44A9-A77E-938F1AF78564}" srcId="{79558B74-6610-4659-A9EB-ED5B5C0DA120}" destId="{92BB39EB-8A14-4088-8576-147A1825918B}" srcOrd="0" destOrd="0" parTransId="{DF13A353-6D3E-4097-BB02-7E08C179E380}" sibTransId="{2C1DF14B-E118-4590-8D93-69F855D6452D}"/>
    <dgm:cxn modelId="{BA96A771-7FD5-4054-B5D4-BA5C84BE1632}" srcId="{79558B74-6610-4659-A9EB-ED5B5C0DA120}" destId="{F5B8E446-6F7B-4D72-BDCD-F82F2981A86A}" srcOrd="3" destOrd="0" parTransId="{7A70088A-A733-468A-9E45-7B629E151AFF}" sibTransId="{403B6777-0DA5-4E1A-9C0D-9492A8EA30A1}"/>
    <dgm:cxn modelId="{A357194B-75B6-4933-8457-43EB3DA93CAE}" type="presOf" srcId="{613EFE52-4ACB-4617-85E9-258411E1123D}" destId="{ABA24382-6C1C-434D-A51B-E296AF3A60D2}" srcOrd="0" destOrd="0" presId="urn:microsoft.com/office/officeart/2005/8/layout/matrix2"/>
    <dgm:cxn modelId="{6757EF5D-8369-490F-8ECC-FC940C84451B}" type="presParOf" srcId="{6E2CD81C-620B-4BA2-9D85-48A81ACF2B01}" destId="{605C8E04-586E-47F3-9A36-64BD6A2AE35E}" srcOrd="0" destOrd="0" presId="urn:microsoft.com/office/officeart/2005/8/layout/matrix2"/>
    <dgm:cxn modelId="{333A79CD-9BBA-4231-9F94-7147995EADC5}" type="presParOf" srcId="{6E2CD81C-620B-4BA2-9D85-48A81ACF2B01}" destId="{C42E0D49-0973-4EEA-9C7E-2B2BE53A7DDE}" srcOrd="1" destOrd="0" presId="urn:microsoft.com/office/officeart/2005/8/layout/matrix2"/>
    <dgm:cxn modelId="{741FECF6-BA88-40D7-AD03-5B52DBDD3292}" type="presParOf" srcId="{6E2CD81C-620B-4BA2-9D85-48A81ACF2B01}" destId="{D0F7BC2D-7446-4B91-9011-6741D1609921}" srcOrd="2" destOrd="0" presId="urn:microsoft.com/office/officeart/2005/8/layout/matrix2"/>
    <dgm:cxn modelId="{333DF88E-ABB7-47BB-B83F-F42C15595B3E}" type="presParOf" srcId="{6E2CD81C-620B-4BA2-9D85-48A81ACF2B01}" destId="{ABA24382-6C1C-434D-A51B-E296AF3A60D2}" srcOrd="3" destOrd="0" presId="urn:microsoft.com/office/officeart/2005/8/layout/matrix2"/>
    <dgm:cxn modelId="{4DE3054D-0AE8-4DE5-B141-8FF6CB2EC9FB}" type="presParOf" srcId="{6E2CD81C-620B-4BA2-9D85-48A81ACF2B01}" destId="{58795CE7-B23A-4A72-AF83-1CF7FCA28A17}" srcOrd="4" destOrd="0" presId="urn:microsoft.com/office/officeart/2005/8/layout/matrix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67807FD-D1D5-43EF-85E0-4062FB5C89E9}" type="doc">
      <dgm:prSet loTypeId="urn:microsoft.com/office/officeart/2005/8/layout/cycle7" loCatId="cycle" qsTypeId="urn:microsoft.com/office/officeart/2005/8/quickstyle/simple1" qsCatId="simple" csTypeId="urn:microsoft.com/office/officeart/2005/8/colors/accent1_5" csCatId="accent1" phldr="1"/>
      <dgm:spPr/>
      <dgm:t>
        <a:bodyPr/>
        <a:lstStyle/>
        <a:p>
          <a:endParaRPr kumimoji="1" lang="ja-JP" altLang="en-US"/>
        </a:p>
      </dgm:t>
    </dgm:pt>
    <dgm:pt modelId="{F1102F34-3A35-4E79-BC60-683020A84982}">
      <dgm:prSet phldrT="[テキスト]"/>
      <dgm:spPr/>
      <dgm:t>
        <a:bodyPr/>
        <a:lstStyle/>
        <a:p>
          <a:r>
            <a:rPr kumimoji="1" lang="en-US" altLang="ja-JP" dirty="0" smtClean="0"/>
            <a:t>Motivation</a:t>
          </a:r>
          <a:endParaRPr kumimoji="1" lang="ja-JP" altLang="en-US" dirty="0"/>
        </a:p>
      </dgm:t>
    </dgm:pt>
    <dgm:pt modelId="{3B097881-B820-4667-AFC3-145F8F2607EA}" type="parTrans" cxnId="{424B2312-945C-44C4-9650-F4A8E5DE1F4D}">
      <dgm:prSet/>
      <dgm:spPr/>
      <dgm:t>
        <a:bodyPr/>
        <a:lstStyle/>
        <a:p>
          <a:endParaRPr kumimoji="1" lang="ja-JP" altLang="en-US"/>
        </a:p>
      </dgm:t>
    </dgm:pt>
    <dgm:pt modelId="{5F2D17D1-74CA-49D0-92CE-AE8F65F1B125}" type="sibTrans" cxnId="{424B2312-945C-44C4-9650-F4A8E5DE1F4D}">
      <dgm:prSet/>
      <dgm:spPr/>
      <dgm:t>
        <a:bodyPr/>
        <a:lstStyle/>
        <a:p>
          <a:endParaRPr kumimoji="1" lang="ja-JP" altLang="en-US"/>
        </a:p>
      </dgm:t>
    </dgm:pt>
    <dgm:pt modelId="{2F3658F5-5CDE-4C31-8536-BCDB23336F4E}">
      <dgm:prSet phldrT="[テキスト]"/>
      <dgm:spPr/>
      <dgm:t>
        <a:bodyPr/>
        <a:lstStyle/>
        <a:p>
          <a:r>
            <a:rPr kumimoji="1" lang="en-US" altLang="ja-JP" dirty="0" smtClean="0"/>
            <a:t>Teamwork</a:t>
          </a:r>
          <a:endParaRPr kumimoji="1" lang="ja-JP" altLang="en-US" dirty="0"/>
        </a:p>
      </dgm:t>
    </dgm:pt>
    <dgm:pt modelId="{5F42FE32-BCFF-4EDE-97F7-7A42E76774A5}" type="parTrans" cxnId="{8A760BB7-11CA-4530-B8C9-1FA086FBDF8D}">
      <dgm:prSet/>
      <dgm:spPr/>
      <dgm:t>
        <a:bodyPr/>
        <a:lstStyle/>
        <a:p>
          <a:endParaRPr kumimoji="1" lang="ja-JP" altLang="en-US"/>
        </a:p>
      </dgm:t>
    </dgm:pt>
    <dgm:pt modelId="{8AE65634-FF6D-4423-BA9F-3B64DA17D4B2}" type="sibTrans" cxnId="{8A760BB7-11CA-4530-B8C9-1FA086FBDF8D}">
      <dgm:prSet/>
      <dgm:spPr/>
      <dgm:t>
        <a:bodyPr/>
        <a:lstStyle/>
        <a:p>
          <a:endParaRPr kumimoji="1" lang="ja-JP" altLang="en-US"/>
        </a:p>
      </dgm:t>
    </dgm:pt>
    <dgm:pt modelId="{9923CF21-22BD-4C3A-AD1B-BAEC88067FFB}">
      <dgm:prSet phldrT="[テキスト]"/>
      <dgm:spPr/>
      <dgm:t>
        <a:bodyPr/>
        <a:lstStyle/>
        <a:p>
          <a:r>
            <a:rPr kumimoji="1" lang="en-US" altLang="ja-JP" dirty="0" err="1" smtClean="0"/>
            <a:t>Behaviours</a:t>
          </a:r>
          <a:endParaRPr kumimoji="1" lang="ja-JP" altLang="en-US" dirty="0"/>
        </a:p>
      </dgm:t>
    </dgm:pt>
    <dgm:pt modelId="{43EA6B90-8C3B-4362-91F6-D9025B48BF07}" type="parTrans" cxnId="{24FC8CD6-C9CE-45D4-AE93-FC0F0803805B}">
      <dgm:prSet/>
      <dgm:spPr/>
      <dgm:t>
        <a:bodyPr/>
        <a:lstStyle/>
        <a:p>
          <a:endParaRPr kumimoji="1" lang="ja-JP" altLang="en-US"/>
        </a:p>
      </dgm:t>
    </dgm:pt>
    <dgm:pt modelId="{D673A19F-4AC8-45C8-B1F9-4FAFB6BBE03C}" type="sibTrans" cxnId="{24FC8CD6-C9CE-45D4-AE93-FC0F0803805B}">
      <dgm:prSet/>
      <dgm:spPr/>
      <dgm:t>
        <a:bodyPr/>
        <a:lstStyle/>
        <a:p>
          <a:endParaRPr kumimoji="1" lang="ja-JP" altLang="en-US"/>
        </a:p>
      </dgm:t>
    </dgm:pt>
    <dgm:pt modelId="{3DEBE3C9-5EAA-4211-87AF-5B21FB33AD92}" type="pres">
      <dgm:prSet presAssocID="{E67807FD-D1D5-43EF-85E0-4062FB5C89E9}" presName="Name0" presStyleCnt="0">
        <dgm:presLayoutVars>
          <dgm:dir/>
          <dgm:resizeHandles val="exact"/>
        </dgm:presLayoutVars>
      </dgm:prSet>
      <dgm:spPr/>
      <dgm:t>
        <a:bodyPr/>
        <a:lstStyle/>
        <a:p>
          <a:endParaRPr kumimoji="1" lang="ja-JP" altLang="en-US"/>
        </a:p>
      </dgm:t>
    </dgm:pt>
    <dgm:pt modelId="{7AE487B0-3B85-4DBF-999B-E97688FD4A91}" type="pres">
      <dgm:prSet presAssocID="{9923CF21-22BD-4C3A-AD1B-BAEC88067FFB}" presName="node" presStyleLbl="node1" presStyleIdx="0" presStyleCnt="3">
        <dgm:presLayoutVars>
          <dgm:bulletEnabled val="1"/>
        </dgm:presLayoutVars>
      </dgm:prSet>
      <dgm:spPr/>
      <dgm:t>
        <a:bodyPr/>
        <a:lstStyle/>
        <a:p>
          <a:endParaRPr kumimoji="1" lang="ja-JP" altLang="en-US"/>
        </a:p>
      </dgm:t>
    </dgm:pt>
    <dgm:pt modelId="{449680A9-E8A6-4CCD-B514-98F3FC44E434}" type="pres">
      <dgm:prSet presAssocID="{D673A19F-4AC8-45C8-B1F9-4FAFB6BBE03C}" presName="sibTrans" presStyleLbl="sibTrans2D1" presStyleIdx="0" presStyleCnt="3"/>
      <dgm:spPr/>
      <dgm:t>
        <a:bodyPr/>
        <a:lstStyle/>
        <a:p>
          <a:endParaRPr kumimoji="1" lang="ja-JP" altLang="en-US"/>
        </a:p>
      </dgm:t>
    </dgm:pt>
    <dgm:pt modelId="{30C07AA9-1A9F-4A54-9D45-D2AD5D2A947F}" type="pres">
      <dgm:prSet presAssocID="{D673A19F-4AC8-45C8-B1F9-4FAFB6BBE03C}" presName="connectorText" presStyleLbl="sibTrans2D1" presStyleIdx="0" presStyleCnt="3"/>
      <dgm:spPr/>
      <dgm:t>
        <a:bodyPr/>
        <a:lstStyle/>
        <a:p>
          <a:endParaRPr kumimoji="1" lang="ja-JP" altLang="en-US"/>
        </a:p>
      </dgm:t>
    </dgm:pt>
    <dgm:pt modelId="{E49BFE3F-237E-48BB-B09A-94A85CA66755}" type="pres">
      <dgm:prSet presAssocID="{F1102F34-3A35-4E79-BC60-683020A84982}" presName="node" presStyleLbl="node1" presStyleIdx="1" presStyleCnt="3">
        <dgm:presLayoutVars>
          <dgm:bulletEnabled val="1"/>
        </dgm:presLayoutVars>
      </dgm:prSet>
      <dgm:spPr/>
      <dgm:t>
        <a:bodyPr/>
        <a:lstStyle/>
        <a:p>
          <a:endParaRPr kumimoji="1" lang="ja-JP" altLang="en-US"/>
        </a:p>
      </dgm:t>
    </dgm:pt>
    <dgm:pt modelId="{73ABDEB9-9B0B-46A4-8C77-0C93A3E08774}" type="pres">
      <dgm:prSet presAssocID="{5F2D17D1-74CA-49D0-92CE-AE8F65F1B125}" presName="sibTrans" presStyleLbl="sibTrans2D1" presStyleIdx="1" presStyleCnt="3"/>
      <dgm:spPr/>
      <dgm:t>
        <a:bodyPr/>
        <a:lstStyle/>
        <a:p>
          <a:endParaRPr kumimoji="1" lang="ja-JP" altLang="en-US"/>
        </a:p>
      </dgm:t>
    </dgm:pt>
    <dgm:pt modelId="{6173D7C4-FA6F-461B-9B66-E7CC2E7BFF57}" type="pres">
      <dgm:prSet presAssocID="{5F2D17D1-74CA-49D0-92CE-AE8F65F1B125}" presName="connectorText" presStyleLbl="sibTrans2D1" presStyleIdx="1" presStyleCnt="3"/>
      <dgm:spPr/>
      <dgm:t>
        <a:bodyPr/>
        <a:lstStyle/>
        <a:p>
          <a:endParaRPr kumimoji="1" lang="ja-JP" altLang="en-US"/>
        </a:p>
      </dgm:t>
    </dgm:pt>
    <dgm:pt modelId="{2595E8EA-7BC1-4766-8DB3-7C12B0FF3794}" type="pres">
      <dgm:prSet presAssocID="{2F3658F5-5CDE-4C31-8536-BCDB23336F4E}" presName="node" presStyleLbl="node1" presStyleIdx="2" presStyleCnt="3">
        <dgm:presLayoutVars>
          <dgm:bulletEnabled val="1"/>
        </dgm:presLayoutVars>
      </dgm:prSet>
      <dgm:spPr/>
      <dgm:t>
        <a:bodyPr/>
        <a:lstStyle/>
        <a:p>
          <a:endParaRPr kumimoji="1" lang="ja-JP" altLang="en-US"/>
        </a:p>
      </dgm:t>
    </dgm:pt>
    <dgm:pt modelId="{BD57CD4A-3CBB-4AB2-8632-49AF9429178C}" type="pres">
      <dgm:prSet presAssocID="{8AE65634-FF6D-4423-BA9F-3B64DA17D4B2}" presName="sibTrans" presStyleLbl="sibTrans2D1" presStyleIdx="2" presStyleCnt="3"/>
      <dgm:spPr/>
      <dgm:t>
        <a:bodyPr/>
        <a:lstStyle/>
        <a:p>
          <a:endParaRPr kumimoji="1" lang="ja-JP" altLang="en-US"/>
        </a:p>
      </dgm:t>
    </dgm:pt>
    <dgm:pt modelId="{9CBCB633-FC31-402C-8448-8D671A198206}" type="pres">
      <dgm:prSet presAssocID="{8AE65634-FF6D-4423-BA9F-3B64DA17D4B2}" presName="connectorText" presStyleLbl="sibTrans2D1" presStyleIdx="2" presStyleCnt="3"/>
      <dgm:spPr/>
      <dgm:t>
        <a:bodyPr/>
        <a:lstStyle/>
        <a:p>
          <a:endParaRPr kumimoji="1" lang="ja-JP" altLang="en-US"/>
        </a:p>
      </dgm:t>
    </dgm:pt>
  </dgm:ptLst>
  <dgm:cxnLst>
    <dgm:cxn modelId="{424B2312-945C-44C4-9650-F4A8E5DE1F4D}" srcId="{E67807FD-D1D5-43EF-85E0-4062FB5C89E9}" destId="{F1102F34-3A35-4E79-BC60-683020A84982}" srcOrd="1" destOrd="0" parTransId="{3B097881-B820-4667-AFC3-145F8F2607EA}" sibTransId="{5F2D17D1-74CA-49D0-92CE-AE8F65F1B125}"/>
    <dgm:cxn modelId="{59080122-11C0-4AAF-8919-04D04C2FB249}" type="presOf" srcId="{D673A19F-4AC8-45C8-B1F9-4FAFB6BBE03C}" destId="{30C07AA9-1A9F-4A54-9D45-D2AD5D2A947F}" srcOrd="1" destOrd="0" presId="urn:microsoft.com/office/officeart/2005/8/layout/cycle7"/>
    <dgm:cxn modelId="{8B5DD9AC-7131-49E2-AE52-080CFDF9AF8D}" type="presOf" srcId="{5F2D17D1-74CA-49D0-92CE-AE8F65F1B125}" destId="{73ABDEB9-9B0B-46A4-8C77-0C93A3E08774}" srcOrd="0" destOrd="0" presId="urn:microsoft.com/office/officeart/2005/8/layout/cycle7"/>
    <dgm:cxn modelId="{F3051943-B201-4366-B70D-97F4DAC07EAA}" type="presOf" srcId="{5F2D17D1-74CA-49D0-92CE-AE8F65F1B125}" destId="{6173D7C4-FA6F-461B-9B66-E7CC2E7BFF57}" srcOrd="1" destOrd="0" presId="urn:microsoft.com/office/officeart/2005/8/layout/cycle7"/>
    <dgm:cxn modelId="{86FBB420-2F30-4937-87D4-1420B890956D}" type="presOf" srcId="{8AE65634-FF6D-4423-BA9F-3B64DA17D4B2}" destId="{BD57CD4A-3CBB-4AB2-8632-49AF9429178C}" srcOrd="0" destOrd="0" presId="urn:microsoft.com/office/officeart/2005/8/layout/cycle7"/>
    <dgm:cxn modelId="{24FC8CD6-C9CE-45D4-AE93-FC0F0803805B}" srcId="{E67807FD-D1D5-43EF-85E0-4062FB5C89E9}" destId="{9923CF21-22BD-4C3A-AD1B-BAEC88067FFB}" srcOrd="0" destOrd="0" parTransId="{43EA6B90-8C3B-4362-91F6-D9025B48BF07}" sibTransId="{D673A19F-4AC8-45C8-B1F9-4FAFB6BBE03C}"/>
    <dgm:cxn modelId="{6A9F902F-25F7-4508-9E91-AB88FC73D8D5}" type="presOf" srcId="{8AE65634-FF6D-4423-BA9F-3B64DA17D4B2}" destId="{9CBCB633-FC31-402C-8448-8D671A198206}" srcOrd="1" destOrd="0" presId="urn:microsoft.com/office/officeart/2005/8/layout/cycle7"/>
    <dgm:cxn modelId="{8A760BB7-11CA-4530-B8C9-1FA086FBDF8D}" srcId="{E67807FD-D1D5-43EF-85E0-4062FB5C89E9}" destId="{2F3658F5-5CDE-4C31-8536-BCDB23336F4E}" srcOrd="2" destOrd="0" parTransId="{5F42FE32-BCFF-4EDE-97F7-7A42E76774A5}" sibTransId="{8AE65634-FF6D-4423-BA9F-3B64DA17D4B2}"/>
    <dgm:cxn modelId="{64D3D52D-EADE-4DE5-B2C0-BFD75465999C}" type="presOf" srcId="{2F3658F5-5CDE-4C31-8536-BCDB23336F4E}" destId="{2595E8EA-7BC1-4766-8DB3-7C12B0FF3794}" srcOrd="0" destOrd="0" presId="urn:microsoft.com/office/officeart/2005/8/layout/cycle7"/>
    <dgm:cxn modelId="{DB157DD1-9A8E-4693-865A-6B61D61CFAB9}" type="presOf" srcId="{D673A19F-4AC8-45C8-B1F9-4FAFB6BBE03C}" destId="{449680A9-E8A6-4CCD-B514-98F3FC44E434}" srcOrd="0" destOrd="0" presId="urn:microsoft.com/office/officeart/2005/8/layout/cycle7"/>
    <dgm:cxn modelId="{B2B18396-D696-439A-9B69-A39762C7BEFB}" type="presOf" srcId="{9923CF21-22BD-4C3A-AD1B-BAEC88067FFB}" destId="{7AE487B0-3B85-4DBF-999B-E97688FD4A91}" srcOrd="0" destOrd="0" presId="urn:microsoft.com/office/officeart/2005/8/layout/cycle7"/>
    <dgm:cxn modelId="{648A0278-59B2-478F-A354-F292969BF08A}" type="presOf" srcId="{F1102F34-3A35-4E79-BC60-683020A84982}" destId="{E49BFE3F-237E-48BB-B09A-94A85CA66755}" srcOrd="0" destOrd="0" presId="urn:microsoft.com/office/officeart/2005/8/layout/cycle7"/>
    <dgm:cxn modelId="{2CA5951D-4158-48E1-9CDD-DE9238FF1F9E}" type="presOf" srcId="{E67807FD-D1D5-43EF-85E0-4062FB5C89E9}" destId="{3DEBE3C9-5EAA-4211-87AF-5B21FB33AD92}" srcOrd="0" destOrd="0" presId="urn:microsoft.com/office/officeart/2005/8/layout/cycle7"/>
    <dgm:cxn modelId="{850B34F3-48C5-478E-A07A-2C4D0C44E41F}" type="presParOf" srcId="{3DEBE3C9-5EAA-4211-87AF-5B21FB33AD92}" destId="{7AE487B0-3B85-4DBF-999B-E97688FD4A91}" srcOrd="0" destOrd="0" presId="urn:microsoft.com/office/officeart/2005/8/layout/cycle7"/>
    <dgm:cxn modelId="{AB52A002-0417-4FD7-929E-B23579DAAE3F}" type="presParOf" srcId="{3DEBE3C9-5EAA-4211-87AF-5B21FB33AD92}" destId="{449680A9-E8A6-4CCD-B514-98F3FC44E434}" srcOrd="1" destOrd="0" presId="urn:microsoft.com/office/officeart/2005/8/layout/cycle7"/>
    <dgm:cxn modelId="{322830AB-E4C1-4D25-AB8D-A30807E9CF45}" type="presParOf" srcId="{449680A9-E8A6-4CCD-B514-98F3FC44E434}" destId="{30C07AA9-1A9F-4A54-9D45-D2AD5D2A947F}" srcOrd="0" destOrd="0" presId="urn:microsoft.com/office/officeart/2005/8/layout/cycle7"/>
    <dgm:cxn modelId="{D8900D77-B83C-46C7-A9C3-4698DE17A169}" type="presParOf" srcId="{3DEBE3C9-5EAA-4211-87AF-5B21FB33AD92}" destId="{E49BFE3F-237E-48BB-B09A-94A85CA66755}" srcOrd="2" destOrd="0" presId="urn:microsoft.com/office/officeart/2005/8/layout/cycle7"/>
    <dgm:cxn modelId="{EDE2EE00-A8A7-407D-9B28-9A787B3968CC}" type="presParOf" srcId="{3DEBE3C9-5EAA-4211-87AF-5B21FB33AD92}" destId="{73ABDEB9-9B0B-46A4-8C77-0C93A3E08774}" srcOrd="3" destOrd="0" presId="urn:microsoft.com/office/officeart/2005/8/layout/cycle7"/>
    <dgm:cxn modelId="{7A0392D4-C1EE-4B0B-92E0-DB5BD429F82A}" type="presParOf" srcId="{73ABDEB9-9B0B-46A4-8C77-0C93A3E08774}" destId="{6173D7C4-FA6F-461B-9B66-E7CC2E7BFF57}" srcOrd="0" destOrd="0" presId="urn:microsoft.com/office/officeart/2005/8/layout/cycle7"/>
    <dgm:cxn modelId="{E722ABCA-4E01-4F53-B96C-F618BD0020DD}" type="presParOf" srcId="{3DEBE3C9-5EAA-4211-87AF-5B21FB33AD92}" destId="{2595E8EA-7BC1-4766-8DB3-7C12B0FF3794}" srcOrd="4" destOrd="0" presId="urn:microsoft.com/office/officeart/2005/8/layout/cycle7"/>
    <dgm:cxn modelId="{F79B9CD0-C944-4D31-A70A-22FC2EE94A5C}" type="presParOf" srcId="{3DEBE3C9-5EAA-4211-87AF-5B21FB33AD92}" destId="{BD57CD4A-3CBB-4AB2-8632-49AF9429178C}" srcOrd="5" destOrd="0" presId="urn:microsoft.com/office/officeart/2005/8/layout/cycle7"/>
    <dgm:cxn modelId="{7487F4C7-6615-44DB-ABE5-F5FA919FD98B}" type="presParOf" srcId="{BD57CD4A-3CBB-4AB2-8632-49AF9429178C}" destId="{9CBCB633-FC31-402C-8448-8D671A198206}"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FE3854-4A79-49D4-A84D-3F45837A7815}">
      <dsp:nvSpPr>
        <dsp:cNvPr id="0" name=""/>
        <dsp:cNvSpPr/>
      </dsp:nvSpPr>
      <dsp:spPr>
        <a:xfrm>
          <a:off x="769045" y="23042"/>
          <a:ext cx="1198213" cy="119821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kumimoji="1" lang="en-US" altLang="ja-JP" sz="1000" kern="1200" dirty="0" smtClean="0"/>
            <a:t>Knowledge of a system</a:t>
          </a:r>
          <a:endParaRPr kumimoji="1" lang="ja-JP" altLang="en-US" sz="1000" kern="1200" dirty="0"/>
        </a:p>
      </dsp:txBody>
      <dsp:txXfrm>
        <a:off x="907300" y="184340"/>
        <a:ext cx="921702" cy="380202"/>
      </dsp:txXfrm>
    </dsp:sp>
    <dsp:sp modelId="{B4F63D5D-8AF5-44A2-8693-958C7226CCF2}">
      <dsp:nvSpPr>
        <dsp:cNvPr id="0" name=""/>
        <dsp:cNvSpPr/>
      </dsp:nvSpPr>
      <dsp:spPr>
        <a:xfrm>
          <a:off x="1299024" y="553021"/>
          <a:ext cx="1198213" cy="119821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kumimoji="1" lang="en-US" altLang="ja-JP" sz="1000" kern="1200" dirty="0" smtClean="0"/>
            <a:t>Knowledge of Variation</a:t>
          </a:r>
          <a:endParaRPr kumimoji="1" lang="ja-JP" altLang="en-US" sz="1000" kern="1200" dirty="0"/>
        </a:p>
      </dsp:txBody>
      <dsp:txXfrm>
        <a:off x="1944216" y="691276"/>
        <a:ext cx="460851" cy="921702"/>
      </dsp:txXfrm>
    </dsp:sp>
    <dsp:sp modelId="{F2B812A7-9524-4AD1-83DD-1698608D5791}">
      <dsp:nvSpPr>
        <dsp:cNvPr id="0" name=""/>
        <dsp:cNvSpPr/>
      </dsp:nvSpPr>
      <dsp:spPr>
        <a:xfrm>
          <a:off x="769045" y="1083000"/>
          <a:ext cx="1198213" cy="119821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kumimoji="1" lang="en-US" altLang="ja-JP" sz="1000" kern="1200" dirty="0" smtClean="0"/>
            <a:t>Knowledge of Psychology</a:t>
          </a:r>
          <a:endParaRPr kumimoji="1" lang="ja-JP" altLang="en-US" sz="1000" kern="1200" dirty="0"/>
        </a:p>
      </dsp:txBody>
      <dsp:txXfrm>
        <a:off x="907300" y="1739713"/>
        <a:ext cx="921702" cy="380202"/>
      </dsp:txXfrm>
    </dsp:sp>
    <dsp:sp modelId="{02EFDD1F-3105-4C0B-B077-2D117ADD04DB}">
      <dsp:nvSpPr>
        <dsp:cNvPr id="0" name=""/>
        <dsp:cNvSpPr/>
      </dsp:nvSpPr>
      <dsp:spPr>
        <a:xfrm>
          <a:off x="239066" y="553021"/>
          <a:ext cx="1198213" cy="119821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kumimoji="1" lang="en-US" altLang="ja-JP" sz="1000" kern="1200" dirty="0" smtClean="0"/>
            <a:t>Theory of Knowledge </a:t>
          </a:r>
          <a:endParaRPr kumimoji="1" lang="ja-JP" altLang="en-US" sz="1000" kern="1200" dirty="0"/>
        </a:p>
      </dsp:txBody>
      <dsp:txXfrm>
        <a:off x="331236" y="691276"/>
        <a:ext cx="460851" cy="92170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3921D05-7697-49AF-A5A1-1234E26895DD}">
      <dsp:nvSpPr>
        <dsp:cNvPr id="0" name=""/>
        <dsp:cNvSpPr/>
      </dsp:nvSpPr>
      <dsp:spPr>
        <a:xfrm>
          <a:off x="0" y="0"/>
          <a:ext cx="1440160" cy="3487935"/>
        </a:xfrm>
        <a:prstGeom prst="triangl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5712CE-7154-4081-9D0E-48105D3D50C9}">
      <dsp:nvSpPr>
        <dsp:cNvPr id="0" name=""/>
        <dsp:cNvSpPr/>
      </dsp:nvSpPr>
      <dsp:spPr>
        <a:xfrm>
          <a:off x="720080" y="349134"/>
          <a:ext cx="936104" cy="495940"/>
        </a:xfrm>
        <a:prstGeom prst="round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kumimoji="1" lang="en-US" altLang="ja-JP" sz="1100" kern="1200" dirty="0" smtClean="0"/>
            <a:t>Self-</a:t>
          </a:r>
          <a:r>
            <a:rPr kumimoji="1" lang="en-US" altLang="ja-JP" sz="1100" kern="1200" dirty="0" err="1" smtClean="0"/>
            <a:t>Actualisation</a:t>
          </a:r>
          <a:endParaRPr kumimoji="1" lang="ja-JP" altLang="en-US" sz="1100" kern="1200" dirty="0"/>
        </a:p>
      </dsp:txBody>
      <dsp:txXfrm>
        <a:off x="720080" y="349134"/>
        <a:ext cx="936104" cy="495940"/>
      </dsp:txXfrm>
    </dsp:sp>
    <dsp:sp modelId="{DE901A6A-A8AE-4B0F-9B80-D5ED56A17237}">
      <dsp:nvSpPr>
        <dsp:cNvPr id="0" name=""/>
        <dsp:cNvSpPr/>
      </dsp:nvSpPr>
      <dsp:spPr>
        <a:xfrm>
          <a:off x="720080" y="907067"/>
          <a:ext cx="936104" cy="495940"/>
        </a:xfrm>
        <a:prstGeom prst="round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kumimoji="1" lang="en-US" altLang="ja-JP" sz="1100" kern="1200" dirty="0" smtClean="0"/>
            <a:t>Esteem</a:t>
          </a:r>
          <a:endParaRPr kumimoji="1" lang="ja-JP" altLang="en-US" sz="1100" kern="1200" dirty="0"/>
        </a:p>
      </dsp:txBody>
      <dsp:txXfrm>
        <a:off x="720080" y="907067"/>
        <a:ext cx="936104" cy="495940"/>
      </dsp:txXfrm>
    </dsp:sp>
    <dsp:sp modelId="{5D1D1600-B9E3-40D1-AB16-93BBE890EA4E}">
      <dsp:nvSpPr>
        <dsp:cNvPr id="0" name=""/>
        <dsp:cNvSpPr/>
      </dsp:nvSpPr>
      <dsp:spPr>
        <a:xfrm>
          <a:off x="720080" y="1465001"/>
          <a:ext cx="936104" cy="495940"/>
        </a:xfrm>
        <a:prstGeom prst="round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kumimoji="1" lang="en-US" altLang="ja-JP" sz="1100" kern="1200" dirty="0" smtClean="0"/>
            <a:t>Social</a:t>
          </a:r>
          <a:endParaRPr kumimoji="1" lang="ja-JP" altLang="en-US" sz="1100" kern="1200" dirty="0"/>
        </a:p>
      </dsp:txBody>
      <dsp:txXfrm>
        <a:off x="720080" y="1465001"/>
        <a:ext cx="936104" cy="495940"/>
      </dsp:txXfrm>
    </dsp:sp>
    <dsp:sp modelId="{5BA3DD4C-9606-4245-BA0E-56D41E758416}">
      <dsp:nvSpPr>
        <dsp:cNvPr id="0" name=""/>
        <dsp:cNvSpPr/>
      </dsp:nvSpPr>
      <dsp:spPr>
        <a:xfrm>
          <a:off x="720080" y="2022934"/>
          <a:ext cx="936104" cy="495940"/>
        </a:xfrm>
        <a:prstGeom prst="round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kumimoji="1" lang="en-US" altLang="ja-JP" sz="1100" kern="1200" dirty="0" smtClean="0"/>
            <a:t>Safety</a:t>
          </a:r>
          <a:endParaRPr kumimoji="1" lang="ja-JP" altLang="en-US" sz="1100" kern="1200" dirty="0"/>
        </a:p>
      </dsp:txBody>
      <dsp:txXfrm>
        <a:off x="720080" y="2022934"/>
        <a:ext cx="936104" cy="495940"/>
      </dsp:txXfrm>
    </dsp:sp>
    <dsp:sp modelId="{50E4FA05-6C1E-4C0A-8E4F-1805DBA042A0}">
      <dsp:nvSpPr>
        <dsp:cNvPr id="0" name=""/>
        <dsp:cNvSpPr/>
      </dsp:nvSpPr>
      <dsp:spPr>
        <a:xfrm>
          <a:off x="720080" y="2580868"/>
          <a:ext cx="936104" cy="495940"/>
        </a:xfrm>
        <a:prstGeom prst="round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kumimoji="1" lang="en-US" altLang="ja-JP" sz="1100" kern="1200" dirty="0" smtClean="0"/>
            <a:t>Physiological</a:t>
          </a:r>
          <a:endParaRPr kumimoji="1" lang="ja-JP" altLang="en-US" sz="1100" kern="1200" dirty="0"/>
        </a:p>
      </dsp:txBody>
      <dsp:txXfrm>
        <a:off x="720080" y="2580868"/>
        <a:ext cx="936104" cy="4959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39773A-C2CF-4B8F-AED5-5862A0528F47}">
      <dsp:nvSpPr>
        <dsp:cNvPr id="0" name=""/>
        <dsp:cNvSpPr/>
      </dsp:nvSpPr>
      <dsp:spPr>
        <a:xfrm rot="10800000">
          <a:off x="0" y="0"/>
          <a:ext cx="1656184" cy="1743967"/>
        </a:xfrm>
        <a:prstGeom prst="trapezoid">
          <a:avLst>
            <a:gd name="adj" fmla="val 25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kumimoji="1" lang="en-US" altLang="ja-JP" sz="1100" kern="1200" dirty="0" smtClean="0"/>
            <a:t>Motivational Factors</a:t>
          </a:r>
          <a:endParaRPr kumimoji="1" lang="ja-JP" altLang="en-US" sz="1100" kern="1200" dirty="0"/>
        </a:p>
      </dsp:txBody>
      <dsp:txXfrm>
        <a:off x="289832" y="0"/>
        <a:ext cx="1076519" cy="1743967"/>
      </dsp:txXfrm>
    </dsp:sp>
    <dsp:sp modelId="{98A8D91F-C19F-4BF3-94E9-65135928CC2F}">
      <dsp:nvSpPr>
        <dsp:cNvPr id="0" name=""/>
        <dsp:cNvSpPr/>
      </dsp:nvSpPr>
      <dsp:spPr>
        <a:xfrm rot="10800000">
          <a:off x="414046" y="1743968"/>
          <a:ext cx="828092" cy="1743967"/>
        </a:xfrm>
        <a:prstGeom prst="trapezoid">
          <a:avLst>
            <a:gd name="adj" fmla="val 5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kumimoji="1" lang="en-US" altLang="ja-JP" sz="1100" kern="1200" dirty="0" smtClean="0"/>
            <a:t>Hygiene Maintenance Factors</a:t>
          </a:r>
          <a:endParaRPr kumimoji="1" lang="ja-JP" altLang="en-US" sz="1100" kern="1200" dirty="0"/>
        </a:p>
      </dsp:txBody>
      <dsp:txXfrm>
        <a:off x="414046" y="1743968"/>
        <a:ext cx="828092" cy="174396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5A98A94-6BEA-4AD3-BF10-561C12C7C587}">
      <dsp:nvSpPr>
        <dsp:cNvPr id="0" name=""/>
        <dsp:cNvSpPr/>
      </dsp:nvSpPr>
      <dsp:spPr>
        <a:xfrm>
          <a:off x="502985" y="207446"/>
          <a:ext cx="1393956" cy="139395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kumimoji="1" lang="en-US" altLang="ja-JP" sz="1600" kern="1200" dirty="0" smtClean="0"/>
            <a:t>Task</a:t>
          </a:r>
          <a:endParaRPr kumimoji="1" lang="ja-JP" altLang="en-US" sz="1600" kern="1200" dirty="0"/>
        </a:p>
      </dsp:txBody>
      <dsp:txXfrm>
        <a:off x="688846" y="451388"/>
        <a:ext cx="1022234" cy="627280"/>
      </dsp:txXfrm>
    </dsp:sp>
    <dsp:sp modelId="{862E512D-C621-41C8-A72E-9F3C06DE56C8}">
      <dsp:nvSpPr>
        <dsp:cNvPr id="0" name=""/>
        <dsp:cNvSpPr/>
      </dsp:nvSpPr>
      <dsp:spPr>
        <a:xfrm>
          <a:off x="1005971" y="1078669"/>
          <a:ext cx="1393956" cy="139395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kumimoji="1" lang="en-US" altLang="ja-JP" sz="1600" kern="1200" dirty="0" smtClean="0"/>
            <a:t>Team</a:t>
          </a:r>
          <a:endParaRPr kumimoji="1" lang="ja-JP" altLang="en-US" sz="1600" kern="1200" dirty="0"/>
        </a:p>
      </dsp:txBody>
      <dsp:txXfrm>
        <a:off x="1432290" y="1438774"/>
        <a:ext cx="836373" cy="766675"/>
      </dsp:txXfrm>
    </dsp:sp>
    <dsp:sp modelId="{5F6E09A9-5A4D-4EDF-860B-47F3C457D57B}">
      <dsp:nvSpPr>
        <dsp:cNvPr id="0" name=""/>
        <dsp:cNvSpPr/>
      </dsp:nvSpPr>
      <dsp:spPr>
        <a:xfrm>
          <a:off x="0" y="1078669"/>
          <a:ext cx="1393956" cy="139395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kumimoji="1" lang="en-US" altLang="ja-JP" sz="1600" kern="1200" dirty="0" smtClean="0"/>
            <a:t>Individual</a:t>
          </a:r>
          <a:endParaRPr kumimoji="1" lang="ja-JP" altLang="en-US" sz="1600" kern="1200" dirty="0"/>
        </a:p>
      </dsp:txBody>
      <dsp:txXfrm>
        <a:off x="131264" y="1438774"/>
        <a:ext cx="836373" cy="76667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5C8E04-586E-47F3-9A36-64BD6A2AE35E}">
      <dsp:nvSpPr>
        <dsp:cNvPr id="0" name=""/>
        <dsp:cNvSpPr/>
      </dsp:nvSpPr>
      <dsp:spPr>
        <a:xfrm>
          <a:off x="396044" y="0"/>
          <a:ext cx="4320479" cy="4320479"/>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2E0D49-0973-4EEA-9C7E-2B2BE53A7DDE}">
      <dsp:nvSpPr>
        <dsp:cNvPr id="0" name=""/>
        <dsp:cNvSpPr/>
      </dsp:nvSpPr>
      <dsp:spPr>
        <a:xfrm>
          <a:off x="676875" y="280831"/>
          <a:ext cx="1728191" cy="1728191"/>
        </a:xfrm>
        <a:prstGeom prst="roundRect">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en-US" altLang="ja-JP" sz="2200" kern="1200" dirty="0" smtClean="0"/>
            <a:t>Red bead Leaders</a:t>
          </a:r>
        </a:p>
        <a:p>
          <a:pPr lvl="0" algn="ctr" defTabSz="977900">
            <a:lnSpc>
              <a:spcPct val="90000"/>
            </a:lnSpc>
            <a:spcBef>
              <a:spcPct val="0"/>
            </a:spcBef>
            <a:spcAft>
              <a:spcPct val="35000"/>
            </a:spcAft>
          </a:pPr>
          <a:r>
            <a:rPr kumimoji="1" lang="ja-JP" altLang="en-US" sz="2200" kern="1200" dirty="0" smtClean="0"/>
            <a:t>△</a:t>
          </a:r>
          <a:endParaRPr kumimoji="1" lang="ja-JP" altLang="en-US" sz="2200" kern="1200" dirty="0"/>
        </a:p>
      </dsp:txBody>
      <dsp:txXfrm>
        <a:off x="676875" y="280831"/>
        <a:ext cx="1728191" cy="1728191"/>
      </dsp:txXfrm>
    </dsp:sp>
    <dsp:sp modelId="{D0F7BC2D-7446-4B91-9011-6741D1609921}">
      <dsp:nvSpPr>
        <dsp:cNvPr id="0" name=""/>
        <dsp:cNvSpPr/>
      </dsp:nvSpPr>
      <dsp:spPr>
        <a:xfrm>
          <a:off x="2707500" y="280831"/>
          <a:ext cx="1728191" cy="1728191"/>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en-US" altLang="ja-JP" sz="2200" kern="1200" dirty="0" err="1" smtClean="0"/>
            <a:t>Leade</a:t>
          </a:r>
          <a:r>
            <a:rPr kumimoji="1" lang="ja-JP" altLang="en-US" sz="2200" kern="1200" dirty="0" err="1" smtClean="0"/>
            <a:t>ｒ</a:t>
          </a:r>
          <a:r>
            <a:rPr kumimoji="1" lang="en-US" altLang="ja-JP" sz="2200" kern="1200" dirty="0" smtClean="0"/>
            <a:t>ship Excellence</a:t>
          </a:r>
        </a:p>
        <a:p>
          <a:pPr lvl="0" algn="ctr" defTabSz="977900">
            <a:lnSpc>
              <a:spcPct val="90000"/>
            </a:lnSpc>
            <a:spcBef>
              <a:spcPct val="0"/>
            </a:spcBef>
            <a:spcAft>
              <a:spcPct val="35000"/>
            </a:spcAft>
          </a:pPr>
          <a:r>
            <a:rPr kumimoji="1" lang="ja-JP" altLang="en-US" sz="2200" kern="1200" dirty="0" smtClean="0"/>
            <a:t>◎</a:t>
          </a:r>
          <a:endParaRPr kumimoji="1" lang="ja-JP" altLang="en-US" sz="2200" kern="1200" dirty="0"/>
        </a:p>
      </dsp:txBody>
      <dsp:txXfrm>
        <a:off x="2707500" y="280831"/>
        <a:ext cx="1728191" cy="1728191"/>
      </dsp:txXfrm>
    </dsp:sp>
    <dsp:sp modelId="{ABA24382-6C1C-434D-A51B-E296AF3A60D2}">
      <dsp:nvSpPr>
        <dsp:cNvPr id="0" name=""/>
        <dsp:cNvSpPr/>
      </dsp:nvSpPr>
      <dsp:spPr>
        <a:xfrm>
          <a:off x="676875" y="2311456"/>
          <a:ext cx="1728191" cy="1728191"/>
        </a:xfrm>
        <a:prstGeom prst="roundRect">
          <a:avLst/>
        </a:prstGeom>
        <a:solidFill>
          <a:schemeClr val="accent1">
            <a:shade val="80000"/>
            <a:hueOff val="204164"/>
            <a:satOff val="-2928"/>
            <a:lumOff val="17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en-US" altLang="ja-JP" sz="2200" kern="1200" dirty="0" smtClean="0"/>
            <a:t>Dead Walking Leaders</a:t>
          </a:r>
        </a:p>
        <a:p>
          <a:pPr lvl="0" algn="ctr" defTabSz="977900">
            <a:lnSpc>
              <a:spcPct val="90000"/>
            </a:lnSpc>
            <a:spcBef>
              <a:spcPct val="0"/>
            </a:spcBef>
            <a:spcAft>
              <a:spcPct val="35000"/>
            </a:spcAft>
          </a:pPr>
          <a:r>
            <a:rPr kumimoji="1" lang="en-US" altLang="ja-JP" sz="2200" kern="1200" dirty="0" smtClean="0"/>
            <a:t>×</a:t>
          </a:r>
          <a:endParaRPr kumimoji="1" lang="ja-JP" altLang="en-US" sz="2200" kern="1200" dirty="0"/>
        </a:p>
      </dsp:txBody>
      <dsp:txXfrm>
        <a:off x="676875" y="2311456"/>
        <a:ext cx="1728191" cy="1728191"/>
      </dsp:txXfrm>
    </dsp:sp>
    <dsp:sp modelId="{58795CE7-B23A-4A72-AF83-1CF7FCA28A17}">
      <dsp:nvSpPr>
        <dsp:cNvPr id="0" name=""/>
        <dsp:cNvSpPr/>
      </dsp:nvSpPr>
      <dsp:spPr>
        <a:xfrm>
          <a:off x="2707500" y="2311456"/>
          <a:ext cx="1728191" cy="1728191"/>
        </a:xfrm>
        <a:prstGeom prst="roundRect">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en-US" altLang="ja-JP" sz="2200" kern="1200" dirty="0" smtClean="0"/>
            <a:t>Reporter</a:t>
          </a:r>
        </a:p>
        <a:p>
          <a:pPr lvl="0" algn="ctr" defTabSz="977900">
            <a:lnSpc>
              <a:spcPct val="90000"/>
            </a:lnSpc>
            <a:spcBef>
              <a:spcPct val="0"/>
            </a:spcBef>
            <a:spcAft>
              <a:spcPct val="35000"/>
            </a:spcAft>
          </a:pPr>
          <a:r>
            <a:rPr kumimoji="1" lang="ja-JP" altLang="en-US" sz="2200" kern="1200" dirty="0" smtClean="0"/>
            <a:t>△</a:t>
          </a:r>
          <a:endParaRPr kumimoji="1" lang="ja-JP" altLang="en-US" sz="2200" kern="1200" dirty="0"/>
        </a:p>
      </dsp:txBody>
      <dsp:txXfrm>
        <a:off x="2707500" y="2311456"/>
        <a:ext cx="1728191" cy="172819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5C8E04-586E-47F3-9A36-64BD6A2AE35E}">
      <dsp:nvSpPr>
        <dsp:cNvPr id="0" name=""/>
        <dsp:cNvSpPr/>
      </dsp:nvSpPr>
      <dsp:spPr>
        <a:xfrm>
          <a:off x="396044" y="0"/>
          <a:ext cx="4320479" cy="4320479"/>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2E0D49-0973-4EEA-9C7E-2B2BE53A7DDE}">
      <dsp:nvSpPr>
        <dsp:cNvPr id="0" name=""/>
        <dsp:cNvSpPr/>
      </dsp:nvSpPr>
      <dsp:spPr>
        <a:xfrm>
          <a:off x="676875" y="280831"/>
          <a:ext cx="1728191" cy="1728191"/>
        </a:xfrm>
        <a:prstGeom prst="roundRect">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en-US" altLang="ja-JP" sz="2200" kern="1200" dirty="0" smtClean="0"/>
            <a:t>Red bead Leaders</a:t>
          </a:r>
        </a:p>
        <a:p>
          <a:pPr lvl="0" algn="ctr" defTabSz="977900">
            <a:lnSpc>
              <a:spcPct val="90000"/>
            </a:lnSpc>
            <a:spcBef>
              <a:spcPct val="0"/>
            </a:spcBef>
            <a:spcAft>
              <a:spcPct val="35000"/>
            </a:spcAft>
          </a:pPr>
          <a:r>
            <a:rPr kumimoji="1" lang="ja-JP" altLang="en-US" sz="2200" kern="1200" dirty="0" smtClean="0"/>
            <a:t>△</a:t>
          </a:r>
          <a:endParaRPr kumimoji="1" lang="ja-JP" altLang="en-US" sz="2200" kern="1200" dirty="0"/>
        </a:p>
      </dsp:txBody>
      <dsp:txXfrm>
        <a:off x="676875" y="280831"/>
        <a:ext cx="1728191" cy="1728191"/>
      </dsp:txXfrm>
    </dsp:sp>
    <dsp:sp modelId="{D0F7BC2D-7446-4B91-9011-6741D1609921}">
      <dsp:nvSpPr>
        <dsp:cNvPr id="0" name=""/>
        <dsp:cNvSpPr/>
      </dsp:nvSpPr>
      <dsp:spPr>
        <a:xfrm>
          <a:off x="2707500" y="280831"/>
          <a:ext cx="1728191" cy="1728191"/>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en-US" altLang="ja-JP" sz="2200" kern="1200" dirty="0" err="1" smtClean="0"/>
            <a:t>Leade</a:t>
          </a:r>
          <a:r>
            <a:rPr kumimoji="1" lang="ja-JP" altLang="en-US" sz="2200" kern="1200" dirty="0" err="1" smtClean="0"/>
            <a:t>ｒ</a:t>
          </a:r>
          <a:r>
            <a:rPr kumimoji="1" lang="en-US" altLang="ja-JP" sz="2200" kern="1200" dirty="0" smtClean="0"/>
            <a:t>ship Excellence</a:t>
          </a:r>
        </a:p>
        <a:p>
          <a:pPr lvl="0" algn="ctr" defTabSz="977900">
            <a:lnSpc>
              <a:spcPct val="90000"/>
            </a:lnSpc>
            <a:spcBef>
              <a:spcPct val="0"/>
            </a:spcBef>
            <a:spcAft>
              <a:spcPct val="35000"/>
            </a:spcAft>
          </a:pPr>
          <a:r>
            <a:rPr kumimoji="1" lang="ja-JP" altLang="en-US" sz="2200" kern="1200" dirty="0" smtClean="0"/>
            <a:t>◎</a:t>
          </a:r>
          <a:endParaRPr kumimoji="1" lang="ja-JP" altLang="en-US" sz="2200" kern="1200" dirty="0"/>
        </a:p>
      </dsp:txBody>
      <dsp:txXfrm>
        <a:off x="2707500" y="280831"/>
        <a:ext cx="1728191" cy="1728191"/>
      </dsp:txXfrm>
    </dsp:sp>
    <dsp:sp modelId="{ABA24382-6C1C-434D-A51B-E296AF3A60D2}">
      <dsp:nvSpPr>
        <dsp:cNvPr id="0" name=""/>
        <dsp:cNvSpPr/>
      </dsp:nvSpPr>
      <dsp:spPr>
        <a:xfrm>
          <a:off x="676875" y="2311456"/>
          <a:ext cx="1728191" cy="1728191"/>
        </a:xfrm>
        <a:prstGeom prst="roundRect">
          <a:avLst/>
        </a:prstGeom>
        <a:solidFill>
          <a:schemeClr val="accent1">
            <a:shade val="80000"/>
            <a:hueOff val="204164"/>
            <a:satOff val="-2928"/>
            <a:lumOff val="17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en-US" altLang="ja-JP" sz="2200" kern="1200" dirty="0" smtClean="0"/>
            <a:t>Dead Walking Leaders</a:t>
          </a:r>
        </a:p>
        <a:p>
          <a:pPr lvl="0" algn="ctr" defTabSz="977900">
            <a:lnSpc>
              <a:spcPct val="90000"/>
            </a:lnSpc>
            <a:spcBef>
              <a:spcPct val="0"/>
            </a:spcBef>
            <a:spcAft>
              <a:spcPct val="35000"/>
            </a:spcAft>
          </a:pPr>
          <a:r>
            <a:rPr kumimoji="1" lang="en-US" altLang="ja-JP" sz="2200" kern="1200" dirty="0" smtClean="0"/>
            <a:t>×</a:t>
          </a:r>
          <a:endParaRPr kumimoji="1" lang="ja-JP" altLang="en-US" sz="2200" kern="1200" dirty="0"/>
        </a:p>
      </dsp:txBody>
      <dsp:txXfrm>
        <a:off x="676875" y="2311456"/>
        <a:ext cx="1728191" cy="1728191"/>
      </dsp:txXfrm>
    </dsp:sp>
    <dsp:sp modelId="{58795CE7-B23A-4A72-AF83-1CF7FCA28A17}">
      <dsp:nvSpPr>
        <dsp:cNvPr id="0" name=""/>
        <dsp:cNvSpPr/>
      </dsp:nvSpPr>
      <dsp:spPr>
        <a:xfrm>
          <a:off x="2707500" y="2311456"/>
          <a:ext cx="1728191" cy="1728191"/>
        </a:xfrm>
        <a:prstGeom prst="roundRect">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en-US" altLang="ja-JP" sz="2200" kern="1200" dirty="0" smtClean="0"/>
            <a:t>Reporter</a:t>
          </a:r>
        </a:p>
        <a:p>
          <a:pPr lvl="0" algn="ctr" defTabSz="977900">
            <a:lnSpc>
              <a:spcPct val="90000"/>
            </a:lnSpc>
            <a:spcBef>
              <a:spcPct val="0"/>
            </a:spcBef>
            <a:spcAft>
              <a:spcPct val="35000"/>
            </a:spcAft>
          </a:pPr>
          <a:r>
            <a:rPr kumimoji="1" lang="ja-JP" altLang="en-US" sz="2200" kern="1200" dirty="0" smtClean="0"/>
            <a:t>△</a:t>
          </a:r>
          <a:endParaRPr kumimoji="1" lang="ja-JP" altLang="en-US" sz="2200" kern="1200" dirty="0"/>
        </a:p>
      </dsp:txBody>
      <dsp:txXfrm>
        <a:off x="2707500" y="2311456"/>
        <a:ext cx="1728191" cy="1728191"/>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E487B0-3B85-4DBF-999B-E97688FD4A91}">
      <dsp:nvSpPr>
        <dsp:cNvPr id="0" name=""/>
        <dsp:cNvSpPr/>
      </dsp:nvSpPr>
      <dsp:spPr>
        <a:xfrm>
          <a:off x="1144041" y="140254"/>
          <a:ext cx="1384325" cy="692162"/>
        </a:xfrm>
        <a:prstGeom prst="roundRect">
          <a:avLst>
            <a:gd name="adj" fmla="val 10000"/>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err="1" smtClean="0"/>
            <a:t>Behaviours</a:t>
          </a:r>
          <a:endParaRPr kumimoji="1" lang="ja-JP" altLang="en-US" sz="2000" kern="1200" dirty="0"/>
        </a:p>
      </dsp:txBody>
      <dsp:txXfrm>
        <a:off x="1144041" y="140254"/>
        <a:ext cx="1384325" cy="692162"/>
      </dsp:txXfrm>
    </dsp:sp>
    <dsp:sp modelId="{449680A9-E8A6-4CCD-B514-98F3FC44E434}">
      <dsp:nvSpPr>
        <dsp:cNvPr id="0" name=""/>
        <dsp:cNvSpPr/>
      </dsp:nvSpPr>
      <dsp:spPr>
        <a:xfrm rot="3600000">
          <a:off x="2047047" y="1355035"/>
          <a:ext cx="721266" cy="242256"/>
        </a:xfrm>
        <a:prstGeom prst="leftRightArrow">
          <a:avLst>
            <a:gd name="adj1" fmla="val 60000"/>
            <a:gd name="adj2" fmla="val 50000"/>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kern="1200"/>
        </a:p>
      </dsp:txBody>
      <dsp:txXfrm rot="3600000">
        <a:off x="2047047" y="1355035"/>
        <a:ext cx="721266" cy="242256"/>
      </dsp:txXfrm>
    </dsp:sp>
    <dsp:sp modelId="{E49BFE3F-237E-48BB-B09A-94A85CA66755}">
      <dsp:nvSpPr>
        <dsp:cNvPr id="0" name=""/>
        <dsp:cNvSpPr/>
      </dsp:nvSpPr>
      <dsp:spPr>
        <a:xfrm>
          <a:off x="2286995" y="2119910"/>
          <a:ext cx="1384325" cy="692162"/>
        </a:xfrm>
        <a:prstGeom prst="roundRect">
          <a:avLst>
            <a:gd name="adj" fmla="val 10000"/>
          </a:avLst>
        </a:prstGeom>
        <a:solidFill>
          <a:schemeClr val="accent1">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Motivation</a:t>
          </a:r>
          <a:endParaRPr kumimoji="1" lang="ja-JP" altLang="en-US" sz="2000" kern="1200" dirty="0"/>
        </a:p>
      </dsp:txBody>
      <dsp:txXfrm>
        <a:off x="2286995" y="2119910"/>
        <a:ext cx="1384325" cy="692162"/>
      </dsp:txXfrm>
    </dsp:sp>
    <dsp:sp modelId="{73ABDEB9-9B0B-46A4-8C77-0C93A3E08774}">
      <dsp:nvSpPr>
        <dsp:cNvPr id="0" name=""/>
        <dsp:cNvSpPr/>
      </dsp:nvSpPr>
      <dsp:spPr>
        <a:xfrm rot="10800000">
          <a:off x="1475570" y="2344863"/>
          <a:ext cx="721266" cy="242256"/>
        </a:xfrm>
        <a:prstGeom prst="leftRightArrow">
          <a:avLst>
            <a:gd name="adj1" fmla="val 60000"/>
            <a:gd name="adj2" fmla="val 50000"/>
          </a:avLst>
        </a:prstGeom>
        <a:solidFill>
          <a:schemeClr val="accent1">
            <a:shade val="90000"/>
            <a:hueOff val="187556"/>
            <a:satOff val="-3464"/>
            <a:lumOff val="1606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kern="1200"/>
        </a:p>
      </dsp:txBody>
      <dsp:txXfrm rot="10800000">
        <a:off x="1475570" y="2344863"/>
        <a:ext cx="721266" cy="242256"/>
      </dsp:txXfrm>
    </dsp:sp>
    <dsp:sp modelId="{2595E8EA-7BC1-4766-8DB3-7C12B0FF3794}">
      <dsp:nvSpPr>
        <dsp:cNvPr id="0" name=""/>
        <dsp:cNvSpPr/>
      </dsp:nvSpPr>
      <dsp:spPr>
        <a:xfrm>
          <a:off x="1086" y="2119910"/>
          <a:ext cx="1384325" cy="692162"/>
        </a:xfrm>
        <a:prstGeom prst="roundRect">
          <a:avLst>
            <a:gd name="adj" fmla="val 10000"/>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Teamwork</a:t>
          </a:r>
          <a:endParaRPr kumimoji="1" lang="ja-JP" altLang="en-US" sz="2000" kern="1200" dirty="0"/>
        </a:p>
      </dsp:txBody>
      <dsp:txXfrm>
        <a:off x="1086" y="2119910"/>
        <a:ext cx="1384325" cy="692162"/>
      </dsp:txXfrm>
    </dsp:sp>
    <dsp:sp modelId="{BD57CD4A-3CBB-4AB2-8632-49AF9429178C}">
      <dsp:nvSpPr>
        <dsp:cNvPr id="0" name=""/>
        <dsp:cNvSpPr/>
      </dsp:nvSpPr>
      <dsp:spPr>
        <a:xfrm rot="18000000">
          <a:off x="904093" y="1355035"/>
          <a:ext cx="721266" cy="242256"/>
        </a:xfrm>
        <a:prstGeom prst="leftRightArrow">
          <a:avLst>
            <a:gd name="adj1" fmla="val 60000"/>
            <a:gd name="adj2" fmla="val 50000"/>
          </a:avLst>
        </a:prstGeom>
        <a:solidFill>
          <a:schemeClr val="accent1">
            <a:shade val="90000"/>
            <a:hueOff val="375112"/>
            <a:satOff val="-6927"/>
            <a:lumOff val="3212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kern="1200"/>
        </a:p>
      </dsp:txBody>
      <dsp:txXfrm rot="18000000">
        <a:off x="904093" y="1355035"/>
        <a:ext cx="721266" cy="24225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9CCED7-2E53-4809-9701-0550C0BAACF1}" type="datetimeFigureOut">
              <a:rPr kumimoji="1" lang="ja-JP" altLang="en-US" smtClean="0"/>
              <a:pPr/>
              <a:t>2011/2/24</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8E76B4-3770-47B3-AAAA-3B41022B24E2}"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W._Edwards_Deming#Deming.27s_14_point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4A8E76B4-3770-47B3-AAAA-3B41022B24E2}" type="slidenum">
              <a:rPr kumimoji="1" lang="ja-JP" altLang="en-US" smtClean="0"/>
              <a:pPr/>
              <a:t>14</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sz="1200" b="0" i="0" kern="1200" dirty="0" smtClean="0">
                <a:solidFill>
                  <a:schemeClr val="tx1"/>
                </a:solidFill>
                <a:latin typeface="+mn-lt"/>
                <a:ea typeface="+mn-ea"/>
                <a:cs typeface="+mn-cs"/>
              </a:rPr>
              <a:t>W. Edward Deming’s </a:t>
            </a:r>
            <a:r>
              <a:rPr kumimoji="1" lang="en-US" altLang="ja-JP" sz="1200" b="0" i="0" u="none" strike="noStrike" kern="1200" dirty="0" smtClean="0">
                <a:solidFill>
                  <a:schemeClr val="tx1"/>
                </a:solidFill>
                <a:latin typeface="+mn-lt"/>
                <a:ea typeface="+mn-ea"/>
                <a:cs typeface="+mn-cs"/>
                <a:hlinkClick r:id="rId3"/>
              </a:rPr>
              <a:t>14 KEY PRINCIPLES</a:t>
            </a:r>
            <a:endParaRPr kumimoji="1" lang="ja-JP" altLang="en-US" dirty="0"/>
          </a:p>
        </p:txBody>
      </p:sp>
      <p:sp>
        <p:nvSpPr>
          <p:cNvPr id="4" name="スライド番号プレースホルダ 3"/>
          <p:cNvSpPr>
            <a:spLocks noGrp="1"/>
          </p:cNvSpPr>
          <p:nvPr>
            <p:ph type="sldNum" sz="quarter" idx="10"/>
          </p:nvPr>
        </p:nvSpPr>
        <p:spPr/>
        <p:txBody>
          <a:bodyPr/>
          <a:lstStyle/>
          <a:p>
            <a:fld id="{4A8E76B4-3770-47B3-AAAA-3B41022B24E2}" type="slidenum">
              <a:rPr kumimoji="1" lang="ja-JP" altLang="en-US" smtClean="0"/>
              <a:pPr/>
              <a:t>17</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en-US" altLang="ja-JP" sz="1200" dirty="0" smtClean="0"/>
              <a:t> </a:t>
            </a:r>
            <a:r>
              <a:rPr lang="en-US" altLang="ja-JP" sz="1200" i="1" dirty="0" smtClean="0"/>
              <a:t>Motivation and Personality</a:t>
            </a:r>
            <a:r>
              <a:rPr lang="en-US" altLang="ja-JP" sz="1200" dirty="0" smtClean="0"/>
              <a:t>. New York: Harper &amp; Row.</a:t>
            </a:r>
            <a:endParaRPr kumimoji="1" lang="ja-JP" altLang="en-US" dirty="0"/>
          </a:p>
        </p:txBody>
      </p:sp>
      <p:sp>
        <p:nvSpPr>
          <p:cNvPr id="4" name="スライド番号プレースホルダ 3"/>
          <p:cNvSpPr>
            <a:spLocks noGrp="1"/>
          </p:cNvSpPr>
          <p:nvPr>
            <p:ph type="sldNum" sz="quarter" idx="10"/>
          </p:nvPr>
        </p:nvSpPr>
        <p:spPr/>
        <p:txBody>
          <a:bodyPr/>
          <a:lstStyle/>
          <a:p>
            <a:fld id="{4A8E76B4-3770-47B3-AAAA-3B41022B24E2}" type="slidenum">
              <a:rPr kumimoji="1" lang="ja-JP" altLang="en-US" smtClean="0"/>
              <a:pPr/>
              <a:t>18</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sz="1200" b="1" i="0" kern="1200" dirty="0" smtClean="0">
                <a:solidFill>
                  <a:schemeClr val="tx1"/>
                </a:solidFill>
                <a:latin typeface="+mn-lt"/>
                <a:ea typeface="+mn-ea"/>
                <a:cs typeface="+mn-cs"/>
              </a:rPr>
              <a:t>Action </a:t>
            </a:r>
            <a:r>
              <a:rPr kumimoji="1" lang="en-US" altLang="ja-JP" sz="1200" b="1" i="0" kern="1200" dirty="0" err="1" smtClean="0">
                <a:solidFill>
                  <a:schemeClr val="tx1"/>
                </a:solidFill>
                <a:latin typeface="+mn-lt"/>
                <a:ea typeface="+mn-ea"/>
                <a:cs typeface="+mn-cs"/>
              </a:rPr>
              <a:t>Centred</a:t>
            </a:r>
            <a:r>
              <a:rPr kumimoji="1" lang="en-US" altLang="ja-JP" sz="1200" b="1" i="0" kern="1200" dirty="0" smtClean="0">
                <a:solidFill>
                  <a:schemeClr val="tx1"/>
                </a:solidFill>
                <a:latin typeface="+mn-lt"/>
                <a:ea typeface="+mn-ea"/>
                <a:cs typeface="+mn-cs"/>
              </a:rPr>
              <a:t> Leadership</a:t>
            </a:r>
          </a:p>
          <a:p>
            <a:r>
              <a:rPr kumimoji="1" lang="en-US" altLang="ja-JP" sz="1200" b="0" i="0" kern="1200" dirty="0" smtClean="0">
                <a:solidFill>
                  <a:schemeClr val="tx1"/>
                </a:solidFill>
                <a:latin typeface="+mn-lt"/>
                <a:ea typeface="+mn-ea"/>
                <a:cs typeface="+mn-cs"/>
              </a:rPr>
              <a:t>A model proposed by John Adair (1973) argued that it is not who you are but what you do which establishes you as a leader. A leader needs to balance the needs of the task, the team and the individual, shown clearly in the diagram below in his 3 circle model.  The effective leader carries out the functions and demonstrates the </a:t>
            </a:r>
            <a:r>
              <a:rPr kumimoji="1" lang="en-US" altLang="ja-JP" sz="1200" b="0" i="0" kern="1200" dirty="0" err="1" smtClean="0">
                <a:solidFill>
                  <a:schemeClr val="tx1"/>
                </a:solidFill>
                <a:latin typeface="+mn-lt"/>
                <a:ea typeface="+mn-ea"/>
                <a:cs typeface="+mn-cs"/>
              </a:rPr>
              <a:t>behaviours</a:t>
            </a:r>
            <a:r>
              <a:rPr kumimoji="1" lang="en-US" altLang="ja-JP" sz="1200" b="0" i="0" kern="1200" dirty="0" smtClean="0">
                <a:solidFill>
                  <a:schemeClr val="tx1"/>
                </a:solidFill>
                <a:latin typeface="+mn-lt"/>
                <a:ea typeface="+mn-ea"/>
                <a:cs typeface="+mn-cs"/>
              </a:rPr>
              <a:t> appropriate to the circles, varying the level according to the needs of the situation.  The leader whilst balancing the three circles, sits in his/her helicopter above the process, ensuring the best possible overview of what is happening.</a:t>
            </a:r>
          </a:p>
          <a:p>
            <a:endParaRPr kumimoji="1" lang="en-US" altLang="ja-JP" sz="1200" b="0" i="0" kern="1200" dirty="0" smtClean="0">
              <a:solidFill>
                <a:schemeClr val="tx1"/>
              </a:solidFill>
              <a:latin typeface="+mn-lt"/>
              <a:ea typeface="+mn-ea"/>
              <a:cs typeface="+mn-cs"/>
            </a:endParaRPr>
          </a:p>
          <a:p>
            <a:r>
              <a:rPr kumimoji="1" lang="en-US" altLang="ja-JP" sz="1200" b="1" i="0" kern="1200" dirty="0" smtClean="0">
                <a:solidFill>
                  <a:schemeClr val="tx1"/>
                </a:solidFill>
                <a:latin typeface="+mn-lt"/>
                <a:ea typeface="+mn-ea"/>
                <a:cs typeface="+mn-cs"/>
              </a:rPr>
              <a:t>THE THREE CIRCLES</a:t>
            </a:r>
            <a:endParaRPr kumimoji="1" lang="en-US" altLang="ja-JP" sz="1200" b="0" i="0" kern="1200" dirty="0" smtClean="0">
              <a:solidFill>
                <a:schemeClr val="tx1"/>
              </a:solidFill>
              <a:latin typeface="+mn-lt"/>
              <a:ea typeface="+mn-ea"/>
              <a:cs typeface="+mn-cs"/>
            </a:endParaRPr>
          </a:p>
          <a:p>
            <a:r>
              <a:rPr kumimoji="1" lang="en-US" altLang="ja-JP" sz="1200" b="0" i="0" kern="1200" dirty="0" smtClean="0">
                <a:solidFill>
                  <a:schemeClr val="tx1"/>
                </a:solidFill>
                <a:latin typeface="+mn-lt"/>
                <a:ea typeface="+mn-ea"/>
                <a:cs typeface="+mn-cs"/>
              </a:rPr>
              <a:t>John Adair found that effective leaders pay attention to three areas of need for members of the team: those relating to the task, to the team itself, and to individual members of the team.  At any time, the emphasis on each circle may vary, but all are interdependent and so the leader must watch all three.</a:t>
            </a:r>
          </a:p>
          <a:p>
            <a:r>
              <a:rPr kumimoji="1" lang="en-US" altLang="ja-JP" sz="1200" b="1" i="0" kern="1200" dirty="0" smtClean="0">
                <a:solidFill>
                  <a:schemeClr val="tx1"/>
                </a:solidFill>
                <a:latin typeface="+mn-lt"/>
                <a:ea typeface="+mn-ea"/>
                <a:cs typeface="+mn-cs"/>
              </a:rPr>
              <a:t>Task needs</a:t>
            </a:r>
            <a:r>
              <a:rPr kumimoji="1" lang="en-US" altLang="ja-JP" sz="1200" b="0" i="0" kern="1200" dirty="0" smtClean="0">
                <a:solidFill>
                  <a:schemeClr val="tx1"/>
                </a:solidFill>
                <a:latin typeface="+mn-lt"/>
                <a:ea typeface="+mn-ea"/>
                <a:cs typeface="+mn-cs"/>
              </a:rPr>
              <a:t> include setting a clear goal and objectives, and </a:t>
            </a:r>
            <a:r>
              <a:rPr kumimoji="1" lang="en-US" altLang="ja-JP" sz="1200" b="0" i="0" kern="1200" dirty="0" err="1" smtClean="0">
                <a:solidFill>
                  <a:schemeClr val="tx1"/>
                </a:solidFill>
                <a:latin typeface="+mn-lt"/>
                <a:ea typeface="+mn-ea"/>
                <a:cs typeface="+mn-cs"/>
              </a:rPr>
              <a:t>organisation</a:t>
            </a:r>
            <a:r>
              <a:rPr kumimoji="1" lang="en-US" altLang="ja-JP" sz="1200" b="0" i="0" kern="1200" dirty="0" smtClean="0">
                <a:solidFill>
                  <a:schemeClr val="tx1"/>
                </a:solidFill>
                <a:latin typeface="+mn-lt"/>
                <a:ea typeface="+mn-ea"/>
                <a:cs typeface="+mn-cs"/>
              </a:rPr>
              <a:t> and management of the process.</a:t>
            </a:r>
          </a:p>
          <a:p>
            <a:r>
              <a:rPr kumimoji="1" lang="en-US" altLang="ja-JP" sz="1200" b="1" i="0" kern="1200" dirty="0" smtClean="0">
                <a:solidFill>
                  <a:schemeClr val="tx1"/>
                </a:solidFill>
                <a:latin typeface="+mn-lt"/>
                <a:ea typeface="+mn-ea"/>
                <a:cs typeface="+mn-cs"/>
              </a:rPr>
              <a:t>Team needs</a:t>
            </a:r>
            <a:r>
              <a:rPr kumimoji="1" lang="en-US" altLang="ja-JP" sz="1200" b="0" i="0" kern="1200" dirty="0" smtClean="0">
                <a:solidFill>
                  <a:schemeClr val="tx1"/>
                </a:solidFill>
                <a:latin typeface="+mn-lt"/>
                <a:ea typeface="+mn-ea"/>
                <a:cs typeface="+mn-cs"/>
              </a:rPr>
              <a:t> are things like effective interaction, support, shared work and communication within the team and with other teams.</a:t>
            </a:r>
          </a:p>
          <a:p>
            <a:r>
              <a:rPr kumimoji="1" lang="en-US" altLang="ja-JP" sz="1200" b="1" i="0" kern="1200" dirty="0" smtClean="0">
                <a:solidFill>
                  <a:schemeClr val="tx1"/>
                </a:solidFill>
                <a:latin typeface="+mn-lt"/>
                <a:ea typeface="+mn-ea"/>
                <a:cs typeface="+mn-cs"/>
              </a:rPr>
              <a:t>Individual needs</a:t>
            </a:r>
            <a:r>
              <a:rPr kumimoji="1" lang="en-US" altLang="ja-JP" sz="1200" b="0" i="0" kern="1200" dirty="0" smtClean="0">
                <a:solidFill>
                  <a:schemeClr val="tx1"/>
                </a:solidFill>
                <a:latin typeface="+mn-lt"/>
                <a:ea typeface="+mn-ea"/>
                <a:cs typeface="+mn-cs"/>
              </a:rPr>
              <a:t> will of course vary from person to person, but the effective leader will pay attention to, and deal with, how each person is behaving and feeling.</a:t>
            </a:r>
          </a:p>
          <a:p>
            <a:r>
              <a:rPr kumimoji="1" lang="en-US" altLang="ja-JP" sz="1200" b="0" i="0" kern="1200" dirty="0" smtClean="0">
                <a:solidFill>
                  <a:schemeClr val="tx1"/>
                </a:solidFill>
                <a:latin typeface="+mn-lt"/>
                <a:ea typeface="+mn-ea"/>
                <a:cs typeface="+mn-cs"/>
              </a:rPr>
              <a:t>The three circles model is nowadays seen as rather basic, especially by managers who want to be considered sophisticated and up-to-date.  However it's a good approach to learn early in your leadership career, providing a solid foundation for more complex human relations</a:t>
            </a:r>
          </a:p>
          <a:p>
            <a:endParaRPr kumimoji="1" lang="en-US" altLang="ja-JP" sz="1200" b="0" i="0" kern="1200" dirty="0" smtClean="0">
              <a:solidFill>
                <a:schemeClr val="tx1"/>
              </a:solidFill>
              <a:latin typeface="+mn-lt"/>
              <a:ea typeface="+mn-ea"/>
              <a:cs typeface="+mn-cs"/>
            </a:endParaRPr>
          </a:p>
          <a:p>
            <a:endParaRPr kumimoji="1" lang="ja-JP" altLang="en-US" dirty="0"/>
          </a:p>
        </p:txBody>
      </p:sp>
      <p:sp>
        <p:nvSpPr>
          <p:cNvPr id="4" name="スライド番号プレースホルダ 3"/>
          <p:cNvSpPr>
            <a:spLocks noGrp="1"/>
          </p:cNvSpPr>
          <p:nvPr>
            <p:ph type="sldNum" sz="quarter" idx="10"/>
          </p:nvPr>
        </p:nvSpPr>
        <p:spPr/>
        <p:txBody>
          <a:bodyPr/>
          <a:lstStyle/>
          <a:p>
            <a:fld id="{4A8E76B4-3770-47B3-AAAA-3B41022B24E2}" type="slidenum">
              <a:rPr kumimoji="1" lang="ja-JP" altLang="en-US" smtClean="0"/>
              <a:pPr/>
              <a:t>19</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9F583CD3-2750-4BCD-918B-3AC82121AB76}" type="datetime1">
              <a:rPr kumimoji="1" lang="ja-JP" altLang="en-US" smtClean="0"/>
              <a:pPr/>
              <a:t>2011/2/24</a:t>
            </a:fld>
            <a:endParaRPr kumimoji="1" lang="ja-JP" altLang="en-US"/>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72DCEC1-AE53-4D3E-92C5-04E21B45E08D}" type="datetime1">
              <a:rPr kumimoji="1" lang="ja-JP" altLang="en-US" smtClean="0"/>
              <a:pPr/>
              <a:t>2011/2/24</a:t>
            </a:fld>
            <a:endParaRPr kumimoji="1" lang="ja-JP" altLang="en-US"/>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6446049-6451-4B13-96CA-FBE1590423EC}" type="datetime1">
              <a:rPr kumimoji="1" lang="ja-JP" altLang="en-US" smtClean="0"/>
              <a:pPr/>
              <a:t>2011/2/24</a:t>
            </a:fld>
            <a:endParaRPr kumimoji="1" lang="ja-JP" altLang="en-US"/>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20162FD-6D94-4A5E-9336-A41EAEB91C6A}" type="datetime1">
              <a:rPr kumimoji="1" lang="ja-JP" altLang="en-US" smtClean="0"/>
              <a:pPr/>
              <a:t>2011/2/24</a:t>
            </a:fld>
            <a:endParaRPr kumimoji="1" lang="ja-JP" altLang="en-US"/>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C312618F-928E-47F1-84F6-D54AF94438D4}" type="datetime1">
              <a:rPr kumimoji="1" lang="ja-JP" altLang="en-US" smtClean="0"/>
              <a:pPr/>
              <a:t>2011/2/24</a:t>
            </a:fld>
            <a:endParaRPr kumimoji="1" lang="ja-JP" altLang="en-US"/>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C33C12AB-8E42-40B8-B87A-3850E6FFBE2B}" type="datetime1">
              <a:rPr kumimoji="1" lang="ja-JP" altLang="en-US" smtClean="0"/>
              <a:pPr/>
              <a:t>2011/2/24</a:t>
            </a:fld>
            <a:endParaRPr kumimoji="1" lang="ja-JP" altLang="en-US"/>
          </a:p>
        </p:txBody>
      </p:sp>
      <p:sp>
        <p:nvSpPr>
          <p:cNvPr id="6" name="フッター プレースホルダ 5"/>
          <p:cNvSpPr>
            <a:spLocks noGrp="1"/>
          </p:cNvSpPr>
          <p:nvPr>
            <p:ph type="ftr" sz="quarter" idx="11"/>
          </p:nvPr>
        </p:nvSpPr>
        <p:spPr/>
        <p:txBody>
          <a:bodyPr/>
          <a:lstStyle/>
          <a:p>
            <a:r>
              <a:rPr kumimoji="1" lang="en-GB" altLang="ja-JP" smtClean="0"/>
              <a:t>MBE2010/11 A-1</a:t>
            </a:r>
            <a:endParaRPr kumimoji="1" lang="ja-JP" altLang="en-US"/>
          </a:p>
        </p:txBody>
      </p:sp>
      <p:sp>
        <p:nvSpPr>
          <p:cNvPr id="7" name="スライド番号プレースホルダ 6"/>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69C36F9-C62E-4D0E-B540-F76058228150}" type="datetime1">
              <a:rPr kumimoji="1" lang="ja-JP" altLang="en-US" smtClean="0"/>
              <a:pPr/>
              <a:t>2011/2/24</a:t>
            </a:fld>
            <a:endParaRPr kumimoji="1" lang="ja-JP" altLang="en-US"/>
          </a:p>
        </p:txBody>
      </p:sp>
      <p:sp>
        <p:nvSpPr>
          <p:cNvPr id="8" name="フッター プレースホルダ 7"/>
          <p:cNvSpPr>
            <a:spLocks noGrp="1"/>
          </p:cNvSpPr>
          <p:nvPr>
            <p:ph type="ftr" sz="quarter" idx="11"/>
          </p:nvPr>
        </p:nvSpPr>
        <p:spPr/>
        <p:txBody>
          <a:bodyPr/>
          <a:lstStyle/>
          <a:p>
            <a:r>
              <a:rPr kumimoji="1" lang="en-GB" altLang="ja-JP" smtClean="0"/>
              <a:t>MBE2010/11 A-1</a:t>
            </a:r>
            <a:endParaRPr kumimoji="1" lang="ja-JP" altLang="en-US"/>
          </a:p>
        </p:txBody>
      </p:sp>
      <p:sp>
        <p:nvSpPr>
          <p:cNvPr id="9" name="スライド番号プレースホルダ 8"/>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6CBE66D3-5F4A-4D1D-A421-BADDAFB07A6C}" type="datetime1">
              <a:rPr kumimoji="1" lang="ja-JP" altLang="en-US" smtClean="0"/>
              <a:pPr/>
              <a:t>2011/2/24</a:t>
            </a:fld>
            <a:endParaRPr kumimoji="1" lang="ja-JP" altLang="en-US"/>
          </a:p>
        </p:txBody>
      </p:sp>
      <p:sp>
        <p:nvSpPr>
          <p:cNvPr id="4" name="フッター プレースホルダ 3"/>
          <p:cNvSpPr>
            <a:spLocks noGrp="1"/>
          </p:cNvSpPr>
          <p:nvPr>
            <p:ph type="ftr" sz="quarter" idx="11"/>
          </p:nvPr>
        </p:nvSpPr>
        <p:spPr/>
        <p:txBody>
          <a:bodyPr/>
          <a:lstStyle/>
          <a:p>
            <a:r>
              <a:rPr kumimoji="1" lang="en-GB" altLang="ja-JP" smtClean="0"/>
              <a:t>MBE2010/11 A-1</a:t>
            </a:r>
            <a:endParaRPr kumimoji="1" lang="ja-JP" altLang="en-US"/>
          </a:p>
        </p:txBody>
      </p:sp>
      <p:sp>
        <p:nvSpPr>
          <p:cNvPr id="5" name="スライド番号プレースホルダ 4"/>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9C92F74-A67D-4B03-994C-84313B3456C6}" type="datetime1">
              <a:rPr kumimoji="1" lang="ja-JP" altLang="en-US" smtClean="0"/>
              <a:pPr/>
              <a:t>2011/2/24</a:t>
            </a:fld>
            <a:endParaRPr kumimoji="1" lang="ja-JP" altLang="en-US"/>
          </a:p>
        </p:txBody>
      </p:sp>
      <p:sp>
        <p:nvSpPr>
          <p:cNvPr id="3" name="フッター プレースホルダ 2"/>
          <p:cNvSpPr>
            <a:spLocks noGrp="1"/>
          </p:cNvSpPr>
          <p:nvPr>
            <p:ph type="ftr" sz="quarter" idx="11"/>
          </p:nvPr>
        </p:nvSpPr>
        <p:spPr/>
        <p:txBody>
          <a:bodyPr/>
          <a:lstStyle/>
          <a:p>
            <a:r>
              <a:rPr kumimoji="1" lang="en-GB" altLang="ja-JP" smtClean="0"/>
              <a:t>MBE2010/11 A-1</a:t>
            </a:r>
            <a:endParaRPr kumimoji="1" lang="ja-JP" altLang="en-US"/>
          </a:p>
        </p:txBody>
      </p:sp>
      <p:sp>
        <p:nvSpPr>
          <p:cNvPr id="4" name="スライド番号プレースホルダ 3"/>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75ADB93-FDEE-443E-B2E8-C2B11569DB88}" type="datetime1">
              <a:rPr kumimoji="1" lang="ja-JP" altLang="en-US" smtClean="0"/>
              <a:pPr/>
              <a:t>2011/2/24</a:t>
            </a:fld>
            <a:endParaRPr kumimoji="1" lang="ja-JP" altLang="en-US"/>
          </a:p>
        </p:txBody>
      </p:sp>
      <p:sp>
        <p:nvSpPr>
          <p:cNvPr id="6" name="フッター プレースホルダ 5"/>
          <p:cNvSpPr>
            <a:spLocks noGrp="1"/>
          </p:cNvSpPr>
          <p:nvPr>
            <p:ph type="ftr" sz="quarter" idx="11"/>
          </p:nvPr>
        </p:nvSpPr>
        <p:spPr/>
        <p:txBody>
          <a:bodyPr/>
          <a:lstStyle/>
          <a:p>
            <a:r>
              <a:rPr kumimoji="1" lang="en-GB" altLang="ja-JP" smtClean="0"/>
              <a:t>MBE2010/11 A-1</a:t>
            </a:r>
            <a:endParaRPr kumimoji="1" lang="ja-JP" altLang="en-US"/>
          </a:p>
        </p:txBody>
      </p:sp>
      <p:sp>
        <p:nvSpPr>
          <p:cNvPr id="7" name="スライド番号プレースホルダ 6"/>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072C2575-0FFC-45EF-B922-6A0A3D644C0B}" type="datetime1">
              <a:rPr kumimoji="1" lang="ja-JP" altLang="en-US" smtClean="0"/>
              <a:pPr/>
              <a:t>2011/2/24</a:t>
            </a:fld>
            <a:endParaRPr kumimoji="1" lang="ja-JP" altLang="en-US"/>
          </a:p>
        </p:txBody>
      </p:sp>
      <p:sp>
        <p:nvSpPr>
          <p:cNvPr id="6" name="フッター プレースホルダ 5"/>
          <p:cNvSpPr>
            <a:spLocks noGrp="1"/>
          </p:cNvSpPr>
          <p:nvPr>
            <p:ph type="ftr" sz="quarter" idx="11"/>
          </p:nvPr>
        </p:nvSpPr>
        <p:spPr/>
        <p:txBody>
          <a:bodyPr/>
          <a:lstStyle/>
          <a:p>
            <a:r>
              <a:rPr kumimoji="1" lang="en-GB" altLang="ja-JP" smtClean="0"/>
              <a:t>MBE2010/11 A-1</a:t>
            </a:r>
            <a:endParaRPr kumimoji="1" lang="ja-JP" altLang="en-US"/>
          </a:p>
        </p:txBody>
      </p:sp>
      <p:sp>
        <p:nvSpPr>
          <p:cNvPr id="7" name="スライド番号プレースホルダ 6"/>
          <p:cNvSpPr>
            <a:spLocks noGrp="1"/>
          </p:cNvSpPr>
          <p:nvPr>
            <p:ph type="sldNum" sz="quarter" idx="12"/>
          </p:nvPr>
        </p:nvSpPr>
        <p:spPr/>
        <p:txBody>
          <a:bodyPr/>
          <a:lstStyle/>
          <a:p>
            <a:fld id="{4CA4DA65-8E3E-4E31-9C6E-0AAC8B0A1D3D}"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979E12-5A18-40DC-B4CA-5BDBAC65EF58}" type="datetime1">
              <a:rPr kumimoji="1" lang="ja-JP" altLang="en-US" smtClean="0"/>
              <a:pPr/>
              <a:t>2011/2/24</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A4DA65-8E3E-4E31-9C6E-0AAC8B0A1D3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chart" Target="../charts/chart13.xml"/><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chart" Target="../charts/chart14.xml"/><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1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chart" Target="../charts/chart15.xml"/><Relationship Id="rId7" Type="http://schemas.openxmlformats.org/officeDocument/2006/relationships/diagramColors" Target="../diagrams/colors4.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normAutofit fontScale="62500" lnSpcReduction="20000"/>
          </a:bodyPr>
          <a:lstStyle/>
          <a:p>
            <a:r>
              <a:rPr lang="en-US" altLang="ja-JP" dirty="0"/>
              <a:t>1. Critically </a:t>
            </a:r>
            <a:r>
              <a:rPr lang="en-US" altLang="ja-JP" strike="sngStrike" dirty="0"/>
              <a:t>assess </a:t>
            </a:r>
            <a:r>
              <a:rPr lang="en-US" altLang="ja-JP" strike="sngStrike" dirty="0">
                <a:solidFill>
                  <a:srgbClr val="FF0000"/>
                </a:solidFill>
              </a:rPr>
              <a:t>the positive and negative </a:t>
            </a:r>
            <a:r>
              <a:rPr lang="en-US" altLang="ja-JP" dirty="0"/>
              <a:t>aspects of Performance </a:t>
            </a:r>
            <a:r>
              <a:rPr lang="en-US" altLang="ja-JP" strike="sngStrike" dirty="0"/>
              <a:t>Appraisal (</a:t>
            </a:r>
            <a:r>
              <a:rPr lang="en-US" altLang="ja-JP" strike="sngStrike" dirty="0">
                <a:solidFill>
                  <a:srgbClr val="FF0000"/>
                </a:solidFill>
              </a:rPr>
              <a:t>PA) systems </a:t>
            </a:r>
            <a:r>
              <a:rPr lang="en-US" altLang="ja-JP" dirty="0"/>
              <a:t>in terms of their effect </a:t>
            </a:r>
            <a:r>
              <a:rPr lang="en-US" altLang="ja-JP" strike="sngStrike" dirty="0"/>
              <a:t>on </a:t>
            </a:r>
            <a:r>
              <a:rPr lang="en-US" altLang="ja-JP" strike="sngStrike" dirty="0" err="1">
                <a:solidFill>
                  <a:srgbClr val="FF0000"/>
                </a:solidFill>
              </a:rPr>
              <a:t>behaviours</a:t>
            </a:r>
            <a:r>
              <a:rPr lang="en-US" altLang="ja-JP" strike="sngStrike" dirty="0"/>
              <a:t>, </a:t>
            </a:r>
            <a:r>
              <a:rPr lang="en-US" altLang="ja-JP" strike="sngStrike" dirty="0">
                <a:solidFill>
                  <a:srgbClr val="FF0000"/>
                </a:solidFill>
              </a:rPr>
              <a:t>motivation and teamwork</a:t>
            </a:r>
            <a:r>
              <a:rPr lang="en-US" altLang="ja-JP" strike="sngStrike" dirty="0"/>
              <a:t>. </a:t>
            </a:r>
            <a:endParaRPr lang="en-US" altLang="ja-JP" strike="sngStrike" dirty="0" smtClean="0"/>
          </a:p>
          <a:p>
            <a:r>
              <a:rPr lang="en-US" altLang="ja-JP" dirty="0" smtClean="0"/>
              <a:t>Depending </a:t>
            </a:r>
            <a:r>
              <a:rPr lang="en-US" altLang="ja-JP" dirty="0"/>
              <a:t>upon your conclusions suggest </a:t>
            </a:r>
            <a:r>
              <a:rPr lang="en-US" altLang="ja-JP" dirty="0">
                <a:solidFill>
                  <a:srgbClr val="FF0000"/>
                </a:solidFill>
              </a:rPr>
              <a:t>how PA systems </a:t>
            </a:r>
            <a:r>
              <a:rPr lang="en-US" altLang="ja-JP" dirty="0"/>
              <a:t>might be </a:t>
            </a:r>
            <a:r>
              <a:rPr lang="en-US" altLang="ja-JP" dirty="0">
                <a:solidFill>
                  <a:srgbClr val="FF0000"/>
                </a:solidFill>
              </a:rPr>
              <a:t>modified</a:t>
            </a:r>
            <a:r>
              <a:rPr lang="en-US" altLang="ja-JP" dirty="0"/>
              <a:t>, or </a:t>
            </a:r>
            <a:r>
              <a:rPr lang="en-US" altLang="ja-JP" dirty="0">
                <a:solidFill>
                  <a:srgbClr val="FF0000"/>
                </a:solidFill>
              </a:rPr>
              <a:t>what might replace </a:t>
            </a:r>
            <a:r>
              <a:rPr lang="en-US" altLang="ja-JP" dirty="0"/>
              <a:t>them in order to better align </a:t>
            </a:r>
            <a:r>
              <a:rPr lang="en-US" altLang="ja-JP" dirty="0">
                <a:solidFill>
                  <a:srgbClr val="FF0000"/>
                </a:solidFill>
              </a:rPr>
              <a:t>performance management approaches</a:t>
            </a:r>
            <a:r>
              <a:rPr lang="en-US" altLang="ja-JP" dirty="0"/>
              <a:t> with </a:t>
            </a:r>
            <a:r>
              <a:rPr lang="en-US" altLang="ja-JP" b="1" u="sng" dirty="0">
                <a:solidFill>
                  <a:srgbClr val="FF0000"/>
                </a:solidFill>
              </a:rPr>
              <a:t>leadership theory</a:t>
            </a:r>
            <a:r>
              <a:rPr lang="en-US" altLang="ja-JP" dirty="0" smtClean="0"/>
              <a:t>.</a:t>
            </a:r>
          </a:p>
          <a:p>
            <a:endParaRPr lang="en-US" altLang="ja-JP" dirty="0" smtClean="0"/>
          </a:p>
          <a:p>
            <a:r>
              <a:rPr lang="en-US" altLang="ja-JP" dirty="0" smtClean="0"/>
              <a:t>2</a:t>
            </a:r>
            <a:r>
              <a:rPr lang="en-US" altLang="ja-JP" dirty="0"/>
              <a:t>. Use your wiki to develop your ideas using the library database and other sources appropriately to support your views.</a:t>
            </a:r>
            <a:br>
              <a:rPr lang="en-US" altLang="ja-JP" dirty="0"/>
            </a:br>
            <a:r>
              <a:rPr lang="en-US" altLang="ja-JP" dirty="0"/>
              <a:t>3. Prepare a short presentation (10 – 15 minutes) of your team's findings. Make sure that in your presentation you cite all reference sources that you use, using APA format, and provide a reference list (as the last slide if you are using a slide show to support your presentation).</a:t>
            </a:r>
            <a:br>
              <a:rPr lang="en-US" altLang="ja-JP" dirty="0"/>
            </a:br>
            <a:r>
              <a:rPr lang="en-US" altLang="ja-JP" dirty="0"/>
              <a:t>4. Present your findings on Wednesday 23 February at 9.00 am in IMC Room 249.</a:t>
            </a:r>
            <a:endParaRPr kumimoji="1" lang="ja-JP" altLang="en-US" dirty="0"/>
          </a:p>
        </p:txBody>
      </p:sp>
      <p:sp>
        <p:nvSpPr>
          <p:cNvPr id="4" name="スライド番号プレースホルダ 3"/>
          <p:cNvSpPr>
            <a:spLocks noGrp="1"/>
          </p:cNvSpPr>
          <p:nvPr>
            <p:ph type="sldNum" sz="quarter" idx="12"/>
          </p:nvPr>
        </p:nvSpPr>
        <p:spPr/>
        <p:txBody>
          <a:bodyPr/>
          <a:lstStyle/>
          <a:p>
            <a:fld id="{4CA4DA65-8E3E-4E31-9C6E-0AAC8B0A1D3D}" type="slidenum">
              <a:rPr kumimoji="1" lang="ja-JP" altLang="en-US" smtClean="0"/>
              <a:pPr/>
              <a:t>1</a:t>
            </a:fld>
            <a:endParaRPr kumimoji="1" lang="ja-JP" altLang="en-US"/>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7. Performance ranking method</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Individually quite motivating, especially for competitive employees.</a:t>
            </a:r>
          </a:p>
          <a:p>
            <a:pPr>
              <a:buFont typeface="Wingdings" pitchFamily="2" charset="2"/>
              <a:buChar char="p"/>
            </a:pPr>
            <a:r>
              <a:rPr lang="en-US" altLang="ja-JP" dirty="0" smtClean="0"/>
              <a:t>Could be effective in short-term.</a:t>
            </a:r>
          </a:p>
          <a:p>
            <a:endParaRPr kumimoji="1" lang="ja-JP" altLang="en-US"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Difficult to evaluate fairly.</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Would</a:t>
            </a:r>
            <a:r>
              <a:rPr kumimoji="1" lang="en-US" altLang="ja-JP" sz="1400" b="0" i="0" u="none" strike="noStrike" kern="1200" cap="none" spc="0" normalizeH="0" noProof="0" dirty="0" smtClean="0">
                <a:ln>
                  <a:noFill/>
                </a:ln>
                <a:solidFill>
                  <a:schemeClr val="tx1"/>
                </a:solidFill>
                <a:effectLst/>
                <a:uLnTx/>
                <a:uFillTx/>
                <a:latin typeface="+mn-lt"/>
                <a:ea typeface="+mn-ea"/>
                <a:cs typeface="+mn-cs"/>
              </a:rPr>
              <a:t> encourage competition with employees only looking out for themselves.</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noProof="0" dirty="0" smtClean="0"/>
              <a:t>Instills fear and can be demoralizing for those with low rank.</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916832"/>
            <a:ext cx="3456384" cy="1569660"/>
          </a:xfrm>
          <a:prstGeom prst="rect">
            <a:avLst/>
          </a:prstGeom>
        </p:spPr>
        <p:txBody>
          <a:bodyPr wrap="square">
            <a:spAutoFit/>
          </a:bodyPr>
          <a:lstStyle/>
          <a:p>
            <a:r>
              <a:rPr lang="en-US" altLang="ja-JP" sz="1600" dirty="0" smtClean="0"/>
              <a:t>Ranking is a performance appraisal method that is used to evaluate employee performance from best to worst. It is a combination of the rating scale and critical incident techniques of employee performance evaluation.</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10</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3762890" cy="307777"/>
          </a:xfrm>
          <a:prstGeom prst="rect">
            <a:avLst/>
          </a:prstGeom>
        </p:spPr>
        <p:txBody>
          <a:bodyPr wrap="none">
            <a:spAutoFit/>
          </a:bodyPr>
          <a:lstStyle/>
          <a:p>
            <a:r>
              <a:rPr lang="en-GB" altLang="ja-JP" sz="1400" dirty="0" smtClean="0"/>
              <a:t>Source: Katz, B., </a:t>
            </a:r>
            <a:r>
              <a:rPr lang="en-GB" altLang="ja-JP" sz="1400" dirty="0" err="1" smtClean="0"/>
              <a:t>Bruck</a:t>
            </a:r>
            <a:r>
              <a:rPr lang="en-GB" altLang="ja-JP" sz="1400" dirty="0" smtClean="0"/>
              <a:t>, M., &amp; Coleman, W. (2001)</a:t>
            </a:r>
            <a:endParaRPr lang="ja-JP" alt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8. Management By Objectives (MBO) method</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Based on employee/manager input and commitment.</a:t>
            </a:r>
          </a:p>
          <a:p>
            <a:pPr>
              <a:buFont typeface="Wingdings" pitchFamily="2" charset="2"/>
              <a:buChar char="p"/>
            </a:pPr>
            <a:r>
              <a:rPr lang="en-US" altLang="ja-JP" dirty="0" smtClean="0"/>
              <a:t>Gives focus and direction to employees.</a:t>
            </a:r>
          </a:p>
          <a:p>
            <a:pPr>
              <a:buFont typeface="Wingdings" pitchFamily="2" charset="2"/>
              <a:buChar char="p"/>
            </a:pPr>
            <a:r>
              <a:rPr lang="en-US" altLang="ja-JP" dirty="0" smtClean="0"/>
              <a:t>Periodic re-evaluation keeps progress on track.</a:t>
            </a:r>
          </a:p>
          <a:p>
            <a:endParaRPr kumimoji="1" lang="ja-JP" altLang="en-US"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Goal-oriented approach that may not understand the limitations of the process to achieve (Red-bead).</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May limit people to reaching targets, when they could exceed them.</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De-motivates</a:t>
            </a:r>
            <a:r>
              <a:rPr kumimoji="1" lang="en-US" altLang="ja-JP" sz="1400" b="0" i="0" u="none" strike="noStrike" kern="1200" cap="none" spc="0" normalizeH="0" noProof="0" dirty="0" smtClean="0">
                <a:ln>
                  <a:noFill/>
                </a:ln>
                <a:solidFill>
                  <a:schemeClr val="tx1"/>
                </a:solidFill>
                <a:effectLst/>
                <a:uLnTx/>
                <a:uFillTx/>
                <a:latin typeface="+mn-lt"/>
                <a:ea typeface="+mn-ea"/>
                <a:cs typeface="+mn-cs"/>
              </a:rPr>
              <a:t> those unable to improve or achieve targets.</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556792"/>
            <a:ext cx="3456384" cy="2062103"/>
          </a:xfrm>
          <a:prstGeom prst="rect">
            <a:avLst/>
          </a:prstGeom>
        </p:spPr>
        <p:txBody>
          <a:bodyPr wrap="square">
            <a:spAutoFit/>
          </a:bodyPr>
          <a:lstStyle/>
          <a:p>
            <a:r>
              <a:rPr lang="en-US" altLang="ja-JP" sz="1600" dirty="0" smtClean="0"/>
              <a:t>MBO is a process in which managers / employees set objectives for the employee, periodically evaluate the performance, and reward according to the result. MBO focuses attention on what must be accomplished (goals) rather than how it is to be accomplished (methods)</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11</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2555764" cy="307777"/>
          </a:xfrm>
          <a:prstGeom prst="rect">
            <a:avLst/>
          </a:prstGeom>
        </p:spPr>
        <p:txBody>
          <a:bodyPr wrap="none">
            <a:spAutoFit/>
          </a:bodyPr>
          <a:lstStyle/>
          <a:p>
            <a:r>
              <a:rPr lang="en-GB" altLang="ja-JP" sz="1400" dirty="0" smtClean="0"/>
              <a:t>Source: </a:t>
            </a:r>
            <a:r>
              <a:rPr lang="en-GB" altLang="ja-JP" sz="1400" dirty="0" err="1" smtClean="0"/>
              <a:t>Ivancevich</a:t>
            </a:r>
            <a:r>
              <a:rPr lang="en-GB" altLang="ja-JP" sz="1400" dirty="0" smtClean="0"/>
              <a:t>, J. M. (1972). </a:t>
            </a:r>
            <a:endParaRPr lang="ja-JP" alt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9. 360 degree performance appraisal</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952328"/>
          </a:xfrm>
        </p:spPr>
        <p:txBody>
          <a:bodyPr>
            <a:normAutofit/>
          </a:bodyPr>
          <a:lstStyle/>
          <a:p>
            <a:r>
              <a:rPr kumimoji="1" lang="en-US" altLang="ja-JP" sz="1600" b="1" dirty="0" smtClean="0"/>
              <a:t>Pros</a:t>
            </a:r>
          </a:p>
          <a:p>
            <a:pPr>
              <a:buFont typeface="Wingdings" pitchFamily="2" charset="2"/>
              <a:buChar char="p"/>
            </a:pPr>
            <a:r>
              <a:rPr lang="en-US" altLang="ja-JP" dirty="0" smtClean="0"/>
              <a:t>Wide scope of feedback makes use of all possible sources of experience.</a:t>
            </a:r>
          </a:p>
          <a:p>
            <a:pPr>
              <a:buFont typeface="Wingdings" pitchFamily="2" charset="2"/>
              <a:buChar char="p"/>
            </a:pPr>
            <a:r>
              <a:rPr lang="en-US" altLang="ja-JP" dirty="0" smtClean="0"/>
              <a:t>Motivator to perform on all fronts.</a:t>
            </a:r>
          </a:p>
          <a:p>
            <a:pPr>
              <a:buFont typeface="Wingdings" pitchFamily="2" charset="2"/>
              <a:buChar char="p"/>
            </a:pPr>
            <a:r>
              <a:rPr lang="en-US" altLang="ja-JP" dirty="0" smtClean="0"/>
              <a:t>Removes subjectivity aspects of other methods.</a:t>
            </a:r>
          </a:p>
          <a:p>
            <a:pPr>
              <a:buFont typeface="Wingdings" pitchFamily="2" charset="2"/>
              <a:buChar char="p"/>
            </a:pPr>
            <a:r>
              <a:rPr lang="en-US" altLang="ja-JP" dirty="0" smtClean="0"/>
              <a:t>Identifies strengths and areas for improvement.</a:t>
            </a:r>
          </a:p>
          <a:p>
            <a:pPr>
              <a:buFont typeface="Wingdings" pitchFamily="2" charset="2"/>
              <a:buChar char="p"/>
            </a:pPr>
            <a:r>
              <a:rPr lang="en-US" altLang="ja-JP" dirty="0" smtClean="0"/>
              <a:t>Anonymous, so no fear of reprisal from those who are rated.</a:t>
            </a:r>
          </a:p>
          <a:p>
            <a:pPr>
              <a:buFont typeface="Wingdings" pitchFamily="2" charset="2"/>
              <a:buChar char="p"/>
            </a:pPr>
            <a:r>
              <a:rPr lang="en-US" altLang="ja-JP" dirty="0" smtClean="0"/>
              <a:t>Holds even the management accountable.</a:t>
            </a:r>
          </a:p>
          <a:p>
            <a:pPr>
              <a:buFont typeface="Wingdings" pitchFamily="2" charset="2"/>
              <a:buChar char="p"/>
            </a:pPr>
            <a:r>
              <a:rPr lang="en-US" altLang="ja-JP" dirty="0" smtClean="0"/>
              <a:t>Can address skills, competencies, behaviors.</a:t>
            </a:r>
          </a:p>
          <a:p>
            <a:pPr>
              <a:buFont typeface="Wingdings" pitchFamily="2" charset="2"/>
              <a:buChar char="p"/>
            </a:pPr>
            <a:r>
              <a:rPr lang="en-US" altLang="ja-JP" dirty="0" smtClean="0"/>
              <a:t>Very flexible.</a:t>
            </a:r>
          </a:p>
          <a:p>
            <a:endParaRPr kumimoji="1" lang="ja-JP" altLang="en-US" dirty="0"/>
          </a:p>
        </p:txBody>
      </p:sp>
      <p:sp>
        <p:nvSpPr>
          <p:cNvPr id="6" name="テキスト プレースホルダ 3"/>
          <p:cNvSpPr txBox="1">
            <a:spLocks/>
          </p:cNvSpPr>
          <p:nvPr/>
        </p:nvSpPr>
        <p:spPr>
          <a:xfrm>
            <a:off x="4644008" y="4221088"/>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Extremely time-consuming for all involved.</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Limitations where new employees are involved (may not have experience as assessors, other people might not know them well, etc…)</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916832"/>
            <a:ext cx="3456384" cy="1077218"/>
          </a:xfrm>
          <a:prstGeom prst="rect">
            <a:avLst/>
          </a:prstGeom>
        </p:spPr>
        <p:txBody>
          <a:bodyPr wrap="square">
            <a:spAutoFit/>
          </a:bodyPr>
          <a:lstStyle/>
          <a:p>
            <a:r>
              <a:rPr lang="en-US" altLang="ja-JP" sz="1600" dirty="0" smtClean="0"/>
              <a:t>360 Degree Feedback is a system or process in which employees receive confidential, anonymous feedback from the people who work around them. </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12</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3373424" cy="307777"/>
          </a:xfrm>
          <a:prstGeom prst="rect">
            <a:avLst/>
          </a:prstGeom>
        </p:spPr>
        <p:txBody>
          <a:bodyPr wrap="none">
            <a:spAutoFit/>
          </a:bodyPr>
          <a:lstStyle/>
          <a:p>
            <a:r>
              <a:rPr lang="en-GB" altLang="ja-JP" sz="1400" dirty="0" smtClean="0"/>
              <a:t>Source: Pollack, D. M., &amp; Pollack, L. J. (1996)</a:t>
            </a:r>
            <a:endParaRPr lang="ja-JP" altLang="en-US"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10.Forced ranking (forced distribution)</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Can create a high-performance culture.</a:t>
            </a:r>
          </a:p>
          <a:p>
            <a:pPr>
              <a:buFont typeface="Wingdings" pitchFamily="2" charset="2"/>
              <a:buChar char="p"/>
            </a:pPr>
            <a:r>
              <a:rPr lang="en-US" altLang="ja-JP" dirty="0" smtClean="0"/>
              <a:t>Framework is fixed and does not depend on changing market requirements.</a:t>
            </a:r>
          </a:p>
          <a:p>
            <a:endParaRPr kumimoji="1" lang="ja-JP" altLang="en-US"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a:spcBef>
                <a:spcPct val="20000"/>
              </a:spcBef>
              <a:buFont typeface="Wingdings" pitchFamily="2" charset="2"/>
              <a:buChar char="p"/>
              <a:defRPr/>
            </a:pPr>
            <a:r>
              <a:rPr lang="en-US" altLang="ja-JP" sz="1400" dirty="0" smtClean="0"/>
              <a:t>Would encourage cut-throat competition with employees only looking out for themselves.</a:t>
            </a:r>
          </a:p>
          <a:p>
            <a:pPr>
              <a:spcBef>
                <a:spcPct val="20000"/>
              </a:spcBef>
              <a:buFont typeface="Wingdings" pitchFamily="2" charset="2"/>
              <a:buChar char="p"/>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Makes collaboration almost impossible.</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noProof="0" dirty="0" smtClean="0"/>
              <a:t>Harms morale.</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628800"/>
            <a:ext cx="3456384" cy="2062103"/>
          </a:xfrm>
          <a:prstGeom prst="rect">
            <a:avLst/>
          </a:prstGeom>
        </p:spPr>
        <p:txBody>
          <a:bodyPr wrap="square">
            <a:spAutoFit/>
          </a:bodyPr>
          <a:lstStyle/>
          <a:p>
            <a:r>
              <a:rPr lang="en-US" altLang="ja-JP" sz="1600" dirty="0" smtClean="0"/>
              <a:t>Forced ranking is a method of performance appraisal to rank employee but in order of forced distribution. For example, the distribution requested with 10 or 20 percent in the top category, 70 or 80 percent in the middle, and 10 percent in the bottom.</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13</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7524328" cy="276999"/>
          </a:xfrm>
          <a:prstGeom prst="rect">
            <a:avLst/>
          </a:prstGeom>
        </p:spPr>
        <p:txBody>
          <a:bodyPr wrap="square">
            <a:spAutoFit/>
          </a:bodyPr>
          <a:lstStyle/>
          <a:p>
            <a:r>
              <a:rPr lang="en-GB" altLang="ja-JP" sz="1200" dirty="0" smtClean="0"/>
              <a:t>Source: Smith, B. N., Hornsby, J. S., &amp; </a:t>
            </a:r>
            <a:r>
              <a:rPr lang="en-GB" altLang="ja-JP" sz="1200" dirty="0" err="1" smtClean="0"/>
              <a:t>Shirmeyer</a:t>
            </a:r>
            <a:r>
              <a:rPr lang="en-GB" altLang="ja-JP" sz="1200" dirty="0" smtClean="0"/>
              <a:t>, R. (1996)</a:t>
            </a:r>
            <a:endParaRPr lang="ja-JP" altLang="en-US"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11. Behavioral Observation Scales</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3"/>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Avoid critical incidents by understanding who/what might cause them.</a:t>
            </a:r>
          </a:p>
          <a:p>
            <a:pPr>
              <a:buFont typeface="Wingdings" pitchFamily="2" charset="2"/>
              <a:buChar char="p"/>
            </a:pPr>
            <a:r>
              <a:rPr lang="en-US" altLang="ja-JP" dirty="0" smtClean="0"/>
              <a:t>Allows management to identify patterns in employee behaviors.</a:t>
            </a:r>
          </a:p>
          <a:p>
            <a:endParaRPr kumimoji="1" lang="ja-JP" altLang="en-US"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Employees may conceal information from supervisors.</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Can de-motivate staff as there is no room for experimentation; failure is punished.</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Could</a:t>
            </a:r>
            <a:r>
              <a:rPr kumimoji="1" lang="en-US" altLang="ja-JP" sz="1400" b="0" i="0" u="none" strike="noStrike" kern="1200" cap="none" spc="0" normalizeH="0" noProof="0" dirty="0" smtClean="0">
                <a:ln>
                  <a:noFill/>
                </a:ln>
                <a:solidFill>
                  <a:schemeClr val="tx1"/>
                </a:solidFill>
                <a:effectLst/>
                <a:uLnTx/>
                <a:uFillTx/>
                <a:latin typeface="+mn-lt"/>
                <a:ea typeface="+mn-ea"/>
                <a:cs typeface="+mn-cs"/>
              </a:rPr>
              <a:t> be biased.</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916832"/>
            <a:ext cx="3456384" cy="830997"/>
          </a:xfrm>
          <a:prstGeom prst="rect">
            <a:avLst/>
          </a:prstGeom>
        </p:spPr>
        <p:txBody>
          <a:bodyPr wrap="square">
            <a:spAutoFit/>
          </a:bodyPr>
          <a:lstStyle/>
          <a:p>
            <a:r>
              <a:rPr lang="en-US" altLang="ja-JP" sz="1600" dirty="0" smtClean="0"/>
              <a:t>Behavioral Observation Scales is frequency rating of critical incidents that worker has performed.</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14</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1904624" cy="307777"/>
          </a:xfrm>
          <a:prstGeom prst="rect">
            <a:avLst/>
          </a:prstGeom>
        </p:spPr>
        <p:txBody>
          <a:bodyPr wrap="none">
            <a:spAutoFit/>
          </a:bodyPr>
          <a:lstStyle/>
          <a:p>
            <a:r>
              <a:rPr lang="en-GB" altLang="ja-JP" sz="1400" dirty="0" smtClean="0"/>
              <a:t>Source: </a:t>
            </a:r>
            <a:r>
              <a:rPr lang="en-GB" altLang="ja-JP" sz="1400" dirty="0" err="1" smtClean="0"/>
              <a:t>Topel</a:t>
            </a:r>
            <a:r>
              <a:rPr lang="en-GB" altLang="ja-JP" sz="1400" dirty="0" smtClean="0"/>
              <a:t>, R. (1993)</a:t>
            </a:r>
            <a:endParaRPr lang="ja-JP" alt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Result of Scoring -Table</a:t>
            </a:r>
            <a:endParaRPr kumimoji="1" lang="ja-JP" altLang="en-US" dirty="0"/>
          </a:p>
        </p:txBody>
      </p:sp>
      <p:graphicFrame>
        <p:nvGraphicFramePr>
          <p:cNvPr id="8" name="コンテンツ プレースホルダ 7"/>
          <p:cNvGraphicFramePr>
            <a:graphicFrameLocks noGrp="1"/>
          </p:cNvGraphicFramePr>
          <p:nvPr>
            <p:ph idx="1"/>
          </p:nvPr>
        </p:nvGraphicFramePr>
        <p:xfrm>
          <a:off x="3059831" y="1412776"/>
          <a:ext cx="5760641" cy="4450080"/>
        </p:xfrm>
        <a:graphic>
          <a:graphicData uri="http://schemas.openxmlformats.org/drawingml/2006/table">
            <a:tbl>
              <a:tblPr firstRow="1" bandRow="1">
                <a:tableStyleId>{9D7B26C5-4107-4FEC-AEDC-1716B250A1EF}</a:tableStyleId>
              </a:tblPr>
              <a:tblGrid>
                <a:gridCol w="2534103"/>
                <a:gridCol w="1103815"/>
                <a:gridCol w="1103815"/>
                <a:gridCol w="1018908"/>
              </a:tblGrid>
              <a:tr h="370840">
                <a:tc>
                  <a:txBody>
                    <a:bodyPr/>
                    <a:lstStyle/>
                    <a:p>
                      <a:pPr algn="l" fontAlgn="ctr"/>
                      <a:endParaRPr lang="ja-JP" altLang="en-US" sz="1050" b="0" i="0" u="none" strike="noStrike" dirty="0">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GB" sz="1050" u="none" strike="noStrike">
                          <a:latin typeface="Arial Unicode MS" pitchFamily="50" charset="-128"/>
                          <a:ea typeface="Arial Unicode MS" pitchFamily="50" charset="-128"/>
                          <a:cs typeface="Arial Unicode MS" pitchFamily="50" charset="-128"/>
                        </a:rPr>
                        <a:t>Behaviours</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GB" sz="1050" u="none" strike="noStrike" dirty="0">
                          <a:latin typeface="Arial Unicode MS" pitchFamily="50" charset="-128"/>
                          <a:ea typeface="Arial Unicode MS" pitchFamily="50" charset="-128"/>
                          <a:cs typeface="Arial Unicode MS" pitchFamily="50" charset="-128"/>
                        </a:rPr>
                        <a:t>Motivation</a:t>
                      </a:r>
                      <a:endParaRPr lang="en-GB" sz="1050" b="0" i="0" u="none" strike="noStrike" dirty="0">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GB" sz="1050" u="none" strike="noStrike">
                          <a:latin typeface="Arial Unicode MS" pitchFamily="50" charset="-128"/>
                          <a:ea typeface="Arial Unicode MS" pitchFamily="50" charset="-128"/>
                          <a:cs typeface="Arial Unicode MS" pitchFamily="50" charset="-128"/>
                        </a:rPr>
                        <a:t>Teamwork</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r>
              <a:tr h="370840">
                <a:tc>
                  <a:txBody>
                    <a:bodyPr/>
                    <a:lstStyle/>
                    <a:p>
                      <a:pPr algn="l" fontAlgn="ctr"/>
                      <a:r>
                        <a:rPr lang="en-GB" sz="1050" u="none" strike="noStrike">
                          <a:latin typeface="Arial Unicode MS" pitchFamily="50" charset="-128"/>
                          <a:ea typeface="Arial Unicode MS" pitchFamily="50" charset="-128"/>
                          <a:cs typeface="Arial Unicode MS" pitchFamily="50" charset="-128"/>
                        </a:rPr>
                        <a:t>1. Critical incident method</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1.92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2.33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2.33 </a:t>
                      </a:r>
                    </a:p>
                  </a:txBody>
                  <a:tcPr marL="9525" marR="9525" marT="9525" marB="0" anchor="ctr"/>
                </a:tc>
              </a:tr>
              <a:tr h="370840">
                <a:tc>
                  <a:txBody>
                    <a:bodyPr/>
                    <a:lstStyle/>
                    <a:p>
                      <a:pPr algn="l" fontAlgn="ctr"/>
                      <a:r>
                        <a:rPr lang="en-GB" sz="1050" u="none" strike="noStrike">
                          <a:latin typeface="Arial Unicode MS" pitchFamily="50" charset="-128"/>
                          <a:ea typeface="Arial Unicode MS" pitchFamily="50" charset="-128"/>
                          <a:cs typeface="Arial Unicode MS" pitchFamily="50" charset="-128"/>
                        </a:rPr>
                        <a:t>2. Weighted checklist method</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2.92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2.08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2.08 </a:t>
                      </a:r>
                    </a:p>
                  </a:txBody>
                  <a:tcPr marL="9525" marR="9525" marT="9525" marB="0" anchor="ctr"/>
                </a:tc>
              </a:tr>
              <a:tr h="370840">
                <a:tc>
                  <a:txBody>
                    <a:bodyPr/>
                    <a:lstStyle/>
                    <a:p>
                      <a:pPr algn="l" fontAlgn="ctr"/>
                      <a:r>
                        <a:rPr lang="en-GB" sz="1050" u="none" strike="noStrike">
                          <a:latin typeface="Arial Unicode MS" pitchFamily="50" charset="-128"/>
                          <a:ea typeface="Arial Unicode MS" pitchFamily="50" charset="-128"/>
                          <a:cs typeface="Arial Unicode MS" pitchFamily="50" charset="-128"/>
                        </a:rPr>
                        <a:t>3. Paired comparison analysis</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3.08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3.50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3.50 </a:t>
                      </a:r>
                    </a:p>
                  </a:txBody>
                  <a:tcPr marL="9525" marR="9525" marT="9525" marB="0" anchor="ctr"/>
                </a:tc>
              </a:tr>
              <a:tr h="370840">
                <a:tc>
                  <a:txBody>
                    <a:bodyPr/>
                    <a:lstStyle/>
                    <a:p>
                      <a:pPr algn="l" fontAlgn="ctr"/>
                      <a:r>
                        <a:rPr lang="en-GB" sz="1050" u="none" strike="noStrike">
                          <a:latin typeface="Arial Unicode MS" pitchFamily="50" charset="-128"/>
                          <a:ea typeface="Arial Unicode MS" pitchFamily="50" charset="-128"/>
                          <a:cs typeface="Arial Unicode MS" pitchFamily="50" charset="-128"/>
                        </a:rPr>
                        <a:t>4. Graphic rating scales</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2.92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2.75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2.42 </a:t>
                      </a:r>
                    </a:p>
                  </a:txBody>
                  <a:tcPr marL="9525" marR="9525" marT="9525" marB="0" anchor="ctr"/>
                </a:tc>
              </a:tr>
              <a:tr h="370840">
                <a:tc>
                  <a:txBody>
                    <a:bodyPr/>
                    <a:lstStyle/>
                    <a:p>
                      <a:pPr algn="l" fontAlgn="ctr"/>
                      <a:r>
                        <a:rPr lang="en-GB" sz="1050" u="none" strike="noStrike">
                          <a:latin typeface="Arial Unicode MS" pitchFamily="50" charset="-128"/>
                          <a:ea typeface="Arial Unicode MS" pitchFamily="50" charset="-128"/>
                          <a:cs typeface="Arial Unicode MS" pitchFamily="50" charset="-128"/>
                        </a:rPr>
                        <a:t>5. Essay Evaluation method</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3.42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3.50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3.42 </a:t>
                      </a:r>
                    </a:p>
                  </a:txBody>
                  <a:tcPr marL="9525" marR="9525" marT="9525" marB="0" anchor="ctr"/>
                </a:tc>
              </a:tr>
              <a:tr h="370840">
                <a:tc>
                  <a:txBody>
                    <a:bodyPr/>
                    <a:lstStyle/>
                    <a:p>
                      <a:pPr algn="l" fontAlgn="ctr"/>
                      <a:r>
                        <a:rPr lang="en-US" sz="1050" u="none" strike="noStrike">
                          <a:latin typeface="Arial Unicode MS" pitchFamily="50" charset="-128"/>
                          <a:ea typeface="Arial Unicode MS" pitchFamily="50" charset="-128"/>
                          <a:cs typeface="Arial Unicode MS" pitchFamily="50" charset="-128"/>
                        </a:rPr>
                        <a:t>6. Behaviorally anchored rating scales</a:t>
                      </a:r>
                      <a:endParaRPr lang="en-US"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3.33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3.08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3.25 </a:t>
                      </a:r>
                    </a:p>
                  </a:txBody>
                  <a:tcPr marL="9525" marR="9525" marT="9525" marB="0" anchor="ctr"/>
                </a:tc>
              </a:tr>
              <a:tr h="370840">
                <a:tc>
                  <a:txBody>
                    <a:bodyPr/>
                    <a:lstStyle/>
                    <a:p>
                      <a:pPr algn="l" fontAlgn="ctr"/>
                      <a:r>
                        <a:rPr lang="en-GB" sz="1050" u="none" strike="noStrike">
                          <a:latin typeface="Arial Unicode MS" pitchFamily="50" charset="-128"/>
                          <a:ea typeface="Arial Unicode MS" pitchFamily="50" charset="-128"/>
                          <a:cs typeface="Arial Unicode MS" pitchFamily="50" charset="-128"/>
                        </a:rPr>
                        <a:t>7. Performance ranking method</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2.25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2.50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1.67 </a:t>
                      </a:r>
                    </a:p>
                  </a:txBody>
                  <a:tcPr marL="9525" marR="9525" marT="9525" marB="0" anchor="ctr"/>
                </a:tc>
              </a:tr>
              <a:tr h="370840">
                <a:tc>
                  <a:txBody>
                    <a:bodyPr/>
                    <a:lstStyle/>
                    <a:p>
                      <a:pPr algn="l" fontAlgn="ctr"/>
                      <a:r>
                        <a:rPr lang="en-US" sz="1050" u="none" strike="noStrike">
                          <a:latin typeface="Arial Unicode MS" pitchFamily="50" charset="-128"/>
                          <a:ea typeface="Arial Unicode MS" pitchFamily="50" charset="-128"/>
                          <a:cs typeface="Arial Unicode MS" pitchFamily="50" charset="-128"/>
                        </a:rPr>
                        <a:t>8. Management By Objectives (MBO) method</a:t>
                      </a:r>
                      <a:endParaRPr lang="en-US"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3.83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3.83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3.33 </a:t>
                      </a:r>
                    </a:p>
                  </a:txBody>
                  <a:tcPr marL="9525" marR="9525" marT="9525" marB="0" anchor="ctr"/>
                </a:tc>
              </a:tr>
              <a:tr h="370840">
                <a:tc>
                  <a:txBody>
                    <a:bodyPr/>
                    <a:lstStyle/>
                    <a:p>
                      <a:pPr algn="l" fontAlgn="ctr"/>
                      <a:r>
                        <a:rPr lang="en-US" sz="1050" u="none" strike="noStrike">
                          <a:latin typeface="Arial Unicode MS" pitchFamily="50" charset="-128"/>
                          <a:ea typeface="Arial Unicode MS" pitchFamily="50" charset="-128"/>
                          <a:cs typeface="Arial Unicode MS" pitchFamily="50" charset="-128"/>
                        </a:rPr>
                        <a:t>9. 360 degree performance appraisal</a:t>
                      </a:r>
                      <a:endParaRPr lang="en-US"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4.42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4.08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4.08 </a:t>
                      </a:r>
                    </a:p>
                  </a:txBody>
                  <a:tcPr marL="9525" marR="9525" marT="9525" marB="0" anchor="ctr"/>
                </a:tc>
              </a:tr>
              <a:tr h="370840">
                <a:tc>
                  <a:txBody>
                    <a:bodyPr/>
                    <a:lstStyle/>
                    <a:p>
                      <a:pPr algn="l" fontAlgn="ctr"/>
                      <a:r>
                        <a:rPr lang="en-GB" sz="1050" u="none" strike="noStrike">
                          <a:latin typeface="Arial Unicode MS" pitchFamily="50" charset="-128"/>
                          <a:ea typeface="Arial Unicode MS" pitchFamily="50" charset="-128"/>
                          <a:cs typeface="Arial Unicode MS" pitchFamily="50" charset="-128"/>
                        </a:rPr>
                        <a:t>10.Forced ranking (forced distribution)</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2.70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3.60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1.80 </a:t>
                      </a:r>
                    </a:p>
                  </a:txBody>
                  <a:tcPr marL="9525" marR="9525" marT="9525" marB="0" anchor="ctr"/>
                </a:tc>
              </a:tr>
              <a:tr h="370840">
                <a:tc>
                  <a:txBody>
                    <a:bodyPr/>
                    <a:lstStyle/>
                    <a:p>
                      <a:pPr algn="l" fontAlgn="ctr"/>
                      <a:r>
                        <a:rPr lang="en-GB" sz="1050" u="none" strike="noStrike">
                          <a:latin typeface="Arial Unicode MS" pitchFamily="50" charset="-128"/>
                          <a:ea typeface="Arial Unicode MS" pitchFamily="50" charset="-128"/>
                          <a:cs typeface="Arial Unicode MS" pitchFamily="50" charset="-128"/>
                        </a:rPr>
                        <a:t>11. Behavioral Observation Scales</a:t>
                      </a:r>
                      <a:endParaRPr lang="en-GB" sz="1050" b="0" i="0" u="none" strike="noStrike">
                        <a:solidFill>
                          <a:srgbClr val="000000"/>
                        </a:solidFill>
                        <a:latin typeface="Arial Unicode MS" pitchFamily="50" charset="-128"/>
                        <a:ea typeface="Arial Unicode MS" pitchFamily="50" charset="-128"/>
                        <a:cs typeface="Arial Unicode MS" pitchFamily="50" charset="-128"/>
                      </a:endParaRP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3.08 </a:t>
                      </a:r>
                    </a:p>
                  </a:txBody>
                  <a:tcPr marL="9525" marR="9525" marT="9525" marB="0" anchor="ctr"/>
                </a:tc>
                <a:tc>
                  <a:txBody>
                    <a:bodyPr/>
                    <a:lstStyle/>
                    <a:p>
                      <a:pPr algn="ctr" fontAlgn="ctr"/>
                      <a:r>
                        <a:rPr lang="en-US" altLang="ja-JP" sz="1400" b="0" i="0" u="none" strike="noStrike">
                          <a:solidFill>
                            <a:srgbClr val="000000"/>
                          </a:solidFill>
                          <a:latin typeface="Arial Unicode MS" pitchFamily="50" charset="-128"/>
                          <a:ea typeface="Arial Unicode MS" pitchFamily="50" charset="-128"/>
                          <a:cs typeface="Arial Unicode MS" pitchFamily="50" charset="-128"/>
                        </a:rPr>
                        <a:t>2.33 </a:t>
                      </a:r>
                    </a:p>
                  </a:txBody>
                  <a:tcPr marL="9525" marR="9525" marT="9525" marB="0" anchor="ctr"/>
                </a:tc>
                <a:tc>
                  <a:txBody>
                    <a:bodyPr/>
                    <a:lstStyle/>
                    <a:p>
                      <a:pPr algn="ctr" fontAlgn="ctr"/>
                      <a:r>
                        <a:rPr lang="en-US" altLang="ja-JP" sz="1400" b="0" i="0" u="none" strike="noStrike" dirty="0">
                          <a:solidFill>
                            <a:srgbClr val="000000"/>
                          </a:solidFill>
                          <a:latin typeface="Arial Unicode MS" pitchFamily="50" charset="-128"/>
                          <a:ea typeface="Arial Unicode MS" pitchFamily="50" charset="-128"/>
                          <a:cs typeface="Arial Unicode MS" pitchFamily="50" charset="-128"/>
                        </a:rPr>
                        <a:t>2.58 </a:t>
                      </a:r>
                    </a:p>
                  </a:txBody>
                  <a:tcPr marL="9525" marR="9525" marT="9525" marB="0" anchor="ctr"/>
                </a:tc>
              </a:tr>
            </a:tbl>
          </a:graphicData>
        </a:graphic>
      </p:graphicFrame>
      <p:sp>
        <p:nvSpPr>
          <p:cNvPr id="4" name="テキスト プレースホルダ 3"/>
          <p:cNvSpPr>
            <a:spLocks noGrp="1"/>
          </p:cNvSpPr>
          <p:nvPr>
            <p:ph type="body" sz="half" idx="2"/>
          </p:nvPr>
        </p:nvSpPr>
        <p:spPr>
          <a:xfrm>
            <a:off x="457200" y="1772817"/>
            <a:ext cx="2530623" cy="2736303"/>
          </a:xfrm>
        </p:spPr>
        <p:txBody>
          <a:bodyPr/>
          <a:lstStyle/>
          <a:p>
            <a:r>
              <a:rPr kumimoji="1" lang="en-US" altLang="ja-JP" dirty="0" smtClean="0"/>
              <a:t>Basic Collection Data</a:t>
            </a:r>
          </a:p>
          <a:p>
            <a:r>
              <a:rPr kumimoji="1" lang="en-US" altLang="ja-JP" dirty="0" smtClean="0"/>
              <a:t>N=6, </a:t>
            </a:r>
          </a:p>
          <a:p>
            <a:r>
              <a:rPr kumimoji="1" lang="en-US" altLang="ja-JP" dirty="0" smtClean="0"/>
              <a:t>Scoring Range between 1 and 5</a:t>
            </a:r>
            <a:r>
              <a:rPr lang="en-US" altLang="ja-JP" dirty="0" smtClean="0"/>
              <a:t>;</a:t>
            </a:r>
          </a:p>
          <a:p>
            <a:r>
              <a:rPr lang="en-US" altLang="ja-JP" dirty="0" smtClean="0"/>
              <a:t>5: Very Good</a:t>
            </a:r>
          </a:p>
          <a:p>
            <a:r>
              <a:rPr kumimoji="1" lang="en-US" altLang="ja-JP" dirty="0" smtClean="0"/>
              <a:t>4: </a:t>
            </a:r>
            <a:r>
              <a:rPr lang="en-US" altLang="ja-JP" dirty="0" smtClean="0"/>
              <a:t>Good</a:t>
            </a:r>
          </a:p>
          <a:p>
            <a:r>
              <a:rPr kumimoji="1" lang="en-US" altLang="ja-JP" dirty="0" smtClean="0"/>
              <a:t>3: Acceptable</a:t>
            </a:r>
          </a:p>
          <a:p>
            <a:r>
              <a:rPr lang="en-US" altLang="ja-JP" dirty="0" smtClean="0"/>
              <a:t>2: Partly Acceptable</a:t>
            </a:r>
          </a:p>
          <a:p>
            <a:r>
              <a:rPr kumimoji="1" lang="en-US" altLang="ja-JP" dirty="0" smtClean="0"/>
              <a:t>1: Not Acceptable</a:t>
            </a:r>
          </a:p>
          <a:p>
            <a:endParaRPr lang="en-US" altLang="ja-JP" dirty="0" smtClean="0"/>
          </a:p>
          <a:p>
            <a:r>
              <a:rPr lang="en-US" altLang="ja-JP" dirty="0" smtClean="0"/>
              <a:t>AVG of </a:t>
            </a:r>
            <a:r>
              <a:rPr lang="en-US" altLang="ja-JP" dirty="0" err="1" smtClean="0"/>
              <a:t>indivi</a:t>
            </a:r>
            <a:r>
              <a:rPr lang="en-US" altLang="ja-JP" dirty="0" smtClean="0"/>
              <a:t> Scores= (</a:t>
            </a:r>
            <a:r>
              <a:rPr lang="ja-JP" altLang="en-US" dirty="0" smtClean="0"/>
              <a:t>∑</a:t>
            </a:r>
            <a:r>
              <a:rPr lang="en-US" altLang="ja-JP" dirty="0" smtClean="0"/>
              <a:t>X)/n</a:t>
            </a:r>
            <a:endParaRPr kumimoji="1" lang="en-US" altLang="ja-JP" dirty="0" smtClean="0"/>
          </a:p>
          <a:p>
            <a:endParaRPr kumimoji="1" lang="en-US" altLang="ja-JP" dirty="0" smtClean="0"/>
          </a:p>
          <a:p>
            <a:endParaRPr kumimoji="1" lang="en-US" altLang="ja-JP" dirty="0" smtClean="0"/>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15</a:t>
            </a:fld>
            <a:endParaRPr kumimoji="1" lang="ja-JP" altLang="en-US"/>
          </a:p>
        </p:txBody>
      </p:sp>
      <p:sp>
        <p:nvSpPr>
          <p:cNvPr id="7" name="正方形/長方形 6"/>
          <p:cNvSpPr/>
          <p:nvPr/>
        </p:nvSpPr>
        <p:spPr>
          <a:xfrm>
            <a:off x="0" y="0"/>
            <a:ext cx="1474506" cy="369332"/>
          </a:xfrm>
          <a:prstGeom prst="rect">
            <a:avLst/>
          </a:prstGeom>
        </p:spPr>
        <p:txBody>
          <a:bodyPr wrap="none">
            <a:spAutoFit/>
          </a:bodyPr>
          <a:lstStyle/>
          <a:p>
            <a:pPr marL="514350" indent="-514350"/>
            <a:r>
              <a:rPr lang="en-US" altLang="ja-JP" b="1" dirty="0" smtClean="0">
                <a:solidFill>
                  <a:schemeClr val="bg2">
                    <a:lumMod val="75000"/>
                  </a:schemeClr>
                </a:solidFill>
              </a:rPr>
              <a:t>Development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a:spLocks noGrp="1"/>
          </p:cNvSpPr>
          <p:nvPr>
            <p:ph type="title"/>
          </p:nvPr>
        </p:nvSpPr>
        <p:spPr/>
        <p:txBody>
          <a:bodyPr>
            <a:normAutofit/>
          </a:bodyPr>
          <a:lstStyle/>
          <a:p>
            <a:r>
              <a:rPr kumimoji="1" lang="en-US" altLang="ja-JP" sz="2000" dirty="0" smtClean="0"/>
              <a:t>Result of Scoring -Graph</a:t>
            </a:r>
            <a:endParaRPr kumimoji="1" lang="ja-JP" altLang="en-US" sz="2000" dirty="0"/>
          </a:p>
        </p:txBody>
      </p:sp>
      <p:graphicFrame>
        <p:nvGraphicFramePr>
          <p:cNvPr id="9" name="コンテンツ プレースホルダ 8"/>
          <p:cNvGraphicFramePr>
            <a:graphicFrameLocks noGrp="1"/>
          </p:cNvGraphicFramePr>
          <p:nvPr>
            <p:ph idx="1"/>
          </p:nvPr>
        </p:nvGraphicFramePr>
        <p:xfrm>
          <a:off x="467544" y="1004887"/>
          <a:ext cx="8208094" cy="5853113"/>
        </p:xfrm>
        <a:graphic>
          <a:graphicData uri="http://schemas.openxmlformats.org/drawingml/2006/chart">
            <c:chart xmlns:c="http://schemas.openxmlformats.org/drawingml/2006/chart" xmlns:r="http://schemas.openxmlformats.org/officeDocument/2006/relationships" r:id="rId2"/>
          </a:graphicData>
        </a:graphic>
      </p:graphicFrame>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4" name="スライド番号プレースホルダ 3"/>
          <p:cNvSpPr>
            <a:spLocks noGrp="1"/>
          </p:cNvSpPr>
          <p:nvPr>
            <p:ph type="sldNum" sz="quarter" idx="12"/>
          </p:nvPr>
        </p:nvSpPr>
        <p:spPr/>
        <p:txBody>
          <a:bodyPr/>
          <a:lstStyle/>
          <a:p>
            <a:fld id="{4CA4DA65-8E3E-4E31-9C6E-0AAC8B0A1D3D}" type="slidenum">
              <a:rPr kumimoji="1" lang="ja-JP" altLang="en-US" smtClean="0"/>
              <a:pPr/>
              <a:t>16</a:t>
            </a:fld>
            <a:endParaRPr kumimoji="1" lang="ja-JP" altLang="en-US"/>
          </a:p>
        </p:txBody>
      </p:sp>
      <p:sp>
        <p:nvSpPr>
          <p:cNvPr id="7" name="正方形/長方形 6"/>
          <p:cNvSpPr/>
          <p:nvPr/>
        </p:nvSpPr>
        <p:spPr>
          <a:xfrm>
            <a:off x="0" y="0"/>
            <a:ext cx="1474506" cy="369332"/>
          </a:xfrm>
          <a:prstGeom prst="rect">
            <a:avLst/>
          </a:prstGeom>
        </p:spPr>
        <p:txBody>
          <a:bodyPr wrap="none">
            <a:spAutoFit/>
          </a:bodyPr>
          <a:lstStyle/>
          <a:p>
            <a:pPr marL="514350" indent="-514350"/>
            <a:r>
              <a:rPr lang="en-US" altLang="ja-JP" b="1" dirty="0" smtClean="0">
                <a:solidFill>
                  <a:schemeClr val="bg2">
                    <a:lumMod val="75000"/>
                  </a:schemeClr>
                </a:solidFill>
              </a:rPr>
              <a:t>Development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AP selection from </a:t>
            </a:r>
            <a:r>
              <a:rPr lang="en-US" altLang="ja-JP" dirty="0" err="1" smtClean="0"/>
              <a:t>Behaviour’s</a:t>
            </a:r>
            <a:r>
              <a:rPr lang="en-US" altLang="ja-JP" dirty="0" smtClean="0"/>
              <a:t> </a:t>
            </a:r>
            <a:r>
              <a:rPr lang="en-US" altLang="ja-JP" dirty="0" smtClean="0"/>
              <a:t>Point of View </a:t>
            </a:r>
            <a:endParaRPr kumimoji="1" lang="ja-JP" altLang="en-US" dirty="0"/>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17</a:t>
            </a:fld>
            <a:endParaRPr kumimoji="1" lang="ja-JP" altLang="en-US"/>
          </a:p>
        </p:txBody>
      </p:sp>
      <p:graphicFrame>
        <p:nvGraphicFramePr>
          <p:cNvPr id="7" name="コンテンツ プレースホルダ 8"/>
          <p:cNvGraphicFramePr>
            <a:graphicFrameLocks noGrp="1"/>
          </p:cNvGraphicFramePr>
          <p:nvPr>
            <p:ph idx="1"/>
          </p:nvPr>
        </p:nvGraphicFramePr>
        <p:xfrm>
          <a:off x="3575050" y="273050"/>
          <a:ext cx="5111750" cy="5853113"/>
        </p:xfrm>
        <a:graphic>
          <a:graphicData uri="http://schemas.openxmlformats.org/drawingml/2006/chart">
            <c:chart xmlns:c="http://schemas.openxmlformats.org/drawingml/2006/chart" xmlns:r="http://schemas.openxmlformats.org/officeDocument/2006/relationships" r:id="rId3"/>
          </a:graphicData>
        </a:graphic>
      </p:graphicFrame>
      <p:sp>
        <p:nvSpPr>
          <p:cNvPr id="8" name="正方形/長方形 7"/>
          <p:cNvSpPr/>
          <p:nvPr/>
        </p:nvSpPr>
        <p:spPr>
          <a:xfrm>
            <a:off x="0" y="0"/>
            <a:ext cx="1474506" cy="369332"/>
          </a:xfrm>
          <a:prstGeom prst="rect">
            <a:avLst/>
          </a:prstGeom>
        </p:spPr>
        <p:txBody>
          <a:bodyPr wrap="none">
            <a:spAutoFit/>
          </a:bodyPr>
          <a:lstStyle/>
          <a:p>
            <a:pPr marL="514350" indent="-514350"/>
            <a:r>
              <a:rPr lang="en-US" altLang="ja-JP" b="1" dirty="0" smtClean="0">
                <a:solidFill>
                  <a:schemeClr val="bg2">
                    <a:lumMod val="75000"/>
                  </a:schemeClr>
                </a:solidFill>
              </a:rPr>
              <a:t>Development</a:t>
            </a:r>
          </a:p>
        </p:txBody>
      </p:sp>
      <p:sp>
        <p:nvSpPr>
          <p:cNvPr id="10" name="正方形/長方形 9"/>
          <p:cNvSpPr/>
          <p:nvPr/>
        </p:nvSpPr>
        <p:spPr>
          <a:xfrm>
            <a:off x="467544" y="6581001"/>
            <a:ext cx="1612301" cy="276999"/>
          </a:xfrm>
          <a:prstGeom prst="rect">
            <a:avLst/>
          </a:prstGeom>
        </p:spPr>
        <p:txBody>
          <a:bodyPr wrap="none">
            <a:spAutoFit/>
          </a:bodyPr>
          <a:lstStyle/>
          <a:p>
            <a:r>
              <a:rPr lang="en-US" altLang="ja-JP" sz="1200" dirty="0" smtClean="0"/>
              <a:t>Source: Deming (1993)</a:t>
            </a:r>
            <a:endParaRPr lang="ja-JP" altLang="en-US" sz="1200" dirty="0"/>
          </a:p>
        </p:txBody>
      </p:sp>
      <p:graphicFrame>
        <p:nvGraphicFramePr>
          <p:cNvPr id="9" name="図表 8"/>
          <p:cNvGraphicFramePr/>
          <p:nvPr/>
        </p:nvGraphicFramePr>
        <p:xfrm>
          <a:off x="467544" y="1844824"/>
          <a:ext cx="2736304" cy="23042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正方形/長方形 11"/>
          <p:cNvSpPr/>
          <p:nvPr/>
        </p:nvSpPr>
        <p:spPr>
          <a:xfrm>
            <a:off x="539552" y="1628800"/>
            <a:ext cx="559769" cy="307777"/>
          </a:xfrm>
          <a:prstGeom prst="rect">
            <a:avLst/>
          </a:prstGeom>
        </p:spPr>
        <p:txBody>
          <a:bodyPr wrap="none">
            <a:spAutoFit/>
          </a:bodyPr>
          <a:lstStyle/>
          <a:p>
            <a:r>
              <a:rPr lang="en-GB" altLang="ja-JP" sz="1400" b="1" dirty="0" err="1" smtClean="0"/>
              <a:t>SoPK</a:t>
            </a:r>
            <a:endParaRPr lang="en-GB" altLang="ja-JP" sz="1400" b="1" dirty="0" smtClean="0"/>
          </a:p>
        </p:txBody>
      </p:sp>
      <p:sp>
        <p:nvSpPr>
          <p:cNvPr id="13" name="二等辺三角形 12"/>
          <p:cNvSpPr/>
          <p:nvPr/>
        </p:nvSpPr>
        <p:spPr>
          <a:xfrm>
            <a:off x="827584" y="4982466"/>
            <a:ext cx="1195756" cy="1110830"/>
          </a:xfrm>
          <a:prstGeom prst="triangl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4" name="二等辺三角形 13"/>
          <p:cNvSpPr/>
          <p:nvPr/>
        </p:nvSpPr>
        <p:spPr>
          <a:xfrm rot="10800000">
            <a:off x="2008092" y="5013176"/>
            <a:ext cx="1195756" cy="1110830"/>
          </a:xfrm>
          <a:prstGeom prst="triangl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5" name="テキスト ボックス 14"/>
          <p:cNvSpPr txBox="1"/>
          <p:nvPr/>
        </p:nvSpPr>
        <p:spPr>
          <a:xfrm>
            <a:off x="755576" y="5108991"/>
            <a:ext cx="1368152" cy="1200329"/>
          </a:xfrm>
          <a:prstGeom prst="rect">
            <a:avLst/>
          </a:prstGeom>
          <a:noFill/>
        </p:spPr>
        <p:txBody>
          <a:bodyPr wrap="square" rtlCol="0">
            <a:spAutoFit/>
          </a:bodyPr>
          <a:lstStyle/>
          <a:p>
            <a:pPr algn="ctr"/>
            <a:r>
              <a:rPr kumimoji="1" lang="en-US" altLang="ja-JP" sz="1200" dirty="0" smtClean="0"/>
              <a:t>CEO</a:t>
            </a:r>
          </a:p>
          <a:p>
            <a:pPr algn="ctr"/>
            <a:r>
              <a:rPr lang="en-US" altLang="ja-JP" sz="1200" dirty="0" err="1" smtClean="0"/>
              <a:t>Snr</a:t>
            </a:r>
            <a:r>
              <a:rPr lang="en-US" altLang="ja-JP" sz="1200" dirty="0" smtClean="0"/>
              <a:t> </a:t>
            </a:r>
            <a:r>
              <a:rPr lang="en-US" altLang="ja-JP" sz="1200" dirty="0" err="1" smtClean="0"/>
              <a:t>Mngs</a:t>
            </a:r>
            <a:endParaRPr lang="en-US" altLang="ja-JP" sz="1200" dirty="0" smtClean="0"/>
          </a:p>
          <a:p>
            <a:pPr algn="ctr"/>
            <a:r>
              <a:rPr kumimoji="1" lang="en-US" altLang="ja-JP" sz="1200" dirty="0" err="1" smtClean="0"/>
              <a:t>Mngs</a:t>
            </a:r>
            <a:endParaRPr kumimoji="1" lang="en-US" altLang="ja-JP" sz="1200" dirty="0" smtClean="0"/>
          </a:p>
          <a:p>
            <a:pPr algn="ctr"/>
            <a:r>
              <a:rPr lang="en-US" altLang="ja-JP" sz="1200" dirty="0" err="1" smtClean="0"/>
              <a:t>Supervisers</a:t>
            </a:r>
            <a:endParaRPr lang="en-US" altLang="ja-JP" sz="1200" dirty="0" smtClean="0"/>
          </a:p>
          <a:p>
            <a:pPr algn="ctr"/>
            <a:r>
              <a:rPr lang="en-US" altLang="ja-JP" sz="1200" dirty="0" smtClean="0"/>
              <a:t>Ops</a:t>
            </a:r>
          </a:p>
          <a:p>
            <a:pPr algn="ctr"/>
            <a:endParaRPr kumimoji="1" lang="ja-JP" altLang="en-US" sz="1200" dirty="0"/>
          </a:p>
        </p:txBody>
      </p:sp>
      <p:sp>
        <p:nvSpPr>
          <p:cNvPr id="16" name="テキスト ボックス 15"/>
          <p:cNvSpPr txBox="1"/>
          <p:nvPr/>
        </p:nvSpPr>
        <p:spPr>
          <a:xfrm rot="10800000">
            <a:off x="1907705" y="4797152"/>
            <a:ext cx="1368152" cy="1200329"/>
          </a:xfrm>
          <a:prstGeom prst="rect">
            <a:avLst/>
          </a:prstGeom>
          <a:noFill/>
        </p:spPr>
        <p:txBody>
          <a:bodyPr wrap="square" rtlCol="0">
            <a:spAutoFit/>
          </a:bodyPr>
          <a:lstStyle/>
          <a:p>
            <a:pPr algn="ctr"/>
            <a:r>
              <a:rPr kumimoji="1" lang="en-US" altLang="ja-JP" sz="1200" dirty="0" smtClean="0"/>
              <a:t>CEO</a:t>
            </a:r>
          </a:p>
          <a:p>
            <a:pPr algn="ctr"/>
            <a:r>
              <a:rPr lang="en-US" altLang="ja-JP" sz="1200" dirty="0" err="1" smtClean="0"/>
              <a:t>Snr</a:t>
            </a:r>
            <a:r>
              <a:rPr lang="en-US" altLang="ja-JP" sz="1200" dirty="0" smtClean="0"/>
              <a:t> </a:t>
            </a:r>
            <a:r>
              <a:rPr lang="en-US" altLang="ja-JP" sz="1200" dirty="0" err="1" smtClean="0"/>
              <a:t>Mngs</a:t>
            </a:r>
            <a:endParaRPr lang="en-US" altLang="ja-JP" sz="1200" dirty="0" smtClean="0"/>
          </a:p>
          <a:p>
            <a:pPr algn="ctr"/>
            <a:r>
              <a:rPr kumimoji="1" lang="en-US" altLang="ja-JP" sz="1200" dirty="0" err="1" smtClean="0"/>
              <a:t>Mngs</a:t>
            </a:r>
            <a:endParaRPr kumimoji="1" lang="en-US" altLang="ja-JP" sz="1200" dirty="0" smtClean="0"/>
          </a:p>
          <a:p>
            <a:pPr algn="ctr"/>
            <a:r>
              <a:rPr lang="en-US" altLang="ja-JP" sz="1200" dirty="0" err="1" smtClean="0"/>
              <a:t>Supervisers</a:t>
            </a:r>
            <a:endParaRPr lang="en-US" altLang="ja-JP" sz="1200" dirty="0" smtClean="0"/>
          </a:p>
          <a:p>
            <a:pPr algn="ctr"/>
            <a:r>
              <a:rPr lang="en-US" altLang="ja-JP" sz="1200" dirty="0" smtClean="0"/>
              <a:t>Ops</a:t>
            </a:r>
          </a:p>
          <a:p>
            <a:pPr algn="ctr"/>
            <a:endParaRPr kumimoji="1" lang="ja-JP" altLang="en-US" sz="1200" dirty="0"/>
          </a:p>
        </p:txBody>
      </p:sp>
      <p:cxnSp>
        <p:nvCxnSpPr>
          <p:cNvPr id="19" name="直線矢印コネクタ 18"/>
          <p:cNvCxnSpPr/>
          <p:nvPr/>
        </p:nvCxnSpPr>
        <p:spPr>
          <a:xfrm rot="5400000">
            <a:off x="71500" y="5553236"/>
            <a:ext cx="9361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rot="5400000">
            <a:off x="5008" y="5342729"/>
            <a:ext cx="1368152" cy="276999"/>
          </a:xfrm>
          <a:prstGeom prst="rect">
            <a:avLst/>
          </a:prstGeom>
          <a:noFill/>
        </p:spPr>
        <p:txBody>
          <a:bodyPr wrap="square" rtlCol="0">
            <a:spAutoFit/>
          </a:bodyPr>
          <a:lstStyle/>
          <a:p>
            <a:pPr algn="ctr"/>
            <a:r>
              <a:rPr kumimoji="1" lang="en-US" altLang="ja-JP" sz="1200" dirty="0" smtClean="0"/>
              <a:t>Control</a:t>
            </a:r>
            <a:endParaRPr kumimoji="1" lang="ja-JP" altLang="en-US" sz="1200" dirty="0"/>
          </a:p>
        </p:txBody>
      </p:sp>
      <p:cxnSp>
        <p:nvCxnSpPr>
          <p:cNvPr id="21" name="直線矢印コネクタ 20"/>
          <p:cNvCxnSpPr/>
          <p:nvPr/>
        </p:nvCxnSpPr>
        <p:spPr>
          <a:xfrm rot="16200000">
            <a:off x="2807804" y="5553236"/>
            <a:ext cx="9361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rot="16200000">
            <a:off x="2741312" y="5342729"/>
            <a:ext cx="1368152" cy="276999"/>
          </a:xfrm>
          <a:prstGeom prst="rect">
            <a:avLst/>
          </a:prstGeom>
          <a:noFill/>
        </p:spPr>
        <p:txBody>
          <a:bodyPr wrap="square" rtlCol="0">
            <a:spAutoFit/>
          </a:bodyPr>
          <a:lstStyle/>
          <a:p>
            <a:pPr algn="ctr"/>
            <a:r>
              <a:rPr kumimoji="1" lang="en-US" altLang="ja-JP" sz="1200" dirty="0" smtClean="0"/>
              <a:t>Coach</a:t>
            </a:r>
            <a:endParaRPr kumimoji="1" lang="ja-JP" altLang="en-US" sz="1200" dirty="0"/>
          </a:p>
        </p:txBody>
      </p:sp>
      <p:sp>
        <p:nvSpPr>
          <p:cNvPr id="24" name="正方形/長方形 23"/>
          <p:cNvSpPr/>
          <p:nvPr/>
        </p:nvSpPr>
        <p:spPr>
          <a:xfrm>
            <a:off x="539552" y="4561383"/>
            <a:ext cx="1577098" cy="307777"/>
          </a:xfrm>
          <a:prstGeom prst="rect">
            <a:avLst/>
          </a:prstGeom>
        </p:spPr>
        <p:txBody>
          <a:bodyPr wrap="none">
            <a:spAutoFit/>
          </a:bodyPr>
          <a:lstStyle/>
          <a:p>
            <a:r>
              <a:rPr lang="en-GB" altLang="ja-JP" sz="1400" b="1" dirty="0" smtClean="0"/>
              <a:t>Leadership &amp; </a:t>
            </a:r>
            <a:r>
              <a:rPr lang="en-GB" altLang="ja-JP" sz="1400" b="1" dirty="0" err="1" smtClean="0"/>
              <a:t>SoPK</a:t>
            </a:r>
            <a:endParaRPr lang="en-GB" altLang="ja-JP" sz="1400"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AP selection from Motivation’s Point of View </a:t>
            </a:r>
            <a:endParaRPr kumimoji="1" lang="ja-JP" altLang="en-US" dirty="0"/>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18</a:t>
            </a:fld>
            <a:endParaRPr kumimoji="1" lang="ja-JP" altLang="en-US"/>
          </a:p>
        </p:txBody>
      </p:sp>
      <p:graphicFrame>
        <p:nvGraphicFramePr>
          <p:cNvPr id="7" name="コンテンツ プレースホルダ 8"/>
          <p:cNvGraphicFramePr>
            <a:graphicFrameLocks noGrp="1"/>
          </p:cNvGraphicFramePr>
          <p:nvPr>
            <p:ph idx="1"/>
          </p:nvPr>
        </p:nvGraphicFramePr>
        <p:xfrm>
          <a:off x="3575050" y="273050"/>
          <a:ext cx="5111750" cy="5853113"/>
        </p:xfrm>
        <a:graphic>
          <a:graphicData uri="http://schemas.openxmlformats.org/drawingml/2006/chart">
            <c:chart xmlns:c="http://schemas.openxmlformats.org/drawingml/2006/chart" xmlns:r="http://schemas.openxmlformats.org/officeDocument/2006/relationships" r:id="rId3"/>
          </a:graphicData>
        </a:graphic>
      </p:graphicFrame>
      <p:sp>
        <p:nvSpPr>
          <p:cNvPr id="8" name="正方形/長方形 7"/>
          <p:cNvSpPr/>
          <p:nvPr/>
        </p:nvSpPr>
        <p:spPr>
          <a:xfrm>
            <a:off x="0" y="0"/>
            <a:ext cx="1474506" cy="369332"/>
          </a:xfrm>
          <a:prstGeom prst="rect">
            <a:avLst/>
          </a:prstGeom>
        </p:spPr>
        <p:txBody>
          <a:bodyPr wrap="none">
            <a:spAutoFit/>
          </a:bodyPr>
          <a:lstStyle/>
          <a:p>
            <a:pPr marL="514350" indent="-514350"/>
            <a:r>
              <a:rPr lang="en-US" altLang="ja-JP" b="1" dirty="0" smtClean="0">
                <a:solidFill>
                  <a:schemeClr val="bg2">
                    <a:lumMod val="75000"/>
                  </a:schemeClr>
                </a:solidFill>
              </a:rPr>
              <a:t>Development</a:t>
            </a:r>
          </a:p>
        </p:txBody>
      </p:sp>
      <p:sp>
        <p:nvSpPr>
          <p:cNvPr id="9" name="正方形/長方形 8"/>
          <p:cNvSpPr/>
          <p:nvPr/>
        </p:nvSpPr>
        <p:spPr>
          <a:xfrm>
            <a:off x="35496" y="6032321"/>
            <a:ext cx="3600400" cy="276999"/>
          </a:xfrm>
          <a:prstGeom prst="rect">
            <a:avLst/>
          </a:prstGeom>
        </p:spPr>
        <p:txBody>
          <a:bodyPr wrap="square">
            <a:spAutoFit/>
          </a:bodyPr>
          <a:lstStyle/>
          <a:p>
            <a:pPr algn="r"/>
            <a:r>
              <a:rPr lang="en-US" altLang="ja-JP" sz="1200" dirty="0" smtClean="0"/>
              <a:t>Source: Maslow, A. (1954) &amp; Herzberg (1959)</a:t>
            </a:r>
          </a:p>
        </p:txBody>
      </p:sp>
      <p:graphicFrame>
        <p:nvGraphicFramePr>
          <p:cNvPr id="10" name="図表 9"/>
          <p:cNvGraphicFramePr/>
          <p:nvPr/>
        </p:nvGraphicFramePr>
        <p:xfrm>
          <a:off x="179512" y="2461344"/>
          <a:ext cx="1656184" cy="34879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1" name="図表 10"/>
          <p:cNvGraphicFramePr/>
          <p:nvPr/>
        </p:nvGraphicFramePr>
        <p:xfrm>
          <a:off x="1979712" y="2420888"/>
          <a:ext cx="1656184" cy="348793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2" name="テキスト ボックス 11"/>
          <p:cNvSpPr txBox="1"/>
          <p:nvPr/>
        </p:nvSpPr>
        <p:spPr>
          <a:xfrm>
            <a:off x="179512" y="1772816"/>
            <a:ext cx="1512168" cy="461665"/>
          </a:xfrm>
          <a:prstGeom prst="rect">
            <a:avLst/>
          </a:prstGeom>
          <a:noFill/>
        </p:spPr>
        <p:txBody>
          <a:bodyPr wrap="square" rtlCol="0">
            <a:spAutoFit/>
          </a:bodyPr>
          <a:lstStyle/>
          <a:p>
            <a:pPr algn="ctr"/>
            <a:r>
              <a:rPr kumimoji="1" lang="en-US" altLang="ja-JP" sz="1200" dirty="0" err="1" smtClean="0"/>
              <a:t>MasLow’s</a:t>
            </a:r>
            <a:r>
              <a:rPr kumimoji="1" lang="en-US" altLang="ja-JP" sz="1200" dirty="0" smtClean="0"/>
              <a:t> Hierarchy of needs</a:t>
            </a:r>
            <a:endParaRPr kumimoji="1" lang="ja-JP" altLang="en-US" sz="1200" dirty="0"/>
          </a:p>
        </p:txBody>
      </p:sp>
      <p:sp>
        <p:nvSpPr>
          <p:cNvPr id="13" name="テキスト ボックス 12"/>
          <p:cNvSpPr txBox="1"/>
          <p:nvPr/>
        </p:nvSpPr>
        <p:spPr>
          <a:xfrm>
            <a:off x="2051720" y="1772816"/>
            <a:ext cx="1512168" cy="646331"/>
          </a:xfrm>
          <a:prstGeom prst="rect">
            <a:avLst/>
          </a:prstGeom>
          <a:noFill/>
        </p:spPr>
        <p:txBody>
          <a:bodyPr wrap="square" rtlCol="0">
            <a:spAutoFit/>
          </a:bodyPr>
          <a:lstStyle/>
          <a:p>
            <a:pPr algn="ctr"/>
            <a:r>
              <a:rPr kumimoji="1" lang="en-US" altLang="ja-JP" sz="1200" dirty="0" smtClean="0"/>
              <a:t>Herzberg’s Motivation Hygiene Theory</a:t>
            </a:r>
            <a:endParaRPr kumimoji="1" lang="ja-JP" altLang="en-US" sz="1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AP selection from Teamwork’s Point of View </a:t>
            </a:r>
            <a:endParaRPr kumimoji="1" lang="ja-JP" altLang="en-US" dirty="0"/>
          </a:p>
        </p:txBody>
      </p:sp>
      <p:sp>
        <p:nvSpPr>
          <p:cNvPr id="4" name="テキスト プレースホルダ 3"/>
          <p:cNvSpPr>
            <a:spLocks noGrp="1"/>
          </p:cNvSpPr>
          <p:nvPr>
            <p:ph type="body" sz="half" idx="2"/>
          </p:nvPr>
        </p:nvSpPr>
        <p:spPr>
          <a:xfrm>
            <a:off x="457200" y="1700808"/>
            <a:ext cx="3008313" cy="4425355"/>
          </a:xfrm>
        </p:spPr>
        <p:txBody>
          <a:bodyPr/>
          <a:lstStyle/>
          <a:p>
            <a:r>
              <a:rPr lang="en-GB" altLang="ja-JP" b="1" dirty="0" smtClean="0"/>
              <a:t>Action Centred Leadership </a:t>
            </a:r>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19</a:t>
            </a:fld>
            <a:endParaRPr kumimoji="1" lang="ja-JP" altLang="en-US"/>
          </a:p>
        </p:txBody>
      </p:sp>
      <p:graphicFrame>
        <p:nvGraphicFramePr>
          <p:cNvPr id="7" name="コンテンツ プレースホルダ 8"/>
          <p:cNvGraphicFramePr>
            <a:graphicFrameLocks noGrp="1"/>
          </p:cNvGraphicFramePr>
          <p:nvPr>
            <p:ph idx="1"/>
          </p:nvPr>
        </p:nvGraphicFramePr>
        <p:xfrm>
          <a:off x="3575050" y="273050"/>
          <a:ext cx="5111750" cy="5853113"/>
        </p:xfrm>
        <a:graphic>
          <a:graphicData uri="http://schemas.openxmlformats.org/drawingml/2006/chart">
            <c:chart xmlns:c="http://schemas.openxmlformats.org/drawingml/2006/chart" xmlns:r="http://schemas.openxmlformats.org/officeDocument/2006/relationships" r:id="rId3"/>
          </a:graphicData>
        </a:graphic>
      </p:graphicFrame>
      <p:sp>
        <p:nvSpPr>
          <p:cNvPr id="8" name="正方形/長方形 7"/>
          <p:cNvSpPr/>
          <p:nvPr/>
        </p:nvSpPr>
        <p:spPr>
          <a:xfrm>
            <a:off x="0" y="0"/>
            <a:ext cx="1474506" cy="369332"/>
          </a:xfrm>
          <a:prstGeom prst="rect">
            <a:avLst/>
          </a:prstGeom>
        </p:spPr>
        <p:txBody>
          <a:bodyPr wrap="none">
            <a:spAutoFit/>
          </a:bodyPr>
          <a:lstStyle/>
          <a:p>
            <a:pPr marL="514350" indent="-514350"/>
            <a:r>
              <a:rPr lang="en-US" altLang="ja-JP" b="1" dirty="0" smtClean="0">
                <a:solidFill>
                  <a:schemeClr val="bg2">
                    <a:lumMod val="75000"/>
                  </a:schemeClr>
                </a:solidFill>
              </a:rPr>
              <a:t>Development</a:t>
            </a:r>
          </a:p>
        </p:txBody>
      </p:sp>
      <p:graphicFrame>
        <p:nvGraphicFramePr>
          <p:cNvPr id="9" name="図表 8"/>
          <p:cNvGraphicFramePr/>
          <p:nvPr/>
        </p:nvGraphicFramePr>
        <p:xfrm>
          <a:off x="683568" y="2564904"/>
          <a:ext cx="2399928" cy="26800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正方形/長方形 9"/>
          <p:cNvSpPr/>
          <p:nvPr/>
        </p:nvSpPr>
        <p:spPr>
          <a:xfrm>
            <a:off x="1594511" y="5445224"/>
            <a:ext cx="1672830" cy="307777"/>
          </a:xfrm>
          <a:prstGeom prst="rect">
            <a:avLst/>
          </a:prstGeom>
        </p:spPr>
        <p:txBody>
          <a:bodyPr wrap="none">
            <a:spAutoFit/>
          </a:bodyPr>
          <a:lstStyle/>
          <a:p>
            <a:pPr lvl="0">
              <a:spcBef>
                <a:spcPct val="20000"/>
              </a:spcBef>
            </a:pPr>
            <a:r>
              <a:rPr lang="en-GB" altLang="ja-JP" sz="1400" dirty="0" smtClean="0">
                <a:solidFill>
                  <a:prstClr val="black"/>
                </a:solidFill>
              </a:rPr>
              <a:t>Source: Adair (1973)</a:t>
            </a:r>
            <a:endParaRPr lang="ja-JP" altLang="en-US" sz="1400" dirty="0">
              <a:solidFill>
                <a:prstClr val="black"/>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5496" y="72008"/>
            <a:ext cx="8136904" cy="980728"/>
          </a:xfrm>
        </p:spPr>
        <p:txBody>
          <a:bodyPr>
            <a:noAutofit/>
          </a:bodyPr>
          <a:lstStyle/>
          <a:p>
            <a:pPr algn="l"/>
            <a:r>
              <a:rPr kumimoji="1" lang="en-US" altLang="ja-JP" sz="2400" dirty="0" smtClean="0">
                <a:solidFill>
                  <a:schemeClr val="tx1">
                    <a:lumMod val="65000"/>
                    <a:lumOff val="35000"/>
                  </a:schemeClr>
                </a:solidFill>
              </a:rPr>
              <a:t>11 </a:t>
            </a:r>
            <a:r>
              <a:rPr lang="en-US" altLang="ja-JP" sz="2400" dirty="0" smtClean="0">
                <a:solidFill>
                  <a:schemeClr val="tx1">
                    <a:lumMod val="65000"/>
                    <a:lumOff val="35000"/>
                  </a:schemeClr>
                </a:solidFill>
              </a:rPr>
              <a:t>PA</a:t>
            </a:r>
            <a:r>
              <a:rPr kumimoji="1" lang="en-US" altLang="ja-JP" sz="2400" dirty="0" smtClean="0">
                <a:solidFill>
                  <a:schemeClr val="tx1">
                    <a:lumMod val="65000"/>
                    <a:lumOff val="35000"/>
                  </a:schemeClr>
                </a:solidFill>
              </a:rPr>
              <a:t>s Evaluation, using </a:t>
            </a:r>
            <a:r>
              <a:rPr kumimoji="1" lang="en-US" altLang="ja-JP" sz="2400" dirty="0" smtClean="0">
                <a:solidFill>
                  <a:schemeClr val="tx1">
                    <a:lumMod val="65000"/>
                    <a:lumOff val="35000"/>
                  </a:schemeClr>
                </a:solidFill>
              </a:rPr>
              <a:t>Scoring Assessment</a:t>
            </a:r>
            <a:r>
              <a:rPr kumimoji="1" lang="en-US" altLang="ja-JP" sz="2400" dirty="0" smtClean="0">
                <a:solidFill>
                  <a:schemeClr val="tx1">
                    <a:lumMod val="65000"/>
                    <a:lumOff val="35000"/>
                  </a:schemeClr>
                </a:solidFill>
              </a:rPr>
              <a:t/>
            </a:r>
            <a:br>
              <a:rPr kumimoji="1" lang="en-US" altLang="ja-JP" sz="2400" dirty="0" smtClean="0">
                <a:solidFill>
                  <a:schemeClr val="tx1">
                    <a:lumMod val="65000"/>
                    <a:lumOff val="35000"/>
                  </a:schemeClr>
                </a:solidFill>
              </a:rPr>
            </a:br>
            <a:r>
              <a:rPr kumimoji="1" lang="en-US" altLang="ja-JP" sz="2400" dirty="0" smtClean="0">
                <a:solidFill>
                  <a:schemeClr val="tx1">
                    <a:lumMod val="65000"/>
                    <a:lumOff val="35000"/>
                  </a:schemeClr>
                </a:solidFill>
              </a:rPr>
              <a:t>with the Leadership Theories.</a:t>
            </a:r>
            <a:endParaRPr kumimoji="1" lang="ja-JP" altLang="en-US" sz="2400" dirty="0">
              <a:solidFill>
                <a:schemeClr val="tx1">
                  <a:lumMod val="65000"/>
                  <a:lumOff val="35000"/>
                </a:schemeClr>
              </a:solidFill>
            </a:endParaRPr>
          </a:p>
        </p:txBody>
      </p:sp>
      <p:sp>
        <p:nvSpPr>
          <p:cNvPr id="3" name="サブタイトル 2"/>
          <p:cNvSpPr>
            <a:spLocks noGrp="1"/>
          </p:cNvSpPr>
          <p:nvPr>
            <p:ph type="subTitle" idx="1"/>
          </p:nvPr>
        </p:nvSpPr>
        <p:spPr>
          <a:xfrm>
            <a:off x="6660232" y="6381328"/>
            <a:ext cx="2264296" cy="360040"/>
          </a:xfrm>
        </p:spPr>
        <p:txBody>
          <a:bodyPr>
            <a:normAutofit fontScale="92500" lnSpcReduction="10000"/>
          </a:bodyPr>
          <a:lstStyle/>
          <a:p>
            <a:pPr algn="r"/>
            <a:r>
              <a:rPr kumimoji="1" lang="en-US" altLang="ja-JP" sz="2000" dirty="0" smtClean="0"/>
              <a:t>MBE A-1</a:t>
            </a:r>
            <a:endParaRPr kumimoji="1" lang="ja-JP" alt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Positioning Map Analysis of PAs</a:t>
            </a:r>
            <a:endParaRPr kumimoji="1" lang="ja-JP" altLang="en-US" dirty="0"/>
          </a:p>
        </p:txBody>
      </p:sp>
      <p:graphicFrame>
        <p:nvGraphicFramePr>
          <p:cNvPr id="9" name="コンテンツ プレースホルダ 8"/>
          <p:cNvGraphicFramePr>
            <a:graphicFrameLocks noGrp="1"/>
          </p:cNvGraphicFramePr>
          <p:nvPr>
            <p:ph idx="1"/>
          </p:nvPr>
        </p:nvGraphicFramePr>
        <p:xfrm>
          <a:off x="2028090" y="1391291"/>
          <a:ext cx="5112568" cy="43204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フッター プレースホルダ 3"/>
          <p:cNvSpPr>
            <a:spLocks noGrp="1"/>
          </p:cNvSpPr>
          <p:nvPr>
            <p:ph type="ftr" sz="quarter" idx="11"/>
          </p:nvPr>
        </p:nvSpPr>
        <p:spPr/>
        <p:txBody>
          <a:bodyPr/>
          <a:lstStyle/>
          <a:p>
            <a:r>
              <a:rPr kumimoji="1" lang="en-GB" altLang="ja-JP" smtClean="0"/>
              <a:t>MBE2010/11 A-1</a:t>
            </a:r>
            <a:endParaRPr kumimoji="1" lang="ja-JP" altLang="en-US"/>
          </a:p>
        </p:txBody>
      </p:sp>
      <p:sp>
        <p:nvSpPr>
          <p:cNvPr id="5" name="スライド番号プレースホルダ 4"/>
          <p:cNvSpPr>
            <a:spLocks noGrp="1"/>
          </p:cNvSpPr>
          <p:nvPr>
            <p:ph type="sldNum" sz="quarter" idx="12"/>
          </p:nvPr>
        </p:nvSpPr>
        <p:spPr/>
        <p:txBody>
          <a:bodyPr/>
          <a:lstStyle/>
          <a:p>
            <a:fld id="{4CA4DA65-8E3E-4E31-9C6E-0AAC8B0A1D3D}" type="slidenum">
              <a:rPr kumimoji="1" lang="ja-JP" altLang="en-US" smtClean="0"/>
              <a:pPr/>
              <a:t>20</a:t>
            </a:fld>
            <a:endParaRPr kumimoji="1" lang="ja-JP" altLang="en-US"/>
          </a:p>
        </p:txBody>
      </p:sp>
      <p:sp>
        <p:nvSpPr>
          <p:cNvPr id="10" name="テキスト ボックス 9"/>
          <p:cNvSpPr txBox="1"/>
          <p:nvPr/>
        </p:nvSpPr>
        <p:spPr>
          <a:xfrm>
            <a:off x="3972306" y="1052736"/>
            <a:ext cx="1144927" cy="338554"/>
          </a:xfrm>
          <a:prstGeom prst="rect">
            <a:avLst/>
          </a:prstGeom>
          <a:noFill/>
        </p:spPr>
        <p:txBody>
          <a:bodyPr wrap="square" rtlCol="0">
            <a:spAutoFit/>
          </a:bodyPr>
          <a:lstStyle/>
          <a:p>
            <a:pPr algn="ctr"/>
            <a:r>
              <a:rPr kumimoji="1" lang="en-US" altLang="ja-JP" sz="1600" dirty="0" smtClean="0"/>
              <a:t>Add-Value</a:t>
            </a:r>
            <a:endParaRPr kumimoji="1" lang="ja-JP" altLang="en-US" sz="1600" dirty="0"/>
          </a:p>
        </p:txBody>
      </p:sp>
      <p:sp>
        <p:nvSpPr>
          <p:cNvPr id="11" name="テキスト ボックス 10"/>
          <p:cNvSpPr txBox="1"/>
          <p:nvPr/>
        </p:nvSpPr>
        <p:spPr>
          <a:xfrm>
            <a:off x="6708610" y="3335506"/>
            <a:ext cx="1573602" cy="338554"/>
          </a:xfrm>
          <a:prstGeom prst="rect">
            <a:avLst/>
          </a:prstGeom>
          <a:noFill/>
        </p:spPr>
        <p:txBody>
          <a:bodyPr wrap="square" rtlCol="0">
            <a:spAutoFit/>
          </a:bodyPr>
          <a:lstStyle/>
          <a:p>
            <a:pPr algn="ctr"/>
            <a:r>
              <a:rPr kumimoji="1" lang="en-US" altLang="ja-JP" sz="1600" dirty="0" smtClean="0"/>
              <a:t>Information</a:t>
            </a:r>
            <a:endParaRPr kumimoji="1" lang="ja-JP" altLang="en-US" sz="1600" dirty="0"/>
          </a:p>
        </p:txBody>
      </p:sp>
      <p:sp>
        <p:nvSpPr>
          <p:cNvPr id="12" name="テキスト ボックス 11"/>
          <p:cNvSpPr txBox="1"/>
          <p:nvPr/>
        </p:nvSpPr>
        <p:spPr>
          <a:xfrm>
            <a:off x="827584" y="3306470"/>
            <a:ext cx="1621980" cy="338554"/>
          </a:xfrm>
          <a:prstGeom prst="rect">
            <a:avLst/>
          </a:prstGeom>
          <a:noFill/>
        </p:spPr>
        <p:txBody>
          <a:bodyPr wrap="square" rtlCol="0">
            <a:spAutoFit/>
          </a:bodyPr>
          <a:lstStyle/>
          <a:p>
            <a:pPr algn="ctr"/>
            <a:r>
              <a:rPr kumimoji="1" lang="en-US" altLang="ja-JP" sz="1600" dirty="0" smtClean="0"/>
              <a:t>No Information</a:t>
            </a:r>
            <a:endParaRPr kumimoji="1" lang="ja-JP" altLang="en-US" sz="1600" dirty="0"/>
          </a:p>
        </p:txBody>
      </p:sp>
      <p:sp>
        <p:nvSpPr>
          <p:cNvPr id="13" name="テキスト ボックス 12"/>
          <p:cNvSpPr txBox="1"/>
          <p:nvPr/>
        </p:nvSpPr>
        <p:spPr>
          <a:xfrm>
            <a:off x="3612266" y="5711770"/>
            <a:ext cx="2016224" cy="338554"/>
          </a:xfrm>
          <a:prstGeom prst="rect">
            <a:avLst/>
          </a:prstGeom>
          <a:noFill/>
        </p:spPr>
        <p:txBody>
          <a:bodyPr wrap="square" rtlCol="0">
            <a:spAutoFit/>
          </a:bodyPr>
          <a:lstStyle/>
          <a:p>
            <a:pPr algn="ctr"/>
            <a:r>
              <a:rPr kumimoji="1" lang="en-US" altLang="ja-JP" sz="1600" dirty="0" smtClean="0"/>
              <a:t>Zero-Value</a:t>
            </a:r>
            <a:endParaRPr kumimoji="1" lang="ja-JP" altLang="en-US" sz="1600" dirty="0"/>
          </a:p>
        </p:txBody>
      </p:sp>
      <p:sp>
        <p:nvSpPr>
          <p:cNvPr id="16" name="正方形/長方形 15"/>
          <p:cNvSpPr/>
          <p:nvPr/>
        </p:nvSpPr>
        <p:spPr>
          <a:xfrm>
            <a:off x="1551426" y="4846122"/>
            <a:ext cx="415498" cy="369332"/>
          </a:xfrm>
          <a:prstGeom prst="rect">
            <a:avLst/>
          </a:prstGeom>
        </p:spPr>
        <p:txBody>
          <a:bodyPr wrap="none">
            <a:spAutoFit/>
          </a:bodyPr>
          <a:lstStyle/>
          <a:p>
            <a:r>
              <a:rPr lang="ja-JP" altLang="en-US" dirty="0" smtClean="0">
                <a:solidFill>
                  <a:prstClr val="white"/>
                </a:solidFill>
              </a:rPr>
              <a:t>①</a:t>
            </a:r>
            <a:endParaRPr lang="ja-JP"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Positioning Map Analysis of PAs</a:t>
            </a:r>
            <a:endParaRPr kumimoji="1" lang="ja-JP" altLang="en-US" dirty="0"/>
          </a:p>
        </p:txBody>
      </p:sp>
      <p:graphicFrame>
        <p:nvGraphicFramePr>
          <p:cNvPr id="9" name="コンテンツ プレースホルダ 8"/>
          <p:cNvGraphicFramePr>
            <a:graphicFrameLocks noGrp="1"/>
          </p:cNvGraphicFramePr>
          <p:nvPr>
            <p:ph idx="1"/>
          </p:nvPr>
        </p:nvGraphicFramePr>
        <p:xfrm>
          <a:off x="2028090" y="1391291"/>
          <a:ext cx="5112568" cy="43204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フッター プレースホルダ 3"/>
          <p:cNvSpPr>
            <a:spLocks noGrp="1"/>
          </p:cNvSpPr>
          <p:nvPr>
            <p:ph type="ftr" sz="quarter" idx="11"/>
          </p:nvPr>
        </p:nvSpPr>
        <p:spPr/>
        <p:txBody>
          <a:bodyPr/>
          <a:lstStyle/>
          <a:p>
            <a:r>
              <a:rPr kumimoji="1" lang="en-GB" altLang="ja-JP" smtClean="0"/>
              <a:t>MBE2010/11 A-1</a:t>
            </a:r>
            <a:endParaRPr kumimoji="1" lang="ja-JP" altLang="en-US"/>
          </a:p>
        </p:txBody>
      </p:sp>
      <p:sp>
        <p:nvSpPr>
          <p:cNvPr id="5" name="スライド番号プレースホルダ 4"/>
          <p:cNvSpPr>
            <a:spLocks noGrp="1"/>
          </p:cNvSpPr>
          <p:nvPr>
            <p:ph type="sldNum" sz="quarter" idx="12"/>
          </p:nvPr>
        </p:nvSpPr>
        <p:spPr/>
        <p:txBody>
          <a:bodyPr/>
          <a:lstStyle/>
          <a:p>
            <a:fld id="{4CA4DA65-8E3E-4E31-9C6E-0AAC8B0A1D3D}" type="slidenum">
              <a:rPr kumimoji="1" lang="ja-JP" altLang="en-US" smtClean="0"/>
              <a:pPr/>
              <a:t>21</a:t>
            </a:fld>
            <a:endParaRPr kumimoji="1" lang="ja-JP" altLang="en-US"/>
          </a:p>
        </p:txBody>
      </p:sp>
      <p:sp>
        <p:nvSpPr>
          <p:cNvPr id="10" name="テキスト ボックス 9"/>
          <p:cNvSpPr txBox="1"/>
          <p:nvPr/>
        </p:nvSpPr>
        <p:spPr>
          <a:xfrm>
            <a:off x="3972306" y="1052736"/>
            <a:ext cx="1144927" cy="338554"/>
          </a:xfrm>
          <a:prstGeom prst="rect">
            <a:avLst/>
          </a:prstGeom>
          <a:noFill/>
        </p:spPr>
        <p:txBody>
          <a:bodyPr wrap="square" rtlCol="0">
            <a:spAutoFit/>
          </a:bodyPr>
          <a:lstStyle/>
          <a:p>
            <a:pPr algn="ctr"/>
            <a:r>
              <a:rPr kumimoji="1" lang="en-US" altLang="ja-JP" sz="1600" dirty="0" smtClean="0"/>
              <a:t>Add-Value</a:t>
            </a:r>
            <a:endParaRPr kumimoji="1" lang="ja-JP" altLang="en-US" sz="1600" dirty="0"/>
          </a:p>
        </p:txBody>
      </p:sp>
      <p:sp>
        <p:nvSpPr>
          <p:cNvPr id="11" name="テキスト ボックス 10"/>
          <p:cNvSpPr txBox="1"/>
          <p:nvPr/>
        </p:nvSpPr>
        <p:spPr>
          <a:xfrm>
            <a:off x="6708610" y="3335506"/>
            <a:ext cx="1573602" cy="338554"/>
          </a:xfrm>
          <a:prstGeom prst="rect">
            <a:avLst/>
          </a:prstGeom>
          <a:noFill/>
        </p:spPr>
        <p:txBody>
          <a:bodyPr wrap="square" rtlCol="0">
            <a:spAutoFit/>
          </a:bodyPr>
          <a:lstStyle/>
          <a:p>
            <a:pPr algn="ctr"/>
            <a:r>
              <a:rPr kumimoji="1" lang="en-US" altLang="ja-JP" sz="1600" dirty="0" smtClean="0"/>
              <a:t>Information</a:t>
            </a:r>
            <a:endParaRPr kumimoji="1" lang="ja-JP" altLang="en-US" sz="1600" dirty="0"/>
          </a:p>
        </p:txBody>
      </p:sp>
      <p:sp>
        <p:nvSpPr>
          <p:cNvPr id="12" name="テキスト ボックス 11"/>
          <p:cNvSpPr txBox="1"/>
          <p:nvPr/>
        </p:nvSpPr>
        <p:spPr>
          <a:xfrm>
            <a:off x="827584" y="3306470"/>
            <a:ext cx="1621980" cy="338554"/>
          </a:xfrm>
          <a:prstGeom prst="rect">
            <a:avLst/>
          </a:prstGeom>
          <a:noFill/>
        </p:spPr>
        <p:txBody>
          <a:bodyPr wrap="square" rtlCol="0">
            <a:spAutoFit/>
          </a:bodyPr>
          <a:lstStyle/>
          <a:p>
            <a:pPr algn="ctr"/>
            <a:r>
              <a:rPr kumimoji="1" lang="en-US" altLang="ja-JP" sz="1600" dirty="0" smtClean="0"/>
              <a:t>No Information</a:t>
            </a:r>
            <a:endParaRPr kumimoji="1" lang="ja-JP" altLang="en-US" sz="1600" dirty="0"/>
          </a:p>
        </p:txBody>
      </p:sp>
      <p:sp>
        <p:nvSpPr>
          <p:cNvPr id="13" name="テキスト ボックス 12"/>
          <p:cNvSpPr txBox="1"/>
          <p:nvPr/>
        </p:nvSpPr>
        <p:spPr>
          <a:xfrm>
            <a:off x="3612266" y="5711770"/>
            <a:ext cx="2016224" cy="338554"/>
          </a:xfrm>
          <a:prstGeom prst="rect">
            <a:avLst/>
          </a:prstGeom>
          <a:noFill/>
        </p:spPr>
        <p:txBody>
          <a:bodyPr wrap="square" rtlCol="0">
            <a:spAutoFit/>
          </a:bodyPr>
          <a:lstStyle/>
          <a:p>
            <a:pPr algn="ctr"/>
            <a:r>
              <a:rPr kumimoji="1" lang="en-US" altLang="ja-JP" sz="1600" dirty="0" smtClean="0"/>
              <a:t>Zero-Value</a:t>
            </a:r>
            <a:endParaRPr kumimoji="1" lang="ja-JP" altLang="en-US" sz="1600" dirty="0"/>
          </a:p>
        </p:txBody>
      </p:sp>
      <p:sp>
        <p:nvSpPr>
          <p:cNvPr id="16" name="正方形/長方形 15"/>
          <p:cNvSpPr/>
          <p:nvPr/>
        </p:nvSpPr>
        <p:spPr>
          <a:xfrm>
            <a:off x="1551426" y="4846122"/>
            <a:ext cx="415498" cy="369332"/>
          </a:xfrm>
          <a:prstGeom prst="rect">
            <a:avLst/>
          </a:prstGeom>
        </p:spPr>
        <p:txBody>
          <a:bodyPr wrap="none">
            <a:spAutoFit/>
          </a:bodyPr>
          <a:lstStyle/>
          <a:p>
            <a:r>
              <a:rPr lang="ja-JP" altLang="en-US" dirty="0" smtClean="0">
                <a:solidFill>
                  <a:prstClr val="white"/>
                </a:solidFill>
              </a:rPr>
              <a:t>①</a:t>
            </a:r>
            <a:endParaRPr lang="ja-JP" altLang="en-US" dirty="0"/>
          </a:p>
        </p:txBody>
      </p:sp>
      <p:sp>
        <p:nvSpPr>
          <p:cNvPr id="17" name="正方形/長方形 16"/>
          <p:cNvSpPr/>
          <p:nvPr/>
        </p:nvSpPr>
        <p:spPr>
          <a:xfrm>
            <a:off x="4681812" y="4067780"/>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①</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18" name="正方形/長方形 17"/>
          <p:cNvSpPr/>
          <p:nvPr/>
        </p:nvSpPr>
        <p:spPr>
          <a:xfrm>
            <a:off x="5977956" y="1700808"/>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⑨</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19" name="正方形/長方形 18"/>
          <p:cNvSpPr/>
          <p:nvPr/>
        </p:nvSpPr>
        <p:spPr>
          <a:xfrm>
            <a:off x="5473900" y="1988840"/>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⑧</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20" name="正方形/長方形 19"/>
          <p:cNvSpPr/>
          <p:nvPr/>
        </p:nvSpPr>
        <p:spPr>
          <a:xfrm>
            <a:off x="5257876" y="3356992"/>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⑤</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21" name="正方形/長方形 20"/>
          <p:cNvSpPr/>
          <p:nvPr/>
        </p:nvSpPr>
        <p:spPr>
          <a:xfrm>
            <a:off x="5113860" y="3789040"/>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②</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22" name="正方形/長方形 21"/>
          <p:cNvSpPr/>
          <p:nvPr/>
        </p:nvSpPr>
        <p:spPr>
          <a:xfrm>
            <a:off x="4825828" y="3645024"/>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④</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23" name="正方形/長方形 22"/>
          <p:cNvSpPr/>
          <p:nvPr/>
        </p:nvSpPr>
        <p:spPr>
          <a:xfrm>
            <a:off x="4897836" y="3284984"/>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⑥</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24" name="正方形/長方形 23"/>
          <p:cNvSpPr/>
          <p:nvPr/>
        </p:nvSpPr>
        <p:spPr>
          <a:xfrm>
            <a:off x="5473900" y="3068960"/>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③</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25" name="正方形/長方形 24"/>
          <p:cNvSpPr/>
          <p:nvPr/>
        </p:nvSpPr>
        <p:spPr>
          <a:xfrm>
            <a:off x="5545908" y="4437112"/>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⑩</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26" name="正方形/長方形 25"/>
          <p:cNvSpPr/>
          <p:nvPr/>
        </p:nvSpPr>
        <p:spPr>
          <a:xfrm>
            <a:off x="5041852" y="4067780"/>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⑪</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sp>
        <p:nvSpPr>
          <p:cNvPr id="27" name="正方形/長方形 26"/>
          <p:cNvSpPr/>
          <p:nvPr/>
        </p:nvSpPr>
        <p:spPr>
          <a:xfrm>
            <a:off x="5274426" y="4221088"/>
            <a:ext cx="415498" cy="369332"/>
          </a:xfrm>
          <a:prstGeom prst="rect">
            <a:avLst/>
          </a:prstGeom>
        </p:spPr>
        <p:txBody>
          <a:bodyPr wrap="none">
            <a:spAutoFit/>
          </a:bodyPr>
          <a:lstStyle/>
          <a:p>
            <a:r>
              <a:rPr lang="ja-JP" altLang="en-US" b="1" dirty="0" smtClean="0">
                <a:solidFill>
                  <a:schemeClr val="accent5">
                    <a:lumMod val="50000"/>
                  </a:schemeClr>
                </a:solidFill>
                <a:latin typeface="Arial Unicode MS" pitchFamily="50" charset="-128"/>
                <a:ea typeface="Arial Unicode MS" pitchFamily="50" charset="-128"/>
                <a:cs typeface="Arial Unicode MS" pitchFamily="50" charset="-128"/>
              </a:rPr>
              <a:t>⑦</a:t>
            </a:r>
            <a:endParaRPr lang="ja-JP" altLang="en-US" b="1" dirty="0">
              <a:solidFill>
                <a:schemeClr val="accent5">
                  <a:lumMod val="50000"/>
                </a:schemeClr>
              </a:solidFill>
              <a:latin typeface="Arial Unicode MS" pitchFamily="50" charset="-128"/>
              <a:ea typeface="Arial Unicode MS" pitchFamily="50" charset="-128"/>
              <a:cs typeface="Arial Unicode MS" pitchFamily="50" charset="-128"/>
            </a:endParaRPr>
          </a:p>
        </p:txBody>
      </p:sp>
      <p:cxnSp>
        <p:nvCxnSpPr>
          <p:cNvPr id="29" name="直線矢印コネクタ 28"/>
          <p:cNvCxnSpPr/>
          <p:nvPr/>
        </p:nvCxnSpPr>
        <p:spPr>
          <a:xfrm rot="10800000">
            <a:off x="3707904" y="1916832"/>
            <a:ext cx="2304256" cy="1588"/>
          </a:xfrm>
          <a:prstGeom prst="straightConnector1">
            <a:avLst/>
          </a:prstGeom>
          <a:ln w="19050">
            <a:headEnd type="oval" w="lg" len="lg"/>
            <a:tailEnd type="arrow" w="lg" len="lg"/>
          </a:ln>
        </p:spPr>
        <p:style>
          <a:lnRef idx="1">
            <a:schemeClr val="accent2"/>
          </a:lnRef>
          <a:fillRef idx="0">
            <a:schemeClr val="accent2"/>
          </a:fillRef>
          <a:effectRef idx="0">
            <a:schemeClr val="accent2"/>
          </a:effectRef>
          <a:fontRef idx="minor">
            <a:schemeClr val="tx1"/>
          </a:fontRef>
        </p:style>
      </p:cxnSp>
      <p:sp>
        <p:nvSpPr>
          <p:cNvPr id="30" name="テキスト ボックス 29"/>
          <p:cNvSpPr txBox="1"/>
          <p:nvPr/>
        </p:nvSpPr>
        <p:spPr>
          <a:xfrm>
            <a:off x="4572000" y="1609055"/>
            <a:ext cx="1944216" cy="307777"/>
          </a:xfrm>
          <a:prstGeom prst="rect">
            <a:avLst/>
          </a:prstGeom>
          <a:noFill/>
        </p:spPr>
        <p:txBody>
          <a:bodyPr wrap="square" rtlCol="0">
            <a:spAutoFit/>
          </a:bodyPr>
          <a:lstStyle/>
          <a:p>
            <a:r>
              <a:rPr kumimoji="1" lang="en-US" altLang="ja-JP" sz="1400" dirty="0" smtClean="0"/>
              <a:t>Lack of Info</a:t>
            </a:r>
            <a:endParaRPr kumimoji="1" lang="ja-JP" altLang="en-US" sz="1400" dirty="0"/>
          </a:p>
        </p:txBody>
      </p:sp>
      <p:cxnSp>
        <p:nvCxnSpPr>
          <p:cNvPr id="32" name="直線矢印コネクタ 31"/>
          <p:cNvCxnSpPr/>
          <p:nvPr/>
        </p:nvCxnSpPr>
        <p:spPr>
          <a:xfrm rot="5400000">
            <a:off x="5085234" y="3141762"/>
            <a:ext cx="2150268" cy="8384"/>
          </a:xfrm>
          <a:prstGeom prst="straightConnector1">
            <a:avLst/>
          </a:prstGeom>
          <a:ln w="19050">
            <a:headEnd type="oval" w="lg" len="lg"/>
            <a:tailEnd type="arrow" w="lg" len="lg"/>
          </a:ln>
        </p:spPr>
        <p:style>
          <a:lnRef idx="1">
            <a:schemeClr val="accent2"/>
          </a:lnRef>
          <a:fillRef idx="0">
            <a:schemeClr val="accent2"/>
          </a:fillRef>
          <a:effectRef idx="0">
            <a:schemeClr val="accent2"/>
          </a:effectRef>
          <a:fontRef idx="minor">
            <a:schemeClr val="tx1"/>
          </a:fontRef>
        </p:style>
      </p:cxnSp>
      <p:sp>
        <p:nvSpPr>
          <p:cNvPr id="34" name="テキスト ボックス 33"/>
          <p:cNvSpPr txBox="1"/>
          <p:nvPr/>
        </p:nvSpPr>
        <p:spPr>
          <a:xfrm rot="16200000">
            <a:off x="5337957" y="2375012"/>
            <a:ext cx="1944216" cy="307777"/>
          </a:xfrm>
          <a:prstGeom prst="rect">
            <a:avLst/>
          </a:prstGeom>
          <a:noFill/>
        </p:spPr>
        <p:txBody>
          <a:bodyPr wrap="square" rtlCol="0">
            <a:spAutoFit/>
          </a:bodyPr>
          <a:lstStyle/>
          <a:p>
            <a:r>
              <a:rPr kumimoji="1" lang="en-US" altLang="ja-JP" sz="1400" dirty="0" smtClean="0"/>
              <a:t>Lack of Add-Value</a:t>
            </a:r>
            <a:endParaRPr kumimoji="1" lang="ja-JP" altLang="en-US" sz="1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altLang="ja-JP" dirty="0" smtClean="0"/>
              <a:t>Modification from the outcomes</a:t>
            </a:r>
            <a:endParaRPr kumimoji="1" lang="ja-JP" altLang="en-US" dirty="0"/>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22</a:t>
            </a:fld>
            <a:endParaRPr kumimoji="1" lang="ja-JP" altLang="en-US"/>
          </a:p>
        </p:txBody>
      </p:sp>
      <p:graphicFrame>
        <p:nvGraphicFramePr>
          <p:cNvPr id="11" name="表 10"/>
          <p:cNvGraphicFramePr>
            <a:graphicFrameLocks noGrp="1"/>
          </p:cNvGraphicFramePr>
          <p:nvPr/>
        </p:nvGraphicFramePr>
        <p:xfrm>
          <a:off x="395536" y="1844824"/>
          <a:ext cx="2520280" cy="3528393"/>
        </p:xfrm>
        <a:graphic>
          <a:graphicData uri="http://schemas.openxmlformats.org/drawingml/2006/table">
            <a:tbl>
              <a:tblPr>
                <a:tableStyleId>{2D5ABB26-0587-4C30-8999-92F81FD0307C}</a:tableStyleId>
              </a:tblPr>
              <a:tblGrid>
                <a:gridCol w="2025389"/>
                <a:gridCol w="494891"/>
              </a:tblGrid>
              <a:tr h="210619">
                <a:tc gridSpan="2">
                  <a:txBody>
                    <a:bodyPr/>
                    <a:lstStyle/>
                    <a:p>
                      <a:pPr algn="ctr" fontAlgn="ctr"/>
                      <a:r>
                        <a:rPr lang="en-GB" sz="1200" u="none" strike="noStrike" dirty="0"/>
                        <a:t>Behaviours</a:t>
                      </a:r>
                      <a:endParaRPr lang="en-GB" sz="1200" b="0" i="0" u="none" strike="noStrike" dirty="0">
                        <a:solidFill>
                          <a:srgbClr val="000000"/>
                        </a:solidFill>
                        <a:latin typeface="Arial Unicode MS"/>
                      </a:endParaRPr>
                    </a:p>
                  </a:txBody>
                  <a:tcPr marL="9525" marR="9525" marT="9525" marB="0" anchor="ctr"/>
                </a:tc>
                <a:tc hMerge="1">
                  <a:txBody>
                    <a:bodyPr/>
                    <a:lstStyle/>
                    <a:p>
                      <a:pPr algn="ctr" fontAlgn="ctr"/>
                      <a:endParaRPr lang="en-GB" sz="1200" b="0" i="0" u="none" strike="noStrike" dirty="0">
                        <a:solidFill>
                          <a:srgbClr val="000000"/>
                        </a:solidFill>
                        <a:latin typeface="Arial Unicode MS"/>
                      </a:endParaRPr>
                    </a:p>
                  </a:txBody>
                  <a:tcPr marL="9525" marR="9525" marT="9525" marB="0" anchor="ctr"/>
                </a:tc>
              </a:tr>
              <a:tr h="410812">
                <a:tc>
                  <a:txBody>
                    <a:bodyPr/>
                    <a:lstStyle/>
                    <a:p>
                      <a:pPr algn="l" fontAlgn="ctr"/>
                      <a:r>
                        <a:rPr lang="en-US" sz="1200" u="none" strike="noStrike" dirty="0"/>
                        <a:t>9. 360 degree performance appraisal</a:t>
                      </a:r>
                      <a:endParaRPr lang="en-US" sz="1200" b="0" i="0" u="none" strike="noStrike" dirty="0">
                        <a:solidFill>
                          <a:srgbClr val="000000"/>
                        </a:solidFill>
                        <a:latin typeface="ＭＳ Ｐゴシック"/>
                      </a:endParaRPr>
                    </a:p>
                  </a:txBody>
                  <a:tcPr marL="9525" marR="9525" marT="9525" marB="0" anchor="ctr">
                    <a:solidFill>
                      <a:schemeClr val="tx2">
                        <a:lumMod val="20000"/>
                        <a:lumOff val="80000"/>
                      </a:schemeClr>
                    </a:solidFill>
                  </a:tcPr>
                </a:tc>
                <a:tc>
                  <a:txBody>
                    <a:bodyPr/>
                    <a:lstStyle/>
                    <a:p>
                      <a:pPr algn="r" fontAlgn="ctr"/>
                      <a:r>
                        <a:rPr lang="en-US" altLang="ja-JP" sz="1200" u="none" strike="noStrike" dirty="0"/>
                        <a:t>4.42 </a:t>
                      </a:r>
                      <a:endParaRPr lang="en-US" altLang="ja-JP" sz="1200" b="0" i="0" u="none" strike="noStrike" dirty="0">
                        <a:solidFill>
                          <a:srgbClr val="000000"/>
                        </a:solidFill>
                        <a:latin typeface="ＭＳ Ｐゴシック"/>
                      </a:endParaRPr>
                    </a:p>
                  </a:txBody>
                  <a:tcPr marL="9525" marR="9525" marT="9525" marB="0" anchor="ctr">
                    <a:solidFill>
                      <a:schemeClr val="tx2">
                        <a:lumMod val="20000"/>
                        <a:lumOff val="80000"/>
                      </a:schemeClr>
                    </a:solidFill>
                  </a:tcPr>
                </a:tc>
              </a:tr>
              <a:tr h="410812">
                <a:tc>
                  <a:txBody>
                    <a:bodyPr/>
                    <a:lstStyle/>
                    <a:p>
                      <a:pPr algn="l" fontAlgn="ctr"/>
                      <a:r>
                        <a:rPr lang="en-US" sz="1200" u="none" strike="noStrike" dirty="0"/>
                        <a:t>8. Management By Objectives (MBO) method</a:t>
                      </a:r>
                      <a:endParaRPr lang="en-US"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c>
                  <a:txBody>
                    <a:bodyPr/>
                    <a:lstStyle/>
                    <a:p>
                      <a:pPr algn="r" fontAlgn="ctr"/>
                      <a:r>
                        <a:rPr lang="en-US" altLang="ja-JP" sz="1200" u="none" strike="noStrike" dirty="0"/>
                        <a:t>3.83 </a:t>
                      </a:r>
                      <a:endParaRPr lang="en-US" altLang="ja-JP"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r>
              <a:tr h="210619">
                <a:tc>
                  <a:txBody>
                    <a:bodyPr/>
                    <a:lstStyle/>
                    <a:p>
                      <a:pPr algn="l" fontAlgn="ctr"/>
                      <a:r>
                        <a:rPr lang="en-GB" sz="1200" u="none" strike="noStrike" dirty="0"/>
                        <a:t>5. Essay Evaluation method</a:t>
                      </a:r>
                      <a:endParaRPr lang="en-GB"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c>
                  <a:txBody>
                    <a:bodyPr/>
                    <a:lstStyle/>
                    <a:p>
                      <a:pPr algn="r" fontAlgn="ctr"/>
                      <a:r>
                        <a:rPr lang="en-US" altLang="ja-JP" sz="1200" u="none" strike="noStrike" dirty="0"/>
                        <a:t>3.42 </a:t>
                      </a:r>
                      <a:endParaRPr lang="en-US" altLang="ja-JP"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r>
              <a:tr h="410812">
                <a:tc>
                  <a:txBody>
                    <a:bodyPr/>
                    <a:lstStyle/>
                    <a:p>
                      <a:pPr algn="l" fontAlgn="ctr"/>
                      <a:r>
                        <a:rPr lang="en-US" sz="1200" u="none" strike="noStrike" dirty="0"/>
                        <a:t>6. Behaviorally anchored rating scales</a:t>
                      </a:r>
                      <a:endParaRPr lang="en-US" sz="1200" b="0" i="0" u="none" strike="noStrike" dirty="0">
                        <a:solidFill>
                          <a:srgbClr val="000000"/>
                        </a:solidFill>
                        <a:latin typeface="ＭＳ Ｐゴシック"/>
                      </a:endParaRPr>
                    </a:p>
                  </a:txBody>
                  <a:tcPr marL="9525" marR="9525" marT="9525" marB="0" anchor="ctr"/>
                </a:tc>
                <a:tc>
                  <a:txBody>
                    <a:bodyPr/>
                    <a:lstStyle/>
                    <a:p>
                      <a:pPr algn="r" fontAlgn="ctr"/>
                      <a:r>
                        <a:rPr lang="en-US" altLang="ja-JP" sz="1200" u="none" strike="noStrike" dirty="0"/>
                        <a:t>3.33 </a:t>
                      </a:r>
                      <a:endParaRPr lang="en-US" altLang="ja-JP" sz="1200" b="0" i="0" u="none" strike="noStrike" dirty="0">
                        <a:solidFill>
                          <a:srgbClr val="000000"/>
                        </a:solidFill>
                        <a:latin typeface="ＭＳ Ｐゴシック"/>
                      </a:endParaRPr>
                    </a:p>
                  </a:txBody>
                  <a:tcPr marL="9525" marR="9525" marT="9525" marB="0" anchor="ctr"/>
                </a:tc>
              </a:tr>
              <a:tr h="210619">
                <a:tc>
                  <a:txBody>
                    <a:bodyPr/>
                    <a:lstStyle/>
                    <a:p>
                      <a:pPr algn="l" fontAlgn="ctr"/>
                      <a:r>
                        <a:rPr lang="en-GB" sz="1200" u="none" strike="noStrike"/>
                        <a:t>3. Paired comparison analysis</a:t>
                      </a:r>
                      <a:endParaRPr lang="en-GB" sz="1200" b="0" i="0" u="none" strike="noStrike">
                        <a:solidFill>
                          <a:srgbClr val="000000"/>
                        </a:solidFill>
                        <a:latin typeface="ＭＳ Ｐゴシック"/>
                      </a:endParaRPr>
                    </a:p>
                  </a:txBody>
                  <a:tcPr marL="9525" marR="9525" marT="9525" marB="0" anchor="ctr"/>
                </a:tc>
                <a:tc>
                  <a:txBody>
                    <a:bodyPr/>
                    <a:lstStyle/>
                    <a:p>
                      <a:pPr algn="r" fontAlgn="ctr"/>
                      <a:r>
                        <a:rPr lang="en-US" altLang="ja-JP" sz="1200" u="none" strike="noStrike" dirty="0"/>
                        <a:t>3.08 </a:t>
                      </a:r>
                      <a:endParaRPr lang="en-US" altLang="ja-JP" sz="1200" b="0" i="0" u="none" strike="noStrike" dirty="0">
                        <a:solidFill>
                          <a:srgbClr val="000000"/>
                        </a:solidFill>
                        <a:latin typeface="ＭＳ Ｐゴシック"/>
                      </a:endParaRPr>
                    </a:p>
                  </a:txBody>
                  <a:tcPr marL="9525" marR="9525" marT="9525" marB="0" anchor="ctr"/>
                </a:tc>
              </a:tr>
              <a:tr h="410812">
                <a:tc>
                  <a:txBody>
                    <a:bodyPr/>
                    <a:lstStyle/>
                    <a:p>
                      <a:pPr algn="l" fontAlgn="ctr"/>
                      <a:r>
                        <a:rPr lang="en-GB" sz="1200" u="none" strike="noStrike"/>
                        <a:t>11. Behavioral Observation Scales</a:t>
                      </a:r>
                      <a:endParaRPr lang="en-GB" sz="1200" b="0" i="0" u="none" strike="noStrike">
                        <a:solidFill>
                          <a:srgbClr val="000000"/>
                        </a:solidFill>
                        <a:latin typeface="ＭＳ Ｐゴシック"/>
                      </a:endParaRPr>
                    </a:p>
                  </a:txBody>
                  <a:tcPr marL="9525" marR="9525" marT="9525" marB="0" anchor="ctr"/>
                </a:tc>
                <a:tc>
                  <a:txBody>
                    <a:bodyPr/>
                    <a:lstStyle/>
                    <a:p>
                      <a:pPr algn="r" fontAlgn="ctr"/>
                      <a:r>
                        <a:rPr lang="en-US" altLang="ja-JP" sz="1200" u="none" strike="noStrike" dirty="0"/>
                        <a:t>3.08 </a:t>
                      </a:r>
                      <a:endParaRPr lang="en-US" altLang="ja-JP" sz="1200" b="0" i="0" u="none" strike="noStrike" dirty="0">
                        <a:solidFill>
                          <a:srgbClr val="000000"/>
                        </a:solidFill>
                        <a:latin typeface="ＭＳ Ｐゴシック"/>
                      </a:endParaRPr>
                    </a:p>
                  </a:txBody>
                  <a:tcPr marL="9525" marR="9525" marT="9525" marB="0" anchor="ctr"/>
                </a:tc>
              </a:tr>
              <a:tr h="210619">
                <a:tc>
                  <a:txBody>
                    <a:bodyPr/>
                    <a:lstStyle/>
                    <a:p>
                      <a:pPr algn="l" fontAlgn="ctr"/>
                      <a:r>
                        <a:rPr lang="en-GB" sz="1200" u="none" strike="noStrike"/>
                        <a:t>4. Graphic rating scales</a:t>
                      </a:r>
                      <a:endParaRPr lang="en-GB" sz="1200" b="0" i="0" u="none" strike="noStrike">
                        <a:solidFill>
                          <a:srgbClr val="000000"/>
                        </a:solidFill>
                        <a:latin typeface="ＭＳ Ｐゴシック"/>
                      </a:endParaRPr>
                    </a:p>
                  </a:txBody>
                  <a:tcPr marL="9525" marR="9525" marT="9525" marB="0" anchor="ctr"/>
                </a:tc>
                <a:tc>
                  <a:txBody>
                    <a:bodyPr/>
                    <a:lstStyle/>
                    <a:p>
                      <a:pPr algn="r" fontAlgn="ctr"/>
                      <a:r>
                        <a:rPr lang="en-US" altLang="ja-JP" sz="1200" u="none" strike="noStrike"/>
                        <a:t>2.92 </a:t>
                      </a:r>
                      <a:endParaRPr lang="en-US" altLang="ja-JP" sz="1200" b="0" i="0" u="none" strike="noStrike">
                        <a:solidFill>
                          <a:srgbClr val="000000"/>
                        </a:solidFill>
                        <a:latin typeface="ＭＳ Ｐゴシック"/>
                      </a:endParaRPr>
                    </a:p>
                  </a:txBody>
                  <a:tcPr marL="9525" marR="9525" marT="9525" marB="0" anchor="ctr"/>
                </a:tc>
              </a:tr>
              <a:tr h="210619">
                <a:tc>
                  <a:txBody>
                    <a:bodyPr/>
                    <a:lstStyle/>
                    <a:p>
                      <a:pPr algn="l" fontAlgn="ctr"/>
                      <a:r>
                        <a:rPr lang="en-GB" sz="1200" u="none" strike="noStrike"/>
                        <a:t>2. Weighted checklist method</a:t>
                      </a:r>
                      <a:endParaRPr lang="en-GB" sz="1200" b="0" i="0" u="none" strike="noStrike">
                        <a:solidFill>
                          <a:srgbClr val="000000"/>
                        </a:solidFill>
                        <a:latin typeface="ＭＳ Ｐゴシック"/>
                      </a:endParaRPr>
                    </a:p>
                  </a:txBody>
                  <a:tcPr marL="9525" marR="9525" marT="9525" marB="0" anchor="ctr"/>
                </a:tc>
                <a:tc>
                  <a:txBody>
                    <a:bodyPr/>
                    <a:lstStyle/>
                    <a:p>
                      <a:pPr algn="r" fontAlgn="ctr"/>
                      <a:r>
                        <a:rPr lang="en-US" altLang="ja-JP" sz="1200" u="none" strike="noStrike"/>
                        <a:t>2.92 </a:t>
                      </a:r>
                      <a:endParaRPr lang="en-US" altLang="ja-JP" sz="1200" b="0" i="0" u="none" strike="noStrike">
                        <a:solidFill>
                          <a:srgbClr val="000000"/>
                        </a:solidFill>
                        <a:latin typeface="ＭＳ Ｐゴシック"/>
                      </a:endParaRPr>
                    </a:p>
                  </a:txBody>
                  <a:tcPr marL="9525" marR="9525" marT="9525" marB="0" anchor="ctr"/>
                </a:tc>
              </a:tr>
              <a:tr h="410812">
                <a:tc>
                  <a:txBody>
                    <a:bodyPr/>
                    <a:lstStyle/>
                    <a:p>
                      <a:pPr algn="l" fontAlgn="ctr"/>
                      <a:r>
                        <a:rPr lang="en-GB" sz="1200" u="none" strike="noStrike"/>
                        <a:t>10.Forced ranking (forced distribution)</a:t>
                      </a:r>
                      <a:endParaRPr lang="en-GB" sz="1200" b="0" i="0" u="none" strike="noStrike">
                        <a:solidFill>
                          <a:srgbClr val="000000"/>
                        </a:solidFill>
                        <a:latin typeface="ＭＳ Ｐゴシック"/>
                      </a:endParaRPr>
                    </a:p>
                  </a:txBody>
                  <a:tcPr marL="9525" marR="9525" marT="9525" marB="0" anchor="ctr"/>
                </a:tc>
                <a:tc>
                  <a:txBody>
                    <a:bodyPr/>
                    <a:lstStyle/>
                    <a:p>
                      <a:pPr algn="r" fontAlgn="ctr"/>
                      <a:r>
                        <a:rPr lang="en-US" altLang="ja-JP" sz="1200" u="none" strike="noStrike"/>
                        <a:t>2.70 </a:t>
                      </a:r>
                      <a:endParaRPr lang="en-US" altLang="ja-JP" sz="1200" b="0" i="0" u="none" strike="noStrike">
                        <a:solidFill>
                          <a:srgbClr val="000000"/>
                        </a:solidFill>
                        <a:latin typeface="ＭＳ Ｐゴシック"/>
                      </a:endParaRPr>
                    </a:p>
                  </a:txBody>
                  <a:tcPr marL="9525" marR="9525" marT="9525" marB="0" anchor="ctr"/>
                </a:tc>
              </a:tr>
              <a:tr h="210619">
                <a:tc>
                  <a:txBody>
                    <a:bodyPr/>
                    <a:lstStyle/>
                    <a:p>
                      <a:pPr algn="l" fontAlgn="ctr"/>
                      <a:r>
                        <a:rPr lang="en-GB" sz="1200" u="none" strike="noStrike" dirty="0"/>
                        <a:t>7. Performance ranking method</a:t>
                      </a:r>
                      <a:endParaRPr lang="en-GB" sz="1200" b="0" i="0" u="none" strike="noStrike" dirty="0">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a:t>2.25 </a:t>
                      </a:r>
                      <a:endParaRPr lang="en-US" altLang="ja-JP" sz="1200" b="0" i="0" u="none" strike="noStrike">
                        <a:solidFill>
                          <a:srgbClr val="000000"/>
                        </a:solidFill>
                        <a:latin typeface="ＭＳ Ｐゴシック"/>
                      </a:endParaRPr>
                    </a:p>
                  </a:txBody>
                  <a:tcPr marL="9525" marR="9525" marT="9525" marB="0" anchor="ctr">
                    <a:solidFill>
                      <a:schemeClr val="bg2">
                        <a:lumMod val="75000"/>
                      </a:schemeClr>
                    </a:solidFill>
                  </a:tcPr>
                </a:tc>
              </a:tr>
              <a:tr h="210619">
                <a:tc>
                  <a:txBody>
                    <a:bodyPr/>
                    <a:lstStyle/>
                    <a:p>
                      <a:pPr algn="l" fontAlgn="ctr"/>
                      <a:r>
                        <a:rPr lang="en-GB" sz="1200" u="none" strike="noStrike" dirty="0"/>
                        <a:t>1. Critical incident method</a:t>
                      </a:r>
                      <a:endParaRPr lang="en-GB" sz="1200" b="0" i="0" u="none" strike="noStrike" dirty="0">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dirty="0"/>
                        <a:t>1.92 </a:t>
                      </a:r>
                      <a:endParaRPr lang="en-US" altLang="ja-JP" sz="1200" b="0" i="0" u="none" strike="noStrike" dirty="0">
                        <a:solidFill>
                          <a:srgbClr val="000000"/>
                        </a:solidFill>
                        <a:latin typeface="ＭＳ Ｐゴシック"/>
                      </a:endParaRPr>
                    </a:p>
                  </a:txBody>
                  <a:tcPr marL="9525" marR="9525" marT="9525" marB="0" anchor="ctr">
                    <a:solidFill>
                      <a:schemeClr val="bg2">
                        <a:lumMod val="75000"/>
                      </a:schemeClr>
                    </a:solidFill>
                  </a:tcPr>
                </a:tc>
              </a:tr>
            </a:tbl>
          </a:graphicData>
        </a:graphic>
      </p:graphicFrame>
      <p:graphicFrame>
        <p:nvGraphicFramePr>
          <p:cNvPr id="15" name="表 14"/>
          <p:cNvGraphicFramePr>
            <a:graphicFrameLocks noGrp="1"/>
          </p:cNvGraphicFramePr>
          <p:nvPr/>
        </p:nvGraphicFramePr>
        <p:xfrm>
          <a:off x="3347864" y="1844824"/>
          <a:ext cx="2520280" cy="3528393"/>
        </p:xfrm>
        <a:graphic>
          <a:graphicData uri="http://schemas.openxmlformats.org/drawingml/2006/table">
            <a:tbl>
              <a:tblPr>
                <a:tableStyleId>{2D5ABB26-0587-4C30-8999-92F81FD0307C}</a:tableStyleId>
              </a:tblPr>
              <a:tblGrid>
                <a:gridCol w="2025389"/>
                <a:gridCol w="494891"/>
              </a:tblGrid>
              <a:tr h="210619">
                <a:tc gridSpan="2">
                  <a:txBody>
                    <a:bodyPr/>
                    <a:lstStyle/>
                    <a:p>
                      <a:pPr algn="ctr" fontAlgn="ctr"/>
                      <a:r>
                        <a:rPr lang="en-GB" sz="1200" u="none" strike="noStrike" dirty="0"/>
                        <a:t>Motivation</a:t>
                      </a:r>
                      <a:endParaRPr lang="en-GB" sz="1200" b="0" i="0" u="none" strike="noStrike" dirty="0">
                        <a:solidFill>
                          <a:srgbClr val="000000"/>
                        </a:solidFill>
                        <a:latin typeface="Arial Unicode MS"/>
                      </a:endParaRPr>
                    </a:p>
                  </a:txBody>
                  <a:tcPr marL="9525" marR="9525" marT="9525" marB="0" anchor="ctr"/>
                </a:tc>
                <a:tc hMerge="1">
                  <a:txBody>
                    <a:bodyPr/>
                    <a:lstStyle/>
                    <a:p>
                      <a:pPr algn="ctr" fontAlgn="ctr"/>
                      <a:endParaRPr lang="en-GB" sz="1200" b="0" i="0" u="none" strike="noStrike" dirty="0">
                        <a:solidFill>
                          <a:srgbClr val="000000"/>
                        </a:solidFill>
                        <a:latin typeface="Arial Unicode MS"/>
                      </a:endParaRPr>
                    </a:p>
                  </a:txBody>
                  <a:tcPr marL="9525" marR="9525" marT="9525" marB="0" anchor="ctr"/>
                </a:tc>
              </a:tr>
              <a:tr h="410812">
                <a:tc>
                  <a:txBody>
                    <a:bodyPr/>
                    <a:lstStyle/>
                    <a:p>
                      <a:pPr algn="l" fontAlgn="ctr"/>
                      <a:r>
                        <a:rPr lang="en-US" sz="1200" u="none" strike="noStrike" dirty="0"/>
                        <a:t>9. 360 degree performance appraisal</a:t>
                      </a:r>
                      <a:endParaRPr lang="en-US" sz="1200" b="0" i="0" u="none" strike="noStrike" dirty="0">
                        <a:solidFill>
                          <a:srgbClr val="000000"/>
                        </a:solidFill>
                        <a:latin typeface="ＭＳ Ｐゴシック"/>
                      </a:endParaRPr>
                    </a:p>
                  </a:txBody>
                  <a:tcPr marL="9525" marR="9525" marT="9525" marB="0" anchor="ctr">
                    <a:solidFill>
                      <a:schemeClr val="tx2">
                        <a:lumMod val="20000"/>
                        <a:lumOff val="80000"/>
                      </a:schemeClr>
                    </a:solidFill>
                  </a:tcPr>
                </a:tc>
                <a:tc>
                  <a:txBody>
                    <a:bodyPr/>
                    <a:lstStyle/>
                    <a:p>
                      <a:pPr algn="r" fontAlgn="ctr"/>
                      <a:r>
                        <a:rPr lang="en-US" altLang="ja-JP" sz="1200" u="none" strike="noStrike" dirty="0"/>
                        <a:t>4.08 </a:t>
                      </a:r>
                      <a:endParaRPr lang="en-US" altLang="ja-JP" sz="1200" b="0" i="0" u="none" strike="noStrike" dirty="0">
                        <a:solidFill>
                          <a:srgbClr val="000000"/>
                        </a:solidFill>
                        <a:latin typeface="ＭＳ Ｐゴシック"/>
                      </a:endParaRPr>
                    </a:p>
                  </a:txBody>
                  <a:tcPr marL="9525" marR="9525" marT="9525" marB="0" anchor="ctr">
                    <a:solidFill>
                      <a:schemeClr val="tx2">
                        <a:lumMod val="20000"/>
                        <a:lumOff val="80000"/>
                      </a:schemeClr>
                    </a:solidFill>
                  </a:tcPr>
                </a:tc>
              </a:tr>
              <a:tr h="410812">
                <a:tc>
                  <a:txBody>
                    <a:bodyPr/>
                    <a:lstStyle/>
                    <a:p>
                      <a:pPr algn="l" fontAlgn="ctr"/>
                      <a:r>
                        <a:rPr lang="en-US" sz="1200" u="none" strike="noStrike" dirty="0"/>
                        <a:t>8. Management By Objectives (MBO) method</a:t>
                      </a:r>
                      <a:endParaRPr lang="en-US"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c>
                  <a:txBody>
                    <a:bodyPr/>
                    <a:lstStyle/>
                    <a:p>
                      <a:pPr algn="r" fontAlgn="ctr"/>
                      <a:r>
                        <a:rPr lang="en-US" altLang="ja-JP" sz="1200" u="none" strike="noStrike"/>
                        <a:t>3.83 </a:t>
                      </a:r>
                      <a:endParaRPr lang="en-US" altLang="ja-JP" sz="1200" b="0" i="0" u="none" strike="noStrike">
                        <a:solidFill>
                          <a:srgbClr val="000000"/>
                        </a:solidFill>
                        <a:latin typeface="ＭＳ Ｐゴシック"/>
                      </a:endParaRPr>
                    </a:p>
                  </a:txBody>
                  <a:tcPr marL="9525" marR="9525" marT="9525" marB="0" anchor="ctr">
                    <a:solidFill>
                      <a:schemeClr val="accent2">
                        <a:lumMod val="40000"/>
                        <a:lumOff val="60000"/>
                      </a:schemeClr>
                    </a:solidFill>
                  </a:tcPr>
                </a:tc>
              </a:tr>
              <a:tr h="410812">
                <a:tc>
                  <a:txBody>
                    <a:bodyPr/>
                    <a:lstStyle/>
                    <a:p>
                      <a:pPr algn="l" fontAlgn="ctr"/>
                      <a:r>
                        <a:rPr lang="en-GB" sz="1200" u="none" strike="noStrike" dirty="0"/>
                        <a:t>10.Forced ranking (forced distribution)</a:t>
                      </a:r>
                      <a:endParaRPr lang="en-GB"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c>
                  <a:txBody>
                    <a:bodyPr/>
                    <a:lstStyle/>
                    <a:p>
                      <a:pPr algn="r" fontAlgn="ctr"/>
                      <a:r>
                        <a:rPr lang="en-US" altLang="ja-JP" sz="1200" u="none" strike="noStrike" dirty="0"/>
                        <a:t>3.60 </a:t>
                      </a:r>
                      <a:endParaRPr lang="en-US" altLang="ja-JP"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r>
              <a:tr h="210619">
                <a:tc>
                  <a:txBody>
                    <a:bodyPr/>
                    <a:lstStyle/>
                    <a:p>
                      <a:pPr algn="l" fontAlgn="ctr"/>
                      <a:r>
                        <a:rPr lang="en-GB" sz="1200" u="none" strike="noStrike" dirty="0"/>
                        <a:t>3. Paired comparison analysis</a:t>
                      </a:r>
                      <a:endParaRPr lang="en-GB"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c>
                  <a:txBody>
                    <a:bodyPr/>
                    <a:lstStyle/>
                    <a:p>
                      <a:pPr algn="r" fontAlgn="ctr"/>
                      <a:r>
                        <a:rPr lang="en-US" altLang="ja-JP" sz="1200" u="none" strike="noStrike" dirty="0"/>
                        <a:t>3.50 </a:t>
                      </a:r>
                      <a:endParaRPr lang="en-US" altLang="ja-JP"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r>
              <a:tr h="210619">
                <a:tc>
                  <a:txBody>
                    <a:bodyPr/>
                    <a:lstStyle/>
                    <a:p>
                      <a:pPr algn="l" fontAlgn="ctr"/>
                      <a:r>
                        <a:rPr lang="en-GB" sz="1200" u="none" strike="noStrike"/>
                        <a:t>5. Essay Evaluation method</a:t>
                      </a:r>
                      <a:endParaRPr lang="en-GB" sz="1200" b="0" i="0" u="none" strike="noStrike">
                        <a:solidFill>
                          <a:srgbClr val="000000"/>
                        </a:solidFill>
                        <a:latin typeface="ＭＳ Ｐゴシック"/>
                      </a:endParaRPr>
                    </a:p>
                  </a:txBody>
                  <a:tcPr marL="9525" marR="9525" marT="9525" marB="0" anchor="ctr">
                    <a:solidFill>
                      <a:schemeClr val="accent2">
                        <a:lumMod val="40000"/>
                        <a:lumOff val="60000"/>
                      </a:schemeClr>
                    </a:solidFill>
                  </a:tcPr>
                </a:tc>
                <a:tc>
                  <a:txBody>
                    <a:bodyPr/>
                    <a:lstStyle/>
                    <a:p>
                      <a:pPr algn="r" fontAlgn="ctr"/>
                      <a:r>
                        <a:rPr lang="en-US" altLang="ja-JP" sz="1200" u="none" strike="noStrike" dirty="0"/>
                        <a:t>3.50 </a:t>
                      </a:r>
                      <a:endParaRPr lang="en-US" altLang="ja-JP"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r>
              <a:tr h="410812">
                <a:tc>
                  <a:txBody>
                    <a:bodyPr/>
                    <a:lstStyle/>
                    <a:p>
                      <a:pPr algn="l" fontAlgn="ctr"/>
                      <a:r>
                        <a:rPr lang="en-US" sz="1200" u="none" strike="noStrike" dirty="0"/>
                        <a:t>6. Behaviorally anchored rating scales</a:t>
                      </a:r>
                      <a:endParaRPr lang="en-US" sz="1200" b="0" i="0" u="none" strike="noStrike" dirty="0">
                        <a:solidFill>
                          <a:srgbClr val="000000"/>
                        </a:solidFill>
                        <a:latin typeface="ＭＳ Ｐゴシック"/>
                      </a:endParaRPr>
                    </a:p>
                  </a:txBody>
                  <a:tcPr marL="9525" marR="9525" marT="9525" marB="0" anchor="ctr"/>
                </a:tc>
                <a:tc>
                  <a:txBody>
                    <a:bodyPr/>
                    <a:lstStyle/>
                    <a:p>
                      <a:pPr algn="r" fontAlgn="ctr"/>
                      <a:r>
                        <a:rPr lang="en-US" altLang="ja-JP" sz="1200" u="none" strike="noStrike"/>
                        <a:t>3.08 </a:t>
                      </a:r>
                      <a:endParaRPr lang="en-US" altLang="ja-JP" sz="1200" b="0" i="0" u="none" strike="noStrike">
                        <a:solidFill>
                          <a:srgbClr val="000000"/>
                        </a:solidFill>
                        <a:latin typeface="ＭＳ Ｐゴシック"/>
                      </a:endParaRPr>
                    </a:p>
                  </a:txBody>
                  <a:tcPr marL="9525" marR="9525" marT="9525" marB="0" anchor="ctr"/>
                </a:tc>
              </a:tr>
              <a:tr h="210619">
                <a:tc>
                  <a:txBody>
                    <a:bodyPr/>
                    <a:lstStyle/>
                    <a:p>
                      <a:pPr algn="l" fontAlgn="ctr"/>
                      <a:r>
                        <a:rPr lang="en-GB" sz="1200" u="none" strike="noStrike"/>
                        <a:t>4. Graphic rating scales</a:t>
                      </a:r>
                      <a:endParaRPr lang="en-GB" sz="1200" b="0" i="0" u="none" strike="noStrike">
                        <a:solidFill>
                          <a:srgbClr val="000000"/>
                        </a:solidFill>
                        <a:latin typeface="ＭＳ Ｐゴシック"/>
                      </a:endParaRPr>
                    </a:p>
                  </a:txBody>
                  <a:tcPr marL="9525" marR="9525" marT="9525" marB="0" anchor="ctr"/>
                </a:tc>
                <a:tc>
                  <a:txBody>
                    <a:bodyPr/>
                    <a:lstStyle/>
                    <a:p>
                      <a:pPr algn="r" fontAlgn="ctr"/>
                      <a:r>
                        <a:rPr lang="en-US" altLang="ja-JP" sz="1200" u="none" strike="noStrike"/>
                        <a:t>2.75 </a:t>
                      </a:r>
                      <a:endParaRPr lang="en-US" altLang="ja-JP" sz="1200" b="0" i="0" u="none" strike="noStrike">
                        <a:solidFill>
                          <a:srgbClr val="000000"/>
                        </a:solidFill>
                        <a:latin typeface="ＭＳ Ｐゴシック"/>
                      </a:endParaRPr>
                    </a:p>
                  </a:txBody>
                  <a:tcPr marL="9525" marR="9525" marT="9525" marB="0" anchor="ctr"/>
                </a:tc>
              </a:tr>
              <a:tr h="210619">
                <a:tc>
                  <a:txBody>
                    <a:bodyPr/>
                    <a:lstStyle/>
                    <a:p>
                      <a:pPr algn="l" fontAlgn="ctr"/>
                      <a:r>
                        <a:rPr lang="en-GB" sz="1200" u="none" strike="noStrike"/>
                        <a:t>7. Performance ranking method</a:t>
                      </a:r>
                      <a:endParaRPr lang="en-GB" sz="1200" b="0" i="0" u="none" strike="noStrike">
                        <a:solidFill>
                          <a:srgbClr val="000000"/>
                        </a:solidFill>
                        <a:latin typeface="ＭＳ Ｐゴシック"/>
                      </a:endParaRPr>
                    </a:p>
                  </a:txBody>
                  <a:tcPr marL="9525" marR="9525" marT="9525" marB="0" anchor="ctr"/>
                </a:tc>
                <a:tc>
                  <a:txBody>
                    <a:bodyPr/>
                    <a:lstStyle/>
                    <a:p>
                      <a:pPr algn="r" fontAlgn="ctr"/>
                      <a:r>
                        <a:rPr lang="en-US" altLang="ja-JP" sz="1200" u="none" strike="noStrike"/>
                        <a:t>2.50 </a:t>
                      </a:r>
                      <a:endParaRPr lang="en-US" altLang="ja-JP" sz="1200" b="0" i="0" u="none" strike="noStrike">
                        <a:solidFill>
                          <a:srgbClr val="000000"/>
                        </a:solidFill>
                        <a:latin typeface="ＭＳ Ｐゴシック"/>
                      </a:endParaRPr>
                    </a:p>
                  </a:txBody>
                  <a:tcPr marL="9525" marR="9525" marT="9525" marB="0" anchor="ctr"/>
                </a:tc>
              </a:tr>
              <a:tr h="210619">
                <a:tc>
                  <a:txBody>
                    <a:bodyPr/>
                    <a:lstStyle/>
                    <a:p>
                      <a:pPr algn="l" fontAlgn="ctr"/>
                      <a:r>
                        <a:rPr lang="en-GB" sz="1200" u="none" strike="noStrike" dirty="0"/>
                        <a:t>1. Critical incident method</a:t>
                      </a:r>
                      <a:endParaRPr lang="en-GB" sz="1200" b="0" i="0" u="none" strike="noStrike" dirty="0">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a:t>2.33 </a:t>
                      </a:r>
                      <a:endParaRPr lang="en-US" altLang="ja-JP" sz="1200" b="0" i="0" u="none" strike="noStrike">
                        <a:solidFill>
                          <a:srgbClr val="000000"/>
                        </a:solidFill>
                        <a:latin typeface="ＭＳ Ｐゴシック"/>
                      </a:endParaRPr>
                    </a:p>
                  </a:txBody>
                  <a:tcPr marL="9525" marR="9525" marT="9525" marB="0" anchor="ctr">
                    <a:solidFill>
                      <a:schemeClr val="bg2">
                        <a:lumMod val="75000"/>
                      </a:schemeClr>
                    </a:solidFill>
                  </a:tcPr>
                </a:tc>
              </a:tr>
              <a:tr h="410812">
                <a:tc>
                  <a:txBody>
                    <a:bodyPr/>
                    <a:lstStyle/>
                    <a:p>
                      <a:pPr algn="l" fontAlgn="ctr"/>
                      <a:r>
                        <a:rPr lang="en-GB" sz="1200" u="none" strike="noStrike" dirty="0"/>
                        <a:t>11. </a:t>
                      </a:r>
                      <a:r>
                        <a:rPr lang="en-GB" sz="1200" u="none" strike="noStrike" dirty="0" err="1"/>
                        <a:t>Behavioral</a:t>
                      </a:r>
                      <a:r>
                        <a:rPr lang="en-GB" sz="1200" u="none" strike="noStrike" dirty="0"/>
                        <a:t> Observation Scales</a:t>
                      </a:r>
                      <a:endParaRPr lang="en-GB" sz="1200" b="0" i="0" u="none" strike="noStrike" dirty="0">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dirty="0"/>
                        <a:t>2.33 </a:t>
                      </a:r>
                      <a:endParaRPr lang="en-US" altLang="ja-JP" sz="1200" b="0" i="0" u="none" strike="noStrike" dirty="0">
                        <a:solidFill>
                          <a:srgbClr val="000000"/>
                        </a:solidFill>
                        <a:latin typeface="ＭＳ Ｐゴシック"/>
                      </a:endParaRPr>
                    </a:p>
                  </a:txBody>
                  <a:tcPr marL="9525" marR="9525" marT="9525" marB="0" anchor="ctr">
                    <a:solidFill>
                      <a:schemeClr val="bg2">
                        <a:lumMod val="75000"/>
                      </a:schemeClr>
                    </a:solidFill>
                  </a:tcPr>
                </a:tc>
              </a:tr>
              <a:tr h="210619">
                <a:tc>
                  <a:txBody>
                    <a:bodyPr/>
                    <a:lstStyle/>
                    <a:p>
                      <a:pPr algn="l" fontAlgn="ctr"/>
                      <a:r>
                        <a:rPr lang="en-GB" sz="1200" u="none" strike="noStrike"/>
                        <a:t>2. Weighted checklist method</a:t>
                      </a:r>
                      <a:endParaRPr lang="en-GB" sz="1200" b="0" i="0" u="none" strike="noStrike">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dirty="0"/>
                        <a:t>2.08 </a:t>
                      </a:r>
                      <a:endParaRPr lang="en-US" altLang="ja-JP" sz="1200" b="0" i="0" u="none" strike="noStrike" dirty="0">
                        <a:solidFill>
                          <a:srgbClr val="000000"/>
                        </a:solidFill>
                        <a:latin typeface="ＭＳ Ｐゴシック"/>
                      </a:endParaRPr>
                    </a:p>
                  </a:txBody>
                  <a:tcPr marL="9525" marR="9525" marT="9525" marB="0" anchor="ctr">
                    <a:solidFill>
                      <a:schemeClr val="bg2">
                        <a:lumMod val="75000"/>
                      </a:schemeClr>
                    </a:solidFill>
                  </a:tcPr>
                </a:tc>
              </a:tr>
            </a:tbl>
          </a:graphicData>
        </a:graphic>
      </p:graphicFrame>
      <p:graphicFrame>
        <p:nvGraphicFramePr>
          <p:cNvPr id="16" name="表 15"/>
          <p:cNvGraphicFramePr>
            <a:graphicFrameLocks noGrp="1"/>
          </p:cNvGraphicFramePr>
          <p:nvPr/>
        </p:nvGraphicFramePr>
        <p:xfrm>
          <a:off x="6228184" y="1879079"/>
          <a:ext cx="2520280" cy="3528393"/>
        </p:xfrm>
        <a:graphic>
          <a:graphicData uri="http://schemas.openxmlformats.org/drawingml/2006/table">
            <a:tbl>
              <a:tblPr>
                <a:tableStyleId>{2D5ABB26-0587-4C30-8999-92F81FD0307C}</a:tableStyleId>
              </a:tblPr>
              <a:tblGrid>
                <a:gridCol w="2025389"/>
                <a:gridCol w="494891"/>
              </a:tblGrid>
              <a:tr h="210619">
                <a:tc gridSpan="2">
                  <a:txBody>
                    <a:bodyPr/>
                    <a:lstStyle/>
                    <a:p>
                      <a:pPr algn="ctr" fontAlgn="ctr"/>
                      <a:r>
                        <a:rPr lang="en-GB" sz="1200" u="none" strike="noStrike" dirty="0"/>
                        <a:t>Teamwork</a:t>
                      </a:r>
                      <a:endParaRPr lang="en-GB" sz="1200" b="0" i="0" u="none" strike="noStrike" dirty="0">
                        <a:solidFill>
                          <a:srgbClr val="000000"/>
                        </a:solidFill>
                        <a:latin typeface="Arial Unicode MS"/>
                      </a:endParaRPr>
                    </a:p>
                  </a:txBody>
                  <a:tcPr marL="9525" marR="9525" marT="9525" marB="0" anchor="ctr"/>
                </a:tc>
                <a:tc hMerge="1">
                  <a:txBody>
                    <a:bodyPr/>
                    <a:lstStyle/>
                    <a:p>
                      <a:pPr algn="ctr" fontAlgn="ctr"/>
                      <a:endParaRPr lang="en-GB" sz="1200" b="0" i="0" u="none" strike="noStrike" dirty="0">
                        <a:solidFill>
                          <a:srgbClr val="000000"/>
                        </a:solidFill>
                        <a:latin typeface="Arial Unicode MS"/>
                      </a:endParaRPr>
                    </a:p>
                  </a:txBody>
                  <a:tcPr marL="9525" marR="9525" marT="9525" marB="0" anchor="ctr"/>
                </a:tc>
              </a:tr>
              <a:tr h="410812">
                <a:tc>
                  <a:txBody>
                    <a:bodyPr/>
                    <a:lstStyle/>
                    <a:p>
                      <a:pPr algn="l" fontAlgn="ctr"/>
                      <a:r>
                        <a:rPr lang="en-US" sz="1200" u="none" strike="noStrike" dirty="0"/>
                        <a:t>9. 360 degree performance appraisal</a:t>
                      </a:r>
                      <a:endParaRPr lang="en-US" sz="1200" b="0" i="0" u="none" strike="noStrike" dirty="0">
                        <a:solidFill>
                          <a:srgbClr val="000000"/>
                        </a:solidFill>
                        <a:latin typeface="ＭＳ Ｐゴシック"/>
                      </a:endParaRPr>
                    </a:p>
                  </a:txBody>
                  <a:tcPr marL="9525" marR="9525" marT="9525" marB="0" anchor="ctr">
                    <a:solidFill>
                      <a:schemeClr val="tx2">
                        <a:lumMod val="20000"/>
                        <a:lumOff val="80000"/>
                      </a:schemeClr>
                    </a:solidFill>
                  </a:tcPr>
                </a:tc>
                <a:tc>
                  <a:txBody>
                    <a:bodyPr/>
                    <a:lstStyle/>
                    <a:p>
                      <a:pPr algn="r" fontAlgn="ctr"/>
                      <a:r>
                        <a:rPr lang="en-US" altLang="ja-JP" sz="1200" u="none" strike="noStrike" dirty="0"/>
                        <a:t>4.08 </a:t>
                      </a:r>
                      <a:endParaRPr lang="en-US" altLang="ja-JP" sz="1200" b="0" i="0" u="none" strike="noStrike" dirty="0">
                        <a:solidFill>
                          <a:srgbClr val="000000"/>
                        </a:solidFill>
                        <a:latin typeface="ＭＳ Ｐゴシック"/>
                      </a:endParaRPr>
                    </a:p>
                  </a:txBody>
                  <a:tcPr marL="9525" marR="9525" marT="9525" marB="0" anchor="ctr">
                    <a:solidFill>
                      <a:schemeClr val="tx2">
                        <a:lumMod val="20000"/>
                        <a:lumOff val="80000"/>
                      </a:schemeClr>
                    </a:solidFill>
                  </a:tcPr>
                </a:tc>
              </a:tr>
              <a:tr h="210619">
                <a:tc>
                  <a:txBody>
                    <a:bodyPr/>
                    <a:lstStyle/>
                    <a:p>
                      <a:pPr algn="l" fontAlgn="ctr"/>
                      <a:r>
                        <a:rPr lang="en-GB" sz="1200" u="none" strike="noStrike" dirty="0"/>
                        <a:t>3. Paired comparison analysis</a:t>
                      </a:r>
                      <a:endParaRPr lang="en-GB"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c>
                  <a:txBody>
                    <a:bodyPr/>
                    <a:lstStyle/>
                    <a:p>
                      <a:pPr algn="r" fontAlgn="ctr"/>
                      <a:r>
                        <a:rPr lang="en-US" altLang="ja-JP" sz="1200" u="none" strike="noStrike"/>
                        <a:t>3.50 </a:t>
                      </a:r>
                      <a:endParaRPr lang="en-US" altLang="ja-JP" sz="1200" b="0" i="0" u="none" strike="noStrike">
                        <a:solidFill>
                          <a:srgbClr val="000000"/>
                        </a:solidFill>
                        <a:latin typeface="ＭＳ Ｐゴシック"/>
                      </a:endParaRPr>
                    </a:p>
                  </a:txBody>
                  <a:tcPr marL="9525" marR="9525" marT="9525" marB="0" anchor="ctr">
                    <a:solidFill>
                      <a:schemeClr val="accent2">
                        <a:lumMod val="40000"/>
                        <a:lumOff val="60000"/>
                      </a:schemeClr>
                    </a:solidFill>
                  </a:tcPr>
                </a:tc>
              </a:tr>
              <a:tr h="210619">
                <a:tc>
                  <a:txBody>
                    <a:bodyPr/>
                    <a:lstStyle/>
                    <a:p>
                      <a:pPr algn="l" fontAlgn="ctr"/>
                      <a:r>
                        <a:rPr lang="en-GB" sz="1200" u="none" strike="noStrike" dirty="0"/>
                        <a:t>5. Essay Evaluation method</a:t>
                      </a:r>
                      <a:endParaRPr lang="en-GB"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c>
                  <a:txBody>
                    <a:bodyPr/>
                    <a:lstStyle/>
                    <a:p>
                      <a:pPr algn="r" fontAlgn="ctr"/>
                      <a:r>
                        <a:rPr lang="en-US" altLang="ja-JP" sz="1200" u="none" strike="noStrike" dirty="0"/>
                        <a:t>3.42 </a:t>
                      </a:r>
                      <a:endParaRPr lang="en-US" altLang="ja-JP"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r>
              <a:tr h="410812">
                <a:tc>
                  <a:txBody>
                    <a:bodyPr/>
                    <a:lstStyle/>
                    <a:p>
                      <a:pPr algn="l" fontAlgn="ctr"/>
                      <a:r>
                        <a:rPr lang="en-US" sz="1200" u="none" strike="noStrike"/>
                        <a:t>8. Management By Objectives (MBO) method</a:t>
                      </a:r>
                      <a:endParaRPr lang="en-US" sz="1200" b="0" i="0" u="none" strike="noStrike">
                        <a:solidFill>
                          <a:srgbClr val="000000"/>
                        </a:solidFill>
                        <a:latin typeface="ＭＳ Ｐゴシック"/>
                      </a:endParaRPr>
                    </a:p>
                  </a:txBody>
                  <a:tcPr marL="9525" marR="9525" marT="9525" marB="0" anchor="ctr">
                    <a:solidFill>
                      <a:schemeClr val="accent2">
                        <a:lumMod val="40000"/>
                        <a:lumOff val="60000"/>
                      </a:schemeClr>
                    </a:solidFill>
                  </a:tcPr>
                </a:tc>
                <a:tc>
                  <a:txBody>
                    <a:bodyPr/>
                    <a:lstStyle/>
                    <a:p>
                      <a:pPr algn="r" fontAlgn="ctr"/>
                      <a:r>
                        <a:rPr lang="en-US" altLang="ja-JP" sz="1200" u="none" strike="noStrike" dirty="0"/>
                        <a:t>3.33 </a:t>
                      </a:r>
                      <a:endParaRPr lang="en-US" altLang="ja-JP" sz="1200" b="0" i="0" u="none" strike="noStrike" dirty="0">
                        <a:solidFill>
                          <a:srgbClr val="000000"/>
                        </a:solidFill>
                        <a:latin typeface="ＭＳ Ｐゴシック"/>
                      </a:endParaRPr>
                    </a:p>
                  </a:txBody>
                  <a:tcPr marL="9525" marR="9525" marT="9525" marB="0" anchor="ctr">
                    <a:solidFill>
                      <a:schemeClr val="accent2">
                        <a:lumMod val="40000"/>
                        <a:lumOff val="60000"/>
                      </a:schemeClr>
                    </a:solidFill>
                  </a:tcPr>
                </a:tc>
              </a:tr>
              <a:tr h="410812">
                <a:tc>
                  <a:txBody>
                    <a:bodyPr/>
                    <a:lstStyle/>
                    <a:p>
                      <a:pPr algn="l" fontAlgn="ctr"/>
                      <a:r>
                        <a:rPr lang="en-US" sz="1200" u="none" strike="noStrike"/>
                        <a:t>6. Behaviorally anchored rating scales</a:t>
                      </a:r>
                      <a:endParaRPr lang="en-US" sz="1200" b="0" i="0" u="none" strike="noStrike">
                        <a:solidFill>
                          <a:srgbClr val="000000"/>
                        </a:solidFill>
                        <a:latin typeface="ＭＳ Ｐゴシック"/>
                      </a:endParaRPr>
                    </a:p>
                  </a:txBody>
                  <a:tcPr marL="9525" marR="9525" marT="9525" marB="0" anchor="ctr"/>
                </a:tc>
                <a:tc>
                  <a:txBody>
                    <a:bodyPr/>
                    <a:lstStyle/>
                    <a:p>
                      <a:pPr algn="r" fontAlgn="ctr"/>
                      <a:r>
                        <a:rPr lang="en-US" altLang="ja-JP" sz="1200" u="none" strike="noStrike"/>
                        <a:t>3.25 </a:t>
                      </a:r>
                      <a:endParaRPr lang="en-US" altLang="ja-JP" sz="1200" b="0" i="0" u="none" strike="noStrike">
                        <a:solidFill>
                          <a:srgbClr val="000000"/>
                        </a:solidFill>
                        <a:latin typeface="ＭＳ Ｐゴシック"/>
                      </a:endParaRPr>
                    </a:p>
                  </a:txBody>
                  <a:tcPr marL="9525" marR="9525" marT="9525" marB="0" anchor="ctr"/>
                </a:tc>
              </a:tr>
              <a:tr h="410812">
                <a:tc>
                  <a:txBody>
                    <a:bodyPr/>
                    <a:lstStyle/>
                    <a:p>
                      <a:pPr algn="l" fontAlgn="ctr"/>
                      <a:r>
                        <a:rPr lang="en-GB" sz="1200" u="none" strike="noStrike"/>
                        <a:t>11. Behavioral Observation Scales</a:t>
                      </a:r>
                      <a:endParaRPr lang="en-GB" sz="1200" b="0" i="0" u="none" strike="noStrike">
                        <a:solidFill>
                          <a:srgbClr val="000000"/>
                        </a:solidFill>
                        <a:latin typeface="ＭＳ Ｐゴシック"/>
                      </a:endParaRPr>
                    </a:p>
                  </a:txBody>
                  <a:tcPr marL="9525" marR="9525" marT="9525" marB="0" anchor="ctr"/>
                </a:tc>
                <a:tc>
                  <a:txBody>
                    <a:bodyPr/>
                    <a:lstStyle/>
                    <a:p>
                      <a:pPr algn="r" fontAlgn="ctr"/>
                      <a:r>
                        <a:rPr lang="en-US" altLang="ja-JP" sz="1200" u="none" strike="noStrike" dirty="0"/>
                        <a:t>2.58 </a:t>
                      </a:r>
                      <a:endParaRPr lang="en-US" altLang="ja-JP" sz="1200" b="0" i="0" u="none" strike="noStrike" dirty="0">
                        <a:solidFill>
                          <a:srgbClr val="000000"/>
                        </a:solidFill>
                        <a:latin typeface="ＭＳ Ｐゴシック"/>
                      </a:endParaRPr>
                    </a:p>
                  </a:txBody>
                  <a:tcPr marL="9525" marR="9525" marT="9525" marB="0" anchor="ctr"/>
                </a:tc>
              </a:tr>
              <a:tr h="210619">
                <a:tc>
                  <a:txBody>
                    <a:bodyPr/>
                    <a:lstStyle/>
                    <a:p>
                      <a:pPr algn="l" fontAlgn="ctr"/>
                      <a:r>
                        <a:rPr lang="en-GB" sz="1200" u="none" strike="noStrike" dirty="0"/>
                        <a:t>4. Graphic rating scales</a:t>
                      </a:r>
                      <a:endParaRPr lang="en-GB" sz="1200" b="0" i="0" u="none" strike="noStrike" dirty="0">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a:t>2.42 </a:t>
                      </a:r>
                      <a:endParaRPr lang="en-US" altLang="ja-JP" sz="1200" b="0" i="0" u="none" strike="noStrike">
                        <a:solidFill>
                          <a:srgbClr val="000000"/>
                        </a:solidFill>
                        <a:latin typeface="ＭＳ Ｐゴシック"/>
                      </a:endParaRPr>
                    </a:p>
                  </a:txBody>
                  <a:tcPr marL="9525" marR="9525" marT="9525" marB="0" anchor="ctr">
                    <a:solidFill>
                      <a:schemeClr val="bg2">
                        <a:lumMod val="75000"/>
                      </a:schemeClr>
                    </a:solidFill>
                  </a:tcPr>
                </a:tc>
              </a:tr>
              <a:tr h="210619">
                <a:tc>
                  <a:txBody>
                    <a:bodyPr/>
                    <a:lstStyle/>
                    <a:p>
                      <a:pPr algn="l" fontAlgn="ctr"/>
                      <a:r>
                        <a:rPr lang="en-GB" sz="1200" u="none" strike="noStrike" dirty="0"/>
                        <a:t>1. Critical incident method</a:t>
                      </a:r>
                      <a:endParaRPr lang="en-GB" sz="1200" b="0" i="0" u="none" strike="noStrike" dirty="0">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dirty="0"/>
                        <a:t>2.33 </a:t>
                      </a:r>
                      <a:endParaRPr lang="en-US" altLang="ja-JP" sz="1200" b="0" i="0" u="none" strike="noStrike" dirty="0">
                        <a:solidFill>
                          <a:srgbClr val="000000"/>
                        </a:solidFill>
                        <a:latin typeface="ＭＳ Ｐゴシック"/>
                      </a:endParaRPr>
                    </a:p>
                  </a:txBody>
                  <a:tcPr marL="9525" marR="9525" marT="9525" marB="0" anchor="ctr">
                    <a:solidFill>
                      <a:schemeClr val="bg2">
                        <a:lumMod val="75000"/>
                      </a:schemeClr>
                    </a:solidFill>
                  </a:tcPr>
                </a:tc>
              </a:tr>
              <a:tr h="210619">
                <a:tc>
                  <a:txBody>
                    <a:bodyPr/>
                    <a:lstStyle/>
                    <a:p>
                      <a:pPr algn="l" fontAlgn="ctr"/>
                      <a:r>
                        <a:rPr lang="en-GB" sz="1200" u="none" strike="noStrike" dirty="0"/>
                        <a:t>2. Weighted checklist method</a:t>
                      </a:r>
                      <a:endParaRPr lang="en-GB" sz="1200" b="0" i="0" u="none" strike="noStrike" dirty="0">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a:t>2.08 </a:t>
                      </a:r>
                      <a:endParaRPr lang="en-US" altLang="ja-JP" sz="1200" b="0" i="0" u="none" strike="noStrike">
                        <a:solidFill>
                          <a:srgbClr val="000000"/>
                        </a:solidFill>
                        <a:latin typeface="ＭＳ Ｐゴシック"/>
                      </a:endParaRPr>
                    </a:p>
                  </a:txBody>
                  <a:tcPr marL="9525" marR="9525" marT="9525" marB="0" anchor="ctr">
                    <a:solidFill>
                      <a:schemeClr val="bg2">
                        <a:lumMod val="75000"/>
                      </a:schemeClr>
                    </a:solidFill>
                  </a:tcPr>
                </a:tc>
              </a:tr>
              <a:tr h="410812">
                <a:tc>
                  <a:txBody>
                    <a:bodyPr/>
                    <a:lstStyle/>
                    <a:p>
                      <a:pPr algn="l" fontAlgn="ctr"/>
                      <a:r>
                        <a:rPr lang="en-GB" sz="1200" u="none" strike="noStrike" dirty="0"/>
                        <a:t>10.Forced ranking (forced distribution)</a:t>
                      </a:r>
                      <a:endParaRPr lang="en-GB" sz="1200" b="0" i="0" u="none" strike="noStrike" dirty="0">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a:t>1.80 </a:t>
                      </a:r>
                      <a:endParaRPr lang="en-US" altLang="ja-JP" sz="1200" b="0" i="0" u="none" strike="noStrike">
                        <a:solidFill>
                          <a:srgbClr val="000000"/>
                        </a:solidFill>
                        <a:latin typeface="ＭＳ Ｐゴシック"/>
                      </a:endParaRPr>
                    </a:p>
                  </a:txBody>
                  <a:tcPr marL="9525" marR="9525" marT="9525" marB="0" anchor="ctr">
                    <a:solidFill>
                      <a:schemeClr val="bg2">
                        <a:lumMod val="75000"/>
                      </a:schemeClr>
                    </a:solidFill>
                  </a:tcPr>
                </a:tc>
              </a:tr>
              <a:tr h="210619">
                <a:tc>
                  <a:txBody>
                    <a:bodyPr/>
                    <a:lstStyle/>
                    <a:p>
                      <a:pPr algn="l" fontAlgn="ctr"/>
                      <a:r>
                        <a:rPr lang="en-GB" sz="1200" u="none" strike="noStrike" dirty="0"/>
                        <a:t>7. Performance ranking method</a:t>
                      </a:r>
                      <a:endParaRPr lang="en-GB" sz="1200" b="0" i="0" u="none" strike="noStrike" dirty="0">
                        <a:solidFill>
                          <a:srgbClr val="000000"/>
                        </a:solidFill>
                        <a:latin typeface="ＭＳ Ｐゴシック"/>
                      </a:endParaRPr>
                    </a:p>
                  </a:txBody>
                  <a:tcPr marL="9525" marR="9525" marT="9525" marB="0" anchor="ctr">
                    <a:solidFill>
                      <a:schemeClr val="bg2">
                        <a:lumMod val="75000"/>
                      </a:schemeClr>
                    </a:solidFill>
                  </a:tcPr>
                </a:tc>
                <a:tc>
                  <a:txBody>
                    <a:bodyPr/>
                    <a:lstStyle/>
                    <a:p>
                      <a:pPr algn="r" fontAlgn="ctr"/>
                      <a:r>
                        <a:rPr lang="en-US" altLang="ja-JP" sz="1200" u="none" strike="noStrike" dirty="0"/>
                        <a:t>1.67 </a:t>
                      </a:r>
                      <a:endParaRPr lang="en-US" altLang="ja-JP" sz="1200" b="0" i="0" u="none" strike="noStrike" dirty="0">
                        <a:solidFill>
                          <a:srgbClr val="000000"/>
                        </a:solidFill>
                        <a:latin typeface="ＭＳ Ｐゴシック"/>
                      </a:endParaRPr>
                    </a:p>
                  </a:txBody>
                  <a:tcPr marL="9525" marR="9525" marT="9525" marB="0" anchor="ctr">
                    <a:solidFill>
                      <a:schemeClr val="bg2">
                        <a:lumMod val="75000"/>
                      </a:schemeClr>
                    </a:solidFill>
                  </a:tcPr>
                </a:tc>
              </a:tr>
            </a:tbl>
          </a:graphicData>
        </a:graphic>
      </p:graphicFrame>
      <p:sp>
        <p:nvSpPr>
          <p:cNvPr id="8" name="角丸四角形 7"/>
          <p:cNvSpPr/>
          <p:nvPr/>
        </p:nvSpPr>
        <p:spPr>
          <a:xfrm>
            <a:off x="3275855" y="2420887"/>
            <a:ext cx="2664296" cy="394123"/>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角丸四角形 8"/>
          <p:cNvSpPr/>
          <p:nvPr/>
        </p:nvSpPr>
        <p:spPr>
          <a:xfrm>
            <a:off x="6156175" y="2962869"/>
            <a:ext cx="2664296" cy="394123"/>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0" name="角丸四角形 9"/>
          <p:cNvSpPr/>
          <p:nvPr/>
        </p:nvSpPr>
        <p:spPr>
          <a:xfrm>
            <a:off x="3275855" y="2852936"/>
            <a:ext cx="2664296" cy="360040"/>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角丸四角形 11"/>
          <p:cNvSpPr/>
          <p:nvPr/>
        </p:nvSpPr>
        <p:spPr>
          <a:xfrm>
            <a:off x="6156175" y="4509120"/>
            <a:ext cx="2664296" cy="360040"/>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3" name="角丸四角形 12"/>
          <p:cNvSpPr/>
          <p:nvPr/>
        </p:nvSpPr>
        <p:spPr>
          <a:xfrm>
            <a:off x="3275855" y="3284984"/>
            <a:ext cx="2664296" cy="432048"/>
          </a:xfrm>
          <a:prstGeom prst="round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角丸四角形 13"/>
          <p:cNvSpPr/>
          <p:nvPr/>
        </p:nvSpPr>
        <p:spPr>
          <a:xfrm>
            <a:off x="6156175" y="2492896"/>
            <a:ext cx="2664296" cy="400940"/>
          </a:xfrm>
          <a:prstGeom prst="round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cxnSp>
        <p:nvCxnSpPr>
          <p:cNvPr id="19" name="直線矢印コネクタ 18"/>
          <p:cNvCxnSpPr>
            <a:stCxn id="8" idx="3"/>
            <a:endCxn id="9" idx="1"/>
          </p:cNvCxnSpPr>
          <p:nvPr/>
        </p:nvCxnSpPr>
        <p:spPr>
          <a:xfrm>
            <a:off x="5940151" y="2617949"/>
            <a:ext cx="216024" cy="541982"/>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cxnSp>
        <p:nvCxnSpPr>
          <p:cNvPr id="21" name="直線矢印コネクタ 20"/>
          <p:cNvCxnSpPr>
            <a:stCxn id="10" idx="3"/>
            <a:endCxn id="12" idx="1"/>
          </p:cNvCxnSpPr>
          <p:nvPr/>
        </p:nvCxnSpPr>
        <p:spPr>
          <a:xfrm>
            <a:off x="5940151" y="3032956"/>
            <a:ext cx="216024" cy="1656184"/>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cxnSp>
        <p:nvCxnSpPr>
          <p:cNvPr id="23" name="直線矢印コネクタ 22"/>
          <p:cNvCxnSpPr>
            <a:stCxn id="13" idx="3"/>
            <a:endCxn id="14" idx="1"/>
          </p:cNvCxnSpPr>
          <p:nvPr/>
        </p:nvCxnSpPr>
        <p:spPr>
          <a:xfrm flipV="1">
            <a:off x="5940151" y="2693366"/>
            <a:ext cx="216024" cy="8076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Conclusion</a:t>
            </a:r>
            <a:endParaRPr kumimoji="1" lang="ja-JP" altLang="en-US" dirty="0"/>
          </a:p>
        </p:txBody>
      </p:sp>
      <p:graphicFrame>
        <p:nvGraphicFramePr>
          <p:cNvPr id="7" name="コンテンツ プレースホルダ 6"/>
          <p:cNvGraphicFramePr>
            <a:graphicFrameLocks noGrp="1"/>
          </p:cNvGraphicFramePr>
          <p:nvPr>
            <p:ph idx="1"/>
          </p:nvPr>
        </p:nvGraphicFramePr>
        <p:xfrm>
          <a:off x="4932040" y="2132856"/>
          <a:ext cx="3672408" cy="2952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プレースホルダ 3"/>
          <p:cNvSpPr>
            <a:spLocks noGrp="1"/>
          </p:cNvSpPr>
          <p:nvPr>
            <p:ph type="body" sz="half" idx="2"/>
          </p:nvPr>
        </p:nvSpPr>
        <p:spPr>
          <a:xfrm>
            <a:off x="4572000" y="260648"/>
            <a:ext cx="4320480" cy="1944216"/>
          </a:xfrm>
        </p:spPr>
        <p:txBody>
          <a:bodyPr>
            <a:noAutofit/>
          </a:bodyPr>
          <a:lstStyle/>
          <a:p>
            <a:pPr marL="342900" indent="-342900">
              <a:buFont typeface="Arial" pitchFamily="34" charset="0"/>
              <a:buAutoNum type="arabicPeriod"/>
            </a:pPr>
            <a:r>
              <a:rPr lang="en-US" altLang="ja-JP" sz="1000" dirty="0" smtClean="0"/>
              <a:t>Wide scope of feedback makes use of all possible sources of experience</a:t>
            </a:r>
          </a:p>
          <a:p>
            <a:pPr marL="342900" indent="-342900">
              <a:buFont typeface="Arial" pitchFamily="34" charset="0"/>
              <a:buAutoNum type="arabicPeriod"/>
            </a:pPr>
            <a:r>
              <a:rPr lang="en-US" altLang="ja-JP" sz="1000" dirty="0" smtClean="0"/>
              <a:t>Helps managers to evaluate performance.</a:t>
            </a:r>
          </a:p>
          <a:p>
            <a:pPr marL="342900" indent="-342900">
              <a:buFont typeface="Arial" pitchFamily="34" charset="0"/>
              <a:buAutoNum type="arabicPeriod"/>
            </a:pPr>
            <a:r>
              <a:rPr lang="en-US" altLang="ja-JP" sz="1000" dirty="0" smtClean="0"/>
              <a:t>Easy to understand for leaders and employees.</a:t>
            </a:r>
          </a:p>
          <a:p>
            <a:pPr marL="342900" indent="-342900">
              <a:buFont typeface="Arial" pitchFamily="34" charset="0"/>
              <a:buAutoNum type="arabicPeriod"/>
            </a:pPr>
            <a:r>
              <a:rPr lang="en-US" altLang="ja-JP" sz="1000" dirty="0" smtClean="0"/>
              <a:t>Quantitative comparisons possible.</a:t>
            </a:r>
          </a:p>
          <a:p>
            <a:pPr marL="342900" indent="-342900">
              <a:buFont typeface="Arial" pitchFamily="34" charset="0"/>
              <a:buAutoNum type="arabicPeriod"/>
            </a:pPr>
            <a:r>
              <a:rPr lang="en-US" altLang="ja-JP" sz="1000" dirty="0" smtClean="0"/>
              <a:t>Non-quantitative, descriptive evaluation can be very important for improvement.</a:t>
            </a:r>
          </a:p>
          <a:p>
            <a:pPr marL="342900" indent="-342900">
              <a:buFont typeface="Arial" pitchFamily="34" charset="0"/>
              <a:buAutoNum type="arabicPeriod"/>
            </a:pPr>
            <a:r>
              <a:rPr lang="en-US" altLang="ja-JP" sz="1000" dirty="0" smtClean="0"/>
              <a:t>Could help managers to understand link between certain behaviors and critical incidents.</a:t>
            </a:r>
          </a:p>
          <a:p>
            <a:pPr marL="342900" indent="-342900">
              <a:buFont typeface="Arial" pitchFamily="34" charset="0"/>
              <a:buAutoNum type="arabicPeriod"/>
            </a:pPr>
            <a:r>
              <a:rPr lang="en-US" altLang="ja-JP" sz="1000" dirty="0" smtClean="0"/>
              <a:t>Periodic re-evaluation keeps progress on track.</a:t>
            </a:r>
          </a:p>
          <a:p>
            <a:pPr marL="342900" indent="-342900">
              <a:buFont typeface="Arial" pitchFamily="34" charset="0"/>
              <a:buAutoNum type="arabicPeriod"/>
            </a:pPr>
            <a:r>
              <a:rPr lang="en-US" altLang="ja-JP" sz="1000" dirty="0" smtClean="0"/>
              <a:t>Allows management to identify patterns in employee behaviors.</a:t>
            </a:r>
            <a:endParaRPr kumimoji="1" lang="ja-JP" altLang="en-US" sz="1000" dirty="0"/>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23</a:t>
            </a:fld>
            <a:endParaRPr kumimoji="1" lang="ja-JP" altLang="en-US"/>
          </a:p>
        </p:txBody>
      </p:sp>
      <p:sp>
        <p:nvSpPr>
          <p:cNvPr id="8" name="テキスト プレースホルダ 3"/>
          <p:cNvSpPr txBox="1">
            <a:spLocks/>
          </p:cNvSpPr>
          <p:nvPr/>
        </p:nvSpPr>
        <p:spPr>
          <a:xfrm>
            <a:off x="6696744" y="5134868"/>
            <a:ext cx="2483768" cy="1030436"/>
          </a:xfrm>
          <a:prstGeom prst="rect">
            <a:avLst/>
          </a:prstGeom>
        </p:spPr>
        <p:txBody>
          <a:bodyPr vert="horz" lIns="91440" tIns="45720" rIns="91440" bIns="45720" rtlCol="0">
            <a:normAutofit/>
          </a:bodyPr>
          <a:lstStyle/>
          <a:p>
            <a:pPr marL="342900" indent="-342900">
              <a:spcBef>
                <a:spcPct val="20000"/>
              </a:spcBef>
              <a:buFont typeface="Arial" pitchFamily="34" charset="0"/>
              <a:buAutoNum type="arabicPeriod"/>
              <a:defRPr/>
            </a:pPr>
            <a:r>
              <a:rPr lang="en-US" altLang="ja-JP" sz="1000" dirty="0" smtClean="0"/>
              <a:t>Identifies strengths and areas for improvement.</a:t>
            </a:r>
          </a:p>
          <a:p>
            <a:pPr marL="342900" indent="-342900">
              <a:spcBef>
                <a:spcPct val="20000"/>
              </a:spcBef>
              <a:buFont typeface="Arial" pitchFamily="34" charset="0"/>
              <a:buAutoNum type="arabicPeriod"/>
              <a:defRPr/>
            </a:pPr>
            <a:r>
              <a:rPr lang="en-US" altLang="ja-JP" sz="1000" dirty="0" smtClean="0"/>
              <a:t>Motivator to perform on all fronts.</a:t>
            </a:r>
          </a:p>
          <a:p>
            <a:pPr marL="342900" indent="-342900">
              <a:spcBef>
                <a:spcPct val="20000"/>
              </a:spcBef>
              <a:buFont typeface="Arial" pitchFamily="34" charset="0"/>
              <a:buAutoNum type="arabicPeriod"/>
              <a:defRPr/>
            </a:pPr>
            <a:r>
              <a:rPr lang="en-US" altLang="ja-JP" sz="1000" dirty="0" smtClean="0"/>
              <a:t>Peoples skills are </a:t>
            </a:r>
            <a:r>
              <a:rPr lang="en-US" altLang="ja-JP" sz="1000" dirty="0" err="1" smtClean="0"/>
              <a:t>recognised</a:t>
            </a:r>
            <a:endParaRPr lang="en-US" altLang="ja-JP" sz="1000" dirty="0" smtClean="0"/>
          </a:p>
          <a:p>
            <a:pPr marL="342900" indent="-342900">
              <a:spcBef>
                <a:spcPct val="20000"/>
              </a:spcBef>
              <a:buFont typeface="Arial" pitchFamily="34" charset="0"/>
              <a:buAutoNum type="arabicPeriod"/>
              <a:defRPr/>
            </a:pPr>
            <a:r>
              <a:rPr lang="en-US" altLang="ja-JP" sz="1000" dirty="0" smtClean="0"/>
              <a:t>Shared and individual goals.</a:t>
            </a:r>
          </a:p>
          <a:p>
            <a:pPr marL="342900" indent="-342900">
              <a:spcBef>
                <a:spcPct val="20000"/>
              </a:spcBef>
              <a:buFont typeface="Arial" pitchFamily="34" charset="0"/>
              <a:buAutoNum type="arabicPeriod"/>
              <a:defRPr/>
            </a:pPr>
            <a:endParaRPr lang="en-US" altLang="ja-JP" sz="1000" dirty="0" smtClean="0"/>
          </a:p>
          <a:p>
            <a:pPr marL="342900" indent="-342900">
              <a:spcBef>
                <a:spcPct val="20000"/>
              </a:spcBef>
              <a:buFont typeface="Arial" pitchFamily="34" charset="0"/>
              <a:buAutoNum type="arabicPeriod"/>
              <a:defRPr/>
            </a:pPr>
            <a:endParaRPr lang="en-US" altLang="ja-JP" sz="1000" dirty="0" smtClean="0"/>
          </a:p>
          <a:p>
            <a:pPr marL="342900" indent="-342900">
              <a:spcBef>
                <a:spcPct val="20000"/>
              </a:spcBef>
              <a:buFont typeface="Arial" pitchFamily="34" charset="0"/>
              <a:buAutoNum type="arabicPeriod"/>
              <a:defRPr/>
            </a:pPr>
            <a:endParaRPr lang="en-US" altLang="ja-JP" sz="10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AutoNum type="arabicPeriod"/>
              <a:tabLst/>
              <a:defRPr/>
            </a:pPr>
            <a:endParaRPr kumimoji="1" lang="ja-JP" altLang="en-US"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テキスト プレースホルダ 3"/>
          <p:cNvSpPr txBox="1">
            <a:spLocks/>
          </p:cNvSpPr>
          <p:nvPr/>
        </p:nvSpPr>
        <p:spPr>
          <a:xfrm>
            <a:off x="4139952" y="5062860"/>
            <a:ext cx="2592288" cy="1462484"/>
          </a:xfrm>
          <a:prstGeom prst="rect">
            <a:avLst/>
          </a:prstGeom>
        </p:spPr>
        <p:txBody>
          <a:bodyPr vert="horz" lIns="91440" tIns="45720" rIns="91440" bIns="45720" rtlCol="0">
            <a:normAutofit/>
          </a:bodyPr>
          <a:lstStyle/>
          <a:p>
            <a:pPr marL="342900" indent="-342900">
              <a:spcBef>
                <a:spcPct val="20000"/>
              </a:spcBef>
              <a:buFont typeface="Arial" pitchFamily="34" charset="0"/>
              <a:buAutoNum type="arabicPeriod"/>
              <a:defRPr/>
            </a:pPr>
            <a:r>
              <a:rPr lang="en-US" altLang="ja-JP" sz="1000" dirty="0" smtClean="0"/>
              <a:t>Can address skills, competencies, behaviors.</a:t>
            </a:r>
          </a:p>
          <a:p>
            <a:pPr marL="342900" indent="-342900">
              <a:spcBef>
                <a:spcPct val="20000"/>
              </a:spcBef>
              <a:buFont typeface="Arial" pitchFamily="34" charset="0"/>
              <a:buAutoNum type="arabicPeriod"/>
              <a:defRPr/>
            </a:pPr>
            <a:r>
              <a:rPr lang="en-US" altLang="ja-JP" sz="1000" dirty="0" smtClean="0"/>
              <a:t>If done objectively, can enhance teamwork.</a:t>
            </a:r>
          </a:p>
          <a:p>
            <a:pPr marL="342900" indent="-342900">
              <a:spcBef>
                <a:spcPct val="20000"/>
              </a:spcBef>
              <a:buFont typeface="Arial" pitchFamily="34" charset="0"/>
              <a:buAutoNum type="arabicPeriod"/>
              <a:defRPr/>
            </a:pPr>
            <a:r>
              <a:rPr lang="en-US" altLang="ja-JP" sz="1000" dirty="0" smtClean="0"/>
              <a:t>Gives focus and direction to employees</a:t>
            </a:r>
          </a:p>
          <a:p>
            <a:pPr marL="342900" indent="-342900">
              <a:spcBef>
                <a:spcPct val="20000"/>
              </a:spcBef>
              <a:buFont typeface="Arial" pitchFamily="34" charset="0"/>
              <a:buAutoNum type="arabicPeriod"/>
              <a:defRPr/>
            </a:pPr>
            <a:r>
              <a:rPr lang="en-US" altLang="ja-JP" sz="1000" dirty="0" smtClean="0"/>
              <a:t>Framework is fixed and does not depend on changing market requirements.</a:t>
            </a:r>
          </a:p>
          <a:p>
            <a:pPr marL="342900" indent="-342900">
              <a:spcBef>
                <a:spcPct val="20000"/>
              </a:spcBef>
              <a:buFont typeface="Arial" pitchFamily="34" charset="0"/>
              <a:buAutoNum type="arabicPeriod"/>
              <a:defRPr/>
            </a:pPr>
            <a:endParaRPr lang="en-US" altLang="ja-JP" sz="1000" dirty="0" smtClean="0"/>
          </a:p>
        </p:txBody>
      </p:sp>
      <p:sp>
        <p:nvSpPr>
          <p:cNvPr id="10" name="正方形/長方形 9"/>
          <p:cNvSpPr/>
          <p:nvPr/>
        </p:nvSpPr>
        <p:spPr>
          <a:xfrm>
            <a:off x="0" y="0"/>
            <a:ext cx="1223412" cy="369332"/>
          </a:xfrm>
          <a:prstGeom prst="rect">
            <a:avLst/>
          </a:prstGeom>
        </p:spPr>
        <p:txBody>
          <a:bodyPr wrap="none">
            <a:spAutoFit/>
          </a:bodyPr>
          <a:lstStyle/>
          <a:p>
            <a:pPr marL="514350" indent="-514350"/>
            <a:r>
              <a:rPr lang="en-US" altLang="ja-JP" b="1" dirty="0" smtClean="0">
                <a:solidFill>
                  <a:schemeClr val="bg2">
                    <a:lumMod val="75000"/>
                  </a:schemeClr>
                </a:solidFill>
              </a:rPr>
              <a:t>Conclusion</a:t>
            </a:r>
          </a:p>
        </p:txBody>
      </p:sp>
      <p:sp>
        <p:nvSpPr>
          <p:cNvPr id="11" name="テキスト ボックス 10"/>
          <p:cNvSpPr txBox="1"/>
          <p:nvPr/>
        </p:nvSpPr>
        <p:spPr>
          <a:xfrm>
            <a:off x="179512" y="1772816"/>
            <a:ext cx="4320480" cy="3785652"/>
          </a:xfrm>
          <a:prstGeom prst="rect">
            <a:avLst/>
          </a:prstGeom>
          <a:noFill/>
        </p:spPr>
        <p:txBody>
          <a:bodyPr wrap="square" rtlCol="0">
            <a:spAutoFit/>
          </a:bodyPr>
          <a:lstStyle/>
          <a:p>
            <a:r>
              <a:rPr kumimoji="1" lang="en-US" altLang="ja-JP" sz="1600" dirty="0" smtClean="0"/>
              <a:t>Options to Replace Performance </a:t>
            </a:r>
            <a:r>
              <a:rPr kumimoji="1" lang="en-US" altLang="ja-JP" sz="1600" smtClean="0"/>
              <a:t>(Modification)</a:t>
            </a:r>
            <a:endParaRPr kumimoji="1" lang="en-US" altLang="ja-JP" sz="1600" dirty="0" smtClean="0"/>
          </a:p>
          <a:p>
            <a:endParaRPr lang="en-US" altLang="ja-JP" sz="1600" dirty="0" smtClean="0"/>
          </a:p>
          <a:p>
            <a:pPr>
              <a:buFont typeface="Wingdings" pitchFamily="2" charset="2"/>
              <a:buChar char="p"/>
            </a:pPr>
            <a:r>
              <a:rPr kumimoji="1" lang="en-US" altLang="ja-JP" sz="1600" dirty="0" smtClean="0"/>
              <a:t>Giving Direction</a:t>
            </a:r>
          </a:p>
          <a:p>
            <a:pPr>
              <a:buFont typeface="Wingdings" pitchFamily="2" charset="2"/>
              <a:buChar char="p"/>
            </a:pPr>
            <a:r>
              <a:rPr lang="en-US" altLang="ja-JP" sz="1600" dirty="0" smtClean="0"/>
              <a:t>Giving Feedback &amp; Identifying areas for training</a:t>
            </a:r>
          </a:p>
          <a:p>
            <a:pPr>
              <a:buFont typeface="Wingdings" pitchFamily="2" charset="2"/>
              <a:buChar char="p"/>
            </a:pPr>
            <a:r>
              <a:rPr kumimoji="1" lang="en-US" altLang="ja-JP" sz="1600" dirty="0" smtClean="0"/>
              <a:t>Developing a new Reward System (not only based on financial reward).</a:t>
            </a:r>
          </a:p>
          <a:p>
            <a:pPr>
              <a:buFont typeface="Wingdings" pitchFamily="2" charset="2"/>
              <a:buChar char="p"/>
            </a:pPr>
            <a:r>
              <a:rPr lang="en-US" altLang="ja-JP" sz="1600" dirty="0" smtClean="0"/>
              <a:t>Providing an Objective Basis for Promotion</a:t>
            </a:r>
          </a:p>
          <a:p>
            <a:pPr>
              <a:buFont typeface="Wingdings" pitchFamily="2" charset="2"/>
              <a:buChar char="p"/>
            </a:pPr>
            <a:r>
              <a:rPr kumimoji="1" lang="en-US" altLang="ja-JP" sz="1600" dirty="0" smtClean="0"/>
              <a:t>Motivating Staff</a:t>
            </a:r>
          </a:p>
          <a:p>
            <a:endParaRPr lang="en-US" altLang="ja-JP" sz="1600" dirty="0" smtClean="0"/>
          </a:p>
          <a:p>
            <a:endParaRPr kumimoji="1" lang="en-US" altLang="ja-JP" sz="1600" dirty="0" smtClean="0"/>
          </a:p>
          <a:p>
            <a:endParaRPr lang="en-US" altLang="ja-JP" sz="1600" dirty="0" smtClean="0"/>
          </a:p>
          <a:p>
            <a:endParaRPr kumimoji="1" lang="en-US" altLang="ja-JP" sz="1600" dirty="0" smtClean="0"/>
          </a:p>
          <a:p>
            <a:endParaRPr lang="en-US" altLang="ja-JP" sz="1600" dirty="0" smtClean="0"/>
          </a:p>
          <a:p>
            <a:endParaRPr kumimoji="1" lang="en-US" altLang="ja-JP" sz="1600" dirty="0" smtClean="0"/>
          </a:p>
          <a:p>
            <a:endParaRPr kumimoji="1" lang="ja-JP" altLang="en-US" sz="1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References</a:t>
            </a:r>
            <a:endParaRPr kumimoji="1" lang="ja-JP" altLang="en-US" dirty="0"/>
          </a:p>
        </p:txBody>
      </p:sp>
      <p:sp>
        <p:nvSpPr>
          <p:cNvPr id="3" name="コンテンツ プレースホルダ 2"/>
          <p:cNvSpPr>
            <a:spLocks noGrp="1"/>
          </p:cNvSpPr>
          <p:nvPr>
            <p:ph idx="1"/>
          </p:nvPr>
        </p:nvSpPr>
        <p:spPr>
          <a:xfrm>
            <a:off x="611560" y="1628800"/>
            <a:ext cx="8064078" cy="4392488"/>
          </a:xfrm>
        </p:spPr>
        <p:txBody>
          <a:bodyPr>
            <a:normAutofit fontScale="40000" lnSpcReduction="20000"/>
          </a:bodyPr>
          <a:lstStyle/>
          <a:p>
            <a:r>
              <a:rPr lang="en-GB" altLang="ja-JP" dirty="0" smtClean="0"/>
              <a:t>Adair, J. (2006). Action -</a:t>
            </a:r>
            <a:r>
              <a:rPr lang="en-GB" altLang="ja-JP" dirty="0" err="1" smtClean="0"/>
              <a:t>Centered</a:t>
            </a:r>
            <a:r>
              <a:rPr lang="en-GB" altLang="ja-JP" dirty="0" smtClean="0"/>
              <a:t>-Leadership. In </a:t>
            </a:r>
            <a:r>
              <a:rPr lang="en-GB" altLang="ja-JP" i="1" dirty="0" smtClean="0"/>
              <a:t>Leadership and Motivation</a:t>
            </a:r>
            <a:r>
              <a:rPr lang="en-GB" altLang="ja-JP" dirty="0" smtClean="0"/>
              <a:t> (pp. 19-35). </a:t>
            </a:r>
            <a:r>
              <a:rPr lang="en-GB" altLang="ja-JP" dirty="0" err="1" smtClean="0"/>
              <a:t>Kogan</a:t>
            </a:r>
            <a:r>
              <a:rPr lang="en-GB" altLang="ja-JP" dirty="0" smtClean="0"/>
              <a:t> Page Ltd; Reissue.</a:t>
            </a:r>
            <a:endParaRPr lang="ja-JP" altLang="ja-JP" dirty="0" smtClean="0"/>
          </a:p>
          <a:p>
            <a:r>
              <a:rPr lang="en-GB" altLang="ja-JP" dirty="0" smtClean="0"/>
              <a:t>Adair, J. (1987). The leader. In </a:t>
            </a:r>
            <a:r>
              <a:rPr lang="en-GB" altLang="ja-JP" i="1" dirty="0" smtClean="0"/>
              <a:t>Effective Teambuilding</a:t>
            </a:r>
            <a:r>
              <a:rPr lang="en-GB" altLang="ja-JP" dirty="0" smtClean="0"/>
              <a:t> (pp. 116-125). Business Management.</a:t>
            </a:r>
            <a:endParaRPr lang="ja-JP" altLang="ja-JP" dirty="0" smtClean="0"/>
          </a:p>
          <a:p>
            <a:r>
              <a:rPr lang="en-GB" altLang="ja-JP" dirty="0" smtClean="0"/>
              <a:t>Deming, E. W. (1993). </a:t>
            </a:r>
            <a:r>
              <a:rPr lang="en-GB" altLang="ja-JP" i="1" dirty="0" smtClean="0"/>
              <a:t>The new economics: for industry, government, education.</a:t>
            </a:r>
            <a:r>
              <a:rPr lang="en-GB" altLang="ja-JP" dirty="0" smtClean="0"/>
              <a:t> Cambridge: MIT, Centre for Advanced Engineering Study.</a:t>
            </a:r>
          </a:p>
          <a:p>
            <a:r>
              <a:rPr lang="en-US" altLang="ja-JP" dirty="0" smtClean="0"/>
              <a:t>Herzberg, F., </a:t>
            </a:r>
            <a:r>
              <a:rPr lang="en-US" altLang="ja-JP" dirty="0" err="1" smtClean="0"/>
              <a:t>Mausner</a:t>
            </a:r>
            <a:r>
              <a:rPr lang="en-US" altLang="ja-JP" dirty="0" smtClean="0"/>
              <a:t>, B., &amp; </a:t>
            </a:r>
            <a:r>
              <a:rPr lang="en-US" altLang="ja-JP" dirty="0" err="1" smtClean="0"/>
              <a:t>Snyderman</a:t>
            </a:r>
            <a:r>
              <a:rPr lang="en-US" altLang="ja-JP" dirty="0" smtClean="0"/>
              <a:t>, B. B. (1959). </a:t>
            </a:r>
            <a:r>
              <a:rPr lang="en-US" altLang="ja-JP" i="1" dirty="0" smtClean="0"/>
              <a:t>The Motivation to Work</a:t>
            </a:r>
            <a:r>
              <a:rPr lang="en-US" altLang="ja-JP" dirty="0" smtClean="0"/>
              <a:t> (2nd ed.). New York: John Wiley &amp; Sons.</a:t>
            </a:r>
            <a:endParaRPr lang="ja-JP" altLang="ja-JP" dirty="0" smtClean="0"/>
          </a:p>
          <a:p>
            <a:r>
              <a:rPr lang="en-GB" altLang="ja-JP" dirty="0" err="1" smtClean="0"/>
              <a:t>Ivancevich</a:t>
            </a:r>
            <a:r>
              <a:rPr lang="en-GB" altLang="ja-JP" dirty="0" smtClean="0"/>
              <a:t>, J. M. (1972). A Longitudinal Assessment of Management by Objectives. </a:t>
            </a:r>
            <a:r>
              <a:rPr lang="en-GB" altLang="ja-JP" i="1" dirty="0" smtClean="0"/>
              <a:t>Administrative Science Quarterly Vol. 17, No. 1, Mar., 1972</a:t>
            </a:r>
            <a:r>
              <a:rPr lang="en-GB" altLang="ja-JP" dirty="0" smtClean="0"/>
              <a:t> , 126-138.</a:t>
            </a:r>
            <a:endParaRPr lang="ja-JP" altLang="ja-JP" dirty="0" smtClean="0"/>
          </a:p>
          <a:p>
            <a:r>
              <a:rPr lang="en-GB" altLang="ja-JP" dirty="0" smtClean="0"/>
              <a:t>Katz, B., </a:t>
            </a:r>
            <a:r>
              <a:rPr lang="en-GB" altLang="ja-JP" dirty="0" err="1" smtClean="0"/>
              <a:t>Bruck</a:t>
            </a:r>
            <a:r>
              <a:rPr lang="en-GB" altLang="ja-JP" dirty="0" smtClean="0"/>
              <a:t>, M., &amp; Coleman, W. (2001). The Benefits of Powered Liposuction Versus Traditional Liposuction: A Paired Comparison Analysis. </a:t>
            </a:r>
            <a:r>
              <a:rPr lang="en-GB" altLang="ja-JP" i="1" dirty="0" smtClean="0"/>
              <a:t>Dermatologic Surgery Volume 27, Issue 10</a:t>
            </a:r>
            <a:r>
              <a:rPr lang="en-GB" altLang="ja-JP" dirty="0" smtClean="0"/>
              <a:t> , 851-914.</a:t>
            </a:r>
            <a:endParaRPr lang="ja-JP" altLang="ja-JP" dirty="0" smtClean="0"/>
          </a:p>
          <a:p>
            <a:r>
              <a:rPr lang="en-GB" altLang="ja-JP" dirty="0" err="1" smtClean="0"/>
              <a:t>Keavenya</a:t>
            </a:r>
            <a:r>
              <a:rPr lang="en-GB" altLang="ja-JP" dirty="0" smtClean="0"/>
              <a:t>, T. J., &amp; </a:t>
            </a:r>
            <a:r>
              <a:rPr lang="en-GB" altLang="ja-JP" dirty="0" err="1" smtClean="0"/>
              <a:t>McGann</a:t>
            </a:r>
            <a:r>
              <a:rPr lang="en-GB" altLang="ja-JP" dirty="0" smtClean="0"/>
              <a:t>, A. F. (1975). A comparison of </a:t>
            </a:r>
            <a:r>
              <a:rPr lang="en-GB" altLang="ja-JP" dirty="0" err="1" smtClean="0"/>
              <a:t>behavioral</a:t>
            </a:r>
            <a:r>
              <a:rPr lang="en-GB" altLang="ja-JP" dirty="0" smtClean="0"/>
              <a:t> expectation scales and graphic rating scales. </a:t>
            </a:r>
            <a:r>
              <a:rPr lang="en-GB" altLang="ja-JP" i="1" dirty="0" smtClean="0"/>
              <a:t>Journal of Applied Psychology Volume 60, Issue 6</a:t>
            </a:r>
            <a:r>
              <a:rPr lang="en-GB" altLang="ja-JP" dirty="0" smtClean="0"/>
              <a:t> , 695-703.</a:t>
            </a:r>
            <a:endParaRPr lang="ja-JP" altLang="ja-JP" dirty="0" smtClean="0"/>
          </a:p>
          <a:p>
            <a:r>
              <a:rPr lang="en-GB" altLang="ja-JP" dirty="0" smtClean="0"/>
              <a:t>Park, K., &amp; Kim, J. (1990). Fuzzy weighted-checklist with linguistic variables. </a:t>
            </a:r>
            <a:r>
              <a:rPr lang="en-GB" altLang="ja-JP" i="1" dirty="0" smtClean="0"/>
              <a:t>Reliability Volume: 39 Issue:3 </a:t>
            </a:r>
            <a:r>
              <a:rPr lang="en-GB" altLang="ja-JP" dirty="0" smtClean="0"/>
              <a:t>, 389 - 393 .</a:t>
            </a:r>
            <a:endParaRPr lang="ja-JP" altLang="ja-JP" dirty="0" smtClean="0"/>
          </a:p>
          <a:p>
            <a:r>
              <a:rPr lang="en-GB" altLang="ja-JP" dirty="0" smtClean="0"/>
              <a:t>Pollack, D. M., &amp; Pollack, L. J. (1996). Using 360 Degree Feedback in Performance Appraisal. </a:t>
            </a:r>
            <a:r>
              <a:rPr lang="en-GB" altLang="ja-JP" i="1" dirty="0" smtClean="0"/>
              <a:t>Public Personnel Management, Vol. 25</a:t>
            </a:r>
            <a:r>
              <a:rPr lang="en-GB" altLang="ja-JP" dirty="0" smtClean="0"/>
              <a:t> .</a:t>
            </a:r>
            <a:endParaRPr lang="ja-JP" altLang="ja-JP" dirty="0" smtClean="0"/>
          </a:p>
          <a:p>
            <a:r>
              <a:rPr lang="en-GB" altLang="ja-JP" dirty="0" smtClean="0"/>
              <a:t>Smith, B. N., Hornsby, J. S., &amp; </a:t>
            </a:r>
            <a:r>
              <a:rPr lang="en-GB" altLang="ja-JP" dirty="0" err="1" smtClean="0"/>
              <a:t>Shirmeyer</a:t>
            </a:r>
            <a:r>
              <a:rPr lang="en-GB" altLang="ja-JP" dirty="0" smtClean="0"/>
              <a:t>, R. (1996). Current Trends in Performance Appraisal: An Examination of Managerial Practice. </a:t>
            </a:r>
            <a:r>
              <a:rPr lang="en-GB" altLang="ja-JP" i="1" dirty="0" smtClean="0"/>
              <a:t>SAM Advanced Management Journal, Vol. 61</a:t>
            </a:r>
            <a:r>
              <a:rPr lang="en-GB" altLang="ja-JP" dirty="0" smtClean="0"/>
              <a:t> .</a:t>
            </a:r>
            <a:endParaRPr lang="ja-JP" altLang="ja-JP" dirty="0" smtClean="0"/>
          </a:p>
          <a:p>
            <a:r>
              <a:rPr lang="en-GB" altLang="ja-JP" dirty="0" err="1" smtClean="0"/>
              <a:t>Topel</a:t>
            </a:r>
            <a:r>
              <a:rPr lang="en-GB" altLang="ja-JP" dirty="0" smtClean="0"/>
              <a:t>, R. (1993). Discretion and bias in Performance Evaluation. </a:t>
            </a:r>
            <a:r>
              <a:rPr lang="en-GB" altLang="ja-JP" i="1" dirty="0" smtClean="0"/>
              <a:t>European Economic Review 37</a:t>
            </a:r>
            <a:r>
              <a:rPr lang="en-GB" altLang="ja-JP" dirty="0" smtClean="0"/>
              <a:t> , 355-365.</a:t>
            </a:r>
            <a:endParaRPr lang="ja-JP" altLang="ja-JP" dirty="0" smtClean="0"/>
          </a:p>
          <a:p>
            <a:r>
              <a:rPr lang="en-GB" altLang="ja-JP" dirty="0" smtClean="0"/>
              <a:t>Woolsey, K. L. (1986). The Critical Incident Technique: An Innovative Qualitative Method of Research. </a:t>
            </a:r>
            <a:r>
              <a:rPr lang="en-GB" altLang="ja-JP" i="1" dirty="0" smtClean="0"/>
              <a:t>Canadian Journal of Counselling, v20 n4 </a:t>
            </a:r>
            <a:r>
              <a:rPr lang="en-GB" altLang="ja-JP" dirty="0" smtClean="0"/>
              <a:t>, 242-254.</a:t>
            </a:r>
            <a:endParaRPr lang="ja-JP" altLang="ja-JP" dirty="0" smtClean="0"/>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24</a:t>
            </a:fld>
            <a:endParaRPr kumimoji="1"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273050"/>
            <a:ext cx="1557809" cy="1162050"/>
          </a:xfrm>
        </p:spPr>
        <p:txBody>
          <a:bodyPr/>
          <a:lstStyle/>
          <a:p>
            <a:pPr algn="r"/>
            <a:r>
              <a:rPr kumimoji="1" lang="en-US" altLang="ja-JP" dirty="0" smtClean="0">
                <a:solidFill>
                  <a:schemeClr val="bg2">
                    <a:lumMod val="25000"/>
                  </a:schemeClr>
                </a:solidFill>
              </a:rPr>
              <a:t>Q &amp; A</a:t>
            </a:r>
            <a:endParaRPr kumimoji="1" lang="ja-JP" altLang="en-US" dirty="0">
              <a:solidFill>
                <a:schemeClr val="bg2">
                  <a:lumMod val="25000"/>
                </a:schemeClr>
              </a:solidFill>
            </a:endParaRPr>
          </a:p>
        </p:txBody>
      </p:sp>
      <p:sp>
        <p:nvSpPr>
          <p:cNvPr id="4" name="テキスト プレースホルダ 3"/>
          <p:cNvSpPr>
            <a:spLocks noGrp="1"/>
          </p:cNvSpPr>
          <p:nvPr>
            <p:ph type="body" sz="half" idx="2"/>
          </p:nvPr>
        </p:nvSpPr>
        <p:spPr>
          <a:xfrm>
            <a:off x="7236296" y="5517232"/>
            <a:ext cx="1280121" cy="320899"/>
          </a:xfrm>
        </p:spPr>
        <p:txBody>
          <a:bodyPr>
            <a:noAutofit/>
          </a:bodyPr>
          <a:lstStyle/>
          <a:p>
            <a:pPr algn="r"/>
            <a:r>
              <a:rPr kumimoji="1" lang="en-US" altLang="ja-JP" sz="2000" dirty="0" smtClean="0">
                <a:solidFill>
                  <a:schemeClr val="bg2">
                    <a:lumMod val="25000"/>
                  </a:schemeClr>
                </a:solidFill>
              </a:rPr>
              <a:t>Thank you</a:t>
            </a:r>
            <a:endParaRPr kumimoji="1" lang="ja-JP" altLang="en-US" sz="2000" dirty="0">
              <a:solidFill>
                <a:schemeClr val="bg2">
                  <a:lumMod val="25000"/>
                </a:schemeClr>
              </a:solidFill>
            </a:endParaRPr>
          </a:p>
        </p:txBody>
      </p:sp>
      <p:sp>
        <p:nvSpPr>
          <p:cNvPr id="5" name="フッター プレースホルダ 4"/>
          <p:cNvSpPr>
            <a:spLocks noGrp="1"/>
          </p:cNvSpPr>
          <p:nvPr>
            <p:ph type="ftr" sz="quarter" idx="11"/>
          </p:nvPr>
        </p:nvSpPr>
        <p:spPr/>
        <p:txBody>
          <a:bodyPr/>
          <a:lstStyle/>
          <a:p>
            <a:r>
              <a:rPr kumimoji="1" lang="en-GB" altLang="ja-JP" smtClean="0"/>
              <a:t>MBE2010/11 A-1</a:t>
            </a:r>
            <a:endParaRPr kumimoji="1" lang="ja-JP" altLang="en-US"/>
          </a:p>
        </p:txBody>
      </p:sp>
      <p:sp>
        <p:nvSpPr>
          <p:cNvPr id="6" name="スライド番号プレースホルダ 5"/>
          <p:cNvSpPr>
            <a:spLocks noGrp="1"/>
          </p:cNvSpPr>
          <p:nvPr>
            <p:ph type="sldNum" sz="quarter" idx="12"/>
          </p:nvPr>
        </p:nvSpPr>
        <p:spPr/>
        <p:txBody>
          <a:bodyPr/>
          <a:lstStyle/>
          <a:p>
            <a:fld id="{4CA4DA65-8E3E-4E31-9C6E-0AAC8B0A1D3D}" type="slidenum">
              <a:rPr kumimoji="1" lang="ja-JP" altLang="en-US" smtClean="0"/>
              <a:pPr/>
              <a:t>25</a:t>
            </a:fld>
            <a:endParaRPr kumimoji="1"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Methodology</a:t>
            </a:r>
            <a:endParaRPr kumimoji="1" lang="ja-JP" altLang="en-US" dirty="0"/>
          </a:p>
        </p:txBody>
      </p:sp>
      <p:sp>
        <p:nvSpPr>
          <p:cNvPr id="5" name="コンテンツ プレースホルダ 4"/>
          <p:cNvSpPr>
            <a:spLocks noGrp="1"/>
          </p:cNvSpPr>
          <p:nvPr>
            <p:ph idx="1"/>
          </p:nvPr>
        </p:nvSpPr>
        <p:spPr>
          <a:xfrm>
            <a:off x="4355976" y="1196752"/>
            <a:ext cx="4114800" cy="4176464"/>
          </a:xfrm>
        </p:spPr>
        <p:txBody>
          <a:bodyPr>
            <a:noAutofit/>
          </a:bodyPr>
          <a:lstStyle/>
          <a:p>
            <a:pPr marL="514350" indent="-514350">
              <a:buFont typeface="+mj-lt"/>
              <a:buAutoNum type="arabicPeriod"/>
            </a:pPr>
            <a:r>
              <a:rPr kumimoji="1" lang="en-US" altLang="ja-JP" sz="1600" dirty="0" smtClean="0">
                <a:solidFill>
                  <a:schemeClr val="bg2">
                    <a:lumMod val="25000"/>
                  </a:schemeClr>
                </a:solidFill>
              </a:rPr>
              <a:t>Analysis</a:t>
            </a:r>
          </a:p>
          <a:p>
            <a:pPr marL="971550" lvl="1" indent="-571500">
              <a:buFont typeface="+mj-lt"/>
              <a:buAutoNum type="romanUcPeriod"/>
            </a:pPr>
            <a:r>
              <a:rPr lang="en-US" altLang="ja-JP" sz="1600" dirty="0" smtClean="0">
                <a:solidFill>
                  <a:schemeClr val="bg2">
                    <a:lumMod val="25000"/>
                  </a:schemeClr>
                </a:solidFill>
              </a:rPr>
              <a:t>Select 11 PAs</a:t>
            </a:r>
          </a:p>
          <a:p>
            <a:pPr marL="971550" lvl="1" indent="-571500">
              <a:buFont typeface="+mj-lt"/>
              <a:buAutoNum type="romanUcPeriod"/>
            </a:pPr>
            <a:r>
              <a:rPr kumimoji="1" lang="en-US" altLang="ja-JP" sz="1600" dirty="0" smtClean="0">
                <a:solidFill>
                  <a:schemeClr val="bg2">
                    <a:lumMod val="25000"/>
                  </a:schemeClr>
                </a:solidFill>
              </a:rPr>
              <a:t>Pros-Cos Analysis</a:t>
            </a:r>
          </a:p>
          <a:p>
            <a:pPr marL="971550" lvl="1" indent="-571500">
              <a:buFont typeface="+mj-lt"/>
              <a:buAutoNum type="romanUcPeriod"/>
            </a:pPr>
            <a:r>
              <a:rPr lang="en-US" altLang="ja-JP" sz="1600" dirty="0" smtClean="0">
                <a:solidFill>
                  <a:schemeClr val="bg2">
                    <a:lumMod val="25000"/>
                  </a:schemeClr>
                </a:solidFill>
              </a:rPr>
              <a:t>Team Assessment, scoring</a:t>
            </a:r>
          </a:p>
          <a:p>
            <a:pPr marL="971550" lvl="1" indent="-571500">
              <a:buFont typeface="+mj-lt"/>
              <a:buAutoNum type="romanUcPeriod"/>
            </a:pPr>
            <a:endParaRPr kumimoji="1" lang="en-US" altLang="ja-JP" sz="1600" dirty="0" smtClean="0">
              <a:solidFill>
                <a:schemeClr val="bg2">
                  <a:lumMod val="25000"/>
                </a:schemeClr>
              </a:solidFill>
            </a:endParaRPr>
          </a:p>
          <a:p>
            <a:pPr marL="571500" indent="-571500">
              <a:buFont typeface="+mj-lt"/>
              <a:buAutoNum type="arabicPeriod"/>
            </a:pPr>
            <a:r>
              <a:rPr lang="en-US" altLang="ja-JP" sz="1600" dirty="0" smtClean="0">
                <a:solidFill>
                  <a:schemeClr val="bg2">
                    <a:lumMod val="25000"/>
                  </a:schemeClr>
                </a:solidFill>
              </a:rPr>
              <a:t>Development</a:t>
            </a:r>
          </a:p>
          <a:p>
            <a:pPr marL="971550" lvl="1" indent="-571500">
              <a:buFont typeface="+mj-lt"/>
              <a:buAutoNum type="romanUcPeriod"/>
            </a:pPr>
            <a:r>
              <a:rPr lang="en-US" altLang="ja-JP" sz="1600" dirty="0" smtClean="0">
                <a:solidFill>
                  <a:schemeClr val="bg2">
                    <a:lumMod val="25000"/>
                  </a:schemeClr>
                </a:solidFill>
              </a:rPr>
              <a:t>Evaluation from </a:t>
            </a:r>
            <a:r>
              <a:rPr lang="en-US" altLang="ja-JP" sz="1600" dirty="0" err="1" smtClean="0">
                <a:solidFill>
                  <a:schemeClr val="bg2">
                    <a:lumMod val="25000"/>
                  </a:schemeClr>
                </a:solidFill>
              </a:rPr>
              <a:t>Behaviours</a:t>
            </a:r>
            <a:endParaRPr lang="en-US" altLang="ja-JP" sz="1600" dirty="0" smtClean="0">
              <a:solidFill>
                <a:schemeClr val="bg2">
                  <a:lumMod val="25000"/>
                </a:schemeClr>
              </a:solidFill>
            </a:endParaRPr>
          </a:p>
          <a:p>
            <a:pPr marL="971550" lvl="1" indent="-571500">
              <a:buFont typeface="+mj-lt"/>
              <a:buAutoNum type="romanUcPeriod"/>
            </a:pPr>
            <a:r>
              <a:rPr lang="en-US" altLang="ja-JP" sz="1600" dirty="0" smtClean="0">
                <a:solidFill>
                  <a:schemeClr val="bg2">
                    <a:lumMod val="25000"/>
                  </a:schemeClr>
                </a:solidFill>
              </a:rPr>
              <a:t>Evaluation from Motivation</a:t>
            </a:r>
          </a:p>
          <a:p>
            <a:pPr marL="971550" lvl="1" indent="-571500">
              <a:buFont typeface="+mj-lt"/>
              <a:buAutoNum type="romanUcPeriod"/>
            </a:pPr>
            <a:r>
              <a:rPr lang="en-US" altLang="ja-JP" sz="1600" dirty="0" smtClean="0">
                <a:solidFill>
                  <a:schemeClr val="bg2">
                    <a:lumMod val="25000"/>
                  </a:schemeClr>
                </a:solidFill>
              </a:rPr>
              <a:t>Evaluation from Teamwork</a:t>
            </a:r>
          </a:p>
          <a:p>
            <a:pPr marL="971550" lvl="1" indent="-571500">
              <a:buFont typeface="+mj-lt"/>
              <a:buAutoNum type="romanUcPeriod"/>
            </a:pPr>
            <a:endParaRPr lang="en-US" altLang="ja-JP" sz="1600" dirty="0" smtClean="0">
              <a:solidFill>
                <a:schemeClr val="bg2">
                  <a:lumMod val="25000"/>
                </a:schemeClr>
              </a:solidFill>
            </a:endParaRPr>
          </a:p>
          <a:p>
            <a:pPr marL="571500" indent="-571500">
              <a:buFont typeface="+mj-lt"/>
              <a:buAutoNum type="arabicPeriod"/>
            </a:pPr>
            <a:r>
              <a:rPr lang="en-US" altLang="ja-JP" sz="1600" dirty="0" smtClean="0">
                <a:solidFill>
                  <a:schemeClr val="bg2">
                    <a:lumMod val="25000"/>
                  </a:schemeClr>
                </a:solidFill>
              </a:rPr>
              <a:t>Conclusion</a:t>
            </a:r>
          </a:p>
          <a:p>
            <a:pPr marL="971550" lvl="1" indent="-571500">
              <a:buFont typeface="+mj-lt"/>
              <a:buAutoNum type="romanUcPeriod"/>
            </a:pPr>
            <a:r>
              <a:rPr lang="en-US" altLang="ja-JP" sz="1600" dirty="0" smtClean="0">
                <a:solidFill>
                  <a:schemeClr val="bg2">
                    <a:lumMod val="25000"/>
                  </a:schemeClr>
                </a:solidFill>
              </a:rPr>
              <a:t>Summary (Modification)</a:t>
            </a:r>
          </a:p>
          <a:p>
            <a:pPr marL="971550" lvl="1" indent="-571500">
              <a:buFont typeface="+mj-lt"/>
              <a:buAutoNum type="romanUcPeriod"/>
            </a:pPr>
            <a:r>
              <a:rPr lang="en-US" altLang="ja-JP" sz="1600" dirty="0" smtClean="0">
                <a:solidFill>
                  <a:schemeClr val="bg2">
                    <a:lumMod val="25000"/>
                  </a:schemeClr>
                </a:solidFill>
              </a:rPr>
              <a:t>Replacement</a:t>
            </a:r>
            <a:endParaRPr lang="en-US" altLang="ja-JP" sz="1600" dirty="0" smtClean="0">
              <a:solidFill>
                <a:schemeClr val="bg2">
                  <a:lumMod val="25000"/>
                </a:schemeClr>
              </a:solidFill>
            </a:endParaRPr>
          </a:p>
          <a:p>
            <a:pPr marL="971550" lvl="1" indent="-571500">
              <a:buFont typeface="+mj-lt"/>
              <a:buAutoNum type="romanUcPeriod"/>
            </a:pPr>
            <a:endParaRPr kumimoji="1" lang="en-US" altLang="ja-JP" sz="1600" dirty="0" smtClean="0">
              <a:solidFill>
                <a:schemeClr val="bg2">
                  <a:lumMod val="25000"/>
                </a:schemeClr>
              </a:solidFill>
            </a:endParaRPr>
          </a:p>
          <a:p>
            <a:pPr marL="514350" indent="-514350">
              <a:buFont typeface="+mj-lt"/>
              <a:buAutoNum type="arabicPeriod"/>
            </a:pPr>
            <a:endParaRPr kumimoji="1" lang="ja-JP" altLang="en-US" sz="1600" dirty="0">
              <a:solidFill>
                <a:schemeClr val="bg2">
                  <a:lumMod val="25000"/>
                </a:schemeClr>
              </a:solidFill>
            </a:endParaRPr>
          </a:p>
        </p:txBody>
      </p:sp>
      <p:sp>
        <p:nvSpPr>
          <p:cNvPr id="6" name="テキスト プレースホルダ 5"/>
          <p:cNvSpPr>
            <a:spLocks noGrp="1"/>
          </p:cNvSpPr>
          <p:nvPr>
            <p:ph type="body" sz="half" idx="2"/>
          </p:nvPr>
        </p:nvSpPr>
        <p:spPr>
          <a:xfrm>
            <a:off x="251520" y="1556792"/>
            <a:ext cx="3384376" cy="3672407"/>
          </a:xfrm>
          <a:ln>
            <a:solidFill>
              <a:schemeClr val="bg2">
                <a:lumMod val="50000"/>
              </a:schemeClr>
            </a:solidFill>
          </a:ln>
        </p:spPr>
        <p:txBody>
          <a:bodyPr>
            <a:noAutofit/>
          </a:bodyPr>
          <a:lstStyle/>
          <a:p>
            <a:r>
              <a:rPr kumimoji="1" lang="en-US" altLang="ja-JP" dirty="0" smtClean="0"/>
              <a:t>11 Performance Appraisals are:</a:t>
            </a:r>
          </a:p>
          <a:p>
            <a:endParaRPr kumimoji="1" lang="en-US" altLang="ja-JP" dirty="0" smtClean="0"/>
          </a:p>
          <a:p>
            <a:pPr marL="342900" indent="-342900">
              <a:buAutoNum type="arabicPeriod"/>
            </a:pPr>
            <a:r>
              <a:rPr lang="en-GB" altLang="ja-JP" dirty="0" smtClean="0"/>
              <a:t>Critical incident method </a:t>
            </a:r>
          </a:p>
          <a:p>
            <a:pPr marL="342900" indent="-342900">
              <a:buAutoNum type="arabicPeriod"/>
            </a:pPr>
            <a:r>
              <a:rPr lang="en-GB" altLang="ja-JP" dirty="0" smtClean="0"/>
              <a:t>Weighted checklist method</a:t>
            </a:r>
          </a:p>
          <a:p>
            <a:pPr marL="342900" indent="-342900">
              <a:buAutoNum type="arabicPeriod"/>
            </a:pPr>
            <a:r>
              <a:rPr lang="en-GB" altLang="ja-JP" dirty="0" smtClean="0"/>
              <a:t>Paired comparison analysis</a:t>
            </a:r>
          </a:p>
          <a:p>
            <a:pPr marL="342900" indent="-342900">
              <a:buAutoNum type="arabicPeriod"/>
            </a:pPr>
            <a:r>
              <a:rPr lang="en-GB" altLang="ja-JP" dirty="0" smtClean="0"/>
              <a:t>Graphic rating scales </a:t>
            </a:r>
          </a:p>
          <a:p>
            <a:pPr marL="342900" indent="-342900">
              <a:buAutoNum type="arabicPeriod"/>
            </a:pPr>
            <a:r>
              <a:rPr lang="en-GB" altLang="ja-JP" dirty="0" smtClean="0"/>
              <a:t>Essay Evaluation method </a:t>
            </a:r>
          </a:p>
          <a:p>
            <a:pPr marL="342900" indent="-342900">
              <a:buAutoNum type="arabicPeriod"/>
            </a:pPr>
            <a:r>
              <a:rPr lang="en-GB" altLang="ja-JP" dirty="0" smtClean="0"/>
              <a:t>Behaviourally anchored rating scales </a:t>
            </a:r>
          </a:p>
          <a:p>
            <a:pPr marL="342900" indent="-342900">
              <a:buAutoNum type="arabicPeriod"/>
            </a:pPr>
            <a:r>
              <a:rPr lang="en-GB" altLang="ja-JP" dirty="0" smtClean="0"/>
              <a:t>Performance ranking method</a:t>
            </a:r>
          </a:p>
          <a:p>
            <a:pPr marL="342900" indent="-342900">
              <a:buAutoNum type="arabicPeriod"/>
            </a:pPr>
            <a:r>
              <a:rPr lang="en-GB" altLang="ja-JP" dirty="0" smtClean="0"/>
              <a:t>Management By Objectives (MBO) method </a:t>
            </a:r>
          </a:p>
          <a:p>
            <a:pPr marL="342900" indent="-342900">
              <a:buAutoNum type="arabicPeriod"/>
            </a:pPr>
            <a:r>
              <a:rPr lang="en-GB" altLang="ja-JP" dirty="0" smtClean="0"/>
              <a:t>360 degree performance appraisal </a:t>
            </a:r>
          </a:p>
          <a:p>
            <a:pPr marL="342900" indent="-342900">
              <a:buAutoNum type="arabicPeriod"/>
            </a:pPr>
            <a:r>
              <a:rPr lang="en-GB" altLang="ja-JP" dirty="0" smtClean="0"/>
              <a:t>Forced ranking (forced distribution) </a:t>
            </a:r>
          </a:p>
          <a:p>
            <a:pPr marL="342900" indent="-342900">
              <a:buAutoNum type="arabicPeriod"/>
            </a:pPr>
            <a:r>
              <a:rPr lang="en-GB" altLang="ja-JP" dirty="0" smtClean="0"/>
              <a:t>Behavioural Observation Scales </a:t>
            </a:r>
            <a:endParaRPr kumimoji="1" lang="ja-JP" altLang="en-US" dirty="0"/>
          </a:p>
        </p:txBody>
      </p:sp>
      <p:sp>
        <p:nvSpPr>
          <p:cNvPr id="7" name="スライド番号プレースホルダ 6"/>
          <p:cNvSpPr>
            <a:spLocks noGrp="1"/>
          </p:cNvSpPr>
          <p:nvPr>
            <p:ph type="sldNum" sz="quarter" idx="12"/>
          </p:nvPr>
        </p:nvSpPr>
        <p:spPr/>
        <p:txBody>
          <a:bodyPr/>
          <a:lstStyle/>
          <a:p>
            <a:fld id="{4CA4DA65-8E3E-4E31-9C6E-0AAC8B0A1D3D}" type="slidenum">
              <a:rPr kumimoji="1" lang="ja-JP" altLang="en-US" smtClean="0"/>
              <a:pPr/>
              <a:t>3</a:t>
            </a:fld>
            <a:endParaRPr kumimoji="1" lang="ja-JP" altLang="en-US"/>
          </a:p>
        </p:txBody>
      </p:sp>
      <p:sp>
        <p:nvSpPr>
          <p:cNvPr id="8" name="フッター プレースホルダ 7"/>
          <p:cNvSpPr>
            <a:spLocks noGrp="1"/>
          </p:cNvSpPr>
          <p:nvPr>
            <p:ph type="ftr" sz="quarter" idx="11"/>
          </p:nvPr>
        </p:nvSpPr>
        <p:spPr/>
        <p:txBody>
          <a:bodyPr/>
          <a:lstStyle/>
          <a:p>
            <a:r>
              <a:rPr kumimoji="1" lang="en-GB" altLang="ja-JP" smtClean="0"/>
              <a:t>MBE2010/11 A-1</a:t>
            </a:r>
            <a:endParaRPr kumimoji="1" lang="ja-JP" altLang="en-US"/>
          </a:p>
        </p:txBody>
      </p:sp>
      <p:sp>
        <p:nvSpPr>
          <p:cNvPr id="9" name="テキスト ボックス 8"/>
          <p:cNvSpPr txBox="1"/>
          <p:nvPr/>
        </p:nvSpPr>
        <p:spPr>
          <a:xfrm>
            <a:off x="611560" y="5365665"/>
            <a:ext cx="7992888" cy="1015663"/>
          </a:xfrm>
          <a:prstGeom prst="rect">
            <a:avLst/>
          </a:prstGeom>
          <a:noFill/>
        </p:spPr>
        <p:txBody>
          <a:bodyPr wrap="square" rtlCol="0">
            <a:spAutoFit/>
          </a:bodyPr>
          <a:lstStyle/>
          <a:p>
            <a:r>
              <a:rPr kumimoji="1" lang="en-US" altLang="ja-JP" sz="1200" dirty="0" smtClean="0"/>
              <a:t>Disclaimers</a:t>
            </a:r>
          </a:p>
          <a:p>
            <a:r>
              <a:rPr kumimoji="1" lang="en-US" altLang="ja-JP" sz="1200" dirty="0" smtClean="0"/>
              <a:t>*This result was </a:t>
            </a:r>
            <a:r>
              <a:rPr kumimoji="1" lang="en-US" altLang="ja-JP" sz="1200" dirty="0" err="1" smtClean="0"/>
              <a:t>analysed</a:t>
            </a:r>
            <a:r>
              <a:rPr kumimoji="1" lang="en-US" altLang="ja-JP" sz="1200" dirty="0" smtClean="0"/>
              <a:t>, using the average of scoring by MBE A-1 (n=6), therefore, this result can not be identified and verified as a official research outcome on the course of WMG.</a:t>
            </a:r>
          </a:p>
          <a:p>
            <a:r>
              <a:rPr kumimoji="1" lang="en-US" altLang="ja-JP" sz="1200" dirty="0" smtClean="0"/>
              <a:t>*This analysis should be calculated by relative evaluation, however, it can not avoid human bias on the calculation precisely, because assessors are not professional.</a:t>
            </a:r>
            <a:endParaRPr kumimoji="1" lang="ja-JP" alt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GB" altLang="ja-JP" dirty="0" smtClean="0"/>
              <a:t>1. Critical incident method</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 Might reduce frequency of negative critical incidents.</a:t>
            </a:r>
          </a:p>
          <a:p>
            <a:endParaRPr kumimoji="1" lang="ja-JP" altLang="en-US"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No information given back to employees.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Would</a:t>
            </a:r>
            <a:r>
              <a:rPr kumimoji="1" lang="en-US" altLang="ja-JP" sz="1400" b="0" i="0" u="none" strike="noStrike" kern="1200" cap="none" spc="0" normalizeH="0" noProof="0" dirty="0" smtClean="0">
                <a:ln>
                  <a:noFill/>
                </a:ln>
                <a:solidFill>
                  <a:schemeClr val="tx1"/>
                </a:solidFill>
                <a:effectLst/>
                <a:uLnTx/>
                <a:uFillTx/>
                <a:latin typeface="+mn-lt"/>
                <a:ea typeface="+mn-ea"/>
                <a:cs typeface="+mn-cs"/>
              </a:rPr>
              <a:t> probably lead to a negative incident bias.</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Employees may worry about the consequences.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Employees may conceal information regarding incidents.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916832"/>
            <a:ext cx="3456384" cy="1077218"/>
          </a:xfrm>
          <a:prstGeom prst="rect">
            <a:avLst/>
          </a:prstGeom>
        </p:spPr>
        <p:txBody>
          <a:bodyPr wrap="square">
            <a:spAutoFit/>
          </a:bodyPr>
          <a:lstStyle/>
          <a:p>
            <a:r>
              <a:rPr lang="en-US" altLang="ja-JP" sz="1600" dirty="0" smtClean="0"/>
              <a:t>Manager writes down positive and negative performance behavior of employees throughout the performance period.</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4</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2278060" cy="307777"/>
          </a:xfrm>
          <a:prstGeom prst="rect">
            <a:avLst/>
          </a:prstGeom>
        </p:spPr>
        <p:txBody>
          <a:bodyPr wrap="none">
            <a:spAutoFit/>
          </a:bodyPr>
          <a:lstStyle/>
          <a:p>
            <a:r>
              <a:rPr lang="en-GB" altLang="ja-JP" sz="1400" dirty="0" smtClean="0"/>
              <a:t>Source: Woolsey, K. L. (1986)</a:t>
            </a:r>
            <a:endParaRPr lang="ja-JP" alt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GB" altLang="ja-JP" dirty="0" smtClean="0"/>
              <a:t>2. Weighted checklist method</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Helps managers to evaluate performance.</a:t>
            </a:r>
          </a:p>
          <a:p>
            <a:pPr>
              <a:buFont typeface="Wingdings" pitchFamily="2" charset="2"/>
              <a:buChar char="p"/>
            </a:pPr>
            <a:r>
              <a:rPr lang="en-US" altLang="ja-JP" dirty="0" smtClean="0"/>
              <a:t>If done objectively, can enhance teamwork.</a:t>
            </a:r>
          </a:p>
          <a:p>
            <a:endParaRPr kumimoji="1" lang="ja-JP" altLang="en-US"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Human bias by leaders/raters/supervisors all possible.</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Process</a:t>
            </a:r>
            <a:r>
              <a:rPr kumimoji="1" lang="en-US" altLang="ja-JP" sz="1400" b="0" i="0" u="none" strike="noStrike" kern="1200" cap="none" spc="0" normalizeH="0" noProof="0" dirty="0" smtClean="0">
                <a:ln>
                  <a:noFill/>
                </a:ln>
                <a:solidFill>
                  <a:schemeClr val="tx1"/>
                </a:solidFill>
                <a:effectLst/>
                <a:uLnTx/>
                <a:uFillTx/>
                <a:latin typeface="+mn-lt"/>
                <a:ea typeface="+mn-ea"/>
                <a:cs typeface="+mn-cs"/>
              </a:rPr>
              <a:t> is expensive and time consuming.</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Can be difficult to analyze data.</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Limited to behavioral</a:t>
            </a:r>
            <a:r>
              <a:rPr kumimoji="1" lang="en-US" altLang="ja-JP" sz="1400" b="0" i="0" u="none" strike="noStrike" kern="1200" cap="none" spc="0" normalizeH="0" noProof="0" dirty="0" smtClean="0">
                <a:ln>
                  <a:noFill/>
                </a:ln>
                <a:solidFill>
                  <a:schemeClr val="tx1"/>
                </a:solidFill>
                <a:effectLst/>
                <a:uLnTx/>
                <a:uFillTx/>
                <a:latin typeface="+mn-lt"/>
                <a:ea typeface="+mn-ea"/>
                <a:cs typeface="+mn-cs"/>
              </a:rPr>
              <a:t> observations, not open-ended.</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916832"/>
            <a:ext cx="3456384" cy="1569660"/>
          </a:xfrm>
          <a:prstGeom prst="rect">
            <a:avLst/>
          </a:prstGeom>
        </p:spPr>
        <p:txBody>
          <a:bodyPr wrap="square">
            <a:spAutoFit/>
          </a:bodyPr>
          <a:lstStyle/>
          <a:p>
            <a:r>
              <a:rPr lang="en-US" altLang="ja-JP" sz="1600" dirty="0" smtClean="0"/>
              <a:t>This method describe a performance appraisal method where rater familiar with the jobs being evaluated prepared a large list of descriptive statements about effective and ineffective behavior on jobs.</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5</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27384"/>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2536207" cy="307777"/>
          </a:xfrm>
          <a:prstGeom prst="rect">
            <a:avLst/>
          </a:prstGeom>
        </p:spPr>
        <p:txBody>
          <a:bodyPr wrap="none">
            <a:spAutoFit/>
          </a:bodyPr>
          <a:lstStyle/>
          <a:p>
            <a:r>
              <a:rPr lang="en-GB" altLang="ja-JP" sz="1400" dirty="0" smtClean="0"/>
              <a:t>Source: Park, K., &amp; Kim, J. (1990)</a:t>
            </a:r>
            <a:endParaRPr lang="ja-JP" alt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GB" altLang="ja-JP" dirty="0" smtClean="0"/>
              <a:t>3. Paired comparison analysis</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Helps managers decide where employees would be most effective.</a:t>
            </a:r>
          </a:p>
          <a:p>
            <a:pPr>
              <a:buFont typeface="Wingdings" pitchFamily="2" charset="2"/>
              <a:buChar char="p"/>
            </a:pPr>
            <a:r>
              <a:rPr lang="en-US" altLang="ja-JP" dirty="0" smtClean="0"/>
              <a:t>Useful when priorities are not clear.</a:t>
            </a:r>
          </a:p>
          <a:p>
            <a:pPr>
              <a:buFont typeface="Wingdings" pitchFamily="2" charset="2"/>
              <a:buChar char="p"/>
            </a:pPr>
            <a:r>
              <a:rPr lang="en-US" altLang="ja-JP" dirty="0" smtClean="0"/>
              <a:t>Peoples skills are </a:t>
            </a:r>
            <a:r>
              <a:rPr lang="en-US" altLang="ja-JP" dirty="0" err="1" smtClean="0"/>
              <a:t>recognised</a:t>
            </a:r>
            <a:endParaRPr lang="en-US" altLang="ja-JP" dirty="0" smtClean="0"/>
          </a:p>
          <a:p>
            <a:endParaRPr kumimoji="1" lang="ja-JP" altLang="en-US"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noProof="0" dirty="0" smtClean="0"/>
              <a:t>Weightings need to be reviewed regularly, due to changing requirements, markets, etc.</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People may be assigned to jobs they would prefer not to do, solely because they are good at them.</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916832"/>
            <a:ext cx="3456384" cy="1323439"/>
          </a:xfrm>
          <a:prstGeom prst="rect">
            <a:avLst/>
          </a:prstGeom>
        </p:spPr>
        <p:txBody>
          <a:bodyPr wrap="square">
            <a:spAutoFit/>
          </a:bodyPr>
          <a:lstStyle/>
          <a:p>
            <a:r>
              <a:rPr lang="en-US" altLang="ja-JP" sz="1600" dirty="0" smtClean="0"/>
              <a:t>A range of plausible options is listed. Each option is compared against each of the other options. The results are tallied and the option with the highest score is the preferred option.</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6</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3762890" cy="307777"/>
          </a:xfrm>
          <a:prstGeom prst="rect">
            <a:avLst/>
          </a:prstGeom>
        </p:spPr>
        <p:txBody>
          <a:bodyPr wrap="none">
            <a:spAutoFit/>
          </a:bodyPr>
          <a:lstStyle/>
          <a:p>
            <a:r>
              <a:rPr lang="en-GB" altLang="ja-JP" sz="1400" dirty="0" smtClean="0"/>
              <a:t>Source: Katz, B., </a:t>
            </a:r>
            <a:r>
              <a:rPr lang="en-GB" altLang="ja-JP" sz="1400" dirty="0" err="1" smtClean="0"/>
              <a:t>Bruck</a:t>
            </a:r>
            <a:r>
              <a:rPr lang="en-GB" altLang="ja-JP" sz="1400" dirty="0" smtClean="0"/>
              <a:t>, M., &amp; Coleman, W. (2001)</a:t>
            </a:r>
            <a:endParaRPr lang="ja-JP" altLang="en-US"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GB" altLang="ja-JP" dirty="0" smtClean="0"/>
              <a:t>4. Graphic rating scales</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Easy to understand for leaders and employees.</a:t>
            </a:r>
          </a:p>
          <a:p>
            <a:pPr>
              <a:buFont typeface="Wingdings" pitchFamily="2" charset="2"/>
              <a:buChar char="p"/>
            </a:pPr>
            <a:r>
              <a:rPr lang="en-US" altLang="ja-JP" dirty="0" smtClean="0"/>
              <a:t>Shared and individual goals.</a:t>
            </a:r>
          </a:p>
          <a:p>
            <a:pPr>
              <a:buFont typeface="Wingdings" pitchFamily="2" charset="2"/>
              <a:buChar char="p"/>
            </a:pPr>
            <a:r>
              <a:rPr lang="en-US" altLang="ja-JP" dirty="0" smtClean="0"/>
              <a:t>Quantitative comparisons possible.</a:t>
            </a:r>
          </a:p>
          <a:p>
            <a:pPr>
              <a:buFont typeface="Wingdings" pitchFamily="2" charset="2"/>
              <a:buChar char="p"/>
            </a:pPr>
            <a:r>
              <a:rPr lang="en-US" altLang="ja-JP" dirty="0" smtClean="0"/>
              <a:t>Could be used in most departments.</a:t>
            </a:r>
            <a:endParaRPr lang="en-US" altLang="ja-JP"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Does not give reasons as to why supervisors give particular ratings.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Used subjectively in many cases.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Not valid if comparing employees rated by different supervisors.</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916832"/>
            <a:ext cx="3456384" cy="830997"/>
          </a:xfrm>
          <a:prstGeom prst="rect">
            <a:avLst/>
          </a:prstGeom>
        </p:spPr>
        <p:txBody>
          <a:bodyPr wrap="square">
            <a:spAutoFit/>
          </a:bodyPr>
          <a:lstStyle/>
          <a:p>
            <a:r>
              <a:rPr lang="en-US" altLang="ja-JP" sz="1600" dirty="0" smtClean="0"/>
              <a:t>The Rating Scale is a form on which the manager simply checks off the employee’s </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7</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3564758" cy="307777"/>
          </a:xfrm>
          <a:prstGeom prst="rect">
            <a:avLst/>
          </a:prstGeom>
        </p:spPr>
        <p:txBody>
          <a:bodyPr wrap="none">
            <a:spAutoFit/>
          </a:bodyPr>
          <a:lstStyle/>
          <a:p>
            <a:r>
              <a:rPr lang="en-GB" altLang="ja-JP" sz="1400" dirty="0" smtClean="0"/>
              <a:t>Source: </a:t>
            </a:r>
            <a:r>
              <a:rPr lang="en-GB" altLang="ja-JP" sz="1400" dirty="0" err="1" smtClean="0"/>
              <a:t>Keavenya</a:t>
            </a:r>
            <a:r>
              <a:rPr lang="en-GB" altLang="ja-JP" sz="1400" dirty="0" smtClean="0"/>
              <a:t>, T. J., &amp; </a:t>
            </a:r>
            <a:r>
              <a:rPr lang="en-GB" altLang="ja-JP" sz="1400" dirty="0" err="1" smtClean="0"/>
              <a:t>McGann</a:t>
            </a:r>
            <a:r>
              <a:rPr lang="en-GB" altLang="ja-JP" sz="1400" dirty="0" smtClean="0"/>
              <a:t>, A. F. (1975)</a:t>
            </a:r>
            <a:endParaRPr lang="ja-JP" alt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GB" altLang="ja-JP" dirty="0" smtClean="0"/>
              <a:t>5. Essay Evaluation method</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Non-quantitative, descriptive evaluation can be very important for improvement.</a:t>
            </a:r>
          </a:p>
          <a:p>
            <a:endParaRPr kumimoji="1" lang="ja-JP" altLang="en-US"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Could be biased.</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Evaluator</a:t>
            </a:r>
            <a:r>
              <a:rPr kumimoji="1" lang="en-US" altLang="ja-JP" sz="1400" b="0" i="0" u="none" strike="noStrike" kern="1200" cap="none" spc="0" normalizeH="0" noProof="0" dirty="0" smtClean="0">
                <a:ln>
                  <a:noFill/>
                </a:ln>
                <a:solidFill>
                  <a:schemeClr val="tx1"/>
                </a:solidFill>
                <a:effectLst/>
                <a:uLnTx/>
                <a:uFillTx/>
                <a:latin typeface="+mn-lt"/>
                <a:ea typeface="+mn-ea"/>
                <a:cs typeface="+mn-cs"/>
              </a:rPr>
              <a:t> might  do it without fully assessing employee.</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Can take a long time and be uneconomical</a:t>
            </a: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916832"/>
            <a:ext cx="3456384" cy="1323439"/>
          </a:xfrm>
          <a:prstGeom prst="rect">
            <a:avLst/>
          </a:prstGeom>
        </p:spPr>
        <p:txBody>
          <a:bodyPr wrap="square">
            <a:spAutoFit/>
          </a:bodyPr>
          <a:lstStyle/>
          <a:p>
            <a:r>
              <a:rPr lang="en-US" altLang="ja-JP" sz="1600" dirty="0" smtClean="0"/>
              <a:t>This method asked managers / supervisors to describe strengths and weaknesses of an employee’s behavior. Essay evaluation is a non-quantitative technique.</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8</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1" name="正方形/長方形 10"/>
          <p:cNvSpPr/>
          <p:nvPr/>
        </p:nvSpPr>
        <p:spPr>
          <a:xfrm>
            <a:off x="0" y="6488668"/>
            <a:ext cx="5256584" cy="276999"/>
          </a:xfrm>
          <a:prstGeom prst="rect">
            <a:avLst/>
          </a:prstGeom>
        </p:spPr>
        <p:txBody>
          <a:bodyPr wrap="square">
            <a:spAutoFit/>
          </a:bodyPr>
          <a:lstStyle/>
          <a:p>
            <a:r>
              <a:rPr lang="en-GB" altLang="ja-JP" sz="1200" dirty="0" smtClean="0"/>
              <a:t>Source: Smith, B. N., Hornsby, J. S., &amp; </a:t>
            </a:r>
            <a:r>
              <a:rPr lang="en-GB" altLang="ja-JP" sz="1200" dirty="0" err="1" smtClean="0"/>
              <a:t>Shirmeyer</a:t>
            </a:r>
            <a:r>
              <a:rPr lang="en-GB" altLang="ja-JP" sz="1200" dirty="0" smtClean="0"/>
              <a:t>, R. (1996)</a:t>
            </a:r>
            <a:endParaRPr lang="ja-JP" altLang="en-US"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6. Behaviorally anchored rating scales</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3717032"/>
          <a:ext cx="4042792" cy="2553147"/>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プレースホルダ 3"/>
          <p:cNvSpPr>
            <a:spLocks noGrp="1"/>
          </p:cNvSpPr>
          <p:nvPr>
            <p:ph type="body" sz="half" idx="2"/>
          </p:nvPr>
        </p:nvSpPr>
        <p:spPr>
          <a:xfrm>
            <a:off x="4644008" y="980728"/>
            <a:ext cx="3888432" cy="2160240"/>
          </a:xfrm>
        </p:spPr>
        <p:txBody>
          <a:bodyPr/>
          <a:lstStyle/>
          <a:p>
            <a:r>
              <a:rPr kumimoji="1" lang="en-US" altLang="ja-JP" sz="1600" b="1" dirty="0" smtClean="0"/>
              <a:t>Pros</a:t>
            </a:r>
          </a:p>
          <a:p>
            <a:pPr>
              <a:buFont typeface="Wingdings" pitchFamily="2" charset="2"/>
              <a:buChar char="p"/>
            </a:pPr>
            <a:r>
              <a:rPr lang="en-US" altLang="ja-JP" dirty="0" smtClean="0"/>
              <a:t>Quantitatively assesses how well certain specific behaviors are exhibited.</a:t>
            </a:r>
          </a:p>
          <a:p>
            <a:pPr>
              <a:buFont typeface="Wingdings" pitchFamily="2" charset="2"/>
              <a:buChar char="p"/>
            </a:pPr>
            <a:r>
              <a:rPr lang="en-US" altLang="ja-JP" dirty="0" smtClean="0"/>
              <a:t>Could help managers to understand link between certain behaviors and critical incidents.</a:t>
            </a:r>
          </a:p>
          <a:p>
            <a:endParaRPr lang="en-US" altLang="ja-JP" dirty="0" smtClean="0"/>
          </a:p>
          <a:p>
            <a:endParaRPr kumimoji="1" lang="ja-JP" altLang="en-US" dirty="0"/>
          </a:p>
        </p:txBody>
      </p:sp>
      <p:sp>
        <p:nvSpPr>
          <p:cNvPr id="6" name="テキスト プレースホルダ 3"/>
          <p:cNvSpPr txBox="1">
            <a:spLocks/>
          </p:cNvSpPr>
          <p:nvPr/>
        </p:nvSpPr>
        <p:spPr>
          <a:xfrm>
            <a:off x="4654352" y="3428999"/>
            <a:ext cx="3888432" cy="216024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1" i="0" u="none" strike="noStrike" kern="1200" cap="none" spc="0" normalizeH="0" baseline="0" noProof="0" dirty="0" smtClean="0">
                <a:ln>
                  <a:noFill/>
                </a:ln>
                <a:solidFill>
                  <a:schemeClr val="tx1"/>
                </a:solidFill>
                <a:effectLst/>
                <a:uLnTx/>
                <a:uFillTx/>
                <a:latin typeface="+mn-lt"/>
                <a:ea typeface="+mn-ea"/>
                <a:cs typeface="+mn-cs"/>
              </a:rPr>
              <a:t>Cons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lang="en-US" altLang="ja-JP" sz="1400" dirty="0" smtClean="0"/>
              <a:t>Can take a long time to create and develop effective indicators.</a:t>
            </a:r>
          </a:p>
          <a:p>
            <a:pPr marL="0" marR="0" lvl="0" indent="0" algn="l" defTabSz="914400" rtl="0" eaLnBrk="1" fontAlgn="auto" latinLnBrk="0" hangingPunct="1">
              <a:lnSpc>
                <a:spcPct val="100000"/>
              </a:lnSpc>
              <a:spcBef>
                <a:spcPct val="20000"/>
              </a:spcBef>
              <a:spcAft>
                <a:spcPts val="0"/>
              </a:spcAft>
              <a:buClrTx/>
              <a:buSzTx/>
              <a:buFont typeface="Wingdings" pitchFamily="2" charset="2"/>
              <a:buChar char="p"/>
              <a:tabLst/>
              <a:defRPr/>
            </a:pPr>
            <a:r>
              <a:rPr kumimoji="1" lang="en-US" altLang="ja-JP" sz="1400" b="0" i="0" u="none" strike="noStrike" kern="1200" cap="none" spc="0" normalizeH="0" baseline="0" noProof="0" dirty="0" smtClean="0">
                <a:ln>
                  <a:noFill/>
                </a:ln>
                <a:solidFill>
                  <a:schemeClr val="tx1"/>
                </a:solidFill>
                <a:effectLst/>
                <a:uLnTx/>
                <a:uFillTx/>
                <a:latin typeface="+mn-lt"/>
                <a:ea typeface="+mn-ea"/>
                <a:cs typeface="+mn-cs"/>
              </a:rPr>
              <a:t>Bias and subjectivity could be present.</a:t>
            </a:r>
          </a:p>
          <a:p>
            <a:pPr marL="0" marR="0" lvl="0" indent="0" algn="l" defTabSz="914400" rtl="0" eaLnBrk="1" fontAlgn="auto" latinLnBrk="0" hangingPunct="1">
              <a:lnSpc>
                <a:spcPct val="100000"/>
              </a:lnSpc>
              <a:spcBef>
                <a:spcPct val="20000"/>
              </a:spcBef>
              <a:spcAft>
                <a:spcPts val="0"/>
              </a:spcAft>
              <a:buClrTx/>
              <a:buSzTx/>
              <a:tabLst/>
              <a:defRPr/>
            </a:pP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tabLst/>
              <a:defRPr/>
            </a:pPr>
            <a:endParaRPr kumimoji="1" lang="en-US" altLang="ja-JP" sz="1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ja-JP" alt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正方形/長方形 6"/>
          <p:cNvSpPr/>
          <p:nvPr/>
        </p:nvSpPr>
        <p:spPr>
          <a:xfrm>
            <a:off x="539552" y="1916832"/>
            <a:ext cx="3456384" cy="1815882"/>
          </a:xfrm>
          <a:prstGeom prst="rect">
            <a:avLst/>
          </a:prstGeom>
        </p:spPr>
        <p:txBody>
          <a:bodyPr wrap="square">
            <a:spAutoFit/>
          </a:bodyPr>
          <a:lstStyle/>
          <a:p>
            <a:r>
              <a:rPr lang="en-US" altLang="ja-JP" sz="1600" dirty="0" smtClean="0"/>
              <a:t>This method used to describe a performance rating that focused on specific behaviors or sets as indicators of effective or ineffective performance. It is a combination of the rating scale and critical incident techniques of employee performance evaluation.</a:t>
            </a:r>
            <a:endParaRPr lang="ja-JP" altLang="en-US" sz="1600" dirty="0"/>
          </a:p>
        </p:txBody>
      </p:sp>
      <p:sp>
        <p:nvSpPr>
          <p:cNvPr id="8" name="スライド番号プレースホルダ 7"/>
          <p:cNvSpPr>
            <a:spLocks noGrp="1"/>
          </p:cNvSpPr>
          <p:nvPr>
            <p:ph type="sldNum" sz="quarter" idx="12"/>
          </p:nvPr>
        </p:nvSpPr>
        <p:spPr/>
        <p:txBody>
          <a:bodyPr/>
          <a:lstStyle/>
          <a:p>
            <a:fld id="{4CA4DA65-8E3E-4E31-9C6E-0AAC8B0A1D3D}" type="slidenum">
              <a:rPr kumimoji="1" lang="ja-JP" altLang="en-US" smtClean="0"/>
              <a:pPr/>
              <a:t>9</a:t>
            </a:fld>
            <a:endParaRPr kumimoji="1" lang="ja-JP" altLang="en-US"/>
          </a:p>
        </p:txBody>
      </p:sp>
      <p:sp>
        <p:nvSpPr>
          <p:cNvPr id="9" name="フッター プレースホルダ 8"/>
          <p:cNvSpPr>
            <a:spLocks noGrp="1"/>
          </p:cNvSpPr>
          <p:nvPr>
            <p:ph type="ftr" sz="quarter" idx="11"/>
          </p:nvPr>
        </p:nvSpPr>
        <p:spPr/>
        <p:txBody>
          <a:bodyPr/>
          <a:lstStyle/>
          <a:p>
            <a:r>
              <a:rPr kumimoji="1" lang="en-GB" altLang="ja-JP" smtClean="0"/>
              <a:t>MBE2010/11 A-1</a:t>
            </a:r>
            <a:endParaRPr kumimoji="1" lang="ja-JP" altLang="en-US"/>
          </a:p>
        </p:txBody>
      </p:sp>
      <p:sp>
        <p:nvSpPr>
          <p:cNvPr id="10" name="正方形/長方形 9"/>
          <p:cNvSpPr/>
          <p:nvPr/>
        </p:nvSpPr>
        <p:spPr>
          <a:xfrm>
            <a:off x="0" y="0"/>
            <a:ext cx="963854" cy="369332"/>
          </a:xfrm>
          <a:prstGeom prst="rect">
            <a:avLst/>
          </a:prstGeom>
        </p:spPr>
        <p:txBody>
          <a:bodyPr wrap="none">
            <a:spAutoFit/>
          </a:bodyPr>
          <a:lstStyle/>
          <a:p>
            <a:pPr marL="514350" indent="-514350"/>
            <a:r>
              <a:rPr lang="en-US" altLang="ja-JP" b="1" dirty="0" smtClean="0">
                <a:solidFill>
                  <a:schemeClr val="bg2">
                    <a:lumMod val="75000"/>
                  </a:schemeClr>
                </a:solidFill>
              </a:rPr>
              <a:t>Analysis</a:t>
            </a:r>
          </a:p>
        </p:txBody>
      </p:sp>
      <p:sp>
        <p:nvSpPr>
          <p:cNvPr id="12" name="正方形/長方形 11"/>
          <p:cNvSpPr/>
          <p:nvPr/>
        </p:nvSpPr>
        <p:spPr>
          <a:xfrm>
            <a:off x="0" y="6488668"/>
            <a:ext cx="5256584" cy="276999"/>
          </a:xfrm>
          <a:prstGeom prst="rect">
            <a:avLst/>
          </a:prstGeom>
        </p:spPr>
        <p:txBody>
          <a:bodyPr wrap="square">
            <a:spAutoFit/>
          </a:bodyPr>
          <a:lstStyle/>
          <a:p>
            <a:r>
              <a:rPr lang="en-GB" altLang="ja-JP" sz="1200" dirty="0" smtClean="0"/>
              <a:t>Source: Smith, B. N., Hornsby, J. S., &amp; </a:t>
            </a:r>
            <a:r>
              <a:rPr lang="en-GB" altLang="ja-JP" sz="1200" dirty="0" err="1" smtClean="0"/>
              <a:t>Shirmeyer</a:t>
            </a:r>
            <a:r>
              <a:rPr lang="en-GB" altLang="ja-JP" sz="1200" dirty="0" smtClean="0"/>
              <a:t>, R. (1996)</a:t>
            </a:r>
            <a:endParaRPr lang="ja-JP" altLang="en-US" sz="1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1149</TotalTime>
  <Words>2313</Words>
  <Application>Microsoft Office PowerPoint</Application>
  <PresentationFormat>画面に合わせる (4:3)</PresentationFormat>
  <Paragraphs>490</Paragraphs>
  <Slides>25</Slides>
  <Notes>4</Notes>
  <HiddenSlides>0</HiddenSlides>
  <MMClips>0</MMClips>
  <ScaleCrop>false</ScaleCrop>
  <HeadingPairs>
    <vt:vector size="4" baseType="variant">
      <vt:variant>
        <vt:lpstr>テーマ</vt:lpstr>
      </vt:variant>
      <vt:variant>
        <vt:i4>1</vt:i4>
      </vt:variant>
      <vt:variant>
        <vt:lpstr>スライド タイトル</vt:lpstr>
      </vt:variant>
      <vt:variant>
        <vt:i4>25</vt:i4>
      </vt:variant>
    </vt:vector>
  </HeadingPairs>
  <TitlesOfParts>
    <vt:vector size="26" baseType="lpstr">
      <vt:lpstr>Office テーマ</vt:lpstr>
      <vt:lpstr>スライド 1</vt:lpstr>
      <vt:lpstr>11 PAs Evaluation, using Scoring Assessment with the Leadership Theories.</vt:lpstr>
      <vt:lpstr>Methodology</vt:lpstr>
      <vt:lpstr>1. Critical incident method</vt:lpstr>
      <vt:lpstr>2. Weighted checklist method</vt:lpstr>
      <vt:lpstr>3. Paired comparison analysis</vt:lpstr>
      <vt:lpstr>4. Graphic rating scales</vt:lpstr>
      <vt:lpstr>5. Essay Evaluation method</vt:lpstr>
      <vt:lpstr>6. Behaviorally anchored rating scales</vt:lpstr>
      <vt:lpstr>7. Performance ranking method</vt:lpstr>
      <vt:lpstr>8. Management By Objectives (MBO) method</vt:lpstr>
      <vt:lpstr>9. 360 degree performance appraisal</vt:lpstr>
      <vt:lpstr>10.Forced ranking (forced distribution)</vt:lpstr>
      <vt:lpstr>11. Behavioral Observation Scales</vt:lpstr>
      <vt:lpstr>Result of Scoring -Table</vt:lpstr>
      <vt:lpstr>Result of Scoring -Graph</vt:lpstr>
      <vt:lpstr>AP selection from Behaviour’s Point of View </vt:lpstr>
      <vt:lpstr>AP selection from Motivation’s Point of View </vt:lpstr>
      <vt:lpstr>AP selection from Teamwork’s Point of View </vt:lpstr>
      <vt:lpstr>Positioning Map Analysis of PAs</vt:lpstr>
      <vt:lpstr>Positioning Map Analysis of PAs</vt:lpstr>
      <vt:lpstr>Modification from the outcomes</vt:lpstr>
      <vt:lpstr>Conclusion</vt:lpstr>
      <vt:lpstr>References</vt:lpstr>
      <vt:lpstr>Q &amp; A</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michijazz</dc:creator>
  <cp:lastModifiedBy>michijazz</cp:lastModifiedBy>
  <cp:revision>72</cp:revision>
  <dcterms:created xsi:type="dcterms:W3CDTF">2011-02-18T08:55:40Z</dcterms:created>
  <dcterms:modified xsi:type="dcterms:W3CDTF">2011-02-24T12:06:14Z</dcterms:modified>
</cp:coreProperties>
</file>