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82" r:id="rId6"/>
    <p:sldId id="283" r:id="rId7"/>
    <p:sldId id="286" r:id="rId8"/>
    <p:sldId id="284" r:id="rId9"/>
    <p:sldId id="287" r:id="rId10"/>
    <p:sldId id="263" r:id="rId11"/>
    <p:sldId id="288" r:id="rId12"/>
    <p:sldId id="264" r:id="rId13"/>
    <p:sldId id="289" r:id="rId1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6" autoAdjust="0"/>
    <p:restoredTop sz="9466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__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PBT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873</c:v>
                </c:pt>
                <c:pt idx="1">
                  <c:v>787</c:v>
                </c:pt>
                <c:pt idx="2">
                  <c:v>708</c:v>
                </c:pt>
                <c:pt idx="3">
                  <c:v>633</c:v>
                </c:pt>
                <c:pt idx="4">
                  <c:v>423</c:v>
                </c:pt>
              </c:numCache>
            </c:numRef>
          </c:val>
        </c:ser>
        <c:marker val="1"/>
        <c:axId val="276365312"/>
        <c:axId val="276366848"/>
      </c:lineChart>
      <c:catAx>
        <c:axId val="276365312"/>
        <c:scaling>
          <c:orientation val="minMax"/>
        </c:scaling>
        <c:axPos val="b"/>
        <c:majorTickMark val="none"/>
        <c:tickLblPos val="nextTo"/>
        <c:crossAx val="276366848"/>
        <c:crosses val="autoZero"/>
        <c:auto val="1"/>
        <c:lblAlgn val="ctr"/>
        <c:lblOffset val="100"/>
      </c:catAx>
      <c:valAx>
        <c:axId val="27636684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276365312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8490</c:v>
                </c:pt>
                <c:pt idx="1">
                  <c:v>8526</c:v>
                </c:pt>
                <c:pt idx="2">
                  <c:v>8643</c:v>
                </c:pt>
                <c:pt idx="3">
                  <c:v>8415</c:v>
                </c:pt>
                <c:pt idx="4">
                  <c:v>8252</c:v>
                </c:pt>
              </c:numCache>
            </c:numRef>
          </c:val>
        </c:ser>
        <c:marker val="1"/>
        <c:axId val="306167808"/>
        <c:axId val="306169344"/>
      </c:lineChart>
      <c:catAx>
        <c:axId val="306167808"/>
        <c:scaling>
          <c:orientation val="minMax"/>
        </c:scaling>
        <c:axPos val="b"/>
        <c:majorTickMark val="none"/>
        <c:tickLblPos val="nextTo"/>
        <c:crossAx val="306169344"/>
        <c:crosses val="autoZero"/>
        <c:auto val="1"/>
        <c:lblAlgn val="ctr"/>
        <c:lblOffset val="100"/>
      </c:catAx>
      <c:valAx>
        <c:axId val="3061693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30616780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Stock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852</c:v>
                </c:pt>
                <c:pt idx="1">
                  <c:v>1063</c:v>
                </c:pt>
                <c:pt idx="2">
                  <c:v>1283</c:v>
                </c:pt>
                <c:pt idx="3">
                  <c:v>1482</c:v>
                </c:pt>
                <c:pt idx="4">
                  <c:v>1764</c:v>
                </c:pt>
              </c:numCache>
            </c:numRef>
          </c:val>
        </c:ser>
        <c:marker val="1"/>
        <c:axId val="321364736"/>
        <c:axId val="321366656"/>
      </c:lineChart>
      <c:catAx>
        <c:axId val="321364736"/>
        <c:scaling>
          <c:orientation val="minMax"/>
        </c:scaling>
        <c:axPos val="b"/>
        <c:majorTickMark val="none"/>
        <c:tickLblPos val="nextTo"/>
        <c:crossAx val="321366656"/>
        <c:crosses val="autoZero"/>
        <c:auto val="1"/>
        <c:lblAlgn val="ctr"/>
        <c:lblOffset val="100"/>
      </c:catAx>
      <c:valAx>
        <c:axId val="3213666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321364736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Inventory Turnover Ratio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8490</c:v>
                </c:pt>
                <c:pt idx="1">
                  <c:v>8526</c:v>
                </c:pt>
                <c:pt idx="2">
                  <c:v>8643</c:v>
                </c:pt>
                <c:pt idx="3">
                  <c:v>8415</c:v>
                </c:pt>
                <c:pt idx="4">
                  <c:v>8252</c:v>
                </c:pt>
              </c:numCache>
            </c:numRef>
          </c:val>
        </c:ser>
        <c:marker val="1"/>
        <c:axId val="221177728"/>
        <c:axId val="221179264"/>
      </c:lineChart>
      <c:catAx>
        <c:axId val="221177728"/>
        <c:scaling>
          <c:orientation val="minMax"/>
        </c:scaling>
        <c:axPos val="b"/>
        <c:majorTickMark val="none"/>
        <c:tickLblPos val="nextTo"/>
        <c:crossAx val="221179264"/>
        <c:crosses val="autoZero"/>
        <c:auto val="1"/>
        <c:lblAlgn val="ctr"/>
        <c:lblOffset val="100"/>
      </c:catAx>
      <c:valAx>
        <c:axId val="22117926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221177728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ROCE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Sheet1!$B$2:$B$6</c:f>
              <c:numCache>
                <c:formatCode>0.0%</c:formatCode>
                <c:ptCount val="5"/>
                <c:pt idx="0">
                  <c:v>0.17440000000000017</c:v>
                </c:pt>
                <c:pt idx="1">
                  <c:v>0.15740000000000026</c:v>
                </c:pt>
                <c:pt idx="2">
                  <c:v>0.1416</c:v>
                </c:pt>
                <c:pt idx="3">
                  <c:v>0.12659999999999999</c:v>
                </c:pt>
                <c:pt idx="4">
                  <c:v>8.460000000000012E-2</c:v>
                </c:pt>
              </c:numCache>
            </c:numRef>
          </c:val>
        </c:ser>
        <c:marker val="1"/>
        <c:axId val="222431872"/>
        <c:axId val="222691712"/>
      </c:lineChart>
      <c:catAx>
        <c:axId val="222431872"/>
        <c:scaling>
          <c:orientation val="minMax"/>
        </c:scaling>
        <c:axPos val="b"/>
        <c:majorTickMark val="none"/>
        <c:tickLblPos val="nextTo"/>
        <c:crossAx val="222691712"/>
        <c:crosses val="autoZero"/>
        <c:auto val="1"/>
        <c:lblAlgn val="ctr"/>
        <c:lblOffset val="100"/>
      </c:catAx>
      <c:valAx>
        <c:axId val="222691712"/>
        <c:scaling>
          <c:orientation val="minMax"/>
        </c:scaling>
        <c:axPos val="l"/>
        <c:majorGridlines/>
        <c:numFmt formatCode="0.0%" sourceLinked="1"/>
        <c:majorTickMark val="none"/>
        <c:tickLblPos val="nextTo"/>
        <c:crossAx val="222431872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"/>
  <c:chart>
    <c:title>
      <c:layout/>
    </c:title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ROS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t-5</c:v>
                </c:pt>
                <c:pt idx="1">
                  <c:v>t-4</c:v>
                </c:pt>
                <c:pt idx="2">
                  <c:v>t-3</c:v>
                </c:pt>
                <c:pt idx="3">
                  <c:v>t-2</c:v>
                </c:pt>
                <c:pt idx="4">
                  <c:v>t-1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8490</c:v>
                </c:pt>
                <c:pt idx="1">
                  <c:v>8526</c:v>
                </c:pt>
                <c:pt idx="2">
                  <c:v>8643</c:v>
                </c:pt>
                <c:pt idx="3">
                  <c:v>8415</c:v>
                </c:pt>
                <c:pt idx="4">
                  <c:v>8252</c:v>
                </c:pt>
              </c:numCache>
            </c:numRef>
          </c:val>
        </c:ser>
        <c:marker val="1"/>
        <c:axId val="222715264"/>
        <c:axId val="222729344"/>
      </c:lineChart>
      <c:catAx>
        <c:axId val="222715264"/>
        <c:scaling>
          <c:orientation val="minMax"/>
        </c:scaling>
        <c:axPos val="b"/>
        <c:majorTickMark val="none"/>
        <c:tickLblPos val="nextTo"/>
        <c:crossAx val="222729344"/>
        <c:crosses val="autoZero"/>
        <c:auto val="1"/>
        <c:lblAlgn val="ctr"/>
        <c:lblOffset val="100"/>
      </c:catAx>
      <c:valAx>
        <c:axId val="2227293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222715264"/>
        <c:crosses val="autoZero"/>
        <c:crossBetween val="between"/>
      </c:valAx>
    </c:plotArea>
    <c:plotVisOnly val="1"/>
  </c:chart>
  <c:txPr>
    <a:bodyPr/>
    <a:lstStyle/>
    <a:p>
      <a:pPr>
        <a:defRPr sz="1000"/>
      </a:pPr>
      <a:endParaRPr lang="ja-JP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A06296-8662-42B2-B2AC-CAD8CF6EE7A4}" type="doc">
      <dgm:prSet loTypeId="urn:microsoft.com/office/officeart/2005/8/layout/matrix3" loCatId="matrix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kumimoji="1" lang="ja-JP" altLang="en-US"/>
        </a:p>
      </dgm:t>
    </dgm:pt>
    <dgm:pt modelId="{DB0A7D64-241D-448F-84EE-DD8D3CBA2928}">
      <dgm:prSet phldrT="[テキスト]"/>
      <dgm:spPr/>
      <dgm:t>
        <a:bodyPr/>
        <a:lstStyle/>
        <a:p>
          <a:r>
            <a:rPr kumimoji="1" lang="en-US" altLang="ja-JP" dirty="0" smtClean="0"/>
            <a:t>Strength</a:t>
          </a:r>
          <a:endParaRPr kumimoji="1" lang="ja-JP" altLang="en-US" dirty="0"/>
        </a:p>
      </dgm:t>
    </dgm:pt>
    <dgm:pt modelId="{D5983A59-A4BC-4496-BCB5-CA6F744E7364}" type="parTrans" cxnId="{EC2AC2F0-2F7B-4F00-BAD5-028E3C5C8291}">
      <dgm:prSet/>
      <dgm:spPr/>
      <dgm:t>
        <a:bodyPr/>
        <a:lstStyle/>
        <a:p>
          <a:endParaRPr kumimoji="1" lang="ja-JP" altLang="en-US"/>
        </a:p>
      </dgm:t>
    </dgm:pt>
    <dgm:pt modelId="{519489C5-B097-4B2B-BB84-A6170E065B25}" type="sibTrans" cxnId="{EC2AC2F0-2F7B-4F00-BAD5-028E3C5C8291}">
      <dgm:prSet/>
      <dgm:spPr/>
      <dgm:t>
        <a:bodyPr/>
        <a:lstStyle/>
        <a:p>
          <a:endParaRPr kumimoji="1" lang="ja-JP" altLang="en-US"/>
        </a:p>
      </dgm:t>
    </dgm:pt>
    <dgm:pt modelId="{49B7FCD4-615E-4705-A112-F0B9DFCD8E6F}">
      <dgm:prSet phldrT="[テキスト]"/>
      <dgm:spPr/>
      <dgm:t>
        <a:bodyPr/>
        <a:lstStyle/>
        <a:p>
          <a:r>
            <a:rPr kumimoji="1" lang="en-US" altLang="ja-JP" dirty="0" smtClean="0"/>
            <a:t>Weakness</a:t>
          </a:r>
          <a:endParaRPr kumimoji="1" lang="ja-JP" altLang="en-US" dirty="0"/>
        </a:p>
      </dgm:t>
    </dgm:pt>
    <dgm:pt modelId="{E519A6CA-7565-4C87-AA92-B915F36450EE}" type="parTrans" cxnId="{183FA21B-20EE-49B5-B782-94B7709B8443}">
      <dgm:prSet/>
      <dgm:spPr/>
      <dgm:t>
        <a:bodyPr/>
        <a:lstStyle/>
        <a:p>
          <a:endParaRPr kumimoji="1" lang="ja-JP" altLang="en-US"/>
        </a:p>
      </dgm:t>
    </dgm:pt>
    <dgm:pt modelId="{09663ACA-6A2D-492F-820F-3957E7212B24}" type="sibTrans" cxnId="{183FA21B-20EE-49B5-B782-94B7709B8443}">
      <dgm:prSet/>
      <dgm:spPr/>
      <dgm:t>
        <a:bodyPr/>
        <a:lstStyle/>
        <a:p>
          <a:endParaRPr kumimoji="1" lang="ja-JP" altLang="en-US"/>
        </a:p>
      </dgm:t>
    </dgm:pt>
    <dgm:pt modelId="{0C5CF23C-106A-47E0-A86A-6A874FFDB248}">
      <dgm:prSet phldrT="[テキスト]"/>
      <dgm:spPr/>
      <dgm:t>
        <a:bodyPr/>
        <a:lstStyle/>
        <a:p>
          <a:r>
            <a:rPr kumimoji="1" lang="en-US" altLang="ja-JP" dirty="0" smtClean="0"/>
            <a:t>Opportunities</a:t>
          </a:r>
          <a:endParaRPr kumimoji="1" lang="ja-JP" altLang="en-US" dirty="0"/>
        </a:p>
      </dgm:t>
    </dgm:pt>
    <dgm:pt modelId="{42EE1E53-1141-4BCE-B211-F785F5CCFC31}" type="parTrans" cxnId="{24E640DB-8063-40DF-A33E-400466FF96F9}">
      <dgm:prSet/>
      <dgm:spPr/>
      <dgm:t>
        <a:bodyPr/>
        <a:lstStyle/>
        <a:p>
          <a:endParaRPr kumimoji="1" lang="ja-JP" altLang="en-US"/>
        </a:p>
      </dgm:t>
    </dgm:pt>
    <dgm:pt modelId="{E7374685-A212-4CC9-B3E4-EE6EBC15C391}" type="sibTrans" cxnId="{24E640DB-8063-40DF-A33E-400466FF96F9}">
      <dgm:prSet/>
      <dgm:spPr/>
      <dgm:t>
        <a:bodyPr/>
        <a:lstStyle/>
        <a:p>
          <a:endParaRPr kumimoji="1" lang="ja-JP" altLang="en-US"/>
        </a:p>
      </dgm:t>
    </dgm:pt>
    <dgm:pt modelId="{E7A5C12D-CD18-479C-B4E0-FF7C47AC7128}">
      <dgm:prSet phldrT="[テキスト]"/>
      <dgm:spPr/>
      <dgm:t>
        <a:bodyPr/>
        <a:lstStyle/>
        <a:p>
          <a:r>
            <a:rPr kumimoji="1" lang="en-US" altLang="ja-JP" dirty="0" smtClean="0"/>
            <a:t>Threats</a:t>
          </a:r>
          <a:endParaRPr kumimoji="1" lang="ja-JP" altLang="en-US" dirty="0"/>
        </a:p>
      </dgm:t>
    </dgm:pt>
    <dgm:pt modelId="{137A4914-CE3F-4A56-9322-80E35AE66F06}" type="parTrans" cxnId="{CE9861DA-0A2D-4052-9176-CF72557F1796}">
      <dgm:prSet/>
      <dgm:spPr/>
      <dgm:t>
        <a:bodyPr/>
        <a:lstStyle/>
        <a:p>
          <a:endParaRPr kumimoji="1" lang="ja-JP" altLang="en-US"/>
        </a:p>
      </dgm:t>
    </dgm:pt>
    <dgm:pt modelId="{F4A09728-EADA-4B01-890D-A6EC9E1E3570}" type="sibTrans" cxnId="{CE9861DA-0A2D-4052-9176-CF72557F1796}">
      <dgm:prSet/>
      <dgm:spPr/>
      <dgm:t>
        <a:bodyPr/>
        <a:lstStyle/>
        <a:p>
          <a:endParaRPr kumimoji="1" lang="ja-JP" altLang="en-US"/>
        </a:p>
      </dgm:t>
    </dgm:pt>
    <dgm:pt modelId="{4D2423D7-E2F3-48B3-893A-B746859DB9EE}">
      <dgm:prSet phldrT="[テキスト]"/>
      <dgm:spPr/>
      <dgm:t>
        <a:bodyPr/>
        <a:lstStyle/>
        <a:p>
          <a:r>
            <a:rPr lang="en-US" b="0" i="0" dirty="0" smtClean="0"/>
            <a:t>UK market leader</a:t>
          </a:r>
          <a:endParaRPr kumimoji="1" lang="ja-JP" altLang="en-US" dirty="0"/>
        </a:p>
      </dgm:t>
    </dgm:pt>
    <dgm:pt modelId="{6647BE5E-DB0E-427D-A3A0-8FA7C2DEAF3A}" type="parTrans" cxnId="{F92FED1C-169C-4BDC-928C-4D17C55497BC}">
      <dgm:prSet/>
      <dgm:spPr/>
      <dgm:t>
        <a:bodyPr/>
        <a:lstStyle/>
        <a:p>
          <a:endParaRPr kumimoji="1" lang="ja-JP" altLang="en-US"/>
        </a:p>
      </dgm:t>
    </dgm:pt>
    <dgm:pt modelId="{8F206549-092D-4568-80F3-AE7FF706D4D5}" type="sibTrans" cxnId="{F92FED1C-169C-4BDC-928C-4D17C55497BC}">
      <dgm:prSet/>
      <dgm:spPr/>
      <dgm:t>
        <a:bodyPr/>
        <a:lstStyle/>
        <a:p>
          <a:endParaRPr kumimoji="1" lang="ja-JP" altLang="en-US"/>
        </a:p>
      </dgm:t>
    </dgm:pt>
    <dgm:pt modelId="{08DB715A-637E-4154-A5FF-6021343264F1}">
      <dgm:prSet phldrT="[テキスト]"/>
      <dgm:spPr/>
      <dgm:t>
        <a:bodyPr/>
        <a:lstStyle/>
        <a:p>
          <a:r>
            <a:rPr lang="en-US" b="0" i="0" dirty="0" smtClean="0"/>
            <a:t>High operation cost</a:t>
          </a:r>
          <a:endParaRPr kumimoji="1" lang="ja-JP" altLang="en-US" dirty="0"/>
        </a:p>
      </dgm:t>
    </dgm:pt>
    <dgm:pt modelId="{C33CD595-5376-4E6E-800B-82B9F2D5E4B3}" type="parTrans" cxnId="{565F101E-E756-4655-A86C-B4EC12E6839F}">
      <dgm:prSet/>
      <dgm:spPr/>
      <dgm:t>
        <a:bodyPr/>
        <a:lstStyle/>
        <a:p>
          <a:endParaRPr kumimoji="1" lang="ja-JP" altLang="en-US"/>
        </a:p>
      </dgm:t>
    </dgm:pt>
    <dgm:pt modelId="{FBECB536-12E4-419D-B3A9-EEAA5391DCB1}" type="sibTrans" cxnId="{565F101E-E756-4655-A86C-B4EC12E6839F}">
      <dgm:prSet/>
      <dgm:spPr/>
      <dgm:t>
        <a:bodyPr/>
        <a:lstStyle/>
        <a:p>
          <a:endParaRPr kumimoji="1" lang="ja-JP" altLang="en-US"/>
        </a:p>
      </dgm:t>
    </dgm:pt>
    <dgm:pt modelId="{09265B48-4A00-4315-AF59-BD9380ABB98F}">
      <dgm:prSet phldrT="[テキスト]"/>
      <dgm:spPr/>
      <dgm:t>
        <a:bodyPr/>
        <a:lstStyle/>
        <a:p>
          <a:r>
            <a:rPr lang="en-US" b="0" i="0" dirty="0" smtClean="0"/>
            <a:t>Public spending up in 2 years</a:t>
          </a:r>
          <a:endParaRPr kumimoji="1" lang="ja-JP" altLang="en-US" dirty="0"/>
        </a:p>
      </dgm:t>
    </dgm:pt>
    <dgm:pt modelId="{910F047D-42DC-4049-9702-BA099FEA2C2E}" type="parTrans" cxnId="{CB853FC4-F63D-4100-8740-7EA370A6DC02}">
      <dgm:prSet/>
      <dgm:spPr/>
      <dgm:t>
        <a:bodyPr/>
        <a:lstStyle/>
        <a:p>
          <a:endParaRPr kumimoji="1" lang="ja-JP" altLang="en-US"/>
        </a:p>
      </dgm:t>
    </dgm:pt>
    <dgm:pt modelId="{6393622F-AC98-4E9E-9EB2-51B69E7626F6}" type="sibTrans" cxnId="{CB853FC4-F63D-4100-8740-7EA370A6DC02}">
      <dgm:prSet/>
      <dgm:spPr/>
      <dgm:t>
        <a:bodyPr/>
        <a:lstStyle/>
        <a:p>
          <a:endParaRPr kumimoji="1" lang="ja-JP" altLang="en-US"/>
        </a:p>
      </dgm:t>
    </dgm:pt>
    <dgm:pt modelId="{56B351D0-12F8-43BB-B750-48E1E7B482DA}">
      <dgm:prSet phldrT="[テキスト]"/>
      <dgm:spPr/>
      <dgm:t>
        <a:bodyPr/>
        <a:lstStyle/>
        <a:p>
          <a:r>
            <a:rPr lang="en-US" b="0" i="0" dirty="0" smtClean="0"/>
            <a:t>Competitors in the UK market</a:t>
          </a:r>
          <a:endParaRPr kumimoji="1" lang="ja-JP" altLang="en-US" dirty="0"/>
        </a:p>
      </dgm:t>
    </dgm:pt>
    <dgm:pt modelId="{68407FA2-78B1-4600-BB08-EEEA4407D854}" type="parTrans" cxnId="{D4F2E1FC-3F8C-443A-BCD0-A730D213C7D2}">
      <dgm:prSet/>
      <dgm:spPr/>
      <dgm:t>
        <a:bodyPr/>
        <a:lstStyle/>
        <a:p>
          <a:endParaRPr kumimoji="1" lang="ja-JP" altLang="en-US"/>
        </a:p>
      </dgm:t>
    </dgm:pt>
    <dgm:pt modelId="{3A3FF1E6-F845-432F-802F-743F567888DA}" type="sibTrans" cxnId="{D4F2E1FC-3F8C-443A-BCD0-A730D213C7D2}">
      <dgm:prSet/>
      <dgm:spPr/>
      <dgm:t>
        <a:bodyPr/>
        <a:lstStyle/>
        <a:p>
          <a:endParaRPr kumimoji="1" lang="ja-JP" altLang="en-US"/>
        </a:p>
      </dgm:t>
    </dgm:pt>
    <dgm:pt modelId="{45C64E45-77DA-4910-9BF1-BCF16F6CA48E}">
      <dgm:prSet phldrT="[テキスト]"/>
      <dgm:spPr/>
      <dgm:t>
        <a:bodyPr/>
        <a:lstStyle/>
        <a:p>
          <a:r>
            <a:rPr lang="en-US" b="0" i="0" dirty="0" smtClean="0"/>
            <a:t>Good cash flow</a:t>
          </a:r>
          <a:endParaRPr kumimoji="1" lang="ja-JP" altLang="en-US" dirty="0"/>
        </a:p>
      </dgm:t>
    </dgm:pt>
    <dgm:pt modelId="{A4837DF4-45ED-42A9-BA80-762FC32FB2C1}" type="parTrans" cxnId="{A08EF429-F53F-4A7E-B6B6-B5D171986357}">
      <dgm:prSet/>
      <dgm:spPr/>
      <dgm:t>
        <a:bodyPr/>
        <a:lstStyle/>
        <a:p>
          <a:endParaRPr kumimoji="1" lang="ja-JP" altLang="en-US"/>
        </a:p>
      </dgm:t>
    </dgm:pt>
    <dgm:pt modelId="{E35974EC-46C5-442B-AB57-D23DA6177FA4}" type="sibTrans" cxnId="{A08EF429-F53F-4A7E-B6B6-B5D171986357}">
      <dgm:prSet/>
      <dgm:spPr/>
      <dgm:t>
        <a:bodyPr/>
        <a:lstStyle/>
        <a:p>
          <a:endParaRPr kumimoji="1" lang="ja-JP" altLang="en-US"/>
        </a:p>
      </dgm:t>
    </dgm:pt>
    <dgm:pt modelId="{7C5287FC-CAD6-4BE7-A05D-CE962D8C9020}">
      <dgm:prSet phldrT="[テキスト]"/>
      <dgm:spPr/>
      <dgm:t>
        <a:bodyPr/>
        <a:lstStyle/>
        <a:p>
          <a:r>
            <a:rPr lang="en-US" b="0" i="0" smtClean="0"/>
            <a:t>Good </a:t>
          </a:r>
          <a:r>
            <a:rPr lang="en-US" b="0" i="0" dirty="0" smtClean="0"/>
            <a:t>product exists</a:t>
          </a:r>
          <a:endParaRPr kumimoji="1" lang="ja-JP" altLang="en-US" dirty="0"/>
        </a:p>
      </dgm:t>
    </dgm:pt>
    <dgm:pt modelId="{8F5F2F44-4732-4893-A383-56995CAAE71A}" type="parTrans" cxnId="{DA7A056D-C6E2-4DF2-AD3C-3EDBD355DA5F}">
      <dgm:prSet/>
      <dgm:spPr/>
      <dgm:t>
        <a:bodyPr/>
        <a:lstStyle/>
        <a:p>
          <a:endParaRPr kumimoji="1" lang="ja-JP" altLang="en-US"/>
        </a:p>
      </dgm:t>
    </dgm:pt>
    <dgm:pt modelId="{E267B13D-B986-4932-834D-3D68C2067661}" type="sibTrans" cxnId="{DA7A056D-C6E2-4DF2-AD3C-3EDBD355DA5F}">
      <dgm:prSet/>
      <dgm:spPr/>
      <dgm:t>
        <a:bodyPr/>
        <a:lstStyle/>
        <a:p>
          <a:endParaRPr kumimoji="1" lang="ja-JP" altLang="en-US"/>
        </a:p>
      </dgm:t>
    </dgm:pt>
    <dgm:pt modelId="{17605995-271B-422F-9950-56AA96EC7959}">
      <dgm:prSet phldrT="[テキスト]"/>
      <dgm:spPr/>
      <dgm:t>
        <a:bodyPr/>
        <a:lstStyle/>
        <a:p>
          <a:r>
            <a:rPr lang="en-US" b="0" i="0" dirty="0" smtClean="0"/>
            <a:t>New distribution channel</a:t>
          </a:r>
          <a:endParaRPr kumimoji="1" lang="ja-JP" altLang="en-US" dirty="0"/>
        </a:p>
      </dgm:t>
    </dgm:pt>
    <dgm:pt modelId="{2B182DEC-D66C-43B4-A6E8-93B215673F63}" type="parTrans" cxnId="{6BDB5864-39E7-4D19-B599-E6D2C1ADFEEB}">
      <dgm:prSet/>
      <dgm:spPr/>
      <dgm:t>
        <a:bodyPr/>
        <a:lstStyle/>
        <a:p>
          <a:endParaRPr kumimoji="1" lang="ja-JP" altLang="en-US"/>
        </a:p>
      </dgm:t>
    </dgm:pt>
    <dgm:pt modelId="{EB0DCA55-5777-4309-9388-F27A3339A1E4}" type="sibTrans" cxnId="{6BDB5864-39E7-4D19-B599-E6D2C1ADFEEB}">
      <dgm:prSet/>
      <dgm:spPr/>
      <dgm:t>
        <a:bodyPr/>
        <a:lstStyle/>
        <a:p>
          <a:endParaRPr kumimoji="1" lang="ja-JP" altLang="en-US"/>
        </a:p>
      </dgm:t>
    </dgm:pt>
    <dgm:pt modelId="{2C81338B-A0A6-46AF-8F20-7A8092C6E5FF}">
      <dgm:prSet phldrT="[テキスト]"/>
      <dgm:spPr/>
      <dgm:t>
        <a:bodyPr/>
        <a:lstStyle/>
        <a:p>
          <a:r>
            <a:rPr lang="en-US" b="0" i="0" dirty="0" smtClean="0"/>
            <a:t>New operation to produce products</a:t>
          </a:r>
          <a:endParaRPr kumimoji="1" lang="ja-JP" altLang="en-US" dirty="0"/>
        </a:p>
      </dgm:t>
    </dgm:pt>
    <dgm:pt modelId="{3E3BF7AD-AABB-4AF4-B69F-FA298F18C656}" type="parTrans" cxnId="{D69F5624-E4AA-4215-98B9-F92A6A5C9C2B}">
      <dgm:prSet/>
      <dgm:spPr/>
      <dgm:t>
        <a:bodyPr/>
        <a:lstStyle/>
        <a:p>
          <a:endParaRPr kumimoji="1" lang="ja-JP" altLang="en-US"/>
        </a:p>
      </dgm:t>
    </dgm:pt>
    <dgm:pt modelId="{1E58FD65-1C27-4736-A77B-B279AA5E90FA}" type="sibTrans" cxnId="{D69F5624-E4AA-4215-98B9-F92A6A5C9C2B}">
      <dgm:prSet/>
      <dgm:spPr/>
      <dgm:t>
        <a:bodyPr/>
        <a:lstStyle/>
        <a:p>
          <a:endParaRPr kumimoji="1" lang="ja-JP" altLang="en-US"/>
        </a:p>
      </dgm:t>
    </dgm:pt>
    <dgm:pt modelId="{72C0902B-362C-4A0F-A8B2-594CB9DC25AB}">
      <dgm:prSet phldrT="[テキスト]"/>
      <dgm:spPr/>
      <dgm:t>
        <a:bodyPr/>
        <a:lstStyle/>
        <a:p>
          <a:r>
            <a:rPr lang="en-US" b="0" i="0" dirty="0" smtClean="0"/>
            <a:t>Financial capability to invest</a:t>
          </a:r>
          <a:endParaRPr kumimoji="1" lang="ja-JP" altLang="en-US" dirty="0"/>
        </a:p>
      </dgm:t>
    </dgm:pt>
    <dgm:pt modelId="{78BF9D17-97E8-4ABE-B1DD-3EF0286AF271}" type="parTrans" cxnId="{B2FD7749-9A3C-42DC-AC0F-4ECCEC3650D5}">
      <dgm:prSet/>
      <dgm:spPr/>
      <dgm:t>
        <a:bodyPr/>
        <a:lstStyle/>
        <a:p>
          <a:endParaRPr kumimoji="1" lang="ja-JP" altLang="en-US"/>
        </a:p>
      </dgm:t>
    </dgm:pt>
    <dgm:pt modelId="{48113574-35F6-42FF-9F42-D472AC539410}" type="sibTrans" cxnId="{B2FD7749-9A3C-42DC-AC0F-4ECCEC3650D5}">
      <dgm:prSet/>
      <dgm:spPr/>
      <dgm:t>
        <a:bodyPr/>
        <a:lstStyle/>
        <a:p>
          <a:endParaRPr kumimoji="1" lang="ja-JP" altLang="en-US"/>
        </a:p>
      </dgm:t>
    </dgm:pt>
    <dgm:pt modelId="{13F88B44-276D-4117-B6C4-A17C22571A43}">
      <dgm:prSet phldrT="[テキスト]"/>
      <dgm:spPr/>
      <dgm:t>
        <a:bodyPr/>
        <a:lstStyle/>
        <a:p>
          <a:r>
            <a:rPr lang="en-US" b="0" i="0" smtClean="0"/>
            <a:t>Product </a:t>
          </a:r>
          <a:r>
            <a:rPr lang="en-US" b="0" i="0" dirty="0" smtClean="0"/>
            <a:t>range</a:t>
          </a:r>
          <a:endParaRPr kumimoji="1" lang="ja-JP" altLang="en-US" dirty="0"/>
        </a:p>
      </dgm:t>
    </dgm:pt>
    <dgm:pt modelId="{9C8BC49B-DB11-4D2C-AC74-ED4B84FE1AC5}" type="parTrans" cxnId="{32FBC60A-639E-431F-9EE8-1B5CC39AADD1}">
      <dgm:prSet/>
      <dgm:spPr/>
      <dgm:t>
        <a:bodyPr/>
        <a:lstStyle/>
        <a:p>
          <a:endParaRPr kumimoji="1" lang="ja-JP" altLang="en-US"/>
        </a:p>
      </dgm:t>
    </dgm:pt>
    <dgm:pt modelId="{2C4E7742-9DCC-4913-8C58-7B31744460CC}" type="sibTrans" cxnId="{32FBC60A-639E-431F-9EE8-1B5CC39AADD1}">
      <dgm:prSet/>
      <dgm:spPr/>
      <dgm:t>
        <a:bodyPr/>
        <a:lstStyle/>
        <a:p>
          <a:endParaRPr kumimoji="1" lang="ja-JP" altLang="en-US"/>
        </a:p>
      </dgm:t>
    </dgm:pt>
    <dgm:pt modelId="{8E426D11-DDAF-4474-85CB-18EF68FF57E0}">
      <dgm:prSet phldrT="[テキスト]"/>
      <dgm:spPr/>
      <dgm:t>
        <a:bodyPr/>
        <a:lstStyle/>
        <a:p>
          <a:r>
            <a:rPr lang="en-US" b="0" i="0" dirty="0" smtClean="0"/>
            <a:t>New safety regulation in EU</a:t>
          </a:r>
          <a:endParaRPr kumimoji="1" lang="ja-JP" altLang="en-US" dirty="0"/>
        </a:p>
      </dgm:t>
    </dgm:pt>
    <dgm:pt modelId="{17416B3E-2C17-401F-9497-0467D26E728E}" type="parTrans" cxnId="{84824B78-6424-4BBE-B334-7929508EF1AB}">
      <dgm:prSet/>
      <dgm:spPr/>
      <dgm:t>
        <a:bodyPr/>
        <a:lstStyle/>
        <a:p>
          <a:endParaRPr kumimoji="1" lang="ja-JP" altLang="en-US"/>
        </a:p>
      </dgm:t>
    </dgm:pt>
    <dgm:pt modelId="{072CB970-5A41-4CEB-BB25-FE10E93757DD}" type="sibTrans" cxnId="{84824B78-6424-4BBE-B334-7929508EF1AB}">
      <dgm:prSet/>
      <dgm:spPr/>
      <dgm:t>
        <a:bodyPr/>
        <a:lstStyle/>
        <a:p>
          <a:endParaRPr kumimoji="1" lang="ja-JP" altLang="en-US"/>
        </a:p>
      </dgm:t>
    </dgm:pt>
    <dgm:pt modelId="{AA4F69B7-E8EF-47A7-A2DA-5657C622EE43}">
      <dgm:prSet phldrT="[テキスト]"/>
      <dgm:spPr/>
      <dgm:t>
        <a:bodyPr/>
        <a:lstStyle/>
        <a:p>
          <a:r>
            <a:rPr lang="en-US" b="0" i="0" dirty="0" smtClean="0"/>
            <a:t>Getting more competitive</a:t>
          </a:r>
          <a:endParaRPr kumimoji="1" lang="ja-JP" altLang="en-US" dirty="0"/>
        </a:p>
      </dgm:t>
    </dgm:pt>
    <dgm:pt modelId="{B03737A6-80CE-4A2C-A552-B23B248DFB97}" type="parTrans" cxnId="{919C8FD0-756E-4942-9926-E2A4E0FBCC26}">
      <dgm:prSet/>
      <dgm:spPr/>
      <dgm:t>
        <a:bodyPr/>
        <a:lstStyle/>
        <a:p>
          <a:endParaRPr kumimoji="1" lang="ja-JP" altLang="en-US"/>
        </a:p>
      </dgm:t>
    </dgm:pt>
    <dgm:pt modelId="{03A51FEF-6A13-4B32-BCF2-280A675BC548}" type="sibTrans" cxnId="{919C8FD0-756E-4942-9926-E2A4E0FBCC26}">
      <dgm:prSet/>
      <dgm:spPr/>
      <dgm:t>
        <a:bodyPr/>
        <a:lstStyle/>
        <a:p>
          <a:endParaRPr kumimoji="1" lang="ja-JP" altLang="en-US"/>
        </a:p>
      </dgm:t>
    </dgm:pt>
    <dgm:pt modelId="{8583FFA5-59DC-484E-B593-4DCD066D3F00}">
      <dgm:prSet phldrT="[テキスト]"/>
      <dgm:spPr/>
      <dgm:t>
        <a:bodyPr/>
        <a:lstStyle/>
        <a:p>
          <a:r>
            <a:rPr lang="en-US" b="0" i="0" dirty="0" smtClean="0"/>
            <a:t>Unpredictable public sector spending</a:t>
          </a:r>
          <a:endParaRPr kumimoji="1" lang="ja-JP" altLang="en-US" dirty="0"/>
        </a:p>
      </dgm:t>
    </dgm:pt>
    <dgm:pt modelId="{D4F2E61A-A141-4B9B-8F51-5316A26D3801}" type="parTrans" cxnId="{B54CBF11-8A2A-4483-91B4-B7C95C21420D}">
      <dgm:prSet/>
      <dgm:spPr/>
      <dgm:t>
        <a:bodyPr/>
        <a:lstStyle/>
        <a:p>
          <a:endParaRPr kumimoji="1" lang="ja-JP" altLang="en-US"/>
        </a:p>
      </dgm:t>
    </dgm:pt>
    <dgm:pt modelId="{EE8604F6-7D52-44E4-A0B1-342720160698}" type="sibTrans" cxnId="{B54CBF11-8A2A-4483-91B4-B7C95C21420D}">
      <dgm:prSet/>
      <dgm:spPr/>
      <dgm:t>
        <a:bodyPr/>
        <a:lstStyle/>
        <a:p>
          <a:endParaRPr kumimoji="1" lang="ja-JP" altLang="en-US"/>
        </a:p>
      </dgm:t>
    </dgm:pt>
    <dgm:pt modelId="{12D86F1A-0365-478A-9E0C-7A89D53557BB}">
      <dgm:prSet phldrT="[テキスト]"/>
      <dgm:spPr/>
      <dgm:t>
        <a:bodyPr/>
        <a:lstStyle/>
        <a:p>
          <a:r>
            <a:rPr lang="en-US" b="0" i="0" dirty="0" smtClean="0"/>
            <a:t>Lack of strategy &amp;marketing</a:t>
          </a:r>
          <a:endParaRPr kumimoji="1" lang="ja-JP" altLang="en-US" dirty="0"/>
        </a:p>
      </dgm:t>
    </dgm:pt>
    <dgm:pt modelId="{CB0E3AC9-25E9-48FE-A9B5-4100DE126359}" type="parTrans" cxnId="{0681AB55-F005-47EA-8530-F7E6B1D4E07A}">
      <dgm:prSet/>
      <dgm:spPr/>
      <dgm:t>
        <a:bodyPr/>
        <a:lstStyle/>
        <a:p>
          <a:endParaRPr kumimoji="1" lang="ja-JP" altLang="en-US"/>
        </a:p>
      </dgm:t>
    </dgm:pt>
    <dgm:pt modelId="{0A2F7D54-A373-4397-B72F-36A39E0E8D7C}" type="sibTrans" cxnId="{0681AB55-F005-47EA-8530-F7E6B1D4E07A}">
      <dgm:prSet/>
      <dgm:spPr/>
      <dgm:t>
        <a:bodyPr/>
        <a:lstStyle/>
        <a:p>
          <a:endParaRPr kumimoji="1" lang="ja-JP" altLang="en-US"/>
        </a:p>
      </dgm:t>
    </dgm:pt>
    <dgm:pt modelId="{98831ED6-7099-45CB-872A-0242552617D4}">
      <dgm:prSet phldrT="[テキスト]"/>
      <dgm:spPr/>
      <dgm:t>
        <a:bodyPr/>
        <a:lstStyle/>
        <a:p>
          <a:r>
            <a:rPr lang="en-US" b="0" i="0" dirty="0" smtClean="0"/>
            <a:t>High inventory</a:t>
          </a:r>
          <a:endParaRPr kumimoji="1" lang="ja-JP" altLang="en-US" dirty="0"/>
        </a:p>
      </dgm:t>
    </dgm:pt>
    <dgm:pt modelId="{32B317E1-DBA5-4A55-9301-7E456308D9C4}" type="parTrans" cxnId="{3FCFC866-9A82-4804-9F71-D679ECB2F9EE}">
      <dgm:prSet/>
      <dgm:spPr/>
      <dgm:t>
        <a:bodyPr/>
        <a:lstStyle/>
        <a:p>
          <a:endParaRPr kumimoji="1" lang="ja-JP" altLang="en-US"/>
        </a:p>
      </dgm:t>
    </dgm:pt>
    <dgm:pt modelId="{59397950-8FCD-48DC-B63B-41EFD7892A62}" type="sibTrans" cxnId="{3FCFC866-9A82-4804-9F71-D679ECB2F9EE}">
      <dgm:prSet/>
      <dgm:spPr/>
      <dgm:t>
        <a:bodyPr/>
        <a:lstStyle/>
        <a:p>
          <a:endParaRPr kumimoji="1" lang="ja-JP" altLang="en-US"/>
        </a:p>
      </dgm:t>
    </dgm:pt>
    <dgm:pt modelId="{E7B8BB7A-DF2A-4563-A954-D99B6B80E278}">
      <dgm:prSet phldrT="[テキスト]"/>
      <dgm:spPr/>
      <dgm:t>
        <a:bodyPr/>
        <a:lstStyle/>
        <a:p>
          <a:r>
            <a:rPr lang="en-US" b="0" i="0" dirty="0" smtClean="0"/>
            <a:t>Lack of staff</a:t>
          </a:r>
          <a:endParaRPr kumimoji="1" lang="ja-JP" altLang="en-US" dirty="0"/>
        </a:p>
      </dgm:t>
    </dgm:pt>
    <dgm:pt modelId="{3B3A741F-15D3-40E7-BBCB-0EAB84B1D333}" type="parTrans" cxnId="{63BF228E-18EF-4640-BD30-BDF0BD802A46}">
      <dgm:prSet/>
      <dgm:spPr/>
      <dgm:t>
        <a:bodyPr/>
        <a:lstStyle/>
        <a:p>
          <a:endParaRPr kumimoji="1" lang="ja-JP" altLang="en-US"/>
        </a:p>
      </dgm:t>
    </dgm:pt>
    <dgm:pt modelId="{E4E1B1F9-411D-489A-83A4-F098F6AE7A43}" type="sibTrans" cxnId="{63BF228E-18EF-4640-BD30-BDF0BD802A46}">
      <dgm:prSet/>
      <dgm:spPr/>
      <dgm:t>
        <a:bodyPr/>
        <a:lstStyle/>
        <a:p>
          <a:endParaRPr kumimoji="1" lang="ja-JP" altLang="en-US"/>
        </a:p>
      </dgm:t>
    </dgm:pt>
    <dgm:pt modelId="{FB211907-F1B9-4BB0-ADBF-70134C7E83D6}">
      <dgm:prSet phldrT="[テキスト]"/>
      <dgm:spPr/>
      <dgm:t>
        <a:bodyPr/>
        <a:lstStyle/>
        <a:p>
          <a:r>
            <a:rPr lang="en-US" b="0" i="0" dirty="0" smtClean="0"/>
            <a:t>Less competitive advantage in price</a:t>
          </a:r>
          <a:endParaRPr kumimoji="1" lang="ja-JP" altLang="en-US" dirty="0"/>
        </a:p>
      </dgm:t>
    </dgm:pt>
    <dgm:pt modelId="{6316A48F-9FE1-4565-ADB1-6BFBF694AA71}" type="parTrans" cxnId="{29E7438F-B859-498E-A56A-3C0865AC44AC}">
      <dgm:prSet/>
      <dgm:spPr/>
      <dgm:t>
        <a:bodyPr/>
        <a:lstStyle/>
        <a:p>
          <a:endParaRPr kumimoji="1" lang="ja-JP" altLang="en-US"/>
        </a:p>
      </dgm:t>
    </dgm:pt>
    <dgm:pt modelId="{512084E3-18CE-4771-84E9-34CD5EAC11EC}" type="sibTrans" cxnId="{29E7438F-B859-498E-A56A-3C0865AC44AC}">
      <dgm:prSet/>
      <dgm:spPr/>
      <dgm:t>
        <a:bodyPr/>
        <a:lstStyle/>
        <a:p>
          <a:endParaRPr kumimoji="1" lang="ja-JP" altLang="en-US"/>
        </a:p>
      </dgm:t>
    </dgm:pt>
    <dgm:pt modelId="{EBF53374-6439-4AF7-B01B-9806765780E5}">
      <dgm:prSet phldrT="[テキスト]"/>
      <dgm:spPr/>
      <dgm:t>
        <a:bodyPr/>
        <a:lstStyle/>
        <a:p>
          <a:r>
            <a:rPr lang="en-US" b="0" i="0" smtClean="0"/>
            <a:t>Sales Volume balance (too large in UK)</a:t>
          </a:r>
          <a:endParaRPr kumimoji="1" lang="ja-JP" altLang="en-US" dirty="0"/>
        </a:p>
      </dgm:t>
    </dgm:pt>
    <dgm:pt modelId="{B44366F0-8DD5-4B4C-A3B1-902709BC00C3}" type="parTrans" cxnId="{D54EA909-1A69-47FE-A373-7297AE891BFE}">
      <dgm:prSet/>
      <dgm:spPr/>
      <dgm:t>
        <a:bodyPr/>
        <a:lstStyle/>
        <a:p>
          <a:endParaRPr kumimoji="1" lang="ja-JP" altLang="en-US"/>
        </a:p>
      </dgm:t>
    </dgm:pt>
    <dgm:pt modelId="{E0E19F3D-52AC-446B-BCF9-C83053FA53FA}" type="sibTrans" cxnId="{D54EA909-1A69-47FE-A373-7297AE891BFE}">
      <dgm:prSet/>
      <dgm:spPr/>
      <dgm:t>
        <a:bodyPr/>
        <a:lstStyle/>
        <a:p>
          <a:endParaRPr kumimoji="1" lang="ja-JP" altLang="en-US"/>
        </a:p>
      </dgm:t>
    </dgm:pt>
    <dgm:pt modelId="{D980BA11-F026-41EB-8AC0-B549E4E4D93F}" type="pres">
      <dgm:prSet presAssocID="{60A06296-8662-42B2-B2AC-CAD8CF6EE7A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0848BA7-67B3-468A-B042-D6FCC4D2F2FE}" type="pres">
      <dgm:prSet presAssocID="{60A06296-8662-42B2-B2AC-CAD8CF6EE7A4}" presName="diamond" presStyleLbl="bgShp" presStyleIdx="0" presStyleCnt="1" custLinFactNeighborX="-218" custLinFactNeighborY="-451"/>
      <dgm:spPr/>
    </dgm:pt>
    <dgm:pt modelId="{0A60299E-A4D0-4957-8BF8-EAD0AD7C9985}" type="pres">
      <dgm:prSet presAssocID="{60A06296-8662-42B2-B2AC-CAD8CF6EE7A4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D90338D-C6EC-4528-B6EC-70D196AA0A03}" type="pres">
      <dgm:prSet presAssocID="{60A06296-8662-42B2-B2AC-CAD8CF6EE7A4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7E933F-2174-469C-A810-2EFBF9C5B160}" type="pres">
      <dgm:prSet presAssocID="{60A06296-8662-42B2-B2AC-CAD8CF6EE7A4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BE8655D-DFE9-47BC-A5BF-3C86489915F1}" type="pres">
      <dgm:prSet presAssocID="{60A06296-8662-42B2-B2AC-CAD8CF6EE7A4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65F101E-E756-4655-A86C-B4EC12E6839F}" srcId="{49B7FCD4-615E-4705-A112-F0B9DFCD8E6F}" destId="{08DB715A-637E-4154-A5FF-6021343264F1}" srcOrd="0" destOrd="0" parTransId="{C33CD595-5376-4E6E-800B-82B9F2D5E4B3}" sibTransId="{FBECB536-12E4-419D-B3A9-EEAA5391DCB1}"/>
    <dgm:cxn modelId="{A08EF429-F53F-4A7E-B6B6-B5D171986357}" srcId="{DB0A7D64-241D-448F-84EE-DD8D3CBA2928}" destId="{45C64E45-77DA-4910-9BF1-BCF16F6CA48E}" srcOrd="1" destOrd="0" parTransId="{A4837DF4-45ED-42A9-BA80-762FC32FB2C1}" sibTransId="{E35974EC-46C5-442B-AB57-D23DA6177FA4}"/>
    <dgm:cxn modelId="{C1566EF9-F587-4428-99A4-7F89C25F8573}" type="presOf" srcId="{17605995-271B-422F-9950-56AA96EC7959}" destId="{D07E933F-2174-469C-A810-2EFBF9C5B160}" srcOrd="0" destOrd="2" presId="urn:microsoft.com/office/officeart/2005/8/layout/matrix3"/>
    <dgm:cxn modelId="{32840BA3-F224-4D26-952E-1ED39CACD8C1}" type="presOf" srcId="{56B351D0-12F8-43BB-B750-48E1E7B482DA}" destId="{0BE8655D-DFE9-47BC-A5BF-3C86489915F1}" srcOrd="0" destOrd="1" presId="urn:microsoft.com/office/officeart/2005/8/layout/matrix3"/>
    <dgm:cxn modelId="{000A0B97-6D41-47E4-A3B8-6E5194A79010}" type="presOf" srcId="{FB211907-F1B9-4BB0-ADBF-70134C7E83D6}" destId="{3D90338D-C6EC-4528-B6EC-70D196AA0A03}" srcOrd="0" destOrd="5" presId="urn:microsoft.com/office/officeart/2005/8/layout/matrix3"/>
    <dgm:cxn modelId="{24E640DB-8063-40DF-A33E-400466FF96F9}" srcId="{60A06296-8662-42B2-B2AC-CAD8CF6EE7A4}" destId="{0C5CF23C-106A-47E0-A86A-6A874FFDB248}" srcOrd="2" destOrd="0" parTransId="{42EE1E53-1141-4BCE-B211-F785F5CCFC31}" sibTransId="{E7374685-A212-4CC9-B3E4-EE6EBC15C391}"/>
    <dgm:cxn modelId="{84824B78-6424-4BBE-B334-7929508EF1AB}" srcId="{E7A5C12D-CD18-479C-B4E0-FF7C47AC7128}" destId="{8E426D11-DDAF-4474-85CB-18EF68FF57E0}" srcOrd="1" destOrd="0" parTransId="{17416B3E-2C17-401F-9497-0467D26E728E}" sibTransId="{072CB970-5A41-4CEB-BB25-FE10E93757DD}"/>
    <dgm:cxn modelId="{AFF22B7A-06A1-4FFA-B48B-780F26962C85}" type="presOf" srcId="{EBF53374-6439-4AF7-B01B-9806765780E5}" destId="{3D90338D-C6EC-4528-B6EC-70D196AA0A03}" srcOrd="0" destOrd="6" presId="urn:microsoft.com/office/officeart/2005/8/layout/matrix3"/>
    <dgm:cxn modelId="{F92FED1C-169C-4BDC-928C-4D17C55497BC}" srcId="{DB0A7D64-241D-448F-84EE-DD8D3CBA2928}" destId="{4D2423D7-E2F3-48B3-893A-B746859DB9EE}" srcOrd="0" destOrd="0" parTransId="{6647BE5E-DB0E-427D-A3A0-8FA7C2DEAF3A}" sibTransId="{8F206549-092D-4568-80F3-AE7FF706D4D5}"/>
    <dgm:cxn modelId="{2B3D0DDC-1D4A-4801-99E5-91F0249B8755}" type="presOf" srcId="{09265B48-4A00-4315-AF59-BD9380ABB98F}" destId="{D07E933F-2174-469C-A810-2EFBF9C5B160}" srcOrd="0" destOrd="1" presId="urn:microsoft.com/office/officeart/2005/8/layout/matrix3"/>
    <dgm:cxn modelId="{FF43D132-DA6C-451C-9331-47307A5D1AEA}" type="presOf" srcId="{72C0902B-362C-4A0F-A8B2-594CB9DC25AB}" destId="{D07E933F-2174-469C-A810-2EFBF9C5B160}" srcOrd="0" destOrd="4" presId="urn:microsoft.com/office/officeart/2005/8/layout/matrix3"/>
    <dgm:cxn modelId="{CE32E07C-E571-474C-9017-F69B4D3762C0}" type="presOf" srcId="{8583FFA5-59DC-484E-B593-4DCD066D3F00}" destId="{0BE8655D-DFE9-47BC-A5BF-3C86489915F1}" srcOrd="0" destOrd="4" presId="urn:microsoft.com/office/officeart/2005/8/layout/matrix3"/>
    <dgm:cxn modelId="{CE9861DA-0A2D-4052-9176-CF72557F1796}" srcId="{60A06296-8662-42B2-B2AC-CAD8CF6EE7A4}" destId="{E7A5C12D-CD18-479C-B4E0-FF7C47AC7128}" srcOrd="3" destOrd="0" parTransId="{137A4914-CE3F-4A56-9322-80E35AE66F06}" sibTransId="{F4A09728-EADA-4B01-890D-A6EC9E1E3570}"/>
    <dgm:cxn modelId="{3FCFC866-9A82-4804-9F71-D679ECB2F9EE}" srcId="{49B7FCD4-615E-4705-A112-F0B9DFCD8E6F}" destId="{98831ED6-7099-45CB-872A-0242552617D4}" srcOrd="2" destOrd="0" parTransId="{32B317E1-DBA5-4A55-9301-7E456308D9C4}" sibTransId="{59397950-8FCD-48DC-B63B-41EFD7892A62}"/>
    <dgm:cxn modelId="{3CF86A53-4E32-4BC9-A4F9-279CEB917FD5}" type="presOf" srcId="{AA4F69B7-E8EF-47A7-A2DA-5657C622EE43}" destId="{0BE8655D-DFE9-47BC-A5BF-3C86489915F1}" srcOrd="0" destOrd="3" presId="urn:microsoft.com/office/officeart/2005/8/layout/matrix3"/>
    <dgm:cxn modelId="{9075484A-E507-46EA-99B6-CF0E03D9AE1A}" type="presOf" srcId="{08DB715A-637E-4154-A5FF-6021343264F1}" destId="{3D90338D-C6EC-4528-B6EC-70D196AA0A03}" srcOrd="0" destOrd="1" presId="urn:microsoft.com/office/officeart/2005/8/layout/matrix3"/>
    <dgm:cxn modelId="{CFCDAC8F-EB84-4688-8707-EB4C879760F8}" type="presOf" srcId="{DB0A7D64-241D-448F-84EE-DD8D3CBA2928}" destId="{0A60299E-A4D0-4957-8BF8-EAD0AD7C9985}" srcOrd="0" destOrd="0" presId="urn:microsoft.com/office/officeart/2005/8/layout/matrix3"/>
    <dgm:cxn modelId="{E8747261-63E7-44D9-8BAC-2DB4DCD0E63B}" type="presOf" srcId="{12D86F1A-0365-478A-9E0C-7A89D53557BB}" destId="{3D90338D-C6EC-4528-B6EC-70D196AA0A03}" srcOrd="0" destOrd="2" presId="urn:microsoft.com/office/officeart/2005/8/layout/matrix3"/>
    <dgm:cxn modelId="{7AFD8DEB-D0E3-4C7D-B0C2-1CB07E9635EB}" type="presOf" srcId="{4D2423D7-E2F3-48B3-893A-B746859DB9EE}" destId="{0A60299E-A4D0-4957-8BF8-EAD0AD7C9985}" srcOrd="0" destOrd="1" presId="urn:microsoft.com/office/officeart/2005/8/layout/matrix3"/>
    <dgm:cxn modelId="{B2FD7749-9A3C-42DC-AC0F-4ECCEC3650D5}" srcId="{0C5CF23C-106A-47E0-A86A-6A874FFDB248}" destId="{72C0902B-362C-4A0F-A8B2-594CB9DC25AB}" srcOrd="3" destOrd="0" parTransId="{78BF9D17-97E8-4ABE-B1DD-3EF0286AF271}" sibTransId="{48113574-35F6-42FF-9F42-D472AC539410}"/>
    <dgm:cxn modelId="{96BF1903-E105-41DF-85FC-6C0459D8ABB0}" type="presOf" srcId="{E7B8BB7A-DF2A-4563-A954-D99B6B80E278}" destId="{3D90338D-C6EC-4528-B6EC-70D196AA0A03}" srcOrd="0" destOrd="4" presId="urn:microsoft.com/office/officeart/2005/8/layout/matrix3"/>
    <dgm:cxn modelId="{63905E23-11EE-40B4-A8C1-B36FB62B6C01}" type="presOf" srcId="{2C81338B-A0A6-46AF-8F20-7A8092C6E5FF}" destId="{D07E933F-2174-469C-A810-2EFBF9C5B160}" srcOrd="0" destOrd="3" presId="urn:microsoft.com/office/officeart/2005/8/layout/matrix3"/>
    <dgm:cxn modelId="{AC71B8EA-2425-4680-83A3-7CD5418D6BFB}" type="presOf" srcId="{98831ED6-7099-45CB-872A-0242552617D4}" destId="{3D90338D-C6EC-4528-B6EC-70D196AA0A03}" srcOrd="0" destOrd="3" presId="urn:microsoft.com/office/officeart/2005/8/layout/matrix3"/>
    <dgm:cxn modelId="{89B2AE92-96CE-436E-89CE-9CDBFFA6FB3E}" type="presOf" srcId="{13F88B44-276D-4117-B6C4-A17C22571A43}" destId="{D07E933F-2174-469C-A810-2EFBF9C5B160}" srcOrd="0" destOrd="5" presId="urn:microsoft.com/office/officeart/2005/8/layout/matrix3"/>
    <dgm:cxn modelId="{0681AB55-F005-47EA-8530-F7E6B1D4E07A}" srcId="{49B7FCD4-615E-4705-A112-F0B9DFCD8E6F}" destId="{12D86F1A-0365-478A-9E0C-7A89D53557BB}" srcOrd="1" destOrd="0" parTransId="{CB0E3AC9-25E9-48FE-A9B5-4100DE126359}" sibTransId="{0A2F7D54-A373-4397-B72F-36A39E0E8D7C}"/>
    <dgm:cxn modelId="{29E7438F-B859-498E-A56A-3C0865AC44AC}" srcId="{49B7FCD4-615E-4705-A112-F0B9DFCD8E6F}" destId="{FB211907-F1B9-4BB0-ADBF-70134C7E83D6}" srcOrd="4" destOrd="0" parTransId="{6316A48F-9FE1-4565-ADB1-6BFBF694AA71}" sibTransId="{512084E3-18CE-4771-84E9-34CD5EAC11EC}"/>
    <dgm:cxn modelId="{8ACCFED1-857F-4A23-8A09-1D5C18634AB8}" type="presOf" srcId="{7C5287FC-CAD6-4BE7-A05D-CE962D8C9020}" destId="{0A60299E-A4D0-4957-8BF8-EAD0AD7C9985}" srcOrd="0" destOrd="3" presId="urn:microsoft.com/office/officeart/2005/8/layout/matrix3"/>
    <dgm:cxn modelId="{63BF228E-18EF-4640-BD30-BDF0BD802A46}" srcId="{49B7FCD4-615E-4705-A112-F0B9DFCD8E6F}" destId="{E7B8BB7A-DF2A-4563-A954-D99B6B80E278}" srcOrd="3" destOrd="0" parTransId="{3B3A741F-15D3-40E7-BBCB-0EAB84B1D333}" sibTransId="{E4E1B1F9-411D-489A-83A4-F098F6AE7A43}"/>
    <dgm:cxn modelId="{EC2AC2F0-2F7B-4F00-BAD5-028E3C5C8291}" srcId="{60A06296-8662-42B2-B2AC-CAD8CF6EE7A4}" destId="{DB0A7D64-241D-448F-84EE-DD8D3CBA2928}" srcOrd="0" destOrd="0" parTransId="{D5983A59-A4BC-4496-BCB5-CA6F744E7364}" sibTransId="{519489C5-B097-4B2B-BB84-A6170E065B25}"/>
    <dgm:cxn modelId="{D54EA909-1A69-47FE-A373-7297AE891BFE}" srcId="{49B7FCD4-615E-4705-A112-F0B9DFCD8E6F}" destId="{EBF53374-6439-4AF7-B01B-9806765780E5}" srcOrd="5" destOrd="0" parTransId="{B44366F0-8DD5-4B4C-A3B1-902709BC00C3}" sibTransId="{E0E19F3D-52AC-446B-BCF9-C83053FA53FA}"/>
    <dgm:cxn modelId="{07CB3EF7-08D0-462B-9716-C33C1D4F1E54}" type="presOf" srcId="{0C5CF23C-106A-47E0-A86A-6A874FFDB248}" destId="{D07E933F-2174-469C-A810-2EFBF9C5B160}" srcOrd="0" destOrd="0" presId="urn:microsoft.com/office/officeart/2005/8/layout/matrix3"/>
    <dgm:cxn modelId="{919C8FD0-756E-4942-9926-E2A4E0FBCC26}" srcId="{E7A5C12D-CD18-479C-B4E0-FF7C47AC7128}" destId="{AA4F69B7-E8EF-47A7-A2DA-5657C622EE43}" srcOrd="2" destOrd="0" parTransId="{B03737A6-80CE-4A2C-A552-B23B248DFB97}" sibTransId="{03A51FEF-6A13-4B32-BCF2-280A675BC548}"/>
    <dgm:cxn modelId="{32FBC60A-639E-431F-9EE8-1B5CC39AADD1}" srcId="{0C5CF23C-106A-47E0-A86A-6A874FFDB248}" destId="{13F88B44-276D-4117-B6C4-A17C22571A43}" srcOrd="4" destOrd="0" parTransId="{9C8BC49B-DB11-4D2C-AC74-ED4B84FE1AC5}" sibTransId="{2C4E7742-9DCC-4913-8C58-7B31744460CC}"/>
    <dgm:cxn modelId="{B54CBF11-8A2A-4483-91B4-B7C95C21420D}" srcId="{E7A5C12D-CD18-479C-B4E0-FF7C47AC7128}" destId="{8583FFA5-59DC-484E-B593-4DCD066D3F00}" srcOrd="3" destOrd="0" parTransId="{D4F2E61A-A141-4B9B-8F51-5316A26D3801}" sibTransId="{EE8604F6-7D52-44E4-A0B1-342720160698}"/>
    <dgm:cxn modelId="{D69F5624-E4AA-4215-98B9-F92A6A5C9C2B}" srcId="{0C5CF23C-106A-47E0-A86A-6A874FFDB248}" destId="{2C81338B-A0A6-46AF-8F20-7A8092C6E5FF}" srcOrd="2" destOrd="0" parTransId="{3E3BF7AD-AABB-4AF4-B69F-FA298F18C656}" sibTransId="{1E58FD65-1C27-4736-A77B-B279AA5E90FA}"/>
    <dgm:cxn modelId="{43D9FA00-1D03-4F3F-8E50-286295EFF04C}" type="presOf" srcId="{E7A5C12D-CD18-479C-B4E0-FF7C47AC7128}" destId="{0BE8655D-DFE9-47BC-A5BF-3C86489915F1}" srcOrd="0" destOrd="0" presId="urn:microsoft.com/office/officeart/2005/8/layout/matrix3"/>
    <dgm:cxn modelId="{80FD9EE9-C0ED-4101-8D7F-DDC3050EDB20}" type="presOf" srcId="{49B7FCD4-615E-4705-A112-F0B9DFCD8E6F}" destId="{3D90338D-C6EC-4528-B6EC-70D196AA0A03}" srcOrd="0" destOrd="0" presId="urn:microsoft.com/office/officeart/2005/8/layout/matrix3"/>
    <dgm:cxn modelId="{183FA21B-20EE-49B5-B782-94B7709B8443}" srcId="{60A06296-8662-42B2-B2AC-CAD8CF6EE7A4}" destId="{49B7FCD4-615E-4705-A112-F0B9DFCD8E6F}" srcOrd="1" destOrd="0" parTransId="{E519A6CA-7565-4C87-AA92-B915F36450EE}" sibTransId="{09663ACA-6A2D-492F-820F-3957E7212B24}"/>
    <dgm:cxn modelId="{6BDB5864-39E7-4D19-B599-E6D2C1ADFEEB}" srcId="{0C5CF23C-106A-47E0-A86A-6A874FFDB248}" destId="{17605995-271B-422F-9950-56AA96EC7959}" srcOrd="1" destOrd="0" parTransId="{2B182DEC-D66C-43B4-A6E8-93B215673F63}" sibTransId="{EB0DCA55-5777-4309-9388-F27A3339A1E4}"/>
    <dgm:cxn modelId="{F2F7C9CE-D46D-48C0-884A-65A0B36CD615}" type="presOf" srcId="{45C64E45-77DA-4910-9BF1-BCF16F6CA48E}" destId="{0A60299E-A4D0-4957-8BF8-EAD0AD7C9985}" srcOrd="0" destOrd="2" presId="urn:microsoft.com/office/officeart/2005/8/layout/matrix3"/>
    <dgm:cxn modelId="{9A6DDE0B-9592-4F57-B33F-9F82F4DB5B57}" type="presOf" srcId="{60A06296-8662-42B2-B2AC-CAD8CF6EE7A4}" destId="{D980BA11-F026-41EB-8AC0-B549E4E4D93F}" srcOrd="0" destOrd="0" presId="urn:microsoft.com/office/officeart/2005/8/layout/matrix3"/>
    <dgm:cxn modelId="{CB853FC4-F63D-4100-8740-7EA370A6DC02}" srcId="{0C5CF23C-106A-47E0-A86A-6A874FFDB248}" destId="{09265B48-4A00-4315-AF59-BD9380ABB98F}" srcOrd="0" destOrd="0" parTransId="{910F047D-42DC-4049-9702-BA099FEA2C2E}" sibTransId="{6393622F-AC98-4E9E-9EB2-51B69E7626F6}"/>
    <dgm:cxn modelId="{D4F2E1FC-3F8C-443A-BCD0-A730D213C7D2}" srcId="{E7A5C12D-CD18-479C-B4E0-FF7C47AC7128}" destId="{56B351D0-12F8-43BB-B750-48E1E7B482DA}" srcOrd="0" destOrd="0" parTransId="{68407FA2-78B1-4600-BB08-EEEA4407D854}" sibTransId="{3A3FF1E6-F845-432F-802F-743F567888DA}"/>
    <dgm:cxn modelId="{FA679959-C1BB-4A45-9303-3A49BF906527}" type="presOf" srcId="{8E426D11-DDAF-4474-85CB-18EF68FF57E0}" destId="{0BE8655D-DFE9-47BC-A5BF-3C86489915F1}" srcOrd="0" destOrd="2" presId="urn:microsoft.com/office/officeart/2005/8/layout/matrix3"/>
    <dgm:cxn modelId="{DA7A056D-C6E2-4DF2-AD3C-3EDBD355DA5F}" srcId="{DB0A7D64-241D-448F-84EE-DD8D3CBA2928}" destId="{7C5287FC-CAD6-4BE7-A05D-CE962D8C9020}" srcOrd="2" destOrd="0" parTransId="{8F5F2F44-4732-4893-A383-56995CAAE71A}" sibTransId="{E267B13D-B986-4932-834D-3D68C2067661}"/>
    <dgm:cxn modelId="{3F137626-507F-4120-85A0-9AC08217CBE0}" type="presParOf" srcId="{D980BA11-F026-41EB-8AC0-B549E4E4D93F}" destId="{E0848BA7-67B3-468A-B042-D6FCC4D2F2FE}" srcOrd="0" destOrd="0" presId="urn:microsoft.com/office/officeart/2005/8/layout/matrix3"/>
    <dgm:cxn modelId="{A95E1B7C-C456-472D-B5FF-5392DE1C7A86}" type="presParOf" srcId="{D980BA11-F026-41EB-8AC0-B549E4E4D93F}" destId="{0A60299E-A4D0-4957-8BF8-EAD0AD7C9985}" srcOrd="1" destOrd="0" presId="urn:microsoft.com/office/officeart/2005/8/layout/matrix3"/>
    <dgm:cxn modelId="{BC4370E4-1B9B-4352-ACF7-E1035D7C4F86}" type="presParOf" srcId="{D980BA11-F026-41EB-8AC0-B549E4E4D93F}" destId="{3D90338D-C6EC-4528-B6EC-70D196AA0A03}" srcOrd="2" destOrd="0" presId="urn:microsoft.com/office/officeart/2005/8/layout/matrix3"/>
    <dgm:cxn modelId="{BE463016-F337-4883-8280-C2576D8FAAC5}" type="presParOf" srcId="{D980BA11-F026-41EB-8AC0-B549E4E4D93F}" destId="{D07E933F-2174-469C-A810-2EFBF9C5B160}" srcOrd="3" destOrd="0" presId="urn:microsoft.com/office/officeart/2005/8/layout/matrix3"/>
    <dgm:cxn modelId="{EE869067-4EB2-4309-9DAB-B9BBD3E4A8F2}" type="presParOf" srcId="{D980BA11-F026-41EB-8AC0-B549E4E4D93F}" destId="{0BE8655D-DFE9-47BC-A5BF-3C86489915F1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3B36E6-BFF4-4684-8082-A4BFA44BFE25}" type="doc">
      <dgm:prSet loTypeId="urn:microsoft.com/office/officeart/2005/8/layout/radial6" loCatId="cycle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kumimoji="1" lang="ja-JP" altLang="en-US"/>
        </a:p>
      </dgm:t>
    </dgm:pt>
    <dgm:pt modelId="{3DAC7FEC-9BC0-461E-ADE1-436FFB13C301}">
      <dgm:prSet phldrT="[テキスト]" custT="1"/>
      <dgm:spPr/>
      <dgm:t>
        <a:bodyPr/>
        <a:lstStyle/>
        <a:p>
          <a:r>
            <a:rPr kumimoji="1" lang="en-US" altLang="ja-JP" sz="1200" dirty="0" smtClean="0"/>
            <a:t>Plan         Audit Execute</a:t>
          </a:r>
          <a:endParaRPr kumimoji="1" lang="ja-JP" altLang="en-US" sz="1200" dirty="0"/>
        </a:p>
      </dgm:t>
    </dgm:pt>
    <dgm:pt modelId="{3A681624-5D09-490F-89EA-3CCE2F312E8B}" type="parTrans" cxnId="{264904CC-8373-48EF-B7BF-6DAC71307A0F}">
      <dgm:prSet/>
      <dgm:spPr/>
      <dgm:t>
        <a:bodyPr/>
        <a:lstStyle/>
        <a:p>
          <a:endParaRPr kumimoji="1" lang="ja-JP" altLang="en-US" sz="1000"/>
        </a:p>
      </dgm:t>
    </dgm:pt>
    <dgm:pt modelId="{51C85FD0-8514-46A2-BA6B-632FA8AD50ED}" type="sibTrans" cxnId="{264904CC-8373-48EF-B7BF-6DAC71307A0F}">
      <dgm:prSet/>
      <dgm:spPr/>
      <dgm:t>
        <a:bodyPr/>
        <a:lstStyle/>
        <a:p>
          <a:endParaRPr kumimoji="1" lang="ja-JP" altLang="en-US" sz="1000"/>
        </a:p>
      </dgm:t>
    </dgm:pt>
    <dgm:pt modelId="{F6D46954-DE89-491E-BCB8-7B7A21F0AF6A}">
      <dgm:prSet phldrT="[テキスト]" custT="1"/>
      <dgm:spPr/>
      <dgm:t>
        <a:bodyPr/>
        <a:lstStyle/>
        <a:p>
          <a:r>
            <a:rPr kumimoji="1" lang="en-US" altLang="ja-JP" sz="1000" dirty="0" smtClean="0"/>
            <a:t>5 Y vision</a:t>
          </a:r>
          <a:endParaRPr kumimoji="1" lang="ja-JP" altLang="en-US" sz="1000" dirty="0"/>
        </a:p>
      </dgm:t>
    </dgm:pt>
    <dgm:pt modelId="{91E0E14A-BAB4-4463-A6D7-2B3D62AC5D5F}" type="parTrans" cxnId="{C70F5497-B948-4DB1-9DAA-64E3E2A332B9}">
      <dgm:prSet/>
      <dgm:spPr/>
      <dgm:t>
        <a:bodyPr/>
        <a:lstStyle/>
        <a:p>
          <a:endParaRPr kumimoji="1" lang="ja-JP" altLang="en-US" sz="1000"/>
        </a:p>
      </dgm:t>
    </dgm:pt>
    <dgm:pt modelId="{1CAE3FBC-1594-4BFE-8C33-893AC7C7E710}" type="sibTrans" cxnId="{C70F5497-B948-4DB1-9DAA-64E3E2A332B9}">
      <dgm:prSet/>
      <dgm:spPr/>
      <dgm:t>
        <a:bodyPr/>
        <a:lstStyle/>
        <a:p>
          <a:endParaRPr kumimoji="1" lang="ja-JP" altLang="en-US" sz="1000"/>
        </a:p>
      </dgm:t>
    </dgm:pt>
    <dgm:pt modelId="{27835F80-D938-412F-9D00-92D7041674D7}">
      <dgm:prSet phldrT="[テキスト]" custT="1"/>
      <dgm:spPr/>
      <dgm:t>
        <a:bodyPr/>
        <a:lstStyle/>
        <a:p>
          <a:r>
            <a:rPr kumimoji="1" lang="en-US" altLang="ja-JP" sz="1000" dirty="0" smtClean="0"/>
            <a:t>1 Y Plan</a:t>
          </a:r>
          <a:endParaRPr kumimoji="1" lang="ja-JP" altLang="en-US" sz="1000" dirty="0"/>
        </a:p>
      </dgm:t>
    </dgm:pt>
    <dgm:pt modelId="{11D1A9FF-AF1E-4A2A-A305-B5216ED0595A}" type="parTrans" cxnId="{7CEF2BAB-945F-4F83-9A5B-F23DE29AFAFC}">
      <dgm:prSet/>
      <dgm:spPr/>
      <dgm:t>
        <a:bodyPr/>
        <a:lstStyle/>
        <a:p>
          <a:endParaRPr kumimoji="1" lang="ja-JP" altLang="en-US" sz="1000"/>
        </a:p>
      </dgm:t>
    </dgm:pt>
    <dgm:pt modelId="{22D30652-1F5A-4589-ACBE-B6F3F5997A6E}" type="sibTrans" cxnId="{7CEF2BAB-945F-4F83-9A5B-F23DE29AFAFC}">
      <dgm:prSet/>
      <dgm:spPr/>
      <dgm:t>
        <a:bodyPr/>
        <a:lstStyle/>
        <a:p>
          <a:endParaRPr kumimoji="1" lang="ja-JP" altLang="en-US" sz="1000"/>
        </a:p>
      </dgm:t>
    </dgm:pt>
    <dgm:pt modelId="{3E7B792B-B4E8-4BBF-BF19-479496C6DAE1}">
      <dgm:prSet phldrT="[テキスト]" custT="1"/>
      <dgm:spPr/>
      <dgm:t>
        <a:bodyPr/>
        <a:lstStyle/>
        <a:p>
          <a:r>
            <a:rPr kumimoji="1" lang="en-US" altLang="ja-JP" sz="1000" dirty="0" smtClean="0"/>
            <a:t>Deploy to departments</a:t>
          </a:r>
          <a:endParaRPr kumimoji="1" lang="ja-JP" altLang="en-US" sz="1000" dirty="0"/>
        </a:p>
      </dgm:t>
    </dgm:pt>
    <dgm:pt modelId="{6F6BE669-3EF7-4DA1-9A2E-F2411F68AC46}" type="parTrans" cxnId="{97A3AE09-BB1E-4656-A556-7E9041100BD5}">
      <dgm:prSet/>
      <dgm:spPr/>
      <dgm:t>
        <a:bodyPr/>
        <a:lstStyle/>
        <a:p>
          <a:endParaRPr kumimoji="1" lang="ja-JP" altLang="en-US" sz="1000"/>
        </a:p>
      </dgm:t>
    </dgm:pt>
    <dgm:pt modelId="{161CCD3A-7713-40B2-BA61-8ECF1235EF3B}" type="sibTrans" cxnId="{97A3AE09-BB1E-4656-A556-7E9041100BD5}">
      <dgm:prSet/>
      <dgm:spPr/>
      <dgm:t>
        <a:bodyPr/>
        <a:lstStyle/>
        <a:p>
          <a:endParaRPr kumimoji="1" lang="ja-JP" altLang="en-US" sz="1000"/>
        </a:p>
      </dgm:t>
    </dgm:pt>
    <dgm:pt modelId="{D1F22CA7-4343-43D6-9E5C-C3C78543E380}">
      <dgm:prSet phldrT="[テキスト]" custT="1"/>
      <dgm:spPr/>
      <dgm:t>
        <a:bodyPr/>
        <a:lstStyle/>
        <a:p>
          <a:r>
            <a:rPr kumimoji="1" lang="en-US" altLang="ja-JP" sz="1000" dirty="0" smtClean="0"/>
            <a:t>Monthly Diagnosis</a:t>
          </a:r>
          <a:endParaRPr kumimoji="1" lang="ja-JP" altLang="en-US" sz="1000" dirty="0"/>
        </a:p>
      </dgm:t>
    </dgm:pt>
    <dgm:pt modelId="{BAB6F002-6615-4ABD-AA87-AC4665AF35F4}" type="parTrans" cxnId="{668F64D8-F075-4546-ABC5-7C124CB0A1A4}">
      <dgm:prSet/>
      <dgm:spPr/>
      <dgm:t>
        <a:bodyPr/>
        <a:lstStyle/>
        <a:p>
          <a:endParaRPr kumimoji="1" lang="ja-JP" altLang="en-US" sz="1000"/>
        </a:p>
      </dgm:t>
    </dgm:pt>
    <dgm:pt modelId="{774E3A0E-A5AF-486C-972A-77017B1970BB}" type="sibTrans" cxnId="{668F64D8-F075-4546-ABC5-7C124CB0A1A4}">
      <dgm:prSet/>
      <dgm:spPr/>
      <dgm:t>
        <a:bodyPr/>
        <a:lstStyle/>
        <a:p>
          <a:endParaRPr kumimoji="1" lang="ja-JP" altLang="en-US" sz="1000"/>
        </a:p>
      </dgm:t>
    </dgm:pt>
    <dgm:pt modelId="{3076599A-9DB6-4889-9228-71B787969054}">
      <dgm:prSet phldrT="[テキスト]" custT="1"/>
      <dgm:spPr/>
      <dgm:t>
        <a:bodyPr/>
        <a:lstStyle/>
        <a:p>
          <a:r>
            <a:rPr kumimoji="1" lang="en-US" altLang="ja-JP" sz="1000" dirty="0" smtClean="0"/>
            <a:t>President’s annual Diagnosis</a:t>
          </a:r>
          <a:endParaRPr kumimoji="1" lang="ja-JP" altLang="en-US" sz="1000" dirty="0"/>
        </a:p>
      </dgm:t>
    </dgm:pt>
    <dgm:pt modelId="{1E8E5ED0-C2DA-4CAA-B692-75CA31DBA026}" type="parTrans" cxnId="{E6C70144-7130-4802-842B-DF9271B67C83}">
      <dgm:prSet/>
      <dgm:spPr/>
      <dgm:t>
        <a:bodyPr/>
        <a:lstStyle/>
        <a:p>
          <a:endParaRPr kumimoji="1" lang="ja-JP" altLang="en-US" sz="1000"/>
        </a:p>
      </dgm:t>
    </dgm:pt>
    <dgm:pt modelId="{C7FD573C-67F1-4E0C-832B-E1C9826D5564}" type="sibTrans" cxnId="{E6C70144-7130-4802-842B-DF9271B67C83}">
      <dgm:prSet/>
      <dgm:spPr/>
      <dgm:t>
        <a:bodyPr/>
        <a:lstStyle/>
        <a:p>
          <a:endParaRPr kumimoji="1" lang="ja-JP" altLang="en-US" sz="1000"/>
        </a:p>
      </dgm:t>
    </dgm:pt>
    <dgm:pt modelId="{FFB347E4-9C8C-4A2C-9308-C67018B45853}" type="pres">
      <dgm:prSet presAssocID="{513B36E6-BFF4-4684-8082-A4BFA44BFE2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9407C59-5A82-449F-B387-0C20CFD43F25}" type="pres">
      <dgm:prSet presAssocID="{3DAC7FEC-9BC0-461E-ADE1-436FFB13C301}" presName="centerShape" presStyleLbl="node0" presStyleIdx="0" presStyleCnt="1" custScaleX="96293" custScaleY="93962"/>
      <dgm:spPr/>
      <dgm:t>
        <a:bodyPr/>
        <a:lstStyle/>
        <a:p>
          <a:endParaRPr kumimoji="1" lang="ja-JP" altLang="en-US"/>
        </a:p>
      </dgm:t>
    </dgm:pt>
    <dgm:pt modelId="{2A7F4CF6-55E0-471B-83B5-FA6585B17228}" type="pres">
      <dgm:prSet presAssocID="{F6D46954-DE89-491E-BCB8-7B7A21F0AF6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5FBF636-E3E7-4FE8-B43A-0DFF79F0D5F8}" type="pres">
      <dgm:prSet presAssocID="{F6D46954-DE89-491E-BCB8-7B7A21F0AF6A}" presName="dummy" presStyleCnt="0"/>
      <dgm:spPr/>
    </dgm:pt>
    <dgm:pt modelId="{BCB8B73F-3C97-48F2-AD8C-285C4B397EBA}" type="pres">
      <dgm:prSet presAssocID="{1CAE3FBC-1594-4BFE-8C33-893AC7C7E710}" presName="sibTrans" presStyleLbl="sibTrans2D1" presStyleIdx="0" presStyleCnt="5"/>
      <dgm:spPr/>
      <dgm:t>
        <a:bodyPr/>
        <a:lstStyle/>
        <a:p>
          <a:endParaRPr kumimoji="1" lang="ja-JP" altLang="en-US"/>
        </a:p>
      </dgm:t>
    </dgm:pt>
    <dgm:pt modelId="{CB523F61-2FE6-4147-8DA9-6A8C70ED6039}" type="pres">
      <dgm:prSet presAssocID="{27835F80-D938-412F-9D00-92D7041674D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491503A-F0B1-41A5-92CA-83B9449B019C}" type="pres">
      <dgm:prSet presAssocID="{27835F80-D938-412F-9D00-92D7041674D7}" presName="dummy" presStyleCnt="0"/>
      <dgm:spPr/>
    </dgm:pt>
    <dgm:pt modelId="{5EB58015-8D36-49B8-B23F-6781FC76CA1A}" type="pres">
      <dgm:prSet presAssocID="{22D30652-1F5A-4589-ACBE-B6F3F5997A6E}" presName="sibTrans" presStyleLbl="sibTrans2D1" presStyleIdx="1" presStyleCnt="5"/>
      <dgm:spPr/>
      <dgm:t>
        <a:bodyPr/>
        <a:lstStyle/>
        <a:p>
          <a:endParaRPr kumimoji="1" lang="ja-JP" altLang="en-US"/>
        </a:p>
      </dgm:t>
    </dgm:pt>
    <dgm:pt modelId="{199F5270-BBBE-42EF-AEEF-72E711B7C57D}" type="pres">
      <dgm:prSet presAssocID="{3E7B792B-B4E8-4BBF-BF19-479496C6DAE1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122CD94-2134-4002-B7C9-F0CC5AAE7CFB}" type="pres">
      <dgm:prSet presAssocID="{3E7B792B-B4E8-4BBF-BF19-479496C6DAE1}" presName="dummy" presStyleCnt="0"/>
      <dgm:spPr/>
    </dgm:pt>
    <dgm:pt modelId="{EBC2A61E-6FD3-43F3-A722-EF6CC967FA9D}" type="pres">
      <dgm:prSet presAssocID="{161CCD3A-7713-40B2-BA61-8ECF1235EF3B}" presName="sibTrans" presStyleLbl="sibTrans2D1" presStyleIdx="2" presStyleCnt="5"/>
      <dgm:spPr/>
      <dgm:t>
        <a:bodyPr/>
        <a:lstStyle/>
        <a:p>
          <a:endParaRPr kumimoji="1" lang="ja-JP" altLang="en-US"/>
        </a:p>
      </dgm:t>
    </dgm:pt>
    <dgm:pt modelId="{B9C1125D-BC22-4401-BF17-D10E4CC11432}" type="pres">
      <dgm:prSet presAssocID="{D1F22CA7-4343-43D6-9E5C-C3C78543E38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4B8CE23-830B-4CF5-8F50-46A37C604AAF}" type="pres">
      <dgm:prSet presAssocID="{D1F22CA7-4343-43D6-9E5C-C3C78543E380}" presName="dummy" presStyleCnt="0"/>
      <dgm:spPr/>
    </dgm:pt>
    <dgm:pt modelId="{2E3E85C4-D3BB-40F6-83BD-6A637D8DF379}" type="pres">
      <dgm:prSet presAssocID="{774E3A0E-A5AF-486C-972A-77017B1970BB}" presName="sibTrans" presStyleLbl="sibTrans2D1" presStyleIdx="3" presStyleCnt="5"/>
      <dgm:spPr/>
      <dgm:t>
        <a:bodyPr/>
        <a:lstStyle/>
        <a:p>
          <a:endParaRPr kumimoji="1" lang="ja-JP" altLang="en-US"/>
        </a:p>
      </dgm:t>
    </dgm:pt>
    <dgm:pt modelId="{E5BA6C70-1877-4AEA-9592-6928A94ED8E0}" type="pres">
      <dgm:prSet presAssocID="{3076599A-9DB6-4889-9228-71B78796905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E05EE4B-949A-4F59-8D0A-193E02C46B30}" type="pres">
      <dgm:prSet presAssocID="{3076599A-9DB6-4889-9228-71B787969054}" presName="dummy" presStyleCnt="0"/>
      <dgm:spPr/>
    </dgm:pt>
    <dgm:pt modelId="{920889A7-FAA3-46BC-8C82-C093CB4C65BE}" type="pres">
      <dgm:prSet presAssocID="{C7FD573C-67F1-4E0C-832B-E1C9826D5564}" presName="sibTrans" presStyleLbl="sibTrans2D1" presStyleIdx="4" presStyleCnt="5"/>
      <dgm:spPr/>
      <dgm:t>
        <a:bodyPr/>
        <a:lstStyle/>
        <a:p>
          <a:endParaRPr kumimoji="1" lang="ja-JP" altLang="en-US"/>
        </a:p>
      </dgm:t>
    </dgm:pt>
  </dgm:ptLst>
  <dgm:cxnLst>
    <dgm:cxn modelId="{E6C70144-7130-4802-842B-DF9271B67C83}" srcId="{3DAC7FEC-9BC0-461E-ADE1-436FFB13C301}" destId="{3076599A-9DB6-4889-9228-71B787969054}" srcOrd="4" destOrd="0" parTransId="{1E8E5ED0-C2DA-4CAA-B692-75CA31DBA026}" sibTransId="{C7FD573C-67F1-4E0C-832B-E1C9826D5564}"/>
    <dgm:cxn modelId="{D844A9C1-6E9C-4211-8AC6-159CF5574C23}" type="presOf" srcId="{3E7B792B-B4E8-4BBF-BF19-479496C6DAE1}" destId="{199F5270-BBBE-42EF-AEEF-72E711B7C57D}" srcOrd="0" destOrd="0" presId="urn:microsoft.com/office/officeart/2005/8/layout/radial6"/>
    <dgm:cxn modelId="{97A3AE09-BB1E-4656-A556-7E9041100BD5}" srcId="{3DAC7FEC-9BC0-461E-ADE1-436FFB13C301}" destId="{3E7B792B-B4E8-4BBF-BF19-479496C6DAE1}" srcOrd="2" destOrd="0" parTransId="{6F6BE669-3EF7-4DA1-9A2E-F2411F68AC46}" sibTransId="{161CCD3A-7713-40B2-BA61-8ECF1235EF3B}"/>
    <dgm:cxn modelId="{45B90C58-9D21-4C57-8150-C8180F29B422}" type="presOf" srcId="{3DAC7FEC-9BC0-461E-ADE1-436FFB13C301}" destId="{B9407C59-5A82-449F-B387-0C20CFD43F25}" srcOrd="0" destOrd="0" presId="urn:microsoft.com/office/officeart/2005/8/layout/radial6"/>
    <dgm:cxn modelId="{668F64D8-F075-4546-ABC5-7C124CB0A1A4}" srcId="{3DAC7FEC-9BC0-461E-ADE1-436FFB13C301}" destId="{D1F22CA7-4343-43D6-9E5C-C3C78543E380}" srcOrd="3" destOrd="0" parTransId="{BAB6F002-6615-4ABD-AA87-AC4665AF35F4}" sibTransId="{774E3A0E-A5AF-486C-972A-77017B1970BB}"/>
    <dgm:cxn modelId="{ACF507C7-DD61-4511-B2E7-77D10EF3F14C}" type="presOf" srcId="{513B36E6-BFF4-4684-8082-A4BFA44BFE25}" destId="{FFB347E4-9C8C-4A2C-9308-C67018B45853}" srcOrd="0" destOrd="0" presId="urn:microsoft.com/office/officeart/2005/8/layout/radial6"/>
    <dgm:cxn modelId="{6F133E3E-F968-4490-87E9-04B0C6015139}" type="presOf" srcId="{22D30652-1F5A-4589-ACBE-B6F3F5997A6E}" destId="{5EB58015-8D36-49B8-B23F-6781FC76CA1A}" srcOrd="0" destOrd="0" presId="urn:microsoft.com/office/officeart/2005/8/layout/radial6"/>
    <dgm:cxn modelId="{C70F5497-B948-4DB1-9DAA-64E3E2A332B9}" srcId="{3DAC7FEC-9BC0-461E-ADE1-436FFB13C301}" destId="{F6D46954-DE89-491E-BCB8-7B7A21F0AF6A}" srcOrd="0" destOrd="0" parTransId="{91E0E14A-BAB4-4463-A6D7-2B3D62AC5D5F}" sibTransId="{1CAE3FBC-1594-4BFE-8C33-893AC7C7E710}"/>
    <dgm:cxn modelId="{933FC27E-B487-4100-88D7-2A7300BDA2E0}" type="presOf" srcId="{D1F22CA7-4343-43D6-9E5C-C3C78543E380}" destId="{B9C1125D-BC22-4401-BF17-D10E4CC11432}" srcOrd="0" destOrd="0" presId="urn:microsoft.com/office/officeart/2005/8/layout/radial6"/>
    <dgm:cxn modelId="{DC44B118-6DF2-4A56-A3E5-479AA60047EF}" type="presOf" srcId="{1CAE3FBC-1594-4BFE-8C33-893AC7C7E710}" destId="{BCB8B73F-3C97-48F2-AD8C-285C4B397EBA}" srcOrd="0" destOrd="0" presId="urn:microsoft.com/office/officeart/2005/8/layout/radial6"/>
    <dgm:cxn modelId="{D687A93E-3DF9-44BA-B84D-AAB6A8D08378}" type="presOf" srcId="{161CCD3A-7713-40B2-BA61-8ECF1235EF3B}" destId="{EBC2A61E-6FD3-43F3-A722-EF6CC967FA9D}" srcOrd="0" destOrd="0" presId="urn:microsoft.com/office/officeart/2005/8/layout/radial6"/>
    <dgm:cxn modelId="{AD25392B-90D7-4480-91AC-C940C78B7058}" type="presOf" srcId="{3076599A-9DB6-4889-9228-71B787969054}" destId="{E5BA6C70-1877-4AEA-9592-6928A94ED8E0}" srcOrd="0" destOrd="0" presId="urn:microsoft.com/office/officeart/2005/8/layout/radial6"/>
    <dgm:cxn modelId="{264904CC-8373-48EF-B7BF-6DAC71307A0F}" srcId="{513B36E6-BFF4-4684-8082-A4BFA44BFE25}" destId="{3DAC7FEC-9BC0-461E-ADE1-436FFB13C301}" srcOrd="0" destOrd="0" parTransId="{3A681624-5D09-490F-89EA-3CCE2F312E8B}" sibTransId="{51C85FD0-8514-46A2-BA6B-632FA8AD50ED}"/>
    <dgm:cxn modelId="{7A6977D3-E79B-46DC-BB1E-58B6D5BAD732}" type="presOf" srcId="{F6D46954-DE89-491E-BCB8-7B7A21F0AF6A}" destId="{2A7F4CF6-55E0-471B-83B5-FA6585B17228}" srcOrd="0" destOrd="0" presId="urn:microsoft.com/office/officeart/2005/8/layout/radial6"/>
    <dgm:cxn modelId="{D4D162B8-B8F7-40A0-AD5A-4B3ED03CCCFC}" type="presOf" srcId="{C7FD573C-67F1-4E0C-832B-E1C9826D5564}" destId="{920889A7-FAA3-46BC-8C82-C093CB4C65BE}" srcOrd="0" destOrd="0" presId="urn:microsoft.com/office/officeart/2005/8/layout/radial6"/>
    <dgm:cxn modelId="{BFCA20F2-B97F-4281-B022-A9AA9523913B}" type="presOf" srcId="{27835F80-D938-412F-9D00-92D7041674D7}" destId="{CB523F61-2FE6-4147-8DA9-6A8C70ED6039}" srcOrd="0" destOrd="0" presId="urn:microsoft.com/office/officeart/2005/8/layout/radial6"/>
    <dgm:cxn modelId="{7CEF2BAB-945F-4F83-9A5B-F23DE29AFAFC}" srcId="{3DAC7FEC-9BC0-461E-ADE1-436FFB13C301}" destId="{27835F80-D938-412F-9D00-92D7041674D7}" srcOrd="1" destOrd="0" parTransId="{11D1A9FF-AF1E-4A2A-A305-B5216ED0595A}" sibTransId="{22D30652-1F5A-4589-ACBE-B6F3F5997A6E}"/>
    <dgm:cxn modelId="{53967ACC-D137-42F6-BEFD-33FF522C7074}" type="presOf" srcId="{774E3A0E-A5AF-486C-972A-77017B1970BB}" destId="{2E3E85C4-D3BB-40F6-83BD-6A637D8DF379}" srcOrd="0" destOrd="0" presId="urn:microsoft.com/office/officeart/2005/8/layout/radial6"/>
    <dgm:cxn modelId="{F600327B-FF94-4A3E-AE3A-1D4C60DBFFE7}" type="presParOf" srcId="{FFB347E4-9C8C-4A2C-9308-C67018B45853}" destId="{B9407C59-5A82-449F-B387-0C20CFD43F25}" srcOrd="0" destOrd="0" presId="urn:microsoft.com/office/officeart/2005/8/layout/radial6"/>
    <dgm:cxn modelId="{FCB58741-0F90-462D-A0F9-7519FA505F41}" type="presParOf" srcId="{FFB347E4-9C8C-4A2C-9308-C67018B45853}" destId="{2A7F4CF6-55E0-471B-83B5-FA6585B17228}" srcOrd="1" destOrd="0" presId="urn:microsoft.com/office/officeart/2005/8/layout/radial6"/>
    <dgm:cxn modelId="{1D0440F4-2554-48E6-B065-8E45C05030A4}" type="presParOf" srcId="{FFB347E4-9C8C-4A2C-9308-C67018B45853}" destId="{45FBF636-E3E7-4FE8-B43A-0DFF79F0D5F8}" srcOrd="2" destOrd="0" presId="urn:microsoft.com/office/officeart/2005/8/layout/radial6"/>
    <dgm:cxn modelId="{2C2205DF-8EAB-4358-B0AB-3170502C65F4}" type="presParOf" srcId="{FFB347E4-9C8C-4A2C-9308-C67018B45853}" destId="{BCB8B73F-3C97-48F2-AD8C-285C4B397EBA}" srcOrd="3" destOrd="0" presId="urn:microsoft.com/office/officeart/2005/8/layout/radial6"/>
    <dgm:cxn modelId="{67B5D9F7-5DBB-4478-AA99-D3A51E545CCD}" type="presParOf" srcId="{FFB347E4-9C8C-4A2C-9308-C67018B45853}" destId="{CB523F61-2FE6-4147-8DA9-6A8C70ED6039}" srcOrd="4" destOrd="0" presId="urn:microsoft.com/office/officeart/2005/8/layout/radial6"/>
    <dgm:cxn modelId="{8CD471BA-6518-4C48-826E-D0098496BEB1}" type="presParOf" srcId="{FFB347E4-9C8C-4A2C-9308-C67018B45853}" destId="{5491503A-F0B1-41A5-92CA-83B9449B019C}" srcOrd="5" destOrd="0" presId="urn:microsoft.com/office/officeart/2005/8/layout/radial6"/>
    <dgm:cxn modelId="{9500786B-6419-4F71-881A-BB238A537975}" type="presParOf" srcId="{FFB347E4-9C8C-4A2C-9308-C67018B45853}" destId="{5EB58015-8D36-49B8-B23F-6781FC76CA1A}" srcOrd="6" destOrd="0" presId="urn:microsoft.com/office/officeart/2005/8/layout/radial6"/>
    <dgm:cxn modelId="{A6E91449-754F-4E97-869E-D800E3FECD9F}" type="presParOf" srcId="{FFB347E4-9C8C-4A2C-9308-C67018B45853}" destId="{199F5270-BBBE-42EF-AEEF-72E711B7C57D}" srcOrd="7" destOrd="0" presId="urn:microsoft.com/office/officeart/2005/8/layout/radial6"/>
    <dgm:cxn modelId="{8DEE6089-9671-4762-8280-1B6A8F4231AD}" type="presParOf" srcId="{FFB347E4-9C8C-4A2C-9308-C67018B45853}" destId="{2122CD94-2134-4002-B7C9-F0CC5AAE7CFB}" srcOrd="8" destOrd="0" presId="urn:microsoft.com/office/officeart/2005/8/layout/radial6"/>
    <dgm:cxn modelId="{904448F8-8C9C-433F-A496-0DDAFBD68078}" type="presParOf" srcId="{FFB347E4-9C8C-4A2C-9308-C67018B45853}" destId="{EBC2A61E-6FD3-43F3-A722-EF6CC967FA9D}" srcOrd="9" destOrd="0" presId="urn:microsoft.com/office/officeart/2005/8/layout/radial6"/>
    <dgm:cxn modelId="{8DC27E9E-6DA1-4702-8B44-E47634EAA0A5}" type="presParOf" srcId="{FFB347E4-9C8C-4A2C-9308-C67018B45853}" destId="{B9C1125D-BC22-4401-BF17-D10E4CC11432}" srcOrd="10" destOrd="0" presId="urn:microsoft.com/office/officeart/2005/8/layout/radial6"/>
    <dgm:cxn modelId="{9DEBF7AB-9DB4-493F-A19F-278CF051524D}" type="presParOf" srcId="{FFB347E4-9C8C-4A2C-9308-C67018B45853}" destId="{E4B8CE23-830B-4CF5-8F50-46A37C604AAF}" srcOrd="11" destOrd="0" presId="urn:microsoft.com/office/officeart/2005/8/layout/radial6"/>
    <dgm:cxn modelId="{17910241-7D97-4372-A2E4-0EB93C14931E}" type="presParOf" srcId="{FFB347E4-9C8C-4A2C-9308-C67018B45853}" destId="{2E3E85C4-D3BB-40F6-83BD-6A637D8DF379}" srcOrd="12" destOrd="0" presId="urn:microsoft.com/office/officeart/2005/8/layout/radial6"/>
    <dgm:cxn modelId="{6890936B-28D6-46E7-A49C-835EF781EB95}" type="presParOf" srcId="{FFB347E4-9C8C-4A2C-9308-C67018B45853}" destId="{E5BA6C70-1877-4AEA-9592-6928A94ED8E0}" srcOrd="13" destOrd="0" presId="urn:microsoft.com/office/officeart/2005/8/layout/radial6"/>
    <dgm:cxn modelId="{EF27BC38-CFF7-4EB6-BE89-EDA641250DBE}" type="presParOf" srcId="{FFB347E4-9C8C-4A2C-9308-C67018B45853}" destId="{1E05EE4B-949A-4F59-8D0A-193E02C46B30}" srcOrd="14" destOrd="0" presId="urn:microsoft.com/office/officeart/2005/8/layout/radial6"/>
    <dgm:cxn modelId="{A7D7ACD5-6FCF-4A14-8A26-AA98703CCF26}" type="presParOf" srcId="{FFB347E4-9C8C-4A2C-9308-C67018B45853}" destId="{920889A7-FAA3-46BC-8C82-C093CB4C65BE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848BA7-67B3-468A-B042-D6FCC4D2F2FE}">
      <dsp:nvSpPr>
        <dsp:cNvPr id="0" name=""/>
        <dsp:cNvSpPr/>
      </dsp:nvSpPr>
      <dsp:spPr>
        <a:xfrm>
          <a:off x="0" y="347627"/>
          <a:ext cx="5111749" cy="5111749"/>
        </a:xfrm>
        <a:prstGeom prst="diamond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60299E-A4D0-4957-8BF8-EAD0AD7C9985}">
      <dsp:nvSpPr>
        <dsp:cNvPr id="0" name=""/>
        <dsp:cNvSpPr/>
      </dsp:nvSpPr>
      <dsp:spPr>
        <a:xfrm>
          <a:off x="485616" y="856297"/>
          <a:ext cx="1993582" cy="19935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Strength</a:t>
          </a:r>
          <a:endParaRPr kumimoji="1" lang="ja-JP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UK market leader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Good cash flow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smtClean="0"/>
            <a:t>Good </a:t>
          </a:r>
          <a:r>
            <a:rPr lang="en-US" sz="1100" b="0" i="0" kern="1200" dirty="0" smtClean="0"/>
            <a:t>product exists</a:t>
          </a:r>
          <a:endParaRPr kumimoji="1" lang="ja-JP" altLang="en-US" sz="1100" kern="1200" dirty="0"/>
        </a:p>
      </dsp:txBody>
      <dsp:txXfrm>
        <a:off x="485616" y="856297"/>
        <a:ext cx="1993582" cy="1993582"/>
      </dsp:txXfrm>
    </dsp:sp>
    <dsp:sp modelId="{3D90338D-C6EC-4528-B6EC-70D196AA0A03}">
      <dsp:nvSpPr>
        <dsp:cNvPr id="0" name=""/>
        <dsp:cNvSpPr/>
      </dsp:nvSpPr>
      <dsp:spPr>
        <a:xfrm>
          <a:off x="2632551" y="856297"/>
          <a:ext cx="1993582" cy="19935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Weakness</a:t>
          </a:r>
          <a:endParaRPr kumimoji="1" lang="ja-JP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High operation cost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Lack of strategy &amp;marketing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High inventory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Lack of staff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Less competitive advantage in price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smtClean="0"/>
            <a:t>Sales Volume balance (too large in UK)</a:t>
          </a:r>
          <a:endParaRPr kumimoji="1" lang="ja-JP" altLang="en-US" sz="1100" kern="1200" dirty="0"/>
        </a:p>
      </dsp:txBody>
      <dsp:txXfrm>
        <a:off x="2632551" y="856297"/>
        <a:ext cx="1993582" cy="1993582"/>
      </dsp:txXfrm>
    </dsp:sp>
    <dsp:sp modelId="{D07E933F-2174-469C-A810-2EFBF9C5B160}">
      <dsp:nvSpPr>
        <dsp:cNvPr id="0" name=""/>
        <dsp:cNvSpPr/>
      </dsp:nvSpPr>
      <dsp:spPr>
        <a:xfrm>
          <a:off x="485616" y="3003232"/>
          <a:ext cx="1993582" cy="19935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Opportunities</a:t>
          </a:r>
          <a:endParaRPr kumimoji="1" lang="ja-JP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Public spending up in 2 years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New distribution channel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New operation to produce products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Financial capability to invest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smtClean="0"/>
            <a:t>Product </a:t>
          </a:r>
          <a:r>
            <a:rPr lang="en-US" sz="1100" b="0" i="0" kern="1200" dirty="0" smtClean="0"/>
            <a:t>range</a:t>
          </a:r>
          <a:endParaRPr kumimoji="1" lang="ja-JP" altLang="en-US" sz="1100" kern="1200" dirty="0"/>
        </a:p>
      </dsp:txBody>
      <dsp:txXfrm>
        <a:off x="485616" y="3003232"/>
        <a:ext cx="1993582" cy="1993582"/>
      </dsp:txXfrm>
    </dsp:sp>
    <dsp:sp modelId="{0BE8655D-DFE9-47BC-A5BF-3C86489915F1}">
      <dsp:nvSpPr>
        <dsp:cNvPr id="0" name=""/>
        <dsp:cNvSpPr/>
      </dsp:nvSpPr>
      <dsp:spPr>
        <a:xfrm>
          <a:off x="2632551" y="3003232"/>
          <a:ext cx="1993582" cy="199358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400" kern="1200" dirty="0" smtClean="0"/>
            <a:t>Threats</a:t>
          </a:r>
          <a:endParaRPr kumimoji="1" lang="ja-JP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Competitors in the UK market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New safety regulation in EU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Getting more competitive</a:t>
          </a:r>
          <a:endParaRPr kumimoji="1" lang="ja-JP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100" b="0" i="0" kern="1200" dirty="0" smtClean="0"/>
            <a:t>Unpredictable public sector spending</a:t>
          </a:r>
          <a:endParaRPr kumimoji="1" lang="ja-JP" altLang="en-US" sz="1100" kern="1200" dirty="0"/>
        </a:p>
      </dsp:txBody>
      <dsp:txXfrm>
        <a:off x="2632551" y="3003232"/>
        <a:ext cx="1993582" cy="19935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0889A7-FAA3-46BC-8C82-C093CB4C65BE}">
      <dsp:nvSpPr>
        <dsp:cNvPr id="0" name=""/>
        <dsp:cNvSpPr/>
      </dsp:nvSpPr>
      <dsp:spPr>
        <a:xfrm>
          <a:off x="1296644" y="348050"/>
          <a:ext cx="2326918" cy="2326918"/>
        </a:xfrm>
        <a:prstGeom prst="blockArc">
          <a:avLst>
            <a:gd name="adj1" fmla="val 11880000"/>
            <a:gd name="adj2" fmla="val 16200000"/>
            <a:gd name="adj3" fmla="val 464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3E85C4-D3BB-40F6-83BD-6A637D8DF379}">
      <dsp:nvSpPr>
        <dsp:cNvPr id="0" name=""/>
        <dsp:cNvSpPr/>
      </dsp:nvSpPr>
      <dsp:spPr>
        <a:xfrm>
          <a:off x="1296644" y="348050"/>
          <a:ext cx="2326918" cy="2326918"/>
        </a:xfrm>
        <a:prstGeom prst="blockArc">
          <a:avLst>
            <a:gd name="adj1" fmla="val 7560000"/>
            <a:gd name="adj2" fmla="val 11880000"/>
            <a:gd name="adj3" fmla="val 464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C2A61E-6FD3-43F3-A722-EF6CC967FA9D}">
      <dsp:nvSpPr>
        <dsp:cNvPr id="0" name=""/>
        <dsp:cNvSpPr/>
      </dsp:nvSpPr>
      <dsp:spPr>
        <a:xfrm>
          <a:off x="1296644" y="348050"/>
          <a:ext cx="2326918" cy="2326918"/>
        </a:xfrm>
        <a:prstGeom prst="blockArc">
          <a:avLst>
            <a:gd name="adj1" fmla="val 3240000"/>
            <a:gd name="adj2" fmla="val 7560000"/>
            <a:gd name="adj3" fmla="val 464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B58015-8D36-49B8-B23F-6781FC76CA1A}">
      <dsp:nvSpPr>
        <dsp:cNvPr id="0" name=""/>
        <dsp:cNvSpPr/>
      </dsp:nvSpPr>
      <dsp:spPr>
        <a:xfrm>
          <a:off x="1296644" y="348050"/>
          <a:ext cx="2326918" cy="2326918"/>
        </a:xfrm>
        <a:prstGeom prst="blockArc">
          <a:avLst>
            <a:gd name="adj1" fmla="val 20520000"/>
            <a:gd name="adj2" fmla="val 3240000"/>
            <a:gd name="adj3" fmla="val 464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B8B73F-3C97-48F2-AD8C-285C4B397EBA}">
      <dsp:nvSpPr>
        <dsp:cNvPr id="0" name=""/>
        <dsp:cNvSpPr/>
      </dsp:nvSpPr>
      <dsp:spPr>
        <a:xfrm>
          <a:off x="1296644" y="348050"/>
          <a:ext cx="2326918" cy="2326918"/>
        </a:xfrm>
        <a:prstGeom prst="blockArc">
          <a:avLst>
            <a:gd name="adj1" fmla="val 16200000"/>
            <a:gd name="adj2" fmla="val 20520000"/>
            <a:gd name="adj3" fmla="val 464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407C59-5A82-449F-B387-0C20CFD43F25}">
      <dsp:nvSpPr>
        <dsp:cNvPr id="0" name=""/>
        <dsp:cNvSpPr/>
      </dsp:nvSpPr>
      <dsp:spPr>
        <a:xfrm>
          <a:off x="1944218" y="1008112"/>
          <a:ext cx="1031770" cy="10067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200" kern="1200" dirty="0" smtClean="0"/>
            <a:t>Plan         Audit Execute</a:t>
          </a:r>
          <a:endParaRPr kumimoji="1" lang="ja-JP" altLang="en-US" sz="1200" kern="1200" dirty="0"/>
        </a:p>
      </dsp:txBody>
      <dsp:txXfrm>
        <a:off x="1944218" y="1008112"/>
        <a:ext cx="1031770" cy="1006794"/>
      </dsp:txXfrm>
    </dsp:sp>
    <dsp:sp modelId="{2A7F4CF6-55E0-471B-83B5-FA6585B17228}">
      <dsp:nvSpPr>
        <dsp:cNvPr id="0" name=""/>
        <dsp:cNvSpPr/>
      </dsp:nvSpPr>
      <dsp:spPr>
        <a:xfrm>
          <a:off x="2085082" y="30"/>
          <a:ext cx="750043" cy="7500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000" kern="1200" dirty="0" smtClean="0"/>
            <a:t>5 Y vision</a:t>
          </a:r>
          <a:endParaRPr kumimoji="1" lang="ja-JP" altLang="en-US" sz="1000" kern="1200" dirty="0"/>
        </a:p>
      </dsp:txBody>
      <dsp:txXfrm>
        <a:off x="2085082" y="30"/>
        <a:ext cx="750043" cy="750043"/>
      </dsp:txXfrm>
    </dsp:sp>
    <dsp:sp modelId="{CB523F61-2FE6-4147-8DA9-6A8C70ED6039}">
      <dsp:nvSpPr>
        <dsp:cNvPr id="0" name=""/>
        <dsp:cNvSpPr/>
      </dsp:nvSpPr>
      <dsp:spPr>
        <a:xfrm>
          <a:off x="3165917" y="785303"/>
          <a:ext cx="750043" cy="7500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000" kern="1200" dirty="0" smtClean="0"/>
            <a:t>1 Y Plan</a:t>
          </a:r>
          <a:endParaRPr kumimoji="1" lang="ja-JP" altLang="en-US" sz="1000" kern="1200" dirty="0"/>
        </a:p>
      </dsp:txBody>
      <dsp:txXfrm>
        <a:off x="3165917" y="785303"/>
        <a:ext cx="750043" cy="750043"/>
      </dsp:txXfrm>
    </dsp:sp>
    <dsp:sp modelId="{199F5270-BBBE-42EF-AEEF-72E711B7C57D}">
      <dsp:nvSpPr>
        <dsp:cNvPr id="0" name=""/>
        <dsp:cNvSpPr/>
      </dsp:nvSpPr>
      <dsp:spPr>
        <a:xfrm>
          <a:off x="2753075" y="2055901"/>
          <a:ext cx="750043" cy="7500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000" kern="1200" dirty="0" smtClean="0"/>
            <a:t>Deploy to departments</a:t>
          </a:r>
          <a:endParaRPr kumimoji="1" lang="ja-JP" altLang="en-US" sz="1000" kern="1200" dirty="0"/>
        </a:p>
      </dsp:txBody>
      <dsp:txXfrm>
        <a:off x="2753075" y="2055901"/>
        <a:ext cx="750043" cy="750043"/>
      </dsp:txXfrm>
    </dsp:sp>
    <dsp:sp modelId="{B9C1125D-BC22-4401-BF17-D10E4CC11432}">
      <dsp:nvSpPr>
        <dsp:cNvPr id="0" name=""/>
        <dsp:cNvSpPr/>
      </dsp:nvSpPr>
      <dsp:spPr>
        <a:xfrm>
          <a:off x="1417089" y="2055901"/>
          <a:ext cx="750043" cy="7500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000" kern="1200" dirty="0" smtClean="0"/>
            <a:t>Monthly Diagnosis</a:t>
          </a:r>
          <a:endParaRPr kumimoji="1" lang="ja-JP" altLang="en-US" sz="1000" kern="1200" dirty="0"/>
        </a:p>
      </dsp:txBody>
      <dsp:txXfrm>
        <a:off x="1417089" y="2055901"/>
        <a:ext cx="750043" cy="750043"/>
      </dsp:txXfrm>
    </dsp:sp>
    <dsp:sp modelId="{E5BA6C70-1877-4AEA-9592-6928A94ED8E0}">
      <dsp:nvSpPr>
        <dsp:cNvPr id="0" name=""/>
        <dsp:cNvSpPr/>
      </dsp:nvSpPr>
      <dsp:spPr>
        <a:xfrm>
          <a:off x="1004246" y="785303"/>
          <a:ext cx="750043" cy="75004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000" kern="1200" dirty="0" smtClean="0"/>
            <a:t>President’s annual Diagnosis</a:t>
          </a:r>
          <a:endParaRPr kumimoji="1" lang="ja-JP" altLang="en-US" sz="1000" kern="1200" dirty="0"/>
        </a:p>
      </dsp:txBody>
      <dsp:txXfrm>
        <a:off x="1004246" y="785303"/>
        <a:ext cx="750043" cy="7500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BC04D-63E0-464E-864D-9D7DB9C8EBA5}" type="datetimeFigureOut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8797-903C-42C2-A658-C7A48073F7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C1314-7522-4ACB-802A-5D82D91991FB}" type="datetimeFigureOut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D7635-B888-422F-B8CB-3403896F3C7A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8B9508-F1F4-4022-A6BC-8973A97CBC76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smtClean="0"/>
              <a:t>.</a:t>
            </a:r>
          </a:p>
          <a:p>
            <a:pPr eaLnBrk="1" hangingPunct="1"/>
            <a:endParaRPr lang="en-US" altLang="ja-JP" smtClean="0"/>
          </a:p>
          <a:p>
            <a:pPr eaLnBrk="1" hangingPunct="1"/>
            <a:endParaRPr lang="en-US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3A7DB-A2FD-49EB-A0E0-9CB1D2A51B65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E5371-E0D5-442A-AF5D-C07E8ADFED02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8FE38-CDA9-485B-BDCD-D66801AD3BA2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7B8C-1391-4E20-B966-632AC7A9CF6D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9208-0A36-4401-A9E6-800F3D28603F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1F79D-FF68-4B53-819D-E53BF7DFD640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C51169-57C6-4FDD-8443-C7DEACCFC533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470CC-9B5A-4F0A-A73D-C9EED32DE9E9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0D544-65E3-4B97-8005-2A06545C053A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EEEEB-8BB3-4166-A8F8-B6ABE37C1468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2CDAA-A998-4AA4-8ACA-CCBD58A0EB37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DF51C-7CD7-45D0-970E-E39E1C68E3A4}" type="datetime1">
              <a:rPr kumimoji="1" lang="ja-JP" altLang="en-US" smtClean="0"/>
              <a:pPr/>
              <a:t>2011/2/21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9297D-F47B-491F-9BE9-D707A181C06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9512" y="260648"/>
            <a:ext cx="3456384" cy="576063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000" dirty="0" smtClean="0">
                <a:latin typeface="Book Antiqua" pitchFamily="18" charset="0"/>
              </a:rPr>
              <a:t>2a. Winning Strategies part 1</a:t>
            </a:r>
            <a:endParaRPr kumimoji="1" lang="ja-JP" altLang="en-US" sz="2000" dirty="0">
              <a:latin typeface="Book Antiqua" pitchFamily="18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996336" y="116632"/>
            <a:ext cx="1184176" cy="21602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kumimoji="1" lang="en-US" altLang="ja-JP" sz="1100" dirty="0" smtClean="0">
                <a:latin typeface="Book Antiqua" pitchFamily="18" charset="0"/>
              </a:rPr>
              <a:t>MBE A-1</a:t>
            </a:r>
            <a:endParaRPr kumimoji="1" lang="ja-JP" altLang="en-US" sz="1100" dirty="0">
              <a:latin typeface="Book Antiqua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76470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 smtClean="0">
                <a:latin typeface="Book Antiqua" pitchFamily="18" charset="0"/>
              </a:rPr>
              <a:t>22/02/2011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318448" y="5301208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Leadership and Excellence</a:t>
            </a:r>
          </a:p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UKFM-LE 10MB01</a:t>
            </a:r>
          </a:p>
          <a:p>
            <a:pPr lvl="0" algn="r"/>
            <a:r>
              <a:rPr lang="en-GB" altLang="ja-JP" sz="1400" dirty="0" smtClean="0">
                <a:solidFill>
                  <a:prstClr val="black"/>
                </a:solidFill>
                <a:latin typeface="Book Antiqua" pitchFamily="18" charset="0"/>
              </a:rPr>
              <a:t>07/02/2011 to 25/02/2011</a:t>
            </a:r>
          </a:p>
          <a:p>
            <a:pPr lvl="0" algn="r"/>
            <a:r>
              <a:rPr lang="en-US" altLang="ja-JP" sz="1400" dirty="0" smtClean="0">
                <a:solidFill>
                  <a:prstClr val="black"/>
                </a:solidFill>
                <a:latin typeface="Book Antiqua" pitchFamily="18" charset="0"/>
              </a:rPr>
              <a:t>OV</a:t>
            </a:r>
            <a:endParaRPr lang="ja-JP" altLang="en-US" dirty="0">
              <a:latin typeface="Book Antiqua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5576" y="2034714"/>
            <a:ext cx="76328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Book Antiqua" pitchFamily="18" charset="0"/>
                <a:ea typeface="Arial Unicode MS" pitchFamily="50" charset="-128"/>
                <a:cs typeface="Arial Unicode MS" pitchFamily="50" charset="-128"/>
              </a:rPr>
              <a:t>Our </a:t>
            </a:r>
            <a:r>
              <a:rPr lang="en-US" altLang="ja-JP" b="1" dirty="0" smtClean="0">
                <a:latin typeface="Book Antiqua" pitchFamily="18" charset="0"/>
                <a:ea typeface="Arial Unicode MS" pitchFamily="50" charset="-128"/>
                <a:cs typeface="Arial Unicode MS" pitchFamily="50" charset="-128"/>
              </a:rPr>
              <a:t>Vision</a:t>
            </a:r>
          </a:p>
          <a:p>
            <a:endParaRPr kumimoji="1" lang="en-US" altLang="ja-JP" b="1" dirty="0" smtClean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b="1" dirty="0" smtClean="0">
                <a:latin typeface="Book Antiqua" pitchFamily="18" charset="0"/>
                <a:ea typeface="Arial Unicode MS" pitchFamily="50" charset="-128"/>
                <a:cs typeface="Arial Unicode MS" pitchFamily="50" charset="-128"/>
              </a:rPr>
              <a:t>To become the leading producer and supplier of small inflatable boats, to the UK and European leisure and rescue markets.</a:t>
            </a:r>
          </a:p>
          <a:p>
            <a:endParaRPr lang="en-US" altLang="ja-JP" b="1" dirty="0" smtClean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  <a:p>
            <a:endParaRPr kumimoji="1" lang="ja-JP" altLang="en-US" b="1" dirty="0">
              <a:latin typeface="Book Antiqua" pitchFamily="18" charset="0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179512" y="1764506"/>
            <a:ext cx="3744416" cy="1830189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ea typeface="ＭＳ Ｐゴシック" charset="-128"/>
              </a:rPr>
              <a:t>Focuses organization on the vital few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ea typeface="ＭＳ Ｐゴシック" charset="-128"/>
              </a:rPr>
              <a:t>Communication of a shared vision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ea typeface="ＭＳ Ｐゴシック" charset="-128"/>
              </a:rPr>
              <a:t>Creates alignment through participation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ea typeface="ＭＳ Ｐゴシック" charset="-128"/>
              </a:rPr>
              <a:t>Encourages cross functional cooperation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ea typeface="ＭＳ Ｐゴシック" charset="-128"/>
              </a:rPr>
              <a:t>Planning is systematic</a:t>
            </a:r>
          </a:p>
          <a:p>
            <a:pPr lvl="1">
              <a:buFont typeface="Wingdings" pitchFamily="2" charset="2"/>
              <a:buChar char="p"/>
            </a:pPr>
            <a:endParaRPr lang="en-US" altLang="ja-JP" sz="1400" dirty="0" smtClean="0">
              <a:ea typeface="ＭＳ Ｐゴシック" charset="-128"/>
            </a:endParaRPr>
          </a:p>
          <a:p>
            <a:pPr lvl="1">
              <a:buFont typeface="Wingdings" pitchFamily="2" charset="2"/>
              <a:buChar char="p"/>
            </a:pPr>
            <a:endParaRPr lang="en-US" altLang="ja-JP" sz="1400" dirty="0" smtClean="0">
              <a:ea typeface="ＭＳ Ｐゴシック" charset="-128"/>
            </a:endParaRPr>
          </a:p>
          <a:p>
            <a:pPr lvl="1">
              <a:buFont typeface="Wingdings" pitchFamily="2" charset="2"/>
              <a:buChar char="p"/>
            </a:pPr>
            <a:endParaRPr lang="en-US" altLang="ja-JP" sz="1400" dirty="0" smtClean="0">
              <a:ea typeface="ＭＳ Ｐゴシック" charset="-128"/>
            </a:endParaRPr>
          </a:p>
        </p:txBody>
      </p:sp>
      <p:sp>
        <p:nvSpPr>
          <p:cNvPr id="7" name="コンテンツ プレースホルダ 6"/>
          <p:cNvSpPr>
            <a:spLocks noGrp="1"/>
          </p:cNvSpPr>
          <p:nvPr>
            <p:ph sz="quarter" idx="4"/>
          </p:nvPr>
        </p:nvSpPr>
        <p:spPr>
          <a:xfrm>
            <a:off x="4367228" y="1764506"/>
            <a:ext cx="4021195" cy="1254125"/>
          </a:xfrm>
        </p:spPr>
        <p:txBody>
          <a:bodyPr>
            <a:normAutofit/>
          </a:bodyPr>
          <a:lstStyle/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solidFill>
                  <a:schemeClr val="bg2">
                    <a:lumMod val="50000"/>
                  </a:schemeClr>
                </a:solidFill>
                <a:ea typeface="ＭＳ Ｐゴシック" charset="-128"/>
              </a:rPr>
              <a:t>A rigid implementation is necessary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solidFill>
                  <a:schemeClr val="accent6">
                    <a:lumMod val="75000"/>
                  </a:schemeClr>
                </a:solidFill>
                <a:ea typeface="ＭＳ Ｐゴシック" charset="-128"/>
              </a:rPr>
              <a:t>Requires a long term commitment</a:t>
            </a:r>
          </a:p>
          <a:p>
            <a:pPr lvl="1">
              <a:buFont typeface="Wingdings" pitchFamily="2" charset="2"/>
              <a:buChar char="p"/>
            </a:pPr>
            <a:r>
              <a:rPr lang="en-US" altLang="ja-JP" sz="1400" dirty="0" smtClean="0">
                <a:solidFill>
                  <a:schemeClr val="accent6">
                    <a:lumMod val="75000"/>
                  </a:schemeClr>
                </a:solidFill>
                <a:ea typeface="ＭＳ Ｐゴシック" charset="-128"/>
              </a:rPr>
              <a:t>Relatively Static – the breakthrough objective must be stable during a 5 year period</a:t>
            </a:r>
          </a:p>
          <a:p>
            <a:pPr>
              <a:buFont typeface="Wingdings" pitchFamily="2" charset="2"/>
              <a:buChar char="p"/>
            </a:pPr>
            <a:endParaRPr kumimoji="1" lang="ja-JP" altLang="en-US" sz="1400" dirty="0"/>
          </a:p>
        </p:txBody>
      </p:sp>
      <p:sp>
        <p:nvSpPr>
          <p:cNvPr id="4505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928164-AD0C-4CA0-86FE-D7935335E5F9}" type="slidenum">
              <a:rPr lang="en-US" altLang="ja-JP" sz="1400"/>
              <a:pPr/>
              <a:t>10</a:t>
            </a:fld>
            <a:endParaRPr lang="en-US" altLang="ja-JP" sz="1400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>
            <a:normAutofit/>
          </a:bodyPr>
          <a:lstStyle/>
          <a:p>
            <a:pPr algn="l"/>
            <a:r>
              <a:rPr kumimoji="1" lang="en-US" altLang="ja-JP" sz="2000" b="1" dirty="0" smtClean="0"/>
              <a:t>Pros &amp; Cons of </a:t>
            </a:r>
            <a:r>
              <a:rPr kumimoji="1" lang="en-US" altLang="ja-JP" sz="2000" b="1" dirty="0" err="1" smtClean="0"/>
              <a:t>Hoshin-Kanri</a:t>
            </a:r>
            <a:endParaRPr kumimoji="1" lang="ja-JP" altLang="en-US" sz="2000" b="1" dirty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4040188" cy="639762"/>
          </a:xfrm>
        </p:spPr>
        <p:txBody>
          <a:bodyPr/>
          <a:lstStyle/>
          <a:p>
            <a:r>
              <a:rPr kumimoji="1" lang="en-US" altLang="ja-JP" sz="1800" dirty="0" smtClean="0"/>
              <a:t>Strengths</a:t>
            </a:r>
            <a:endParaRPr kumimoji="1" lang="ja-JP" altLang="en-US" sz="1800" dirty="0"/>
          </a:p>
        </p:txBody>
      </p:sp>
      <p:sp>
        <p:nvSpPr>
          <p:cNvPr id="11" name="テキスト プレースホルダ 10"/>
          <p:cNvSpPr>
            <a:spLocks noGrp="1"/>
          </p:cNvSpPr>
          <p:nvPr>
            <p:ph type="body" sz="quarter" idx="3"/>
          </p:nvPr>
        </p:nvSpPr>
        <p:spPr>
          <a:xfrm>
            <a:off x="4645025" y="1124744"/>
            <a:ext cx="4041775" cy="639762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Limitations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55576" y="4509120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dirty="0" smtClean="0">
                <a:solidFill>
                  <a:schemeClr val="bg2">
                    <a:lumMod val="50000"/>
                  </a:schemeClr>
                </a:solidFill>
              </a:rPr>
              <a:t>BSC</a:t>
            </a:r>
          </a:p>
          <a:p>
            <a:pPr>
              <a:buFont typeface="Wingdings" pitchFamily="2" charset="2"/>
              <a:buChar char="u"/>
            </a:pPr>
            <a:r>
              <a:rPr lang="en-US" altLang="ja-JP" sz="1400" dirty="0" smtClean="0">
                <a:solidFill>
                  <a:schemeClr val="bg2">
                    <a:lumMod val="50000"/>
                  </a:schemeClr>
                </a:solidFill>
              </a:rPr>
              <a:t>Evolved because of a need to balance financial measures with non-financial ones</a:t>
            </a:r>
          </a:p>
          <a:p>
            <a:pPr>
              <a:buFont typeface="Wingdings" pitchFamily="2" charset="2"/>
              <a:buChar char="u"/>
            </a:pPr>
            <a:r>
              <a:rPr lang="en-US" altLang="ja-JP" sz="1400" dirty="0" smtClean="0">
                <a:solidFill>
                  <a:schemeClr val="bg2">
                    <a:lumMod val="50000"/>
                  </a:schemeClr>
                </a:solidFill>
              </a:rPr>
              <a:t>None-financial ones are: e.g. Customer, Learning &amp; Growth, Internal Business Process, etc</a:t>
            </a:r>
          </a:p>
          <a:p>
            <a:pPr>
              <a:buFont typeface="Wingdings" pitchFamily="2" charset="2"/>
              <a:buChar char="u"/>
            </a:pPr>
            <a:endParaRPr kumimoji="1" lang="ja-JP" alt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148064" y="450912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chemeClr val="accent6">
                    <a:lumMod val="75000"/>
                  </a:schemeClr>
                </a:solidFill>
              </a:rPr>
              <a:t>EFQM</a:t>
            </a:r>
          </a:p>
          <a:p>
            <a:pPr>
              <a:buFont typeface="Wingdings" pitchFamily="2" charset="2"/>
              <a:buChar char="u"/>
            </a:pPr>
            <a:r>
              <a:rPr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Self-Assessment</a:t>
            </a:r>
          </a:p>
          <a:p>
            <a:pPr>
              <a:buFont typeface="Wingdings" pitchFamily="2" charset="2"/>
              <a:buChar char="u"/>
            </a:pPr>
            <a:r>
              <a:rPr kumimoji="1"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Continuous Improvement (Learning)</a:t>
            </a:r>
          </a:p>
          <a:p>
            <a:pPr>
              <a:buFont typeface="Wingdings" pitchFamily="2" charset="2"/>
              <a:buChar char="u"/>
            </a:pPr>
            <a:r>
              <a:rPr lang="en-US" altLang="ja-JP" sz="1400" dirty="0" smtClean="0">
                <a:solidFill>
                  <a:schemeClr val="accent6">
                    <a:lumMod val="75000"/>
                  </a:schemeClr>
                </a:solidFill>
              </a:rPr>
              <a:t>Leadership criteria, incl. motivation</a:t>
            </a:r>
            <a:endParaRPr kumimoji="1" lang="ja-JP" alt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5" name="図形 14"/>
          <p:cNvCxnSpPr>
            <a:stCxn id="13" idx="0"/>
            <a:endCxn id="7" idx="2"/>
          </p:cNvCxnSpPr>
          <p:nvPr/>
        </p:nvCxnSpPr>
        <p:spPr>
          <a:xfrm rot="16200000" flipV="1">
            <a:off x="5971807" y="3424651"/>
            <a:ext cx="1490489" cy="6784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カギ線コネクタ 16"/>
          <p:cNvCxnSpPr>
            <a:stCxn id="12" idx="0"/>
            <a:endCxn id="7" idx="2"/>
          </p:cNvCxnSpPr>
          <p:nvPr/>
        </p:nvCxnSpPr>
        <p:spPr>
          <a:xfrm rot="5400000" flipH="1" flipV="1">
            <a:off x="3829569" y="1960863"/>
            <a:ext cx="1490489" cy="360602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フッター プレースホル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427984" y="602128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Tennant, et al (2001a &amp;b)</a:t>
            </a:r>
            <a:endParaRPr kumimoji="1" lang="ja-JP" altLang="en-US" sz="1050" dirty="0"/>
          </a:p>
        </p:txBody>
      </p:sp>
      <p:sp>
        <p:nvSpPr>
          <p:cNvPr id="18" name="正方形/長方形 17"/>
          <p:cNvSpPr/>
          <p:nvPr/>
        </p:nvSpPr>
        <p:spPr>
          <a:xfrm>
            <a:off x="0" y="0"/>
            <a:ext cx="1035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Revival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Development &amp; Recommendation</a:t>
            </a:r>
            <a:endParaRPr kumimoji="1" lang="ja-JP" altLang="en-US" dirty="0"/>
          </a:p>
        </p:txBody>
      </p:sp>
      <p:grpSp>
        <p:nvGrpSpPr>
          <p:cNvPr id="127" name="グループ化 126"/>
          <p:cNvGrpSpPr/>
          <p:nvPr/>
        </p:nvGrpSpPr>
        <p:grpSpPr>
          <a:xfrm>
            <a:off x="3851920" y="764704"/>
            <a:ext cx="4464498" cy="3168352"/>
            <a:chOff x="3275854" y="1484784"/>
            <a:chExt cx="5400602" cy="3960440"/>
          </a:xfrm>
        </p:grpSpPr>
        <p:sp>
          <p:nvSpPr>
            <p:cNvPr id="124" name="正方形/長方形 123"/>
            <p:cNvSpPr/>
            <p:nvPr/>
          </p:nvSpPr>
          <p:spPr>
            <a:xfrm>
              <a:off x="3707904" y="2564904"/>
              <a:ext cx="216024" cy="20162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7164288" y="2564904"/>
              <a:ext cx="216024" cy="20162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4139952" y="5013176"/>
              <a:ext cx="237626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139951" y="4581128"/>
              <a:ext cx="2376264" cy="86409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>
                <a:buFont typeface="+mj-lt"/>
                <a:buAutoNum type="alphaLcPeriod"/>
              </a:pPr>
              <a:r>
                <a:rPr lang="en-US" altLang="ja-JP" sz="830" dirty="0" smtClean="0"/>
                <a:t>Cost reduction of £125,000</a:t>
              </a:r>
            </a:p>
            <a:p>
              <a:pPr marL="342900" indent="-342900">
                <a:buFont typeface="+mj-lt"/>
                <a:buAutoNum type="alphaLcPeriod"/>
              </a:pPr>
              <a:r>
                <a:rPr kumimoji="1" lang="en-US" altLang="ja-JP" sz="830" dirty="0" smtClean="0"/>
                <a:t>Promotion £1,250K</a:t>
              </a:r>
            </a:p>
            <a:p>
              <a:pPr marL="342900" indent="-342900">
                <a:buFont typeface="+mj-lt"/>
                <a:buAutoNum type="alphaLcPeriod"/>
              </a:pPr>
              <a:r>
                <a:rPr lang="en-US" altLang="ja-JP" sz="830" dirty="0" smtClean="0"/>
                <a:t>Price increase to 13.145%</a:t>
              </a:r>
            </a:p>
            <a:p>
              <a:pPr marL="342900" indent="-342900">
                <a:buFont typeface="+mj-lt"/>
                <a:buAutoNum type="alphaLcPeriod"/>
              </a:pPr>
              <a:r>
                <a:rPr kumimoji="1" lang="en-US" altLang="ja-JP" sz="830" dirty="0" smtClean="0"/>
                <a:t>Inventing cost of £650K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4139952" y="1916832"/>
              <a:ext cx="237626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" name="正方形/長方形 5"/>
            <p:cNvSpPr/>
            <p:nvPr/>
          </p:nvSpPr>
          <p:spPr>
            <a:xfrm rot="16200000">
              <a:off x="2699791" y="3140967"/>
              <a:ext cx="2016224" cy="864097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>
                <a:buFont typeface="+mj-lt"/>
                <a:buAutoNum type="arabicPeriod"/>
              </a:pPr>
              <a:r>
                <a:rPr lang="en-US" altLang="ja-JP" sz="830" dirty="0" smtClean="0"/>
                <a:t>Cost reduction of £25,000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kumimoji="1" lang="en-US" altLang="ja-JP" sz="830" dirty="0" smtClean="0"/>
                <a:t>Promotion £250K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altLang="ja-JP" sz="830" dirty="0" smtClean="0"/>
                <a:t>Price increase to 2.5%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kumimoji="1" lang="en-US" altLang="ja-JP" sz="830" dirty="0" smtClean="0"/>
                <a:t>Inventing cost of £150K</a:t>
              </a:r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4139951" y="1484784"/>
              <a:ext cx="2376264" cy="108012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Research European Market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Sales Promotion  in European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Price change, according to inflation 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HR Allocation Change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Continue to invent </a:t>
              </a:r>
            </a:p>
            <a:p>
              <a:pPr marL="228600" indent="-228600">
                <a:buFont typeface="+mj-lt"/>
                <a:buAutoNum type="arabicPeriod"/>
              </a:pPr>
              <a:r>
                <a:rPr lang="en-US" altLang="ja-JP" sz="830" dirty="0" smtClean="0"/>
                <a:t>HR moving between Finance &amp; HR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 rot="16200000">
              <a:off x="5940150" y="3140968"/>
              <a:ext cx="2016224" cy="864095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>
                <a:buFont typeface="+mj-lt"/>
                <a:buAutoNum type="arabicPeriod"/>
              </a:pPr>
              <a:r>
                <a:rPr lang="en-US" altLang="ja-JP" sz="830" dirty="0" smtClean="0"/>
                <a:t>New Product Portfolio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kumimoji="1" lang="en-US" altLang="ja-JP" sz="830" dirty="0" smtClean="0"/>
                <a:t>Lead time cost reduction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altLang="ja-JP" sz="830" dirty="0" smtClean="0"/>
                <a:t>Material expense reduced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kumimoji="1" lang="en-US" altLang="ja-JP" sz="830" dirty="0" smtClean="0"/>
                <a:t>Quality improve, by R&amp;D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 rot="16200000">
              <a:off x="7236295" y="3140965"/>
              <a:ext cx="1584175" cy="1296146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342900" indent="-342900"/>
              <a:r>
                <a:rPr lang="en-GB" altLang="ja-JP" sz="830" dirty="0" err="1" smtClean="0"/>
                <a:t>Yanik</a:t>
              </a:r>
              <a:r>
                <a:rPr lang="en-GB" altLang="ja-JP" sz="830" dirty="0" smtClean="0"/>
                <a:t> Joshi</a:t>
              </a:r>
            </a:p>
            <a:p>
              <a:pPr marL="342900" indent="-342900"/>
              <a:r>
                <a:rPr lang="en-GB" altLang="ja-JP" sz="830" dirty="0" smtClean="0"/>
                <a:t>Michinori Fujita</a:t>
              </a:r>
            </a:p>
            <a:p>
              <a:pPr marL="342900" indent="-342900"/>
              <a:r>
                <a:rPr lang="en-GB" altLang="ja-JP" sz="830" dirty="0" smtClean="0"/>
                <a:t>Beverly </a:t>
              </a:r>
              <a:r>
                <a:rPr lang="en-GB" altLang="ja-JP" sz="830" dirty="0" err="1" smtClean="0"/>
                <a:t>Owusu</a:t>
              </a:r>
              <a:endParaRPr lang="en-GB" altLang="ja-JP" sz="830" dirty="0" smtClean="0"/>
            </a:p>
            <a:p>
              <a:pPr marL="342900" indent="-342900"/>
              <a:r>
                <a:rPr lang="en-GB" altLang="ja-JP" sz="830" dirty="0" smtClean="0"/>
                <a:t>Elizabeth </a:t>
              </a:r>
              <a:r>
                <a:rPr lang="en-GB" altLang="ja-JP" sz="830" dirty="0" err="1" smtClean="0"/>
                <a:t>Kabagambe</a:t>
              </a:r>
              <a:endParaRPr lang="en-GB" altLang="ja-JP" sz="830" dirty="0" smtClean="0"/>
            </a:p>
            <a:p>
              <a:pPr marL="342900" indent="-342900"/>
              <a:r>
                <a:rPr lang="en-GB" altLang="ja-JP" sz="830" dirty="0" smtClean="0"/>
                <a:t> Anna Zhu,</a:t>
              </a:r>
            </a:p>
            <a:p>
              <a:pPr marL="342900" indent="-342900"/>
              <a:r>
                <a:rPr lang="en-GB" altLang="ja-JP" sz="830" dirty="0" smtClean="0"/>
                <a:t>Muhammad </a:t>
              </a:r>
              <a:r>
                <a:rPr lang="en-GB" altLang="ja-JP" sz="830" dirty="0" err="1" smtClean="0"/>
                <a:t>Sardar</a:t>
              </a:r>
              <a:r>
                <a:rPr lang="en-GB" altLang="ja-JP" sz="830" dirty="0" smtClean="0"/>
                <a:t> </a:t>
              </a:r>
              <a:endParaRPr kumimoji="1" lang="en-US" altLang="ja-JP" sz="830" dirty="0" smtClean="0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7380310" y="2564904"/>
              <a:ext cx="1296144" cy="43204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830" dirty="0" smtClean="0"/>
                <a:t>HRs</a:t>
              </a:r>
              <a:endParaRPr kumimoji="1" lang="ja-JP" altLang="en-US" sz="830" dirty="0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6516214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6516214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6516214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6516214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6732238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6732238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6732238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6732238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6948262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6948262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948262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6948262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164286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7164286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7164286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7164286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3275854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3275854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3275854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3275854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3491878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491878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491878" y="501317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3491878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707902" y="4581128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3707902" y="479715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3707902" y="5013176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3707902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923926" y="458112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923926" y="479715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3923926" y="5013176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923926" y="522920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516214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516214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516214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6516214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732238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732238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732238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6732238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6948262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6948262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6948262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6948262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164286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7164286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7164286" y="2132856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7164286" y="2348880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6516214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6732238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6948262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7164286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7380310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7380310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7380310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7380310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7596334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7596334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7596334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7596334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7812358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7812358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5" name="正方形/長方形 74"/>
            <p:cNvSpPr/>
            <p:nvPr/>
          </p:nvSpPr>
          <p:spPr>
            <a:xfrm>
              <a:off x="7812358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6" name="正方形/長方形 75"/>
            <p:cNvSpPr/>
            <p:nvPr/>
          </p:nvSpPr>
          <p:spPr>
            <a:xfrm>
              <a:off x="7812358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7" name="正方形/長方形 76"/>
            <p:cNvSpPr/>
            <p:nvPr/>
          </p:nvSpPr>
          <p:spPr>
            <a:xfrm>
              <a:off x="8028382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8" name="正方形/長方形 77"/>
            <p:cNvSpPr/>
            <p:nvPr/>
          </p:nvSpPr>
          <p:spPr>
            <a:xfrm>
              <a:off x="8028382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8028382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8028382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7380310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7596334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812358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8028382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8244406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8244406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8244406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8244406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8244406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8460430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8460430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8460430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8460430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8460430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275854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3275854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275854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3275854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3491878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3491878" y="1916832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491878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3491878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275854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491878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3707902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707902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3707902" y="2132856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3707902" y="2348880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707902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923926" y="1700808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3923926" y="1916832"/>
              <a:ext cx="216024" cy="21602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3923926" y="2132856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3923926" y="2348880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3923926" y="1484784"/>
              <a:ext cx="216024" cy="216024"/>
            </a:xfrm>
            <a:prstGeom prst="rect">
              <a:avLst/>
            </a:prstGeom>
            <a:noFill/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830"/>
            </a:p>
          </p:txBody>
        </p:sp>
        <p:cxnSp>
          <p:nvCxnSpPr>
            <p:cNvPr id="121" name="直線コネクタ 120"/>
            <p:cNvCxnSpPr/>
            <p:nvPr/>
          </p:nvCxnSpPr>
          <p:spPr>
            <a:xfrm>
              <a:off x="4139950" y="2564904"/>
              <a:ext cx="2376264" cy="20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直線コネクタ 125"/>
            <p:cNvCxnSpPr/>
            <p:nvPr/>
          </p:nvCxnSpPr>
          <p:spPr>
            <a:xfrm flipV="1">
              <a:off x="4139950" y="2564904"/>
              <a:ext cx="2376264" cy="2016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9" name="テキスト ボックス 128"/>
            <p:cNvSpPr txBox="1"/>
            <p:nvPr/>
          </p:nvSpPr>
          <p:spPr>
            <a:xfrm>
              <a:off x="4788022" y="3933057"/>
              <a:ext cx="1080120" cy="594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30" dirty="0" smtClean="0"/>
                <a:t>5 year Breakthrough</a:t>
              </a:r>
            </a:p>
            <a:p>
              <a:r>
                <a:rPr lang="en-US" altLang="ja-JP" sz="830" dirty="0" smtClean="0"/>
                <a:t>Objectives</a:t>
              </a:r>
              <a:endParaRPr kumimoji="1" lang="ja-JP" altLang="en-US" sz="830" dirty="0"/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4139949" y="3356992"/>
              <a:ext cx="1080120" cy="43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30" dirty="0" smtClean="0"/>
                <a:t>Annual</a:t>
              </a:r>
            </a:p>
            <a:p>
              <a:r>
                <a:rPr lang="en-US" altLang="ja-JP" sz="830" dirty="0" smtClean="0"/>
                <a:t>Objectives</a:t>
              </a:r>
              <a:endParaRPr kumimoji="1" lang="ja-JP" altLang="en-US" sz="830" dirty="0"/>
            </a:p>
          </p:txBody>
        </p:sp>
        <p:sp>
          <p:nvSpPr>
            <p:cNvPr id="131" name="テキスト ボックス 130"/>
            <p:cNvSpPr txBox="1"/>
            <p:nvPr/>
          </p:nvSpPr>
          <p:spPr>
            <a:xfrm>
              <a:off x="4788022" y="2607295"/>
              <a:ext cx="1080120" cy="43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30" dirty="0" smtClean="0"/>
                <a:t>Improvement</a:t>
              </a:r>
            </a:p>
            <a:p>
              <a:r>
                <a:rPr lang="en-US" altLang="ja-JP" sz="830" dirty="0" smtClean="0"/>
                <a:t>Priorities</a:t>
              </a:r>
              <a:endParaRPr kumimoji="1" lang="ja-JP" altLang="en-US" sz="830" dirty="0"/>
            </a:p>
          </p:txBody>
        </p:sp>
        <p:sp>
          <p:nvSpPr>
            <p:cNvPr id="132" name="テキスト ボックス 131"/>
            <p:cNvSpPr txBox="1"/>
            <p:nvPr/>
          </p:nvSpPr>
          <p:spPr>
            <a:xfrm>
              <a:off x="5724126" y="3327375"/>
              <a:ext cx="1080120" cy="43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830" dirty="0" smtClean="0"/>
                <a:t>Target to Improve</a:t>
              </a:r>
              <a:endParaRPr kumimoji="1" lang="ja-JP" altLang="en-US" sz="830" dirty="0"/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7596336" y="4941168"/>
              <a:ext cx="792088" cy="360040"/>
            </a:xfrm>
            <a:prstGeom prst="rect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830" dirty="0" smtClean="0"/>
                <a:t>Start</a:t>
              </a:r>
              <a:endParaRPr kumimoji="1" lang="ja-JP" altLang="en-US" sz="830" dirty="0"/>
            </a:p>
          </p:txBody>
        </p:sp>
        <p:cxnSp>
          <p:nvCxnSpPr>
            <p:cNvPr id="128" name="直線矢印コネクタ 127"/>
            <p:cNvCxnSpPr>
              <a:stCxn id="120" idx="1"/>
              <a:endCxn id="15" idx="1"/>
            </p:cNvCxnSpPr>
            <p:nvPr/>
          </p:nvCxnSpPr>
          <p:spPr>
            <a:xfrm rot="10800000">
              <a:off x="6516214" y="5121188"/>
              <a:ext cx="108012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55" name="右矢印 31"/>
          <p:cNvSpPr/>
          <p:nvPr/>
        </p:nvSpPr>
        <p:spPr>
          <a:xfrm>
            <a:off x="3138607" y="4193704"/>
            <a:ext cx="2116961" cy="395327"/>
          </a:xfrm>
          <a:prstGeom prst="rightArrow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0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6" name="右矢印 29"/>
          <p:cNvSpPr/>
          <p:nvPr/>
        </p:nvSpPr>
        <p:spPr>
          <a:xfrm>
            <a:off x="155617" y="4193704"/>
            <a:ext cx="2934878" cy="395327"/>
          </a:xfrm>
          <a:prstGeom prst="rightArrow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00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57" name="直線コネクタ 24"/>
          <p:cNvCxnSpPr/>
          <p:nvPr/>
        </p:nvCxnSpPr>
        <p:spPr>
          <a:xfrm rot="10800000">
            <a:off x="925421" y="6126415"/>
            <a:ext cx="3560343" cy="0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58" name="直線コネクタ 25"/>
          <p:cNvCxnSpPr/>
          <p:nvPr/>
        </p:nvCxnSpPr>
        <p:spPr>
          <a:xfrm rot="10800000">
            <a:off x="925421" y="5511461"/>
            <a:ext cx="3560343" cy="0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59" name="直線コネクタ 21"/>
          <p:cNvCxnSpPr/>
          <p:nvPr/>
        </p:nvCxnSpPr>
        <p:spPr>
          <a:xfrm rot="10800000">
            <a:off x="925421" y="4896508"/>
            <a:ext cx="3560343" cy="0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60" name="直線コネクタ 28"/>
          <p:cNvCxnSpPr/>
          <p:nvPr/>
        </p:nvCxnSpPr>
        <p:spPr>
          <a:xfrm rot="16200000" flipH="1">
            <a:off x="2959685" y="5555143"/>
            <a:ext cx="1410722" cy="5602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cxnSp>
        <p:nvCxnSpPr>
          <p:cNvPr id="161" name="直線コネクタ 26"/>
          <p:cNvCxnSpPr/>
          <p:nvPr/>
        </p:nvCxnSpPr>
        <p:spPr>
          <a:xfrm rot="16200000" flipH="1">
            <a:off x="890837" y="5555143"/>
            <a:ext cx="1410722" cy="5602"/>
          </a:xfrm>
          <a:prstGeom prst="line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cxnSp>
      <p:sp>
        <p:nvSpPr>
          <p:cNvPr id="162" name="Rectangle 2050"/>
          <p:cNvSpPr>
            <a:spLocks noChangeArrowheads="1"/>
          </p:cNvSpPr>
          <p:nvPr/>
        </p:nvSpPr>
        <p:spPr bwMode="auto">
          <a:xfrm>
            <a:off x="107504" y="4589031"/>
            <a:ext cx="907960" cy="17927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Leadership</a:t>
            </a:r>
          </a:p>
          <a:p>
            <a:pPr algn="ctr"/>
            <a:endParaRPr lang="en-US" altLang="ja-JP" sz="1000" dirty="0">
              <a:solidFill>
                <a:schemeClr val="tx1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163" name="Rectangle 2051"/>
          <p:cNvSpPr>
            <a:spLocks noChangeArrowheads="1"/>
          </p:cNvSpPr>
          <p:nvPr/>
        </p:nvSpPr>
        <p:spPr bwMode="auto">
          <a:xfrm>
            <a:off x="2176352" y="4589031"/>
            <a:ext cx="907960" cy="179273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Processes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4" name="Rectangle 2052"/>
          <p:cNvSpPr>
            <a:spLocks noChangeArrowheads="1"/>
          </p:cNvSpPr>
          <p:nvPr/>
        </p:nvSpPr>
        <p:spPr bwMode="auto">
          <a:xfrm>
            <a:off x="4299495" y="4589031"/>
            <a:ext cx="907960" cy="17927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Key 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Performance</a:t>
            </a:r>
          </a:p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Results</a:t>
            </a:r>
          </a:p>
          <a:p>
            <a:pPr algn="ctr"/>
            <a:endParaRPr lang="en-US" altLang="ja-JP" sz="1000" dirty="0">
              <a:solidFill>
                <a:schemeClr val="tx1"/>
              </a:solidFill>
              <a:latin typeface="+mj-lt"/>
              <a:ea typeface="ＭＳ Ｐゴシック" charset="-128"/>
            </a:endParaRPr>
          </a:p>
        </p:txBody>
      </p:sp>
      <p:sp>
        <p:nvSpPr>
          <p:cNvPr id="165" name="Rectangle 2053"/>
          <p:cNvSpPr>
            <a:spLocks noChangeArrowheads="1"/>
          </p:cNvSpPr>
          <p:nvPr/>
        </p:nvSpPr>
        <p:spPr bwMode="auto">
          <a:xfrm>
            <a:off x="3138607" y="4632956"/>
            <a:ext cx="1060701" cy="504542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People </a:t>
            </a:r>
            <a:r>
              <a:rPr lang="en-US" sz="1000" dirty="0" smtClean="0">
                <a:solidFill>
                  <a:schemeClr val="tx1"/>
                </a:solidFill>
                <a:latin typeface="+mj-lt"/>
                <a:ea typeface="ＭＳ Ｐゴシック" charset="-128"/>
              </a:rPr>
              <a:t>Results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6" name="Rectangle 2054"/>
          <p:cNvSpPr>
            <a:spLocks noChangeArrowheads="1"/>
          </p:cNvSpPr>
          <p:nvPr/>
        </p:nvSpPr>
        <p:spPr bwMode="auto">
          <a:xfrm>
            <a:off x="1085582" y="5247910"/>
            <a:ext cx="1060701" cy="5045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Policy and </a:t>
            </a:r>
            <a:r>
              <a:rPr lang="en-GB" sz="1000" dirty="0" smtClean="0">
                <a:solidFill>
                  <a:schemeClr val="tx1"/>
                </a:solidFill>
                <a:latin typeface="+mj-lt"/>
              </a:rPr>
              <a:t>Strategy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7" name="Rectangle 2055"/>
          <p:cNvSpPr>
            <a:spLocks noChangeArrowheads="1"/>
          </p:cNvSpPr>
          <p:nvPr/>
        </p:nvSpPr>
        <p:spPr bwMode="auto">
          <a:xfrm>
            <a:off x="1088342" y="5840303"/>
            <a:ext cx="1060701" cy="504542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Partnerships &amp;</a:t>
            </a:r>
          </a:p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Resources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8" name="Rectangle 2056"/>
          <p:cNvSpPr>
            <a:spLocks noChangeArrowheads="1"/>
          </p:cNvSpPr>
          <p:nvPr/>
        </p:nvSpPr>
        <p:spPr bwMode="auto">
          <a:xfrm>
            <a:off x="1067538" y="4632956"/>
            <a:ext cx="1060701" cy="504542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People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9" name="Rectangle 2057"/>
          <p:cNvSpPr>
            <a:spLocks noChangeArrowheads="1"/>
          </p:cNvSpPr>
          <p:nvPr/>
        </p:nvSpPr>
        <p:spPr bwMode="auto">
          <a:xfrm>
            <a:off x="3131895" y="5247910"/>
            <a:ext cx="1060701" cy="504542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Customer</a:t>
            </a:r>
          </a:p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Results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0" name="Rectangle 2058"/>
          <p:cNvSpPr>
            <a:spLocks noChangeArrowheads="1"/>
          </p:cNvSpPr>
          <p:nvPr/>
        </p:nvSpPr>
        <p:spPr bwMode="auto">
          <a:xfrm>
            <a:off x="3138607" y="5835664"/>
            <a:ext cx="1060701" cy="504542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GB" sz="1000" dirty="0">
                <a:solidFill>
                  <a:schemeClr val="tx1"/>
                </a:solidFill>
                <a:latin typeface="+mj-lt"/>
              </a:rPr>
              <a:t>Society </a:t>
            </a:r>
            <a:r>
              <a:rPr lang="en-GB" sz="1000" dirty="0" smtClean="0">
                <a:solidFill>
                  <a:schemeClr val="tx1"/>
                </a:solidFill>
                <a:latin typeface="+mj-lt"/>
              </a:rPr>
              <a:t>Results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1" name="Rectangle 2068"/>
          <p:cNvSpPr>
            <a:spLocks noChangeArrowheads="1"/>
          </p:cNvSpPr>
          <p:nvPr/>
        </p:nvSpPr>
        <p:spPr bwMode="auto">
          <a:xfrm>
            <a:off x="1287612" y="4194374"/>
            <a:ext cx="631583" cy="246863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Enablers</a:t>
            </a:r>
          </a:p>
        </p:txBody>
      </p:sp>
      <p:sp>
        <p:nvSpPr>
          <p:cNvPr id="172" name="Rectangle 2069"/>
          <p:cNvSpPr>
            <a:spLocks noChangeArrowheads="1"/>
          </p:cNvSpPr>
          <p:nvPr/>
        </p:nvSpPr>
        <p:spPr bwMode="auto">
          <a:xfrm>
            <a:off x="3892342" y="4194374"/>
            <a:ext cx="557845" cy="246863"/>
          </a:xfrm>
          <a:prstGeom prst="rect">
            <a:avLst/>
          </a:prstGeom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Results</a:t>
            </a:r>
          </a:p>
        </p:txBody>
      </p:sp>
      <p:sp>
        <p:nvSpPr>
          <p:cNvPr id="173" name="右矢印 32"/>
          <p:cNvSpPr/>
          <p:nvPr/>
        </p:nvSpPr>
        <p:spPr>
          <a:xfrm flipH="1">
            <a:off x="107504" y="6346041"/>
            <a:ext cx="5099951" cy="395327"/>
          </a:xfrm>
          <a:prstGeom prst="rightArrow">
            <a:avLst/>
          </a:prstGeom>
          <a:ln w="952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100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4" name="Rectangle 2068"/>
          <p:cNvSpPr>
            <a:spLocks noChangeArrowheads="1"/>
          </p:cNvSpPr>
          <p:nvPr/>
        </p:nvSpPr>
        <p:spPr bwMode="auto">
          <a:xfrm>
            <a:off x="877308" y="6433891"/>
            <a:ext cx="3512231" cy="246863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1000" dirty="0" smtClean="0">
                <a:solidFill>
                  <a:schemeClr val="tx1"/>
                </a:solidFill>
                <a:latin typeface="+mj-lt"/>
              </a:rPr>
              <a:t>Innovation &amp; Learning 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0" name="Rectangle 2053"/>
          <p:cNvSpPr>
            <a:spLocks noChangeArrowheads="1"/>
          </p:cNvSpPr>
          <p:nvPr/>
        </p:nvSpPr>
        <p:spPr bwMode="auto">
          <a:xfrm>
            <a:off x="7092280" y="4149080"/>
            <a:ext cx="916685" cy="5045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+mj-lt"/>
              </a:rPr>
              <a:t>Financial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1" name="Rectangle 2053"/>
          <p:cNvSpPr>
            <a:spLocks noChangeArrowheads="1"/>
          </p:cNvSpPr>
          <p:nvPr/>
        </p:nvSpPr>
        <p:spPr bwMode="auto">
          <a:xfrm>
            <a:off x="7092280" y="4869160"/>
            <a:ext cx="916685" cy="50454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+mj-lt"/>
              </a:rPr>
              <a:t>Vision &amp; Strategy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2" name="Rectangle 2053"/>
          <p:cNvSpPr>
            <a:spLocks noChangeArrowheads="1"/>
          </p:cNvSpPr>
          <p:nvPr/>
        </p:nvSpPr>
        <p:spPr bwMode="auto">
          <a:xfrm>
            <a:off x="6084168" y="4869160"/>
            <a:ext cx="916685" cy="50454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+mj-lt"/>
              </a:rPr>
              <a:t>Customer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3" name="Rectangle 2053"/>
          <p:cNvSpPr>
            <a:spLocks noChangeArrowheads="1"/>
          </p:cNvSpPr>
          <p:nvPr/>
        </p:nvSpPr>
        <p:spPr bwMode="auto">
          <a:xfrm>
            <a:off x="7092280" y="5517232"/>
            <a:ext cx="916685" cy="50454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+mj-lt"/>
              </a:rPr>
              <a:t>Learning &amp; </a:t>
            </a:r>
            <a:r>
              <a:rPr lang="en-US" sz="1000" dirty="0" err="1" smtClean="0">
                <a:solidFill>
                  <a:schemeClr val="tx1"/>
                </a:solidFill>
                <a:latin typeface="+mj-lt"/>
              </a:rPr>
              <a:t>Grwoth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4" name="Rectangle 2053"/>
          <p:cNvSpPr>
            <a:spLocks noChangeArrowheads="1"/>
          </p:cNvSpPr>
          <p:nvPr/>
        </p:nvSpPr>
        <p:spPr bwMode="auto">
          <a:xfrm>
            <a:off x="8100392" y="4869160"/>
            <a:ext cx="916685" cy="50454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solidFill>
              <a:schemeClr val="bg2">
                <a:lumMod val="10000"/>
              </a:schemeClr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7200" tIns="7200" rIns="7200" bIns="720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  <a:latin typeface="+mj-lt"/>
              </a:rPr>
              <a:t>Internal Business Processes</a:t>
            </a:r>
            <a:endParaRPr lang="en-GB" sz="10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188" name="カギ線コネクタ 187"/>
          <p:cNvCxnSpPr>
            <a:stCxn id="182" idx="1"/>
            <a:endCxn id="164" idx="3"/>
          </p:cNvCxnSpPr>
          <p:nvPr/>
        </p:nvCxnSpPr>
        <p:spPr>
          <a:xfrm rot="10800000" flipV="1">
            <a:off x="5207456" y="5121431"/>
            <a:ext cx="876713" cy="3639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カギ線コネクタ 189"/>
          <p:cNvCxnSpPr>
            <a:stCxn id="180" idx="3"/>
            <a:endCxn id="120" idx="3"/>
          </p:cNvCxnSpPr>
          <p:nvPr/>
        </p:nvCxnSpPr>
        <p:spPr>
          <a:xfrm flipV="1">
            <a:off x="8008965" y="3673827"/>
            <a:ext cx="69347" cy="727524"/>
          </a:xfrm>
          <a:prstGeom prst="bentConnector3">
            <a:avLst>
              <a:gd name="adj1" fmla="val 429647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図形 193"/>
          <p:cNvCxnSpPr>
            <a:stCxn id="180" idx="1"/>
            <a:endCxn id="164" idx="3"/>
          </p:cNvCxnSpPr>
          <p:nvPr/>
        </p:nvCxnSpPr>
        <p:spPr>
          <a:xfrm rot="10800000" flipV="1">
            <a:off x="5207456" y="4401351"/>
            <a:ext cx="1884825" cy="1084048"/>
          </a:xfrm>
          <a:prstGeom prst="bentConnector3">
            <a:avLst>
              <a:gd name="adj1" fmla="val 66633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図形 198"/>
          <p:cNvCxnSpPr>
            <a:stCxn id="183" idx="2"/>
            <a:endCxn id="173" idx="1"/>
          </p:cNvCxnSpPr>
          <p:nvPr/>
        </p:nvCxnSpPr>
        <p:spPr>
          <a:xfrm rot="5400000">
            <a:off x="6118074" y="5111155"/>
            <a:ext cx="521931" cy="234316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図形 200"/>
          <p:cNvCxnSpPr>
            <a:stCxn id="184" idx="2"/>
            <a:endCxn id="173" idx="1"/>
          </p:cNvCxnSpPr>
          <p:nvPr/>
        </p:nvCxnSpPr>
        <p:spPr>
          <a:xfrm rot="5400000">
            <a:off x="6298094" y="4283063"/>
            <a:ext cx="1170003" cy="335128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図形 174"/>
          <p:cNvCxnSpPr>
            <a:stCxn id="6" idx="0"/>
            <a:endCxn id="162" idx="0"/>
          </p:cNvCxnSpPr>
          <p:nvPr/>
        </p:nvCxnSpPr>
        <p:spPr>
          <a:xfrm rot="10800000" flipV="1">
            <a:off x="561485" y="2435289"/>
            <a:ext cx="3290437" cy="215374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カギ線コネクタ 184"/>
          <p:cNvCxnSpPr>
            <a:stCxn id="163" idx="0"/>
            <a:endCxn id="7" idx="0"/>
          </p:cNvCxnSpPr>
          <p:nvPr/>
        </p:nvCxnSpPr>
        <p:spPr>
          <a:xfrm rot="5400000" flipH="1" flipV="1">
            <a:off x="2177217" y="1217820"/>
            <a:ext cx="3824327" cy="2918097"/>
          </a:xfrm>
          <a:prstGeom prst="bentConnector3">
            <a:avLst>
              <a:gd name="adj1" fmla="val 10597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スライド番号プレースホルダ 18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87" name="フッター プレースホルダ 18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189" name="正方形/長方形 188"/>
          <p:cNvSpPr/>
          <p:nvPr/>
        </p:nvSpPr>
        <p:spPr>
          <a:xfrm>
            <a:off x="0" y="0"/>
            <a:ext cx="94128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Conclusion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3059832" y="2937346"/>
            <a:ext cx="3096344" cy="63567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ja-JP" sz="2800" dirty="0" smtClean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Book Antiqua" pitchFamily="18" charset="0"/>
                <a:ea typeface="ＭＳ Ｐゴシック" charset="-128"/>
              </a:rPr>
              <a:t/>
            </a:r>
            <a:br>
              <a:rPr lang="en-US" altLang="ja-JP" sz="2800" dirty="0" smtClean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Book Antiqua" pitchFamily="18" charset="0"/>
                <a:ea typeface="ＭＳ Ｐゴシック" charset="-128"/>
              </a:rPr>
            </a:br>
            <a:r>
              <a:rPr lang="en-US" altLang="ja-JP" sz="2800" dirty="0" smtClean="0">
                <a:effectLst>
                  <a:glow rad="101600">
                    <a:schemeClr val="bg1">
                      <a:lumMod val="85000"/>
                      <a:alpha val="60000"/>
                    </a:schemeClr>
                  </a:glow>
                </a:effectLst>
                <a:latin typeface="Book Antiqua" pitchFamily="18" charset="0"/>
                <a:ea typeface="ＭＳ Ｐゴシック" charset="-128"/>
              </a:rPr>
              <a:t>Q &amp; A</a:t>
            </a:r>
          </a:p>
        </p:txBody>
      </p:sp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99E06D5-A627-499E-8D34-916E38DC023B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References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83568" y="1700808"/>
            <a:ext cx="8064896" cy="3600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altLang="ja-JP" sz="1400" dirty="0" err="1" smtClean="0"/>
              <a:t>Akao</a:t>
            </a:r>
            <a:r>
              <a:rPr lang="en-GB" altLang="ja-JP" sz="1400" dirty="0" smtClean="0"/>
              <a:t>, Y. (1991). 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 - policy deployment for successful TQM. Cambridge, MA: Productivity Press.</a:t>
            </a:r>
          </a:p>
          <a:p>
            <a:pPr>
              <a:buNone/>
            </a:pPr>
            <a:r>
              <a:rPr lang="en-GB" altLang="ja-JP" sz="1400" dirty="0" smtClean="0"/>
              <a:t>Deming, W. E. (1986). Out of the crisis. Cambridge, Mass: MIT.</a:t>
            </a:r>
          </a:p>
          <a:p>
            <a:pPr>
              <a:buNone/>
            </a:pPr>
            <a:r>
              <a:rPr lang="en-GB" altLang="ja-JP" sz="1400" dirty="0" smtClean="0"/>
              <a:t>Deming, W. E. (1994). The new economics. Cambridge, Mass: MIT.</a:t>
            </a:r>
          </a:p>
          <a:p>
            <a:pPr>
              <a:buNone/>
            </a:pPr>
            <a:r>
              <a:rPr lang="en-GB" altLang="ja-JP" sz="1400" dirty="0" err="1" smtClean="0"/>
              <a:t>DuBrin</a:t>
            </a:r>
            <a:r>
              <a:rPr lang="en-GB" altLang="ja-JP" sz="1400" dirty="0" smtClean="0"/>
              <a:t>, A. J. (1998). Leadership: Research findings, practice and skills. New York: Houghton Mifflin.</a:t>
            </a:r>
          </a:p>
          <a:p>
            <a:pPr>
              <a:buNone/>
            </a:pPr>
            <a:r>
              <a:rPr lang="en-GB" altLang="ja-JP" sz="1400" dirty="0" smtClean="0"/>
              <a:t>Kondo, Y. (1998). 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 -  a participative way of quality management in Japan. The TQM Magazine, 10, (6), 425-431.</a:t>
            </a:r>
          </a:p>
          <a:p>
            <a:pPr>
              <a:buNone/>
            </a:pPr>
            <a:r>
              <a:rPr lang="en-GB" altLang="ja-JP" sz="1400" dirty="0" smtClean="0"/>
              <a:t>Kondo, Y. (1997). The 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 - Japanese way of strategic quality management. Proceedings of 41st Congress, European Organization for Quality, Trondheim, Norway, 241-250.</a:t>
            </a:r>
          </a:p>
          <a:p>
            <a:pPr>
              <a:buNone/>
            </a:pPr>
            <a:r>
              <a:rPr lang="en-GB" altLang="ja-JP" sz="1400" dirty="0" smtClean="0"/>
              <a:t>Tennant, C. &amp; Roberts, P.A.B.(2001a). 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: Implementing the </a:t>
            </a:r>
            <a:r>
              <a:rPr lang="en-GB" altLang="ja-JP" sz="1400" dirty="0" err="1" smtClean="0"/>
              <a:t>catchball</a:t>
            </a:r>
            <a:r>
              <a:rPr lang="en-GB" altLang="ja-JP" sz="1400" dirty="0" smtClean="0"/>
              <a:t> process. Long Range Planning, 34, 3, 287-308.</a:t>
            </a:r>
          </a:p>
          <a:p>
            <a:pPr>
              <a:buNone/>
            </a:pPr>
            <a:r>
              <a:rPr lang="en-GB" altLang="ja-JP" sz="1400" dirty="0" smtClean="0"/>
              <a:t>Tennant, C.,&amp; Roberts, P.A.B. (2001b). 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: A tool for strategic policy deployment. Knowledge and Process Management, 8,(4), 262-269.</a:t>
            </a:r>
          </a:p>
          <a:p>
            <a:pPr>
              <a:buNone/>
            </a:pPr>
            <a:r>
              <a:rPr lang="en-GB" altLang="ja-JP" sz="1400" dirty="0" err="1" smtClean="0"/>
              <a:t>Akao</a:t>
            </a:r>
            <a:r>
              <a:rPr lang="en-GB" altLang="ja-JP" sz="1400" dirty="0" smtClean="0"/>
              <a:t>, Y. (1991). </a:t>
            </a:r>
            <a:r>
              <a:rPr lang="en-GB" altLang="ja-JP" sz="1400" dirty="0" err="1" smtClean="0"/>
              <a:t>Hoshin</a:t>
            </a:r>
            <a:r>
              <a:rPr lang="en-GB" altLang="ja-JP" sz="1400" dirty="0" smtClean="0"/>
              <a:t> </a:t>
            </a:r>
            <a:r>
              <a:rPr lang="en-GB" altLang="ja-JP" sz="1400" dirty="0" err="1" smtClean="0"/>
              <a:t>Kanri</a:t>
            </a:r>
            <a:r>
              <a:rPr lang="en-GB" altLang="ja-JP" sz="1400" dirty="0" smtClean="0"/>
              <a:t> - policy deployment for successful TQM. Cambridge, MA: Productivity Press.</a:t>
            </a:r>
          </a:p>
          <a:p>
            <a:pPr>
              <a:buNone/>
            </a:pPr>
            <a:endParaRPr kumimoji="1" lang="ja-JP" altLang="en-US" sz="1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aim of the practical plan for Wave Riders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3575050" y="659829"/>
            <a:ext cx="5317430" cy="1761059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altLang="ja-JP" sz="1800" dirty="0" smtClean="0"/>
              <a:t>To review the current situation, especially the strategy process.</a:t>
            </a:r>
          </a:p>
          <a:p>
            <a:pPr>
              <a:buBlip>
                <a:blip r:embed="rId2"/>
              </a:buBlip>
            </a:pPr>
            <a:r>
              <a:rPr lang="en-US" altLang="ja-JP" sz="1800" dirty="0" smtClean="0"/>
              <a:t>To revive Wave Riders business in the next 5 years</a:t>
            </a:r>
            <a:r>
              <a:rPr kumimoji="1" lang="en-US" altLang="ja-JP" sz="1800" dirty="0" smtClean="0"/>
              <a:t> using a winning strategy and </a:t>
            </a:r>
            <a:r>
              <a:rPr kumimoji="1" lang="en-US" altLang="ja-JP" sz="1800" dirty="0" err="1" smtClean="0"/>
              <a:t>Hoshin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 err="1" smtClean="0"/>
              <a:t>Kanri</a:t>
            </a:r>
            <a:r>
              <a:rPr kumimoji="1" lang="en-US" altLang="ja-JP" sz="1800" dirty="0" smtClean="0"/>
              <a:t> (Policy Deployment).</a:t>
            </a:r>
            <a:endParaRPr kumimoji="1" lang="ja-JP" altLang="en-US" sz="1800" dirty="0"/>
          </a:p>
        </p:txBody>
      </p:sp>
      <p:sp>
        <p:nvSpPr>
          <p:cNvPr id="6" name="テキスト プレースホルダ 5"/>
          <p:cNvSpPr>
            <a:spLocks noGrp="1"/>
          </p:cNvSpPr>
          <p:nvPr>
            <p:ph type="body" sz="half" idx="2"/>
          </p:nvPr>
        </p:nvSpPr>
        <p:spPr>
          <a:xfrm>
            <a:off x="467544" y="2276872"/>
            <a:ext cx="3008313" cy="3915816"/>
          </a:xfrm>
        </p:spPr>
        <p:txBody>
          <a:bodyPr>
            <a:normAutofit/>
          </a:bodyPr>
          <a:lstStyle/>
          <a:p>
            <a:endParaRPr kumimoji="1" lang="en-US" altLang="ja-JP" dirty="0" smtClean="0"/>
          </a:p>
          <a:p>
            <a:r>
              <a:rPr lang="en-US" altLang="ja-JP" dirty="0" smtClean="0"/>
              <a:t>Contents</a:t>
            </a:r>
          </a:p>
          <a:p>
            <a:pPr marL="342900" indent="-342900">
              <a:buAutoNum type="arabicPeriod"/>
            </a:pPr>
            <a:r>
              <a:rPr kumimoji="1" lang="en-US" altLang="ja-JP" dirty="0" smtClean="0"/>
              <a:t>Current situation of Wave Riders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Financial Statements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SWOT analysis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Strategy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Strategic Planning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Strategy Process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New Vision &amp; Plan to revive 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Revival Plan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Brief of </a:t>
            </a:r>
            <a:r>
              <a:rPr lang="en-US" altLang="ja-JP" dirty="0" err="1" smtClean="0"/>
              <a:t>Hoshin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Kanri</a:t>
            </a:r>
            <a:endParaRPr lang="en-US" altLang="ja-JP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Revival Plan using </a:t>
            </a:r>
            <a:r>
              <a:rPr lang="en-US" altLang="ja-JP" dirty="0" err="1" smtClean="0"/>
              <a:t>Hoshin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Tenkai</a:t>
            </a:r>
            <a:endParaRPr lang="en-US" altLang="ja-JP" dirty="0" smtClean="0"/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Next Five years Plan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altLang="ja-JP" dirty="0" smtClean="0"/>
              <a:t>Pros &amp; Cons of Policy Deployment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Conclusion &amp; Development</a:t>
            </a:r>
          </a:p>
          <a:p>
            <a:pPr marL="342900" indent="-342900">
              <a:buAutoNum type="arabicPeriod"/>
            </a:pPr>
            <a:endParaRPr kumimoji="1" lang="ja-JP" altLang="en-US" dirty="0"/>
          </a:p>
        </p:txBody>
      </p:sp>
      <p:cxnSp>
        <p:nvCxnSpPr>
          <p:cNvPr id="8" name="直線コネクタ 7"/>
          <p:cNvCxnSpPr/>
          <p:nvPr/>
        </p:nvCxnSpPr>
        <p:spPr>
          <a:xfrm>
            <a:off x="1547664" y="2276872"/>
            <a:ext cx="20162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 rot="5400000" flipH="1" flipV="1">
            <a:off x="2555776" y="3284984"/>
            <a:ext cx="201622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>
          <a:xfrm>
            <a:off x="6516216" y="6237312"/>
            <a:ext cx="2133600" cy="365125"/>
          </a:xfrm>
        </p:spPr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4211960" y="4797152"/>
            <a:ext cx="1296144" cy="1152128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b="1" dirty="0" smtClean="0"/>
              <a:t>Values</a:t>
            </a:r>
            <a:endParaRPr kumimoji="1" lang="ja-JP" altLang="en-US" sz="1200" b="1" dirty="0"/>
          </a:p>
        </p:txBody>
      </p:sp>
      <p:sp>
        <p:nvSpPr>
          <p:cNvPr id="12" name="円/楕円 11"/>
          <p:cNvSpPr/>
          <p:nvPr/>
        </p:nvSpPr>
        <p:spPr>
          <a:xfrm>
            <a:off x="6948264" y="2996952"/>
            <a:ext cx="1296144" cy="1152128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 dirty="0" smtClean="0"/>
              <a:t>Improved Performance</a:t>
            </a:r>
            <a:endParaRPr kumimoji="1" lang="ja-JP" altLang="en-US" sz="1000" b="1" dirty="0"/>
          </a:p>
        </p:txBody>
      </p:sp>
      <p:sp>
        <p:nvSpPr>
          <p:cNvPr id="13" name="正方形/長方形 12"/>
          <p:cNvSpPr/>
          <p:nvPr/>
        </p:nvSpPr>
        <p:spPr>
          <a:xfrm>
            <a:off x="5220072" y="3861048"/>
            <a:ext cx="2016224" cy="122413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en-US" altLang="ja-JP" sz="1200" b="1" dirty="0" smtClean="0"/>
              <a:t>Goals that are:</a:t>
            </a:r>
          </a:p>
          <a:p>
            <a:r>
              <a:rPr lang="en-US" altLang="ja-JP" sz="1050" dirty="0" smtClean="0"/>
              <a:t>Specific</a:t>
            </a:r>
          </a:p>
          <a:p>
            <a:r>
              <a:rPr kumimoji="1" lang="en-US" altLang="ja-JP" sz="1050" dirty="0" smtClean="0"/>
              <a:t>Hard but realistic</a:t>
            </a:r>
          </a:p>
          <a:p>
            <a:r>
              <a:rPr lang="en-US" altLang="ja-JP" sz="1050" dirty="0" smtClean="0"/>
              <a:t>Accepted by the person</a:t>
            </a:r>
          </a:p>
          <a:p>
            <a:r>
              <a:rPr kumimoji="1" lang="en-US" altLang="ja-JP" sz="1050" dirty="0" smtClean="0"/>
              <a:t>Used to evaluate performance</a:t>
            </a:r>
          </a:p>
          <a:p>
            <a:r>
              <a:rPr lang="en-US" altLang="ja-JP" sz="1050" dirty="0" smtClean="0"/>
              <a:t>Linked to feedback &amp; rewards</a:t>
            </a:r>
          </a:p>
          <a:p>
            <a:r>
              <a:rPr kumimoji="1" lang="en-US" altLang="ja-JP" sz="1050" dirty="0" smtClean="0"/>
              <a:t>Set by individuals or groups</a:t>
            </a:r>
            <a:endParaRPr kumimoji="1" lang="ja-JP" altLang="en-US" sz="1050" dirty="0"/>
          </a:p>
        </p:txBody>
      </p:sp>
      <p:cxnSp>
        <p:nvCxnSpPr>
          <p:cNvPr id="15" name="図形 14"/>
          <p:cNvCxnSpPr>
            <a:stCxn id="9" idx="6"/>
            <a:endCxn id="13" idx="2"/>
          </p:cNvCxnSpPr>
          <p:nvPr/>
        </p:nvCxnSpPr>
        <p:spPr>
          <a:xfrm flipV="1">
            <a:off x="5508104" y="5085184"/>
            <a:ext cx="720080" cy="288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図形 16"/>
          <p:cNvCxnSpPr>
            <a:stCxn id="13" idx="3"/>
            <a:endCxn id="12" idx="4"/>
          </p:cNvCxnSpPr>
          <p:nvPr/>
        </p:nvCxnSpPr>
        <p:spPr>
          <a:xfrm flipV="1">
            <a:off x="7236296" y="4149080"/>
            <a:ext cx="360040" cy="32403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732240" y="5911388"/>
            <a:ext cx="17281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err="1" smtClean="0"/>
              <a:t>DuBrion</a:t>
            </a:r>
            <a:r>
              <a:rPr kumimoji="1" lang="en-US" altLang="ja-JP" sz="1050" dirty="0" smtClean="0"/>
              <a:t> (1998)</a:t>
            </a:r>
            <a:endParaRPr kumimoji="1" lang="ja-JP" altLang="en-US" sz="105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851920" y="270892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u="sng" dirty="0" smtClean="0"/>
              <a:t>Goal setting theory</a:t>
            </a:r>
            <a:endParaRPr kumimoji="1" lang="ja-JP" altLang="en-US" sz="1400" b="1" u="sng" dirty="0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Current Situation</a:t>
            </a:r>
            <a:br>
              <a:rPr kumimoji="1" lang="en-US" altLang="ja-JP" dirty="0" smtClean="0"/>
            </a:br>
            <a:r>
              <a:rPr lang="en-US" altLang="ja-JP" dirty="0" smtClean="0"/>
              <a:t>from Financial Statements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kumimoji="1" lang="en-US" altLang="ja-JP" dirty="0" smtClean="0"/>
              <a:t>Declining profits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Falling Sales</a:t>
            </a:r>
          </a:p>
          <a:p>
            <a:pPr marL="342900" indent="-342900">
              <a:buFont typeface="Arial" pitchFamily="34" charset="0"/>
              <a:buAutoNum type="arabicPeriod"/>
            </a:pPr>
            <a:r>
              <a:rPr lang="en-US" altLang="ja-JP" dirty="0" smtClean="0"/>
              <a:t>High Stockholding</a:t>
            </a:r>
            <a:endParaRPr lang="ja-JP" altLang="en-US" dirty="0"/>
          </a:p>
          <a:p>
            <a:pPr marL="342900" indent="-342900">
              <a:buAutoNum type="arabicPeriod"/>
            </a:pPr>
            <a:r>
              <a:rPr kumimoji="1" lang="en-US" altLang="ja-JP" dirty="0" smtClean="0"/>
              <a:t>Overproduction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No effectively using Capital</a:t>
            </a:r>
          </a:p>
          <a:p>
            <a:pPr marL="342900" indent="-342900">
              <a:buAutoNum type="arabicPeriod"/>
            </a:pPr>
            <a:r>
              <a:rPr lang="en-US" altLang="ja-JP" dirty="0" smtClean="0"/>
              <a:t>Increasing Costs or inefficiency</a:t>
            </a:r>
          </a:p>
          <a:p>
            <a:pPr marL="342900" indent="-342900"/>
            <a:endParaRPr lang="en-US" altLang="ja-JP" dirty="0" smtClean="0"/>
          </a:p>
          <a:p>
            <a:pPr marL="342900" indent="-342900" algn="ctr"/>
            <a:r>
              <a:rPr kumimoji="1" lang="ja-JP" altLang="en-US" dirty="0" smtClean="0"/>
              <a:t>↓</a:t>
            </a:r>
            <a:endParaRPr kumimoji="1" lang="en-US" altLang="ja-JP" dirty="0" smtClean="0"/>
          </a:p>
          <a:p>
            <a:pPr marL="800100" lvl="1" indent="-342900"/>
            <a:endParaRPr lang="en-US" altLang="ja-JP" dirty="0" smtClean="0"/>
          </a:p>
          <a:p>
            <a:pPr marL="800100" lvl="1" indent="-342900">
              <a:buFont typeface="Wingdings" pitchFamily="2" charset="2"/>
              <a:buChar char="p"/>
            </a:pPr>
            <a:r>
              <a:rPr kumimoji="1" lang="en-US" altLang="ja-JP" sz="1400" dirty="0" smtClean="0"/>
              <a:t>Resetting Goals</a:t>
            </a:r>
          </a:p>
          <a:p>
            <a:pPr marL="800100" lvl="1" indent="-342900">
              <a:buFont typeface="Wingdings" pitchFamily="2" charset="2"/>
              <a:buChar char="p"/>
            </a:pPr>
            <a:r>
              <a:rPr lang="en-US" altLang="ja-JP" sz="1400" dirty="0" smtClean="0"/>
              <a:t>Restructuring </a:t>
            </a:r>
            <a:r>
              <a:rPr lang="en-US" altLang="ja-JP" sz="1400" dirty="0" err="1" smtClean="0"/>
              <a:t>Organisation</a:t>
            </a:r>
            <a:endParaRPr kumimoji="1" lang="en-US" altLang="ja-JP" sz="1400" dirty="0" smtClean="0"/>
          </a:p>
          <a:p>
            <a:pPr marL="342900" indent="-342900">
              <a:buAutoNum type="arabicPeriod"/>
            </a:pPr>
            <a:endParaRPr kumimoji="1" lang="en-US" altLang="ja-JP" dirty="0" smtClean="0"/>
          </a:p>
        </p:txBody>
      </p:sp>
      <p:graphicFrame>
        <p:nvGraphicFramePr>
          <p:cNvPr id="6" name="コンテンツ プレースホルダ 4"/>
          <p:cNvGraphicFramePr>
            <a:graphicFrameLocks/>
          </p:cNvGraphicFramePr>
          <p:nvPr/>
        </p:nvGraphicFramePr>
        <p:xfrm>
          <a:off x="6300192" y="260648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コンテンツ プレースホルダ 4"/>
          <p:cNvGraphicFramePr>
            <a:graphicFrameLocks/>
          </p:cNvGraphicFramePr>
          <p:nvPr/>
        </p:nvGraphicFramePr>
        <p:xfrm>
          <a:off x="3563888" y="2289274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コンテンツ プレースホルダ 4"/>
          <p:cNvGraphicFramePr>
            <a:graphicFrameLocks/>
          </p:cNvGraphicFramePr>
          <p:nvPr/>
        </p:nvGraphicFramePr>
        <p:xfrm>
          <a:off x="6289030" y="2276872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3" name="コンテンツ プレースホルダ 4"/>
          <p:cNvGraphicFramePr>
            <a:graphicFrameLocks/>
          </p:cNvGraphicFramePr>
          <p:nvPr/>
        </p:nvGraphicFramePr>
        <p:xfrm>
          <a:off x="3563888" y="4377332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コンテンツ プレースホルダ 4"/>
          <p:cNvGraphicFramePr>
            <a:graphicFrameLocks/>
          </p:cNvGraphicFramePr>
          <p:nvPr/>
        </p:nvGraphicFramePr>
        <p:xfrm>
          <a:off x="6289030" y="4364930"/>
          <a:ext cx="2652713" cy="1931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0" y="0"/>
            <a:ext cx="2403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Current situation of Wave Riders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Action Plan 2011 From SWOT Analysis</a:t>
            </a:r>
            <a:br>
              <a:rPr kumimoji="1" lang="en-US" altLang="ja-JP" dirty="0" smtClean="0"/>
            </a:br>
            <a:r>
              <a:rPr lang="en-US" altLang="ja-JP" dirty="0" smtClean="0"/>
              <a:t>(Strategy Three)</a:t>
            </a:r>
            <a:endParaRPr kumimoji="1" lang="ja-JP" altLang="en-US" dirty="0"/>
          </a:p>
        </p:txBody>
      </p:sp>
      <p:graphicFrame>
        <p:nvGraphicFramePr>
          <p:cNvPr id="5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r>
              <a:rPr kumimoji="1" lang="en-US" altLang="ja-JP" dirty="0" smtClean="0"/>
              <a:t>-Research European Market in order to Develop the new Market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-Sales Promotion (campaign) in European Market to enhance the business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-Price change, according to inflation (increasing contribution)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-HR Allocation Change (shift from Leisure Sales to European sales)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-Continue to invest in new tech to advance in competitive market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-HR moving between Finance &amp; HR, as a kind of the reduction</a:t>
            </a:r>
          </a:p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0"/>
            <a:ext cx="2403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Current situation of Wave Riders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Strategic Planning for WAVERIDER 2011, </a:t>
            </a:r>
            <a:br>
              <a:rPr lang="en-US" altLang="ja-JP" dirty="0" smtClean="0"/>
            </a:br>
            <a:r>
              <a:rPr lang="en-US" altLang="ja-JP" dirty="0" smtClean="0"/>
              <a:t>from Strategic leadership</a:t>
            </a:r>
            <a:endParaRPr kumimoji="1" lang="ja-JP" altLang="en-US" dirty="0"/>
          </a:p>
        </p:txBody>
      </p:sp>
      <p:sp>
        <p:nvSpPr>
          <p:cNvPr id="10" name="テキスト プレースホルダ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</a:pPr>
            <a:endParaRPr lang="en-US" altLang="ja-JP" dirty="0" smtClean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Cost reduction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altLang="ja-JP" dirty="0" smtClean="0"/>
              <a:t>Sales costs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altLang="ja-JP" dirty="0" smtClean="0"/>
              <a:t>Operation costs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altLang="ja-JP" dirty="0" smtClean="0"/>
              <a:t>Salaries &amp; Wages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Improvement of ITR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Improvement of ROCE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dirty="0" smtClean="0"/>
              <a:t>New Market Development</a:t>
            </a:r>
            <a:endParaRPr lang="ja-JP" altLang="en-US" dirty="0" smtClean="0"/>
          </a:p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409184" y="6356350"/>
            <a:ext cx="2133600" cy="365125"/>
          </a:xfrm>
        </p:spPr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3995936" y="692696"/>
            <a:ext cx="1224136" cy="72008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 err="1" smtClean="0"/>
              <a:t>Analyse</a:t>
            </a:r>
            <a:r>
              <a:rPr lang="en-US" altLang="ja-JP" sz="1200" dirty="0" smtClean="0"/>
              <a:t> internal &amp; external environment</a:t>
            </a:r>
            <a:endParaRPr kumimoji="1" lang="ja-JP" altLang="en-US" sz="1200" dirty="0"/>
          </a:p>
        </p:txBody>
      </p:sp>
      <p:sp>
        <p:nvSpPr>
          <p:cNvPr id="12" name="角丸四角形 11"/>
          <p:cNvSpPr/>
          <p:nvPr/>
        </p:nvSpPr>
        <p:spPr>
          <a:xfrm>
            <a:off x="5580112" y="692696"/>
            <a:ext cx="1224136" cy="72008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 err="1" smtClean="0"/>
              <a:t>Analyse</a:t>
            </a:r>
            <a:r>
              <a:rPr lang="en-US" altLang="ja-JP" sz="1200" dirty="0" smtClean="0"/>
              <a:t> the competitors (price, Product, strategy, etc)</a:t>
            </a:r>
            <a:endParaRPr kumimoji="1" lang="ja-JP" altLang="en-US" sz="1200" dirty="0"/>
          </a:p>
        </p:txBody>
      </p:sp>
      <p:sp>
        <p:nvSpPr>
          <p:cNvPr id="13" name="角丸四角形 12"/>
          <p:cNvSpPr/>
          <p:nvPr/>
        </p:nvSpPr>
        <p:spPr>
          <a:xfrm>
            <a:off x="7092280" y="692696"/>
            <a:ext cx="1224136" cy="720080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200" dirty="0" smtClean="0"/>
              <a:t>HR &amp; QM of Products</a:t>
            </a:r>
            <a:endParaRPr kumimoji="1" lang="ja-JP" altLang="en-US" sz="1200" dirty="0"/>
          </a:p>
        </p:txBody>
      </p:sp>
      <p:sp>
        <p:nvSpPr>
          <p:cNvPr id="14" name="角丸四角形 13"/>
          <p:cNvSpPr/>
          <p:nvPr/>
        </p:nvSpPr>
        <p:spPr>
          <a:xfrm>
            <a:off x="5004048" y="1772816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SWOT Analysis</a:t>
            </a:r>
            <a:endParaRPr kumimoji="1" lang="ja-JP" altLang="en-US" sz="1600" dirty="0"/>
          </a:p>
        </p:txBody>
      </p:sp>
      <p:sp>
        <p:nvSpPr>
          <p:cNvPr id="15" name="角丸四角形 14"/>
          <p:cNvSpPr/>
          <p:nvPr/>
        </p:nvSpPr>
        <p:spPr>
          <a:xfrm>
            <a:off x="5004048" y="2564904"/>
            <a:ext cx="2376264" cy="1224136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Action Plan</a:t>
            </a:r>
          </a:p>
          <a:p>
            <a:pPr lvl="1"/>
            <a:r>
              <a:rPr lang="en-US" altLang="ja-JP" sz="1600" dirty="0" smtClean="0"/>
              <a:t>-</a:t>
            </a:r>
            <a:r>
              <a:rPr lang="en-US" altLang="ja-JP" sz="1100" dirty="0" smtClean="0"/>
              <a:t>New Market Development</a:t>
            </a:r>
          </a:p>
          <a:p>
            <a:pPr lvl="1"/>
            <a:r>
              <a:rPr kumimoji="1" lang="en-US" altLang="ja-JP" sz="1100" dirty="0" smtClean="0"/>
              <a:t>-HR shift</a:t>
            </a:r>
          </a:p>
          <a:p>
            <a:pPr lvl="1"/>
            <a:r>
              <a:rPr lang="en-US" altLang="ja-JP" sz="1100" dirty="0" smtClean="0"/>
              <a:t>-Price change</a:t>
            </a:r>
          </a:p>
          <a:p>
            <a:pPr lvl="1"/>
            <a:r>
              <a:rPr kumimoji="1" lang="en-US" altLang="ja-JP" sz="1100" dirty="0" smtClean="0"/>
              <a:t>-HR reallocation</a:t>
            </a:r>
            <a:endParaRPr kumimoji="1" lang="ja-JP" altLang="en-US" sz="1100" dirty="0"/>
          </a:p>
        </p:txBody>
      </p:sp>
      <p:sp>
        <p:nvSpPr>
          <p:cNvPr id="17" name="角丸四角形 16"/>
          <p:cNvSpPr/>
          <p:nvPr/>
        </p:nvSpPr>
        <p:spPr>
          <a:xfrm>
            <a:off x="5004048" y="4005064"/>
            <a:ext cx="2376264" cy="1872208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 smtClean="0"/>
              <a:t>Mission Statement for next 5 years</a:t>
            </a:r>
          </a:p>
          <a:p>
            <a:pPr marL="228600" indent="-228600">
              <a:buFont typeface="+mj-lt"/>
              <a:buAutoNum type="arabicPeriod"/>
            </a:pPr>
            <a:endParaRPr lang="en-US" altLang="ja-JP" sz="1100" dirty="0" smtClean="0"/>
          </a:p>
          <a:p>
            <a:pPr marL="228600" indent="-228600">
              <a:buFont typeface="+mj-lt"/>
              <a:buAutoNum type="arabicPeriod"/>
            </a:pPr>
            <a:r>
              <a:rPr lang="en-US" altLang="ja-JP" sz="1100" dirty="0" smtClean="0"/>
              <a:t>To review the current situation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100" dirty="0" smtClean="0"/>
              <a:t>To rebuild the winning strategies using </a:t>
            </a:r>
            <a:r>
              <a:rPr lang="en-US" altLang="ja-JP" sz="1100" dirty="0" err="1" smtClean="0"/>
              <a:t>Hoshin</a:t>
            </a:r>
            <a:r>
              <a:rPr lang="en-US" altLang="ja-JP" sz="1100" dirty="0" smtClean="0"/>
              <a:t> </a:t>
            </a:r>
            <a:r>
              <a:rPr lang="en-US" altLang="ja-JP" sz="1100" dirty="0" err="1" smtClean="0"/>
              <a:t>Kanri</a:t>
            </a:r>
            <a:r>
              <a:rPr lang="en-US" altLang="ja-JP" sz="1100" dirty="0" smtClean="0"/>
              <a:t> (Policy Deployment) 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100" dirty="0" smtClean="0"/>
              <a:t>To revive Wave Riders Business in next 5 years.</a:t>
            </a:r>
          </a:p>
          <a:p>
            <a:pPr marL="228600" indent="-228600">
              <a:buFont typeface="+mj-lt"/>
              <a:buAutoNum type="arabicPeriod"/>
            </a:pPr>
            <a:endParaRPr lang="ja-JP" altLang="en-US" sz="1100" dirty="0"/>
          </a:p>
        </p:txBody>
      </p:sp>
      <p:cxnSp>
        <p:nvCxnSpPr>
          <p:cNvPr id="19" name="カギ線コネクタ 18"/>
          <p:cNvCxnSpPr>
            <a:stCxn id="11" idx="2"/>
            <a:endCxn id="14" idx="0"/>
          </p:cNvCxnSpPr>
          <p:nvPr/>
        </p:nvCxnSpPr>
        <p:spPr>
          <a:xfrm rot="16200000" flipH="1">
            <a:off x="5220072" y="800708"/>
            <a:ext cx="360040" cy="1584176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2" idx="2"/>
            <a:endCxn id="14" idx="0"/>
          </p:cNvCxnSpPr>
          <p:nvPr/>
        </p:nvCxnSpPr>
        <p:spPr>
          <a:xfrm rot="5400000">
            <a:off x="6012160" y="1592796"/>
            <a:ext cx="360040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/>
          <p:cNvCxnSpPr>
            <a:stCxn id="13" idx="2"/>
            <a:endCxn id="14" idx="0"/>
          </p:cNvCxnSpPr>
          <p:nvPr/>
        </p:nvCxnSpPr>
        <p:spPr>
          <a:xfrm rot="5400000">
            <a:off x="6768244" y="836712"/>
            <a:ext cx="360040" cy="1512168"/>
          </a:xfrm>
          <a:prstGeom prst="bentConnector3">
            <a:avLst>
              <a:gd name="adj1" fmla="val 5000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4" idx="2"/>
            <a:endCxn id="15" idx="0"/>
          </p:cNvCxnSpPr>
          <p:nvPr/>
        </p:nvCxnSpPr>
        <p:spPr>
          <a:xfrm rot="5400000">
            <a:off x="6084168" y="2456892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5" idx="2"/>
            <a:endCxn id="17" idx="0"/>
          </p:cNvCxnSpPr>
          <p:nvPr/>
        </p:nvCxnSpPr>
        <p:spPr>
          <a:xfrm rot="5400000">
            <a:off x="6084168" y="3897052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300192" y="6127412"/>
            <a:ext cx="21602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</a:t>
            </a:r>
            <a:r>
              <a:rPr kumimoji="1" lang="en-US" altLang="ja-JP" sz="1050" dirty="0" err="1" smtClean="0"/>
              <a:t>DuBrion</a:t>
            </a:r>
            <a:r>
              <a:rPr kumimoji="1" lang="en-US" altLang="ja-JP" sz="1050" dirty="0" smtClean="0"/>
              <a:t> (1998)</a:t>
            </a:r>
            <a:endParaRPr kumimoji="1" lang="ja-JP" altLang="en-US" sz="1050" dirty="0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0" y="0"/>
            <a:ext cx="756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下カーブ矢印 56"/>
          <p:cNvSpPr/>
          <p:nvPr/>
        </p:nvSpPr>
        <p:spPr>
          <a:xfrm rot="16871035">
            <a:off x="1620956" y="2306376"/>
            <a:ext cx="6146798" cy="1758361"/>
          </a:xfrm>
          <a:prstGeom prst="curvedDownArrow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Strategy Process for</a:t>
            </a:r>
            <a:br>
              <a:rPr kumimoji="1" lang="en-US" altLang="ja-JP" dirty="0" smtClean="0"/>
            </a:br>
            <a:r>
              <a:rPr kumimoji="1" lang="en-US" altLang="ja-JP" dirty="0" smtClean="0"/>
              <a:t>WAVERIDER 2011</a:t>
            </a:r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353347"/>
          </a:xfrm>
        </p:spPr>
        <p:txBody>
          <a:bodyPr/>
          <a:lstStyle/>
          <a:p>
            <a:r>
              <a:rPr kumimoji="1" lang="en-US" altLang="ja-JP" dirty="0" smtClean="0"/>
              <a:t>Based on Strategy three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>
                <a:latin typeface="+mj-lt"/>
              </a:rPr>
              <a:pPr/>
              <a:t>6</a:t>
            </a:fld>
            <a:endParaRPr kumimoji="1" lang="ja-JP" altLang="en-US">
              <a:latin typeface="+mj-lt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427984" y="404664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Sales decreasing</a:t>
            </a:r>
          </a:p>
          <a:p>
            <a:pPr algn="ctr"/>
            <a:r>
              <a:rPr lang="en-US" altLang="ja-JP" sz="1050" dirty="0" smtClean="0">
                <a:latin typeface="+mj-lt"/>
              </a:rPr>
              <a:t>High cost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948264" y="404664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Continuous review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27984" y="98072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SWOT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6948264" y="98072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Internal Appraisal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004048" y="1484784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Market development</a:t>
            </a:r>
          </a:p>
          <a:p>
            <a:pPr algn="ctr"/>
            <a:r>
              <a:rPr lang="en-US" altLang="ja-JP" sz="1200" dirty="0" smtClean="0">
                <a:latin typeface="+mj-lt"/>
              </a:rPr>
              <a:t>Review the cost</a:t>
            </a:r>
          </a:p>
          <a:p>
            <a:pPr algn="ctr"/>
            <a:r>
              <a:rPr kumimoji="1" lang="en-US" altLang="ja-JP" sz="1200" dirty="0" smtClean="0">
                <a:latin typeface="+mj-lt"/>
              </a:rPr>
              <a:t>HR reduction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5004048" y="227687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Restructuring in 5years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427984" y="314096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Cost reduction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6948264" y="3140968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Market development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5004048" y="3645024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Increase market share in Europe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5004048" y="443711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Action Plan (seen in as page-3)</a:t>
            </a:r>
            <a:endParaRPr kumimoji="1" lang="ja-JP" altLang="en-US" sz="1200" dirty="0">
              <a:latin typeface="+mj-lt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4211960" y="5229200"/>
            <a:ext cx="1080120" cy="504056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 smtClean="0">
                <a:latin typeface="+mj-lt"/>
              </a:rPr>
              <a:t>Allocation Financial resource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7092280" y="5229200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Shift managers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52120" y="5229200"/>
            <a:ext cx="1080120" cy="36004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>
                <a:latin typeface="+mj-lt"/>
              </a:rPr>
              <a:t>Changing Orgs</a:t>
            </a:r>
            <a:endParaRPr kumimoji="1" lang="ja-JP" altLang="en-US" sz="1050" dirty="0">
              <a:latin typeface="+mj-lt"/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5004048" y="5877272"/>
            <a:ext cx="2376264" cy="576064"/>
          </a:xfrm>
          <a:prstGeom prst="roundRect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latin typeface="+mj-lt"/>
              </a:rPr>
              <a:t>Actual results &amp; outcomes</a:t>
            </a:r>
            <a:endParaRPr kumimoji="1" lang="ja-JP" altLang="en-US" sz="1200" dirty="0">
              <a:latin typeface="+mj-lt"/>
            </a:endParaRPr>
          </a:p>
        </p:txBody>
      </p:sp>
      <p:cxnSp>
        <p:nvCxnSpPr>
          <p:cNvPr id="21" name="図形 20"/>
          <p:cNvCxnSpPr>
            <a:stCxn id="6" idx="3"/>
            <a:endCxn id="10" idx="0"/>
          </p:cNvCxnSpPr>
          <p:nvPr/>
        </p:nvCxnSpPr>
        <p:spPr>
          <a:xfrm>
            <a:off x="5508104" y="584684"/>
            <a:ext cx="684076" cy="900100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図形 22"/>
          <p:cNvCxnSpPr>
            <a:stCxn id="7" idx="1"/>
            <a:endCxn id="10" idx="0"/>
          </p:cNvCxnSpPr>
          <p:nvPr/>
        </p:nvCxnSpPr>
        <p:spPr>
          <a:xfrm rot="10800000" flipV="1">
            <a:off x="6192180" y="584684"/>
            <a:ext cx="756084" cy="900100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図形 24"/>
          <p:cNvCxnSpPr>
            <a:stCxn id="8" idx="3"/>
            <a:endCxn id="10" idx="0"/>
          </p:cNvCxnSpPr>
          <p:nvPr/>
        </p:nvCxnSpPr>
        <p:spPr>
          <a:xfrm>
            <a:off x="5508104" y="1160748"/>
            <a:ext cx="684076" cy="32403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図形 26"/>
          <p:cNvCxnSpPr>
            <a:stCxn id="9" idx="1"/>
            <a:endCxn id="10" idx="0"/>
          </p:cNvCxnSpPr>
          <p:nvPr/>
        </p:nvCxnSpPr>
        <p:spPr>
          <a:xfrm rot="10800000" flipV="1">
            <a:off x="6192180" y="1160748"/>
            <a:ext cx="756084" cy="32403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0" idx="2"/>
            <a:endCxn id="11" idx="0"/>
          </p:cNvCxnSpPr>
          <p:nvPr/>
        </p:nvCxnSpPr>
        <p:spPr>
          <a:xfrm rot="5400000">
            <a:off x="6084168" y="2168860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図形 30"/>
          <p:cNvCxnSpPr>
            <a:stCxn id="11" idx="2"/>
            <a:endCxn id="12" idx="3"/>
          </p:cNvCxnSpPr>
          <p:nvPr/>
        </p:nvCxnSpPr>
        <p:spPr>
          <a:xfrm rot="5400000">
            <a:off x="5616116" y="2744924"/>
            <a:ext cx="468052" cy="68407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図形 32"/>
          <p:cNvCxnSpPr>
            <a:stCxn id="11" idx="2"/>
            <a:endCxn id="13" idx="1"/>
          </p:cNvCxnSpPr>
          <p:nvPr/>
        </p:nvCxnSpPr>
        <p:spPr>
          <a:xfrm rot="16200000" flipH="1">
            <a:off x="6336196" y="2708920"/>
            <a:ext cx="468052" cy="756084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カギ線コネクタ 34"/>
          <p:cNvCxnSpPr>
            <a:stCxn id="12" idx="1"/>
            <a:endCxn id="14" idx="1"/>
          </p:cNvCxnSpPr>
          <p:nvPr/>
        </p:nvCxnSpPr>
        <p:spPr>
          <a:xfrm rot="10800000" flipH="1" flipV="1">
            <a:off x="4427984" y="3320988"/>
            <a:ext cx="576064" cy="612068"/>
          </a:xfrm>
          <a:prstGeom prst="bentConnector3">
            <a:avLst>
              <a:gd name="adj1" fmla="val -39683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/>
          <p:cNvCxnSpPr>
            <a:stCxn id="13" idx="3"/>
            <a:endCxn id="14" idx="3"/>
          </p:cNvCxnSpPr>
          <p:nvPr/>
        </p:nvCxnSpPr>
        <p:spPr>
          <a:xfrm flipH="1">
            <a:off x="7380312" y="3320988"/>
            <a:ext cx="648072" cy="612068"/>
          </a:xfrm>
          <a:prstGeom prst="bentConnector3">
            <a:avLst>
              <a:gd name="adj1" fmla="val -35274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4" idx="2"/>
            <a:endCxn id="15" idx="0"/>
          </p:cNvCxnSpPr>
          <p:nvPr/>
        </p:nvCxnSpPr>
        <p:spPr>
          <a:xfrm rot="5400000">
            <a:off x="6084168" y="4329100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15" idx="2"/>
            <a:endCxn id="18" idx="0"/>
          </p:cNvCxnSpPr>
          <p:nvPr/>
        </p:nvCxnSpPr>
        <p:spPr>
          <a:xfrm rot="5400000">
            <a:off x="6084168" y="5121188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図形 42"/>
          <p:cNvCxnSpPr>
            <a:stCxn id="15" idx="1"/>
            <a:endCxn id="16" idx="0"/>
          </p:cNvCxnSpPr>
          <p:nvPr/>
        </p:nvCxnSpPr>
        <p:spPr>
          <a:xfrm rot="10800000" flipV="1">
            <a:off x="4752020" y="4725144"/>
            <a:ext cx="252028" cy="50405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カギ線コネクタ 44"/>
          <p:cNvCxnSpPr>
            <a:stCxn id="15" idx="3"/>
            <a:endCxn id="17" idx="0"/>
          </p:cNvCxnSpPr>
          <p:nvPr/>
        </p:nvCxnSpPr>
        <p:spPr>
          <a:xfrm>
            <a:off x="7380312" y="4725144"/>
            <a:ext cx="252028" cy="504056"/>
          </a:xfrm>
          <a:prstGeom prst="bentConnector2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>
            <a:stCxn id="18" idx="2"/>
          </p:cNvCxnSpPr>
          <p:nvPr/>
        </p:nvCxnSpPr>
        <p:spPr>
          <a:xfrm rot="5400000">
            <a:off x="6084168" y="5697252"/>
            <a:ext cx="216024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カギ線コネクタ 49"/>
          <p:cNvCxnSpPr>
            <a:stCxn id="17" idx="3"/>
            <a:endCxn id="19" idx="3"/>
          </p:cNvCxnSpPr>
          <p:nvPr/>
        </p:nvCxnSpPr>
        <p:spPr>
          <a:xfrm flipH="1">
            <a:off x="7380312" y="5409220"/>
            <a:ext cx="792088" cy="756084"/>
          </a:xfrm>
          <a:prstGeom prst="bentConnector3">
            <a:avLst>
              <a:gd name="adj1" fmla="val -2886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カギ線コネクタ 51"/>
          <p:cNvCxnSpPr>
            <a:stCxn id="16" idx="1"/>
            <a:endCxn id="19" idx="1"/>
          </p:cNvCxnSpPr>
          <p:nvPr/>
        </p:nvCxnSpPr>
        <p:spPr>
          <a:xfrm rot="10800000" flipH="1" flipV="1">
            <a:off x="4211960" y="5481228"/>
            <a:ext cx="792088" cy="684076"/>
          </a:xfrm>
          <a:prstGeom prst="bentConnector3">
            <a:avLst>
              <a:gd name="adj1" fmla="val -28860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652120" y="6559460"/>
            <a:ext cx="28083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Deming (1993), </a:t>
            </a:r>
            <a:r>
              <a:rPr kumimoji="1" lang="en-US" altLang="ja-JP" sz="1050" dirty="0" err="1" smtClean="0"/>
              <a:t>DuBrion</a:t>
            </a:r>
            <a:r>
              <a:rPr kumimoji="1" lang="en-US" altLang="ja-JP" sz="1050" dirty="0" smtClean="0"/>
              <a:t> (1998)</a:t>
            </a:r>
            <a:endParaRPr kumimoji="1" lang="ja-JP" altLang="en-US" sz="1050" dirty="0"/>
          </a:p>
        </p:txBody>
      </p:sp>
      <p:sp>
        <p:nvSpPr>
          <p:cNvPr id="38" name="フッター プレースホルダ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0" y="0"/>
            <a:ext cx="7569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Strategy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Briefing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Hoshin-Kanri</a:t>
            </a:r>
            <a:endParaRPr kumimoji="1" lang="ja-JP" altLang="en-US" dirty="0"/>
          </a:p>
        </p:txBody>
      </p:sp>
      <p:sp>
        <p:nvSpPr>
          <p:cNvPr id="121" name="テキスト プレースホルダ 120"/>
          <p:cNvSpPr>
            <a:spLocks noGrp="1"/>
          </p:cNvSpPr>
          <p:nvPr>
            <p:ph type="body" sz="half" idx="2"/>
          </p:nvPr>
        </p:nvSpPr>
        <p:spPr>
          <a:xfrm>
            <a:off x="457200" y="1556793"/>
            <a:ext cx="3008313" cy="2160240"/>
          </a:xfrm>
        </p:spPr>
        <p:txBody>
          <a:bodyPr>
            <a:noAutofit/>
          </a:bodyPr>
          <a:lstStyle/>
          <a:p>
            <a:r>
              <a:rPr lang="en-US" altLang="ja-JP" b="1" dirty="0" err="1" smtClean="0"/>
              <a:t>Hoshin</a:t>
            </a:r>
            <a:r>
              <a:rPr lang="en-US" altLang="ja-JP" dirty="0" smtClean="0"/>
              <a:t> = direction, a course, a policy, a plan, an aim </a:t>
            </a:r>
          </a:p>
          <a:p>
            <a:r>
              <a:rPr lang="en-US" altLang="ja-JP" b="1" dirty="0" err="1" smtClean="0"/>
              <a:t>Kanri</a:t>
            </a:r>
            <a:r>
              <a:rPr lang="en-US" altLang="ja-JP" dirty="0" smtClean="0"/>
              <a:t> = management, administration, or control</a:t>
            </a:r>
          </a:p>
          <a:p>
            <a:endParaRPr lang="en-US" altLang="ja-JP" dirty="0" smtClean="0"/>
          </a:p>
          <a:p>
            <a:r>
              <a:rPr lang="en-US" altLang="ja-JP" b="1" dirty="0" err="1" smtClean="0"/>
              <a:t>Hoshin</a:t>
            </a:r>
            <a:r>
              <a:rPr lang="en-US" altLang="ja-JP" b="1" dirty="0" smtClean="0"/>
              <a:t> </a:t>
            </a:r>
            <a:r>
              <a:rPr lang="en-US" altLang="ja-JP" b="1" dirty="0" err="1" smtClean="0"/>
              <a:t>Kanri</a:t>
            </a:r>
            <a:r>
              <a:rPr lang="en-US" altLang="ja-JP" dirty="0" smtClean="0"/>
              <a:t> – A method of implementing strategy to get the right thing done.</a:t>
            </a:r>
          </a:p>
        </p:txBody>
      </p:sp>
      <p:graphicFrame>
        <p:nvGraphicFramePr>
          <p:cNvPr id="122" name="図表 121"/>
          <p:cNvGraphicFramePr/>
          <p:nvPr/>
        </p:nvGraphicFramePr>
        <p:xfrm>
          <a:off x="3923928" y="260648"/>
          <a:ext cx="4920208" cy="2824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24" name="直線コネクタ 123"/>
          <p:cNvCxnSpPr/>
          <p:nvPr/>
        </p:nvCxnSpPr>
        <p:spPr>
          <a:xfrm>
            <a:off x="2339752" y="3429000"/>
            <a:ext cx="4032448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6" name="テキスト ボックス 125"/>
          <p:cNvSpPr txBox="1"/>
          <p:nvPr/>
        </p:nvSpPr>
        <p:spPr>
          <a:xfrm>
            <a:off x="467544" y="4077072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rgbClr val="FF0000"/>
                </a:solidFill>
              </a:rPr>
              <a:t>Determine</a:t>
            </a:r>
            <a:r>
              <a:rPr lang="en-US" altLang="ja-JP" sz="1100" dirty="0" smtClean="0"/>
              <a:t> the </a:t>
            </a:r>
            <a:r>
              <a:rPr lang="en-US" altLang="ja-JP" sz="1100" dirty="0" err="1" smtClean="0"/>
              <a:t>organisation’s</a:t>
            </a:r>
            <a:r>
              <a:rPr lang="en-US" altLang="ja-JP" sz="1100" dirty="0" smtClean="0"/>
              <a:t> current situation</a:t>
            </a:r>
            <a:endParaRPr kumimoji="1" lang="ja-JP" altLang="en-US" sz="1100" dirty="0"/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467544" y="4726305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Establish </a:t>
            </a:r>
            <a:r>
              <a:rPr lang="en-US" altLang="ja-JP" sz="1100" dirty="0" smtClean="0">
                <a:solidFill>
                  <a:srgbClr val="FF0000"/>
                </a:solidFill>
              </a:rPr>
              <a:t>Vision/Mission/Goals </a:t>
            </a:r>
            <a:r>
              <a:rPr lang="en-US" altLang="ja-JP" sz="1100" dirty="0" smtClean="0"/>
              <a:t>to develop the future</a:t>
            </a:r>
            <a:endParaRPr kumimoji="1" lang="ja-JP" altLang="en-US" sz="1100" dirty="0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467544" y="5374377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rgbClr val="FF0000"/>
                </a:solidFill>
              </a:rPr>
              <a:t>Select Vision elements for 3-5 Y </a:t>
            </a:r>
            <a:r>
              <a:rPr lang="en-US" altLang="ja-JP" sz="1100" dirty="0" smtClean="0"/>
              <a:t>breakthrough</a:t>
            </a:r>
            <a:endParaRPr kumimoji="1" lang="ja-JP" altLang="en-US" sz="1100" dirty="0"/>
          </a:p>
        </p:txBody>
      </p:sp>
      <p:cxnSp>
        <p:nvCxnSpPr>
          <p:cNvPr id="130" name="直線矢印コネクタ 129"/>
          <p:cNvCxnSpPr>
            <a:stCxn id="126" idx="2"/>
            <a:endCxn id="127" idx="0"/>
          </p:cNvCxnSpPr>
          <p:nvPr/>
        </p:nvCxnSpPr>
        <p:spPr>
          <a:xfrm rot="5400000">
            <a:off x="1582507" y="4617132"/>
            <a:ext cx="218346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矢印コネクタ 131"/>
          <p:cNvCxnSpPr>
            <a:stCxn id="127" idx="2"/>
            <a:endCxn id="128" idx="0"/>
          </p:cNvCxnSpPr>
          <p:nvPr/>
        </p:nvCxnSpPr>
        <p:spPr>
          <a:xfrm rot="5400000">
            <a:off x="1583088" y="5265784"/>
            <a:ext cx="217185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3491880" y="4077072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Identify </a:t>
            </a:r>
            <a:r>
              <a:rPr lang="en-US" altLang="ja-JP" sz="1100" dirty="0" smtClean="0">
                <a:solidFill>
                  <a:srgbClr val="FF0000"/>
                </a:solidFill>
              </a:rPr>
              <a:t>Core Matrix </a:t>
            </a:r>
            <a:r>
              <a:rPr lang="en-US" altLang="ja-JP" sz="1100" dirty="0" smtClean="0"/>
              <a:t>to improve the </a:t>
            </a:r>
            <a:r>
              <a:rPr lang="en-US" altLang="ja-JP" sz="1100" dirty="0" smtClean="0">
                <a:solidFill>
                  <a:srgbClr val="FF0000"/>
                </a:solidFill>
              </a:rPr>
              <a:t>vision</a:t>
            </a:r>
            <a:r>
              <a:rPr lang="en-US" altLang="ja-JP" sz="1100" dirty="0" smtClean="0"/>
              <a:t> elements</a:t>
            </a:r>
            <a:endParaRPr kumimoji="1" lang="ja-JP" altLang="en-US" sz="1100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3491880" y="4726305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chemeClr val="tx2">
                    <a:lumMod val="75000"/>
                  </a:schemeClr>
                </a:solidFill>
              </a:rPr>
              <a:t>Identify Base line &amp; Benchmark Performance</a:t>
            </a:r>
            <a:endParaRPr kumimoji="1" lang="ja-JP" altLang="en-US" sz="11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3491880" y="5374377"/>
            <a:ext cx="244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Deploy the Plan (</a:t>
            </a:r>
            <a:r>
              <a:rPr lang="en-US" altLang="ja-JP" sz="1100" dirty="0" smtClean="0">
                <a:solidFill>
                  <a:srgbClr val="FF0000"/>
                </a:solidFill>
              </a:rPr>
              <a:t>catch ball</a:t>
            </a:r>
            <a:r>
              <a:rPr lang="en-US" altLang="ja-JP" sz="1100" dirty="0" smtClean="0"/>
              <a:t>)</a:t>
            </a:r>
            <a:endParaRPr kumimoji="1" lang="ja-JP" altLang="en-US" sz="1100" dirty="0"/>
          </a:p>
        </p:txBody>
      </p:sp>
      <p:cxnSp>
        <p:nvCxnSpPr>
          <p:cNvPr id="136" name="直線矢印コネクタ 135"/>
          <p:cNvCxnSpPr>
            <a:stCxn id="133" idx="2"/>
            <a:endCxn id="134" idx="0"/>
          </p:cNvCxnSpPr>
          <p:nvPr/>
        </p:nvCxnSpPr>
        <p:spPr>
          <a:xfrm rot="5400000">
            <a:off x="4606843" y="4617132"/>
            <a:ext cx="218346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線矢印コネクタ 136"/>
          <p:cNvCxnSpPr>
            <a:stCxn id="134" idx="2"/>
            <a:endCxn id="135" idx="0"/>
          </p:cNvCxnSpPr>
          <p:nvPr/>
        </p:nvCxnSpPr>
        <p:spPr>
          <a:xfrm rot="5400000">
            <a:off x="4607424" y="5265784"/>
            <a:ext cx="217185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/>
          <p:cNvSpPr txBox="1"/>
          <p:nvPr/>
        </p:nvSpPr>
        <p:spPr>
          <a:xfrm>
            <a:off x="6444208" y="4077072"/>
            <a:ext cx="244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rgbClr val="FF0000"/>
                </a:solidFill>
              </a:rPr>
              <a:t>Implementing</a:t>
            </a:r>
            <a:r>
              <a:rPr lang="en-US" altLang="ja-JP" sz="1100" dirty="0" smtClean="0"/>
              <a:t> the plan</a:t>
            </a:r>
            <a:endParaRPr kumimoji="1" lang="ja-JP" altLang="en-US" sz="1100" dirty="0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6444208" y="4726305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>
                <a:solidFill>
                  <a:srgbClr val="FF0000"/>
                </a:solidFill>
              </a:rPr>
              <a:t>Review</a:t>
            </a:r>
            <a:r>
              <a:rPr lang="en-US" altLang="ja-JP" sz="1100" dirty="0" smtClean="0"/>
              <a:t> the plan, &amp; </a:t>
            </a:r>
            <a:r>
              <a:rPr lang="en-US" altLang="ja-JP" sz="1100" dirty="0" smtClean="0">
                <a:solidFill>
                  <a:srgbClr val="FF0000"/>
                </a:solidFill>
              </a:rPr>
              <a:t>Gap analysis </a:t>
            </a:r>
            <a:r>
              <a:rPr lang="en-US" altLang="ja-JP" sz="1100" dirty="0" smtClean="0"/>
              <a:t>to develop the countermeasures </a:t>
            </a:r>
            <a:endParaRPr kumimoji="1" lang="ja-JP" altLang="en-US" sz="1100" dirty="0"/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6444208" y="5374377"/>
            <a:ext cx="24482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 smtClean="0"/>
              <a:t>Annual </a:t>
            </a:r>
            <a:r>
              <a:rPr lang="en-US" altLang="ja-JP" sz="1100" dirty="0" smtClean="0">
                <a:solidFill>
                  <a:srgbClr val="FF0000"/>
                </a:solidFill>
              </a:rPr>
              <a:t>review &amp; Develop </a:t>
            </a:r>
            <a:r>
              <a:rPr lang="en-US" altLang="ja-JP" sz="1100" dirty="0" smtClean="0"/>
              <a:t>12 month plan</a:t>
            </a:r>
            <a:endParaRPr kumimoji="1" lang="ja-JP" altLang="en-US" sz="1100" dirty="0"/>
          </a:p>
        </p:txBody>
      </p:sp>
      <p:cxnSp>
        <p:nvCxnSpPr>
          <p:cNvPr id="141" name="直線矢印コネクタ 140"/>
          <p:cNvCxnSpPr>
            <a:stCxn id="138" idx="2"/>
            <a:endCxn id="139" idx="0"/>
          </p:cNvCxnSpPr>
          <p:nvPr/>
        </p:nvCxnSpPr>
        <p:spPr>
          <a:xfrm rot="5400000">
            <a:off x="7474533" y="4532493"/>
            <a:ext cx="387623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/>
          <p:cNvCxnSpPr>
            <a:stCxn id="139" idx="2"/>
            <a:endCxn id="140" idx="0"/>
          </p:cNvCxnSpPr>
          <p:nvPr/>
        </p:nvCxnSpPr>
        <p:spPr>
          <a:xfrm rot="5400000">
            <a:off x="7559752" y="5265784"/>
            <a:ext cx="217185" cy="1588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図形 143"/>
          <p:cNvCxnSpPr>
            <a:stCxn id="128" idx="2"/>
            <a:endCxn id="133" idx="0"/>
          </p:cNvCxnSpPr>
          <p:nvPr/>
        </p:nvCxnSpPr>
        <p:spPr>
          <a:xfrm rot="5400000" flipH="1" flipV="1">
            <a:off x="2339752" y="3429000"/>
            <a:ext cx="1728192" cy="3024336"/>
          </a:xfrm>
          <a:prstGeom prst="bentConnector5">
            <a:avLst>
              <a:gd name="adj1" fmla="val -13228"/>
              <a:gd name="adj2" fmla="val 50000"/>
              <a:gd name="adj3" fmla="val 113228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図形 145"/>
          <p:cNvCxnSpPr>
            <a:stCxn id="135" idx="2"/>
            <a:endCxn id="138" idx="0"/>
          </p:cNvCxnSpPr>
          <p:nvPr/>
        </p:nvCxnSpPr>
        <p:spPr>
          <a:xfrm rot="5400000" flipH="1" flipV="1">
            <a:off x="5412722" y="3380366"/>
            <a:ext cx="1558915" cy="2952328"/>
          </a:xfrm>
          <a:prstGeom prst="bentConnector5">
            <a:avLst>
              <a:gd name="adj1" fmla="val -14664"/>
              <a:gd name="adj2" fmla="val 50000"/>
              <a:gd name="adj3" fmla="val 114664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カギ線コネクタ 147"/>
          <p:cNvCxnSpPr>
            <a:stCxn id="140" idx="2"/>
            <a:endCxn id="126" idx="1"/>
          </p:cNvCxnSpPr>
          <p:nvPr/>
        </p:nvCxnSpPr>
        <p:spPr>
          <a:xfrm rot="5400000" flipH="1">
            <a:off x="3311570" y="1448490"/>
            <a:ext cx="1512748" cy="7200800"/>
          </a:xfrm>
          <a:prstGeom prst="bentConnector4">
            <a:avLst>
              <a:gd name="adj1" fmla="val -25474"/>
              <a:gd name="adj2" fmla="val 103175"/>
            </a:avLst>
          </a:prstGeom>
          <a:ln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テキスト ボックス 151"/>
          <p:cNvSpPr txBox="1"/>
          <p:nvPr/>
        </p:nvSpPr>
        <p:spPr>
          <a:xfrm>
            <a:off x="5076056" y="6165304"/>
            <a:ext cx="352839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</a:t>
            </a:r>
            <a:r>
              <a:rPr kumimoji="1" lang="en-US" altLang="ja-JP" sz="1050" dirty="0" err="1" smtClean="0"/>
              <a:t>Akao</a:t>
            </a:r>
            <a:r>
              <a:rPr kumimoji="1" lang="en-US" altLang="ja-JP" sz="1050" dirty="0" smtClean="0"/>
              <a:t> (1991),  Kondo (1997, 1998)</a:t>
            </a:r>
            <a:endParaRPr kumimoji="1" lang="ja-JP" altLang="en-US" sz="1050" dirty="0"/>
          </a:p>
        </p:txBody>
      </p:sp>
      <p:sp>
        <p:nvSpPr>
          <p:cNvPr id="25" name="スライド番号プレースホルダ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26" name="フッター プレースホルダ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1035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Revival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394720" cy="1162050"/>
          </a:xfrm>
        </p:spPr>
        <p:txBody>
          <a:bodyPr/>
          <a:lstStyle/>
          <a:p>
            <a:r>
              <a:rPr lang="en-US" altLang="ja-JP" dirty="0" smtClean="0"/>
              <a:t>WAVERIDER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Policy Deployment 2011-2015 (</a:t>
            </a:r>
            <a:r>
              <a:rPr kumimoji="1" lang="en-US" altLang="ja-JP" dirty="0" err="1" smtClean="0"/>
              <a:t>Hoshin-Tenkai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36" name="テキスト プレースホルダ 13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A bundle of contracts called team charters</a:t>
            </a:r>
          </a:p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A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charset="-128"/>
              </a:rPr>
              <a:t>visual </a:t>
            </a:r>
            <a:r>
              <a:rPr lang="en-US" altLang="ja-JP" b="1" u="sng" dirty="0" smtClean="0">
                <a:solidFill>
                  <a:srgbClr val="FF0000"/>
                </a:solidFill>
                <a:ea typeface="ＭＳ Ｐゴシック" charset="-128"/>
              </a:rPr>
              <a:t>tool</a:t>
            </a:r>
            <a:r>
              <a:rPr lang="en-US" altLang="ja-JP" dirty="0" smtClean="0">
                <a:solidFill>
                  <a:srgbClr val="FF0000"/>
                </a:solidFill>
                <a:ea typeface="ＭＳ Ｐゴシック" charset="-128"/>
              </a:rPr>
              <a:t> </a:t>
            </a:r>
            <a:r>
              <a:rPr lang="en-US" altLang="ja-JP" dirty="0" smtClean="0">
                <a:ea typeface="ＭＳ Ｐゴシック" charset="-128"/>
              </a:rPr>
              <a:t>for planning</a:t>
            </a:r>
          </a:p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Can appear complex at first</a:t>
            </a:r>
          </a:p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Becomes simple quickly</a:t>
            </a:r>
          </a:p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The key is the Linkage of high and low level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charset="-128"/>
              </a:rPr>
              <a:t>action with people and results</a:t>
            </a:r>
          </a:p>
          <a:p>
            <a:pPr>
              <a:buFont typeface="Wingdings" pitchFamily="2" charset="2"/>
              <a:buChar char="p"/>
            </a:pPr>
            <a:r>
              <a:rPr lang="en-US" altLang="ja-JP" dirty="0" smtClean="0">
                <a:ea typeface="ＭＳ Ｐゴシック" charset="-128"/>
              </a:rPr>
              <a:t>Mostly an aid to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charset="-128"/>
              </a:rPr>
              <a:t>communication</a:t>
            </a:r>
          </a:p>
          <a:p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16200000">
            <a:off x="2699791" y="3140967"/>
            <a:ext cx="2016224" cy="8640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Cost reduction of £25K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Promotion £250K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Price increase to 2.5%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Inventing cost of £150K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39951" y="1484784"/>
            <a:ext cx="2376264" cy="10801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Research European Market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Sales Promotion  in European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Price change, according to inflation 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HR Allocation Change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Continue to invent 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HR moving between Finance &amp; HR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139951" y="4581128"/>
            <a:ext cx="2376264" cy="86409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altLang="ja-JP" sz="1100" dirty="0" smtClean="0"/>
              <a:t>Cost reduction of £125K</a:t>
            </a:r>
          </a:p>
          <a:p>
            <a:pPr marL="342900" indent="-342900">
              <a:buFont typeface="+mj-lt"/>
              <a:buAutoNum type="alphaLcPeriod"/>
            </a:pPr>
            <a:r>
              <a:rPr kumimoji="1" lang="en-US" altLang="ja-JP" sz="1100" dirty="0" smtClean="0"/>
              <a:t>Promotion £250K</a:t>
            </a:r>
          </a:p>
          <a:p>
            <a:pPr marL="342900" indent="-342900">
              <a:buFont typeface="+mj-lt"/>
              <a:buAutoNum type="alphaLcPeriod"/>
            </a:pPr>
            <a:r>
              <a:rPr lang="en-US" altLang="ja-JP" sz="1100" dirty="0" smtClean="0"/>
              <a:t>Price increase to 13.145%</a:t>
            </a:r>
          </a:p>
          <a:p>
            <a:pPr marL="342900" indent="-342900">
              <a:buFont typeface="+mj-lt"/>
              <a:buAutoNum type="alphaLcPeriod"/>
            </a:pPr>
            <a:r>
              <a:rPr kumimoji="1" lang="en-US" altLang="ja-JP" sz="1100" dirty="0" smtClean="0"/>
              <a:t>Inventing cost of £650K</a:t>
            </a: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5940150" y="3140968"/>
            <a:ext cx="2016224" cy="86409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New Product Portfolio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Lead time cost reduction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Material expense reduced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Quality improve, by R&amp;D</a:t>
            </a:r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7236295" y="3140965"/>
            <a:ext cx="1584175" cy="1296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r>
              <a:rPr lang="en-GB" altLang="ja-JP" sz="1100" dirty="0" err="1" smtClean="0"/>
              <a:t>Yanik</a:t>
            </a:r>
            <a:r>
              <a:rPr lang="en-GB" altLang="ja-JP" sz="1100" dirty="0" smtClean="0"/>
              <a:t> Joshi</a:t>
            </a:r>
          </a:p>
          <a:p>
            <a:pPr marL="342900" indent="-342900"/>
            <a:r>
              <a:rPr lang="en-GB" altLang="ja-JP" sz="1100" dirty="0" smtClean="0"/>
              <a:t>Michinori Fujita</a:t>
            </a:r>
          </a:p>
          <a:p>
            <a:pPr marL="342900" indent="-342900"/>
            <a:r>
              <a:rPr lang="en-GB" altLang="ja-JP" sz="1100" dirty="0" smtClean="0"/>
              <a:t>Beverly </a:t>
            </a:r>
            <a:r>
              <a:rPr lang="en-GB" altLang="ja-JP" sz="1100" dirty="0" err="1" smtClean="0"/>
              <a:t>Owusu</a:t>
            </a:r>
            <a:endParaRPr lang="en-GB" altLang="ja-JP" sz="1100" dirty="0" smtClean="0"/>
          </a:p>
          <a:p>
            <a:pPr marL="342900" indent="-342900"/>
            <a:r>
              <a:rPr lang="en-GB" altLang="ja-JP" sz="1100" dirty="0" smtClean="0"/>
              <a:t>Elizabeth </a:t>
            </a:r>
            <a:r>
              <a:rPr lang="en-GB" altLang="ja-JP" sz="1100" dirty="0" err="1" smtClean="0"/>
              <a:t>Kabagambe</a:t>
            </a:r>
            <a:endParaRPr lang="en-GB" altLang="ja-JP" sz="1100" dirty="0" smtClean="0"/>
          </a:p>
          <a:p>
            <a:pPr marL="342900" indent="-342900"/>
            <a:r>
              <a:rPr lang="en-GB" altLang="ja-JP" sz="1100" dirty="0" smtClean="0"/>
              <a:t> Anna Zhu,</a:t>
            </a:r>
          </a:p>
          <a:p>
            <a:pPr marL="342900" indent="-342900"/>
            <a:r>
              <a:rPr lang="en-GB" altLang="ja-JP" sz="1100" dirty="0" smtClean="0"/>
              <a:t>Muhammad </a:t>
            </a:r>
            <a:r>
              <a:rPr lang="en-GB" altLang="ja-JP" sz="1100" dirty="0" err="1" smtClean="0"/>
              <a:t>Sardar</a:t>
            </a:r>
            <a:r>
              <a:rPr lang="en-GB" altLang="ja-JP" sz="1100" dirty="0" smtClean="0"/>
              <a:t> </a:t>
            </a:r>
            <a:endParaRPr kumimoji="1" lang="en-US" altLang="ja-JP" sz="1100" dirty="0" smtClean="0"/>
          </a:p>
        </p:txBody>
      </p:sp>
      <p:sp>
        <p:nvSpPr>
          <p:cNvPr id="12" name="正方形/長方形 11"/>
          <p:cNvSpPr/>
          <p:nvPr/>
        </p:nvSpPr>
        <p:spPr>
          <a:xfrm>
            <a:off x="7380310" y="2564904"/>
            <a:ext cx="1296144" cy="4320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HRs</a:t>
            </a:r>
            <a:endParaRPr kumimoji="1" lang="ja-JP" altLang="en-US" sz="1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6516214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6516214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516214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6516214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732238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6732238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732238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732238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948262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6948262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948262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948262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7164286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7164286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164286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164286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275854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275854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275854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275854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491878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3491878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491878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3491878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707902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3707902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3707902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707902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923926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923926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923926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923926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651621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6516214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651621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51621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673223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732238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673223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73223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694826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6948262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948262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6948262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716428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164286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7164286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7164286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651621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673223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94826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716428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7380310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7380310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7380310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7380310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759633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7596334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759633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759633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781235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7812358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781235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781235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802838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8028382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8028382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8028382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380310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59633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781235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802838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824440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8244406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8244406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8244406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/>
          <p:cNvSpPr/>
          <p:nvPr/>
        </p:nvSpPr>
        <p:spPr>
          <a:xfrm>
            <a:off x="824440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8460430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8460430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8460430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/>
          <p:cNvSpPr/>
          <p:nvPr/>
        </p:nvSpPr>
        <p:spPr>
          <a:xfrm>
            <a:off x="8460430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/>
          <p:cNvSpPr/>
          <p:nvPr/>
        </p:nvSpPr>
        <p:spPr>
          <a:xfrm>
            <a:off x="8460430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/>
          <p:cNvSpPr/>
          <p:nvPr/>
        </p:nvSpPr>
        <p:spPr>
          <a:xfrm>
            <a:off x="327585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3275854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327585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327585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349187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3491878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349187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349187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327585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349187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370790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3707902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3707902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3707902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>
          <a:xfrm>
            <a:off x="370790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392392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3923926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3923926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3923926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392392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4139950" y="2564904"/>
            <a:ext cx="2376264" cy="2016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V="1">
            <a:off x="4139950" y="2564904"/>
            <a:ext cx="2376264" cy="2016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テキスト ボックス 128"/>
          <p:cNvSpPr txBox="1"/>
          <p:nvPr/>
        </p:nvSpPr>
        <p:spPr>
          <a:xfrm>
            <a:off x="4788022" y="393305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5 year Breakthrough</a:t>
            </a:r>
          </a:p>
          <a:p>
            <a:r>
              <a:rPr lang="en-US" altLang="ja-JP" sz="1200" dirty="0" smtClean="0"/>
              <a:t>Objectives</a:t>
            </a:r>
            <a:endParaRPr kumimoji="1" lang="ja-JP" altLang="en-US" sz="1200" dirty="0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4139950" y="335699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Annual</a:t>
            </a:r>
          </a:p>
          <a:p>
            <a:r>
              <a:rPr lang="en-US" altLang="ja-JP" sz="1200" dirty="0" smtClean="0"/>
              <a:t>Objectives</a:t>
            </a:r>
            <a:endParaRPr kumimoji="1" lang="ja-JP" altLang="en-US" sz="1200" dirty="0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4788022" y="26072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Improvement</a:t>
            </a:r>
          </a:p>
          <a:p>
            <a:r>
              <a:rPr lang="en-US" altLang="ja-JP" sz="1200" dirty="0" smtClean="0"/>
              <a:t>Priorities</a:t>
            </a:r>
            <a:endParaRPr kumimoji="1" lang="ja-JP" altLang="en-US" sz="1200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724126" y="332737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Target to Improve</a:t>
            </a:r>
            <a:endParaRPr kumimoji="1" lang="ja-JP" altLang="en-US" sz="1200" dirty="0"/>
          </a:p>
        </p:txBody>
      </p:sp>
      <p:sp>
        <p:nvSpPr>
          <p:cNvPr id="120" name="スライド番号プレースホルダ 1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22" name="フッター プレースホルダ 1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4427984" y="602128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</a:t>
            </a:r>
            <a:r>
              <a:rPr kumimoji="1" lang="en-US" altLang="ja-JP" sz="1050" dirty="0" err="1" smtClean="0"/>
              <a:t>Akao</a:t>
            </a:r>
            <a:r>
              <a:rPr kumimoji="1" lang="en-US" altLang="ja-JP" sz="1050" dirty="0" smtClean="0"/>
              <a:t> (1991),  Kondo (1997, 1998), Tennant, et al (2001a &amp;b)</a:t>
            </a:r>
            <a:endParaRPr kumimoji="1" lang="ja-JP" altLang="en-US" sz="1050" dirty="0"/>
          </a:p>
        </p:txBody>
      </p:sp>
      <p:sp>
        <p:nvSpPr>
          <p:cNvPr id="124" name="正方形/長方形 123"/>
          <p:cNvSpPr/>
          <p:nvPr/>
        </p:nvSpPr>
        <p:spPr>
          <a:xfrm>
            <a:off x="0" y="0"/>
            <a:ext cx="1035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Revival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正方形/長方形 123"/>
          <p:cNvSpPr/>
          <p:nvPr/>
        </p:nvSpPr>
        <p:spPr>
          <a:xfrm>
            <a:off x="3707904" y="2564904"/>
            <a:ext cx="216024" cy="20162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正方形/長方形 124"/>
          <p:cNvSpPr/>
          <p:nvPr/>
        </p:nvSpPr>
        <p:spPr>
          <a:xfrm>
            <a:off x="7164288" y="2564904"/>
            <a:ext cx="216024" cy="20162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2" name="正方形/長方形 121"/>
          <p:cNvSpPr/>
          <p:nvPr/>
        </p:nvSpPr>
        <p:spPr>
          <a:xfrm>
            <a:off x="4139952" y="5013176"/>
            <a:ext cx="237626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139951" y="4581128"/>
            <a:ext cx="2376264" cy="864096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altLang="ja-JP" sz="1100" dirty="0" smtClean="0"/>
              <a:t>Cost reduction of £125,000</a:t>
            </a:r>
          </a:p>
          <a:p>
            <a:pPr marL="342900" indent="-342900">
              <a:buFont typeface="+mj-lt"/>
              <a:buAutoNum type="alphaLcPeriod"/>
            </a:pPr>
            <a:r>
              <a:rPr kumimoji="1" lang="en-US" altLang="ja-JP" sz="1100" dirty="0" smtClean="0"/>
              <a:t>Promotion £1,250K</a:t>
            </a:r>
          </a:p>
          <a:p>
            <a:pPr marL="342900" indent="-342900">
              <a:buFont typeface="+mj-lt"/>
              <a:buAutoNum type="alphaLcPeriod"/>
            </a:pPr>
            <a:r>
              <a:rPr lang="en-US" altLang="ja-JP" sz="1100" dirty="0" smtClean="0"/>
              <a:t>Price increase to 13.145%</a:t>
            </a:r>
          </a:p>
          <a:p>
            <a:pPr marL="342900" indent="-342900">
              <a:buFont typeface="+mj-lt"/>
              <a:buAutoNum type="alphaLcPeriod"/>
            </a:pPr>
            <a:r>
              <a:rPr kumimoji="1" lang="en-US" altLang="ja-JP" sz="1100" dirty="0" smtClean="0"/>
              <a:t>Inventing cost of £650K</a:t>
            </a:r>
          </a:p>
        </p:txBody>
      </p:sp>
      <p:sp>
        <p:nvSpPr>
          <p:cNvPr id="123" name="正方形/長方形 122"/>
          <p:cNvSpPr/>
          <p:nvPr/>
        </p:nvSpPr>
        <p:spPr>
          <a:xfrm>
            <a:off x="4139952" y="1916832"/>
            <a:ext cx="237626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WAVERIDER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Policy Deployment 2011 (</a:t>
            </a:r>
            <a:r>
              <a:rPr kumimoji="1" lang="en-US" altLang="ja-JP" dirty="0" err="1" smtClean="0"/>
              <a:t>Hoshin-Tenkai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 rot="16200000">
            <a:off x="2699791" y="3140967"/>
            <a:ext cx="2016224" cy="864097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Cost reduction of £25,000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Promotion £250K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Price increase to 2.5%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Inventing cost of £150K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39951" y="1484784"/>
            <a:ext cx="2376264" cy="108012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Research European Market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Sales Promotion  in European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Price change, according to inflation 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HR Allocation Change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Continue to invent </a:t>
            </a:r>
          </a:p>
          <a:p>
            <a:pPr marL="228600" indent="-228600">
              <a:buFont typeface="+mj-lt"/>
              <a:buAutoNum type="arabicPeriod"/>
            </a:pPr>
            <a:r>
              <a:rPr lang="en-US" altLang="ja-JP" sz="1000" dirty="0" smtClean="0"/>
              <a:t>HR moving between Finance &amp; HR</a:t>
            </a:r>
          </a:p>
        </p:txBody>
      </p:sp>
      <p:sp>
        <p:nvSpPr>
          <p:cNvPr id="10" name="正方形/長方形 9"/>
          <p:cNvSpPr/>
          <p:nvPr/>
        </p:nvSpPr>
        <p:spPr>
          <a:xfrm rot="16200000">
            <a:off x="5940150" y="3140968"/>
            <a:ext cx="2016224" cy="86409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New Product Portfolio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Lead time cost reduction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altLang="ja-JP" sz="1100" dirty="0" smtClean="0"/>
              <a:t>Material expense reduced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sz="1100" dirty="0" smtClean="0"/>
              <a:t>Quality improve, by R&amp;D</a:t>
            </a:r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7236295" y="3140965"/>
            <a:ext cx="1584175" cy="1296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/>
            <a:r>
              <a:rPr lang="en-GB" altLang="ja-JP" sz="1100" dirty="0" err="1" smtClean="0"/>
              <a:t>Yanik</a:t>
            </a:r>
            <a:r>
              <a:rPr lang="en-GB" altLang="ja-JP" sz="1100" dirty="0" smtClean="0"/>
              <a:t> Joshi</a:t>
            </a:r>
          </a:p>
          <a:p>
            <a:pPr marL="342900" indent="-342900"/>
            <a:r>
              <a:rPr lang="en-GB" altLang="ja-JP" sz="1100" dirty="0" smtClean="0"/>
              <a:t>Michinori Fujita</a:t>
            </a:r>
          </a:p>
          <a:p>
            <a:pPr marL="342900" indent="-342900"/>
            <a:r>
              <a:rPr lang="en-GB" altLang="ja-JP" sz="1100" dirty="0" smtClean="0"/>
              <a:t>Beverly </a:t>
            </a:r>
            <a:r>
              <a:rPr lang="en-GB" altLang="ja-JP" sz="1100" dirty="0" err="1" smtClean="0"/>
              <a:t>Owusu</a:t>
            </a:r>
            <a:endParaRPr lang="en-GB" altLang="ja-JP" sz="1100" dirty="0" smtClean="0"/>
          </a:p>
          <a:p>
            <a:pPr marL="342900" indent="-342900"/>
            <a:r>
              <a:rPr lang="en-GB" altLang="ja-JP" sz="1100" dirty="0" smtClean="0"/>
              <a:t>Elizabeth </a:t>
            </a:r>
            <a:r>
              <a:rPr lang="en-GB" altLang="ja-JP" sz="1100" dirty="0" err="1" smtClean="0"/>
              <a:t>Kabagambe</a:t>
            </a:r>
            <a:endParaRPr lang="en-GB" altLang="ja-JP" sz="1100" dirty="0" smtClean="0"/>
          </a:p>
          <a:p>
            <a:pPr marL="342900" indent="-342900"/>
            <a:r>
              <a:rPr lang="en-GB" altLang="ja-JP" sz="1100" dirty="0" smtClean="0"/>
              <a:t> Anna Zhu,</a:t>
            </a:r>
          </a:p>
          <a:p>
            <a:pPr marL="342900" indent="-342900"/>
            <a:r>
              <a:rPr lang="en-GB" altLang="ja-JP" sz="1100" dirty="0" smtClean="0"/>
              <a:t>Muhammad </a:t>
            </a:r>
            <a:r>
              <a:rPr lang="en-GB" altLang="ja-JP" sz="1100" dirty="0" err="1" smtClean="0"/>
              <a:t>Sardar</a:t>
            </a:r>
            <a:r>
              <a:rPr lang="en-GB" altLang="ja-JP" sz="1100" dirty="0" smtClean="0"/>
              <a:t> </a:t>
            </a:r>
            <a:endParaRPr kumimoji="1" lang="en-US" altLang="ja-JP" sz="1100" dirty="0" smtClean="0"/>
          </a:p>
        </p:txBody>
      </p:sp>
      <p:sp>
        <p:nvSpPr>
          <p:cNvPr id="12" name="正方形/長方形 11"/>
          <p:cNvSpPr/>
          <p:nvPr/>
        </p:nvSpPr>
        <p:spPr>
          <a:xfrm>
            <a:off x="7380310" y="2564904"/>
            <a:ext cx="1296144" cy="43204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/>
              <a:t>HRs</a:t>
            </a:r>
            <a:endParaRPr kumimoji="1" lang="ja-JP" altLang="en-US" sz="1200" dirty="0"/>
          </a:p>
        </p:txBody>
      </p:sp>
      <p:sp>
        <p:nvSpPr>
          <p:cNvPr id="13" name="正方形/長方形 12"/>
          <p:cNvSpPr/>
          <p:nvPr/>
        </p:nvSpPr>
        <p:spPr>
          <a:xfrm>
            <a:off x="6516214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6516214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6516214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6516214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6732238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6732238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732238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732238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6948262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6948262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6948262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6948262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7164286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7164286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7164286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7164286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275854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275854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275854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3275854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3491878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3491878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3491878" y="501317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3491878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/>
          <p:cNvSpPr/>
          <p:nvPr/>
        </p:nvSpPr>
        <p:spPr>
          <a:xfrm>
            <a:off x="3707902" y="4581128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3707902" y="479715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3707902" y="5013176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正方形/長方形 39"/>
          <p:cNvSpPr/>
          <p:nvPr/>
        </p:nvSpPr>
        <p:spPr>
          <a:xfrm>
            <a:off x="3707902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3923926" y="458112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923926" y="479715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3923926" y="5013176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正方形/長方形 43"/>
          <p:cNvSpPr/>
          <p:nvPr/>
        </p:nvSpPr>
        <p:spPr>
          <a:xfrm>
            <a:off x="3923926" y="522920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正方形/長方形 44"/>
          <p:cNvSpPr/>
          <p:nvPr/>
        </p:nvSpPr>
        <p:spPr>
          <a:xfrm>
            <a:off x="651621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6516214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正方形/長方形 46"/>
          <p:cNvSpPr/>
          <p:nvPr/>
        </p:nvSpPr>
        <p:spPr>
          <a:xfrm>
            <a:off x="651621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51621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正方形/長方形 48"/>
          <p:cNvSpPr/>
          <p:nvPr/>
        </p:nvSpPr>
        <p:spPr>
          <a:xfrm>
            <a:off x="673223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>
            <a:off x="6732238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673223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673223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>
            <a:off x="694826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6948262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6948262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正方形/長方形 55"/>
          <p:cNvSpPr/>
          <p:nvPr/>
        </p:nvSpPr>
        <p:spPr>
          <a:xfrm>
            <a:off x="6948262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716428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7164286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7164286" y="2132856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正方形/長方形 59"/>
          <p:cNvSpPr/>
          <p:nvPr/>
        </p:nvSpPr>
        <p:spPr>
          <a:xfrm>
            <a:off x="7164286" y="2348880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651621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正方形/長方形 61"/>
          <p:cNvSpPr/>
          <p:nvPr/>
        </p:nvSpPr>
        <p:spPr>
          <a:xfrm>
            <a:off x="673223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694826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716428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7380310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7380310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正方形/長方形 66"/>
          <p:cNvSpPr/>
          <p:nvPr/>
        </p:nvSpPr>
        <p:spPr>
          <a:xfrm>
            <a:off x="7380310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7380310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正方形/長方形 68"/>
          <p:cNvSpPr/>
          <p:nvPr/>
        </p:nvSpPr>
        <p:spPr>
          <a:xfrm>
            <a:off x="759633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正方形/長方形 69"/>
          <p:cNvSpPr/>
          <p:nvPr/>
        </p:nvSpPr>
        <p:spPr>
          <a:xfrm>
            <a:off x="7596334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759633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正方形/長方形 71"/>
          <p:cNvSpPr/>
          <p:nvPr/>
        </p:nvSpPr>
        <p:spPr>
          <a:xfrm>
            <a:off x="759633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781235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7812358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正方形/長方形 74"/>
          <p:cNvSpPr/>
          <p:nvPr/>
        </p:nvSpPr>
        <p:spPr>
          <a:xfrm>
            <a:off x="781235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正方形/長方形 75"/>
          <p:cNvSpPr/>
          <p:nvPr/>
        </p:nvSpPr>
        <p:spPr>
          <a:xfrm>
            <a:off x="781235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正方形/長方形 76"/>
          <p:cNvSpPr/>
          <p:nvPr/>
        </p:nvSpPr>
        <p:spPr>
          <a:xfrm>
            <a:off x="802838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正方形/長方形 77"/>
          <p:cNvSpPr/>
          <p:nvPr/>
        </p:nvSpPr>
        <p:spPr>
          <a:xfrm>
            <a:off x="8028382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正方形/長方形 78"/>
          <p:cNvSpPr/>
          <p:nvPr/>
        </p:nvSpPr>
        <p:spPr>
          <a:xfrm>
            <a:off x="8028382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正方形/長方形 79"/>
          <p:cNvSpPr/>
          <p:nvPr/>
        </p:nvSpPr>
        <p:spPr>
          <a:xfrm>
            <a:off x="8028382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正方形/長方形 80"/>
          <p:cNvSpPr/>
          <p:nvPr/>
        </p:nvSpPr>
        <p:spPr>
          <a:xfrm>
            <a:off x="7380310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正方形/長方形 81"/>
          <p:cNvSpPr/>
          <p:nvPr/>
        </p:nvSpPr>
        <p:spPr>
          <a:xfrm>
            <a:off x="759633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正方形/長方形 82"/>
          <p:cNvSpPr/>
          <p:nvPr/>
        </p:nvSpPr>
        <p:spPr>
          <a:xfrm>
            <a:off x="781235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正方形/長方形 83"/>
          <p:cNvSpPr/>
          <p:nvPr/>
        </p:nvSpPr>
        <p:spPr>
          <a:xfrm>
            <a:off x="802838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824440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正方形/長方形 85"/>
          <p:cNvSpPr/>
          <p:nvPr/>
        </p:nvSpPr>
        <p:spPr>
          <a:xfrm>
            <a:off x="8244406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8244406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8244406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/>
          <p:cNvSpPr/>
          <p:nvPr/>
        </p:nvSpPr>
        <p:spPr>
          <a:xfrm>
            <a:off x="824440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正方形/長方形 89"/>
          <p:cNvSpPr/>
          <p:nvPr/>
        </p:nvSpPr>
        <p:spPr>
          <a:xfrm>
            <a:off x="8460430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正方形/長方形 90"/>
          <p:cNvSpPr/>
          <p:nvPr/>
        </p:nvSpPr>
        <p:spPr>
          <a:xfrm>
            <a:off x="8460430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正方形/長方形 91"/>
          <p:cNvSpPr/>
          <p:nvPr/>
        </p:nvSpPr>
        <p:spPr>
          <a:xfrm>
            <a:off x="8460430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3" name="正方形/長方形 92"/>
          <p:cNvSpPr/>
          <p:nvPr/>
        </p:nvSpPr>
        <p:spPr>
          <a:xfrm>
            <a:off x="8460430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正方形/長方形 93"/>
          <p:cNvSpPr/>
          <p:nvPr/>
        </p:nvSpPr>
        <p:spPr>
          <a:xfrm>
            <a:off x="8460430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9" name="正方形/長方形 98"/>
          <p:cNvSpPr/>
          <p:nvPr/>
        </p:nvSpPr>
        <p:spPr>
          <a:xfrm>
            <a:off x="3275854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正方形/長方形 99"/>
          <p:cNvSpPr/>
          <p:nvPr/>
        </p:nvSpPr>
        <p:spPr>
          <a:xfrm>
            <a:off x="3275854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正方形/長方形 100"/>
          <p:cNvSpPr/>
          <p:nvPr/>
        </p:nvSpPr>
        <p:spPr>
          <a:xfrm>
            <a:off x="3275854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正方形/長方形 101"/>
          <p:cNvSpPr/>
          <p:nvPr/>
        </p:nvSpPr>
        <p:spPr>
          <a:xfrm>
            <a:off x="3275854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正方形/長方形 102"/>
          <p:cNvSpPr/>
          <p:nvPr/>
        </p:nvSpPr>
        <p:spPr>
          <a:xfrm>
            <a:off x="3491878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4" name="正方形/長方形 103"/>
          <p:cNvSpPr/>
          <p:nvPr/>
        </p:nvSpPr>
        <p:spPr>
          <a:xfrm>
            <a:off x="3491878" y="1916832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5" name="正方形/長方形 104"/>
          <p:cNvSpPr/>
          <p:nvPr/>
        </p:nvSpPr>
        <p:spPr>
          <a:xfrm>
            <a:off x="3491878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3491878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3275854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正方形/長方形 108"/>
          <p:cNvSpPr/>
          <p:nvPr/>
        </p:nvSpPr>
        <p:spPr>
          <a:xfrm>
            <a:off x="3491878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正方形/長方形 109"/>
          <p:cNvSpPr/>
          <p:nvPr/>
        </p:nvSpPr>
        <p:spPr>
          <a:xfrm>
            <a:off x="3707902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3707902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正方形/長方形 111"/>
          <p:cNvSpPr/>
          <p:nvPr/>
        </p:nvSpPr>
        <p:spPr>
          <a:xfrm>
            <a:off x="3707902" y="2132856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正方形/長方形 112"/>
          <p:cNvSpPr/>
          <p:nvPr/>
        </p:nvSpPr>
        <p:spPr>
          <a:xfrm>
            <a:off x="3707902" y="2348880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" name="正方形/長方形 113"/>
          <p:cNvSpPr/>
          <p:nvPr/>
        </p:nvSpPr>
        <p:spPr>
          <a:xfrm>
            <a:off x="3707902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5" name="正方形/長方形 114"/>
          <p:cNvSpPr/>
          <p:nvPr/>
        </p:nvSpPr>
        <p:spPr>
          <a:xfrm>
            <a:off x="3923926" y="1700808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6" name="正方形/長方形 115"/>
          <p:cNvSpPr/>
          <p:nvPr/>
        </p:nvSpPr>
        <p:spPr>
          <a:xfrm>
            <a:off x="3923926" y="1916832"/>
            <a:ext cx="216024" cy="21602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3923926" y="2132856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正方形/長方形 117"/>
          <p:cNvSpPr/>
          <p:nvPr/>
        </p:nvSpPr>
        <p:spPr>
          <a:xfrm>
            <a:off x="3923926" y="2348880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正方形/長方形 118"/>
          <p:cNvSpPr/>
          <p:nvPr/>
        </p:nvSpPr>
        <p:spPr>
          <a:xfrm>
            <a:off x="3923926" y="1484784"/>
            <a:ext cx="216024" cy="216024"/>
          </a:xfrm>
          <a:prstGeom prst="rect">
            <a:avLst/>
          </a:prstGeom>
          <a:noFill/>
          <a:ln w="127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4139950" y="2564904"/>
            <a:ext cx="2376264" cy="2016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直線コネクタ 125"/>
          <p:cNvCxnSpPr/>
          <p:nvPr/>
        </p:nvCxnSpPr>
        <p:spPr>
          <a:xfrm flipV="1">
            <a:off x="4139950" y="2564904"/>
            <a:ext cx="2376264" cy="201622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9" name="テキスト ボックス 128"/>
          <p:cNvSpPr txBox="1"/>
          <p:nvPr/>
        </p:nvSpPr>
        <p:spPr>
          <a:xfrm>
            <a:off x="4788022" y="3933056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5 year Breakthrough</a:t>
            </a:r>
          </a:p>
          <a:p>
            <a:r>
              <a:rPr lang="en-US" altLang="ja-JP" sz="1200" dirty="0" smtClean="0"/>
              <a:t>Objectives</a:t>
            </a:r>
            <a:endParaRPr kumimoji="1" lang="ja-JP" altLang="en-US" sz="1200" dirty="0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4139950" y="3356992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Annual</a:t>
            </a:r>
          </a:p>
          <a:p>
            <a:r>
              <a:rPr lang="en-US" altLang="ja-JP" sz="1200" dirty="0" smtClean="0"/>
              <a:t>Objectives</a:t>
            </a:r>
            <a:endParaRPr kumimoji="1" lang="ja-JP" altLang="en-US" sz="1200" dirty="0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4788022" y="260729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Improvement</a:t>
            </a:r>
          </a:p>
          <a:p>
            <a:r>
              <a:rPr lang="en-US" altLang="ja-JP" sz="1200" dirty="0" smtClean="0"/>
              <a:t>Priorities</a:t>
            </a:r>
            <a:endParaRPr kumimoji="1" lang="ja-JP" altLang="en-US" sz="1200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724126" y="3327375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Target to Improve</a:t>
            </a:r>
            <a:endParaRPr kumimoji="1" lang="ja-JP" altLang="en-US" sz="1200" dirty="0"/>
          </a:p>
        </p:txBody>
      </p:sp>
      <p:sp>
        <p:nvSpPr>
          <p:cNvPr id="120" name="正方形/長方形 119"/>
          <p:cNvSpPr/>
          <p:nvPr/>
        </p:nvSpPr>
        <p:spPr>
          <a:xfrm>
            <a:off x="7596336" y="4941168"/>
            <a:ext cx="792088" cy="36004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 smtClean="0"/>
              <a:t>Start</a:t>
            </a:r>
            <a:endParaRPr kumimoji="1" lang="ja-JP" altLang="en-US" sz="1400" dirty="0"/>
          </a:p>
        </p:txBody>
      </p:sp>
      <p:cxnSp>
        <p:nvCxnSpPr>
          <p:cNvPr id="128" name="直線矢印コネクタ 127"/>
          <p:cNvCxnSpPr>
            <a:stCxn id="120" idx="1"/>
            <a:endCxn id="15" idx="1"/>
          </p:cNvCxnSpPr>
          <p:nvPr/>
        </p:nvCxnSpPr>
        <p:spPr>
          <a:xfrm rot="10800000">
            <a:off x="6516214" y="5121188"/>
            <a:ext cx="108012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7" name="スライド番号プレースホルダ 1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9297D-F47B-491F-9BE9-D707A181C06B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33" name="フッター プレースホルダ 1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GB" altLang="ja-JP" smtClean="0"/>
              <a:t>MBE A-1</a:t>
            </a:r>
            <a:endParaRPr kumimoji="1" lang="ja-JP" altLang="en-US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427984" y="6021288"/>
            <a:ext cx="44644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050" dirty="0" smtClean="0"/>
              <a:t>Adapted From </a:t>
            </a:r>
            <a:r>
              <a:rPr kumimoji="1" lang="en-US" altLang="ja-JP" sz="1050" dirty="0" err="1" smtClean="0"/>
              <a:t>Akao</a:t>
            </a:r>
            <a:r>
              <a:rPr kumimoji="1" lang="en-US" altLang="ja-JP" sz="1050" dirty="0" smtClean="0"/>
              <a:t> (1991),  Kondo (1997, 1998), Tennant, et al (2001a &amp;b)</a:t>
            </a:r>
            <a:endParaRPr kumimoji="1" lang="ja-JP" altLang="en-US" sz="1050" dirty="0"/>
          </a:p>
        </p:txBody>
      </p:sp>
      <p:sp>
        <p:nvSpPr>
          <p:cNvPr id="135" name="正方形/長方形 134"/>
          <p:cNvSpPr/>
          <p:nvPr/>
        </p:nvSpPr>
        <p:spPr>
          <a:xfrm>
            <a:off x="0" y="0"/>
            <a:ext cx="103586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/>
            <a:r>
              <a:rPr lang="en-US" altLang="ja-JP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Revival Plan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4070</TotalTime>
  <Words>1249</Words>
  <Application>Microsoft Office PowerPoint</Application>
  <PresentationFormat>画面に合わせる (4:3)</PresentationFormat>
  <Paragraphs>353</Paragraphs>
  <Slides>13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Office テーマ</vt:lpstr>
      <vt:lpstr>2a. Winning Strategies part 1</vt:lpstr>
      <vt:lpstr>The aim of the practical plan for Wave Riders</vt:lpstr>
      <vt:lpstr>Current Situation from Financial Statements</vt:lpstr>
      <vt:lpstr>Action Plan 2011 From SWOT Analysis (Strategy Three)</vt:lpstr>
      <vt:lpstr>Strategic Planning for WAVERIDER 2011,  from Strategic leadership</vt:lpstr>
      <vt:lpstr>The Strategy Process for WAVERIDER 2011</vt:lpstr>
      <vt:lpstr>Briefing Hoshin-Kanri</vt:lpstr>
      <vt:lpstr>WAVERIDER  Policy Deployment 2011-2015 (Hoshin-Tenkai)</vt:lpstr>
      <vt:lpstr>WAVERIDER  Policy Deployment 2011 (Hoshin-Tenkai)</vt:lpstr>
      <vt:lpstr>Pros &amp; Cons of Hoshin-Kanri</vt:lpstr>
      <vt:lpstr>Development &amp; Recommendation</vt:lpstr>
      <vt:lpstr> Q &amp; A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2a. Winning Strategies part 1</dc:title>
  <dc:creator>michijazz</dc:creator>
  <cp:lastModifiedBy>michijazz</cp:lastModifiedBy>
  <cp:revision>65</cp:revision>
  <dcterms:created xsi:type="dcterms:W3CDTF">2011-02-10T20:04:51Z</dcterms:created>
  <dcterms:modified xsi:type="dcterms:W3CDTF">2011-02-22T09:00:37Z</dcterms:modified>
</cp:coreProperties>
</file>