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 id="271" r:id="rId3"/>
    <p:sldId id="265" r:id="rId4"/>
    <p:sldId id="276" r:id="rId5"/>
    <p:sldId id="275" r:id="rId6"/>
    <p:sldId id="266" r:id="rId7"/>
    <p:sldId id="277" r:id="rId8"/>
    <p:sldId id="269" r:id="rId9"/>
    <p:sldId id="272" r:id="rId10"/>
    <p:sldId id="273" r:id="rId11"/>
    <p:sldId id="279" r:id="rId12"/>
    <p:sldId id="280" r:id="rId13"/>
    <p:sldId id="270" r:id="rId14"/>
    <p:sldId id="278" r:id="rId15"/>
    <p:sldId id="256" r:id="rId16"/>
    <p:sldId id="262" r:id="rId17"/>
    <p:sldId id="259" r:id="rId18"/>
    <p:sldId id="258" r:id="rId19"/>
    <p:sldId id="261" r:id="rId20"/>
    <p:sldId id="263" r:id="rId21"/>
    <p:sldId id="260" r:id="rId22"/>
    <p:sldId id="282" r:id="rId23"/>
    <p:sldId id="283"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8" autoAdjust="0"/>
    <p:restoredTop sz="94628" autoAdjust="0"/>
  </p:normalViewPr>
  <p:slideViewPr>
    <p:cSldViewPr snapToGrid="0" snapToObjects="1">
      <p:cViewPr varScale="1">
        <p:scale>
          <a:sx n="73" d="100"/>
          <a:sy n="73" d="100"/>
        </p:scale>
        <p:origin x="-109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image" Target="../media/image9.png"/><Relationship Id="rId4"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0B38AF-59C3-3B4A-95AC-970C62E3660F}" type="doc">
      <dgm:prSet loTypeId="urn:microsoft.com/office/officeart/2008/layout/PictureStrips" loCatId="" qsTypeId="urn:microsoft.com/office/officeart/2005/8/quickstyle/simple4" qsCatId="simple" csTypeId="urn:microsoft.com/office/officeart/2005/8/colors/accent1_2#2" csCatId="accent1" phldr="1"/>
      <dgm:spPr/>
      <dgm:t>
        <a:bodyPr/>
        <a:lstStyle/>
        <a:p>
          <a:endParaRPr lang="en-US"/>
        </a:p>
      </dgm:t>
    </dgm:pt>
    <dgm:pt modelId="{A0D2B968-709F-204B-9DE3-434ADD3DFFF4}">
      <dgm:prSet phldrT="[Text]" custT="1"/>
      <dgm:spPr/>
      <dgm:t>
        <a:bodyPr/>
        <a:lstStyle/>
        <a:p>
          <a:pPr algn="ctr"/>
          <a:r>
            <a:rPr lang="en-US" sz="2000" b="1" dirty="0" smtClean="0"/>
            <a:t>FINANCIAL</a:t>
          </a:r>
          <a:endParaRPr lang="en-US" sz="2000" b="1" dirty="0"/>
        </a:p>
      </dgm:t>
    </dgm:pt>
    <dgm:pt modelId="{BFBF38BC-A2E4-9743-ABFA-69F329C1336E}" type="parTrans" cxnId="{03F01371-46D3-CB41-9828-01459263F2EB}">
      <dgm:prSet/>
      <dgm:spPr/>
      <dgm:t>
        <a:bodyPr/>
        <a:lstStyle/>
        <a:p>
          <a:endParaRPr lang="en-US"/>
        </a:p>
      </dgm:t>
    </dgm:pt>
    <dgm:pt modelId="{8E93DBAF-E26F-9148-8974-02425C484008}" type="sibTrans" cxnId="{03F01371-46D3-CB41-9828-01459263F2EB}">
      <dgm:prSet/>
      <dgm:spPr/>
      <dgm:t>
        <a:bodyPr/>
        <a:lstStyle/>
        <a:p>
          <a:endParaRPr lang="en-US"/>
        </a:p>
      </dgm:t>
    </dgm:pt>
    <dgm:pt modelId="{768E2C93-ADC7-7D43-9FC1-A03613E1AE56}">
      <dgm:prSet phldrT="[Text]" custT="1"/>
      <dgm:spPr/>
      <dgm:t>
        <a:bodyPr/>
        <a:lstStyle/>
        <a:p>
          <a:pPr algn="ctr"/>
          <a:r>
            <a:rPr lang="en-US" sz="2000" b="1" dirty="0" smtClean="0"/>
            <a:t>                                                       </a:t>
          </a:r>
        </a:p>
        <a:p>
          <a:pPr algn="ctr"/>
          <a:endParaRPr lang="en-US" sz="2000" b="1" dirty="0" smtClean="0"/>
        </a:p>
        <a:p>
          <a:pPr algn="ctr"/>
          <a:r>
            <a:rPr lang="en-US" sz="2000" b="1" dirty="0" smtClean="0"/>
            <a:t>CUSTOMER</a:t>
          </a:r>
        </a:p>
        <a:p>
          <a:pPr algn="ctr"/>
          <a:endParaRPr lang="en-US" sz="2000" b="1" dirty="0" smtClean="0"/>
        </a:p>
        <a:p>
          <a:pPr algn="ctr"/>
          <a:endParaRPr lang="en-US" sz="2000" b="1" dirty="0"/>
        </a:p>
      </dgm:t>
    </dgm:pt>
    <dgm:pt modelId="{F008BFEE-64AE-9E4C-AC31-B3133EF52945}" type="parTrans" cxnId="{C3B306A4-DC3C-9846-B518-A30FF78E242F}">
      <dgm:prSet/>
      <dgm:spPr/>
      <dgm:t>
        <a:bodyPr/>
        <a:lstStyle/>
        <a:p>
          <a:endParaRPr lang="en-US"/>
        </a:p>
      </dgm:t>
    </dgm:pt>
    <dgm:pt modelId="{26FEBFA4-2B77-D943-B1BA-812074070EAC}" type="sibTrans" cxnId="{C3B306A4-DC3C-9846-B518-A30FF78E242F}">
      <dgm:prSet/>
      <dgm:spPr/>
      <dgm:t>
        <a:bodyPr/>
        <a:lstStyle/>
        <a:p>
          <a:endParaRPr lang="en-US"/>
        </a:p>
      </dgm:t>
    </dgm:pt>
    <dgm:pt modelId="{487965EA-95F5-5B4E-8041-3A51673B145B}">
      <dgm:prSet custT="1"/>
      <dgm:spPr/>
      <dgm:t>
        <a:bodyPr/>
        <a:lstStyle/>
        <a:p>
          <a:pPr algn="ctr"/>
          <a:r>
            <a:rPr lang="en-US" sz="2000" b="1" dirty="0" smtClean="0"/>
            <a:t>INTERNAL</a:t>
          </a:r>
          <a:endParaRPr lang="en-US" sz="2000" b="1" dirty="0"/>
        </a:p>
      </dgm:t>
    </dgm:pt>
    <dgm:pt modelId="{D808675E-3FE0-D945-AA32-03FAB55FE7FC}" type="parTrans" cxnId="{826F1B33-550B-274E-A5DE-DC195550AF84}">
      <dgm:prSet/>
      <dgm:spPr/>
      <dgm:t>
        <a:bodyPr/>
        <a:lstStyle/>
        <a:p>
          <a:endParaRPr lang="en-US"/>
        </a:p>
      </dgm:t>
    </dgm:pt>
    <dgm:pt modelId="{16CAD952-377C-9544-8379-871E08C48FFB}" type="sibTrans" cxnId="{826F1B33-550B-274E-A5DE-DC195550AF84}">
      <dgm:prSet/>
      <dgm:spPr/>
      <dgm:t>
        <a:bodyPr/>
        <a:lstStyle/>
        <a:p>
          <a:endParaRPr lang="en-US"/>
        </a:p>
      </dgm:t>
    </dgm:pt>
    <dgm:pt modelId="{255E04CC-C480-0645-9ADB-4F8BA99F350F}">
      <dgm:prSet custT="1"/>
      <dgm:spPr/>
      <dgm:t>
        <a:bodyPr/>
        <a:lstStyle/>
        <a:p>
          <a:pPr algn="ctr"/>
          <a:r>
            <a:rPr lang="en-US" sz="2000" b="1" dirty="0" smtClean="0"/>
            <a:t>GROWTH</a:t>
          </a:r>
          <a:endParaRPr lang="en-US" sz="2000" b="1" dirty="0"/>
        </a:p>
      </dgm:t>
    </dgm:pt>
    <dgm:pt modelId="{A9D0144C-EF38-A241-B34E-E516CC310027}" type="parTrans" cxnId="{49307DC9-E64D-8C4D-9EB5-5E67F30BD53C}">
      <dgm:prSet/>
      <dgm:spPr/>
      <dgm:t>
        <a:bodyPr/>
        <a:lstStyle/>
        <a:p>
          <a:endParaRPr lang="en-US"/>
        </a:p>
      </dgm:t>
    </dgm:pt>
    <dgm:pt modelId="{1C209738-F7EA-6D41-8D7A-4E8BCAC01E8D}" type="sibTrans" cxnId="{49307DC9-E64D-8C4D-9EB5-5E67F30BD53C}">
      <dgm:prSet/>
      <dgm:spPr/>
      <dgm:t>
        <a:bodyPr/>
        <a:lstStyle/>
        <a:p>
          <a:endParaRPr lang="en-US"/>
        </a:p>
      </dgm:t>
    </dgm:pt>
    <dgm:pt modelId="{2AB9FD77-83E9-F24E-BF7F-2B8423A57F83}" type="pres">
      <dgm:prSet presAssocID="{630B38AF-59C3-3B4A-95AC-970C62E3660F}" presName="Name0" presStyleCnt="0">
        <dgm:presLayoutVars>
          <dgm:dir/>
          <dgm:resizeHandles val="exact"/>
        </dgm:presLayoutVars>
      </dgm:prSet>
      <dgm:spPr/>
      <dgm:t>
        <a:bodyPr/>
        <a:lstStyle/>
        <a:p>
          <a:endParaRPr lang="en-GB"/>
        </a:p>
      </dgm:t>
    </dgm:pt>
    <dgm:pt modelId="{95150362-AB2F-3B42-BCF2-AD0363123E70}" type="pres">
      <dgm:prSet presAssocID="{A0D2B968-709F-204B-9DE3-434ADD3DFFF4}" presName="composite" presStyleCnt="0"/>
      <dgm:spPr/>
    </dgm:pt>
    <dgm:pt modelId="{CDAFB8C0-E377-6C45-B967-3C9D5905DD89}" type="pres">
      <dgm:prSet presAssocID="{A0D2B968-709F-204B-9DE3-434ADD3DFFF4}" presName="rect1" presStyleLbl="trAlignAcc1" presStyleIdx="0" presStyleCnt="4">
        <dgm:presLayoutVars>
          <dgm:bulletEnabled val="1"/>
        </dgm:presLayoutVars>
      </dgm:prSet>
      <dgm:spPr/>
      <dgm:t>
        <a:bodyPr/>
        <a:lstStyle/>
        <a:p>
          <a:endParaRPr lang="en-GB"/>
        </a:p>
      </dgm:t>
    </dgm:pt>
    <dgm:pt modelId="{198F9EB0-D875-6D4D-AB30-AB824E932038}" type="pres">
      <dgm:prSet presAssocID="{A0D2B968-709F-204B-9DE3-434ADD3DFFF4}" presName="rect2" presStyleLbl="fgImgPlace1" presStyleIdx="0" presStyleCnt="4" custLinFactNeighborY="-7565"/>
      <dgm:spPr>
        <a:blipFill>
          <a:blip xmlns:r="http://schemas.openxmlformats.org/officeDocument/2006/relationships" r:embed="rId1" cstate="email">
            <a:extLst>
              <a:ext uri="{28A0092B-C50C-407E-A947-70E740481C1C}"/>
            </a:extLst>
          </a:blip>
          <a:srcRect/>
          <a:stretch>
            <a:fillRect l="-34000" r="-34000"/>
          </a:stretch>
        </a:blipFill>
      </dgm:spPr>
      <dgm:t>
        <a:bodyPr/>
        <a:lstStyle/>
        <a:p>
          <a:endParaRPr lang="en-GB"/>
        </a:p>
      </dgm:t>
    </dgm:pt>
    <dgm:pt modelId="{DCA241B4-B1FB-D947-B504-AFA5CB5F5CB2}" type="pres">
      <dgm:prSet presAssocID="{8E93DBAF-E26F-9148-8974-02425C484008}" presName="sibTrans" presStyleCnt="0"/>
      <dgm:spPr/>
    </dgm:pt>
    <dgm:pt modelId="{20B816E6-5F61-3A41-851E-5AA441BF721B}" type="pres">
      <dgm:prSet presAssocID="{768E2C93-ADC7-7D43-9FC1-A03613E1AE56}" presName="composite" presStyleCnt="0"/>
      <dgm:spPr/>
    </dgm:pt>
    <dgm:pt modelId="{074ED5A8-333A-204D-BEEB-BAFD49EAF688}" type="pres">
      <dgm:prSet presAssocID="{768E2C93-ADC7-7D43-9FC1-A03613E1AE56}" presName="rect1" presStyleLbl="trAlignAcc1" presStyleIdx="1" presStyleCnt="4">
        <dgm:presLayoutVars>
          <dgm:bulletEnabled val="1"/>
        </dgm:presLayoutVars>
      </dgm:prSet>
      <dgm:spPr/>
      <dgm:t>
        <a:bodyPr/>
        <a:lstStyle/>
        <a:p>
          <a:endParaRPr lang="en-US"/>
        </a:p>
      </dgm:t>
    </dgm:pt>
    <dgm:pt modelId="{23D87AC9-BF64-B04D-9899-38C4A3EA5D84}" type="pres">
      <dgm:prSet presAssocID="{768E2C93-ADC7-7D43-9FC1-A03613E1AE56}" presName="rect2" presStyleLbl="fgImgPlace1" presStyleIdx="1" presStyleCnt="4"/>
      <dgm:spPr>
        <a:blipFill>
          <a:blip xmlns:r="http://schemas.openxmlformats.org/officeDocument/2006/relationships" r:embed="rId2" cstate="email">
            <a:extLst>
              <a:ext uri="{28A0092B-C50C-407E-A947-70E740481C1C}"/>
            </a:extLst>
          </a:blip>
          <a:srcRect/>
          <a:stretch>
            <a:fillRect l="-30000" r="-30000"/>
          </a:stretch>
        </a:blipFill>
      </dgm:spPr>
      <dgm:t>
        <a:bodyPr/>
        <a:lstStyle/>
        <a:p>
          <a:endParaRPr lang="en-GB"/>
        </a:p>
      </dgm:t>
    </dgm:pt>
    <dgm:pt modelId="{8CA2DEC4-68B8-DA44-80C9-5C8952B095F8}" type="pres">
      <dgm:prSet presAssocID="{26FEBFA4-2B77-D943-B1BA-812074070EAC}" presName="sibTrans" presStyleCnt="0"/>
      <dgm:spPr/>
    </dgm:pt>
    <dgm:pt modelId="{5F3F6629-6E99-B54F-A301-CC1BB2175FEF}" type="pres">
      <dgm:prSet presAssocID="{487965EA-95F5-5B4E-8041-3A51673B145B}" presName="composite" presStyleCnt="0"/>
      <dgm:spPr/>
    </dgm:pt>
    <dgm:pt modelId="{2697619F-1DC7-0F4D-B818-08919B932EF7}" type="pres">
      <dgm:prSet presAssocID="{487965EA-95F5-5B4E-8041-3A51673B145B}" presName="rect1" presStyleLbl="trAlignAcc1" presStyleIdx="2" presStyleCnt="4">
        <dgm:presLayoutVars>
          <dgm:bulletEnabled val="1"/>
        </dgm:presLayoutVars>
      </dgm:prSet>
      <dgm:spPr/>
      <dgm:t>
        <a:bodyPr/>
        <a:lstStyle/>
        <a:p>
          <a:endParaRPr lang="en-GB"/>
        </a:p>
      </dgm:t>
    </dgm:pt>
    <dgm:pt modelId="{CBCA701E-4DD0-2A4B-A735-BACE771EAC4D}" type="pres">
      <dgm:prSet presAssocID="{487965EA-95F5-5B4E-8041-3A51673B145B}" presName="rect2" presStyleLbl="fgImgPlace1" presStyleIdx="2" presStyleCnt="4"/>
      <dgm:spPr>
        <a:blipFill>
          <a:blip xmlns:r="http://schemas.openxmlformats.org/officeDocument/2006/relationships" r:embed="rId3" cstate="email">
            <a:extLst>
              <a:ext uri="{28A0092B-C50C-407E-A947-70E740481C1C}"/>
            </a:extLst>
          </a:blip>
          <a:srcRect/>
          <a:stretch>
            <a:fillRect l="-25000" r="-25000"/>
          </a:stretch>
        </a:blipFill>
      </dgm:spPr>
      <dgm:t>
        <a:bodyPr/>
        <a:lstStyle/>
        <a:p>
          <a:endParaRPr lang="en-GB"/>
        </a:p>
      </dgm:t>
    </dgm:pt>
    <dgm:pt modelId="{DCE97BBD-B35A-C04D-A4D5-F33495213EFC}" type="pres">
      <dgm:prSet presAssocID="{16CAD952-377C-9544-8379-871E08C48FFB}" presName="sibTrans" presStyleCnt="0"/>
      <dgm:spPr/>
    </dgm:pt>
    <dgm:pt modelId="{8CAE358E-75CF-284E-9125-2C823BA47DCC}" type="pres">
      <dgm:prSet presAssocID="{255E04CC-C480-0645-9ADB-4F8BA99F350F}" presName="composite" presStyleCnt="0"/>
      <dgm:spPr/>
    </dgm:pt>
    <dgm:pt modelId="{A9C2BFAC-FD08-0447-BFD8-25E821ECB331}" type="pres">
      <dgm:prSet presAssocID="{255E04CC-C480-0645-9ADB-4F8BA99F350F}" presName="rect1" presStyleLbl="trAlignAcc1" presStyleIdx="3" presStyleCnt="4">
        <dgm:presLayoutVars>
          <dgm:bulletEnabled val="1"/>
        </dgm:presLayoutVars>
      </dgm:prSet>
      <dgm:spPr/>
      <dgm:t>
        <a:bodyPr/>
        <a:lstStyle/>
        <a:p>
          <a:endParaRPr lang="en-GB"/>
        </a:p>
      </dgm:t>
    </dgm:pt>
    <dgm:pt modelId="{FFB68AF4-7F7F-0B4F-B894-49510A3C9671}" type="pres">
      <dgm:prSet presAssocID="{255E04CC-C480-0645-9ADB-4F8BA99F350F}" presName="rect2" presStyleLbl="fgImgPlace1" presStyleIdx="3" presStyleCnt="4"/>
      <dgm:spPr>
        <a:blipFill>
          <a:blip xmlns:r="http://schemas.openxmlformats.org/officeDocument/2006/relationships" r:embed="rId4" cstate="email">
            <a:extLst>
              <a:ext uri="{28A0092B-C50C-407E-A947-70E740481C1C}"/>
            </a:extLst>
          </a:blip>
          <a:srcRect/>
          <a:stretch>
            <a:fillRect l="-24000" r="-24000"/>
          </a:stretch>
        </a:blipFill>
      </dgm:spPr>
      <dgm:t>
        <a:bodyPr/>
        <a:lstStyle/>
        <a:p>
          <a:endParaRPr lang="en-GB"/>
        </a:p>
      </dgm:t>
    </dgm:pt>
  </dgm:ptLst>
  <dgm:cxnLst>
    <dgm:cxn modelId="{C3B306A4-DC3C-9846-B518-A30FF78E242F}" srcId="{630B38AF-59C3-3B4A-95AC-970C62E3660F}" destId="{768E2C93-ADC7-7D43-9FC1-A03613E1AE56}" srcOrd="1" destOrd="0" parTransId="{F008BFEE-64AE-9E4C-AC31-B3133EF52945}" sibTransId="{26FEBFA4-2B77-D943-B1BA-812074070EAC}"/>
    <dgm:cxn modelId="{538E4B81-4118-DA4B-8C95-614E1E526D31}" type="presOf" srcId="{768E2C93-ADC7-7D43-9FC1-A03613E1AE56}" destId="{074ED5A8-333A-204D-BEEB-BAFD49EAF688}" srcOrd="0" destOrd="0" presId="urn:microsoft.com/office/officeart/2008/layout/PictureStrips"/>
    <dgm:cxn modelId="{826F1B33-550B-274E-A5DE-DC195550AF84}" srcId="{630B38AF-59C3-3B4A-95AC-970C62E3660F}" destId="{487965EA-95F5-5B4E-8041-3A51673B145B}" srcOrd="2" destOrd="0" parTransId="{D808675E-3FE0-D945-AA32-03FAB55FE7FC}" sibTransId="{16CAD952-377C-9544-8379-871E08C48FFB}"/>
    <dgm:cxn modelId="{B08AFC1B-78B6-BE4B-9B90-29CEC4AC8244}" type="presOf" srcId="{630B38AF-59C3-3B4A-95AC-970C62E3660F}" destId="{2AB9FD77-83E9-F24E-BF7F-2B8423A57F83}" srcOrd="0" destOrd="0" presId="urn:microsoft.com/office/officeart/2008/layout/PictureStrips"/>
    <dgm:cxn modelId="{649F1C27-937E-1F40-8E2D-3A8A4AF082D1}" type="presOf" srcId="{487965EA-95F5-5B4E-8041-3A51673B145B}" destId="{2697619F-1DC7-0F4D-B818-08919B932EF7}" srcOrd="0" destOrd="0" presId="urn:microsoft.com/office/officeart/2008/layout/PictureStrips"/>
    <dgm:cxn modelId="{FA6494B2-E338-EE49-B3B7-04554DE3101B}" type="presOf" srcId="{255E04CC-C480-0645-9ADB-4F8BA99F350F}" destId="{A9C2BFAC-FD08-0447-BFD8-25E821ECB331}" srcOrd="0" destOrd="0" presId="urn:microsoft.com/office/officeart/2008/layout/PictureStrips"/>
    <dgm:cxn modelId="{03F01371-46D3-CB41-9828-01459263F2EB}" srcId="{630B38AF-59C3-3B4A-95AC-970C62E3660F}" destId="{A0D2B968-709F-204B-9DE3-434ADD3DFFF4}" srcOrd="0" destOrd="0" parTransId="{BFBF38BC-A2E4-9743-ABFA-69F329C1336E}" sibTransId="{8E93DBAF-E26F-9148-8974-02425C484008}"/>
    <dgm:cxn modelId="{02BD1B6B-05BF-6940-B56A-33CB577F5273}" type="presOf" srcId="{A0D2B968-709F-204B-9DE3-434ADD3DFFF4}" destId="{CDAFB8C0-E377-6C45-B967-3C9D5905DD89}" srcOrd="0" destOrd="0" presId="urn:microsoft.com/office/officeart/2008/layout/PictureStrips"/>
    <dgm:cxn modelId="{49307DC9-E64D-8C4D-9EB5-5E67F30BD53C}" srcId="{630B38AF-59C3-3B4A-95AC-970C62E3660F}" destId="{255E04CC-C480-0645-9ADB-4F8BA99F350F}" srcOrd="3" destOrd="0" parTransId="{A9D0144C-EF38-A241-B34E-E516CC310027}" sibTransId="{1C209738-F7EA-6D41-8D7A-4E8BCAC01E8D}"/>
    <dgm:cxn modelId="{ABE621EE-2286-A04C-8526-DF772BB4D187}" type="presParOf" srcId="{2AB9FD77-83E9-F24E-BF7F-2B8423A57F83}" destId="{95150362-AB2F-3B42-BCF2-AD0363123E70}" srcOrd="0" destOrd="0" presId="urn:microsoft.com/office/officeart/2008/layout/PictureStrips"/>
    <dgm:cxn modelId="{F2F81DC9-1997-E24E-B398-5918A0A53186}" type="presParOf" srcId="{95150362-AB2F-3B42-BCF2-AD0363123E70}" destId="{CDAFB8C0-E377-6C45-B967-3C9D5905DD89}" srcOrd="0" destOrd="0" presId="urn:microsoft.com/office/officeart/2008/layout/PictureStrips"/>
    <dgm:cxn modelId="{0A6C8B5F-2C25-304F-A3DB-4D0AEB40A4ED}" type="presParOf" srcId="{95150362-AB2F-3B42-BCF2-AD0363123E70}" destId="{198F9EB0-D875-6D4D-AB30-AB824E932038}" srcOrd="1" destOrd="0" presId="urn:microsoft.com/office/officeart/2008/layout/PictureStrips"/>
    <dgm:cxn modelId="{6613F0EA-6453-BE43-9F79-182239F1A2BA}" type="presParOf" srcId="{2AB9FD77-83E9-F24E-BF7F-2B8423A57F83}" destId="{DCA241B4-B1FB-D947-B504-AFA5CB5F5CB2}" srcOrd="1" destOrd="0" presId="urn:microsoft.com/office/officeart/2008/layout/PictureStrips"/>
    <dgm:cxn modelId="{990BB7D3-01A5-814B-8578-53100432AB06}" type="presParOf" srcId="{2AB9FD77-83E9-F24E-BF7F-2B8423A57F83}" destId="{20B816E6-5F61-3A41-851E-5AA441BF721B}" srcOrd="2" destOrd="0" presId="urn:microsoft.com/office/officeart/2008/layout/PictureStrips"/>
    <dgm:cxn modelId="{FF7CC4D4-B877-9642-A607-ED998EC50FC5}" type="presParOf" srcId="{20B816E6-5F61-3A41-851E-5AA441BF721B}" destId="{074ED5A8-333A-204D-BEEB-BAFD49EAF688}" srcOrd="0" destOrd="0" presId="urn:microsoft.com/office/officeart/2008/layout/PictureStrips"/>
    <dgm:cxn modelId="{75E39D52-3C6E-6740-8BD9-C0A76D1EC48B}" type="presParOf" srcId="{20B816E6-5F61-3A41-851E-5AA441BF721B}" destId="{23D87AC9-BF64-B04D-9899-38C4A3EA5D84}" srcOrd="1" destOrd="0" presId="urn:microsoft.com/office/officeart/2008/layout/PictureStrips"/>
    <dgm:cxn modelId="{9E0B0DF8-5C5E-EA49-8FC7-0383D077F66D}" type="presParOf" srcId="{2AB9FD77-83E9-F24E-BF7F-2B8423A57F83}" destId="{8CA2DEC4-68B8-DA44-80C9-5C8952B095F8}" srcOrd="3" destOrd="0" presId="urn:microsoft.com/office/officeart/2008/layout/PictureStrips"/>
    <dgm:cxn modelId="{8F8D74D6-FCBE-7547-9503-D20FBF45C229}" type="presParOf" srcId="{2AB9FD77-83E9-F24E-BF7F-2B8423A57F83}" destId="{5F3F6629-6E99-B54F-A301-CC1BB2175FEF}" srcOrd="4" destOrd="0" presId="urn:microsoft.com/office/officeart/2008/layout/PictureStrips"/>
    <dgm:cxn modelId="{A8F06CC1-C211-3F40-A70E-E6D5CDDA1847}" type="presParOf" srcId="{5F3F6629-6E99-B54F-A301-CC1BB2175FEF}" destId="{2697619F-1DC7-0F4D-B818-08919B932EF7}" srcOrd="0" destOrd="0" presId="urn:microsoft.com/office/officeart/2008/layout/PictureStrips"/>
    <dgm:cxn modelId="{3805F5B2-5D0D-D341-83CB-9138143DA549}" type="presParOf" srcId="{5F3F6629-6E99-B54F-A301-CC1BB2175FEF}" destId="{CBCA701E-4DD0-2A4B-A735-BACE771EAC4D}" srcOrd="1" destOrd="0" presId="urn:microsoft.com/office/officeart/2008/layout/PictureStrips"/>
    <dgm:cxn modelId="{0B8275DD-7412-164F-AA90-2CE1B977259E}" type="presParOf" srcId="{2AB9FD77-83E9-F24E-BF7F-2B8423A57F83}" destId="{DCE97BBD-B35A-C04D-A4D5-F33495213EFC}" srcOrd="5" destOrd="0" presId="urn:microsoft.com/office/officeart/2008/layout/PictureStrips"/>
    <dgm:cxn modelId="{63D63B55-318B-2745-853B-3CCE76B0782E}" type="presParOf" srcId="{2AB9FD77-83E9-F24E-BF7F-2B8423A57F83}" destId="{8CAE358E-75CF-284E-9125-2C823BA47DCC}" srcOrd="6" destOrd="0" presId="urn:microsoft.com/office/officeart/2008/layout/PictureStrips"/>
    <dgm:cxn modelId="{9138714B-D01D-5042-ACA5-C3114B1F052D}" type="presParOf" srcId="{8CAE358E-75CF-284E-9125-2C823BA47DCC}" destId="{A9C2BFAC-FD08-0447-BFD8-25E821ECB331}" srcOrd="0" destOrd="0" presId="urn:microsoft.com/office/officeart/2008/layout/PictureStrips"/>
    <dgm:cxn modelId="{6C53ABE9-E851-B944-973B-7C18224FD685}" type="presParOf" srcId="{8CAE358E-75CF-284E-9125-2C823BA47DCC}" destId="{FFB68AF4-7F7F-0B4F-B894-49510A3C9671}" srcOrd="1" destOrd="0" presId="urn:microsoft.com/office/officeart/2008/layout/PictureStrips"/>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365248"/>
            <a:ext cx="7772400" cy="978408"/>
          </a:xfrm>
        </p:spPr>
        <p:txBody>
          <a:bodyPr anchor="b">
            <a:noAutofit/>
          </a:bodyPr>
          <a:lstStyle>
            <a:lvl1pPr algn="ctr" defTabSz="914400" rtl="0" eaLnBrk="1" latinLnBrk="0" hangingPunct="1">
              <a:spcBef>
                <a:spcPct val="0"/>
              </a:spcBef>
              <a:buNone/>
              <a:defRPr sz="54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dirty="0"/>
          </a:p>
        </p:txBody>
      </p:sp>
      <p:sp>
        <p:nvSpPr>
          <p:cNvPr id="3" name="Subtitle 2"/>
          <p:cNvSpPr>
            <a:spLocks noGrp="1"/>
          </p:cNvSpPr>
          <p:nvPr>
            <p:ph type="subTitle" idx="1"/>
          </p:nvPr>
        </p:nvSpPr>
        <p:spPr>
          <a:xfrm>
            <a:off x="685800" y="3352800"/>
            <a:ext cx="7772400" cy="877824"/>
          </a:xfrm>
        </p:spPr>
        <p:txBody>
          <a:bodyPr/>
          <a:lstStyle>
            <a:lvl1pPr marL="0" indent="0" algn="ctr" defTabSz="914400" rtl="0" eaLnBrk="1" latinLnBrk="0" hangingPunct="1">
              <a:spcBef>
                <a:spcPts val="300"/>
              </a:spcBef>
              <a:buFontTx/>
              <a:buNone/>
              <a:defRPr sz="2000" kern="1200">
                <a:solidFill>
                  <a:schemeClr val="tx1">
                    <a:tint val="75000"/>
                  </a:schemeClr>
                </a:solidFill>
                <a:effectLst>
                  <a:outerShdw blurRad="50800" dist="50800" dir="5400000" sx="101000" sy="101000" algn="t" rotWithShape="0">
                    <a:prstClr val="black">
                      <a:alpha val="40000"/>
                    </a:prst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lvl1pPr>
              <a:defRPr/>
            </a:lvl1pPr>
          </a:lstStyle>
          <a:p>
            <a:pPr>
              <a:defRPr/>
            </a:pPr>
            <a:fld id="{95419293-F13C-4A5B-B9DD-45A798C035DB}" type="datetimeFigureOut">
              <a:rPr lang="en-US"/>
              <a:pPr>
                <a:defRPr/>
              </a:pPr>
              <a:t>2/22/2011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6B7FA79-0063-40EF-AEB8-3ECEB9D569C4}"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5082" y="969264"/>
            <a:ext cx="3657600" cy="1161288"/>
          </a:xfrm>
        </p:spPr>
        <p:txBody>
          <a:bodyPr anchor="b">
            <a:noAutofit/>
          </a:bodyPr>
          <a:lstStyle>
            <a:lvl1pPr algn="l">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63388" y="510988"/>
            <a:ext cx="3657600" cy="5553636"/>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endParaRPr noProof="0" dirty="0"/>
          </a:p>
        </p:txBody>
      </p:sp>
      <p:sp>
        <p:nvSpPr>
          <p:cNvPr id="4" name="Text Placeholder 3"/>
          <p:cNvSpPr>
            <a:spLocks noGrp="1"/>
          </p:cNvSpPr>
          <p:nvPr>
            <p:ph type="body" sz="half" idx="2"/>
          </p:nvPr>
        </p:nvSpPr>
        <p:spPr>
          <a:xfrm>
            <a:off x="4799853" y="2130552"/>
            <a:ext cx="3657600" cy="3584448"/>
          </a:xfrm>
        </p:spPr>
        <p:txBody>
          <a:bodyPr/>
          <a:lstStyle>
            <a:lvl1pPr marL="0" indent="0">
              <a:spcBef>
                <a:spcPts val="10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E286217-33DF-453C-AD07-EAE903B2C06A}" type="datetimeFigureOut">
              <a:rPr lang="en-US"/>
              <a:pPr>
                <a:defRPr/>
              </a:pPr>
              <a:t>2/22/2011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7C4BE1E-00A4-4DA3-B7E2-A377650BB226}"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51376"/>
            <a:ext cx="7776882" cy="1014984"/>
          </a:xfrm>
        </p:spPr>
        <p:txBody>
          <a:bodyPr anchor="b">
            <a:noAutofit/>
          </a:bodyPr>
          <a:lstStyle>
            <a:lvl1pPr algn="ctr">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1828800" y="457199"/>
            <a:ext cx="5486400" cy="3644153"/>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endParaRPr noProof="0" dirty="0"/>
          </a:p>
        </p:txBody>
      </p:sp>
      <p:sp>
        <p:nvSpPr>
          <p:cNvPr id="4" name="Text Placeholder 3"/>
          <p:cNvSpPr>
            <a:spLocks noGrp="1"/>
          </p:cNvSpPr>
          <p:nvPr>
            <p:ph type="body" sz="half" idx="2"/>
          </p:nvPr>
        </p:nvSpPr>
        <p:spPr>
          <a:xfrm>
            <a:off x="680571" y="5181599"/>
            <a:ext cx="7776882" cy="950259"/>
          </a:xfrm>
        </p:spPr>
        <p:txBody>
          <a:bodyPr/>
          <a:lstStyle>
            <a:lvl1pPr marL="0" indent="0" algn="ctr">
              <a:spcBef>
                <a:spcPts val="3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E220C6A-CA99-48BC-BC01-9A3F399C49D7}" type="datetimeFigureOut">
              <a:rPr lang="en-US"/>
              <a:pPr>
                <a:defRPr/>
              </a:pPr>
              <a:t>2/22/2011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CCFA024-689F-407A-BFDF-CBBA8D3CEEB0}"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toryboard">
    <p:spTree>
      <p:nvGrpSpPr>
        <p:cNvPr id="1" name=""/>
        <p:cNvGrpSpPr/>
        <p:nvPr/>
      </p:nvGrpSpPr>
      <p:grpSpPr>
        <a:xfrm>
          <a:off x="0" y="0"/>
          <a:ext cx="0" cy="0"/>
          <a:chOff x="0" y="0"/>
          <a:chExt cx="0" cy="0"/>
        </a:xfrm>
      </p:grpSpPr>
      <p:sp>
        <p:nvSpPr>
          <p:cNvPr id="2" name="Title 1"/>
          <p:cNvSpPr>
            <a:spLocks noGrp="1"/>
          </p:cNvSpPr>
          <p:nvPr>
            <p:ph type="title"/>
          </p:nvPr>
        </p:nvSpPr>
        <p:spPr>
          <a:xfrm>
            <a:off x="685800" y="4155141"/>
            <a:ext cx="7776882" cy="1013011"/>
          </a:xfrm>
        </p:spPr>
        <p:txBody>
          <a:bodyPr anchor="b">
            <a:noAutofit/>
          </a:bodyPr>
          <a:lstStyle>
            <a:lvl1pPr algn="ctr">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8580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endParaRPr noProof="0" dirty="0"/>
          </a:p>
        </p:txBody>
      </p:sp>
      <p:sp>
        <p:nvSpPr>
          <p:cNvPr id="4" name="Text Placeholder 3"/>
          <p:cNvSpPr>
            <a:spLocks noGrp="1"/>
          </p:cNvSpPr>
          <p:nvPr>
            <p:ph type="body" sz="half" idx="2"/>
          </p:nvPr>
        </p:nvSpPr>
        <p:spPr>
          <a:xfrm>
            <a:off x="680571" y="5181599"/>
            <a:ext cx="7776882" cy="950259"/>
          </a:xfrm>
        </p:spPr>
        <p:txBody>
          <a:bodyPr/>
          <a:lstStyle>
            <a:lvl1pPr marL="0" indent="0" algn="ctr">
              <a:spcBef>
                <a:spcPts val="3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Picture Placeholder 2"/>
          <p:cNvSpPr>
            <a:spLocks noGrp="1"/>
          </p:cNvSpPr>
          <p:nvPr>
            <p:ph type="pic" idx="13"/>
          </p:nvPr>
        </p:nvSpPr>
        <p:spPr>
          <a:xfrm>
            <a:off x="68580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endParaRPr noProof="0" dirty="0"/>
          </a:p>
        </p:txBody>
      </p:sp>
      <p:sp>
        <p:nvSpPr>
          <p:cNvPr id="16" name="Picture Placeholder 2"/>
          <p:cNvSpPr>
            <a:spLocks noGrp="1"/>
          </p:cNvSpPr>
          <p:nvPr>
            <p:ph type="pic" idx="14"/>
          </p:nvPr>
        </p:nvSpPr>
        <p:spPr>
          <a:xfrm>
            <a:off x="341249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endParaRPr noProof="0" dirty="0"/>
          </a:p>
        </p:txBody>
      </p:sp>
      <p:sp>
        <p:nvSpPr>
          <p:cNvPr id="17" name="Picture Placeholder 2"/>
          <p:cNvSpPr>
            <a:spLocks noGrp="1"/>
          </p:cNvSpPr>
          <p:nvPr>
            <p:ph type="pic" idx="15"/>
          </p:nvPr>
        </p:nvSpPr>
        <p:spPr>
          <a:xfrm>
            <a:off x="341249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endParaRPr noProof="0" dirty="0"/>
          </a:p>
        </p:txBody>
      </p:sp>
      <p:sp>
        <p:nvSpPr>
          <p:cNvPr id="18" name="Picture Placeholder 2"/>
          <p:cNvSpPr>
            <a:spLocks noGrp="1"/>
          </p:cNvSpPr>
          <p:nvPr>
            <p:ph type="pic" idx="16"/>
          </p:nvPr>
        </p:nvSpPr>
        <p:spPr>
          <a:xfrm>
            <a:off x="613918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endParaRPr noProof="0" dirty="0"/>
          </a:p>
        </p:txBody>
      </p:sp>
      <p:sp>
        <p:nvSpPr>
          <p:cNvPr id="19" name="Picture Placeholder 2"/>
          <p:cNvSpPr>
            <a:spLocks noGrp="1"/>
          </p:cNvSpPr>
          <p:nvPr>
            <p:ph type="pic" idx="17"/>
          </p:nvPr>
        </p:nvSpPr>
        <p:spPr>
          <a:xfrm>
            <a:off x="613918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endParaRPr noProof="0" dirty="0"/>
          </a:p>
        </p:txBody>
      </p:sp>
      <p:sp>
        <p:nvSpPr>
          <p:cNvPr id="10" name="Date Placeholder 3"/>
          <p:cNvSpPr>
            <a:spLocks noGrp="1"/>
          </p:cNvSpPr>
          <p:nvPr>
            <p:ph type="dt" sz="half" idx="18"/>
          </p:nvPr>
        </p:nvSpPr>
        <p:spPr/>
        <p:txBody>
          <a:bodyPr/>
          <a:lstStyle>
            <a:lvl1pPr>
              <a:defRPr/>
            </a:lvl1pPr>
          </a:lstStyle>
          <a:p>
            <a:pPr>
              <a:defRPr/>
            </a:pPr>
            <a:fld id="{E370C15E-E31C-47A4-9BC5-3E99FA3532FB}" type="datetimeFigureOut">
              <a:rPr lang="en-US"/>
              <a:pPr>
                <a:defRPr/>
              </a:pPr>
              <a:t>2/22/2011</a:t>
            </a:fld>
            <a:endParaRPr lang="en-US" dirty="0"/>
          </a:p>
        </p:txBody>
      </p:sp>
      <p:sp>
        <p:nvSpPr>
          <p:cNvPr id="12" name="Footer Placeholder 4"/>
          <p:cNvSpPr>
            <a:spLocks noGrp="1"/>
          </p:cNvSpPr>
          <p:nvPr>
            <p:ph type="ftr" sz="quarter" idx="19"/>
          </p:nvPr>
        </p:nvSpPr>
        <p:spPr/>
        <p:txBody>
          <a:bodyPr/>
          <a:lstStyle>
            <a:lvl1pPr>
              <a:defRPr/>
            </a:lvl1pPr>
          </a:lstStyle>
          <a:p>
            <a:pPr>
              <a:defRPr/>
            </a:pPr>
            <a:endParaRPr lang="en-US"/>
          </a:p>
        </p:txBody>
      </p:sp>
      <p:sp>
        <p:nvSpPr>
          <p:cNvPr id="13" name="Slide Number Placeholder 5"/>
          <p:cNvSpPr>
            <a:spLocks noGrp="1"/>
          </p:cNvSpPr>
          <p:nvPr>
            <p:ph type="sldNum" sz="quarter" idx="20"/>
          </p:nvPr>
        </p:nvSpPr>
        <p:spPr/>
        <p:txBody>
          <a:bodyPr/>
          <a:lstStyle>
            <a:lvl1pPr>
              <a:defRPr/>
            </a:lvl1pPr>
          </a:lstStyle>
          <a:p>
            <a:pPr>
              <a:defRPr/>
            </a:pPr>
            <a:fld id="{67DD33AA-A018-4CF8-8309-B5365E967CEF}"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FB8469FE-7815-480B-BA17-4E9D90F22BD4}" type="datetimeFigureOut">
              <a:rPr lang="en-US"/>
              <a:pPr>
                <a:defRPr/>
              </a:pPr>
              <a:t>2/22/2011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8A367D8-6E30-4C8E-B37E-E73E9A5BDB71}"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3400"/>
            <a:ext cx="1600200" cy="55927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85800" y="533400"/>
            <a:ext cx="6019800" cy="55927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7D0BF840-FD79-41C1-9D39-A1FFADDE4D11}" type="datetimeFigureOut">
              <a:rPr lang="en-US"/>
              <a:pPr>
                <a:defRPr/>
              </a:pPr>
              <a:t>2/22/2011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174E9D5-210A-4D57-A772-3B89361B8554}"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a:xfrm>
            <a:off x="685800" y="1869141"/>
            <a:ext cx="7770813" cy="4257022"/>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69F4EEB3-9271-4202-BE6C-262DD873ECDD}" type="datetimeFigureOut">
              <a:rPr lang="en-US"/>
              <a:pPr>
                <a:defRPr/>
              </a:pPr>
              <a:t>2/22/2011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BE2E970-CAE0-4AD1-8C54-B0D7C4F454DE}"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267200"/>
            <a:ext cx="7772400" cy="977153"/>
          </a:xfrm>
        </p:spPr>
        <p:txBody>
          <a:bodyPr anchor="b">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685799" y="5257800"/>
            <a:ext cx="7770813" cy="874058"/>
          </a:xfrm>
        </p:spPr>
        <p:txBody>
          <a:bodyPr/>
          <a:lstStyle>
            <a:lvl1pPr marL="0" indent="0" algn="ctr">
              <a:spcBef>
                <a:spcPts val="300"/>
              </a:spcBef>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8" name="Picture Placeholder 7"/>
          <p:cNvSpPr>
            <a:spLocks noGrp="1"/>
          </p:cNvSpPr>
          <p:nvPr>
            <p:ph type="pic" sz="quarter" idx="13"/>
          </p:nvPr>
        </p:nvSpPr>
        <p:spPr>
          <a:xfrm rot="21540000">
            <a:off x="2056196" y="424650"/>
            <a:ext cx="5031609" cy="337580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a:lstStyle>
            <a:lvl1pPr>
              <a:buFont typeface="Arial" pitchFamily="34" charset="0"/>
              <a:buNone/>
              <a:defRPr/>
            </a:lvl1pPr>
          </a:lstStyle>
          <a:p>
            <a:pPr lvl="0"/>
            <a:r>
              <a:rPr lang="en-US" noProof="0" dirty="0" smtClean="0"/>
              <a:t>Drag picture to placeholder or click icon to add</a:t>
            </a:r>
            <a:endParaRPr noProof="0" dirty="0"/>
          </a:p>
        </p:txBody>
      </p:sp>
      <p:sp>
        <p:nvSpPr>
          <p:cNvPr id="5" name="Date Placeholder 3"/>
          <p:cNvSpPr>
            <a:spLocks noGrp="1"/>
          </p:cNvSpPr>
          <p:nvPr>
            <p:ph type="dt" sz="half" idx="14"/>
          </p:nvPr>
        </p:nvSpPr>
        <p:spPr/>
        <p:txBody>
          <a:bodyPr/>
          <a:lstStyle>
            <a:lvl1pPr>
              <a:defRPr/>
            </a:lvl1pPr>
          </a:lstStyle>
          <a:p>
            <a:pPr>
              <a:defRPr/>
            </a:pPr>
            <a:fld id="{909EB5DA-1707-43D7-BD5D-3A46990A1140}" type="datetimeFigureOut">
              <a:rPr lang="en-US"/>
              <a:pPr>
                <a:defRPr/>
              </a:pPr>
              <a:t>2/22/2011</a:t>
            </a:fld>
            <a:endParaRPr lang="en-US" dirty="0"/>
          </a:p>
        </p:txBody>
      </p:sp>
      <p:sp>
        <p:nvSpPr>
          <p:cNvPr id="6" name="Footer Placeholder 4"/>
          <p:cNvSpPr>
            <a:spLocks noGrp="1"/>
          </p:cNvSpPr>
          <p:nvPr>
            <p:ph type="ftr" sz="quarter" idx="15"/>
          </p:nvPr>
        </p:nvSpPr>
        <p:spPr/>
        <p:txBody>
          <a:bodyPr/>
          <a:lstStyle>
            <a:lvl1pPr>
              <a:defRPr/>
            </a:lvl1pPr>
          </a:lstStyle>
          <a:p>
            <a:pPr>
              <a:defRPr/>
            </a:pPr>
            <a:endParaRPr lang="en-US"/>
          </a:p>
        </p:txBody>
      </p:sp>
      <p:sp>
        <p:nvSpPr>
          <p:cNvPr id="7" name="Slide Number Placeholder 5"/>
          <p:cNvSpPr>
            <a:spLocks noGrp="1"/>
          </p:cNvSpPr>
          <p:nvPr>
            <p:ph type="sldNum" sz="quarter" idx="16"/>
          </p:nvPr>
        </p:nvSpPr>
        <p:spPr/>
        <p:txBody>
          <a:bodyPr/>
          <a:lstStyle>
            <a:lvl1pPr>
              <a:defRPr/>
            </a:lvl1pPr>
          </a:lstStyle>
          <a:p>
            <a:pPr>
              <a:defRPr/>
            </a:pPr>
            <a:fld id="{769C11FC-D516-49A0-9B9D-A9A45855413A}"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990600"/>
            <a:ext cx="7770813" cy="1743075"/>
          </a:xfrm>
        </p:spPr>
        <p:txBody>
          <a:bodyPr anchor="b">
            <a:noAutofit/>
          </a:bodyPr>
          <a:lstStyle>
            <a:lvl1pPr algn="ctr" defTabSz="914400" rtl="0" eaLnBrk="1" latinLnBrk="0" hangingPunct="1">
              <a:spcBef>
                <a:spcPct val="0"/>
              </a:spcBef>
              <a:buNone/>
              <a:defRPr sz="54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685800" y="2756647"/>
            <a:ext cx="7770813" cy="1281953"/>
          </a:xfrm>
        </p:spPr>
        <p:txBody>
          <a:bodyPr/>
          <a:lstStyle>
            <a:lvl1pPr marL="0" indent="0" algn="ctr" defTabSz="914400" rtl="0" eaLnBrk="1" latinLnBrk="0" hangingPunct="1">
              <a:spcBef>
                <a:spcPts val="300"/>
              </a:spcBef>
              <a:buFontTx/>
              <a:buNone/>
              <a:defRPr sz="2000" kern="1200">
                <a:solidFill>
                  <a:schemeClr val="tx1">
                    <a:tint val="75000"/>
                  </a:schemeClr>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EACF5B5-FE95-41F1-B570-ACDAB5AD855B}" type="datetimeFigureOut">
              <a:rPr lang="en-US"/>
              <a:pPr>
                <a:defRPr/>
              </a:pPr>
              <a:t>2/22/2011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A60C5A4-1B92-4747-9E81-BF8C0DC09AA0}"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3"/>
            <a:ext cx="7770813" cy="1429871"/>
          </a:xfrm>
        </p:spPr>
        <p:txBody>
          <a:bodyPr/>
          <a:lstStyle/>
          <a:p>
            <a:r>
              <a:rPr lang="en-US" smtClean="0"/>
              <a:t>Click to edit Master title style</a:t>
            </a:r>
            <a:endParaRPr/>
          </a:p>
        </p:txBody>
      </p:sp>
      <p:sp>
        <p:nvSpPr>
          <p:cNvPr id="3" name="Content Placeholder 2"/>
          <p:cNvSpPr>
            <a:spLocks noGrp="1"/>
          </p:cNvSpPr>
          <p:nvPr>
            <p:ph sz="half" idx="1"/>
          </p:nvPr>
        </p:nvSpPr>
        <p:spPr>
          <a:xfrm>
            <a:off x="685800" y="1760538"/>
            <a:ext cx="3611880" cy="4365625"/>
          </a:xfrm>
        </p:spPr>
        <p:txBody>
          <a:bodyPr/>
          <a:lstStyle>
            <a:lvl1pPr>
              <a:defRPr sz="2200"/>
            </a:lvl1pPr>
            <a:lvl2pPr>
              <a:defRPr sz="2000"/>
            </a:lvl2pPr>
            <a:lvl3pPr>
              <a:defRPr sz="1800"/>
            </a:lvl3pPr>
            <a:lvl4pPr>
              <a:defRPr sz="1800"/>
            </a:lvl4pPr>
            <a:lvl5pPr>
              <a:defRPr sz="1800"/>
            </a:lvl5pPr>
            <a:lvl6pPr>
              <a:defRPr sz="1800"/>
            </a:lvl6pPr>
            <a:lvl7pPr>
              <a:defRPr sz="1800"/>
            </a:lvl7pPr>
            <a:lvl8pPr marL="2398713" indent="-336550">
              <a:defRPr sz="1800"/>
            </a:lvl8pPr>
            <a:lvl9pPr marL="2398713" indent="-336550">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844733" y="1760538"/>
            <a:ext cx="3611880" cy="4365625"/>
          </a:xfrm>
        </p:spPr>
        <p:txBody>
          <a:bodyPr/>
          <a:lstStyle>
            <a:lvl1pPr>
              <a:defRPr sz="2200"/>
            </a:lvl1pPr>
            <a:lvl2pPr>
              <a:defRPr sz="2000"/>
            </a:lvl2pPr>
            <a:lvl3pPr>
              <a:defRPr sz="2000"/>
            </a:lvl3pPr>
            <a:lvl4pPr>
              <a:defRPr sz="2000"/>
            </a:lvl4pPr>
            <a:lvl5pPr>
              <a:defRPr sz="2000"/>
            </a:lvl5pPr>
            <a:lvl6pPr>
              <a:defRPr sz="1800"/>
            </a:lvl6pPr>
            <a:lvl7pPr>
              <a:defRPr sz="1800"/>
            </a:lvl7pPr>
            <a:lvl8pPr marL="2398713" indent="-336550">
              <a:defRPr sz="1800"/>
            </a:lvl8pPr>
            <a:lvl9pPr marL="2398713" indent="-336550">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3"/>
          <p:cNvSpPr>
            <a:spLocks noGrp="1"/>
          </p:cNvSpPr>
          <p:nvPr>
            <p:ph type="dt" sz="half" idx="10"/>
          </p:nvPr>
        </p:nvSpPr>
        <p:spPr/>
        <p:txBody>
          <a:bodyPr/>
          <a:lstStyle>
            <a:lvl1pPr>
              <a:defRPr/>
            </a:lvl1pPr>
          </a:lstStyle>
          <a:p>
            <a:pPr>
              <a:defRPr/>
            </a:pPr>
            <a:fld id="{2E65A72F-5877-4060-B03A-A5A7F106013D}" type="datetimeFigureOut">
              <a:rPr lang="en-US"/>
              <a:pPr>
                <a:defRPr/>
              </a:pPr>
              <a:t>2/22/2011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DD01596-4F28-4244-9E4D-6A1126F401EE}"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10"/>
          <p:cNvCxnSpPr/>
          <p:nvPr/>
        </p:nvCxnSpPr>
        <p:spPr>
          <a:xfrm>
            <a:off x="785813" y="2192338"/>
            <a:ext cx="3429000" cy="1587"/>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cxnSp>
        <p:nvCxnSpPr>
          <p:cNvPr id="8" name="Straight Connector 15"/>
          <p:cNvCxnSpPr/>
          <p:nvPr/>
        </p:nvCxnSpPr>
        <p:spPr>
          <a:xfrm>
            <a:off x="4937125" y="2192338"/>
            <a:ext cx="3429000" cy="1587"/>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85800" y="121023"/>
            <a:ext cx="7770813" cy="1429871"/>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85800" y="1550895"/>
            <a:ext cx="3611880" cy="614082"/>
          </a:xfrm>
        </p:spPr>
        <p:txBody>
          <a:bodyPr anchor="b"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438400"/>
            <a:ext cx="3611880" cy="3687762"/>
          </a:xfrm>
        </p:spPr>
        <p:txBody>
          <a:bodyPr/>
          <a:lstStyle>
            <a:lvl1pPr>
              <a:defRPr sz="2200"/>
            </a:lvl1pPr>
            <a:lvl2pPr>
              <a:defRPr sz="2000"/>
            </a:lvl2pPr>
            <a:lvl3pPr>
              <a:defRPr sz="1800"/>
            </a:lvl3pPr>
            <a:lvl4pPr>
              <a:defRPr sz="1800"/>
            </a:lvl4pPr>
            <a:lvl5pPr>
              <a:defRPr sz="1800"/>
            </a:lvl5pPr>
            <a:lvl6pPr>
              <a:defRPr sz="1600"/>
            </a:lvl6pPr>
            <a:lvl7pPr>
              <a:defRPr sz="1600"/>
            </a:lvl7pPr>
            <a:lvl8pPr marL="2398713" indent="-336550">
              <a:defRPr sz="1600"/>
            </a:lvl8pPr>
            <a:lvl9pPr marL="2398713" indent="-3365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845526" y="1550895"/>
            <a:ext cx="3611880" cy="614082"/>
          </a:xfrm>
        </p:spPr>
        <p:txBody>
          <a:bodyPr anchor="b"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45526" y="2438400"/>
            <a:ext cx="3611880" cy="3687762"/>
          </a:xfrm>
        </p:spPr>
        <p:txBody>
          <a:bodyPr/>
          <a:lstStyle>
            <a:lvl1pPr>
              <a:defRPr sz="2200"/>
            </a:lvl1pPr>
            <a:lvl2pPr>
              <a:defRPr sz="2000"/>
            </a:lvl2pPr>
            <a:lvl3pPr>
              <a:defRPr sz="1800"/>
            </a:lvl3pPr>
            <a:lvl4pPr>
              <a:defRPr sz="1800"/>
            </a:lvl4pPr>
            <a:lvl5pPr>
              <a:defRPr sz="1800"/>
            </a:lvl5pPr>
            <a:lvl6pPr>
              <a:defRPr sz="1600"/>
            </a:lvl6pPr>
            <a:lvl7pPr>
              <a:defRPr sz="1600"/>
            </a:lvl7pPr>
            <a:lvl8pPr marL="2398713" indent="-336550">
              <a:defRPr sz="1600"/>
            </a:lvl8pPr>
            <a:lvl9pPr marL="2398713" indent="-3365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9" name="Date Placeholder 6"/>
          <p:cNvSpPr>
            <a:spLocks noGrp="1"/>
          </p:cNvSpPr>
          <p:nvPr>
            <p:ph type="dt" sz="half" idx="10"/>
          </p:nvPr>
        </p:nvSpPr>
        <p:spPr/>
        <p:txBody>
          <a:bodyPr/>
          <a:lstStyle>
            <a:lvl1pPr>
              <a:defRPr/>
            </a:lvl1pPr>
          </a:lstStyle>
          <a:p>
            <a:pPr>
              <a:defRPr/>
            </a:pPr>
            <a:fld id="{6AD037DD-AFBD-4068-90CB-FDCF27968B9B}" type="datetimeFigureOut">
              <a:rPr lang="en-US"/>
              <a:pPr>
                <a:defRPr/>
              </a:pPr>
              <a:t>2/22/2011</a:t>
            </a:fld>
            <a:endParaRPr lang="en-US" dirty="0"/>
          </a:p>
        </p:txBody>
      </p:sp>
      <p:sp>
        <p:nvSpPr>
          <p:cNvPr id="10" name="Footer Placeholder 7"/>
          <p:cNvSpPr>
            <a:spLocks noGrp="1"/>
          </p:cNvSpPr>
          <p:nvPr>
            <p:ph type="ftr" sz="quarter" idx="11"/>
          </p:nvPr>
        </p:nvSpPr>
        <p:spPr/>
        <p:txBody>
          <a:bodyPr/>
          <a:lstStyle>
            <a:lvl1pPr>
              <a:defRPr/>
            </a:lvl1pPr>
          </a:lstStyle>
          <a:p>
            <a:pPr>
              <a:defRPr/>
            </a:pPr>
            <a:endParaRPr lang="en-US"/>
          </a:p>
        </p:txBody>
      </p:sp>
      <p:sp>
        <p:nvSpPr>
          <p:cNvPr id="11" name="Slide Number Placeholder 8"/>
          <p:cNvSpPr>
            <a:spLocks noGrp="1"/>
          </p:cNvSpPr>
          <p:nvPr>
            <p:ph type="sldNum" sz="quarter" idx="12"/>
          </p:nvPr>
        </p:nvSpPr>
        <p:spPr/>
        <p:txBody>
          <a:bodyPr/>
          <a:lstStyle>
            <a:lvl1pPr>
              <a:defRPr/>
            </a:lvl1pPr>
          </a:lstStyle>
          <a:p>
            <a:pPr>
              <a:defRPr/>
            </a:pPr>
            <a:fld id="{89A894AD-F509-4454-99C7-39768EE59DE1}"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3"/>
          <p:cNvSpPr>
            <a:spLocks noGrp="1"/>
          </p:cNvSpPr>
          <p:nvPr>
            <p:ph type="dt" sz="half" idx="10"/>
          </p:nvPr>
        </p:nvSpPr>
        <p:spPr/>
        <p:txBody>
          <a:bodyPr/>
          <a:lstStyle>
            <a:lvl1pPr>
              <a:defRPr/>
            </a:lvl1pPr>
          </a:lstStyle>
          <a:p>
            <a:pPr>
              <a:defRPr/>
            </a:pPr>
            <a:fld id="{455C7FE1-A07C-490E-B364-0D528C87AD77}" type="datetimeFigureOut">
              <a:rPr lang="en-US"/>
              <a:pPr>
                <a:defRPr/>
              </a:pPr>
              <a:t>2/22/2011</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C20F645-35F7-42CB-8A25-EC2410433953}"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13E1094-40A2-4CBB-B3EC-08B09CD4C2E9}" type="datetimeFigureOut">
              <a:rPr lang="en-US"/>
              <a:pPr>
                <a:defRPr/>
              </a:pPr>
              <a:t>2/22/2011</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34044B1-16F9-4621-9102-F42DAA9C7C0B}"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5" y="971550"/>
            <a:ext cx="3657600" cy="1162050"/>
          </a:xfrm>
        </p:spPr>
        <p:txBody>
          <a:bodyPr anchor="b">
            <a:noAutofit/>
          </a:bodyPr>
          <a:lstStyle>
            <a:lvl1pPr algn="l">
              <a:defRPr sz="3600" b="0"/>
            </a:lvl1pPr>
          </a:lstStyle>
          <a:p>
            <a:r>
              <a:rPr lang="en-US" smtClean="0"/>
              <a:t>Click to edit Master title style</a:t>
            </a:r>
            <a:endParaRPr/>
          </a:p>
        </p:txBody>
      </p:sp>
      <p:sp>
        <p:nvSpPr>
          <p:cNvPr id="3" name="Content Placeholder 2"/>
          <p:cNvSpPr>
            <a:spLocks noGrp="1"/>
          </p:cNvSpPr>
          <p:nvPr>
            <p:ph idx="1"/>
          </p:nvPr>
        </p:nvSpPr>
        <p:spPr>
          <a:xfrm>
            <a:off x="4800600" y="457200"/>
            <a:ext cx="3657600" cy="5668963"/>
          </a:xfrm>
        </p:spPr>
        <p:txBody>
          <a:bodyPr/>
          <a:lstStyle>
            <a:lvl1pPr>
              <a:defRPr sz="2200"/>
            </a:lvl1pPr>
            <a:lvl2pPr>
              <a:defRPr sz="2000"/>
            </a:lvl2pPr>
            <a:lvl3pPr>
              <a:defRPr sz="1800"/>
            </a:lvl3pPr>
            <a:lvl4pPr>
              <a:defRPr sz="1800"/>
            </a:lvl4pPr>
            <a:lvl5pPr>
              <a:defRPr sz="1800"/>
            </a:lvl5pPr>
            <a:lvl6pPr>
              <a:defRPr sz="1800"/>
            </a:lvl6pPr>
            <a:lvl7pPr>
              <a:defRPr sz="1800"/>
            </a:lvl7pPr>
            <a:lvl8pPr marL="2398713" indent="-336550">
              <a:defRPr sz="1800"/>
            </a:lvl8pPr>
            <a:lvl9pPr marL="2398713" indent="-336550">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658905" y="2133601"/>
            <a:ext cx="3657600" cy="3581400"/>
          </a:xfrm>
        </p:spPr>
        <p:txBody>
          <a:bodyPr/>
          <a:lstStyle>
            <a:lvl1pPr marL="0" indent="0">
              <a:spcBef>
                <a:spcPts val="10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B61F6C9-06F8-4474-8DF1-A553A5385567}" type="datetimeFigureOut">
              <a:rPr lang="en-US"/>
              <a:pPr>
                <a:defRPr/>
              </a:pPr>
              <a:t>2/22/2011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387B6CB-5CAC-412C-9DD3-8E2EEDA32C1A}"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120650"/>
            <a:ext cx="7770813" cy="1430338"/>
          </a:xfrm>
          <a:prstGeom prst="rect">
            <a:avLst/>
          </a:prstGeom>
        </p:spPr>
        <p:txBody>
          <a:bodyPr vert="horz" lIns="91440" tIns="45720" rIns="91440" bIns="45720" rtlCol="0" anchor="ctr" anchorCtr="0">
            <a:normAutofit/>
          </a:bodyPr>
          <a:lstStyle/>
          <a:p>
            <a:r>
              <a:rPr lang="en-US" smtClean="0"/>
              <a:t>Click to edit Master title style</a:t>
            </a:r>
            <a:endParaRPr/>
          </a:p>
        </p:txBody>
      </p:sp>
      <p:sp>
        <p:nvSpPr>
          <p:cNvPr id="3" name="Text Placeholder 2"/>
          <p:cNvSpPr>
            <a:spLocks noGrp="1"/>
          </p:cNvSpPr>
          <p:nvPr>
            <p:ph type="body" idx="1"/>
          </p:nvPr>
        </p:nvSpPr>
        <p:spPr>
          <a:xfrm>
            <a:off x="685800" y="1752600"/>
            <a:ext cx="7770813"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619875"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effectLst>
                  <a:outerShdw blurRad="50800" dist="38100" dir="5400000" sx="101000" sy="101000" algn="t" rotWithShape="0">
                    <a:prstClr val="black">
                      <a:alpha val="40000"/>
                    </a:prstClr>
                  </a:outerShdw>
                </a:effectLst>
                <a:latin typeface="+mn-lt"/>
                <a:cs typeface="+mn-cs"/>
              </a:defRPr>
            </a:lvl1pPr>
          </a:lstStyle>
          <a:p>
            <a:pPr>
              <a:defRPr/>
            </a:pPr>
            <a:fld id="{220EB0D4-74C9-40EE-863B-6C7C47001194}" type="datetimeFigureOut">
              <a:rPr lang="en-US"/>
              <a:pPr>
                <a:defRPr/>
              </a:pPr>
              <a:t>2/22/2011</a:t>
            </a:fld>
            <a:endParaRPr lang="en-US" dirty="0"/>
          </a:p>
        </p:txBody>
      </p:sp>
      <p:sp>
        <p:nvSpPr>
          <p:cNvPr id="5" name="Footer Placeholder 4"/>
          <p:cNvSpPr>
            <a:spLocks noGrp="1"/>
          </p:cNvSpPr>
          <p:nvPr>
            <p:ph type="ftr" sz="quarter" idx="3"/>
          </p:nvPr>
        </p:nvSpPr>
        <p:spPr>
          <a:xfrm>
            <a:off x="354013" y="6356350"/>
            <a:ext cx="2895600" cy="365125"/>
          </a:xfrm>
          <a:prstGeom prst="rect">
            <a:avLst/>
          </a:prstGeom>
        </p:spPr>
        <p:txBody>
          <a:bodyPr vert="horz" lIns="91440" tIns="45720" rIns="91440" bIns="45720" rtlCol="0" anchor="ctr"/>
          <a:lstStyle>
            <a:lvl1pPr algn="l" fontAlgn="auto">
              <a:spcBef>
                <a:spcPts val="0"/>
              </a:spcBef>
              <a:spcAft>
                <a:spcPts val="0"/>
              </a:spcAft>
              <a:defRPr sz="1200" dirty="0">
                <a:solidFill>
                  <a:schemeClr val="tx1">
                    <a:tint val="75000"/>
                  </a:schemeClr>
                </a:solidFill>
                <a:effectLst>
                  <a:outerShdw blurRad="50800" dist="38100" dir="5400000" sx="101000" sy="101000" algn="t" rotWithShape="0">
                    <a:prstClr val="black">
                      <a:alpha val="40000"/>
                    </a:prstClr>
                  </a:outerShdw>
                </a:effectLst>
                <a:latin typeface="+mn-lt"/>
                <a:cs typeface="+mn-cs"/>
              </a:defRPr>
            </a:lvl1pPr>
          </a:lstStyle>
          <a:p>
            <a:pPr>
              <a:defRPr/>
            </a:pPr>
            <a:endParaRPr lang="en-US"/>
          </a:p>
        </p:txBody>
      </p:sp>
      <p:sp>
        <p:nvSpPr>
          <p:cNvPr id="6" name="Slide Number Placeholder 5"/>
          <p:cNvSpPr>
            <a:spLocks noGrp="1"/>
          </p:cNvSpPr>
          <p:nvPr>
            <p:ph type="sldNum" sz="quarter" idx="4"/>
          </p:nvPr>
        </p:nvSpPr>
        <p:spPr>
          <a:xfrm>
            <a:off x="4229100" y="6356350"/>
            <a:ext cx="6858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effectLst>
                  <a:outerShdw blurRad="50800" dist="38100" dir="5400000" sx="101000" sy="101000" algn="t" rotWithShape="0">
                    <a:prstClr val="black">
                      <a:alpha val="40000"/>
                    </a:prstClr>
                  </a:outerShdw>
                </a:effectLst>
                <a:latin typeface="+mn-lt"/>
                <a:cs typeface="+mn-cs"/>
              </a:defRPr>
            </a:lvl1pPr>
          </a:lstStyle>
          <a:p>
            <a:pPr>
              <a:defRPr/>
            </a:pPr>
            <a:fld id="{2E49E5A7-23C4-4336-87B4-B9A9EBB1B150}" type="slidenum">
              <a:rPr lang="en-US"/>
              <a:pPr>
                <a:defRPr/>
              </a:pPr>
              <a:t>‹#›</a:t>
            </a:fld>
            <a:endParaRPr lang="en-US" dirty="0"/>
          </a:p>
        </p:txBody>
      </p:sp>
    </p:spTree>
  </p:cSld>
  <p:clrMap bg1="dk1" tx1="lt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75"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rtl="0" fontAlgn="base">
        <a:spcBef>
          <a:spcPct val="0"/>
        </a:spcBef>
        <a:spcAft>
          <a:spcPct val="0"/>
        </a:spcAft>
        <a:defRPr sz="48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vl2pPr algn="ctr" rtl="0" fontAlgn="base">
        <a:spcBef>
          <a:spcPct val="0"/>
        </a:spcBef>
        <a:spcAft>
          <a:spcPct val="0"/>
        </a:spcAft>
        <a:defRPr sz="4800">
          <a:solidFill>
            <a:schemeClr val="tx1"/>
          </a:solidFill>
          <a:latin typeface="Calisto MT" pitchFamily="18" charset="0"/>
        </a:defRPr>
      </a:lvl2pPr>
      <a:lvl3pPr algn="ctr" rtl="0" fontAlgn="base">
        <a:spcBef>
          <a:spcPct val="0"/>
        </a:spcBef>
        <a:spcAft>
          <a:spcPct val="0"/>
        </a:spcAft>
        <a:defRPr sz="4800">
          <a:solidFill>
            <a:schemeClr val="tx1"/>
          </a:solidFill>
          <a:latin typeface="Calisto MT" pitchFamily="18" charset="0"/>
        </a:defRPr>
      </a:lvl3pPr>
      <a:lvl4pPr algn="ctr" rtl="0" fontAlgn="base">
        <a:spcBef>
          <a:spcPct val="0"/>
        </a:spcBef>
        <a:spcAft>
          <a:spcPct val="0"/>
        </a:spcAft>
        <a:defRPr sz="4800">
          <a:solidFill>
            <a:schemeClr val="tx1"/>
          </a:solidFill>
          <a:latin typeface="Calisto MT" pitchFamily="18" charset="0"/>
        </a:defRPr>
      </a:lvl4pPr>
      <a:lvl5pPr algn="ctr" rtl="0" fontAlgn="base">
        <a:spcBef>
          <a:spcPct val="0"/>
        </a:spcBef>
        <a:spcAft>
          <a:spcPct val="0"/>
        </a:spcAft>
        <a:defRPr sz="4800">
          <a:solidFill>
            <a:schemeClr val="tx1"/>
          </a:solidFill>
          <a:latin typeface="Calisto MT" pitchFamily="18" charset="0"/>
        </a:defRPr>
      </a:lvl5pPr>
      <a:lvl6pPr marL="457200" algn="ctr" rtl="0" fontAlgn="base">
        <a:spcBef>
          <a:spcPct val="0"/>
        </a:spcBef>
        <a:spcAft>
          <a:spcPct val="0"/>
        </a:spcAft>
        <a:defRPr sz="4800">
          <a:solidFill>
            <a:schemeClr val="tx1"/>
          </a:solidFill>
          <a:latin typeface="Calisto MT" pitchFamily="18" charset="0"/>
        </a:defRPr>
      </a:lvl6pPr>
      <a:lvl7pPr marL="914400" algn="ctr" rtl="0" fontAlgn="base">
        <a:spcBef>
          <a:spcPct val="0"/>
        </a:spcBef>
        <a:spcAft>
          <a:spcPct val="0"/>
        </a:spcAft>
        <a:defRPr sz="4800">
          <a:solidFill>
            <a:schemeClr val="tx1"/>
          </a:solidFill>
          <a:latin typeface="Calisto MT" pitchFamily="18" charset="0"/>
        </a:defRPr>
      </a:lvl7pPr>
      <a:lvl8pPr marL="1371600" algn="ctr" rtl="0" fontAlgn="base">
        <a:spcBef>
          <a:spcPct val="0"/>
        </a:spcBef>
        <a:spcAft>
          <a:spcPct val="0"/>
        </a:spcAft>
        <a:defRPr sz="4800">
          <a:solidFill>
            <a:schemeClr val="tx1"/>
          </a:solidFill>
          <a:latin typeface="Calisto MT" pitchFamily="18" charset="0"/>
        </a:defRPr>
      </a:lvl8pPr>
      <a:lvl9pPr marL="1828800" algn="ctr" rtl="0" fontAlgn="base">
        <a:spcBef>
          <a:spcPct val="0"/>
        </a:spcBef>
        <a:spcAft>
          <a:spcPct val="0"/>
        </a:spcAft>
        <a:defRPr sz="4800">
          <a:solidFill>
            <a:schemeClr val="tx1"/>
          </a:solidFill>
          <a:latin typeface="Calisto MT" pitchFamily="18" charset="0"/>
        </a:defRPr>
      </a:lvl9pPr>
    </p:titleStyle>
    <p:bodyStyle>
      <a:lvl1pPr marL="342900" indent="-342900" algn="l" rtl="0" fontAlgn="base">
        <a:spcBef>
          <a:spcPts val="2000"/>
        </a:spcBef>
        <a:spcAft>
          <a:spcPct val="0"/>
        </a:spcAft>
        <a:buBlip>
          <a:blip r:embed="rId16"/>
        </a:buBlip>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685800" indent="-336550" algn="l" rtl="0" fontAlgn="base">
        <a:spcBef>
          <a:spcPts val="600"/>
        </a:spcBef>
        <a:spcAft>
          <a:spcPct val="0"/>
        </a:spcAft>
        <a:buBlip>
          <a:blip r:embed="rId16"/>
        </a:buBlip>
        <a:defRPr sz="2000" kern="1200">
          <a:solidFill>
            <a:schemeClr val="tx1"/>
          </a:solidFill>
          <a:effectLst>
            <a:outerShdw blurRad="50800" dist="50800" dir="5400000" sx="101000" sy="101000" algn="t" rotWithShape="0">
              <a:prstClr val="black">
                <a:alpha val="40000"/>
              </a:prstClr>
            </a:outerShdw>
          </a:effectLst>
          <a:latin typeface="+mn-lt"/>
          <a:ea typeface="+mn-ea"/>
          <a:cs typeface="+mn-cs"/>
        </a:defRPr>
      </a:lvl2pPr>
      <a:lvl3pPr marL="1035050" indent="-349250" algn="l" rtl="0" fontAlgn="base">
        <a:spcBef>
          <a:spcPts val="600"/>
        </a:spcBef>
        <a:spcAft>
          <a:spcPct val="0"/>
        </a:spcAft>
        <a:buBlip>
          <a:blip r:embed="rId16"/>
        </a:buBlip>
        <a:defRPr kern="1200">
          <a:solidFill>
            <a:schemeClr val="tx1"/>
          </a:solidFill>
          <a:effectLst>
            <a:outerShdw blurRad="50800" dist="50800" dir="5400000" sx="101000" sy="101000" algn="t" rotWithShape="0">
              <a:prstClr val="black">
                <a:alpha val="40000"/>
              </a:prstClr>
            </a:outerShdw>
          </a:effectLst>
          <a:latin typeface="+mn-lt"/>
          <a:ea typeface="+mn-ea"/>
          <a:cs typeface="+mn-cs"/>
        </a:defRPr>
      </a:lvl3pPr>
      <a:lvl4pPr marL="1371600" indent="-336550" algn="l" rtl="0" fontAlgn="base">
        <a:spcBef>
          <a:spcPts val="600"/>
        </a:spcBef>
        <a:spcAft>
          <a:spcPct val="0"/>
        </a:spcAft>
        <a:buBlip>
          <a:blip r:embed="rId16"/>
        </a:buBlip>
        <a:defRPr kern="1200">
          <a:solidFill>
            <a:schemeClr val="tx1"/>
          </a:solidFill>
          <a:effectLst>
            <a:outerShdw blurRad="50800" dist="50800" dir="5400000" sx="101000" sy="101000" algn="t" rotWithShape="0">
              <a:prstClr val="black">
                <a:alpha val="40000"/>
              </a:prstClr>
            </a:outerShdw>
          </a:effectLst>
          <a:latin typeface="+mn-lt"/>
          <a:ea typeface="+mn-ea"/>
          <a:cs typeface="+mn-cs"/>
        </a:defRPr>
      </a:lvl4pPr>
      <a:lvl5pPr marL="1720850" indent="-349250" algn="l" rtl="0" fontAlgn="base">
        <a:spcBef>
          <a:spcPts val="600"/>
        </a:spcBef>
        <a:spcAft>
          <a:spcPct val="0"/>
        </a:spcAft>
        <a:buBlip>
          <a:blip r:embed="rId16"/>
        </a:buBlip>
        <a:defRPr kern="1200">
          <a:solidFill>
            <a:schemeClr val="tx1"/>
          </a:solidFill>
          <a:effectLst>
            <a:outerShdw blurRad="50800" dist="50800" dir="5400000" sx="101000" sy="101000" algn="t" rotWithShape="0">
              <a:prstClr val="black">
                <a:alpha val="40000"/>
              </a:prstClr>
            </a:outerShdw>
          </a:effectLst>
          <a:latin typeface="+mn-lt"/>
          <a:ea typeface="+mn-ea"/>
          <a:cs typeface="+mn-cs"/>
        </a:defRPr>
      </a:lvl5pPr>
      <a:lvl6pPr marL="2055813" indent="-336550" algn="l" defTabSz="914400" rtl="0" eaLnBrk="1" latinLnBrk="0" hangingPunct="1">
        <a:spcBef>
          <a:spcPct val="20000"/>
        </a:spcBef>
        <a:buFontTx/>
        <a:buBlip>
          <a:blip r:embed="rId16"/>
        </a:buBlip>
        <a:defRPr lang="en-US" sz="180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6pPr>
      <a:lvl7pPr marL="2398713" indent="-336550" algn="l" defTabSz="914400" rtl="0" eaLnBrk="1" latinLnBrk="0" hangingPunct="1">
        <a:spcBef>
          <a:spcPct val="20000"/>
        </a:spcBef>
        <a:buFontTx/>
        <a:buBlip>
          <a:blip r:embed="rId16"/>
        </a:buBlip>
        <a:defRPr lang="en-US" sz="180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7pPr>
      <a:lvl8pPr marL="2743200" indent="-336550" algn="l" defTabSz="914400" rtl="0" eaLnBrk="1" latinLnBrk="0" hangingPunct="1">
        <a:spcBef>
          <a:spcPct val="20000"/>
        </a:spcBef>
        <a:buFontTx/>
        <a:buBlip>
          <a:blip r:embed="rId16"/>
        </a:buBlip>
        <a:defRPr lang="en-US" sz="180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8pPr>
      <a:lvl9pPr marL="3087688" indent="-336550" algn="l" defTabSz="914400" rtl="0" eaLnBrk="1" latinLnBrk="0" hangingPunct="1">
        <a:spcBef>
          <a:spcPct val="20000"/>
        </a:spcBef>
        <a:buFontTx/>
        <a:buBlip>
          <a:blip r:embed="rId16"/>
        </a:buBlip>
        <a:defRPr lang="en-US" sz="1800" kern="1200" dirty="0">
          <a:solidFill>
            <a:schemeClr val="tx1"/>
          </a:solidFill>
          <a:effectLst>
            <a:outerShdw blurRad="50800" dist="50800" dir="5400000" sx="101000" sy="101000" algn="t" rotWithShape="0">
              <a:prstClr val="black">
                <a:alpha val="40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www.qa.au.edu/page2/research/BSC12YearsLater.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20650"/>
            <a:ext cx="7770813" cy="1747838"/>
          </a:xfrm>
        </p:spPr>
        <p:txBody>
          <a:bodyPr>
            <a:noAutofit/>
          </a:bodyPr>
          <a:lstStyle/>
          <a:p>
            <a:pPr fontAlgn="auto">
              <a:spcAft>
                <a:spcPts val="0"/>
              </a:spcAft>
              <a:defRPr/>
            </a:pPr>
            <a:r>
              <a:rPr lang="en-US" b="1" dirty="0" smtClean="0">
                <a:solidFill>
                  <a:srgbClr val="FFFFFF"/>
                </a:solidFill>
                <a:latin typeface="Garamond"/>
                <a:cs typeface="Garamond"/>
              </a:rPr>
              <a:t>BALANCED SCORECARD</a:t>
            </a:r>
            <a:endParaRPr lang="en-US" b="1" dirty="0">
              <a:solidFill>
                <a:srgbClr val="FFFFFF"/>
              </a:solidFill>
              <a:latin typeface="Garamond"/>
              <a:cs typeface="Garamond"/>
            </a:endParaRPr>
          </a:p>
        </p:txBody>
      </p:sp>
      <p:sp>
        <p:nvSpPr>
          <p:cNvPr id="3" name="Content Placeholder 2"/>
          <p:cNvSpPr>
            <a:spLocks noGrp="1"/>
          </p:cNvSpPr>
          <p:nvPr>
            <p:ph idx="1"/>
          </p:nvPr>
        </p:nvSpPr>
        <p:spPr>
          <a:xfrm>
            <a:off x="685800" y="2395538"/>
            <a:ext cx="7770813" cy="4257675"/>
          </a:xfrm>
        </p:spPr>
        <p:txBody>
          <a:bodyPr>
            <a:normAutofit fontScale="85000" lnSpcReduction="20000"/>
          </a:bodyPr>
          <a:lstStyle/>
          <a:p>
            <a:pPr marL="0" indent="0" fontAlgn="auto">
              <a:spcAft>
                <a:spcPts val="0"/>
              </a:spcAft>
              <a:buFontTx/>
              <a:buNone/>
              <a:defRPr/>
            </a:pPr>
            <a:r>
              <a:rPr lang="en-US" sz="2800" dirty="0" smtClean="0">
                <a:latin typeface="Adobe Garamond Pro"/>
                <a:cs typeface="Adobe Garamond Pro"/>
              </a:rPr>
              <a:t>TEAM A2</a:t>
            </a:r>
          </a:p>
          <a:p>
            <a:pPr marL="0" indent="0" fontAlgn="auto">
              <a:spcAft>
                <a:spcPts val="0"/>
              </a:spcAft>
              <a:buFontTx/>
              <a:buNone/>
              <a:defRPr/>
            </a:pPr>
            <a:endParaRPr lang="en-US" sz="2800" dirty="0">
              <a:latin typeface="Adobe Garamond Pro"/>
              <a:cs typeface="Adobe Garamond Pro"/>
            </a:endParaRPr>
          </a:p>
          <a:p>
            <a:pPr marL="0" indent="0" fontAlgn="auto">
              <a:spcAft>
                <a:spcPts val="0"/>
              </a:spcAft>
              <a:buFontTx/>
              <a:buNone/>
              <a:defRPr/>
            </a:pPr>
            <a:endParaRPr lang="en-US" sz="2800" dirty="0" smtClean="0">
              <a:latin typeface="Adobe Garamond Pro"/>
              <a:cs typeface="Adobe Garamond Pro"/>
            </a:endParaRPr>
          </a:p>
          <a:p>
            <a:pPr marL="0" indent="0" algn="r" fontAlgn="auto">
              <a:spcAft>
                <a:spcPts val="0"/>
              </a:spcAft>
              <a:buFontTx/>
              <a:buNone/>
              <a:defRPr/>
            </a:pPr>
            <a:r>
              <a:rPr lang="en-US" sz="1800" dirty="0" smtClean="0">
                <a:latin typeface="Adobe Garamond Pro"/>
                <a:cs typeface="Adobe Garamond Pro"/>
              </a:rPr>
              <a:t>Bo Kongthaisereekul</a:t>
            </a:r>
            <a:endParaRPr lang="en-US" sz="1800" dirty="0">
              <a:latin typeface="Adobe Garamond Pro"/>
              <a:cs typeface="Adobe Garamond Pro"/>
            </a:endParaRPr>
          </a:p>
          <a:p>
            <a:pPr marL="0" indent="0" algn="r" fontAlgn="auto">
              <a:spcAft>
                <a:spcPts val="0"/>
              </a:spcAft>
              <a:buFontTx/>
              <a:buNone/>
              <a:defRPr/>
            </a:pPr>
            <a:r>
              <a:rPr lang="en-US" sz="1800" dirty="0" smtClean="0">
                <a:latin typeface="Adobe Garamond Pro"/>
                <a:cs typeface="Adobe Garamond Pro"/>
              </a:rPr>
              <a:t>Janet Ho</a:t>
            </a:r>
            <a:endParaRPr lang="en-US" sz="1800" dirty="0">
              <a:latin typeface="Adobe Garamond Pro"/>
              <a:cs typeface="Adobe Garamond Pro"/>
            </a:endParaRPr>
          </a:p>
          <a:p>
            <a:pPr marL="0" indent="0" algn="r" fontAlgn="auto">
              <a:spcAft>
                <a:spcPts val="0"/>
              </a:spcAft>
              <a:buFontTx/>
              <a:buNone/>
              <a:defRPr/>
            </a:pPr>
            <a:r>
              <a:rPr lang="en-US" sz="1800" dirty="0" smtClean="0">
                <a:latin typeface="Adobe Garamond Pro"/>
                <a:cs typeface="Adobe Garamond Pro"/>
              </a:rPr>
              <a:t>Veronica Mwikwabhi</a:t>
            </a:r>
            <a:endParaRPr lang="en-US" sz="1800" dirty="0">
              <a:latin typeface="Adobe Garamond Pro"/>
              <a:cs typeface="Adobe Garamond Pro"/>
            </a:endParaRPr>
          </a:p>
          <a:p>
            <a:pPr marL="0" indent="0" algn="r" fontAlgn="auto">
              <a:spcAft>
                <a:spcPts val="0"/>
              </a:spcAft>
              <a:buFontTx/>
              <a:buNone/>
              <a:defRPr/>
            </a:pPr>
            <a:r>
              <a:rPr lang="en-US" sz="1800" dirty="0" smtClean="0">
                <a:latin typeface="Adobe Garamond Pro"/>
                <a:cs typeface="Adobe Garamond Pro"/>
              </a:rPr>
              <a:t>Edelen </a:t>
            </a:r>
            <a:r>
              <a:rPr lang="en-US" sz="1800" dirty="0">
                <a:latin typeface="Adobe Garamond Pro"/>
                <a:cs typeface="Adobe Garamond Pro"/>
              </a:rPr>
              <a:t>Melo-</a:t>
            </a:r>
            <a:r>
              <a:rPr lang="en-US" sz="1800" dirty="0" smtClean="0">
                <a:latin typeface="Adobe Garamond Pro"/>
                <a:cs typeface="Adobe Garamond Pro"/>
              </a:rPr>
              <a:t>Ortega</a:t>
            </a:r>
          </a:p>
          <a:p>
            <a:pPr marL="0" indent="0" algn="r" fontAlgn="auto">
              <a:spcAft>
                <a:spcPts val="0"/>
              </a:spcAft>
              <a:buFontTx/>
              <a:buNone/>
              <a:defRPr/>
            </a:pPr>
            <a:r>
              <a:rPr lang="en-US" sz="1800" dirty="0" smtClean="0">
                <a:latin typeface="Adobe Garamond Pro"/>
                <a:cs typeface="Adobe Garamond Pro"/>
              </a:rPr>
              <a:t>Cresna Ponthy</a:t>
            </a:r>
          </a:p>
          <a:p>
            <a:pPr marL="0" indent="0" algn="r" fontAlgn="auto">
              <a:spcAft>
                <a:spcPts val="0"/>
              </a:spcAft>
              <a:buFontTx/>
              <a:buNone/>
              <a:defRPr/>
            </a:pPr>
            <a:r>
              <a:rPr lang="en-US" sz="1800" dirty="0">
                <a:latin typeface="Adobe Garamond Pro"/>
                <a:cs typeface="Adobe Garamond Pro"/>
              </a:rPr>
              <a:t>James Byrne</a:t>
            </a:r>
          </a:p>
          <a:p>
            <a:pPr marL="0" indent="0" fontAlgn="auto">
              <a:spcAft>
                <a:spcPts val="0"/>
              </a:spcAft>
              <a:buFontTx/>
              <a:buNone/>
              <a:defRPr/>
            </a:pPr>
            <a:endParaRPr lang="en-US" dirty="0" smtClean="0"/>
          </a:p>
        </p:txBody>
      </p:sp>
      <p:sp>
        <p:nvSpPr>
          <p:cNvPr id="4" name="Rectangle 3"/>
          <p:cNvSpPr/>
          <p:nvPr/>
        </p:nvSpPr>
        <p:spPr>
          <a:xfrm>
            <a:off x="2669609" y="1869141"/>
            <a:ext cx="3678027" cy="369332"/>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lgn="ctr" fontAlgn="auto">
              <a:spcBef>
                <a:spcPts val="0"/>
              </a:spcBef>
              <a:spcAft>
                <a:spcPts val="0"/>
              </a:spcAft>
              <a:defRPr/>
            </a:pPr>
            <a:r>
              <a:rPr lang="en-US" b="1" dirty="0">
                <a:latin typeface="Adobe Garamond Pro"/>
                <a:cs typeface="Adobe Garamond Pro"/>
              </a:rPr>
              <a:t>2 b. Winning strategies part 1</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Garamond Pro"/>
              <a:cs typeface="Adobe Garamond Pro"/>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0838" y="261938"/>
            <a:ext cx="8464550" cy="1098550"/>
          </a:xfrm>
        </p:spPr>
        <p:style>
          <a:lnRef idx="1">
            <a:schemeClr val="dk1"/>
          </a:lnRef>
          <a:fillRef idx="3">
            <a:schemeClr val="dk1"/>
          </a:fillRef>
          <a:effectRef idx="2">
            <a:schemeClr val="dk1"/>
          </a:effectRef>
          <a:fontRef idx="minor">
            <a:schemeClr val="lt1"/>
          </a:fontRef>
        </p:style>
        <p:txBody>
          <a:bodyPr/>
          <a:lstStyle/>
          <a:p>
            <a:pPr fontAlgn="auto">
              <a:spcAft>
                <a:spcPts val="0"/>
              </a:spcAft>
              <a:defRPr/>
            </a:pPr>
            <a:r>
              <a:rPr lang="en-US" sz="4400" dirty="0" smtClean="0"/>
              <a:t>Mitigating the negative effects</a:t>
            </a:r>
            <a:endParaRPr lang="en-US" sz="4400" dirty="0"/>
          </a:p>
        </p:txBody>
      </p:sp>
      <p:sp>
        <p:nvSpPr>
          <p:cNvPr id="6" name="Rectangle 5"/>
          <p:cNvSpPr/>
          <p:nvPr/>
        </p:nvSpPr>
        <p:spPr>
          <a:xfrm>
            <a:off x="350838" y="1724025"/>
            <a:ext cx="8394700" cy="4338638"/>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marL="342900" indent="-342900" fontAlgn="auto">
              <a:spcBef>
                <a:spcPts val="0"/>
              </a:spcBef>
              <a:spcAft>
                <a:spcPts val="0"/>
              </a:spcAft>
              <a:buFont typeface="Arial"/>
              <a:buChar char="•"/>
              <a:defRPr/>
            </a:pPr>
            <a:r>
              <a:rPr lang="en-GB" sz="3200" dirty="0"/>
              <a:t>Primary stakeholder must be clearly </a:t>
            </a:r>
            <a:r>
              <a:rPr lang="en-GB" sz="3200" dirty="0"/>
              <a:t>recognised</a:t>
            </a:r>
          </a:p>
          <a:p>
            <a:pPr fontAlgn="auto">
              <a:spcBef>
                <a:spcPts val="0"/>
              </a:spcBef>
              <a:spcAft>
                <a:spcPts val="0"/>
              </a:spcAft>
              <a:defRPr/>
            </a:pPr>
            <a:endParaRPr lang="en-GB" sz="3200" dirty="0"/>
          </a:p>
          <a:p>
            <a:pPr fontAlgn="auto">
              <a:spcBef>
                <a:spcPts val="0"/>
              </a:spcBef>
              <a:spcAft>
                <a:spcPts val="0"/>
              </a:spcAft>
              <a:defRPr/>
            </a:pPr>
            <a:endParaRPr lang="en-GB" sz="3200" dirty="0"/>
          </a:p>
          <a:p>
            <a:pPr marL="342900" indent="-342900" fontAlgn="auto">
              <a:spcBef>
                <a:spcPts val="0"/>
              </a:spcBef>
              <a:spcAft>
                <a:spcPts val="0"/>
              </a:spcAft>
              <a:buFont typeface="Arial"/>
              <a:buChar char="•"/>
              <a:defRPr/>
            </a:pPr>
            <a:r>
              <a:rPr lang="en-GB" sz="3200" dirty="0"/>
              <a:t>Empowerment </a:t>
            </a:r>
            <a:r>
              <a:rPr lang="en-GB" sz="3200" dirty="0"/>
              <a:t>to the </a:t>
            </a:r>
            <a:r>
              <a:rPr lang="en-GB" sz="3200" dirty="0"/>
              <a:t>team members </a:t>
            </a:r>
            <a:r>
              <a:rPr lang="en-GB" sz="2800" dirty="0"/>
              <a:t>(flexible and freedo</a:t>
            </a:r>
            <a:r>
              <a:rPr lang="en-GB" sz="2800" dirty="0"/>
              <a:t>m</a:t>
            </a:r>
            <a:r>
              <a:rPr lang="en-GB" sz="2800" dirty="0"/>
              <a:t> to achieve strategic priorities)</a:t>
            </a:r>
            <a:endParaRPr lang="en-US" sz="2800" dirty="0"/>
          </a:p>
        </p:txBody>
      </p:sp>
      <p:sp>
        <p:nvSpPr>
          <p:cNvPr id="25603" name="Rectangle 14"/>
          <p:cNvSpPr>
            <a:spLocks noChangeArrowheads="1"/>
          </p:cNvSpPr>
          <p:nvPr/>
        </p:nvSpPr>
        <p:spPr bwMode="auto">
          <a:xfrm>
            <a:off x="260350" y="6437313"/>
            <a:ext cx="3921125" cy="338137"/>
          </a:xfrm>
          <a:prstGeom prst="rect">
            <a:avLst/>
          </a:prstGeom>
          <a:noFill/>
          <a:ln w="9525">
            <a:noFill/>
            <a:miter lim="800000"/>
            <a:headEnd/>
            <a:tailEnd/>
          </a:ln>
        </p:spPr>
        <p:txBody>
          <a:bodyPr>
            <a:spAutoFit/>
          </a:bodyPr>
          <a:lstStyle/>
          <a:p>
            <a:r>
              <a:rPr lang="en-US" sz="800">
                <a:latin typeface="Calisto MT" pitchFamily="18" charset="0"/>
              </a:rPr>
              <a:t>Pal's Sudden Service. (2001 ). Retrieved February 10, 2011,                                        from http://www.baldrige.nist.gov/PDF_files/Pals_Application_Summary.pdf</a:t>
            </a:r>
          </a:p>
        </p:txBody>
      </p:sp>
      <p:sp>
        <p:nvSpPr>
          <p:cNvPr id="25604" name="Rectangle 15"/>
          <p:cNvSpPr>
            <a:spLocks noChangeArrowheads="1"/>
          </p:cNvSpPr>
          <p:nvPr/>
        </p:nvSpPr>
        <p:spPr bwMode="auto">
          <a:xfrm>
            <a:off x="5180013" y="6500813"/>
            <a:ext cx="3832225" cy="339725"/>
          </a:xfrm>
          <a:prstGeom prst="rect">
            <a:avLst/>
          </a:prstGeom>
          <a:noFill/>
          <a:ln w="9525">
            <a:noFill/>
            <a:miter lim="800000"/>
            <a:headEnd/>
            <a:tailEnd/>
          </a:ln>
        </p:spPr>
        <p:txBody>
          <a:bodyPr>
            <a:spAutoFit/>
          </a:bodyPr>
          <a:lstStyle/>
          <a:p>
            <a:pPr algn="r"/>
            <a:r>
              <a:rPr lang="en-US" sz="800">
                <a:latin typeface="Calisto MT" pitchFamily="18" charset="0"/>
              </a:rPr>
              <a:t>Kaplan , R., &amp; Norton, D. (1993, September-October).                                          Putting the Balanced Scorecard to Work. </a:t>
            </a:r>
            <a:r>
              <a:rPr lang="en-US" sz="800" i="1">
                <a:latin typeface="Calisto MT" pitchFamily="18" charset="0"/>
              </a:rPr>
              <a:t>HARVARD BUSINESS REVIEW</a:t>
            </a:r>
            <a:r>
              <a:rPr lang="en-US" sz="800">
                <a:latin typeface="Calisto MT" pitchFamily="18" charset="0"/>
              </a:rPr>
              <a:t> , p.5.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circle(in)">
                                      <p:cBhvr>
                                        <p:cTn id="7" dur="2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wedge">
                                      <p:cBhvr>
                                        <p:cTn id="12" dur="20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0838" y="138113"/>
            <a:ext cx="8464550" cy="1222375"/>
          </a:xfrm>
        </p:spPr>
        <p:style>
          <a:lnRef idx="1">
            <a:schemeClr val="dk1"/>
          </a:lnRef>
          <a:fillRef idx="3">
            <a:schemeClr val="dk1"/>
          </a:fillRef>
          <a:effectRef idx="2">
            <a:schemeClr val="dk1"/>
          </a:effectRef>
          <a:fontRef idx="minor">
            <a:schemeClr val="lt1"/>
          </a:fontRef>
        </p:style>
        <p:txBody>
          <a:bodyPr/>
          <a:lstStyle/>
          <a:p>
            <a:pPr fontAlgn="auto">
              <a:spcAft>
                <a:spcPts val="0"/>
              </a:spcAft>
              <a:defRPr/>
            </a:pPr>
            <a:r>
              <a:rPr lang="en-US" sz="2800" b="1" dirty="0" smtClean="0">
                <a:solidFill>
                  <a:srgbClr val="FFFFFF"/>
                </a:solidFill>
                <a:effectLst/>
                <a:latin typeface="Adobe Garamond Pro"/>
                <a:cs typeface="Adobe Garamond Pro"/>
              </a:rPr>
              <a:t>Comparison of </a:t>
            </a:r>
            <a:r>
              <a:rPr lang="en-US" sz="2800" b="1" dirty="0">
                <a:solidFill>
                  <a:srgbClr val="FFFFFF"/>
                </a:solidFill>
                <a:effectLst/>
                <a:latin typeface="Adobe Garamond Pro"/>
                <a:cs typeface="Adobe Garamond Pro"/>
              </a:rPr>
              <a:t>other deployment </a:t>
            </a:r>
            <a:r>
              <a:rPr lang="en-US" sz="2800" b="1" dirty="0" smtClean="0">
                <a:solidFill>
                  <a:srgbClr val="FFFFFF"/>
                </a:solidFill>
                <a:effectLst/>
                <a:latin typeface="Adobe Garamond Pro"/>
                <a:cs typeface="Adobe Garamond Pro"/>
              </a:rPr>
              <a:t>method</a:t>
            </a:r>
            <a:br>
              <a:rPr lang="en-US" sz="2800" b="1" dirty="0" smtClean="0">
                <a:solidFill>
                  <a:srgbClr val="FFFFFF"/>
                </a:solidFill>
                <a:effectLst/>
                <a:latin typeface="Adobe Garamond Pro"/>
                <a:cs typeface="Adobe Garamond Pro"/>
              </a:rPr>
            </a:br>
            <a:r>
              <a:rPr lang="en-US" sz="1400" dirty="0" err="1"/>
              <a:t>Hoshin</a:t>
            </a:r>
            <a:r>
              <a:rPr lang="en-US" sz="1400" dirty="0"/>
              <a:t> &amp; BSC (Main differences)</a:t>
            </a:r>
            <a:br>
              <a:rPr lang="en-US" sz="1400" dirty="0"/>
            </a:br>
            <a:endParaRPr lang="en-US" sz="1400" dirty="0">
              <a:solidFill>
                <a:srgbClr val="FFFFFF"/>
              </a:solidFill>
            </a:endParaRPr>
          </a:p>
        </p:txBody>
      </p:sp>
      <p:sp>
        <p:nvSpPr>
          <p:cNvPr id="6" name="Rectangle 5"/>
          <p:cNvSpPr/>
          <p:nvPr/>
        </p:nvSpPr>
        <p:spPr>
          <a:xfrm>
            <a:off x="350838" y="1611313"/>
            <a:ext cx="8394700" cy="4338637"/>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sz="1400" dirty="0"/>
          </a:p>
        </p:txBody>
      </p:sp>
      <p:sp>
        <p:nvSpPr>
          <p:cNvPr id="26627" name="Rectangle 14"/>
          <p:cNvSpPr>
            <a:spLocks noChangeArrowheads="1"/>
          </p:cNvSpPr>
          <p:nvPr/>
        </p:nvSpPr>
        <p:spPr bwMode="auto">
          <a:xfrm>
            <a:off x="350838" y="6038850"/>
            <a:ext cx="8394700" cy="708025"/>
          </a:xfrm>
          <a:prstGeom prst="rect">
            <a:avLst/>
          </a:prstGeom>
          <a:noFill/>
          <a:ln w="9525">
            <a:noFill/>
            <a:miter lim="800000"/>
            <a:headEnd/>
            <a:tailEnd/>
          </a:ln>
        </p:spPr>
        <p:txBody>
          <a:bodyPr>
            <a:spAutoFit/>
          </a:bodyPr>
          <a:lstStyle/>
          <a:p>
            <a:r>
              <a:rPr lang="en-US" sz="800">
                <a:latin typeface="Calisto MT" pitchFamily="18" charset="0"/>
              </a:rPr>
              <a:t>Witcher, B.J. and Butterworth, R. (2001), “Hoshin kanri: policy management in Japanese-owned UK subsidiaries”, Journal of Management Studies, Vol. 38 No. 5, pp. 651-74.</a:t>
            </a:r>
          </a:p>
          <a:p>
            <a:r>
              <a:rPr lang="en-US" sz="800">
                <a:latin typeface="Calisto MT" pitchFamily="18" charset="0"/>
              </a:rPr>
              <a:t>Yang, T.M. and Su, C. T., (2007), “ Application of hoshin kanri for productivity improvement in a semiconductor manufacturing company.”, Journal of Manufacturing Technology Management, Vol. 18 (6), pp.761-775</a:t>
            </a:r>
          </a:p>
          <a:p>
            <a:r>
              <a:rPr lang="en-US" sz="800">
                <a:latin typeface="Calisto MT" pitchFamily="18" charset="0"/>
              </a:rPr>
              <a:t>Witcher, B., (2002), ”Hoshin kanri: a study of practice in the UK”, Managerial Auditing Journal, Vol. 17(7), pp.390-396</a:t>
            </a:r>
          </a:p>
          <a:p>
            <a:endParaRPr lang="en-US" sz="800">
              <a:latin typeface="Calisto MT" pitchFamily="18" charset="0"/>
            </a:endParaRPr>
          </a:p>
        </p:txBody>
      </p:sp>
      <p:sp>
        <p:nvSpPr>
          <p:cNvPr id="5" name="Rectangle 4"/>
          <p:cNvSpPr>
            <a:spLocks noChangeArrowheads="1"/>
          </p:cNvSpPr>
          <p:nvPr/>
        </p:nvSpPr>
        <p:spPr bwMode="auto">
          <a:xfrm>
            <a:off x="350838" y="1457325"/>
            <a:ext cx="8464550" cy="4616450"/>
          </a:xfrm>
          <a:prstGeom prst="rect">
            <a:avLst/>
          </a:prstGeom>
          <a:noFill/>
          <a:ln w="9525">
            <a:noFill/>
            <a:miter lim="800000"/>
            <a:headEnd/>
            <a:tailEnd/>
          </a:ln>
        </p:spPr>
        <p:txBody>
          <a:bodyPr>
            <a:spAutoFit/>
          </a:bodyPr>
          <a:lstStyle/>
          <a:p>
            <a:r>
              <a:rPr lang="en-US" sz="1200">
                <a:latin typeface="Calisto MT" pitchFamily="18" charset="0"/>
              </a:rPr>
              <a:t> </a:t>
            </a:r>
            <a:r>
              <a:rPr lang="en-US" sz="1400">
                <a:latin typeface="Calisto MT" pitchFamily="18" charset="0"/>
              </a:rPr>
              <a:t> </a:t>
            </a:r>
          </a:p>
          <a:p>
            <a:r>
              <a:rPr lang="en-US" sz="1400" b="1" u="sng">
                <a:latin typeface="Calisto MT" pitchFamily="18" charset="0"/>
              </a:rPr>
              <a:t>Hoshin</a:t>
            </a:r>
            <a:r>
              <a:rPr lang="en-US" sz="1400" b="1">
                <a:latin typeface="Calisto MT" pitchFamily="18" charset="0"/>
              </a:rPr>
              <a:t> </a:t>
            </a:r>
            <a:r>
              <a:rPr lang="en-US" sz="1400">
                <a:latin typeface="Calisto MT" pitchFamily="18" charset="0"/>
              </a:rPr>
              <a:t>focuses on selecting and monitoring the </a:t>
            </a:r>
            <a:r>
              <a:rPr lang="en-US" sz="1400" b="1">
                <a:latin typeface="Calisto MT" pitchFamily="18" charset="0"/>
              </a:rPr>
              <a:t>right measure to drive change </a:t>
            </a:r>
            <a:r>
              <a:rPr lang="en-US" sz="1400">
                <a:latin typeface="Calisto MT" pitchFamily="18" charset="0"/>
              </a:rPr>
              <a:t>(an “ends justifying the means” approach) </a:t>
            </a:r>
          </a:p>
          <a:p>
            <a:endParaRPr lang="en-US" sz="1400">
              <a:latin typeface="Calisto MT" pitchFamily="18" charset="0"/>
            </a:endParaRPr>
          </a:p>
          <a:p>
            <a:r>
              <a:rPr lang="en-US" sz="1400" b="1" u="sng">
                <a:latin typeface="Calisto MT" pitchFamily="18" charset="0"/>
              </a:rPr>
              <a:t>BSC</a:t>
            </a:r>
            <a:r>
              <a:rPr lang="en-US" sz="1400">
                <a:latin typeface="Calisto MT" pitchFamily="18" charset="0"/>
              </a:rPr>
              <a:t> centered primarily on the capability of company’s process for delivering value to customer (means contributing toward end)</a:t>
            </a:r>
          </a:p>
          <a:p>
            <a:r>
              <a:rPr lang="en-US" sz="1400">
                <a:latin typeface="Calisto MT" pitchFamily="18" charset="0"/>
              </a:rPr>
              <a:t> </a:t>
            </a:r>
          </a:p>
          <a:p>
            <a:r>
              <a:rPr lang="en-US" sz="1400" b="1" u="sng">
                <a:latin typeface="Calisto MT" pitchFamily="18" charset="0"/>
              </a:rPr>
              <a:t>Flexibility</a:t>
            </a:r>
          </a:p>
          <a:p>
            <a:r>
              <a:rPr lang="en-US" sz="1400">
                <a:latin typeface="Calisto MT" pitchFamily="18" charset="0"/>
              </a:rPr>
              <a:t>BSC strongly emphasized  the goal must to be achieved (does not provide clearly approach of how) Hoshin does with short (annual)/middle (3-5y.) and long-term plan (5-10y.)</a:t>
            </a:r>
          </a:p>
          <a:p>
            <a:r>
              <a:rPr lang="en-US" sz="1400">
                <a:latin typeface="Calisto MT" pitchFamily="18" charset="0"/>
              </a:rPr>
              <a:t> </a:t>
            </a:r>
          </a:p>
          <a:p>
            <a:r>
              <a:rPr lang="en-US" sz="1400" b="1" u="sng">
                <a:latin typeface="Calisto MT" pitchFamily="18" charset="0"/>
              </a:rPr>
              <a:t>Change</a:t>
            </a:r>
          </a:p>
          <a:p>
            <a:r>
              <a:rPr lang="en-US" sz="1400">
                <a:latin typeface="Calisto MT" pitchFamily="18" charset="0"/>
              </a:rPr>
              <a:t>BSC does not cover review and monitoring system (closed-loop) to modify plan (change)</a:t>
            </a:r>
          </a:p>
          <a:p>
            <a:r>
              <a:rPr lang="en-US" sz="1400">
                <a:latin typeface="Calisto MT" pitchFamily="18" charset="0"/>
              </a:rPr>
              <a:t>Hoshin emphasized PDCA cycle.  Hoshin deployment method sometimes neither delayed nor allowed the process(review)</a:t>
            </a:r>
          </a:p>
          <a:p>
            <a:endParaRPr lang="en-US" sz="1400" b="1" u="sng">
              <a:latin typeface="Calisto MT" pitchFamily="18" charset="0"/>
            </a:endParaRPr>
          </a:p>
          <a:p>
            <a:r>
              <a:rPr lang="en-US" sz="1400" b="1" u="sng">
                <a:latin typeface="Calisto MT" pitchFamily="18" charset="0"/>
              </a:rPr>
              <a:t>Communication</a:t>
            </a:r>
          </a:p>
          <a:p>
            <a:r>
              <a:rPr lang="en-US" sz="1400">
                <a:latin typeface="Calisto MT" pitchFamily="18" charset="0"/>
              </a:rPr>
              <a:t>Hoshin integrates people together from top-down and bottom-up deployment. </a:t>
            </a:r>
          </a:p>
          <a:p>
            <a:r>
              <a:rPr lang="en-US" sz="1400">
                <a:latin typeface="Calisto MT" pitchFamily="18" charset="0"/>
              </a:rPr>
              <a:t>Although, it is difficult to achieve the involvement of everyone.</a:t>
            </a:r>
          </a:p>
          <a:p>
            <a:r>
              <a:rPr lang="en-US" sz="1400">
                <a:latin typeface="Calisto MT" pitchFamily="18" charset="0"/>
              </a:rPr>
              <a:t> </a:t>
            </a:r>
          </a:p>
          <a:p>
            <a:endParaRPr lang="en-US" sz="1400">
              <a:latin typeface="Calisto MT"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barn(inVertical)">
                                      <p:cBhvr>
                                        <p:cTn id="7" dur="500"/>
                                        <p:tgtEl>
                                          <p:spTgt spid="5">
                                            <p:txEl>
                                              <p:pRg st="1" end="1"/>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5">
                                            <p:txEl>
                                              <p:pRg st="3" end="3"/>
                                            </p:txEl>
                                          </p:spTgt>
                                        </p:tgtEl>
                                        <p:attrNameLst>
                                          <p:attrName>style.visibility</p:attrName>
                                        </p:attrNameLst>
                                      </p:cBhvr>
                                      <p:to>
                                        <p:strVal val="visible"/>
                                      </p:to>
                                    </p:set>
                                    <p:animEffect transition="in" filter="barn(inVertical)">
                                      <p:cBhvr>
                                        <p:cTn id="10" dur="500"/>
                                        <p:tgtEl>
                                          <p:spTgt spid="5">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animEffect transition="in" filter="barn(inVertical)">
                                      <p:cBhvr>
                                        <p:cTn id="15" dur="500"/>
                                        <p:tgtEl>
                                          <p:spTgt spid="5">
                                            <p:txEl>
                                              <p:pRg st="5" end="5"/>
                                            </p:txEl>
                                          </p:spTgt>
                                        </p:tgtEl>
                                      </p:cBhvr>
                                    </p:animEffect>
                                  </p:childTnLst>
                                </p:cTn>
                              </p:par>
                              <p:par>
                                <p:cTn id="16" presetID="16" presetClass="entr" presetSubtype="21" fill="hold" nodeType="withEffect">
                                  <p:stCondLst>
                                    <p:cond delay="0"/>
                                  </p:stCondLst>
                                  <p:childTnLst>
                                    <p:set>
                                      <p:cBhvr>
                                        <p:cTn id="17" dur="1" fill="hold">
                                          <p:stCondLst>
                                            <p:cond delay="0"/>
                                          </p:stCondLst>
                                        </p:cTn>
                                        <p:tgtEl>
                                          <p:spTgt spid="5">
                                            <p:txEl>
                                              <p:pRg st="6" end="6"/>
                                            </p:txEl>
                                          </p:spTgt>
                                        </p:tgtEl>
                                        <p:attrNameLst>
                                          <p:attrName>style.visibility</p:attrName>
                                        </p:attrNameLst>
                                      </p:cBhvr>
                                      <p:to>
                                        <p:strVal val="visible"/>
                                      </p:to>
                                    </p:set>
                                    <p:animEffect transition="in" filter="barn(inVertical)">
                                      <p:cBhvr>
                                        <p:cTn id="18" dur="500"/>
                                        <p:tgtEl>
                                          <p:spTgt spid="5">
                                            <p:txEl>
                                              <p:pRg st="6" end="6"/>
                                            </p:txEl>
                                          </p:spTgt>
                                        </p:tgtEl>
                                      </p:cBhvr>
                                    </p:animEffect>
                                  </p:childTnLst>
                                </p:cTn>
                              </p:par>
                              <p:par>
                                <p:cTn id="19" presetID="16" presetClass="entr" presetSubtype="21" fill="hold" nodeType="withEffect">
                                  <p:stCondLst>
                                    <p:cond delay="0"/>
                                  </p:stCondLst>
                                  <p:childTnLst>
                                    <p:set>
                                      <p:cBhvr>
                                        <p:cTn id="20" dur="1" fill="hold">
                                          <p:stCondLst>
                                            <p:cond delay="0"/>
                                          </p:stCondLst>
                                        </p:cTn>
                                        <p:tgtEl>
                                          <p:spTgt spid="5">
                                            <p:txEl>
                                              <p:pRg st="7" end="7"/>
                                            </p:txEl>
                                          </p:spTgt>
                                        </p:tgtEl>
                                        <p:attrNameLst>
                                          <p:attrName>style.visibility</p:attrName>
                                        </p:attrNameLst>
                                      </p:cBhvr>
                                      <p:to>
                                        <p:strVal val="visible"/>
                                      </p:to>
                                    </p:set>
                                    <p:animEffect transition="in" filter="barn(inVertical)">
                                      <p:cBhvr>
                                        <p:cTn id="21" dur="500"/>
                                        <p:tgtEl>
                                          <p:spTgt spid="5">
                                            <p:txEl>
                                              <p:pRg st="7" end="7"/>
                                            </p:txEl>
                                          </p:spTgt>
                                        </p:tgtEl>
                                      </p:cBhvr>
                                    </p:animEffect>
                                  </p:childTnLst>
                                </p:cTn>
                              </p:par>
                              <p:par>
                                <p:cTn id="22" presetID="16" presetClass="entr" presetSubtype="21" fill="hold" nodeType="withEffect">
                                  <p:stCondLst>
                                    <p:cond delay="0"/>
                                  </p:stCondLst>
                                  <p:childTnLst>
                                    <p:set>
                                      <p:cBhvr>
                                        <p:cTn id="23" dur="1" fill="hold">
                                          <p:stCondLst>
                                            <p:cond delay="0"/>
                                          </p:stCondLst>
                                        </p:cTn>
                                        <p:tgtEl>
                                          <p:spTgt spid="5">
                                            <p:txEl>
                                              <p:pRg st="8" end="8"/>
                                            </p:txEl>
                                          </p:spTgt>
                                        </p:tgtEl>
                                        <p:attrNameLst>
                                          <p:attrName>style.visibility</p:attrName>
                                        </p:attrNameLst>
                                      </p:cBhvr>
                                      <p:to>
                                        <p:strVal val="visible"/>
                                      </p:to>
                                    </p:set>
                                    <p:animEffect transition="in" filter="barn(inVertical)">
                                      <p:cBhvr>
                                        <p:cTn id="24" dur="500"/>
                                        <p:tgtEl>
                                          <p:spTgt spid="5">
                                            <p:txEl>
                                              <p:pRg st="8" end="8"/>
                                            </p:txEl>
                                          </p:spTgt>
                                        </p:tgtEl>
                                      </p:cBhvr>
                                    </p:animEffect>
                                  </p:childTnLst>
                                </p:cTn>
                              </p:par>
                              <p:par>
                                <p:cTn id="25" presetID="16" presetClass="entr" presetSubtype="21" fill="hold" nodeType="withEffect">
                                  <p:stCondLst>
                                    <p:cond delay="0"/>
                                  </p:stCondLst>
                                  <p:childTnLst>
                                    <p:set>
                                      <p:cBhvr>
                                        <p:cTn id="26" dur="1" fill="hold">
                                          <p:stCondLst>
                                            <p:cond delay="0"/>
                                          </p:stCondLst>
                                        </p:cTn>
                                        <p:tgtEl>
                                          <p:spTgt spid="5">
                                            <p:txEl>
                                              <p:pRg st="9" end="9"/>
                                            </p:txEl>
                                          </p:spTgt>
                                        </p:tgtEl>
                                        <p:attrNameLst>
                                          <p:attrName>style.visibility</p:attrName>
                                        </p:attrNameLst>
                                      </p:cBhvr>
                                      <p:to>
                                        <p:strVal val="visible"/>
                                      </p:to>
                                    </p:set>
                                    <p:animEffect transition="in" filter="barn(inVertical)">
                                      <p:cBhvr>
                                        <p:cTn id="27" dur="500"/>
                                        <p:tgtEl>
                                          <p:spTgt spid="5">
                                            <p:txEl>
                                              <p:pRg st="9" end="9"/>
                                            </p:txEl>
                                          </p:spTgt>
                                        </p:tgtEl>
                                      </p:cBhvr>
                                    </p:animEffect>
                                  </p:childTnLst>
                                </p:cTn>
                              </p:par>
                              <p:par>
                                <p:cTn id="28" presetID="16" presetClass="entr" presetSubtype="21" fill="hold" nodeType="withEffect">
                                  <p:stCondLst>
                                    <p:cond delay="0"/>
                                  </p:stCondLst>
                                  <p:childTnLst>
                                    <p:set>
                                      <p:cBhvr>
                                        <p:cTn id="29" dur="1" fill="hold">
                                          <p:stCondLst>
                                            <p:cond delay="0"/>
                                          </p:stCondLst>
                                        </p:cTn>
                                        <p:tgtEl>
                                          <p:spTgt spid="5">
                                            <p:txEl>
                                              <p:pRg st="10" end="10"/>
                                            </p:txEl>
                                          </p:spTgt>
                                        </p:tgtEl>
                                        <p:attrNameLst>
                                          <p:attrName>style.visibility</p:attrName>
                                        </p:attrNameLst>
                                      </p:cBhvr>
                                      <p:to>
                                        <p:strVal val="visible"/>
                                      </p:to>
                                    </p:set>
                                    <p:animEffect transition="in" filter="barn(inVertical)">
                                      <p:cBhvr>
                                        <p:cTn id="30" dur="500"/>
                                        <p:tgtEl>
                                          <p:spTgt spid="5">
                                            <p:txEl>
                                              <p:pRg st="10" end="10"/>
                                            </p:txEl>
                                          </p:spTgt>
                                        </p:tgtEl>
                                      </p:cBhvr>
                                    </p:animEffect>
                                  </p:childTnLst>
                                </p:cTn>
                              </p:par>
                              <p:par>
                                <p:cTn id="31" presetID="16" presetClass="entr" presetSubtype="21" fill="hold" nodeType="withEffect">
                                  <p:stCondLst>
                                    <p:cond delay="0"/>
                                  </p:stCondLst>
                                  <p:childTnLst>
                                    <p:set>
                                      <p:cBhvr>
                                        <p:cTn id="32" dur="1" fill="hold">
                                          <p:stCondLst>
                                            <p:cond delay="0"/>
                                          </p:stCondLst>
                                        </p:cTn>
                                        <p:tgtEl>
                                          <p:spTgt spid="5">
                                            <p:txEl>
                                              <p:pRg st="12" end="12"/>
                                            </p:txEl>
                                          </p:spTgt>
                                        </p:tgtEl>
                                        <p:attrNameLst>
                                          <p:attrName>style.visibility</p:attrName>
                                        </p:attrNameLst>
                                      </p:cBhvr>
                                      <p:to>
                                        <p:strVal val="visible"/>
                                      </p:to>
                                    </p:set>
                                    <p:animEffect transition="in" filter="barn(inVertical)">
                                      <p:cBhvr>
                                        <p:cTn id="33" dur="500"/>
                                        <p:tgtEl>
                                          <p:spTgt spid="5">
                                            <p:txEl>
                                              <p:pRg st="12" end="12"/>
                                            </p:txEl>
                                          </p:spTgt>
                                        </p:tgtEl>
                                      </p:cBhvr>
                                    </p:animEffect>
                                  </p:childTnLst>
                                </p:cTn>
                              </p:par>
                              <p:par>
                                <p:cTn id="34" presetID="16" presetClass="entr" presetSubtype="21" fill="hold" nodeType="withEffect">
                                  <p:stCondLst>
                                    <p:cond delay="0"/>
                                  </p:stCondLst>
                                  <p:childTnLst>
                                    <p:set>
                                      <p:cBhvr>
                                        <p:cTn id="35" dur="1" fill="hold">
                                          <p:stCondLst>
                                            <p:cond delay="0"/>
                                          </p:stCondLst>
                                        </p:cTn>
                                        <p:tgtEl>
                                          <p:spTgt spid="5">
                                            <p:txEl>
                                              <p:pRg st="13" end="13"/>
                                            </p:txEl>
                                          </p:spTgt>
                                        </p:tgtEl>
                                        <p:attrNameLst>
                                          <p:attrName>style.visibility</p:attrName>
                                        </p:attrNameLst>
                                      </p:cBhvr>
                                      <p:to>
                                        <p:strVal val="visible"/>
                                      </p:to>
                                    </p:set>
                                    <p:animEffect transition="in" filter="barn(inVertical)">
                                      <p:cBhvr>
                                        <p:cTn id="36" dur="500"/>
                                        <p:tgtEl>
                                          <p:spTgt spid="5">
                                            <p:txEl>
                                              <p:pRg st="13" end="13"/>
                                            </p:txEl>
                                          </p:spTgt>
                                        </p:tgtEl>
                                      </p:cBhvr>
                                    </p:animEffect>
                                  </p:childTnLst>
                                </p:cTn>
                              </p:par>
                              <p:par>
                                <p:cTn id="37" presetID="16" presetClass="entr" presetSubtype="21" fill="hold" nodeType="withEffect">
                                  <p:stCondLst>
                                    <p:cond delay="0"/>
                                  </p:stCondLst>
                                  <p:childTnLst>
                                    <p:set>
                                      <p:cBhvr>
                                        <p:cTn id="38" dur="1" fill="hold">
                                          <p:stCondLst>
                                            <p:cond delay="0"/>
                                          </p:stCondLst>
                                        </p:cTn>
                                        <p:tgtEl>
                                          <p:spTgt spid="5">
                                            <p:txEl>
                                              <p:pRg st="14" end="14"/>
                                            </p:txEl>
                                          </p:spTgt>
                                        </p:tgtEl>
                                        <p:attrNameLst>
                                          <p:attrName>style.visibility</p:attrName>
                                        </p:attrNameLst>
                                      </p:cBhvr>
                                      <p:to>
                                        <p:strVal val="visible"/>
                                      </p:to>
                                    </p:set>
                                    <p:animEffect transition="in" filter="barn(inVertical)">
                                      <p:cBhvr>
                                        <p:cTn id="39" dur="500"/>
                                        <p:tgtEl>
                                          <p:spTgt spid="5">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0838" y="261938"/>
            <a:ext cx="8464550" cy="1098550"/>
          </a:xfrm>
        </p:spPr>
        <p:style>
          <a:lnRef idx="1">
            <a:schemeClr val="dk1"/>
          </a:lnRef>
          <a:fillRef idx="3">
            <a:schemeClr val="dk1"/>
          </a:fillRef>
          <a:effectRef idx="2">
            <a:schemeClr val="dk1"/>
          </a:effectRef>
          <a:fontRef idx="minor">
            <a:schemeClr val="lt1"/>
          </a:fontRef>
        </p:style>
        <p:txBody>
          <a:bodyPr/>
          <a:lstStyle/>
          <a:p>
            <a:pPr fontAlgn="auto">
              <a:spcAft>
                <a:spcPts val="0"/>
              </a:spcAft>
              <a:defRPr/>
            </a:pPr>
            <a:r>
              <a:rPr lang="en-US" dirty="0" smtClean="0"/>
              <a:t>Assumptions…</a:t>
            </a:r>
            <a:r>
              <a:rPr lang="en-US" sz="1800" dirty="0"/>
              <a:t/>
            </a:r>
            <a:br>
              <a:rPr lang="en-US" sz="1800" dirty="0"/>
            </a:br>
            <a:endParaRPr lang="en-US" sz="1800" dirty="0">
              <a:solidFill>
                <a:srgbClr val="FFFFFF"/>
              </a:solidFill>
            </a:endParaRPr>
          </a:p>
        </p:txBody>
      </p:sp>
      <p:sp>
        <p:nvSpPr>
          <p:cNvPr id="6" name="Rectangle 5"/>
          <p:cNvSpPr/>
          <p:nvPr/>
        </p:nvSpPr>
        <p:spPr>
          <a:xfrm>
            <a:off x="350838" y="1724025"/>
            <a:ext cx="8394700" cy="4338638"/>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sz="1400" dirty="0"/>
          </a:p>
        </p:txBody>
      </p:sp>
      <p:sp>
        <p:nvSpPr>
          <p:cNvPr id="3" name="Rectangle 2"/>
          <p:cNvSpPr>
            <a:spLocks noChangeArrowheads="1"/>
          </p:cNvSpPr>
          <p:nvPr/>
        </p:nvSpPr>
        <p:spPr bwMode="auto">
          <a:xfrm>
            <a:off x="735013" y="1868488"/>
            <a:ext cx="7577137" cy="4032250"/>
          </a:xfrm>
          <a:prstGeom prst="rect">
            <a:avLst/>
          </a:prstGeom>
          <a:noFill/>
          <a:ln w="9525">
            <a:noFill/>
            <a:miter lim="800000"/>
            <a:headEnd/>
            <a:tailEnd/>
          </a:ln>
        </p:spPr>
        <p:txBody>
          <a:bodyPr>
            <a:spAutoFit/>
          </a:bodyPr>
          <a:lstStyle/>
          <a:p>
            <a:pPr marL="457200" indent="-457200">
              <a:buFont typeface="Arial" charset="0"/>
              <a:buChar char="•"/>
            </a:pPr>
            <a:r>
              <a:rPr lang="en-US" sz="3200">
                <a:latin typeface="Calisto MT" pitchFamily="18" charset="0"/>
              </a:rPr>
              <a:t>The research Market is not yet concluded , but  the correct approach seems to be to open the distribution channels to the European market.</a:t>
            </a:r>
          </a:p>
          <a:p>
            <a:pPr marL="457200" indent="-457200">
              <a:buFont typeface="Arial" charset="0"/>
              <a:buChar char="•"/>
            </a:pPr>
            <a:endParaRPr lang="en-US" sz="3200">
              <a:latin typeface="Calisto MT" pitchFamily="18" charset="0"/>
            </a:endParaRPr>
          </a:p>
          <a:p>
            <a:pPr marL="457200" indent="-457200">
              <a:buFont typeface="Arial" charset="0"/>
              <a:buChar char="•"/>
            </a:pPr>
            <a:r>
              <a:rPr lang="en-US" sz="3200">
                <a:latin typeface="Calisto MT" pitchFamily="18" charset="0"/>
              </a:rPr>
              <a:t>Better negotiation strategy in terms of sourcing to foster competitive advantages.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0838" y="261938"/>
            <a:ext cx="8464550" cy="1098550"/>
          </a:xfrm>
        </p:spPr>
        <p:style>
          <a:lnRef idx="1">
            <a:schemeClr val="dk1"/>
          </a:lnRef>
          <a:fillRef idx="3">
            <a:schemeClr val="dk1"/>
          </a:fillRef>
          <a:effectRef idx="2">
            <a:schemeClr val="dk1"/>
          </a:effectRef>
          <a:fontRef idx="minor">
            <a:schemeClr val="lt1"/>
          </a:fontRef>
        </p:style>
        <p:txBody>
          <a:bodyPr/>
          <a:lstStyle/>
          <a:p>
            <a:pPr fontAlgn="auto">
              <a:spcAft>
                <a:spcPts val="0"/>
              </a:spcAft>
              <a:defRPr/>
            </a:pPr>
            <a:r>
              <a:rPr lang="en-US" sz="4400" dirty="0" err="1" smtClean="0"/>
              <a:t>ViSiON</a:t>
            </a:r>
            <a:r>
              <a:rPr lang="en-US" sz="4400" dirty="0" smtClean="0"/>
              <a:t/>
            </a:r>
            <a:br>
              <a:rPr lang="en-US" sz="4400" dirty="0" smtClean="0"/>
            </a:br>
            <a:r>
              <a:rPr lang="en-US" sz="1800" dirty="0" smtClean="0"/>
              <a:t>(Direction)</a:t>
            </a:r>
            <a:endParaRPr lang="en-US" sz="1800" dirty="0"/>
          </a:p>
        </p:txBody>
      </p:sp>
      <p:sp>
        <p:nvSpPr>
          <p:cNvPr id="6" name="Rectangle 5"/>
          <p:cNvSpPr/>
          <p:nvPr/>
        </p:nvSpPr>
        <p:spPr>
          <a:xfrm>
            <a:off x="350838" y="1724025"/>
            <a:ext cx="8394700" cy="4338638"/>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8675" name="Rectangle 14"/>
          <p:cNvSpPr>
            <a:spLocks noChangeArrowheads="1"/>
          </p:cNvSpPr>
          <p:nvPr/>
        </p:nvSpPr>
        <p:spPr bwMode="auto">
          <a:xfrm>
            <a:off x="260350" y="6437313"/>
            <a:ext cx="3921125" cy="215900"/>
          </a:xfrm>
          <a:prstGeom prst="rect">
            <a:avLst/>
          </a:prstGeom>
          <a:noFill/>
          <a:ln w="9525">
            <a:noFill/>
            <a:miter lim="800000"/>
            <a:headEnd/>
            <a:tailEnd/>
          </a:ln>
        </p:spPr>
        <p:txBody>
          <a:bodyPr>
            <a:spAutoFit/>
          </a:bodyPr>
          <a:lstStyle/>
          <a:p>
            <a:r>
              <a:rPr lang="en-US" sz="800">
                <a:latin typeface="Calisto MT" pitchFamily="18" charset="0"/>
              </a:rPr>
              <a:t>(Niven, 2002), </a:t>
            </a:r>
          </a:p>
        </p:txBody>
      </p:sp>
      <p:sp>
        <p:nvSpPr>
          <p:cNvPr id="4" name="TextBox 3"/>
          <p:cNvSpPr txBox="1">
            <a:spLocks noChangeArrowheads="1"/>
          </p:cNvSpPr>
          <p:nvPr/>
        </p:nvSpPr>
        <p:spPr bwMode="auto">
          <a:xfrm>
            <a:off x="606425" y="2028825"/>
            <a:ext cx="7845425" cy="2676525"/>
          </a:xfrm>
          <a:prstGeom prst="rect">
            <a:avLst/>
          </a:prstGeom>
          <a:noFill/>
          <a:ln w="9525">
            <a:noFill/>
            <a:miter lim="800000"/>
            <a:headEnd/>
            <a:tailEnd/>
          </a:ln>
        </p:spPr>
        <p:txBody>
          <a:bodyPr>
            <a:spAutoFit/>
          </a:bodyPr>
          <a:lstStyle/>
          <a:p>
            <a:r>
              <a:rPr lang="en-US" sz="2400" i="1">
                <a:latin typeface="Calisto MT" pitchFamily="18" charset="0"/>
              </a:rPr>
              <a:t>The vision s</a:t>
            </a:r>
            <a:r>
              <a:rPr lang="en-US" sz="2400">
                <a:latin typeface="Calisto MT" pitchFamily="18" charset="0"/>
              </a:rPr>
              <a:t>tatement provides a word picture of what the organization intends ultimately to become in next 5,10,or 15 years.</a:t>
            </a:r>
          </a:p>
          <a:p>
            <a:endParaRPr lang="en-US" sz="2400">
              <a:latin typeface="Calisto MT" pitchFamily="18" charset="0"/>
            </a:endParaRPr>
          </a:p>
          <a:p>
            <a:pPr algn="just"/>
            <a:r>
              <a:rPr lang="en-US">
                <a:latin typeface="Calisto MT" pitchFamily="18" charset="0"/>
              </a:rPr>
              <a:t>By not having appropriate vision statement, organization might has a problem to guide the actions of employees which result lack direction and eventually unable to take benefits from any strategy that put on place. Thus there are several key points in order to create effective vision: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wedge">
                                      <p:cBhvr>
                                        <p:cTn id="12" dur="2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0838" y="261938"/>
            <a:ext cx="8464550" cy="1098550"/>
          </a:xfrm>
        </p:spPr>
        <p:style>
          <a:lnRef idx="1">
            <a:schemeClr val="dk1"/>
          </a:lnRef>
          <a:fillRef idx="3">
            <a:schemeClr val="dk1"/>
          </a:fillRef>
          <a:effectRef idx="2">
            <a:schemeClr val="dk1"/>
          </a:effectRef>
          <a:fontRef idx="minor">
            <a:schemeClr val="lt1"/>
          </a:fontRef>
        </p:style>
        <p:txBody>
          <a:bodyPr/>
          <a:lstStyle/>
          <a:p>
            <a:pPr fontAlgn="auto">
              <a:spcAft>
                <a:spcPts val="0"/>
              </a:spcAft>
              <a:defRPr/>
            </a:pPr>
            <a:r>
              <a:rPr lang="en-US" sz="4400" dirty="0" err="1" smtClean="0"/>
              <a:t>ViSiON</a:t>
            </a:r>
            <a:r>
              <a:rPr lang="en-US" sz="4400" dirty="0"/>
              <a:t/>
            </a:r>
            <a:br>
              <a:rPr lang="en-US" sz="4400" dirty="0"/>
            </a:br>
            <a:r>
              <a:rPr lang="en-US" sz="2800" dirty="0" smtClean="0"/>
              <a:t>Key points</a:t>
            </a:r>
            <a:endParaRPr lang="en-US" sz="2800" dirty="0"/>
          </a:p>
        </p:txBody>
      </p:sp>
      <p:sp>
        <p:nvSpPr>
          <p:cNvPr id="6" name="Rectangle 5"/>
          <p:cNvSpPr/>
          <p:nvPr/>
        </p:nvSpPr>
        <p:spPr>
          <a:xfrm>
            <a:off x="350838" y="1724025"/>
            <a:ext cx="8394700" cy="4338638"/>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9699" name="Rectangle 14"/>
          <p:cNvSpPr>
            <a:spLocks noChangeArrowheads="1"/>
          </p:cNvSpPr>
          <p:nvPr/>
        </p:nvSpPr>
        <p:spPr bwMode="auto">
          <a:xfrm>
            <a:off x="260350" y="6437313"/>
            <a:ext cx="3921125" cy="215900"/>
          </a:xfrm>
          <a:prstGeom prst="rect">
            <a:avLst/>
          </a:prstGeom>
          <a:noFill/>
          <a:ln w="9525">
            <a:noFill/>
            <a:miter lim="800000"/>
            <a:headEnd/>
            <a:tailEnd/>
          </a:ln>
        </p:spPr>
        <p:txBody>
          <a:bodyPr>
            <a:spAutoFit/>
          </a:bodyPr>
          <a:lstStyle/>
          <a:p>
            <a:r>
              <a:rPr lang="en-US" sz="800">
                <a:latin typeface="Calisto MT" pitchFamily="18" charset="0"/>
              </a:rPr>
              <a:t>(Niven, 2002), </a:t>
            </a:r>
          </a:p>
        </p:txBody>
      </p:sp>
      <p:sp>
        <p:nvSpPr>
          <p:cNvPr id="4" name="TextBox 3"/>
          <p:cNvSpPr txBox="1">
            <a:spLocks noChangeArrowheads="1"/>
          </p:cNvSpPr>
          <p:nvPr/>
        </p:nvSpPr>
        <p:spPr bwMode="auto">
          <a:xfrm>
            <a:off x="606425" y="1463675"/>
            <a:ext cx="7845425" cy="4894263"/>
          </a:xfrm>
          <a:prstGeom prst="rect">
            <a:avLst/>
          </a:prstGeom>
          <a:noFill/>
          <a:ln w="9525">
            <a:noFill/>
            <a:miter lim="800000"/>
            <a:headEnd/>
            <a:tailEnd/>
          </a:ln>
        </p:spPr>
        <p:txBody>
          <a:bodyPr>
            <a:spAutoFit/>
          </a:bodyPr>
          <a:lstStyle/>
          <a:p>
            <a:endParaRPr lang="en-GB" sz="2400">
              <a:latin typeface="Calisto MT" pitchFamily="18" charset="0"/>
            </a:endParaRPr>
          </a:p>
          <a:p>
            <a:r>
              <a:rPr lang="en-GB" sz="2400">
                <a:latin typeface="Calisto MT" pitchFamily="18" charset="0"/>
              </a:rPr>
              <a:t>· Concise (should be simple, powerful and compiling)</a:t>
            </a:r>
          </a:p>
          <a:p>
            <a:endParaRPr lang="en-GB" sz="2400">
              <a:latin typeface="Calisto MT" pitchFamily="18" charset="0"/>
            </a:endParaRPr>
          </a:p>
          <a:p>
            <a:r>
              <a:rPr lang="en-GB" sz="2400">
                <a:latin typeface="Calisto MT" pitchFamily="18" charset="0"/>
              </a:rPr>
              <a:t>· Appeals to all stakeholders</a:t>
            </a:r>
          </a:p>
          <a:p>
            <a:endParaRPr lang="en-GB" sz="2400">
              <a:latin typeface="Calisto MT" pitchFamily="18" charset="0"/>
            </a:endParaRPr>
          </a:p>
          <a:p>
            <a:r>
              <a:rPr lang="en-GB" sz="2400">
                <a:latin typeface="Calisto MT" pitchFamily="18" charset="0"/>
              </a:rPr>
              <a:t>· Consistent to mission and values</a:t>
            </a:r>
          </a:p>
          <a:p>
            <a:endParaRPr lang="en-GB" sz="2400">
              <a:latin typeface="Calisto MT" pitchFamily="18" charset="0"/>
            </a:endParaRPr>
          </a:p>
          <a:p>
            <a:r>
              <a:rPr lang="en-GB" sz="2400">
                <a:latin typeface="Calisto MT" pitchFamily="18" charset="0"/>
              </a:rPr>
              <a:t>· Verifiable</a:t>
            </a:r>
          </a:p>
          <a:p>
            <a:endParaRPr lang="en-GB" sz="2400">
              <a:latin typeface="Calisto MT" pitchFamily="18" charset="0"/>
            </a:endParaRPr>
          </a:p>
          <a:p>
            <a:r>
              <a:rPr lang="en-GB" sz="2400">
                <a:latin typeface="Calisto MT" pitchFamily="18" charset="0"/>
              </a:rPr>
              <a:t>· Feasible</a:t>
            </a:r>
          </a:p>
          <a:p>
            <a:endParaRPr lang="en-GB" sz="2400">
              <a:latin typeface="Calisto MT" pitchFamily="18" charset="0"/>
            </a:endParaRPr>
          </a:p>
          <a:p>
            <a:r>
              <a:rPr lang="en-GB" sz="2400">
                <a:latin typeface="Calisto MT" pitchFamily="18" charset="0"/>
              </a:rPr>
              <a:t>· Inspirational	</a:t>
            </a:r>
          </a:p>
          <a:p>
            <a:endParaRPr lang="en-GB" sz="2400">
              <a:latin typeface="Calisto MT"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wheel(1)">
                                      <p:cBhvr>
                                        <p:cTn id="7" dur="2000"/>
                                        <p:tgtEl>
                                          <p:spTgt spid="4">
                                            <p:txEl>
                                              <p:pRg st="1" end="1"/>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4">
                                            <p:txEl>
                                              <p:pRg st="3" end="3"/>
                                            </p:txEl>
                                          </p:spTgt>
                                        </p:tgtEl>
                                        <p:attrNameLst>
                                          <p:attrName>style.visibility</p:attrName>
                                        </p:attrNameLst>
                                      </p:cBhvr>
                                      <p:to>
                                        <p:strVal val="visible"/>
                                      </p:to>
                                    </p:set>
                                    <p:animEffect transition="in" filter="wheel(1)">
                                      <p:cBhvr>
                                        <p:cTn id="10" dur="2000"/>
                                        <p:tgtEl>
                                          <p:spTgt spid="4">
                                            <p:txEl>
                                              <p:pRg st="3" end="3"/>
                                            </p:txEl>
                                          </p:spTgt>
                                        </p:tgtEl>
                                      </p:cBhvr>
                                    </p:animEffect>
                                  </p:childTnLst>
                                </p:cTn>
                              </p:par>
                              <p:par>
                                <p:cTn id="11" presetID="21" presetClass="entr" presetSubtype="1"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animEffect transition="in" filter="wheel(1)">
                                      <p:cBhvr>
                                        <p:cTn id="13" dur="2000"/>
                                        <p:tgtEl>
                                          <p:spTgt spid="4">
                                            <p:txEl>
                                              <p:pRg st="5" end="5"/>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nodeType="clickEffect">
                                  <p:stCondLst>
                                    <p:cond delay="0"/>
                                  </p:stCondLst>
                                  <p:childTnLst>
                                    <p:set>
                                      <p:cBhvr>
                                        <p:cTn id="17" dur="1" fill="hold">
                                          <p:stCondLst>
                                            <p:cond delay="0"/>
                                          </p:stCondLst>
                                        </p:cTn>
                                        <p:tgtEl>
                                          <p:spTgt spid="4">
                                            <p:txEl>
                                              <p:pRg st="7" end="7"/>
                                            </p:txEl>
                                          </p:spTgt>
                                        </p:tgtEl>
                                        <p:attrNameLst>
                                          <p:attrName>style.visibility</p:attrName>
                                        </p:attrNameLst>
                                      </p:cBhvr>
                                      <p:to>
                                        <p:strVal val="visible"/>
                                      </p:to>
                                    </p:set>
                                    <p:animEffect transition="in" filter="circle(in)">
                                      <p:cBhvr>
                                        <p:cTn id="18" dur="2000"/>
                                        <p:tgtEl>
                                          <p:spTgt spid="4">
                                            <p:txEl>
                                              <p:pRg st="7" end="7"/>
                                            </p:txEl>
                                          </p:spTgt>
                                        </p:tgtEl>
                                      </p:cBhvr>
                                    </p:animEffect>
                                  </p:childTnLst>
                                </p:cTn>
                              </p:par>
                              <p:par>
                                <p:cTn id="19" presetID="6" presetClass="entr" presetSubtype="16" fill="hold" nodeType="withEffect">
                                  <p:stCondLst>
                                    <p:cond delay="0"/>
                                  </p:stCondLst>
                                  <p:childTnLst>
                                    <p:set>
                                      <p:cBhvr>
                                        <p:cTn id="20" dur="1" fill="hold">
                                          <p:stCondLst>
                                            <p:cond delay="0"/>
                                          </p:stCondLst>
                                        </p:cTn>
                                        <p:tgtEl>
                                          <p:spTgt spid="4">
                                            <p:txEl>
                                              <p:pRg st="9" end="9"/>
                                            </p:txEl>
                                          </p:spTgt>
                                        </p:tgtEl>
                                        <p:attrNameLst>
                                          <p:attrName>style.visibility</p:attrName>
                                        </p:attrNameLst>
                                      </p:cBhvr>
                                      <p:to>
                                        <p:strVal val="visible"/>
                                      </p:to>
                                    </p:set>
                                    <p:animEffect transition="in" filter="circle(in)">
                                      <p:cBhvr>
                                        <p:cTn id="21" dur="2000"/>
                                        <p:tgtEl>
                                          <p:spTgt spid="4">
                                            <p:txEl>
                                              <p:pRg st="9" end="9"/>
                                            </p:txEl>
                                          </p:spTgt>
                                        </p:tgtEl>
                                      </p:cBhvr>
                                    </p:animEffect>
                                  </p:childTnLst>
                                </p:cTn>
                              </p:par>
                              <p:par>
                                <p:cTn id="22" presetID="6" presetClass="entr" presetSubtype="16" fill="hold" nodeType="withEffect">
                                  <p:stCondLst>
                                    <p:cond delay="0"/>
                                  </p:stCondLst>
                                  <p:childTnLst>
                                    <p:set>
                                      <p:cBhvr>
                                        <p:cTn id="23" dur="1" fill="hold">
                                          <p:stCondLst>
                                            <p:cond delay="0"/>
                                          </p:stCondLst>
                                        </p:cTn>
                                        <p:tgtEl>
                                          <p:spTgt spid="4">
                                            <p:txEl>
                                              <p:pRg st="11" end="11"/>
                                            </p:txEl>
                                          </p:spTgt>
                                        </p:tgtEl>
                                        <p:attrNameLst>
                                          <p:attrName>style.visibility</p:attrName>
                                        </p:attrNameLst>
                                      </p:cBhvr>
                                      <p:to>
                                        <p:strVal val="visible"/>
                                      </p:to>
                                    </p:set>
                                    <p:animEffect transition="in" filter="circle(in)">
                                      <p:cBhvr>
                                        <p:cTn id="24" dur="2000"/>
                                        <p:tgtEl>
                                          <p:spTgt spid="4">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76513" y="261938"/>
            <a:ext cx="6238875" cy="1098550"/>
          </a:xfrm>
        </p:spPr>
        <p:style>
          <a:lnRef idx="1">
            <a:schemeClr val="dk1"/>
          </a:lnRef>
          <a:fillRef idx="3">
            <a:schemeClr val="dk1"/>
          </a:fillRef>
          <a:effectRef idx="2">
            <a:schemeClr val="dk1"/>
          </a:effectRef>
          <a:fontRef idx="minor">
            <a:schemeClr val="lt1"/>
          </a:fontRef>
        </p:style>
        <p:txBody>
          <a:bodyPr/>
          <a:lstStyle/>
          <a:p>
            <a:pPr fontAlgn="auto">
              <a:spcAft>
                <a:spcPts val="0"/>
              </a:spcAft>
              <a:defRPr/>
            </a:pPr>
            <a:r>
              <a:rPr lang="en-US" sz="3200" dirty="0" smtClean="0"/>
              <a:t>WaveRider’s </a:t>
            </a:r>
            <a:br>
              <a:rPr lang="en-US" sz="3200" dirty="0" smtClean="0"/>
            </a:br>
            <a:r>
              <a:rPr lang="en-US" sz="3200" dirty="0" smtClean="0"/>
              <a:t>Strategic Objectives</a:t>
            </a:r>
            <a:endParaRPr lang="en-US" sz="3200" dirty="0"/>
          </a:p>
        </p:txBody>
      </p:sp>
      <p:pic>
        <p:nvPicPr>
          <p:cNvPr id="30722" name="Picture 3" descr="Screen shot 2011-02-10 at 2.08.52 PM.png"/>
          <p:cNvPicPr>
            <a:picLocks noChangeAspect="1"/>
          </p:cNvPicPr>
          <p:nvPr/>
        </p:nvPicPr>
        <p:blipFill>
          <a:blip r:embed="rId2"/>
          <a:srcRect/>
          <a:stretch>
            <a:fillRect/>
          </a:stretch>
        </p:blipFill>
        <p:spPr bwMode="auto">
          <a:xfrm>
            <a:off x="365125" y="261938"/>
            <a:ext cx="2211388" cy="1095375"/>
          </a:xfrm>
          <a:prstGeom prst="rect">
            <a:avLst/>
          </a:prstGeom>
          <a:noFill/>
          <a:ln w="9525">
            <a:noFill/>
            <a:miter lim="800000"/>
            <a:headEnd/>
            <a:tailEnd/>
          </a:ln>
        </p:spPr>
      </p:pic>
      <p:sp>
        <p:nvSpPr>
          <p:cNvPr id="6" name="Rectangle 5"/>
          <p:cNvSpPr/>
          <p:nvPr/>
        </p:nvSpPr>
        <p:spPr>
          <a:xfrm>
            <a:off x="350838" y="1844675"/>
            <a:ext cx="2195512" cy="4592638"/>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0724" name="TextBox 4"/>
          <p:cNvSpPr txBox="1">
            <a:spLocks noChangeArrowheads="1"/>
          </p:cNvSpPr>
          <p:nvPr/>
        </p:nvSpPr>
        <p:spPr bwMode="auto">
          <a:xfrm>
            <a:off x="350838" y="1874838"/>
            <a:ext cx="2195512" cy="369887"/>
          </a:xfrm>
          <a:prstGeom prst="rect">
            <a:avLst/>
          </a:prstGeom>
          <a:noFill/>
          <a:ln w="9525">
            <a:noFill/>
            <a:miter lim="800000"/>
            <a:headEnd/>
            <a:tailEnd/>
          </a:ln>
        </p:spPr>
        <p:txBody>
          <a:bodyPr>
            <a:spAutoFit/>
          </a:bodyPr>
          <a:lstStyle/>
          <a:p>
            <a:pPr algn="ctr"/>
            <a:r>
              <a:rPr lang="en-US" b="1">
                <a:solidFill>
                  <a:schemeClr val="bg1"/>
                </a:solidFill>
                <a:latin typeface="Calisto MT" pitchFamily="18" charset="0"/>
              </a:rPr>
              <a:t>The VISION</a:t>
            </a:r>
          </a:p>
        </p:txBody>
      </p:sp>
      <p:sp>
        <p:nvSpPr>
          <p:cNvPr id="7" name="Rectangle 6"/>
          <p:cNvSpPr/>
          <p:nvPr/>
        </p:nvSpPr>
        <p:spPr>
          <a:xfrm>
            <a:off x="2727325" y="2516188"/>
            <a:ext cx="2730500" cy="3921125"/>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Left-Up Arrow 7"/>
          <p:cNvSpPr/>
          <p:nvPr/>
        </p:nvSpPr>
        <p:spPr>
          <a:xfrm rot="16200000">
            <a:off x="3038475" y="1487488"/>
            <a:ext cx="369887" cy="1144588"/>
          </a:xfrm>
          <a:prstGeom prst="leftUpArrow">
            <a:avLst/>
          </a:prstGeom>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dirty="0"/>
          </a:p>
        </p:txBody>
      </p:sp>
      <p:sp>
        <p:nvSpPr>
          <p:cNvPr id="30727" name="TextBox 9"/>
          <p:cNvSpPr txBox="1">
            <a:spLocks noChangeArrowheads="1"/>
          </p:cNvSpPr>
          <p:nvPr/>
        </p:nvSpPr>
        <p:spPr bwMode="auto">
          <a:xfrm>
            <a:off x="2741613" y="2547938"/>
            <a:ext cx="2716212" cy="646112"/>
          </a:xfrm>
          <a:prstGeom prst="rect">
            <a:avLst/>
          </a:prstGeom>
          <a:noFill/>
          <a:ln w="9525">
            <a:noFill/>
            <a:miter lim="800000"/>
            <a:headEnd/>
            <a:tailEnd/>
          </a:ln>
        </p:spPr>
        <p:txBody>
          <a:bodyPr>
            <a:spAutoFit/>
          </a:bodyPr>
          <a:lstStyle/>
          <a:p>
            <a:pPr algn="ctr"/>
            <a:r>
              <a:rPr lang="en-US" b="1">
                <a:latin typeface="Calisto MT" pitchFamily="18" charset="0"/>
              </a:rPr>
              <a:t>Strategy 6</a:t>
            </a:r>
          </a:p>
          <a:p>
            <a:pPr algn="ctr"/>
            <a:r>
              <a:rPr lang="en-US" b="1">
                <a:latin typeface="Calisto MT" pitchFamily="18" charset="0"/>
              </a:rPr>
              <a:t>  (Key Words)</a:t>
            </a:r>
          </a:p>
        </p:txBody>
      </p:sp>
      <p:sp>
        <p:nvSpPr>
          <p:cNvPr id="12" name="Rectangle 11"/>
          <p:cNvSpPr>
            <a:spLocks noChangeArrowheads="1"/>
          </p:cNvSpPr>
          <p:nvPr/>
        </p:nvSpPr>
        <p:spPr bwMode="auto">
          <a:xfrm>
            <a:off x="2744788" y="3341688"/>
            <a:ext cx="2713037" cy="2862262"/>
          </a:xfrm>
          <a:prstGeom prst="rect">
            <a:avLst/>
          </a:prstGeom>
          <a:noFill/>
          <a:ln w="9525">
            <a:noFill/>
            <a:miter lim="800000"/>
            <a:headEnd/>
            <a:tailEnd/>
          </a:ln>
        </p:spPr>
        <p:txBody>
          <a:bodyPr>
            <a:spAutoFit/>
          </a:bodyPr>
          <a:lstStyle/>
          <a:p>
            <a:pPr algn="ctr"/>
            <a:r>
              <a:rPr lang="en-US" b="1">
                <a:solidFill>
                  <a:srgbClr val="000000"/>
                </a:solidFill>
                <a:latin typeface="Calisto MT" pitchFamily="18" charset="0"/>
              </a:rPr>
              <a:t>Customers Delightment</a:t>
            </a:r>
          </a:p>
          <a:p>
            <a:pPr algn="ctr"/>
            <a:endParaRPr lang="en-US" b="1">
              <a:solidFill>
                <a:srgbClr val="000000"/>
              </a:solidFill>
              <a:latin typeface="Calisto MT" pitchFamily="18" charset="0"/>
            </a:endParaRPr>
          </a:p>
          <a:p>
            <a:pPr algn="ctr"/>
            <a:r>
              <a:rPr lang="en-US" b="1">
                <a:solidFill>
                  <a:srgbClr val="000000"/>
                </a:solidFill>
                <a:latin typeface="Calisto MT" pitchFamily="18" charset="0"/>
              </a:rPr>
              <a:t>Safety</a:t>
            </a:r>
          </a:p>
          <a:p>
            <a:pPr algn="ctr"/>
            <a:endParaRPr lang="en-US" b="1">
              <a:solidFill>
                <a:srgbClr val="000000"/>
              </a:solidFill>
              <a:latin typeface="Calisto MT" pitchFamily="18" charset="0"/>
            </a:endParaRPr>
          </a:p>
          <a:p>
            <a:pPr algn="ctr"/>
            <a:r>
              <a:rPr lang="en-US" b="1">
                <a:solidFill>
                  <a:srgbClr val="000000"/>
                </a:solidFill>
                <a:latin typeface="Calisto MT" pitchFamily="18" charset="0"/>
              </a:rPr>
              <a:t>Innovation  (R&amp;D)</a:t>
            </a:r>
          </a:p>
          <a:p>
            <a:pPr algn="ctr"/>
            <a:endParaRPr lang="en-US" b="1">
              <a:solidFill>
                <a:srgbClr val="000000"/>
              </a:solidFill>
              <a:latin typeface="Calisto MT" pitchFamily="18" charset="0"/>
            </a:endParaRPr>
          </a:p>
          <a:p>
            <a:pPr algn="ctr"/>
            <a:r>
              <a:rPr lang="en-US" b="1">
                <a:solidFill>
                  <a:srgbClr val="000000"/>
                </a:solidFill>
                <a:latin typeface="Calisto MT" pitchFamily="18" charset="0"/>
              </a:rPr>
              <a:t>Continuous Improvement</a:t>
            </a:r>
          </a:p>
          <a:p>
            <a:pPr algn="ctr"/>
            <a:endParaRPr lang="en-US" b="1">
              <a:solidFill>
                <a:srgbClr val="000000"/>
              </a:solidFill>
              <a:latin typeface="Calisto MT" pitchFamily="18" charset="0"/>
            </a:endParaRPr>
          </a:p>
          <a:p>
            <a:pPr algn="ctr"/>
            <a:r>
              <a:rPr lang="en-US" b="1">
                <a:solidFill>
                  <a:srgbClr val="000000"/>
                </a:solidFill>
                <a:latin typeface="Calisto MT" pitchFamily="18" charset="0"/>
              </a:rPr>
              <a:t>Service</a:t>
            </a:r>
          </a:p>
        </p:txBody>
      </p:sp>
      <p:graphicFrame>
        <p:nvGraphicFramePr>
          <p:cNvPr id="3" name="Diagram 2"/>
          <p:cNvGraphicFramePr/>
          <p:nvPr/>
        </p:nvGraphicFramePr>
        <p:xfrm>
          <a:off x="4090727" y="1576219"/>
          <a:ext cx="6342281" cy="51242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TextBox 13"/>
          <p:cNvSpPr txBox="1"/>
          <p:nvPr/>
        </p:nvSpPr>
        <p:spPr>
          <a:xfrm>
            <a:off x="558800" y="2251075"/>
            <a:ext cx="1800225" cy="4186238"/>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p>
            <a:pPr algn="ctr" fontAlgn="auto">
              <a:spcBef>
                <a:spcPts val="0"/>
              </a:spcBef>
              <a:spcAft>
                <a:spcPts val="0"/>
              </a:spcAft>
              <a:defRPr/>
            </a:pPr>
            <a:r>
              <a:rPr lang="en-US" sz="1400" dirty="0"/>
              <a:t>To </a:t>
            </a:r>
            <a:r>
              <a:rPr lang="en-US" sz="1400" dirty="0"/>
              <a:t>be the preferred </a:t>
            </a:r>
            <a:r>
              <a:rPr lang="en-US" sz="1400" dirty="0"/>
              <a:t>boats provider in our market(s) achieving a large market share by providing:</a:t>
            </a:r>
          </a:p>
          <a:p>
            <a:pPr algn="ctr" fontAlgn="auto">
              <a:spcBef>
                <a:spcPts val="0"/>
              </a:spcBef>
              <a:spcAft>
                <a:spcPts val="0"/>
              </a:spcAft>
              <a:defRPr/>
            </a:pPr>
            <a:endParaRPr lang="en-US" sz="1400" dirty="0"/>
          </a:p>
          <a:p>
            <a:pPr algn="ctr" fontAlgn="auto">
              <a:spcBef>
                <a:spcPts val="0"/>
              </a:spcBef>
              <a:spcAft>
                <a:spcPts val="0"/>
              </a:spcAft>
              <a:defRPr/>
            </a:pPr>
            <a:r>
              <a:rPr lang="en-US" sz="1400" dirty="0"/>
              <a:t>Exceptional value-Safe and Innovative products</a:t>
            </a:r>
          </a:p>
          <a:p>
            <a:pPr algn="ctr" fontAlgn="auto">
              <a:spcBef>
                <a:spcPts val="0"/>
              </a:spcBef>
              <a:spcAft>
                <a:spcPts val="0"/>
              </a:spcAft>
              <a:defRPr/>
            </a:pPr>
            <a:endParaRPr lang="en-US" sz="1400" dirty="0"/>
          </a:p>
          <a:p>
            <a:pPr algn="ctr" fontAlgn="auto">
              <a:spcBef>
                <a:spcPts val="0"/>
              </a:spcBef>
              <a:spcAft>
                <a:spcPts val="0"/>
              </a:spcAft>
              <a:defRPr/>
            </a:pPr>
            <a:r>
              <a:rPr lang="en-US" sz="1400" dirty="0"/>
              <a:t>Customer Service Post-sale</a:t>
            </a:r>
          </a:p>
          <a:p>
            <a:pPr algn="ctr" fontAlgn="auto">
              <a:spcBef>
                <a:spcPts val="0"/>
              </a:spcBef>
              <a:spcAft>
                <a:spcPts val="0"/>
              </a:spcAft>
              <a:defRPr/>
            </a:pPr>
            <a:endParaRPr lang="en-US" sz="1400" dirty="0"/>
          </a:p>
          <a:p>
            <a:pPr algn="ctr" fontAlgn="auto">
              <a:spcBef>
                <a:spcPts val="0"/>
              </a:spcBef>
              <a:spcAft>
                <a:spcPts val="0"/>
              </a:spcAft>
              <a:defRPr/>
            </a:pPr>
            <a:r>
              <a:rPr lang="en-US" sz="1400" dirty="0"/>
              <a:t>A </a:t>
            </a:r>
            <a:r>
              <a:rPr lang="en-US" sz="1400" dirty="0"/>
              <a:t>fun, positive and profitable experience for all stakeholders</a:t>
            </a:r>
          </a:p>
        </p:txBody>
      </p:sp>
      <p:sp>
        <p:nvSpPr>
          <p:cNvPr id="30731" name="Rectangle 14"/>
          <p:cNvSpPr>
            <a:spLocks noChangeArrowheads="1"/>
          </p:cNvSpPr>
          <p:nvPr/>
        </p:nvSpPr>
        <p:spPr bwMode="auto">
          <a:xfrm>
            <a:off x="260350" y="6437313"/>
            <a:ext cx="3921125" cy="338137"/>
          </a:xfrm>
          <a:prstGeom prst="rect">
            <a:avLst/>
          </a:prstGeom>
          <a:noFill/>
          <a:ln w="9525">
            <a:noFill/>
            <a:miter lim="800000"/>
            <a:headEnd/>
            <a:tailEnd/>
          </a:ln>
        </p:spPr>
        <p:txBody>
          <a:bodyPr>
            <a:spAutoFit/>
          </a:bodyPr>
          <a:lstStyle/>
          <a:p>
            <a:r>
              <a:rPr lang="en-US" sz="800">
                <a:latin typeface="Calisto MT" pitchFamily="18" charset="0"/>
              </a:rPr>
              <a:t>Pal's Sudden Service. (2001 ). Retrieved February 10, 2011,                                        from http://www.baldrige.nist.gov/PDF_files/Pals_Application_Summary.pdf</a:t>
            </a:r>
          </a:p>
        </p:txBody>
      </p:sp>
      <p:sp>
        <p:nvSpPr>
          <p:cNvPr id="30732" name="Rectangle 15"/>
          <p:cNvSpPr>
            <a:spLocks noChangeArrowheads="1"/>
          </p:cNvSpPr>
          <p:nvPr/>
        </p:nvSpPr>
        <p:spPr bwMode="auto">
          <a:xfrm>
            <a:off x="5180013" y="6500813"/>
            <a:ext cx="3832225" cy="339725"/>
          </a:xfrm>
          <a:prstGeom prst="rect">
            <a:avLst/>
          </a:prstGeom>
          <a:noFill/>
          <a:ln w="9525">
            <a:noFill/>
            <a:miter lim="800000"/>
            <a:headEnd/>
            <a:tailEnd/>
          </a:ln>
        </p:spPr>
        <p:txBody>
          <a:bodyPr>
            <a:spAutoFit/>
          </a:bodyPr>
          <a:lstStyle/>
          <a:p>
            <a:pPr algn="r"/>
            <a:r>
              <a:rPr lang="en-US" sz="800">
                <a:latin typeface="Calisto MT" pitchFamily="18" charset="0"/>
              </a:rPr>
              <a:t>Kaplan , R., &amp; Norton, D. (1993, September-October).                                          Putting the Balanced Scorecard to Work. </a:t>
            </a:r>
            <a:r>
              <a:rPr lang="en-US" sz="800" i="1">
                <a:latin typeface="Calisto MT" pitchFamily="18" charset="0"/>
              </a:rPr>
              <a:t>HARVARD BUSINESS REVIEW</a:t>
            </a:r>
            <a:r>
              <a:rPr lang="en-US" sz="800">
                <a:latin typeface="Calisto MT" pitchFamily="18" charset="0"/>
              </a:rPr>
              <a:t> , p.5.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p:cTn id="7" dur="1000" fill="hold"/>
                                        <p:tgtEl>
                                          <p:spTgt spid="12">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12">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12">
                                            <p:txEl>
                                              <p:pRg st="0" end="0"/>
                                            </p:txEl>
                                          </p:spTgt>
                                        </p:tgtEl>
                                      </p:cBhvr>
                                    </p:animEffect>
                                  </p:childTnLst>
                                </p:cTn>
                              </p:par>
                              <p:par>
                                <p:cTn id="10" presetID="55" presetClass="entr" presetSubtype="0" fill="hold" nodeType="withEffect">
                                  <p:stCondLst>
                                    <p:cond delay="0"/>
                                  </p:stCondLst>
                                  <p:childTnLst>
                                    <p:set>
                                      <p:cBhvr>
                                        <p:cTn id="11" dur="1" fill="hold">
                                          <p:stCondLst>
                                            <p:cond delay="0"/>
                                          </p:stCondLst>
                                        </p:cTn>
                                        <p:tgtEl>
                                          <p:spTgt spid="12">
                                            <p:txEl>
                                              <p:pRg st="2" end="2"/>
                                            </p:txEl>
                                          </p:spTgt>
                                        </p:tgtEl>
                                        <p:attrNameLst>
                                          <p:attrName>style.visibility</p:attrName>
                                        </p:attrNameLst>
                                      </p:cBhvr>
                                      <p:to>
                                        <p:strVal val="visible"/>
                                      </p:to>
                                    </p:set>
                                    <p:anim calcmode="lin" valueType="num">
                                      <p:cBhvr>
                                        <p:cTn id="12" dur="1000" fill="hold"/>
                                        <p:tgtEl>
                                          <p:spTgt spid="12">
                                            <p:txEl>
                                              <p:pRg st="2" end="2"/>
                                            </p:txEl>
                                          </p:spTgt>
                                        </p:tgtEl>
                                        <p:attrNameLst>
                                          <p:attrName>ppt_w</p:attrName>
                                        </p:attrNameLst>
                                      </p:cBhvr>
                                      <p:tavLst>
                                        <p:tav tm="0">
                                          <p:val>
                                            <p:strVal val="#ppt_w*0.70"/>
                                          </p:val>
                                        </p:tav>
                                        <p:tav tm="100000">
                                          <p:val>
                                            <p:strVal val="#ppt_w"/>
                                          </p:val>
                                        </p:tav>
                                      </p:tavLst>
                                    </p:anim>
                                    <p:anim calcmode="lin" valueType="num">
                                      <p:cBhvr>
                                        <p:cTn id="13" dur="1000" fill="hold"/>
                                        <p:tgtEl>
                                          <p:spTgt spid="12">
                                            <p:txEl>
                                              <p:pRg st="2" end="2"/>
                                            </p:txEl>
                                          </p:spTgt>
                                        </p:tgtEl>
                                        <p:attrNameLst>
                                          <p:attrName>ppt_h</p:attrName>
                                        </p:attrNameLst>
                                      </p:cBhvr>
                                      <p:tavLst>
                                        <p:tav tm="0">
                                          <p:val>
                                            <p:strVal val="#ppt_h"/>
                                          </p:val>
                                        </p:tav>
                                        <p:tav tm="100000">
                                          <p:val>
                                            <p:strVal val="#ppt_h"/>
                                          </p:val>
                                        </p:tav>
                                      </p:tavLst>
                                    </p:anim>
                                    <p:animEffect transition="in" filter="fade">
                                      <p:cBhvr>
                                        <p:cTn id="14" dur="1000"/>
                                        <p:tgtEl>
                                          <p:spTgt spid="12">
                                            <p:txEl>
                                              <p:pRg st="2" end="2"/>
                                            </p:txEl>
                                          </p:spTgt>
                                        </p:tgtEl>
                                      </p:cBhvr>
                                    </p:animEffect>
                                  </p:childTnLst>
                                </p:cTn>
                              </p:par>
                              <p:par>
                                <p:cTn id="15" presetID="55" presetClass="entr" presetSubtype="0" fill="hold" nodeType="withEffect">
                                  <p:stCondLst>
                                    <p:cond delay="0"/>
                                  </p:stCondLst>
                                  <p:childTnLst>
                                    <p:set>
                                      <p:cBhvr>
                                        <p:cTn id="16" dur="1" fill="hold">
                                          <p:stCondLst>
                                            <p:cond delay="0"/>
                                          </p:stCondLst>
                                        </p:cTn>
                                        <p:tgtEl>
                                          <p:spTgt spid="12">
                                            <p:txEl>
                                              <p:pRg st="4" end="4"/>
                                            </p:txEl>
                                          </p:spTgt>
                                        </p:tgtEl>
                                        <p:attrNameLst>
                                          <p:attrName>style.visibility</p:attrName>
                                        </p:attrNameLst>
                                      </p:cBhvr>
                                      <p:to>
                                        <p:strVal val="visible"/>
                                      </p:to>
                                    </p:set>
                                    <p:anim calcmode="lin" valueType="num">
                                      <p:cBhvr>
                                        <p:cTn id="17" dur="1000" fill="hold"/>
                                        <p:tgtEl>
                                          <p:spTgt spid="12">
                                            <p:txEl>
                                              <p:pRg st="4" end="4"/>
                                            </p:txEl>
                                          </p:spTgt>
                                        </p:tgtEl>
                                        <p:attrNameLst>
                                          <p:attrName>ppt_w</p:attrName>
                                        </p:attrNameLst>
                                      </p:cBhvr>
                                      <p:tavLst>
                                        <p:tav tm="0">
                                          <p:val>
                                            <p:strVal val="#ppt_w*0.70"/>
                                          </p:val>
                                        </p:tav>
                                        <p:tav tm="100000">
                                          <p:val>
                                            <p:strVal val="#ppt_w"/>
                                          </p:val>
                                        </p:tav>
                                      </p:tavLst>
                                    </p:anim>
                                    <p:anim calcmode="lin" valueType="num">
                                      <p:cBhvr>
                                        <p:cTn id="18" dur="1000" fill="hold"/>
                                        <p:tgtEl>
                                          <p:spTgt spid="12">
                                            <p:txEl>
                                              <p:pRg st="4" end="4"/>
                                            </p:txEl>
                                          </p:spTgt>
                                        </p:tgtEl>
                                        <p:attrNameLst>
                                          <p:attrName>ppt_h</p:attrName>
                                        </p:attrNameLst>
                                      </p:cBhvr>
                                      <p:tavLst>
                                        <p:tav tm="0">
                                          <p:val>
                                            <p:strVal val="#ppt_h"/>
                                          </p:val>
                                        </p:tav>
                                        <p:tav tm="100000">
                                          <p:val>
                                            <p:strVal val="#ppt_h"/>
                                          </p:val>
                                        </p:tav>
                                      </p:tavLst>
                                    </p:anim>
                                    <p:animEffect transition="in" filter="fade">
                                      <p:cBhvr>
                                        <p:cTn id="19" dur="1000"/>
                                        <p:tgtEl>
                                          <p:spTgt spid="12">
                                            <p:txEl>
                                              <p:pRg st="4" end="4"/>
                                            </p:txEl>
                                          </p:spTgt>
                                        </p:tgtEl>
                                      </p:cBhvr>
                                    </p:animEffect>
                                  </p:childTnLst>
                                </p:cTn>
                              </p:par>
                              <p:par>
                                <p:cTn id="20" presetID="55" presetClass="entr" presetSubtype="0" fill="hold" nodeType="withEffect">
                                  <p:stCondLst>
                                    <p:cond delay="0"/>
                                  </p:stCondLst>
                                  <p:childTnLst>
                                    <p:set>
                                      <p:cBhvr>
                                        <p:cTn id="21" dur="1" fill="hold">
                                          <p:stCondLst>
                                            <p:cond delay="0"/>
                                          </p:stCondLst>
                                        </p:cTn>
                                        <p:tgtEl>
                                          <p:spTgt spid="12">
                                            <p:txEl>
                                              <p:pRg st="6" end="6"/>
                                            </p:txEl>
                                          </p:spTgt>
                                        </p:tgtEl>
                                        <p:attrNameLst>
                                          <p:attrName>style.visibility</p:attrName>
                                        </p:attrNameLst>
                                      </p:cBhvr>
                                      <p:to>
                                        <p:strVal val="visible"/>
                                      </p:to>
                                    </p:set>
                                    <p:anim calcmode="lin" valueType="num">
                                      <p:cBhvr>
                                        <p:cTn id="22" dur="1000" fill="hold"/>
                                        <p:tgtEl>
                                          <p:spTgt spid="12">
                                            <p:txEl>
                                              <p:pRg st="6" end="6"/>
                                            </p:txEl>
                                          </p:spTgt>
                                        </p:tgtEl>
                                        <p:attrNameLst>
                                          <p:attrName>ppt_w</p:attrName>
                                        </p:attrNameLst>
                                      </p:cBhvr>
                                      <p:tavLst>
                                        <p:tav tm="0">
                                          <p:val>
                                            <p:strVal val="#ppt_w*0.70"/>
                                          </p:val>
                                        </p:tav>
                                        <p:tav tm="100000">
                                          <p:val>
                                            <p:strVal val="#ppt_w"/>
                                          </p:val>
                                        </p:tav>
                                      </p:tavLst>
                                    </p:anim>
                                    <p:anim calcmode="lin" valueType="num">
                                      <p:cBhvr>
                                        <p:cTn id="23" dur="1000" fill="hold"/>
                                        <p:tgtEl>
                                          <p:spTgt spid="12">
                                            <p:txEl>
                                              <p:pRg st="6" end="6"/>
                                            </p:txEl>
                                          </p:spTgt>
                                        </p:tgtEl>
                                        <p:attrNameLst>
                                          <p:attrName>ppt_h</p:attrName>
                                        </p:attrNameLst>
                                      </p:cBhvr>
                                      <p:tavLst>
                                        <p:tav tm="0">
                                          <p:val>
                                            <p:strVal val="#ppt_h"/>
                                          </p:val>
                                        </p:tav>
                                        <p:tav tm="100000">
                                          <p:val>
                                            <p:strVal val="#ppt_h"/>
                                          </p:val>
                                        </p:tav>
                                      </p:tavLst>
                                    </p:anim>
                                    <p:animEffect transition="in" filter="fade">
                                      <p:cBhvr>
                                        <p:cTn id="24" dur="1000"/>
                                        <p:tgtEl>
                                          <p:spTgt spid="12">
                                            <p:txEl>
                                              <p:pRg st="6" end="6"/>
                                            </p:txEl>
                                          </p:spTgt>
                                        </p:tgtEl>
                                      </p:cBhvr>
                                    </p:animEffect>
                                  </p:childTnLst>
                                </p:cTn>
                              </p:par>
                              <p:par>
                                <p:cTn id="25" presetID="55" presetClass="entr" presetSubtype="0" fill="hold" nodeType="withEffect">
                                  <p:stCondLst>
                                    <p:cond delay="0"/>
                                  </p:stCondLst>
                                  <p:childTnLst>
                                    <p:set>
                                      <p:cBhvr>
                                        <p:cTn id="26" dur="1" fill="hold">
                                          <p:stCondLst>
                                            <p:cond delay="0"/>
                                          </p:stCondLst>
                                        </p:cTn>
                                        <p:tgtEl>
                                          <p:spTgt spid="12">
                                            <p:txEl>
                                              <p:pRg st="8" end="8"/>
                                            </p:txEl>
                                          </p:spTgt>
                                        </p:tgtEl>
                                        <p:attrNameLst>
                                          <p:attrName>style.visibility</p:attrName>
                                        </p:attrNameLst>
                                      </p:cBhvr>
                                      <p:to>
                                        <p:strVal val="visible"/>
                                      </p:to>
                                    </p:set>
                                    <p:anim calcmode="lin" valueType="num">
                                      <p:cBhvr>
                                        <p:cTn id="27" dur="1000" fill="hold"/>
                                        <p:tgtEl>
                                          <p:spTgt spid="12">
                                            <p:txEl>
                                              <p:pRg st="8" end="8"/>
                                            </p:txEl>
                                          </p:spTgt>
                                        </p:tgtEl>
                                        <p:attrNameLst>
                                          <p:attrName>ppt_w</p:attrName>
                                        </p:attrNameLst>
                                      </p:cBhvr>
                                      <p:tavLst>
                                        <p:tav tm="0">
                                          <p:val>
                                            <p:strVal val="#ppt_w*0.70"/>
                                          </p:val>
                                        </p:tav>
                                        <p:tav tm="100000">
                                          <p:val>
                                            <p:strVal val="#ppt_w"/>
                                          </p:val>
                                        </p:tav>
                                      </p:tavLst>
                                    </p:anim>
                                    <p:anim calcmode="lin" valueType="num">
                                      <p:cBhvr>
                                        <p:cTn id="28" dur="1000" fill="hold"/>
                                        <p:tgtEl>
                                          <p:spTgt spid="12">
                                            <p:txEl>
                                              <p:pRg st="8" end="8"/>
                                            </p:txEl>
                                          </p:spTgt>
                                        </p:tgtEl>
                                        <p:attrNameLst>
                                          <p:attrName>ppt_h</p:attrName>
                                        </p:attrNameLst>
                                      </p:cBhvr>
                                      <p:tavLst>
                                        <p:tav tm="0">
                                          <p:val>
                                            <p:strVal val="#ppt_h"/>
                                          </p:val>
                                        </p:tav>
                                        <p:tav tm="100000">
                                          <p:val>
                                            <p:strVal val="#ppt_h"/>
                                          </p:val>
                                        </p:tav>
                                      </p:tavLst>
                                    </p:anim>
                                    <p:animEffect transition="in" filter="fade">
                                      <p:cBhvr>
                                        <p:cTn id="29" dur="1000"/>
                                        <p:tgtEl>
                                          <p:spTgt spid="12">
                                            <p:txEl>
                                              <p:pRg st="8" end="8"/>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14">
                                            <p:txEl>
                                              <p:pRg st="0" end="0"/>
                                            </p:txEl>
                                          </p:spTgt>
                                        </p:tgtEl>
                                        <p:attrNameLst>
                                          <p:attrName>style.visibility</p:attrName>
                                        </p:attrNameLst>
                                      </p:cBhvr>
                                      <p:to>
                                        <p:strVal val="visible"/>
                                      </p:to>
                                    </p:set>
                                    <p:anim calcmode="lin" valueType="num">
                                      <p:cBhvr>
                                        <p:cTn id="34" dur="5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35" dur="500" fill="hold"/>
                                        <p:tgtEl>
                                          <p:spTgt spid="14">
                                            <p:txEl>
                                              <p:pRg st="0" end="0"/>
                                            </p:txEl>
                                          </p:spTgt>
                                        </p:tgtEl>
                                        <p:attrNameLst>
                                          <p:attrName>ppt_h</p:attrName>
                                        </p:attrNameLst>
                                      </p:cBhvr>
                                      <p:tavLst>
                                        <p:tav tm="0">
                                          <p:val>
                                            <p:fltVal val="0"/>
                                          </p:val>
                                        </p:tav>
                                        <p:tav tm="100000">
                                          <p:val>
                                            <p:strVal val="#ppt_h"/>
                                          </p:val>
                                        </p:tav>
                                      </p:tavLst>
                                    </p:anim>
                                    <p:animEffect transition="in" filter="fade">
                                      <p:cBhvr>
                                        <p:cTn id="36" dur="500"/>
                                        <p:tgtEl>
                                          <p:spTgt spid="14">
                                            <p:txEl>
                                              <p:pRg st="0" end="0"/>
                                            </p:txEl>
                                          </p:spTgt>
                                        </p:tgtEl>
                                      </p:cBhvr>
                                    </p:animEffect>
                                  </p:childTnLst>
                                </p:cTn>
                              </p:par>
                              <p:par>
                                <p:cTn id="37" presetID="53" presetClass="entr" presetSubtype="16" fill="hold" nodeType="withEffect">
                                  <p:stCondLst>
                                    <p:cond delay="0"/>
                                  </p:stCondLst>
                                  <p:childTnLst>
                                    <p:set>
                                      <p:cBhvr>
                                        <p:cTn id="38" dur="1" fill="hold">
                                          <p:stCondLst>
                                            <p:cond delay="0"/>
                                          </p:stCondLst>
                                        </p:cTn>
                                        <p:tgtEl>
                                          <p:spTgt spid="14">
                                            <p:txEl>
                                              <p:pRg st="2" end="2"/>
                                            </p:txEl>
                                          </p:spTgt>
                                        </p:tgtEl>
                                        <p:attrNameLst>
                                          <p:attrName>style.visibility</p:attrName>
                                        </p:attrNameLst>
                                      </p:cBhvr>
                                      <p:to>
                                        <p:strVal val="visible"/>
                                      </p:to>
                                    </p:set>
                                    <p:anim calcmode="lin" valueType="num">
                                      <p:cBhvr>
                                        <p:cTn id="39" dur="500" fill="hold"/>
                                        <p:tgtEl>
                                          <p:spTgt spid="14">
                                            <p:txEl>
                                              <p:pRg st="2" end="2"/>
                                            </p:txEl>
                                          </p:spTgt>
                                        </p:tgtEl>
                                        <p:attrNameLst>
                                          <p:attrName>ppt_w</p:attrName>
                                        </p:attrNameLst>
                                      </p:cBhvr>
                                      <p:tavLst>
                                        <p:tav tm="0">
                                          <p:val>
                                            <p:fltVal val="0"/>
                                          </p:val>
                                        </p:tav>
                                        <p:tav tm="100000">
                                          <p:val>
                                            <p:strVal val="#ppt_w"/>
                                          </p:val>
                                        </p:tav>
                                      </p:tavLst>
                                    </p:anim>
                                    <p:anim calcmode="lin" valueType="num">
                                      <p:cBhvr>
                                        <p:cTn id="40" dur="500" fill="hold"/>
                                        <p:tgtEl>
                                          <p:spTgt spid="14">
                                            <p:txEl>
                                              <p:pRg st="2" end="2"/>
                                            </p:txEl>
                                          </p:spTgt>
                                        </p:tgtEl>
                                        <p:attrNameLst>
                                          <p:attrName>ppt_h</p:attrName>
                                        </p:attrNameLst>
                                      </p:cBhvr>
                                      <p:tavLst>
                                        <p:tav tm="0">
                                          <p:val>
                                            <p:fltVal val="0"/>
                                          </p:val>
                                        </p:tav>
                                        <p:tav tm="100000">
                                          <p:val>
                                            <p:strVal val="#ppt_h"/>
                                          </p:val>
                                        </p:tav>
                                      </p:tavLst>
                                    </p:anim>
                                    <p:animEffect transition="in" filter="fade">
                                      <p:cBhvr>
                                        <p:cTn id="41" dur="500"/>
                                        <p:tgtEl>
                                          <p:spTgt spid="14">
                                            <p:txEl>
                                              <p:pRg st="2" end="2"/>
                                            </p:txEl>
                                          </p:spTgt>
                                        </p:tgtEl>
                                      </p:cBhvr>
                                    </p:animEffect>
                                  </p:childTnLst>
                                </p:cTn>
                              </p:par>
                              <p:par>
                                <p:cTn id="42" presetID="53" presetClass="entr" presetSubtype="16" fill="hold" nodeType="withEffect">
                                  <p:stCondLst>
                                    <p:cond delay="0"/>
                                  </p:stCondLst>
                                  <p:childTnLst>
                                    <p:set>
                                      <p:cBhvr>
                                        <p:cTn id="43" dur="1" fill="hold">
                                          <p:stCondLst>
                                            <p:cond delay="0"/>
                                          </p:stCondLst>
                                        </p:cTn>
                                        <p:tgtEl>
                                          <p:spTgt spid="14">
                                            <p:txEl>
                                              <p:pRg st="4" end="4"/>
                                            </p:txEl>
                                          </p:spTgt>
                                        </p:tgtEl>
                                        <p:attrNameLst>
                                          <p:attrName>style.visibility</p:attrName>
                                        </p:attrNameLst>
                                      </p:cBhvr>
                                      <p:to>
                                        <p:strVal val="visible"/>
                                      </p:to>
                                    </p:set>
                                    <p:anim calcmode="lin" valueType="num">
                                      <p:cBhvr>
                                        <p:cTn id="44" dur="500" fill="hold"/>
                                        <p:tgtEl>
                                          <p:spTgt spid="14">
                                            <p:txEl>
                                              <p:pRg st="4" end="4"/>
                                            </p:txEl>
                                          </p:spTgt>
                                        </p:tgtEl>
                                        <p:attrNameLst>
                                          <p:attrName>ppt_w</p:attrName>
                                        </p:attrNameLst>
                                      </p:cBhvr>
                                      <p:tavLst>
                                        <p:tav tm="0">
                                          <p:val>
                                            <p:fltVal val="0"/>
                                          </p:val>
                                        </p:tav>
                                        <p:tav tm="100000">
                                          <p:val>
                                            <p:strVal val="#ppt_w"/>
                                          </p:val>
                                        </p:tav>
                                      </p:tavLst>
                                    </p:anim>
                                    <p:anim calcmode="lin" valueType="num">
                                      <p:cBhvr>
                                        <p:cTn id="45" dur="500" fill="hold"/>
                                        <p:tgtEl>
                                          <p:spTgt spid="14">
                                            <p:txEl>
                                              <p:pRg st="4" end="4"/>
                                            </p:txEl>
                                          </p:spTgt>
                                        </p:tgtEl>
                                        <p:attrNameLst>
                                          <p:attrName>ppt_h</p:attrName>
                                        </p:attrNameLst>
                                      </p:cBhvr>
                                      <p:tavLst>
                                        <p:tav tm="0">
                                          <p:val>
                                            <p:fltVal val="0"/>
                                          </p:val>
                                        </p:tav>
                                        <p:tav tm="100000">
                                          <p:val>
                                            <p:strVal val="#ppt_h"/>
                                          </p:val>
                                        </p:tav>
                                      </p:tavLst>
                                    </p:anim>
                                    <p:animEffect transition="in" filter="fade">
                                      <p:cBhvr>
                                        <p:cTn id="46" dur="500"/>
                                        <p:tgtEl>
                                          <p:spTgt spid="14">
                                            <p:txEl>
                                              <p:pRg st="4" end="4"/>
                                            </p:txEl>
                                          </p:spTgt>
                                        </p:tgtEl>
                                      </p:cBhvr>
                                    </p:animEffect>
                                  </p:childTnLst>
                                </p:cTn>
                              </p:par>
                              <p:par>
                                <p:cTn id="47" presetID="53" presetClass="entr" presetSubtype="16" fill="hold" nodeType="withEffect">
                                  <p:stCondLst>
                                    <p:cond delay="0"/>
                                  </p:stCondLst>
                                  <p:childTnLst>
                                    <p:set>
                                      <p:cBhvr>
                                        <p:cTn id="48" dur="1" fill="hold">
                                          <p:stCondLst>
                                            <p:cond delay="0"/>
                                          </p:stCondLst>
                                        </p:cTn>
                                        <p:tgtEl>
                                          <p:spTgt spid="14">
                                            <p:txEl>
                                              <p:pRg st="6" end="6"/>
                                            </p:txEl>
                                          </p:spTgt>
                                        </p:tgtEl>
                                        <p:attrNameLst>
                                          <p:attrName>style.visibility</p:attrName>
                                        </p:attrNameLst>
                                      </p:cBhvr>
                                      <p:to>
                                        <p:strVal val="visible"/>
                                      </p:to>
                                    </p:set>
                                    <p:anim calcmode="lin" valueType="num">
                                      <p:cBhvr>
                                        <p:cTn id="49" dur="500" fill="hold"/>
                                        <p:tgtEl>
                                          <p:spTgt spid="14">
                                            <p:txEl>
                                              <p:pRg st="6" end="6"/>
                                            </p:txEl>
                                          </p:spTgt>
                                        </p:tgtEl>
                                        <p:attrNameLst>
                                          <p:attrName>ppt_w</p:attrName>
                                        </p:attrNameLst>
                                      </p:cBhvr>
                                      <p:tavLst>
                                        <p:tav tm="0">
                                          <p:val>
                                            <p:fltVal val="0"/>
                                          </p:val>
                                        </p:tav>
                                        <p:tav tm="100000">
                                          <p:val>
                                            <p:strVal val="#ppt_w"/>
                                          </p:val>
                                        </p:tav>
                                      </p:tavLst>
                                    </p:anim>
                                    <p:anim calcmode="lin" valueType="num">
                                      <p:cBhvr>
                                        <p:cTn id="50" dur="500" fill="hold"/>
                                        <p:tgtEl>
                                          <p:spTgt spid="14">
                                            <p:txEl>
                                              <p:pRg st="6" end="6"/>
                                            </p:txEl>
                                          </p:spTgt>
                                        </p:tgtEl>
                                        <p:attrNameLst>
                                          <p:attrName>ppt_h</p:attrName>
                                        </p:attrNameLst>
                                      </p:cBhvr>
                                      <p:tavLst>
                                        <p:tav tm="0">
                                          <p:val>
                                            <p:fltVal val="0"/>
                                          </p:val>
                                        </p:tav>
                                        <p:tav tm="100000">
                                          <p:val>
                                            <p:strVal val="#ppt_h"/>
                                          </p:val>
                                        </p:tav>
                                      </p:tavLst>
                                    </p:anim>
                                    <p:animEffect transition="in" filter="fade">
                                      <p:cBhvr>
                                        <p:cTn id="51" dur="500"/>
                                        <p:tgtEl>
                                          <p:spTgt spid="14">
                                            <p:txEl>
                                              <p:pRg st="6" end="6"/>
                                            </p:txEl>
                                          </p:spTgt>
                                        </p:tgtEl>
                                      </p:cBhvr>
                                    </p:animEffect>
                                  </p:childTnLst>
                                </p:cTn>
                              </p:par>
                              <p:par>
                                <p:cTn id="52" presetID="18" presetClass="entr" presetSubtype="12" fill="hold" grpId="0"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strips(downLeft)">
                                      <p:cBhvr>
                                        <p:cTn id="5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9" descr="CUSTOMER.png"/>
          <p:cNvPicPr>
            <a:picLocks noChangeAspect="1"/>
          </p:cNvPicPr>
          <p:nvPr/>
        </p:nvPicPr>
        <p:blipFill>
          <a:blip r:embed="rId2"/>
          <a:srcRect/>
          <a:stretch>
            <a:fillRect/>
          </a:stretch>
        </p:blipFill>
        <p:spPr bwMode="auto">
          <a:xfrm>
            <a:off x="6010275" y="2822575"/>
            <a:ext cx="1682750" cy="1501775"/>
          </a:xfrm>
          <a:prstGeom prst="rect">
            <a:avLst/>
          </a:prstGeom>
          <a:noFill/>
          <a:ln w="9525">
            <a:noFill/>
            <a:miter lim="800000"/>
            <a:headEnd/>
            <a:tailEnd/>
          </a:ln>
        </p:spPr>
      </p:pic>
      <p:pic>
        <p:nvPicPr>
          <p:cNvPr id="31746" name="Picture 10" descr="FINANCIAL.png"/>
          <p:cNvPicPr>
            <a:picLocks noChangeAspect="1"/>
          </p:cNvPicPr>
          <p:nvPr/>
        </p:nvPicPr>
        <p:blipFill>
          <a:blip r:embed="rId3"/>
          <a:srcRect/>
          <a:stretch>
            <a:fillRect/>
          </a:stretch>
        </p:blipFill>
        <p:spPr bwMode="auto">
          <a:xfrm>
            <a:off x="3598863" y="1187450"/>
            <a:ext cx="1673225" cy="1501775"/>
          </a:xfrm>
          <a:prstGeom prst="rect">
            <a:avLst/>
          </a:prstGeom>
          <a:noFill/>
          <a:ln w="9525">
            <a:noFill/>
            <a:miter lim="800000"/>
            <a:headEnd/>
            <a:tailEnd/>
          </a:ln>
        </p:spPr>
      </p:pic>
      <p:pic>
        <p:nvPicPr>
          <p:cNvPr id="31747" name="Picture 11" descr="INTERNAL.png"/>
          <p:cNvPicPr>
            <a:picLocks noChangeAspect="1"/>
          </p:cNvPicPr>
          <p:nvPr/>
        </p:nvPicPr>
        <p:blipFill>
          <a:blip r:embed="rId4"/>
          <a:srcRect/>
          <a:stretch>
            <a:fillRect/>
          </a:stretch>
        </p:blipFill>
        <p:spPr bwMode="auto">
          <a:xfrm>
            <a:off x="3598863" y="4405313"/>
            <a:ext cx="1673225" cy="1501775"/>
          </a:xfrm>
          <a:prstGeom prst="rect">
            <a:avLst/>
          </a:prstGeom>
          <a:noFill/>
          <a:ln w="9525">
            <a:noFill/>
            <a:miter lim="800000"/>
            <a:headEnd/>
            <a:tailEnd/>
          </a:ln>
        </p:spPr>
      </p:pic>
      <p:pic>
        <p:nvPicPr>
          <p:cNvPr id="31748" name="Picture 12" descr="GROWTH.png"/>
          <p:cNvPicPr>
            <a:picLocks noChangeAspect="1"/>
          </p:cNvPicPr>
          <p:nvPr/>
        </p:nvPicPr>
        <p:blipFill>
          <a:blip r:embed="rId5"/>
          <a:srcRect/>
          <a:stretch>
            <a:fillRect/>
          </a:stretch>
        </p:blipFill>
        <p:spPr bwMode="auto">
          <a:xfrm>
            <a:off x="1171575" y="2822575"/>
            <a:ext cx="1673225" cy="1501775"/>
          </a:xfrm>
          <a:prstGeom prst="rect">
            <a:avLst/>
          </a:prstGeom>
          <a:noFill/>
          <a:ln w="9525">
            <a:noFill/>
            <a:miter lim="800000"/>
            <a:headEnd/>
            <a:tailEnd/>
          </a:ln>
        </p:spPr>
      </p:pic>
      <p:sp>
        <p:nvSpPr>
          <p:cNvPr id="2" name="Title 1"/>
          <p:cNvSpPr>
            <a:spLocks noGrp="1"/>
          </p:cNvSpPr>
          <p:nvPr>
            <p:ph type="title"/>
          </p:nvPr>
        </p:nvSpPr>
        <p:spPr>
          <a:xfrm>
            <a:off x="685800" y="-217488"/>
            <a:ext cx="7770813" cy="1430338"/>
          </a:xfrm>
        </p:spPr>
        <p:txBody>
          <a:bodyPr/>
          <a:lstStyle/>
          <a:p>
            <a:pPr fontAlgn="auto">
              <a:spcAft>
                <a:spcPts val="0"/>
              </a:spcAft>
              <a:defRPr/>
            </a:pPr>
            <a:r>
              <a:rPr lang="en-US" dirty="0" smtClean="0"/>
              <a:t>Wave Rider - BSC</a:t>
            </a:r>
            <a:endParaRPr lang="en-US" dirty="0"/>
          </a:p>
        </p:txBody>
      </p:sp>
      <p:sp>
        <p:nvSpPr>
          <p:cNvPr id="31750" name="Rectangle 5"/>
          <p:cNvSpPr>
            <a:spLocks noChangeArrowheads="1"/>
          </p:cNvSpPr>
          <p:nvPr/>
        </p:nvSpPr>
        <p:spPr bwMode="auto">
          <a:xfrm>
            <a:off x="3446463" y="2687638"/>
            <a:ext cx="1924050" cy="368300"/>
          </a:xfrm>
          <a:prstGeom prst="rect">
            <a:avLst/>
          </a:prstGeom>
          <a:noFill/>
          <a:ln w="9525">
            <a:noFill/>
            <a:miter lim="800000"/>
            <a:headEnd/>
            <a:tailEnd/>
          </a:ln>
        </p:spPr>
        <p:txBody>
          <a:bodyPr>
            <a:spAutoFit/>
          </a:bodyPr>
          <a:lstStyle/>
          <a:p>
            <a:pPr algn="ctr"/>
            <a:r>
              <a:rPr lang="en-US" b="1">
                <a:solidFill>
                  <a:srgbClr val="FFFFFF"/>
                </a:solidFill>
                <a:latin typeface="Calisto MT" pitchFamily="18" charset="0"/>
              </a:rPr>
              <a:t>Financial</a:t>
            </a:r>
          </a:p>
        </p:txBody>
      </p:sp>
      <p:sp>
        <p:nvSpPr>
          <p:cNvPr id="31751" name="Rectangle 6"/>
          <p:cNvSpPr>
            <a:spLocks noChangeArrowheads="1"/>
          </p:cNvSpPr>
          <p:nvPr/>
        </p:nvSpPr>
        <p:spPr bwMode="auto">
          <a:xfrm>
            <a:off x="3446463" y="5884863"/>
            <a:ext cx="1924050" cy="368300"/>
          </a:xfrm>
          <a:prstGeom prst="rect">
            <a:avLst/>
          </a:prstGeom>
          <a:noFill/>
          <a:ln w="9525">
            <a:noFill/>
            <a:miter lim="800000"/>
            <a:headEnd/>
            <a:tailEnd/>
          </a:ln>
        </p:spPr>
        <p:txBody>
          <a:bodyPr>
            <a:spAutoFit/>
          </a:bodyPr>
          <a:lstStyle/>
          <a:p>
            <a:pPr algn="ctr"/>
            <a:r>
              <a:rPr lang="en-US" b="1">
                <a:solidFill>
                  <a:srgbClr val="FFFFFF"/>
                </a:solidFill>
                <a:latin typeface="Calisto MT" pitchFamily="18" charset="0"/>
              </a:rPr>
              <a:t>IB Process</a:t>
            </a:r>
          </a:p>
        </p:txBody>
      </p:sp>
      <p:sp>
        <p:nvSpPr>
          <p:cNvPr id="31752" name="Rectangle 7"/>
          <p:cNvSpPr>
            <a:spLocks noChangeArrowheads="1"/>
          </p:cNvSpPr>
          <p:nvPr/>
        </p:nvSpPr>
        <p:spPr bwMode="auto">
          <a:xfrm>
            <a:off x="5907088" y="4324350"/>
            <a:ext cx="1924050" cy="369888"/>
          </a:xfrm>
          <a:prstGeom prst="rect">
            <a:avLst/>
          </a:prstGeom>
          <a:noFill/>
          <a:ln w="9525">
            <a:noFill/>
            <a:miter lim="800000"/>
            <a:headEnd/>
            <a:tailEnd/>
          </a:ln>
        </p:spPr>
        <p:txBody>
          <a:bodyPr>
            <a:spAutoFit/>
          </a:bodyPr>
          <a:lstStyle/>
          <a:p>
            <a:pPr algn="ctr"/>
            <a:r>
              <a:rPr lang="en-US" b="1">
                <a:latin typeface="Calisto MT" pitchFamily="18" charset="0"/>
              </a:rPr>
              <a:t>Customer</a:t>
            </a:r>
          </a:p>
        </p:txBody>
      </p:sp>
      <p:sp>
        <p:nvSpPr>
          <p:cNvPr id="31753" name="Rectangle 8"/>
          <p:cNvSpPr>
            <a:spLocks noChangeArrowheads="1"/>
          </p:cNvSpPr>
          <p:nvPr/>
        </p:nvSpPr>
        <p:spPr bwMode="auto">
          <a:xfrm>
            <a:off x="1052513" y="4324350"/>
            <a:ext cx="1924050" cy="369888"/>
          </a:xfrm>
          <a:prstGeom prst="rect">
            <a:avLst/>
          </a:prstGeom>
          <a:noFill/>
          <a:ln w="9525">
            <a:noFill/>
            <a:miter lim="800000"/>
            <a:headEnd/>
            <a:tailEnd/>
          </a:ln>
        </p:spPr>
        <p:txBody>
          <a:bodyPr>
            <a:spAutoFit/>
          </a:bodyPr>
          <a:lstStyle/>
          <a:p>
            <a:pPr algn="ctr"/>
            <a:r>
              <a:rPr lang="en-US" b="1">
                <a:solidFill>
                  <a:srgbClr val="FFFFFF"/>
                </a:solidFill>
                <a:latin typeface="Calisto MT" pitchFamily="18" charset="0"/>
              </a:rPr>
              <a:t>L &amp; G</a:t>
            </a:r>
          </a:p>
        </p:txBody>
      </p:sp>
      <p:sp>
        <p:nvSpPr>
          <p:cNvPr id="15" name="Frame 14"/>
          <p:cNvSpPr/>
          <p:nvPr/>
        </p:nvSpPr>
        <p:spPr>
          <a:xfrm>
            <a:off x="3344863" y="987425"/>
            <a:ext cx="2185987" cy="2371725"/>
          </a:xfrm>
          <a:prstGeom prst="frame">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tx1"/>
              </a:solidFill>
            </a:endParaRPr>
          </a:p>
        </p:txBody>
      </p:sp>
      <p:sp>
        <p:nvSpPr>
          <p:cNvPr id="16" name="Frame 15"/>
          <p:cNvSpPr/>
          <p:nvPr/>
        </p:nvSpPr>
        <p:spPr>
          <a:xfrm>
            <a:off x="5780088" y="2600325"/>
            <a:ext cx="2187575" cy="2370138"/>
          </a:xfrm>
          <a:prstGeom prst="frame">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tx1"/>
              </a:solidFill>
            </a:endParaRPr>
          </a:p>
        </p:txBody>
      </p:sp>
      <p:sp>
        <p:nvSpPr>
          <p:cNvPr id="17" name="Frame 16"/>
          <p:cNvSpPr/>
          <p:nvPr/>
        </p:nvSpPr>
        <p:spPr>
          <a:xfrm>
            <a:off x="3344863" y="4127500"/>
            <a:ext cx="2185987" cy="2370138"/>
          </a:xfrm>
          <a:prstGeom prst="frame">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tx1"/>
              </a:solidFill>
            </a:endParaRPr>
          </a:p>
        </p:txBody>
      </p:sp>
      <p:sp>
        <p:nvSpPr>
          <p:cNvPr id="18" name="Frame 17"/>
          <p:cNvSpPr/>
          <p:nvPr/>
        </p:nvSpPr>
        <p:spPr>
          <a:xfrm>
            <a:off x="922338" y="2554288"/>
            <a:ext cx="2187575" cy="2370137"/>
          </a:xfrm>
          <a:prstGeom prst="frame">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tx1"/>
              </a:solidFill>
            </a:endParaRPr>
          </a:p>
        </p:txBody>
      </p:sp>
      <p:sp>
        <p:nvSpPr>
          <p:cNvPr id="19" name="Up-Down Arrow 18"/>
          <p:cNvSpPr/>
          <p:nvPr/>
        </p:nvSpPr>
        <p:spPr>
          <a:xfrm rot="18829425">
            <a:off x="6160294" y="1154906"/>
            <a:ext cx="484188" cy="1216025"/>
          </a:xfrm>
          <a:prstGeom prst="upDown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Up-Down Arrow 19"/>
          <p:cNvSpPr/>
          <p:nvPr/>
        </p:nvSpPr>
        <p:spPr>
          <a:xfrm rot="2791863">
            <a:off x="6230144" y="5152231"/>
            <a:ext cx="484188" cy="1216025"/>
          </a:xfrm>
          <a:prstGeom prst="upDown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Up-Down Arrow 20"/>
          <p:cNvSpPr/>
          <p:nvPr/>
        </p:nvSpPr>
        <p:spPr>
          <a:xfrm rot="13509394">
            <a:off x="1996282" y="1154906"/>
            <a:ext cx="484188" cy="1216025"/>
          </a:xfrm>
          <a:prstGeom prst="upDown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2" name="Up-Down Arrow 21"/>
          <p:cNvSpPr/>
          <p:nvPr/>
        </p:nvSpPr>
        <p:spPr>
          <a:xfrm rot="18586858">
            <a:off x="2031207" y="5153819"/>
            <a:ext cx="484187" cy="1216025"/>
          </a:xfrm>
          <a:prstGeom prst="upDown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Rectangle 22"/>
          <p:cNvSpPr/>
          <p:nvPr/>
        </p:nvSpPr>
        <p:spPr>
          <a:xfrm>
            <a:off x="3457494" y="3348332"/>
            <a:ext cx="2059679" cy="707886"/>
          </a:xfrm>
          <a:prstGeom prst="rect">
            <a:avLst/>
          </a:prstGeom>
          <a:noFill/>
        </p:spPr>
        <p:txBody>
          <a:bodyPr wrap="none">
            <a:spAutoFit/>
          </a:bodyPr>
          <a:lstStyle/>
          <a:p>
            <a:pPr algn="ctr" fontAlgn="auto">
              <a:spcBef>
                <a:spcPts val="0"/>
              </a:spcBef>
              <a:spcAft>
                <a:spcPts val="0"/>
              </a:spcAft>
              <a:defRPr/>
            </a:pPr>
            <a:r>
              <a:rPr lang="en-US"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cs typeface="+mn-cs"/>
              </a:rPr>
              <a:t>VISION</a:t>
            </a:r>
            <a:endParaRPr lang="en-US"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cess 4"/>
          <p:cNvSpPr/>
          <p:nvPr/>
        </p:nvSpPr>
        <p:spPr>
          <a:xfrm>
            <a:off x="276225" y="2565400"/>
            <a:ext cx="8604250" cy="2422525"/>
          </a:xfrm>
          <a:prstGeom prst="flowChartProcess">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276225" y="290513"/>
            <a:ext cx="8604250" cy="1430337"/>
          </a:xfrm>
        </p:spPr>
        <p:style>
          <a:lnRef idx="1">
            <a:schemeClr val="accent1"/>
          </a:lnRef>
          <a:fillRef idx="3">
            <a:schemeClr val="accent1"/>
          </a:fillRef>
          <a:effectRef idx="2">
            <a:schemeClr val="accent1"/>
          </a:effectRef>
          <a:fontRef idx="minor">
            <a:schemeClr val="lt1"/>
          </a:fontRef>
        </p:style>
        <p:txBody>
          <a:bodyPr>
            <a:normAutofit fontScale="90000"/>
          </a:bodyPr>
          <a:lstStyle/>
          <a:p>
            <a:pPr algn="r" fontAlgn="auto">
              <a:spcAft>
                <a:spcPts val="0"/>
              </a:spcAft>
              <a:defRPr/>
            </a:pPr>
            <a:r>
              <a:rPr lang="en-US" dirty="0" smtClean="0"/>
              <a:t>Learning &amp; Growth Deployment</a:t>
            </a:r>
            <a:endParaRPr lang="en-US" dirty="0"/>
          </a:p>
        </p:txBody>
      </p:sp>
      <p:graphicFrame>
        <p:nvGraphicFramePr>
          <p:cNvPr id="4" name="Content Placeholder 3"/>
          <p:cNvGraphicFramePr>
            <a:graphicFrameLocks noGrp="1"/>
          </p:cNvGraphicFramePr>
          <p:nvPr>
            <p:ph idx="1"/>
          </p:nvPr>
        </p:nvGraphicFramePr>
        <p:xfrm>
          <a:off x="446088" y="2719388"/>
          <a:ext cx="8259762" cy="2138362"/>
        </p:xfrm>
        <a:graphic>
          <a:graphicData uri="http://schemas.openxmlformats.org/drawingml/2006/table">
            <a:tbl>
              <a:tblPr>
                <a:tableStyleId>{5C22544A-7EE6-4342-B048-85BDC9FD1C3A}</a:tableStyleId>
              </a:tblPr>
              <a:tblGrid>
                <a:gridCol w="1534799"/>
                <a:gridCol w="2207068"/>
                <a:gridCol w="523226"/>
                <a:gridCol w="523226"/>
                <a:gridCol w="523226"/>
                <a:gridCol w="523226"/>
                <a:gridCol w="523226"/>
                <a:gridCol w="1902644"/>
              </a:tblGrid>
              <a:tr h="286764">
                <a:tc>
                  <a:txBody>
                    <a:bodyPr/>
                    <a:lstStyle/>
                    <a:p>
                      <a:pPr algn="ctr" fontAlgn="ctr"/>
                      <a:r>
                        <a:rPr lang="en-GB" sz="1200" b="1" u="none" strike="noStrike" dirty="0" smtClean="0">
                          <a:solidFill>
                            <a:schemeClr val="bg1"/>
                          </a:solidFill>
                          <a:effectLst/>
                        </a:rPr>
                        <a:t>Objects</a:t>
                      </a:r>
                      <a:endParaRPr lang="en-GB" sz="1200" b="1" i="0" u="none" strike="noStrike" dirty="0">
                        <a:solidFill>
                          <a:schemeClr val="bg1"/>
                        </a:solidFill>
                        <a:effectLst/>
                        <a:latin typeface="Calibri"/>
                      </a:endParaRPr>
                    </a:p>
                  </a:txBody>
                  <a:tcPr marL="9804" marR="9804" marT="9804" marB="0" anchor="ctr"/>
                </a:tc>
                <a:tc>
                  <a:txBody>
                    <a:bodyPr/>
                    <a:lstStyle/>
                    <a:p>
                      <a:pPr algn="ctr" fontAlgn="ctr"/>
                      <a:r>
                        <a:rPr lang="en-GB" sz="1200" b="1" u="none" strike="noStrike" dirty="0">
                          <a:solidFill>
                            <a:schemeClr val="bg1"/>
                          </a:solidFill>
                          <a:effectLst/>
                        </a:rPr>
                        <a:t>Measures</a:t>
                      </a:r>
                      <a:endParaRPr lang="en-GB" sz="1200" b="1" i="0" u="none" strike="noStrike" dirty="0">
                        <a:solidFill>
                          <a:schemeClr val="bg1"/>
                        </a:solidFill>
                        <a:effectLst/>
                        <a:latin typeface="Calibri"/>
                      </a:endParaRPr>
                    </a:p>
                  </a:txBody>
                  <a:tcPr marL="9804" marR="9804" marT="9804" marB="0" anchor="ctr"/>
                </a:tc>
                <a:tc gridSpan="5">
                  <a:txBody>
                    <a:bodyPr/>
                    <a:lstStyle/>
                    <a:p>
                      <a:pPr algn="ctr" fontAlgn="ctr"/>
                      <a:r>
                        <a:rPr lang="en-GB" sz="1200" b="1" u="none" strike="noStrike" dirty="0">
                          <a:solidFill>
                            <a:schemeClr val="bg1"/>
                          </a:solidFill>
                          <a:effectLst/>
                        </a:rPr>
                        <a:t>Targets</a:t>
                      </a:r>
                      <a:endParaRPr lang="en-GB" sz="1200" b="1" i="0" u="none" strike="noStrike" dirty="0">
                        <a:solidFill>
                          <a:schemeClr val="bg1"/>
                        </a:solidFill>
                        <a:effectLst/>
                        <a:latin typeface="Calibri"/>
                      </a:endParaRPr>
                    </a:p>
                  </a:txBody>
                  <a:tcPr marL="9804" marR="9804" marT="9804" marB="0" anchor="ct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fontAlgn="ctr"/>
                      <a:r>
                        <a:rPr lang="en-GB" sz="1200" b="1" u="none" strike="noStrike" dirty="0">
                          <a:solidFill>
                            <a:schemeClr val="bg1"/>
                          </a:solidFill>
                          <a:effectLst/>
                        </a:rPr>
                        <a:t>Initiatives</a:t>
                      </a:r>
                      <a:endParaRPr lang="en-GB" sz="1200" b="1" i="0" u="none" strike="noStrike" dirty="0">
                        <a:solidFill>
                          <a:schemeClr val="bg1"/>
                        </a:solidFill>
                        <a:effectLst/>
                        <a:latin typeface="Calibri"/>
                      </a:endParaRPr>
                    </a:p>
                  </a:txBody>
                  <a:tcPr marL="9804" marR="9804" marT="9804" marB="0" anchor="ctr"/>
                </a:tc>
              </a:tr>
              <a:tr h="286764">
                <a:tc>
                  <a:txBody>
                    <a:bodyPr/>
                    <a:lstStyle/>
                    <a:p>
                      <a:pPr algn="ctr" fontAlgn="ctr"/>
                      <a:r>
                        <a:rPr lang="en-GB" sz="1200" u="none" strike="noStrike" dirty="0">
                          <a:effectLst/>
                        </a:rPr>
                        <a:t> </a:t>
                      </a:r>
                      <a:endParaRPr lang="en-GB" sz="1200" b="0" i="0" u="none" strike="noStrike" dirty="0">
                        <a:solidFill>
                          <a:srgbClr val="FFFFFF"/>
                        </a:solidFill>
                        <a:effectLst/>
                        <a:latin typeface="Calibri"/>
                      </a:endParaRPr>
                    </a:p>
                  </a:txBody>
                  <a:tcPr marL="9804" marR="9804" marT="9804" marB="0" anchor="ctr"/>
                </a:tc>
                <a:tc>
                  <a:txBody>
                    <a:bodyPr/>
                    <a:lstStyle/>
                    <a:p>
                      <a:pPr algn="ctr" fontAlgn="ctr"/>
                      <a:r>
                        <a:rPr lang="en-GB" sz="1200" u="none" strike="noStrike" dirty="0">
                          <a:effectLst/>
                        </a:rPr>
                        <a:t> </a:t>
                      </a:r>
                      <a:endParaRPr lang="en-GB" sz="1200" b="0" i="0" u="none" strike="noStrike" dirty="0">
                        <a:solidFill>
                          <a:srgbClr val="FFFFFF"/>
                        </a:solidFill>
                        <a:effectLst/>
                        <a:latin typeface="Calibri"/>
                      </a:endParaRPr>
                    </a:p>
                  </a:txBody>
                  <a:tcPr marL="9804" marR="9804" marT="9804" marB="0" anchor="ctr"/>
                </a:tc>
                <a:tc>
                  <a:txBody>
                    <a:bodyPr/>
                    <a:lstStyle/>
                    <a:p>
                      <a:pPr algn="ctr" fontAlgn="ctr"/>
                      <a:r>
                        <a:rPr lang="en-GB" sz="1200" b="1" u="none" strike="noStrike" dirty="0">
                          <a:effectLst/>
                        </a:rPr>
                        <a:t>Y1</a:t>
                      </a:r>
                      <a:endParaRPr lang="en-GB" sz="1200" b="1" i="0" u="none" strike="noStrike" dirty="0">
                        <a:solidFill>
                          <a:srgbClr val="FFFFFF"/>
                        </a:solidFill>
                        <a:effectLst/>
                        <a:latin typeface="Calibri"/>
                      </a:endParaRPr>
                    </a:p>
                  </a:txBody>
                  <a:tcPr marL="9804" marR="9804" marT="9804" marB="0" anchor="ctr"/>
                </a:tc>
                <a:tc>
                  <a:txBody>
                    <a:bodyPr/>
                    <a:lstStyle/>
                    <a:p>
                      <a:pPr algn="ctr" fontAlgn="ctr"/>
                      <a:r>
                        <a:rPr lang="en-GB" sz="1200" b="1" u="none" strike="noStrike" dirty="0">
                          <a:effectLst/>
                        </a:rPr>
                        <a:t>Y2</a:t>
                      </a:r>
                      <a:endParaRPr lang="en-GB" sz="1200" b="1" i="0" u="none" strike="noStrike" dirty="0">
                        <a:solidFill>
                          <a:srgbClr val="FFFFFF"/>
                        </a:solidFill>
                        <a:effectLst/>
                        <a:latin typeface="Calibri"/>
                      </a:endParaRPr>
                    </a:p>
                  </a:txBody>
                  <a:tcPr marL="9804" marR="9804" marT="9804" marB="0" anchor="ctr"/>
                </a:tc>
                <a:tc>
                  <a:txBody>
                    <a:bodyPr/>
                    <a:lstStyle/>
                    <a:p>
                      <a:pPr algn="ctr" fontAlgn="ctr"/>
                      <a:r>
                        <a:rPr lang="en-GB" sz="1200" b="1" u="none" strike="noStrike" dirty="0">
                          <a:effectLst/>
                        </a:rPr>
                        <a:t>Y3</a:t>
                      </a:r>
                      <a:endParaRPr lang="en-GB" sz="1200" b="1" i="0" u="none" strike="noStrike" dirty="0">
                        <a:solidFill>
                          <a:srgbClr val="FFFFFF"/>
                        </a:solidFill>
                        <a:effectLst/>
                        <a:latin typeface="Calibri"/>
                      </a:endParaRPr>
                    </a:p>
                  </a:txBody>
                  <a:tcPr marL="9804" marR="9804" marT="9804" marB="0" anchor="ctr"/>
                </a:tc>
                <a:tc>
                  <a:txBody>
                    <a:bodyPr/>
                    <a:lstStyle/>
                    <a:p>
                      <a:pPr algn="ctr" fontAlgn="ctr"/>
                      <a:r>
                        <a:rPr lang="en-GB" sz="1200" b="1" u="none" strike="noStrike" dirty="0">
                          <a:effectLst/>
                        </a:rPr>
                        <a:t>Y4</a:t>
                      </a:r>
                      <a:endParaRPr lang="en-GB" sz="1200" b="1" i="0" u="none" strike="noStrike" dirty="0">
                        <a:solidFill>
                          <a:srgbClr val="FFFFFF"/>
                        </a:solidFill>
                        <a:effectLst/>
                        <a:latin typeface="Calibri"/>
                      </a:endParaRPr>
                    </a:p>
                  </a:txBody>
                  <a:tcPr marL="9804" marR="9804" marT="9804" marB="0" anchor="ctr"/>
                </a:tc>
                <a:tc>
                  <a:txBody>
                    <a:bodyPr/>
                    <a:lstStyle/>
                    <a:p>
                      <a:pPr algn="ctr" fontAlgn="ctr"/>
                      <a:r>
                        <a:rPr lang="en-GB" sz="1200" b="1" u="none" strike="noStrike" dirty="0">
                          <a:effectLst/>
                        </a:rPr>
                        <a:t>Y5</a:t>
                      </a:r>
                      <a:endParaRPr lang="en-GB" sz="1200" b="1" i="0" u="none" strike="noStrike" dirty="0">
                        <a:solidFill>
                          <a:srgbClr val="FFFFFF"/>
                        </a:solidFill>
                        <a:effectLst/>
                        <a:latin typeface="Calibri"/>
                      </a:endParaRPr>
                    </a:p>
                  </a:txBody>
                  <a:tcPr marL="9804" marR="9804" marT="9804" marB="0" anchor="ctr"/>
                </a:tc>
                <a:tc>
                  <a:txBody>
                    <a:bodyPr/>
                    <a:lstStyle/>
                    <a:p>
                      <a:pPr algn="ctr" fontAlgn="ctr"/>
                      <a:r>
                        <a:rPr lang="en-GB" sz="1200" u="none" strike="noStrike" dirty="0">
                          <a:effectLst/>
                        </a:rPr>
                        <a:t> </a:t>
                      </a:r>
                      <a:endParaRPr lang="en-GB" sz="1200" b="0" i="0" u="none" strike="noStrike" dirty="0">
                        <a:solidFill>
                          <a:srgbClr val="FFFFFF"/>
                        </a:solidFill>
                        <a:effectLst/>
                        <a:latin typeface="Calibri"/>
                      </a:endParaRPr>
                    </a:p>
                  </a:txBody>
                  <a:tcPr marL="9804" marR="9804" marT="9804" marB="0" anchor="ctr"/>
                </a:tc>
              </a:tr>
              <a:tr h="346782">
                <a:tc>
                  <a:txBody>
                    <a:bodyPr/>
                    <a:lstStyle/>
                    <a:p>
                      <a:pPr algn="l" fontAlgn="ctr"/>
                      <a:r>
                        <a:rPr lang="en-GB" sz="1200" u="none" strike="noStrike" dirty="0">
                          <a:effectLst/>
                        </a:rPr>
                        <a:t>Staff training</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length of time for training (hours)</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150</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150</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120</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120</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120</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Training Program</a:t>
                      </a:r>
                      <a:endParaRPr lang="en-GB" sz="1200" b="0" i="0" u="none" strike="noStrike" dirty="0">
                        <a:solidFill>
                          <a:srgbClr val="000000"/>
                        </a:solidFill>
                        <a:effectLst/>
                        <a:latin typeface="Calibri"/>
                      </a:endParaRPr>
                    </a:p>
                  </a:txBody>
                  <a:tcPr marL="9804" marR="9804" marT="9804" marB="0" anchor="ctr"/>
                </a:tc>
              </a:tr>
              <a:tr h="310583">
                <a:tc>
                  <a:txBody>
                    <a:bodyPr/>
                    <a:lstStyle/>
                    <a:p>
                      <a:pPr algn="l" fontAlgn="ctr"/>
                      <a:r>
                        <a:rPr lang="en-GB" sz="1200" u="none" strike="noStrike" dirty="0">
                          <a:effectLst/>
                        </a:rPr>
                        <a:t>Employee </a:t>
                      </a:r>
                      <a:r>
                        <a:rPr lang="en-GB" sz="1200" u="none" strike="noStrike" dirty="0" smtClean="0">
                          <a:effectLst/>
                        </a:rPr>
                        <a:t>satisfaction</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 of satisfied employee</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60%</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70%</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80%</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90%</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95%</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Welfare &amp; Benefits</a:t>
                      </a:r>
                      <a:endParaRPr lang="en-GB" sz="1200" b="0" i="0" u="none" strike="noStrike" dirty="0">
                        <a:solidFill>
                          <a:srgbClr val="000000"/>
                        </a:solidFill>
                        <a:effectLst/>
                        <a:latin typeface="Calibri"/>
                      </a:endParaRPr>
                    </a:p>
                  </a:txBody>
                  <a:tcPr marL="9804" marR="9804" marT="9804" marB="0" anchor="ctr"/>
                </a:tc>
              </a:tr>
              <a:tr h="332767">
                <a:tc>
                  <a:txBody>
                    <a:bodyPr/>
                    <a:lstStyle/>
                    <a:p>
                      <a:pPr algn="l" fontAlgn="ctr"/>
                      <a:r>
                        <a:rPr lang="en-GB" sz="1200" u="none" strike="noStrike" dirty="0">
                          <a:effectLst/>
                        </a:rPr>
                        <a:t> </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collect by interviews and surveys</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 </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 </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 </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 </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 </a:t>
                      </a:r>
                      <a:endParaRPr lang="en-GB" sz="1200" b="0" i="0" u="none" strike="noStrike" dirty="0">
                        <a:solidFill>
                          <a:srgbClr val="000000"/>
                        </a:solidFill>
                        <a:effectLst/>
                        <a:latin typeface="Calibri"/>
                      </a:endParaRPr>
                    </a:p>
                  </a:txBody>
                  <a:tcPr marL="9804" marR="9804" marT="9804" marB="0" anchor="ctr"/>
                </a:tc>
                <a:tc>
                  <a:txBody>
                    <a:bodyPr/>
                    <a:lstStyle/>
                    <a:p>
                      <a:pPr algn="l" fontAlgn="ctr"/>
                      <a:r>
                        <a:rPr lang="en-GB" sz="1200" u="none" strike="noStrike" dirty="0">
                          <a:effectLst/>
                        </a:rPr>
                        <a:t> </a:t>
                      </a:r>
                      <a:endParaRPr lang="en-GB" sz="1200" b="0" i="0" u="none" strike="noStrike" dirty="0">
                        <a:solidFill>
                          <a:srgbClr val="000000"/>
                        </a:solidFill>
                        <a:effectLst/>
                        <a:latin typeface="Calibri"/>
                      </a:endParaRPr>
                    </a:p>
                  </a:txBody>
                  <a:tcPr marL="9804" marR="9804" marT="9804" marB="0" anchor="ctr"/>
                </a:tc>
              </a:tr>
              <a:tr h="286764">
                <a:tc rowSpan="2">
                  <a:txBody>
                    <a:bodyPr/>
                    <a:lstStyle/>
                    <a:p>
                      <a:pPr algn="l" fontAlgn="ctr"/>
                      <a:r>
                        <a:rPr lang="en-GB" sz="1200" u="none" strike="noStrike" dirty="0">
                          <a:effectLst/>
                        </a:rPr>
                        <a:t>R &amp; D and Innovation</a:t>
                      </a:r>
                      <a:endParaRPr lang="en-GB" sz="1200" b="0" i="0" u="none" strike="noStrike" dirty="0">
                        <a:solidFill>
                          <a:srgbClr val="000000"/>
                        </a:solidFill>
                        <a:effectLst/>
                        <a:latin typeface="Calibri"/>
                      </a:endParaRPr>
                    </a:p>
                  </a:txBody>
                  <a:tcPr marL="9804" marR="9804" marT="9804" marB="0" anchor="ctr"/>
                </a:tc>
                <a:tc rowSpan="2">
                  <a:txBody>
                    <a:bodyPr/>
                    <a:lstStyle/>
                    <a:p>
                      <a:pPr algn="ctr" fontAlgn="ctr"/>
                      <a:r>
                        <a:rPr lang="en-GB" sz="1200" u="none" strike="noStrike" dirty="0">
                          <a:effectLst/>
                        </a:rPr>
                        <a:t>number of patents compared with competitors</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2</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3</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3</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4</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5</a:t>
                      </a:r>
                      <a:endParaRPr lang="en-GB" sz="1200" b="0" i="0" u="none" strike="noStrike" dirty="0">
                        <a:solidFill>
                          <a:srgbClr val="000000"/>
                        </a:solidFill>
                        <a:effectLst/>
                        <a:latin typeface="Calibri"/>
                      </a:endParaRPr>
                    </a:p>
                  </a:txBody>
                  <a:tcPr marL="9804" marR="9804" marT="9804" marB="0" anchor="ctr"/>
                </a:tc>
                <a:tc>
                  <a:txBody>
                    <a:bodyPr/>
                    <a:lstStyle/>
                    <a:p>
                      <a:pPr algn="l" fontAlgn="ctr"/>
                      <a:r>
                        <a:rPr lang="en-GB" sz="1200" u="none" strike="noStrike" dirty="0">
                          <a:effectLst/>
                        </a:rPr>
                        <a:t> </a:t>
                      </a:r>
                      <a:r>
                        <a:rPr lang="en-GB" sz="1200" u="none" strike="noStrike" dirty="0" smtClean="0">
                          <a:effectLst/>
                        </a:rPr>
                        <a:t>Research on</a:t>
                      </a:r>
                      <a:r>
                        <a:rPr lang="en-GB" sz="1200" u="none" strike="noStrike" baseline="0" dirty="0" smtClean="0">
                          <a:effectLst/>
                        </a:rPr>
                        <a:t> new product</a:t>
                      </a:r>
                      <a:endParaRPr lang="en-GB" sz="1200" b="0" i="0" u="none" strike="noStrike" dirty="0">
                        <a:solidFill>
                          <a:srgbClr val="000000"/>
                        </a:solidFill>
                        <a:effectLst/>
                        <a:latin typeface="Calibri"/>
                      </a:endParaRPr>
                    </a:p>
                  </a:txBody>
                  <a:tcPr marL="9804" marR="9804" marT="9804" marB="0" anchor="ctr"/>
                </a:tc>
              </a:tr>
              <a:tr h="286764">
                <a:tc vMerge="1">
                  <a:txBody>
                    <a:bodyPr/>
                    <a:lstStyle/>
                    <a:p>
                      <a:endParaRPr lang="en-GB"/>
                    </a:p>
                  </a:txBody>
                  <a:tcPr/>
                </a:tc>
                <a:tc vMerge="1">
                  <a:txBody>
                    <a:bodyPr/>
                    <a:lstStyle/>
                    <a:p>
                      <a:endParaRPr lang="en-GB"/>
                    </a:p>
                  </a:txBody>
                  <a:tcPr/>
                </a:tc>
                <a:tc>
                  <a:txBody>
                    <a:bodyPr/>
                    <a:lstStyle/>
                    <a:p>
                      <a:pPr algn="ctr" fontAlgn="ctr"/>
                      <a:r>
                        <a:rPr lang="en-GB" sz="1200" u="none" strike="noStrike" dirty="0">
                          <a:effectLst/>
                        </a:rPr>
                        <a:t> </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 </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 </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 </a:t>
                      </a:r>
                      <a:endParaRPr lang="en-GB" sz="1200" b="0" i="0" u="none" strike="noStrike" dirty="0">
                        <a:solidFill>
                          <a:srgbClr val="000000"/>
                        </a:solidFill>
                        <a:effectLst/>
                        <a:latin typeface="Calibri"/>
                      </a:endParaRPr>
                    </a:p>
                  </a:txBody>
                  <a:tcPr marL="9804" marR="9804" marT="9804" marB="0" anchor="ctr"/>
                </a:tc>
                <a:tc>
                  <a:txBody>
                    <a:bodyPr/>
                    <a:lstStyle/>
                    <a:p>
                      <a:pPr algn="ctr" fontAlgn="ctr"/>
                      <a:r>
                        <a:rPr lang="en-GB" sz="1200" u="none" strike="noStrike" dirty="0">
                          <a:effectLst/>
                        </a:rPr>
                        <a:t> </a:t>
                      </a:r>
                      <a:endParaRPr lang="en-GB" sz="1200" b="0" i="0" u="none" strike="noStrike" dirty="0">
                        <a:solidFill>
                          <a:srgbClr val="000000"/>
                        </a:solidFill>
                        <a:effectLst/>
                        <a:latin typeface="Calibri"/>
                      </a:endParaRPr>
                    </a:p>
                  </a:txBody>
                  <a:tcPr marL="9804" marR="9804" marT="9804" marB="0" anchor="ctr"/>
                </a:tc>
                <a:tc>
                  <a:txBody>
                    <a:bodyPr/>
                    <a:lstStyle/>
                    <a:p>
                      <a:pPr algn="l" fontAlgn="ctr"/>
                      <a:r>
                        <a:rPr lang="en-GB" sz="1200" u="none" strike="noStrike" dirty="0">
                          <a:effectLst/>
                        </a:rPr>
                        <a:t> </a:t>
                      </a:r>
                      <a:endParaRPr lang="en-GB" sz="1200" b="0" i="0" u="none" strike="noStrike" dirty="0">
                        <a:solidFill>
                          <a:srgbClr val="000000"/>
                        </a:solidFill>
                        <a:effectLst/>
                        <a:latin typeface="Calibri"/>
                      </a:endParaRPr>
                    </a:p>
                  </a:txBody>
                  <a:tcPr marL="9804" marR="9804" marT="9804" marB="0" anchor="ct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par>
                                <p:cTn id="8" presetID="21" presetClass="entr" presetSubtype="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heel(1)">
                                      <p:cBhvr>
                                        <p:cTn id="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rocess 6"/>
          <p:cNvSpPr/>
          <p:nvPr/>
        </p:nvSpPr>
        <p:spPr>
          <a:xfrm>
            <a:off x="304800" y="2578100"/>
            <a:ext cx="8575675" cy="3109913"/>
          </a:xfrm>
          <a:prstGeom prst="flowChartProcess">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460375" y="403225"/>
            <a:ext cx="8420100" cy="1430338"/>
          </a:xfrm>
        </p:spPr>
        <p:style>
          <a:lnRef idx="1">
            <a:schemeClr val="accent1"/>
          </a:lnRef>
          <a:fillRef idx="3">
            <a:schemeClr val="accent1"/>
          </a:fillRef>
          <a:effectRef idx="2">
            <a:schemeClr val="accent1"/>
          </a:effectRef>
          <a:fontRef idx="minor">
            <a:schemeClr val="lt1"/>
          </a:fontRef>
        </p:style>
        <p:txBody>
          <a:bodyPr>
            <a:normAutofit fontScale="90000"/>
          </a:bodyPr>
          <a:lstStyle/>
          <a:p>
            <a:pPr algn="r" fontAlgn="auto">
              <a:spcAft>
                <a:spcPts val="0"/>
              </a:spcAft>
              <a:defRPr/>
            </a:pPr>
            <a:r>
              <a:rPr lang="en-US" dirty="0" smtClean="0"/>
              <a:t>Internal Business Process Deployment</a:t>
            </a:r>
            <a:endParaRPr lang="en-US" dirty="0"/>
          </a:p>
        </p:txBody>
      </p:sp>
      <p:pic>
        <p:nvPicPr>
          <p:cNvPr id="33795" name="Picture 4" descr="INTERNAL.png"/>
          <p:cNvPicPr>
            <a:picLocks noChangeAspect="1"/>
          </p:cNvPicPr>
          <p:nvPr/>
        </p:nvPicPr>
        <p:blipFill>
          <a:blip r:embed="rId2"/>
          <a:srcRect/>
          <a:stretch>
            <a:fillRect/>
          </a:stretch>
        </p:blipFill>
        <p:spPr bwMode="auto">
          <a:xfrm>
            <a:off x="304800" y="403225"/>
            <a:ext cx="1674813" cy="1501775"/>
          </a:xfrm>
          <a:prstGeom prst="rect">
            <a:avLst/>
          </a:prstGeom>
          <a:noFill/>
          <a:ln w="9525">
            <a:noFill/>
            <a:miter lim="800000"/>
            <a:headEnd/>
            <a:tailEnd/>
          </a:ln>
        </p:spPr>
      </p:pic>
      <p:graphicFrame>
        <p:nvGraphicFramePr>
          <p:cNvPr id="4" name="Content Placeholder 3"/>
          <p:cNvGraphicFramePr>
            <a:graphicFrameLocks noGrp="1"/>
          </p:cNvGraphicFramePr>
          <p:nvPr>
            <p:ph idx="1"/>
          </p:nvPr>
        </p:nvGraphicFramePr>
        <p:xfrm>
          <a:off x="493713" y="2747963"/>
          <a:ext cx="8218487" cy="2797175"/>
        </p:xfrm>
        <a:graphic>
          <a:graphicData uri="http://schemas.openxmlformats.org/drawingml/2006/table">
            <a:tbl>
              <a:tblPr>
                <a:tableStyleId>{5C22544A-7EE6-4342-B048-85BDC9FD1C3A}</a:tableStyleId>
              </a:tblPr>
              <a:tblGrid>
                <a:gridCol w="2066542"/>
                <a:gridCol w="1726580"/>
                <a:gridCol w="441684"/>
                <a:gridCol w="441684"/>
                <a:gridCol w="441684"/>
                <a:gridCol w="441684"/>
                <a:gridCol w="441684"/>
                <a:gridCol w="2216446"/>
              </a:tblGrid>
              <a:tr h="223572">
                <a:tc>
                  <a:txBody>
                    <a:bodyPr/>
                    <a:lstStyle/>
                    <a:p>
                      <a:pPr algn="ctr" fontAlgn="ctr"/>
                      <a:r>
                        <a:rPr lang="en-GB" sz="1000" b="1" u="none" strike="noStrike" dirty="0">
                          <a:effectLst/>
                        </a:rPr>
                        <a:t>Objects</a:t>
                      </a:r>
                      <a:endParaRPr lang="en-GB" sz="1000" b="1" i="0" u="none" strike="noStrike" dirty="0">
                        <a:solidFill>
                          <a:srgbClr val="FFFFFF"/>
                        </a:solidFill>
                        <a:effectLst/>
                        <a:latin typeface="Calibri"/>
                      </a:endParaRPr>
                    </a:p>
                  </a:txBody>
                  <a:tcPr marL="7608" marR="7608" marT="7608" marB="0" anchor="ctr"/>
                </a:tc>
                <a:tc>
                  <a:txBody>
                    <a:bodyPr/>
                    <a:lstStyle/>
                    <a:p>
                      <a:pPr algn="ctr" fontAlgn="ctr"/>
                      <a:r>
                        <a:rPr lang="en-GB" sz="1000" b="1" u="none" strike="noStrike" dirty="0">
                          <a:effectLst/>
                        </a:rPr>
                        <a:t>Measures</a:t>
                      </a:r>
                      <a:endParaRPr lang="en-GB" sz="1000" b="1" i="0" u="none" strike="noStrike" dirty="0">
                        <a:solidFill>
                          <a:srgbClr val="FFFFFF"/>
                        </a:solidFill>
                        <a:effectLst/>
                        <a:latin typeface="Calibri"/>
                      </a:endParaRPr>
                    </a:p>
                  </a:txBody>
                  <a:tcPr marL="7608" marR="7608" marT="7608" marB="0" anchor="ctr"/>
                </a:tc>
                <a:tc gridSpan="5">
                  <a:txBody>
                    <a:bodyPr/>
                    <a:lstStyle/>
                    <a:p>
                      <a:pPr algn="ctr" fontAlgn="ctr"/>
                      <a:r>
                        <a:rPr lang="en-GB" sz="1000" b="1" u="none" strike="noStrike" dirty="0">
                          <a:effectLst/>
                        </a:rPr>
                        <a:t>Targets</a:t>
                      </a:r>
                      <a:endParaRPr lang="en-GB" sz="1000" b="1" i="0" u="none" strike="noStrike" dirty="0">
                        <a:solidFill>
                          <a:srgbClr val="FFFFFF"/>
                        </a:solidFill>
                        <a:effectLst/>
                        <a:latin typeface="Calibri"/>
                      </a:endParaRPr>
                    </a:p>
                  </a:txBody>
                  <a:tcPr marL="7608" marR="7608" marT="7608" marB="0" anchor="ct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fontAlgn="ctr"/>
                      <a:r>
                        <a:rPr lang="en-GB" sz="1000" b="1" u="none" strike="noStrike" dirty="0">
                          <a:effectLst/>
                        </a:rPr>
                        <a:t>Initiatives</a:t>
                      </a:r>
                      <a:endParaRPr lang="en-GB" sz="1000" b="1" i="0" u="none" strike="noStrike" dirty="0">
                        <a:solidFill>
                          <a:srgbClr val="FFFFFF"/>
                        </a:solidFill>
                        <a:effectLst/>
                        <a:latin typeface="Calibri"/>
                      </a:endParaRPr>
                    </a:p>
                  </a:txBody>
                  <a:tcPr marL="7608" marR="7608" marT="7608" marB="0" anchor="ctr"/>
                </a:tc>
              </a:tr>
              <a:tr h="223572">
                <a:tc>
                  <a:txBody>
                    <a:bodyPr/>
                    <a:lstStyle/>
                    <a:p>
                      <a:pPr algn="ctr" fontAlgn="ctr"/>
                      <a:r>
                        <a:rPr lang="en-GB" sz="1000" b="1" u="none" strike="noStrike" dirty="0">
                          <a:effectLst/>
                        </a:rPr>
                        <a:t> </a:t>
                      </a:r>
                      <a:endParaRPr lang="en-GB" sz="1000" b="1" i="0" u="none" strike="noStrike" dirty="0">
                        <a:solidFill>
                          <a:srgbClr val="FFFFFF"/>
                        </a:solidFill>
                        <a:effectLst/>
                        <a:latin typeface="Calibri"/>
                      </a:endParaRPr>
                    </a:p>
                  </a:txBody>
                  <a:tcPr marL="7608" marR="7608" marT="7608" marB="0" anchor="ctr"/>
                </a:tc>
                <a:tc>
                  <a:txBody>
                    <a:bodyPr/>
                    <a:lstStyle/>
                    <a:p>
                      <a:pPr algn="ctr" fontAlgn="ctr"/>
                      <a:r>
                        <a:rPr lang="en-GB" sz="1000" b="1" u="none" strike="noStrike" dirty="0">
                          <a:effectLst/>
                        </a:rPr>
                        <a:t> </a:t>
                      </a:r>
                      <a:endParaRPr lang="en-GB" sz="1000" b="1" i="0" u="none" strike="noStrike" dirty="0">
                        <a:solidFill>
                          <a:srgbClr val="FFFFFF"/>
                        </a:solidFill>
                        <a:effectLst/>
                        <a:latin typeface="Calibri"/>
                      </a:endParaRPr>
                    </a:p>
                  </a:txBody>
                  <a:tcPr marL="7608" marR="7608" marT="7608" marB="0" anchor="ctr"/>
                </a:tc>
                <a:tc>
                  <a:txBody>
                    <a:bodyPr/>
                    <a:lstStyle/>
                    <a:p>
                      <a:pPr algn="ctr" fontAlgn="ctr"/>
                      <a:r>
                        <a:rPr lang="en-GB" sz="1000" b="1" u="none" strike="noStrike" dirty="0">
                          <a:effectLst/>
                        </a:rPr>
                        <a:t>Y1</a:t>
                      </a:r>
                      <a:endParaRPr lang="en-GB" sz="1000" b="1" i="0" u="none" strike="noStrike" dirty="0">
                        <a:solidFill>
                          <a:srgbClr val="FFFFFF"/>
                        </a:solidFill>
                        <a:effectLst/>
                        <a:latin typeface="Calibri"/>
                      </a:endParaRPr>
                    </a:p>
                  </a:txBody>
                  <a:tcPr marL="7608" marR="7608" marT="7608" marB="0" anchor="ctr"/>
                </a:tc>
                <a:tc>
                  <a:txBody>
                    <a:bodyPr/>
                    <a:lstStyle/>
                    <a:p>
                      <a:pPr algn="ctr" fontAlgn="ctr"/>
                      <a:r>
                        <a:rPr lang="en-GB" sz="1000" b="1" u="none" strike="noStrike" dirty="0">
                          <a:effectLst/>
                        </a:rPr>
                        <a:t>Y2</a:t>
                      </a:r>
                      <a:endParaRPr lang="en-GB" sz="1000" b="1" i="0" u="none" strike="noStrike" dirty="0">
                        <a:solidFill>
                          <a:srgbClr val="FFFFFF"/>
                        </a:solidFill>
                        <a:effectLst/>
                        <a:latin typeface="Calibri"/>
                      </a:endParaRPr>
                    </a:p>
                  </a:txBody>
                  <a:tcPr marL="7608" marR="7608" marT="7608" marB="0" anchor="ctr"/>
                </a:tc>
                <a:tc>
                  <a:txBody>
                    <a:bodyPr/>
                    <a:lstStyle/>
                    <a:p>
                      <a:pPr algn="ctr" fontAlgn="ctr"/>
                      <a:r>
                        <a:rPr lang="en-GB" sz="1000" b="1" u="none" strike="noStrike" dirty="0">
                          <a:effectLst/>
                        </a:rPr>
                        <a:t>Y3</a:t>
                      </a:r>
                      <a:endParaRPr lang="en-GB" sz="1000" b="1" i="0" u="none" strike="noStrike" dirty="0">
                        <a:solidFill>
                          <a:srgbClr val="FFFFFF"/>
                        </a:solidFill>
                        <a:effectLst/>
                        <a:latin typeface="Calibri"/>
                      </a:endParaRPr>
                    </a:p>
                  </a:txBody>
                  <a:tcPr marL="7608" marR="7608" marT="7608" marB="0" anchor="ctr"/>
                </a:tc>
                <a:tc>
                  <a:txBody>
                    <a:bodyPr/>
                    <a:lstStyle/>
                    <a:p>
                      <a:pPr algn="ctr" fontAlgn="ctr"/>
                      <a:r>
                        <a:rPr lang="en-GB" sz="1000" b="1" u="none" strike="noStrike" dirty="0">
                          <a:effectLst/>
                        </a:rPr>
                        <a:t>Y4</a:t>
                      </a:r>
                      <a:endParaRPr lang="en-GB" sz="1000" b="1" i="0" u="none" strike="noStrike" dirty="0">
                        <a:solidFill>
                          <a:srgbClr val="FFFFFF"/>
                        </a:solidFill>
                        <a:effectLst/>
                        <a:latin typeface="Calibri"/>
                      </a:endParaRPr>
                    </a:p>
                  </a:txBody>
                  <a:tcPr marL="7608" marR="7608" marT="7608" marB="0" anchor="ctr"/>
                </a:tc>
                <a:tc>
                  <a:txBody>
                    <a:bodyPr/>
                    <a:lstStyle/>
                    <a:p>
                      <a:pPr algn="ctr" fontAlgn="ctr"/>
                      <a:r>
                        <a:rPr lang="en-GB" sz="1000" b="1" u="none" strike="noStrike" dirty="0">
                          <a:effectLst/>
                        </a:rPr>
                        <a:t>Y5</a:t>
                      </a:r>
                      <a:endParaRPr lang="en-GB" sz="1000" b="1" i="0" u="none" strike="noStrike" dirty="0">
                        <a:solidFill>
                          <a:srgbClr val="FFFFFF"/>
                        </a:solidFill>
                        <a:effectLst/>
                        <a:latin typeface="Calibri"/>
                      </a:endParaRPr>
                    </a:p>
                  </a:txBody>
                  <a:tcPr marL="7608" marR="7608" marT="7608" marB="0" anchor="ctr"/>
                </a:tc>
                <a:tc>
                  <a:txBody>
                    <a:bodyPr/>
                    <a:lstStyle/>
                    <a:p>
                      <a:pPr algn="ctr" fontAlgn="ctr"/>
                      <a:r>
                        <a:rPr lang="en-GB" sz="1000" b="1" u="none" strike="noStrike" dirty="0">
                          <a:effectLst/>
                        </a:rPr>
                        <a:t> </a:t>
                      </a:r>
                      <a:endParaRPr lang="en-GB" sz="1000" b="1" i="0" u="none" strike="noStrike" dirty="0">
                        <a:solidFill>
                          <a:srgbClr val="FFFFFF"/>
                        </a:solidFill>
                        <a:effectLst/>
                        <a:latin typeface="Calibri"/>
                      </a:endParaRPr>
                    </a:p>
                  </a:txBody>
                  <a:tcPr marL="7608" marR="7608" marT="7608" marB="0" anchor="ctr"/>
                </a:tc>
              </a:tr>
              <a:tr h="414006">
                <a:tc>
                  <a:txBody>
                    <a:bodyPr/>
                    <a:lstStyle/>
                    <a:p>
                      <a:pPr algn="l" fontAlgn="ctr"/>
                      <a:r>
                        <a:rPr lang="en-GB" sz="1000" u="none" strike="noStrike" dirty="0">
                          <a:effectLst/>
                        </a:rPr>
                        <a:t>Production efficiency of New Product</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Lead time</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 </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 </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 </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 </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 </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Staff Training</a:t>
                      </a:r>
                      <a:endParaRPr lang="en-GB" sz="1000" b="0" i="0" u="none" strike="noStrike" dirty="0">
                        <a:solidFill>
                          <a:srgbClr val="000000"/>
                        </a:solidFill>
                        <a:effectLst/>
                        <a:latin typeface="Calibri"/>
                      </a:endParaRPr>
                    </a:p>
                  </a:txBody>
                  <a:tcPr marL="7608" marR="7608" marT="7608" marB="0" anchor="ctr"/>
                </a:tc>
              </a:tr>
              <a:tr h="223572">
                <a:tc rowSpan="4">
                  <a:txBody>
                    <a:bodyPr/>
                    <a:lstStyle/>
                    <a:p>
                      <a:pPr algn="l" fontAlgn="ctr"/>
                      <a:r>
                        <a:rPr lang="en-GB" sz="1000" u="none" strike="noStrike" dirty="0">
                          <a:effectLst/>
                        </a:rPr>
                        <a:t>Production Level</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SeaHorse ↓</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20%</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20%</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15%</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15%</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12%</a:t>
                      </a:r>
                      <a:endParaRPr lang="en-GB" sz="1000" b="0" i="0" u="none" strike="noStrike" dirty="0">
                        <a:solidFill>
                          <a:srgbClr val="000000"/>
                        </a:solidFill>
                        <a:effectLst/>
                        <a:latin typeface="Calibri"/>
                      </a:endParaRPr>
                    </a:p>
                  </a:txBody>
                  <a:tcPr marL="7608" marR="7608" marT="7608" marB="0" anchor="ctr"/>
                </a:tc>
                <a:tc rowSpan="4">
                  <a:txBody>
                    <a:bodyPr/>
                    <a:lstStyle/>
                    <a:p>
                      <a:pPr algn="ctr" fontAlgn="ctr"/>
                      <a:r>
                        <a:rPr lang="en-GB" sz="1000" u="none" strike="noStrike" dirty="0">
                          <a:effectLst/>
                        </a:rPr>
                        <a:t>Reorganise Production Plan</a:t>
                      </a:r>
                      <a:endParaRPr lang="en-GB" sz="1000" b="0" i="0" u="none" strike="noStrike" dirty="0">
                        <a:solidFill>
                          <a:srgbClr val="000000"/>
                        </a:solidFill>
                        <a:effectLst/>
                        <a:latin typeface="Calibri"/>
                      </a:endParaRPr>
                    </a:p>
                  </a:txBody>
                  <a:tcPr marL="7608" marR="7608" marT="7608" marB="0" anchor="ctr"/>
                </a:tc>
              </a:tr>
              <a:tr h="223572">
                <a:tc vMerge="1">
                  <a:txBody>
                    <a:bodyPr/>
                    <a:lstStyle/>
                    <a:p>
                      <a:endParaRPr lang="en-GB"/>
                    </a:p>
                  </a:txBody>
                  <a:tcPr/>
                </a:tc>
                <a:tc>
                  <a:txBody>
                    <a:bodyPr/>
                    <a:lstStyle/>
                    <a:p>
                      <a:pPr algn="ctr" fontAlgn="ctr"/>
                      <a:r>
                        <a:rPr lang="en-GB" sz="1000" u="none" strike="noStrike" dirty="0">
                          <a:effectLst/>
                        </a:rPr>
                        <a:t>SeaSpray ↓</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60%</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50%</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45%</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35%</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33%</a:t>
                      </a:r>
                      <a:endParaRPr lang="en-GB" sz="1000" b="0" i="0" u="none" strike="noStrike" dirty="0">
                        <a:solidFill>
                          <a:srgbClr val="000000"/>
                        </a:solidFill>
                        <a:effectLst/>
                        <a:latin typeface="Calibri"/>
                      </a:endParaRPr>
                    </a:p>
                  </a:txBody>
                  <a:tcPr marL="7608" marR="7608" marT="7608" marB="0" anchor="ctr"/>
                </a:tc>
                <a:tc vMerge="1">
                  <a:txBody>
                    <a:bodyPr/>
                    <a:lstStyle/>
                    <a:p>
                      <a:endParaRPr lang="en-GB"/>
                    </a:p>
                  </a:txBody>
                  <a:tcPr/>
                </a:tc>
              </a:tr>
              <a:tr h="223572">
                <a:tc vMerge="1">
                  <a:txBody>
                    <a:bodyPr/>
                    <a:lstStyle/>
                    <a:p>
                      <a:endParaRPr lang="en-GB"/>
                    </a:p>
                  </a:txBody>
                  <a:tcPr/>
                </a:tc>
                <a:tc>
                  <a:txBody>
                    <a:bodyPr/>
                    <a:lstStyle/>
                    <a:p>
                      <a:pPr algn="ctr" fontAlgn="ctr"/>
                      <a:r>
                        <a:rPr lang="en-GB" sz="1000" u="none" strike="noStrike" dirty="0">
                          <a:effectLst/>
                        </a:rPr>
                        <a:t>SailAway ↑</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20%</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30%</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40%</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50%</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55%</a:t>
                      </a:r>
                      <a:endParaRPr lang="en-GB" sz="1000" b="0" i="0" u="none" strike="noStrike" dirty="0">
                        <a:solidFill>
                          <a:srgbClr val="000000"/>
                        </a:solidFill>
                        <a:effectLst/>
                        <a:latin typeface="Calibri"/>
                      </a:endParaRPr>
                    </a:p>
                  </a:txBody>
                  <a:tcPr marL="7608" marR="7608" marT="7608" marB="0" anchor="ctr"/>
                </a:tc>
                <a:tc vMerge="1">
                  <a:txBody>
                    <a:bodyPr/>
                    <a:lstStyle/>
                    <a:p>
                      <a:endParaRPr lang="en-GB"/>
                    </a:p>
                  </a:txBody>
                  <a:tcPr/>
                </a:tc>
              </a:tr>
              <a:tr h="223572">
                <a:tc vMerge="1">
                  <a:txBody>
                    <a:bodyPr/>
                    <a:lstStyle/>
                    <a:p>
                      <a:endParaRPr lang="en-GB"/>
                    </a:p>
                  </a:txBody>
                  <a:tcPr/>
                </a:tc>
                <a:tc>
                  <a:txBody>
                    <a:bodyPr/>
                    <a:lstStyle/>
                    <a:p>
                      <a:pPr algn="ctr" fontAlgn="ctr"/>
                      <a:r>
                        <a:rPr lang="en-GB" sz="1000" u="none" strike="noStrike" dirty="0">
                          <a:effectLst/>
                        </a:rPr>
                        <a:t>(% of each product)</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 </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 </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 </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 </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 </a:t>
                      </a:r>
                      <a:endParaRPr lang="en-GB" sz="1000" b="0" i="0" u="none" strike="noStrike" dirty="0">
                        <a:solidFill>
                          <a:srgbClr val="000000"/>
                        </a:solidFill>
                        <a:effectLst/>
                        <a:latin typeface="Calibri"/>
                      </a:endParaRPr>
                    </a:p>
                  </a:txBody>
                  <a:tcPr marL="7608" marR="7608" marT="7608" marB="0" anchor="ctr"/>
                </a:tc>
                <a:tc vMerge="1">
                  <a:txBody>
                    <a:bodyPr/>
                    <a:lstStyle/>
                    <a:p>
                      <a:endParaRPr lang="en-GB"/>
                    </a:p>
                  </a:txBody>
                  <a:tcPr/>
                </a:tc>
              </a:tr>
              <a:tr h="436516">
                <a:tc>
                  <a:txBody>
                    <a:bodyPr/>
                    <a:lstStyle/>
                    <a:p>
                      <a:pPr algn="l" fontAlgn="ctr"/>
                      <a:r>
                        <a:rPr lang="en-GB" sz="1000" u="none" strike="noStrike" dirty="0">
                          <a:effectLst/>
                        </a:rPr>
                        <a:t>Reduce stock level of Current Products</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stock/ amount of total products produced</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27%</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25%</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20%</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18%</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15%</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Reorganise Production Plan</a:t>
                      </a:r>
                      <a:endParaRPr lang="en-GB" sz="1000" b="0" i="0" u="none" strike="noStrike" dirty="0">
                        <a:solidFill>
                          <a:srgbClr val="000000"/>
                        </a:solidFill>
                        <a:effectLst/>
                        <a:latin typeface="Calibri"/>
                      </a:endParaRPr>
                    </a:p>
                  </a:txBody>
                  <a:tcPr marL="7608" marR="7608" marT="7608" marB="0" anchor="ctr"/>
                </a:tc>
              </a:tr>
              <a:tr h="606537">
                <a:tc>
                  <a:txBody>
                    <a:bodyPr/>
                    <a:lstStyle/>
                    <a:p>
                      <a:pPr algn="l" fontAlgn="ctr"/>
                      <a:r>
                        <a:rPr lang="en-GB" sz="1000" u="none" strike="noStrike" dirty="0">
                          <a:effectLst/>
                        </a:rPr>
                        <a:t>Improve Finance and HR Departments</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 </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 </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 </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 </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 </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 </a:t>
                      </a:r>
                      <a:endParaRPr lang="en-GB" sz="1000" b="0" i="0" u="none" strike="noStrike" dirty="0">
                        <a:solidFill>
                          <a:srgbClr val="000000"/>
                        </a:solidFill>
                        <a:effectLst/>
                        <a:latin typeface="Calibri"/>
                      </a:endParaRPr>
                    </a:p>
                  </a:txBody>
                  <a:tcPr marL="7608" marR="7608" marT="7608" marB="0" anchor="ctr"/>
                </a:tc>
                <a:tc>
                  <a:txBody>
                    <a:bodyPr/>
                    <a:lstStyle/>
                    <a:p>
                      <a:pPr algn="ctr" fontAlgn="ctr"/>
                      <a:r>
                        <a:rPr lang="en-GB" sz="1000" u="none" strike="noStrike" dirty="0">
                          <a:effectLst/>
                        </a:rPr>
                        <a:t>Reorganise </a:t>
                      </a:r>
                      <a:r>
                        <a:rPr lang="en-GB" sz="1000" u="none" strike="noStrike" dirty="0" smtClean="0">
                          <a:effectLst/>
                        </a:rPr>
                        <a:t>Finance </a:t>
                      </a:r>
                      <a:r>
                        <a:rPr lang="en-GB" sz="1000" u="none" strike="noStrike" dirty="0">
                          <a:effectLst/>
                        </a:rPr>
                        <a:t>and HR Department</a:t>
                      </a:r>
                      <a:endParaRPr lang="en-GB" sz="1000" b="0" i="0" u="none" strike="noStrike" dirty="0">
                        <a:solidFill>
                          <a:srgbClr val="000000"/>
                        </a:solidFill>
                        <a:effectLst/>
                        <a:latin typeface="Calibri"/>
                      </a:endParaRPr>
                    </a:p>
                  </a:txBody>
                  <a:tcPr marL="7608" marR="7608" marT="7608" marB="0" anchor="ct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8375" y="417513"/>
            <a:ext cx="7912100" cy="1430337"/>
          </a:xfrm>
        </p:spPr>
        <p:style>
          <a:lnRef idx="1">
            <a:schemeClr val="accent1"/>
          </a:lnRef>
          <a:fillRef idx="3">
            <a:schemeClr val="accent1"/>
          </a:fillRef>
          <a:effectRef idx="2">
            <a:schemeClr val="accent1"/>
          </a:effectRef>
          <a:fontRef idx="minor">
            <a:schemeClr val="lt1"/>
          </a:fontRef>
        </p:style>
        <p:txBody>
          <a:bodyPr/>
          <a:lstStyle/>
          <a:p>
            <a:pPr algn="r" fontAlgn="auto">
              <a:spcAft>
                <a:spcPts val="0"/>
              </a:spcAft>
              <a:defRPr/>
            </a:pPr>
            <a:r>
              <a:rPr lang="en-US" dirty="0" smtClean="0"/>
              <a:t>Customer Deployment</a:t>
            </a:r>
            <a:endParaRPr lang="en-US" dirty="0"/>
          </a:p>
        </p:txBody>
      </p:sp>
      <p:pic>
        <p:nvPicPr>
          <p:cNvPr id="34818" name="Picture 3" descr="CUSTOMER.png"/>
          <p:cNvPicPr>
            <a:picLocks noChangeAspect="1"/>
          </p:cNvPicPr>
          <p:nvPr/>
        </p:nvPicPr>
        <p:blipFill>
          <a:blip r:embed="rId2"/>
          <a:srcRect/>
          <a:stretch>
            <a:fillRect/>
          </a:stretch>
        </p:blipFill>
        <p:spPr bwMode="auto">
          <a:xfrm>
            <a:off x="339725" y="401638"/>
            <a:ext cx="1682750" cy="1431925"/>
          </a:xfrm>
          <a:prstGeom prst="rect">
            <a:avLst/>
          </a:prstGeom>
          <a:noFill/>
          <a:ln w="9525">
            <a:noFill/>
            <a:miter lim="800000"/>
            <a:headEnd/>
            <a:tailEnd/>
          </a:ln>
        </p:spPr>
      </p:pic>
      <p:sp>
        <p:nvSpPr>
          <p:cNvPr id="5" name="Process 4"/>
          <p:cNvSpPr/>
          <p:nvPr/>
        </p:nvSpPr>
        <p:spPr>
          <a:xfrm>
            <a:off x="276225" y="2565400"/>
            <a:ext cx="8604250" cy="3846513"/>
          </a:xfrm>
          <a:prstGeom prst="flowChartProcess">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aphicFrame>
        <p:nvGraphicFramePr>
          <p:cNvPr id="6" name="Content Placeholder 5"/>
          <p:cNvGraphicFramePr>
            <a:graphicFrameLocks noGrp="1"/>
          </p:cNvGraphicFramePr>
          <p:nvPr>
            <p:ph idx="1"/>
          </p:nvPr>
        </p:nvGraphicFramePr>
        <p:xfrm>
          <a:off x="493713" y="2752725"/>
          <a:ext cx="8174037" cy="3505200"/>
        </p:xfrm>
        <a:graphic>
          <a:graphicData uri="http://schemas.openxmlformats.org/drawingml/2006/table">
            <a:tbl>
              <a:tblPr>
                <a:tableStyleId>{5C22544A-7EE6-4342-B048-85BDC9FD1C3A}</a:tableStyleId>
              </a:tblPr>
              <a:tblGrid>
                <a:gridCol w="1596974"/>
                <a:gridCol w="2107002"/>
                <a:gridCol w="593640"/>
                <a:gridCol w="459861"/>
                <a:gridCol w="459861"/>
                <a:gridCol w="459861"/>
                <a:gridCol w="657742"/>
                <a:gridCol w="1839446"/>
              </a:tblGrid>
              <a:tr h="261594">
                <a:tc>
                  <a:txBody>
                    <a:bodyPr/>
                    <a:lstStyle/>
                    <a:p>
                      <a:pPr algn="ctr" fontAlgn="ctr"/>
                      <a:r>
                        <a:rPr lang="en-GB" sz="1000" b="1" u="none" strike="noStrike" dirty="0">
                          <a:effectLst/>
                        </a:rPr>
                        <a:t>Objects</a:t>
                      </a:r>
                      <a:endParaRPr lang="en-GB" sz="1000" b="1" i="0" u="none" strike="noStrike" dirty="0">
                        <a:solidFill>
                          <a:srgbClr val="FFFFFF"/>
                        </a:solidFill>
                        <a:effectLst/>
                        <a:latin typeface="Calibri"/>
                      </a:endParaRPr>
                    </a:p>
                  </a:txBody>
                  <a:tcPr marL="7749" marR="7749" marT="7749" marB="0" anchor="ctr"/>
                </a:tc>
                <a:tc>
                  <a:txBody>
                    <a:bodyPr/>
                    <a:lstStyle/>
                    <a:p>
                      <a:pPr algn="ctr" fontAlgn="ctr"/>
                      <a:r>
                        <a:rPr lang="en-GB" sz="1000" b="1" u="none" strike="noStrike" dirty="0">
                          <a:effectLst/>
                        </a:rPr>
                        <a:t>Measures</a:t>
                      </a:r>
                      <a:endParaRPr lang="en-GB" sz="1000" b="1" i="0" u="none" strike="noStrike" dirty="0">
                        <a:solidFill>
                          <a:srgbClr val="FFFFFF"/>
                        </a:solidFill>
                        <a:effectLst/>
                        <a:latin typeface="Calibri"/>
                      </a:endParaRPr>
                    </a:p>
                  </a:txBody>
                  <a:tcPr marL="7749" marR="7749" marT="7749" marB="0" anchor="ctr"/>
                </a:tc>
                <a:tc gridSpan="5">
                  <a:txBody>
                    <a:bodyPr/>
                    <a:lstStyle/>
                    <a:p>
                      <a:pPr algn="ctr" fontAlgn="ctr"/>
                      <a:r>
                        <a:rPr lang="en-GB" sz="1000" b="1" u="none" strike="noStrike" dirty="0">
                          <a:effectLst/>
                        </a:rPr>
                        <a:t>Targets</a:t>
                      </a:r>
                      <a:endParaRPr lang="en-GB" sz="1000" b="1" i="0" u="none" strike="noStrike" dirty="0">
                        <a:solidFill>
                          <a:srgbClr val="FFFFFF"/>
                        </a:solidFill>
                        <a:effectLst/>
                        <a:latin typeface="Calibri"/>
                      </a:endParaRPr>
                    </a:p>
                  </a:txBody>
                  <a:tcPr marL="7749" marR="7749" marT="7749" marB="0" anchor="ct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fontAlgn="ctr"/>
                      <a:r>
                        <a:rPr lang="en-GB" sz="1000" b="1" u="none" strike="noStrike" dirty="0">
                          <a:effectLst/>
                        </a:rPr>
                        <a:t>Initiatives</a:t>
                      </a:r>
                      <a:endParaRPr lang="en-GB" sz="1000" b="1" i="0" u="none" strike="noStrike" dirty="0">
                        <a:solidFill>
                          <a:srgbClr val="FFFFFF"/>
                        </a:solidFill>
                        <a:effectLst/>
                        <a:latin typeface="Calibri"/>
                      </a:endParaRPr>
                    </a:p>
                  </a:txBody>
                  <a:tcPr marL="7749" marR="7749" marT="7749" marB="0" anchor="ctr"/>
                </a:tc>
              </a:tr>
              <a:tr h="261594">
                <a:tc>
                  <a:txBody>
                    <a:bodyPr/>
                    <a:lstStyle/>
                    <a:p>
                      <a:pPr algn="ctr" fontAlgn="ctr"/>
                      <a:r>
                        <a:rPr lang="en-GB" sz="1000" b="1" u="none" strike="noStrike" dirty="0">
                          <a:effectLst/>
                        </a:rPr>
                        <a:t> </a:t>
                      </a:r>
                      <a:endParaRPr lang="en-GB" sz="1000" b="1" i="0" u="none" strike="noStrike" dirty="0">
                        <a:solidFill>
                          <a:srgbClr val="FFFFFF"/>
                        </a:solidFill>
                        <a:effectLst/>
                        <a:latin typeface="Calibri"/>
                      </a:endParaRPr>
                    </a:p>
                  </a:txBody>
                  <a:tcPr marL="7749" marR="7749" marT="7749" marB="0" anchor="ctr"/>
                </a:tc>
                <a:tc>
                  <a:txBody>
                    <a:bodyPr/>
                    <a:lstStyle/>
                    <a:p>
                      <a:pPr algn="ctr" fontAlgn="ctr"/>
                      <a:r>
                        <a:rPr lang="en-GB" sz="1000" b="1" u="none" strike="noStrike" dirty="0">
                          <a:effectLst/>
                        </a:rPr>
                        <a:t> </a:t>
                      </a:r>
                      <a:endParaRPr lang="en-GB" sz="1000" b="1" i="0" u="none" strike="noStrike" dirty="0">
                        <a:solidFill>
                          <a:srgbClr val="FFFFFF"/>
                        </a:solidFill>
                        <a:effectLst/>
                        <a:latin typeface="Calibri"/>
                      </a:endParaRPr>
                    </a:p>
                  </a:txBody>
                  <a:tcPr marL="7749" marR="7749" marT="7749" marB="0" anchor="ctr"/>
                </a:tc>
                <a:tc>
                  <a:txBody>
                    <a:bodyPr/>
                    <a:lstStyle/>
                    <a:p>
                      <a:pPr algn="ctr" fontAlgn="ctr"/>
                      <a:r>
                        <a:rPr lang="en-GB" sz="1000" b="1" u="none" strike="noStrike" dirty="0">
                          <a:effectLst/>
                        </a:rPr>
                        <a:t>Y1</a:t>
                      </a:r>
                      <a:endParaRPr lang="en-GB" sz="1000" b="1" i="0" u="none" strike="noStrike" dirty="0">
                        <a:solidFill>
                          <a:srgbClr val="FFFFFF"/>
                        </a:solidFill>
                        <a:effectLst/>
                        <a:latin typeface="Calibri"/>
                      </a:endParaRPr>
                    </a:p>
                  </a:txBody>
                  <a:tcPr marL="7749" marR="7749" marT="7749" marB="0" anchor="ctr"/>
                </a:tc>
                <a:tc>
                  <a:txBody>
                    <a:bodyPr/>
                    <a:lstStyle/>
                    <a:p>
                      <a:pPr algn="ctr" fontAlgn="ctr"/>
                      <a:r>
                        <a:rPr lang="en-GB" sz="1000" b="1" u="none" strike="noStrike" dirty="0">
                          <a:effectLst/>
                        </a:rPr>
                        <a:t>Y2</a:t>
                      </a:r>
                      <a:endParaRPr lang="en-GB" sz="1000" b="1" i="0" u="none" strike="noStrike" dirty="0">
                        <a:solidFill>
                          <a:srgbClr val="FFFFFF"/>
                        </a:solidFill>
                        <a:effectLst/>
                        <a:latin typeface="Calibri"/>
                      </a:endParaRPr>
                    </a:p>
                  </a:txBody>
                  <a:tcPr marL="7749" marR="7749" marT="7749" marB="0" anchor="ctr"/>
                </a:tc>
                <a:tc>
                  <a:txBody>
                    <a:bodyPr/>
                    <a:lstStyle/>
                    <a:p>
                      <a:pPr algn="ctr" fontAlgn="ctr"/>
                      <a:r>
                        <a:rPr lang="en-GB" sz="1000" b="1" u="none" strike="noStrike" dirty="0">
                          <a:effectLst/>
                        </a:rPr>
                        <a:t>Y3</a:t>
                      </a:r>
                      <a:endParaRPr lang="en-GB" sz="1000" b="1" i="0" u="none" strike="noStrike" dirty="0">
                        <a:solidFill>
                          <a:srgbClr val="FFFFFF"/>
                        </a:solidFill>
                        <a:effectLst/>
                        <a:latin typeface="Calibri"/>
                      </a:endParaRPr>
                    </a:p>
                  </a:txBody>
                  <a:tcPr marL="7749" marR="7749" marT="7749" marB="0" anchor="ctr"/>
                </a:tc>
                <a:tc>
                  <a:txBody>
                    <a:bodyPr/>
                    <a:lstStyle/>
                    <a:p>
                      <a:pPr algn="ctr" fontAlgn="ctr"/>
                      <a:r>
                        <a:rPr lang="en-GB" sz="1000" b="1" u="none" strike="noStrike" dirty="0">
                          <a:effectLst/>
                        </a:rPr>
                        <a:t>Y4</a:t>
                      </a:r>
                      <a:endParaRPr lang="en-GB" sz="1000" b="1" i="0" u="none" strike="noStrike" dirty="0">
                        <a:solidFill>
                          <a:srgbClr val="FFFFFF"/>
                        </a:solidFill>
                        <a:effectLst/>
                        <a:latin typeface="Calibri"/>
                      </a:endParaRPr>
                    </a:p>
                  </a:txBody>
                  <a:tcPr marL="7749" marR="7749" marT="7749" marB="0" anchor="ctr"/>
                </a:tc>
                <a:tc>
                  <a:txBody>
                    <a:bodyPr/>
                    <a:lstStyle/>
                    <a:p>
                      <a:pPr algn="ctr" fontAlgn="ctr"/>
                      <a:r>
                        <a:rPr lang="en-GB" sz="1000" b="1" u="none" strike="noStrike" dirty="0">
                          <a:effectLst/>
                        </a:rPr>
                        <a:t>Y5</a:t>
                      </a:r>
                      <a:endParaRPr lang="en-GB" sz="1000" b="1" i="0" u="none" strike="noStrike" dirty="0">
                        <a:solidFill>
                          <a:srgbClr val="FFFFFF"/>
                        </a:solidFill>
                        <a:effectLst/>
                        <a:latin typeface="Calibri"/>
                      </a:endParaRPr>
                    </a:p>
                  </a:txBody>
                  <a:tcPr marL="7749" marR="7749" marT="7749" marB="0" anchor="ctr"/>
                </a:tc>
                <a:tc>
                  <a:txBody>
                    <a:bodyPr/>
                    <a:lstStyle/>
                    <a:p>
                      <a:pPr algn="ctr" fontAlgn="ctr"/>
                      <a:r>
                        <a:rPr lang="en-GB" sz="1000" b="1" u="none" strike="noStrike" dirty="0">
                          <a:effectLst/>
                        </a:rPr>
                        <a:t> </a:t>
                      </a:r>
                      <a:endParaRPr lang="en-GB" sz="1000" b="1" i="0" u="none" strike="noStrike" dirty="0">
                        <a:solidFill>
                          <a:srgbClr val="FFFFFF"/>
                        </a:solidFill>
                        <a:effectLst/>
                        <a:latin typeface="Calibri"/>
                      </a:endParaRPr>
                    </a:p>
                  </a:txBody>
                  <a:tcPr marL="7749" marR="7749" marT="7749" marB="0" anchor="ctr"/>
                </a:tc>
              </a:tr>
              <a:tr h="729497">
                <a:tc>
                  <a:txBody>
                    <a:bodyPr/>
                    <a:lstStyle/>
                    <a:p>
                      <a:pPr algn="l" fontAlgn="ctr"/>
                      <a:r>
                        <a:rPr lang="en-GB" sz="1000" u="none" strike="noStrike" dirty="0">
                          <a:effectLst/>
                        </a:rPr>
                        <a:t>Quality of new product (Sailaway)</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   DPMO </a:t>
                      </a:r>
                      <a:br>
                        <a:rPr lang="en-GB" sz="1000" u="none" strike="noStrike" dirty="0">
                          <a:effectLst/>
                        </a:rPr>
                      </a:br>
                      <a:r>
                        <a:rPr lang="en-GB" sz="1000" u="none" strike="noStrike" dirty="0">
                          <a:effectLst/>
                        </a:rPr>
                        <a:t>No. of Defects relative to total products produced</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5.00%</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2.00%</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1.00%</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0.5%</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0.1%</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Six Sigma</a:t>
                      </a:r>
                      <a:endParaRPr lang="en-GB" sz="1000" b="0" i="0" u="none" strike="noStrike" dirty="0">
                        <a:solidFill>
                          <a:srgbClr val="000000"/>
                        </a:solidFill>
                        <a:effectLst/>
                        <a:latin typeface="Calibri"/>
                      </a:endParaRPr>
                    </a:p>
                  </a:txBody>
                  <a:tcPr marL="7749" marR="7749" marT="7749" marB="0" anchor="ctr"/>
                </a:tc>
              </a:tr>
              <a:tr h="490799">
                <a:tc>
                  <a:txBody>
                    <a:bodyPr/>
                    <a:lstStyle/>
                    <a:p>
                      <a:pPr algn="l" fontAlgn="ctr"/>
                      <a:r>
                        <a:rPr lang="en-GB" sz="1000" u="none" strike="noStrike" dirty="0">
                          <a:effectLst/>
                        </a:rPr>
                        <a:t>Customer Delightment</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 % complaints relative to total sales unit</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10%</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10%</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8%</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5%</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2%</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Membership Program</a:t>
                      </a:r>
                      <a:endParaRPr lang="en-GB" sz="1000" b="0" i="0" u="none" strike="noStrike" dirty="0">
                        <a:solidFill>
                          <a:srgbClr val="000000"/>
                        </a:solidFill>
                        <a:effectLst/>
                        <a:latin typeface="Calibri"/>
                      </a:endParaRPr>
                    </a:p>
                  </a:txBody>
                  <a:tcPr marL="7749" marR="7749" marT="7749" marB="0" anchor="ctr"/>
                </a:tc>
              </a:tr>
              <a:tr h="523186">
                <a:tc>
                  <a:txBody>
                    <a:bodyPr/>
                    <a:lstStyle/>
                    <a:p>
                      <a:pPr algn="l" fontAlgn="ctr"/>
                      <a:r>
                        <a:rPr lang="en-GB" sz="1000" u="none" strike="noStrike" dirty="0">
                          <a:effectLst/>
                        </a:rPr>
                        <a:t>Increase No. of Customers</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 % number of new customers relative to total current customer  </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10%</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15%</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20%</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30%</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40%</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Marketing Campaign</a:t>
                      </a:r>
                      <a:endParaRPr lang="en-GB" sz="1000" b="0" i="0" u="none" strike="noStrike" dirty="0">
                        <a:solidFill>
                          <a:srgbClr val="000000"/>
                        </a:solidFill>
                        <a:effectLst/>
                        <a:latin typeface="Calibri"/>
                      </a:endParaRPr>
                    </a:p>
                  </a:txBody>
                  <a:tcPr marL="7749" marR="7749" marT="7749" marB="0" anchor="ctr"/>
                </a:tc>
              </a:tr>
              <a:tr h="261594">
                <a:tc>
                  <a:txBody>
                    <a:bodyPr/>
                    <a:lstStyle/>
                    <a:p>
                      <a:pPr algn="l" fontAlgn="ctr"/>
                      <a:r>
                        <a:rPr lang="en-GB" sz="1000" u="none" strike="noStrike" dirty="0">
                          <a:effectLst/>
                        </a:rPr>
                        <a:t>Competitive price</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compare with competitors</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smtClean="0">
                          <a:effectLst/>
                        </a:rPr>
                        <a:t>8%</a:t>
                      </a:r>
                      <a:r>
                        <a:rPr lang="en-GB" sz="1000" u="none" strike="noStrike" dirty="0">
                          <a:effectLst/>
                        </a:rPr>
                        <a:t> </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smtClean="0">
                          <a:effectLst/>
                        </a:rPr>
                        <a:t>8%</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smtClean="0">
                          <a:effectLst/>
                        </a:rPr>
                        <a:t>8%</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smtClean="0">
                          <a:effectLst/>
                        </a:rPr>
                        <a:t>5%</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smtClean="0">
                          <a:effectLst/>
                        </a:rPr>
                        <a:t>5%</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Benchmark</a:t>
                      </a:r>
                      <a:endParaRPr lang="en-GB" sz="1000" b="0" i="0" u="none" strike="noStrike" dirty="0">
                        <a:solidFill>
                          <a:srgbClr val="000000"/>
                        </a:solidFill>
                        <a:effectLst/>
                        <a:latin typeface="Calibri"/>
                      </a:endParaRPr>
                    </a:p>
                  </a:txBody>
                  <a:tcPr marL="7749" marR="7749" marT="7749" marB="0" anchor="ctr"/>
                </a:tc>
              </a:tr>
              <a:tr h="453334">
                <a:tc>
                  <a:txBody>
                    <a:bodyPr/>
                    <a:lstStyle/>
                    <a:p>
                      <a:pPr algn="l" fontAlgn="ctr"/>
                      <a:r>
                        <a:rPr lang="en-GB" sz="1000" u="none" strike="noStrike" dirty="0" smtClean="0">
                          <a:effectLst/>
                        </a:rPr>
                        <a:t>Shipment</a:t>
                      </a:r>
                    </a:p>
                    <a:p>
                      <a:pPr algn="l" fontAlgn="ctr"/>
                      <a:r>
                        <a:rPr lang="en-GB" sz="1000" u="none" strike="noStrike" baseline="0" dirty="0" smtClean="0">
                          <a:effectLst/>
                        </a:rPr>
                        <a:t>(Delivery to Customers)</a:t>
                      </a:r>
                      <a:endParaRPr lang="en-GB" sz="1000" b="0" i="0" u="none" strike="noStrike" dirty="0">
                        <a:solidFill>
                          <a:srgbClr val="FF0000"/>
                        </a:solidFill>
                        <a:effectLst/>
                        <a:latin typeface="Calibri"/>
                      </a:endParaRPr>
                    </a:p>
                  </a:txBody>
                  <a:tcPr marL="7749" marR="7749" marT="7749" marB="0" anchor="ctr"/>
                </a:tc>
                <a:tc>
                  <a:txBody>
                    <a:bodyPr/>
                    <a:lstStyle/>
                    <a:p>
                      <a:pPr algn="ctr" fontAlgn="ctr"/>
                      <a:r>
                        <a:rPr lang="en-GB" sz="1000" u="none" strike="noStrike" dirty="0">
                          <a:effectLst/>
                        </a:rPr>
                        <a:t>Sale Growth</a:t>
                      </a:r>
                      <a:endParaRPr lang="en-GB" sz="1000" b="0" i="0" u="none" strike="noStrike" dirty="0">
                        <a:solidFill>
                          <a:srgbClr val="FF0000"/>
                        </a:solidFill>
                        <a:effectLst/>
                        <a:latin typeface="Calibri"/>
                      </a:endParaRPr>
                    </a:p>
                  </a:txBody>
                  <a:tcPr marL="7749" marR="7749" marT="7749" marB="0" anchor="ctr"/>
                </a:tc>
                <a:tc>
                  <a:txBody>
                    <a:bodyPr/>
                    <a:lstStyle/>
                    <a:p>
                      <a:pPr algn="ctr" fontAlgn="ctr"/>
                      <a:r>
                        <a:rPr lang="en-GB" sz="1000" u="none" strike="noStrike" dirty="0">
                          <a:effectLst/>
                        </a:rPr>
                        <a:t>10%</a:t>
                      </a:r>
                      <a:endParaRPr lang="en-GB" sz="1000" b="0" i="0" u="none" strike="noStrike" dirty="0">
                        <a:solidFill>
                          <a:srgbClr val="FF0000"/>
                        </a:solidFill>
                        <a:effectLst/>
                        <a:latin typeface="Calibri"/>
                      </a:endParaRPr>
                    </a:p>
                  </a:txBody>
                  <a:tcPr marL="7749" marR="7749" marT="7749" marB="0" anchor="ctr"/>
                </a:tc>
                <a:tc>
                  <a:txBody>
                    <a:bodyPr/>
                    <a:lstStyle/>
                    <a:p>
                      <a:pPr algn="ctr" fontAlgn="ctr"/>
                      <a:r>
                        <a:rPr lang="en-GB" sz="1000" u="none" strike="noStrike" dirty="0">
                          <a:effectLst/>
                        </a:rPr>
                        <a:t>12%</a:t>
                      </a:r>
                      <a:endParaRPr lang="en-GB" sz="1000" b="0" i="0" u="none" strike="noStrike" dirty="0">
                        <a:solidFill>
                          <a:srgbClr val="FF0000"/>
                        </a:solidFill>
                        <a:effectLst/>
                        <a:latin typeface="Calibri"/>
                      </a:endParaRPr>
                    </a:p>
                  </a:txBody>
                  <a:tcPr marL="7749" marR="7749" marT="7749" marB="0" anchor="ctr"/>
                </a:tc>
                <a:tc>
                  <a:txBody>
                    <a:bodyPr/>
                    <a:lstStyle/>
                    <a:p>
                      <a:pPr algn="ctr" fontAlgn="ctr"/>
                      <a:r>
                        <a:rPr lang="en-GB" sz="1000" u="none" strike="noStrike" dirty="0">
                          <a:effectLst/>
                        </a:rPr>
                        <a:t>12%</a:t>
                      </a:r>
                      <a:endParaRPr lang="en-GB" sz="1000" b="0" i="0" u="none" strike="noStrike" dirty="0">
                        <a:solidFill>
                          <a:srgbClr val="FF0000"/>
                        </a:solidFill>
                        <a:effectLst/>
                        <a:latin typeface="Calibri"/>
                      </a:endParaRPr>
                    </a:p>
                  </a:txBody>
                  <a:tcPr marL="7749" marR="7749" marT="7749" marB="0" anchor="ctr"/>
                </a:tc>
                <a:tc>
                  <a:txBody>
                    <a:bodyPr/>
                    <a:lstStyle/>
                    <a:p>
                      <a:pPr algn="ctr" fontAlgn="ctr"/>
                      <a:r>
                        <a:rPr lang="en-GB" sz="1000" u="none" strike="noStrike" dirty="0">
                          <a:effectLst/>
                        </a:rPr>
                        <a:t>15%</a:t>
                      </a:r>
                      <a:endParaRPr lang="en-GB" sz="1000" b="0" i="0" u="none" strike="noStrike" dirty="0">
                        <a:solidFill>
                          <a:srgbClr val="FF0000"/>
                        </a:solidFill>
                        <a:effectLst/>
                        <a:latin typeface="Calibri"/>
                      </a:endParaRPr>
                    </a:p>
                  </a:txBody>
                  <a:tcPr marL="7749" marR="7749" marT="7749" marB="0" anchor="ctr"/>
                </a:tc>
                <a:tc>
                  <a:txBody>
                    <a:bodyPr/>
                    <a:lstStyle/>
                    <a:p>
                      <a:pPr algn="ctr" fontAlgn="ctr"/>
                      <a:r>
                        <a:rPr lang="en-GB" sz="1000" u="none" strike="noStrike" dirty="0">
                          <a:effectLst/>
                        </a:rPr>
                        <a:t>18%</a:t>
                      </a:r>
                      <a:endParaRPr lang="en-GB" sz="1000" b="0" i="0" u="none" strike="noStrike" dirty="0">
                        <a:solidFill>
                          <a:srgbClr val="FF0000"/>
                        </a:solidFill>
                        <a:effectLst/>
                        <a:latin typeface="Calibri"/>
                      </a:endParaRPr>
                    </a:p>
                  </a:txBody>
                  <a:tcPr marL="7749" marR="7749" marT="7749" marB="0" anchor="ctr"/>
                </a:tc>
                <a:tc>
                  <a:txBody>
                    <a:bodyPr/>
                    <a:lstStyle/>
                    <a:p>
                      <a:pPr algn="ctr" fontAlgn="ctr"/>
                      <a:r>
                        <a:rPr lang="en-GB" sz="1000" u="none" strike="noStrike" dirty="0">
                          <a:effectLst/>
                        </a:rPr>
                        <a:t>Promotion, Discount</a:t>
                      </a:r>
                      <a:endParaRPr lang="en-GB" sz="1000" b="0" i="0" u="none" strike="noStrike" dirty="0">
                        <a:solidFill>
                          <a:srgbClr val="FF0000"/>
                        </a:solidFill>
                        <a:effectLst/>
                        <a:latin typeface="Calibri"/>
                      </a:endParaRPr>
                    </a:p>
                  </a:txBody>
                  <a:tcPr marL="7749" marR="7749" marT="7749" marB="0" anchor="ctr"/>
                </a:tc>
              </a:tr>
              <a:tr h="523186">
                <a:tc>
                  <a:txBody>
                    <a:bodyPr/>
                    <a:lstStyle/>
                    <a:p>
                      <a:pPr algn="l" fontAlgn="ctr"/>
                      <a:r>
                        <a:rPr lang="en-GB" sz="1000" u="none" strike="noStrike" dirty="0">
                          <a:effectLst/>
                        </a:rPr>
                        <a:t>Increase Market share of New Product</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 of market share</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5%</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10%</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15%</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20%</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30%</a:t>
                      </a:r>
                      <a:endParaRPr lang="en-GB" sz="1000" b="0" i="0" u="none" strike="noStrike" dirty="0">
                        <a:solidFill>
                          <a:srgbClr val="000000"/>
                        </a:solidFill>
                        <a:effectLst/>
                        <a:latin typeface="Calibri"/>
                      </a:endParaRPr>
                    </a:p>
                  </a:txBody>
                  <a:tcPr marL="7749" marR="7749" marT="7749" marB="0" anchor="ctr"/>
                </a:tc>
                <a:tc>
                  <a:txBody>
                    <a:bodyPr/>
                    <a:lstStyle/>
                    <a:p>
                      <a:pPr algn="ctr" fontAlgn="ctr"/>
                      <a:r>
                        <a:rPr lang="en-GB" sz="1000" u="none" strike="noStrike" dirty="0">
                          <a:effectLst/>
                        </a:rPr>
                        <a:t>Find more distribution channels and customer base</a:t>
                      </a:r>
                      <a:endParaRPr lang="en-GB" sz="1000" b="0" i="0" u="none" strike="noStrike" dirty="0">
                        <a:solidFill>
                          <a:srgbClr val="000000"/>
                        </a:solidFill>
                        <a:effectLst/>
                        <a:latin typeface="Calibri"/>
                      </a:endParaRPr>
                    </a:p>
                  </a:txBody>
                  <a:tcPr marL="7749" marR="7749" marT="7749" marB="0" anchor="ct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50838" y="1360488"/>
            <a:ext cx="8394700" cy="4702175"/>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Title 1"/>
          <p:cNvSpPr txBox="1">
            <a:spLocks/>
          </p:cNvSpPr>
          <p:nvPr/>
        </p:nvSpPr>
        <p:spPr>
          <a:xfrm>
            <a:off x="2465388" y="261938"/>
            <a:ext cx="6240462" cy="1098550"/>
          </a:xfrm>
          <a:prstGeom prst="rect">
            <a:avLst/>
          </a:prstGeom>
        </p:spPr>
        <p:style>
          <a:lnRef idx="1">
            <a:schemeClr val="dk1"/>
          </a:lnRef>
          <a:fillRef idx="3">
            <a:schemeClr val="dk1"/>
          </a:fillRef>
          <a:effectRef idx="2">
            <a:schemeClr val="dk1"/>
          </a:effectRef>
          <a:fontRef idx="minor">
            <a:schemeClr val="lt1"/>
          </a:fontRef>
        </p:style>
        <p:txBody>
          <a:bodyPr anchor="b"/>
          <a:lstStyle>
            <a:lvl1pPr algn="ctr" defTabSz="914400" rtl="0" eaLnBrk="1" latinLnBrk="0" hangingPunct="1">
              <a:spcBef>
                <a:spcPct val="0"/>
              </a:spcBef>
              <a:buNone/>
              <a:defRPr sz="54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fontAlgn="auto">
              <a:spcAft>
                <a:spcPts val="0"/>
              </a:spcAft>
              <a:defRPr/>
            </a:pPr>
            <a:r>
              <a:rPr lang="en-US" sz="3200" b="1" dirty="0" smtClean="0">
                <a:latin typeface="Garamond"/>
                <a:cs typeface="Garamond"/>
              </a:rPr>
              <a:t>WaveRider’s </a:t>
            </a:r>
            <a:br>
              <a:rPr lang="en-US" sz="3200" b="1" dirty="0" smtClean="0">
                <a:latin typeface="Garamond"/>
                <a:cs typeface="Garamond"/>
              </a:rPr>
            </a:br>
            <a:r>
              <a:rPr lang="en-US" sz="3200" b="1" dirty="0" smtClean="0">
                <a:latin typeface="Garamond"/>
                <a:cs typeface="Garamond"/>
              </a:rPr>
              <a:t>BSC Deployment</a:t>
            </a:r>
            <a:endParaRPr lang="en-US" sz="3200" b="1" dirty="0">
              <a:latin typeface="Garamond"/>
              <a:cs typeface="Garamond"/>
            </a:endParaRPr>
          </a:p>
        </p:txBody>
      </p:sp>
      <p:pic>
        <p:nvPicPr>
          <p:cNvPr id="17411" name="Picture 7" descr="Screen shot 2011-02-10 at 2.08.52 PM.png"/>
          <p:cNvPicPr>
            <a:picLocks noChangeAspect="1"/>
          </p:cNvPicPr>
          <p:nvPr/>
        </p:nvPicPr>
        <p:blipFill>
          <a:blip r:embed="rId2"/>
          <a:srcRect/>
          <a:stretch>
            <a:fillRect/>
          </a:stretch>
        </p:blipFill>
        <p:spPr bwMode="auto">
          <a:xfrm>
            <a:off x="350838" y="261938"/>
            <a:ext cx="2209800" cy="1095375"/>
          </a:xfrm>
          <a:prstGeom prst="rect">
            <a:avLst/>
          </a:prstGeom>
          <a:noFill/>
          <a:ln w="9525">
            <a:noFill/>
            <a:miter lim="800000"/>
            <a:headEnd/>
            <a:tailEnd/>
          </a:ln>
        </p:spPr>
      </p:pic>
      <p:sp>
        <p:nvSpPr>
          <p:cNvPr id="3" name="Title 2"/>
          <p:cNvSpPr>
            <a:spLocks noGrp="1"/>
          </p:cNvSpPr>
          <p:nvPr>
            <p:ph type="ctrTitle"/>
          </p:nvPr>
        </p:nvSpPr>
        <p:spPr>
          <a:xfrm>
            <a:off x="671513" y="1500188"/>
            <a:ext cx="7772400" cy="4405312"/>
          </a:xfrm>
        </p:spPr>
        <p:txBody>
          <a:bodyPr/>
          <a:lstStyle/>
          <a:p>
            <a:pPr fontAlgn="auto">
              <a:spcAft>
                <a:spcPts val="0"/>
              </a:spcAft>
              <a:defRPr/>
            </a:pPr>
            <a:r>
              <a:rPr lang="en-US" sz="1800" b="1" dirty="0" smtClean="0">
                <a:solidFill>
                  <a:schemeClr val="bg1"/>
                </a:solidFill>
                <a:effectLst/>
                <a:latin typeface="Adobe Garamond Pro"/>
                <a:cs typeface="Adobe Garamond Pro"/>
              </a:rPr>
              <a:t>Fundamental Theory of BSC</a:t>
            </a:r>
            <a:br>
              <a:rPr lang="en-US" sz="1800" b="1" dirty="0" smtClean="0">
                <a:solidFill>
                  <a:schemeClr val="bg1"/>
                </a:solidFill>
                <a:effectLst/>
                <a:latin typeface="Adobe Garamond Pro"/>
                <a:cs typeface="Adobe Garamond Pro"/>
              </a:rPr>
            </a:br>
            <a:r>
              <a:rPr lang="en-US" sz="1800" b="1" dirty="0" smtClean="0">
                <a:solidFill>
                  <a:schemeClr val="bg1"/>
                </a:solidFill>
                <a:effectLst/>
                <a:latin typeface="Adobe Garamond Pro"/>
                <a:cs typeface="Adobe Garamond Pro"/>
              </a:rPr>
              <a:t/>
            </a:r>
            <a:br>
              <a:rPr lang="en-US" sz="1800" b="1" dirty="0" smtClean="0">
                <a:solidFill>
                  <a:schemeClr val="bg1"/>
                </a:solidFill>
                <a:effectLst/>
                <a:latin typeface="Adobe Garamond Pro"/>
                <a:cs typeface="Adobe Garamond Pro"/>
              </a:rPr>
            </a:br>
            <a:r>
              <a:rPr lang="en-US" sz="1800" b="1" dirty="0" smtClean="0">
                <a:solidFill>
                  <a:schemeClr val="bg1"/>
                </a:solidFill>
                <a:effectLst/>
                <a:latin typeface="Adobe Garamond Pro"/>
                <a:cs typeface="Adobe Garamond Pro"/>
              </a:rPr>
              <a:t>Advantages and Disadvantages (Mitigating actions)</a:t>
            </a:r>
            <a:br>
              <a:rPr lang="en-US" sz="1800" b="1" dirty="0" smtClean="0">
                <a:solidFill>
                  <a:schemeClr val="bg1"/>
                </a:solidFill>
                <a:effectLst/>
                <a:latin typeface="Adobe Garamond Pro"/>
                <a:cs typeface="Adobe Garamond Pro"/>
              </a:rPr>
            </a:br>
            <a:r>
              <a:rPr lang="en-US" sz="1800" b="1" dirty="0">
                <a:solidFill>
                  <a:schemeClr val="bg1"/>
                </a:solidFill>
                <a:effectLst/>
                <a:latin typeface="Adobe Garamond Pro"/>
                <a:cs typeface="Adobe Garamond Pro"/>
              </a:rPr>
              <a:t/>
            </a:r>
            <a:br>
              <a:rPr lang="en-US" sz="1800" b="1" dirty="0">
                <a:solidFill>
                  <a:schemeClr val="bg1"/>
                </a:solidFill>
                <a:effectLst/>
                <a:latin typeface="Adobe Garamond Pro"/>
                <a:cs typeface="Adobe Garamond Pro"/>
              </a:rPr>
            </a:br>
            <a:r>
              <a:rPr lang="en-US" sz="1800" b="1" dirty="0" smtClean="0">
                <a:solidFill>
                  <a:schemeClr val="bg1"/>
                </a:solidFill>
                <a:effectLst/>
                <a:latin typeface="Adobe Garamond Pro"/>
                <a:cs typeface="Adobe Garamond Pro"/>
              </a:rPr>
              <a:t>Comparison of other deployment method</a:t>
            </a:r>
            <a:br>
              <a:rPr lang="en-US" sz="1800" b="1" dirty="0" smtClean="0">
                <a:solidFill>
                  <a:schemeClr val="bg1"/>
                </a:solidFill>
                <a:effectLst/>
                <a:latin typeface="Adobe Garamond Pro"/>
                <a:cs typeface="Adobe Garamond Pro"/>
              </a:rPr>
            </a:br>
            <a:r>
              <a:rPr lang="en-US" sz="1800" b="1" dirty="0" smtClean="0">
                <a:solidFill>
                  <a:schemeClr val="bg1"/>
                </a:solidFill>
                <a:effectLst/>
                <a:latin typeface="Adobe Garamond Pro"/>
                <a:cs typeface="Adobe Garamond Pro"/>
              </a:rPr>
              <a:t/>
            </a:r>
            <a:br>
              <a:rPr lang="en-US" sz="1800" b="1" dirty="0" smtClean="0">
                <a:solidFill>
                  <a:schemeClr val="bg1"/>
                </a:solidFill>
                <a:effectLst/>
                <a:latin typeface="Adobe Garamond Pro"/>
                <a:cs typeface="Adobe Garamond Pro"/>
              </a:rPr>
            </a:br>
            <a:r>
              <a:rPr lang="en-US" sz="1800" b="1" dirty="0" smtClean="0">
                <a:solidFill>
                  <a:schemeClr val="bg1"/>
                </a:solidFill>
                <a:effectLst/>
                <a:latin typeface="Adobe Garamond Pro"/>
                <a:cs typeface="Adobe Garamond Pro"/>
              </a:rPr>
              <a:t>Assumptions (people &amp; operation way) </a:t>
            </a:r>
            <a:br>
              <a:rPr lang="en-US" sz="1800" b="1" dirty="0" smtClean="0">
                <a:solidFill>
                  <a:schemeClr val="bg1"/>
                </a:solidFill>
                <a:effectLst/>
                <a:latin typeface="Adobe Garamond Pro"/>
                <a:cs typeface="Adobe Garamond Pro"/>
              </a:rPr>
            </a:br>
            <a:r>
              <a:rPr lang="en-US" sz="1800" b="1" dirty="0" smtClean="0">
                <a:solidFill>
                  <a:schemeClr val="bg1"/>
                </a:solidFill>
                <a:effectLst/>
                <a:latin typeface="Adobe Garamond Pro"/>
                <a:cs typeface="Adobe Garamond Pro"/>
              </a:rPr>
              <a:t/>
            </a:r>
            <a:br>
              <a:rPr lang="en-US" sz="1800" b="1" dirty="0" smtClean="0">
                <a:solidFill>
                  <a:schemeClr val="bg1"/>
                </a:solidFill>
                <a:effectLst/>
                <a:latin typeface="Adobe Garamond Pro"/>
                <a:cs typeface="Adobe Garamond Pro"/>
              </a:rPr>
            </a:br>
            <a:r>
              <a:rPr lang="en-US" sz="1800" b="1" dirty="0" smtClean="0">
                <a:solidFill>
                  <a:schemeClr val="bg1"/>
                </a:solidFill>
                <a:effectLst/>
                <a:latin typeface="Adobe Garamond Pro"/>
                <a:cs typeface="Adobe Garamond Pro"/>
              </a:rPr>
              <a:t>Wave Rider’s Vision</a:t>
            </a:r>
            <a:br>
              <a:rPr lang="en-US" sz="1800" b="1" dirty="0" smtClean="0">
                <a:solidFill>
                  <a:schemeClr val="bg1"/>
                </a:solidFill>
                <a:effectLst/>
                <a:latin typeface="Adobe Garamond Pro"/>
                <a:cs typeface="Adobe Garamond Pro"/>
              </a:rPr>
            </a:br>
            <a:r>
              <a:rPr lang="en-US" sz="1800" b="1" dirty="0" smtClean="0">
                <a:solidFill>
                  <a:schemeClr val="bg1"/>
                </a:solidFill>
                <a:effectLst/>
                <a:latin typeface="Adobe Garamond Pro"/>
                <a:cs typeface="Adobe Garamond Pro"/>
              </a:rPr>
              <a:t/>
            </a:r>
            <a:br>
              <a:rPr lang="en-US" sz="1800" b="1" dirty="0" smtClean="0">
                <a:solidFill>
                  <a:schemeClr val="bg1"/>
                </a:solidFill>
                <a:effectLst/>
                <a:latin typeface="Adobe Garamond Pro"/>
                <a:cs typeface="Adobe Garamond Pro"/>
              </a:rPr>
            </a:br>
            <a:r>
              <a:rPr lang="en-US" sz="1800" b="1" dirty="0" smtClean="0">
                <a:solidFill>
                  <a:schemeClr val="bg1"/>
                </a:solidFill>
                <a:effectLst/>
                <a:latin typeface="Adobe Garamond Pro"/>
                <a:cs typeface="Adobe Garamond Pro"/>
              </a:rPr>
              <a:t>Deployment Plan recommendation (Five years)</a:t>
            </a:r>
            <a:br>
              <a:rPr lang="en-US" sz="1800" b="1" dirty="0" smtClean="0">
                <a:solidFill>
                  <a:schemeClr val="bg1"/>
                </a:solidFill>
                <a:effectLst/>
                <a:latin typeface="Adobe Garamond Pro"/>
                <a:cs typeface="Adobe Garamond Pro"/>
              </a:rPr>
            </a:br>
            <a:r>
              <a:rPr lang="en-US" sz="1800" b="1" dirty="0" smtClean="0">
                <a:solidFill>
                  <a:schemeClr val="bg1"/>
                </a:solidFill>
                <a:effectLst/>
                <a:latin typeface="Adobe Garamond Pro"/>
                <a:cs typeface="Adobe Garamond Pro"/>
              </a:rPr>
              <a:t/>
            </a:r>
            <a:br>
              <a:rPr lang="en-US" sz="1800" b="1" dirty="0" smtClean="0">
                <a:solidFill>
                  <a:schemeClr val="bg1"/>
                </a:solidFill>
                <a:effectLst/>
                <a:latin typeface="Adobe Garamond Pro"/>
                <a:cs typeface="Adobe Garamond Pro"/>
              </a:rPr>
            </a:br>
            <a:r>
              <a:rPr lang="en-US" sz="1800" b="1" dirty="0" smtClean="0">
                <a:solidFill>
                  <a:schemeClr val="bg1"/>
                </a:solidFill>
                <a:latin typeface="Adobe Garamond Pro"/>
                <a:cs typeface="Adobe Garamond Pro"/>
              </a:rPr>
              <a:t>Conclusion</a:t>
            </a:r>
            <a:br>
              <a:rPr lang="en-US" sz="1800" b="1" dirty="0" smtClean="0">
                <a:solidFill>
                  <a:schemeClr val="bg1"/>
                </a:solidFill>
                <a:latin typeface="Adobe Garamond Pro"/>
                <a:cs typeface="Adobe Garamond Pro"/>
              </a:rPr>
            </a:br>
            <a:endParaRPr 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9663" y="292100"/>
            <a:ext cx="7770812" cy="1481138"/>
          </a:xfrm>
        </p:spPr>
        <p:style>
          <a:lnRef idx="1">
            <a:schemeClr val="accent1"/>
          </a:lnRef>
          <a:fillRef idx="3">
            <a:schemeClr val="accent1"/>
          </a:fillRef>
          <a:effectRef idx="2">
            <a:schemeClr val="accent1"/>
          </a:effectRef>
          <a:fontRef idx="minor">
            <a:schemeClr val="lt1"/>
          </a:fontRef>
        </p:style>
        <p:txBody>
          <a:bodyPr/>
          <a:lstStyle/>
          <a:p>
            <a:pPr algn="r" fontAlgn="auto">
              <a:spcAft>
                <a:spcPts val="0"/>
              </a:spcAft>
              <a:defRPr/>
            </a:pPr>
            <a:r>
              <a:rPr lang="en-US" dirty="0" smtClean="0"/>
              <a:t>Financial Deployment</a:t>
            </a:r>
            <a:endParaRPr lang="en-US" dirty="0"/>
          </a:p>
        </p:txBody>
      </p:sp>
      <p:pic>
        <p:nvPicPr>
          <p:cNvPr id="35842" name="Picture 4" descr="FINANCIAL.png"/>
          <p:cNvPicPr>
            <a:picLocks noChangeAspect="1"/>
          </p:cNvPicPr>
          <p:nvPr/>
        </p:nvPicPr>
        <p:blipFill>
          <a:blip r:embed="rId2"/>
          <a:srcRect/>
          <a:stretch>
            <a:fillRect/>
          </a:stretch>
        </p:blipFill>
        <p:spPr bwMode="auto">
          <a:xfrm>
            <a:off x="276225" y="284163"/>
            <a:ext cx="1674813" cy="1503362"/>
          </a:xfrm>
          <a:prstGeom prst="rect">
            <a:avLst/>
          </a:prstGeom>
          <a:noFill/>
          <a:ln w="9525">
            <a:noFill/>
            <a:miter lim="800000"/>
            <a:headEnd/>
            <a:tailEnd/>
          </a:ln>
        </p:spPr>
      </p:pic>
      <p:sp>
        <p:nvSpPr>
          <p:cNvPr id="3" name="Process 2"/>
          <p:cNvSpPr/>
          <p:nvPr/>
        </p:nvSpPr>
        <p:spPr>
          <a:xfrm>
            <a:off x="276225" y="2565400"/>
            <a:ext cx="8604250" cy="3265488"/>
          </a:xfrm>
          <a:prstGeom prst="flowChartProcess">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aphicFrame>
        <p:nvGraphicFramePr>
          <p:cNvPr id="4" name="Content Placeholder 3"/>
          <p:cNvGraphicFramePr>
            <a:graphicFrameLocks noGrp="1"/>
          </p:cNvGraphicFramePr>
          <p:nvPr>
            <p:ph idx="1"/>
          </p:nvPr>
        </p:nvGraphicFramePr>
        <p:xfrm>
          <a:off x="388938" y="2709863"/>
          <a:ext cx="8388350" cy="3005137"/>
        </p:xfrm>
        <a:graphic>
          <a:graphicData uri="http://schemas.openxmlformats.org/drawingml/2006/table">
            <a:tbl>
              <a:tblPr>
                <a:tableStyleId>{5C22544A-7EE6-4342-B048-85BDC9FD1C3A}</a:tableStyleId>
              </a:tblPr>
              <a:tblGrid>
                <a:gridCol w="2237187"/>
                <a:gridCol w="2165573"/>
                <a:gridCol w="797050"/>
                <a:gridCol w="797050"/>
                <a:gridCol w="797050"/>
                <a:gridCol w="797050"/>
                <a:gridCol w="797050"/>
              </a:tblGrid>
              <a:tr h="395624">
                <a:tc>
                  <a:txBody>
                    <a:bodyPr/>
                    <a:lstStyle/>
                    <a:p>
                      <a:pPr algn="ctr" fontAlgn="ctr"/>
                      <a:r>
                        <a:rPr lang="en-GB" sz="1300" b="1" u="none" strike="noStrike" dirty="0">
                          <a:effectLst/>
                        </a:rPr>
                        <a:t>Objects</a:t>
                      </a:r>
                      <a:endParaRPr lang="en-GB" sz="1300" b="1" i="0" u="none" strike="noStrike" dirty="0">
                        <a:solidFill>
                          <a:srgbClr val="FFFFFF"/>
                        </a:solidFill>
                        <a:effectLst/>
                        <a:latin typeface="Calibri"/>
                      </a:endParaRPr>
                    </a:p>
                  </a:txBody>
                  <a:tcPr marL="9772" marR="9772" marT="9772" marB="0" anchor="ctr"/>
                </a:tc>
                <a:tc>
                  <a:txBody>
                    <a:bodyPr/>
                    <a:lstStyle/>
                    <a:p>
                      <a:pPr algn="ctr" fontAlgn="ctr"/>
                      <a:r>
                        <a:rPr lang="en-GB" sz="1300" b="1" u="none" strike="noStrike" dirty="0">
                          <a:effectLst/>
                        </a:rPr>
                        <a:t>Measures</a:t>
                      </a:r>
                      <a:endParaRPr lang="en-GB" sz="1300" b="1" i="0" u="none" strike="noStrike" dirty="0">
                        <a:solidFill>
                          <a:srgbClr val="FFFFFF"/>
                        </a:solidFill>
                        <a:effectLst/>
                        <a:latin typeface="Calibri"/>
                      </a:endParaRPr>
                    </a:p>
                  </a:txBody>
                  <a:tcPr marL="9772" marR="9772" marT="9772" marB="0" anchor="ctr"/>
                </a:tc>
                <a:tc gridSpan="5">
                  <a:txBody>
                    <a:bodyPr/>
                    <a:lstStyle/>
                    <a:p>
                      <a:pPr algn="ctr" fontAlgn="ctr"/>
                      <a:r>
                        <a:rPr lang="en-GB" sz="1300" b="1" u="none" strike="noStrike" dirty="0">
                          <a:effectLst/>
                        </a:rPr>
                        <a:t>Targets</a:t>
                      </a:r>
                      <a:endParaRPr lang="en-GB" sz="1300" b="1" i="0" u="none" strike="noStrike" dirty="0">
                        <a:solidFill>
                          <a:srgbClr val="FFFFFF"/>
                        </a:solidFill>
                        <a:effectLst/>
                        <a:latin typeface="Calibri"/>
                      </a:endParaRPr>
                    </a:p>
                  </a:txBody>
                  <a:tcPr marL="9772" marR="9772" marT="9772" marB="0" anchor="ct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395624">
                <a:tc>
                  <a:txBody>
                    <a:bodyPr/>
                    <a:lstStyle/>
                    <a:p>
                      <a:pPr algn="l" fontAlgn="ctr"/>
                      <a:r>
                        <a:rPr lang="en-GB" sz="1300" b="1" u="none" strike="noStrike" dirty="0">
                          <a:effectLst/>
                        </a:rPr>
                        <a:t> </a:t>
                      </a:r>
                      <a:endParaRPr lang="en-GB" sz="1300" b="1" i="0" u="none" strike="noStrike" dirty="0">
                        <a:solidFill>
                          <a:srgbClr val="FFFFFF"/>
                        </a:solidFill>
                        <a:effectLst/>
                        <a:latin typeface="Calibri"/>
                      </a:endParaRPr>
                    </a:p>
                  </a:txBody>
                  <a:tcPr marL="9772" marR="9772" marT="9772" marB="0" anchor="ctr"/>
                </a:tc>
                <a:tc>
                  <a:txBody>
                    <a:bodyPr/>
                    <a:lstStyle/>
                    <a:p>
                      <a:pPr algn="l" fontAlgn="ctr"/>
                      <a:r>
                        <a:rPr lang="en-GB" sz="1300" b="1" u="none" strike="noStrike" dirty="0">
                          <a:effectLst/>
                        </a:rPr>
                        <a:t> </a:t>
                      </a:r>
                      <a:endParaRPr lang="en-GB" sz="1300" b="1" i="0" u="none" strike="noStrike" dirty="0">
                        <a:solidFill>
                          <a:srgbClr val="FFFFFF"/>
                        </a:solidFill>
                        <a:effectLst/>
                        <a:latin typeface="Calibri"/>
                      </a:endParaRPr>
                    </a:p>
                  </a:txBody>
                  <a:tcPr marL="9772" marR="9772" marT="9772" marB="0" anchor="ctr"/>
                </a:tc>
                <a:tc>
                  <a:txBody>
                    <a:bodyPr/>
                    <a:lstStyle/>
                    <a:p>
                      <a:pPr algn="ctr" fontAlgn="ctr"/>
                      <a:r>
                        <a:rPr lang="en-GB" sz="1300" b="1" u="none" strike="noStrike" dirty="0">
                          <a:effectLst/>
                        </a:rPr>
                        <a:t>Y1</a:t>
                      </a:r>
                      <a:endParaRPr lang="en-GB" sz="1300" b="1" i="0" u="none" strike="noStrike" dirty="0">
                        <a:solidFill>
                          <a:srgbClr val="FFFFFF"/>
                        </a:solidFill>
                        <a:effectLst/>
                        <a:latin typeface="Calibri"/>
                      </a:endParaRPr>
                    </a:p>
                  </a:txBody>
                  <a:tcPr marL="9772" marR="9772" marT="9772" marB="0" anchor="ctr"/>
                </a:tc>
                <a:tc>
                  <a:txBody>
                    <a:bodyPr/>
                    <a:lstStyle/>
                    <a:p>
                      <a:pPr algn="ctr" fontAlgn="ctr"/>
                      <a:r>
                        <a:rPr lang="en-GB" sz="1300" b="1" u="none" strike="noStrike" dirty="0">
                          <a:effectLst/>
                        </a:rPr>
                        <a:t>Y2</a:t>
                      </a:r>
                      <a:endParaRPr lang="en-GB" sz="1300" b="1" i="0" u="none" strike="noStrike" dirty="0">
                        <a:solidFill>
                          <a:srgbClr val="FFFFFF"/>
                        </a:solidFill>
                        <a:effectLst/>
                        <a:latin typeface="Calibri"/>
                      </a:endParaRPr>
                    </a:p>
                  </a:txBody>
                  <a:tcPr marL="9772" marR="9772" marT="9772" marB="0" anchor="ctr"/>
                </a:tc>
                <a:tc>
                  <a:txBody>
                    <a:bodyPr/>
                    <a:lstStyle/>
                    <a:p>
                      <a:pPr algn="ctr" fontAlgn="ctr"/>
                      <a:r>
                        <a:rPr lang="en-GB" sz="1300" b="1" u="none" strike="noStrike" dirty="0">
                          <a:effectLst/>
                        </a:rPr>
                        <a:t>Y3</a:t>
                      </a:r>
                      <a:endParaRPr lang="en-GB" sz="1300" b="1" i="0" u="none" strike="noStrike" dirty="0">
                        <a:solidFill>
                          <a:srgbClr val="FFFFFF"/>
                        </a:solidFill>
                        <a:effectLst/>
                        <a:latin typeface="Calibri"/>
                      </a:endParaRPr>
                    </a:p>
                  </a:txBody>
                  <a:tcPr marL="9772" marR="9772" marT="9772" marB="0" anchor="ctr"/>
                </a:tc>
                <a:tc>
                  <a:txBody>
                    <a:bodyPr/>
                    <a:lstStyle/>
                    <a:p>
                      <a:pPr algn="ctr" fontAlgn="ctr"/>
                      <a:r>
                        <a:rPr lang="en-GB" sz="1300" b="1" u="none" strike="noStrike" dirty="0">
                          <a:effectLst/>
                        </a:rPr>
                        <a:t>Y4</a:t>
                      </a:r>
                      <a:endParaRPr lang="en-GB" sz="1300" b="1" i="0" u="none" strike="noStrike" dirty="0">
                        <a:solidFill>
                          <a:srgbClr val="FFFFFF"/>
                        </a:solidFill>
                        <a:effectLst/>
                        <a:latin typeface="Calibri"/>
                      </a:endParaRPr>
                    </a:p>
                  </a:txBody>
                  <a:tcPr marL="9772" marR="9772" marT="9772" marB="0" anchor="ctr"/>
                </a:tc>
                <a:tc>
                  <a:txBody>
                    <a:bodyPr/>
                    <a:lstStyle/>
                    <a:p>
                      <a:pPr algn="ctr" fontAlgn="ctr"/>
                      <a:r>
                        <a:rPr lang="en-GB" sz="1300" b="1" u="none" strike="noStrike" dirty="0">
                          <a:effectLst/>
                        </a:rPr>
                        <a:t>Y5</a:t>
                      </a:r>
                      <a:endParaRPr lang="en-GB" sz="1300" b="1" i="0" u="none" strike="noStrike" dirty="0">
                        <a:solidFill>
                          <a:srgbClr val="FFFFFF"/>
                        </a:solidFill>
                        <a:effectLst/>
                        <a:latin typeface="Calibri"/>
                      </a:endParaRPr>
                    </a:p>
                  </a:txBody>
                  <a:tcPr marL="9772" marR="9772" marT="9772" marB="0" anchor="ctr"/>
                </a:tc>
              </a:tr>
              <a:tr h="395624">
                <a:tc rowSpan="2">
                  <a:txBody>
                    <a:bodyPr/>
                    <a:lstStyle/>
                    <a:p>
                      <a:pPr algn="l" fontAlgn="ctr"/>
                      <a:r>
                        <a:rPr lang="en-GB" sz="1300" u="none" strike="noStrike" dirty="0">
                          <a:effectLst/>
                        </a:rPr>
                        <a:t>Profitable </a:t>
                      </a:r>
                      <a:r>
                        <a:rPr lang="en-GB" sz="1300" u="none" strike="noStrike" dirty="0" smtClean="0">
                          <a:effectLst/>
                        </a:rPr>
                        <a:t>growth</a:t>
                      </a:r>
                      <a:endParaRPr lang="en-GB" sz="1300" b="0" i="0" u="none" strike="noStrike" dirty="0">
                        <a:solidFill>
                          <a:srgbClr val="000000"/>
                        </a:solidFill>
                        <a:effectLst/>
                        <a:latin typeface="Calibri"/>
                      </a:endParaRPr>
                    </a:p>
                  </a:txBody>
                  <a:tcPr marL="9772" marR="9772" marT="9772" marB="0" anchor="ctr"/>
                </a:tc>
                <a:tc>
                  <a:txBody>
                    <a:bodyPr/>
                    <a:lstStyle/>
                    <a:p>
                      <a:pPr algn="ctr" fontAlgn="ctr"/>
                      <a:r>
                        <a:rPr lang="en-GB" sz="1300" u="none" strike="noStrike" dirty="0">
                          <a:effectLst/>
                        </a:rPr>
                        <a:t>Gross Margin</a:t>
                      </a:r>
                      <a:endParaRPr lang="en-GB" sz="1300" b="0" i="0" u="none" strike="noStrike" dirty="0">
                        <a:solidFill>
                          <a:srgbClr val="000000"/>
                        </a:solidFill>
                        <a:effectLst/>
                        <a:latin typeface="Calibri"/>
                      </a:endParaRPr>
                    </a:p>
                  </a:txBody>
                  <a:tcPr marL="9772" marR="9772" marT="9772" marB="0" anchor="ctr"/>
                </a:tc>
                <a:tc>
                  <a:txBody>
                    <a:bodyPr/>
                    <a:lstStyle/>
                    <a:p>
                      <a:pPr algn="ctr" fontAlgn="ctr"/>
                      <a:r>
                        <a:rPr lang="en-GB" sz="1300" u="none" strike="noStrike" dirty="0">
                          <a:effectLst/>
                        </a:rPr>
                        <a:t>46.47%</a:t>
                      </a:r>
                      <a:endParaRPr lang="en-GB" sz="1300" b="0" i="0" u="none" strike="noStrike" dirty="0">
                        <a:solidFill>
                          <a:srgbClr val="000000"/>
                        </a:solidFill>
                        <a:effectLst/>
                        <a:latin typeface="Calibri"/>
                      </a:endParaRPr>
                    </a:p>
                  </a:txBody>
                  <a:tcPr marL="9772" marR="9772" marT="9772" marB="0" anchor="ctr"/>
                </a:tc>
                <a:tc>
                  <a:txBody>
                    <a:bodyPr/>
                    <a:lstStyle/>
                    <a:p>
                      <a:pPr algn="ctr" fontAlgn="ctr"/>
                      <a:r>
                        <a:rPr lang="en-GB" sz="1300" u="none" strike="noStrike" dirty="0">
                          <a:effectLst/>
                        </a:rPr>
                        <a:t>48%</a:t>
                      </a:r>
                      <a:endParaRPr lang="en-GB" sz="1300" b="0" i="0" u="none" strike="noStrike" dirty="0">
                        <a:solidFill>
                          <a:srgbClr val="000000"/>
                        </a:solidFill>
                        <a:effectLst/>
                        <a:latin typeface="Calibri"/>
                      </a:endParaRPr>
                    </a:p>
                  </a:txBody>
                  <a:tcPr marL="9772" marR="9772" marT="9772" marB="0" anchor="ctr"/>
                </a:tc>
                <a:tc>
                  <a:txBody>
                    <a:bodyPr/>
                    <a:lstStyle/>
                    <a:p>
                      <a:pPr algn="ctr" fontAlgn="ctr"/>
                      <a:r>
                        <a:rPr lang="en-GB" sz="1300" u="none" strike="noStrike" dirty="0">
                          <a:effectLst/>
                        </a:rPr>
                        <a:t>49%</a:t>
                      </a:r>
                      <a:endParaRPr lang="en-GB" sz="1300" b="0" i="0" u="none" strike="noStrike" dirty="0">
                        <a:solidFill>
                          <a:srgbClr val="000000"/>
                        </a:solidFill>
                        <a:effectLst/>
                        <a:latin typeface="Calibri"/>
                      </a:endParaRPr>
                    </a:p>
                  </a:txBody>
                  <a:tcPr marL="9772" marR="9772" marT="9772" marB="0" anchor="ctr"/>
                </a:tc>
                <a:tc>
                  <a:txBody>
                    <a:bodyPr/>
                    <a:lstStyle/>
                    <a:p>
                      <a:pPr algn="ctr" fontAlgn="ctr"/>
                      <a:r>
                        <a:rPr lang="en-GB" sz="1300" u="none" strike="noStrike" dirty="0">
                          <a:effectLst/>
                        </a:rPr>
                        <a:t>50%</a:t>
                      </a:r>
                      <a:endParaRPr lang="en-GB" sz="1300" b="0" i="0" u="none" strike="noStrike" dirty="0">
                        <a:solidFill>
                          <a:srgbClr val="000000"/>
                        </a:solidFill>
                        <a:effectLst/>
                        <a:latin typeface="Calibri"/>
                      </a:endParaRPr>
                    </a:p>
                  </a:txBody>
                  <a:tcPr marL="9772" marR="9772" marT="9772" marB="0" anchor="ctr"/>
                </a:tc>
                <a:tc>
                  <a:txBody>
                    <a:bodyPr/>
                    <a:lstStyle/>
                    <a:p>
                      <a:pPr algn="ctr" fontAlgn="ctr"/>
                      <a:r>
                        <a:rPr lang="en-GB" sz="1300" u="none" strike="noStrike" dirty="0">
                          <a:effectLst/>
                        </a:rPr>
                        <a:t>51%</a:t>
                      </a:r>
                      <a:endParaRPr lang="en-GB" sz="1300" b="0" i="0" u="none" strike="noStrike" dirty="0">
                        <a:solidFill>
                          <a:srgbClr val="000000"/>
                        </a:solidFill>
                        <a:effectLst/>
                        <a:latin typeface="Calibri"/>
                      </a:endParaRPr>
                    </a:p>
                  </a:txBody>
                  <a:tcPr marL="9772" marR="9772" marT="9772" marB="0" anchor="ctr"/>
                </a:tc>
              </a:tr>
              <a:tr h="395624">
                <a:tc vMerge="1">
                  <a:txBody>
                    <a:bodyPr/>
                    <a:lstStyle/>
                    <a:p>
                      <a:endParaRPr lang="en-GB"/>
                    </a:p>
                  </a:txBody>
                  <a:tcPr/>
                </a:tc>
                <a:tc>
                  <a:txBody>
                    <a:bodyPr/>
                    <a:lstStyle/>
                    <a:p>
                      <a:pPr algn="ctr" fontAlgn="ctr"/>
                      <a:r>
                        <a:rPr lang="en-GB" sz="1300" u="none" strike="noStrike" dirty="0">
                          <a:effectLst/>
                        </a:rPr>
                        <a:t>Return on Sales</a:t>
                      </a:r>
                      <a:endParaRPr lang="en-GB" sz="1300" b="0" i="0" u="none" strike="noStrike" dirty="0">
                        <a:solidFill>
                          <a:srgbClr val="000000"/>
                        </a:solidFill>
                        <a:effectLst/>
                        <a:latin typeface="Calibri"/>
                      </a:endParaRPr>
                    </a:p>
                  </a:txBody>
                  <a:tcPr marL="9772" marR="9772" marT="9772" marB="0" anchor="ctr"/>
                </a:tc>
                <a:tc>
                  <a:txBody>
                    <a:bodyPr/>
                    <a:lstStyle/>
                    <a:p>
                      <a:pPr algn="ctr" fontAlgn="ctr"/>
                      <a:r>
                        <a:rPr lang="en-GB" sz="1300" u="none" strike="noStrike" dirty="0">
                          <a:effectLst/>
                        </a:rPr>
                        <a:t>5.46%</a:t>
                      </a:r>
                      <a:endParaRPr lang="en-GB" sz="1300" b="0" i="0" u="none" strike="noStrike" dirty="0">
                        <a:solidFill>
                          <a:srgbClr val="000000"/>
                        </a:solidFill>
                        <a:effectLst/>
                        <a:latin typeface="Calibri"/>
                      </a:endParaRPr>
                    </a:p>
                  </a:txBody>
                  <a:tcPr marL="9772" marR="9772" marT="9772" marB="0" anchor="ctr"/>
                </a:tc>
                <a:tc>
                  <a:txBody>
                    <a:bodyPr/>
                    <a:lstStyle/>
                    <a:p>
                      <a:pPr algn="ctr" fontAlgn="ctr"/>
                      <a:r>
                        <a:rPr lang="en-GB" sz="1300" u="none" strike="noStrike" dirty="0">
                          <a:effectLst/>
                        </a:rPr>
                        <a:t>6%</a:t>
                      </a:r>
                      <a:endParaRPr lang="en-GB" sz="1300" b="0" i="0" u="none" strike="noStrike" dirty="0">
                        <a:solidFill>
                          <a:srgbClr val="000000"/>
                        </a:solidFill>
                        <a:effectLst/>
                        <a:latin typeface="Calibri"/>
                      </a:endParaRPr>
                    </a:p>
                  </a:txBody>
                  <a:tcPr marL="9772" marR="9772" marT="9772" marB="0" anchor="ctr"/>
                </a:tc>
                <a:tc>
                  <a:txBody>
                    <a:bodyPr/>
                    <a:lstStyle/>
                    <a:p>
                      <a:pPr algn="ctr" fontAlgn="ctr"/>
                      <a:r>
                        <a:rPr lang="en-GB" sz="1300" u="none" strike="noStrike" dirty="0">
                          <a:effectLst/>
                        </a:rPr>
                        <a:t>6.50%</a:t>
                      </a:r>
                      <a:endParaRPr lang="en-GB" sz="1300" b="0" i="0" u="none" strike="noStrike" dirty="0">
                        <a:solidFill>
                          <a:srgbClr val="000000"/>
                        </a:solidFill>
                        <a:effectLst/>
                        <a:latin typeface="Calibri"/>
                      </a:endParaRPr>
                    </a:p>
                  </a:txBody>
                  <a:tcPr marL="9772" marR="9772" marT="9772" marB="0" anchor="ctr"/>
                </a:tc>
                <a:tc>
                  <a:txBody>
                    <a:bodyPr/>
                    <a:lstStyle/>
                    <a:p>
                      <a:pPr algn="ctr" fontAlgn="ctr"/>
                      <a:r>
                        <a:rPr lang="en-GB" sz="1300" u="none" strike="noStrike" dirty="0">
                          <a:effectLst/>
                        </a:rPr>
                        <a:t>8%</a:t>
                      </a:r>
                      <a:endParaRPr lang="en-GB" sz="1300" b="0" i="0" u="none" strike="noStrike" dirty="0">
                        <a:solidFill>
                          <a:srgbClr val="000000"/>
                        </a:solidFill>
                        <a:effectLst/>
                        <a:latin typeface="Calibri"/>
                      </a:endParaRPr>
                    </a:p>
                  </a:txBody>
                  <a:tcPr marL="9772" marR="9772" marT="9772" marB="0" anchor="ctr"/>
                </a:tc>
                <a:tc>
                  <a:txBody>
                    <a:bodyPr/>
                    <a:lstStyle/>
                    <a:p>
                      <a:pPr algn="ctr" fontAlgn="ctr"/>
                      <a:r>
                        <a:rPr lang="en-GB" sz="1300" u="none" strike="noStrike" dirty="0">
                          <a:effectLst/>
                        </a:rPr>
                        <a:t>10%</a:t>
                      </a:r>
                      <a:endParaRPr lang="en-GB" sz="1300" b="0" i="0" u="none" strike="noStrike" dirty="0">
                        <a:solidFill>
                          <a:srgbClr val="000000"/>
                        </a:solidFill>
                        <a:effectLst/>
                        <a:latin typeface="Calibri"/>
                      </a:endParaRPr>
                    </a:p>
                  </a:txBody>
                  <a:tcPr marL="9772" marR="9772" marT="9772" marB="0" anchor="ctr"/>
                </a:tc>
              </a:tr>
              <a:tr h="395624">
                <a:tc>
                  <a:txBody>
                    <a:bodyPr/>
                    <a:lstStyle/>
                    <a:p>
                      <a:pPr algn="l" fontAlgn="ctr"/>
                      <a:r>
                        <a:rPr lang="en-GB" sz="1300" u="none" strike="noStrike" dirty="0">
                          <a:effectLst/>
                        </a:rPr>
                        <a:t>Maximise returns</a:t>
                      </a:r>
                      <a:endParaRPr lang="en-GB" sz="1300" b="0" i="0" u="none" strike="noStrike" dirty="0">
                        <a:solidFill>
                          <a:srgbClr val="000000"/>
                        </a:solidFill>
                        <a:effectLst/>
                        <a:latin typeface="Calibri"/>
                      </a:endParaRPr>
                    </a:p>
                  </a:txBody>
                  <a:tcPr marL="9772" marR="9772" marT="9772" marB="0" anchor="ctr"/>
                </a:tc>
                <a:tc>
                  <a:txBody>
                    <a:bodyPr/>
                    <a:lstStyle/>
                    <a:p>
                      <a:pPr algn="ctr" fontAlgn="ctr"/>
                      <a:r>
                        <a:rPr lang="en-GB" sz="1300" u="none" strike="noStrike" dirty="0">
                          <a:effectLst/>
                        </a:rPr>
                        <a:t>ROCE</a:t>
                      </a:r>
                      <a:endParaRPr lang="en-GB" sz="1300" b="0" i="0" u="none" strike="noStrike" dirty="0">
                        <a:solidFill>
                          <a:srgbClr val="000000"/>
                        </a:solidFill>
                        <a:effectLst/>
                        <a:latin typeface="Calibri"/>
                      </a:endParaRPr>
                    </a:p>
                  </a:txBody>
                  <a:tcPr marL="9772" marR="9772" marT="9772" marB="0" anchor="ctr"/>
                </a:tc>
                <a:tc>
                  <a:txBody>
                    <a:bodyPr/>
                    <a:lstStyle/>
                    <a:p>
                      <a:pPr algn="ctr" fontAlgn="ctr"/>
                      <a:r>
                        <a:rPr lang="en-GB" sz="1300" u="none" strike="noStrike" dirty="0">
                          <a:effectLst/>
                        </a:rPr>
                        <a:t>7.99%</a:t>
                      </a:r>
                      <a:endParaRPr lang="en-GB" sz="1300" b="0" i="0" u="none" strike="noStrike" dirty="0">
                        <a:solidFill>
                          <a:srgbClr val="000000"/>
                        </a:solidFill>
                        <a:effectLst/>
                        <a:latin typeface="Calibri"/>
                      </a:endParaRPr>
                    </a:p>
                  </a:txBody>
                  <a:tcPr marL="9772" marR="9772" marT="9772" marB="0" anchor="ctr"/>
                </a:tc>
                <a:tc>
                  <a:txBody>
                    <a:bodyPr/>
                    <a:lstStyle/>
                    <a:p>
                      <a:pPr algn="ctr" fontAlgn="ctr"/>
                      <a:r>
                        <a:rPr lang="en-GB" sz="1300" u="none" strike="noStrike" dirty="0">
                          <a:effectLst/>
                        </a:rPr>
                        <a:t>8%</a:t>
                      </a:r>
                      <a:endParaRPr lang="en-GB" sz="1300" b="0" i="0" u="none" strike="noStrike" dirty="0">
                        <a:solidFill>
                          <a:srgbClr val="000000"/>
                        </a:solidFill>
                        <a:effectLst/>
                        <a:latin typeface="Calibri"/>
                      </a:endParaRPr>
                    </a:p>
                  </a:txBody>
                  <a:tcPr marL="9772" marR="9772" marT="9772" marB="0" anchor="ctr"/>
                </a:tc>
                <a:tc>
                  <a:txBody>
                    <a:bodyPr/>
                    <a:lstStyle/>
                    <a:p>
                      <a:pPr algn="ctr" fontAlgn="ctr"/>
                      <a:r>
                        <a:rPr lang="en-GB" sz="1300" u="none" strike="noStrike" dirty="0">
                          <a:effectLst/>
                        </a:rPr>
                        <a:t>9%</a:t>
                      </a:r>
                      <a:endParaRPr lang="en-GB" sz="1300" b="0" i="0" u="none" strike="noStrike" dirty="0">
                        <a:solidFill>
                          <a:srgbClr val="000000"/>
                        </a:solidFill>
                        <a:effectLst/>
                        <a:latin typeface="Calibri"/>
                      </a:endParaRPr>
                    </a:p>
                  </a:txBody>
                  <a:tcPr marL="9772" marR="9772" marT="9772" marB="0" anchor="ctr"/>
                </a:tc>
                <a:tc>
                  <a:txBody>
                    <a:bodyPr/>
                    <a:lstStyle/>
                    <a:p>
                      <a:pPr algn="ctr" fontAlgn="ctr"/>
                      <a:r>
                        <a:rPr lang="en-GB" sz="1300" u="none" strike="noStrike" dirty="0">
                          <a:effectLst/>
                        </a:rPr>
                        <a:t>11%</a:t>
                      </a:r>
                      <a:endParaRPr lang="en-GB" sz="1300" b="0" i="0" u="none" strike="noStrike" dirty="0">
                        <a:solidFill>
                          <a:srgbClr val="000000"/>
                        </a:solidFill>
                        <a:effectLst/>
                        <a:latin typeface="Calibri"/>
                      </a:endParaRPr>
                    </a:p>
                  </a:txBody>
                  <a:tcPr marL="9772" marR="9772" marT="9772" marB="0" anchor="ctr"/>
                </a:tc>
                <a:tc>
                  <a:txBody>
                    <a:bodyPr/>
                    <a:lstStyle/>
                    <a:p>
                      <a:pPr algn="ctr" fontAlgn="ctr"/>
                      <a:r>
                        <a:rPr lang="en-GB" sz="1300" u="none" strike="noStrike" dirty="0">
                          <a:effectLst/>
                        </a:rPr>
                        <a:t>14%</a:t>
                      </a:r>
                      <a:endParaRPr lang="en-GB" sz="1300" b="0" i="0" u="none" strike="noStrike" dirty="0">
                        <a:solidFill>
                          <a:srgbClr val="000000"/>
                        </a:solidFill>
                        <a:effectLst/>
                        <a:latin typeface="Calibri"/>
                      </a:endParaRPr>
                    </a:p>
                  </a:txBody>
                  <a:tcPr marL="9772" marR="9772" marT="9772" marB="0" anchor="ctr"/>
                </a:tc>
              </a:tr>
              <a:tr h="632687">
                <a:tc rowSpan="2">
                  <a:txBody>
                    <a:bodyPr/>
                    <a:lstStyle/>
                    <a:p>
                      <a:pPr algn="l" fontAlgn="ctr"/>
                      <a:r>
                        <a:rPr lang="en-GB" sz="1300" u="none" strike="noStrike" dirty="0">
                          <a:effectLst/>
                        </a:rPr>
                        <a:t>Manage operating costs</a:t>
                      </a:r>
                      <a:endParaRPr lang="en-GB" sz="1300" b="0" i="0" u="none" strike="noStrike" dirty="0">
                        <a:solidFill>
                          <a:srgbClr val="000000"/>
                        </a:solidFill>
                        <a:effectLst/>
                        <a:latin typeface="Calibri"/>
                      </a:endParaRPr>
                    </a:p>
                  </a:txBody>
                  <a:tcPr marL="9772" marR="9772" marT="9772"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300" u="none" strike="noStrike" dirty="0">
                          <a:effectLst/>
                        </a:rPr>
                        <a:t>Administration </a:t>
                      </a:r>
                      <a:r>
                        <a:rPr lang="en-GB" sz="1300" u="none" strike="noStrike" dirty="0" smtClean="0">
                          <a:effectLst/>
                        </a:rPr>
                        <a:t>costs</a:t>
                      </a:r>
                    </a:p>
                    <a:p>
                      <a:pPr marL="0" marR="0" indent="0" algn="ctr" defTabSz="914400" rtl="0" eaLnBrk="1" fontAlgn="ctr" latinLnBrk="0" hangingPunct="1">
                        <a:lnSpc>
                          <a:spcPct val="100000"/>
                        </a:lnSpc>
                        <a:spcBef>
                          <a:spcPts val="0"/>
                        </a:spcBef>
                        <a:spcAft>
                          <a:spcPts val="0"/>
                        </a:spcAft>
                        <a:buClrTx/>
                        <a:buSzTx/>
                        <a:buFontTx/>
                        <a:buNone/>
                        <a:tabLst/>
                        <a:defRPr/>
                      </a:pPr>
                      <a:r>
                        <a:rPr lang="en-GB" sz="1300" u="none" strike="noStrike" dirty="0" smtClean="0">
                          <a:effectLst/>
                        </a:rPr>
                        <a:t>(admin. cost/GP)</a:t>
                      </a:r>
                      <a:endParaRPr lang="en-GB" sz="1300" b="0" i="0" u="none" strike="noStrike" dirty="0" smtClean="0">
                        <a:solidFill>
                          <a:srgbClr val="000000"/>
                        </a:solidFill>
                        <a:effectLst/>
                        <a:latin typeface="Calibri"/>
                      </a:endParaRPr>
                    </a:p>
                  </a:txBody>
                  <a:tcPr marL="9772" marR="9772" marT="9772" marB="0" anchor="ctr"/>
                </a:tc>
                <a:tc>
                  <a:txBody>
                    <a:bodyPr/>
                    <a:lstStyle/>
                    <a:p>
                      <a:pPr algn="ctr" fontAlgn="ctr"/>
                      <a:r>
                        <a:rPr lang="en-GB" sz="1300" u="none" strike="noStrike" dirty="0">
                          <a:effectLst/>
                        </a:rPr>
                        <a:t>57%</a:t>
                      </a:r>
                      <a:endParaRPr lang="en-GB" sz="1300" b="0" i="0" u="none" strike="noStrike" dirty="0">
                        <a:solidFill>
                          <a:srgbClr val="000000"/>
                        </a:solidFill>
                        <a:effectLst/>
                        <a:latin typeface="Calibri"/>
                      </a:endParaRPr>
                    </a:p>
                  </a:txBody>
                  <a:tcPr marL="9772" marR="9772" marT="9772" marB="0" anchor="ctr"/>
                </a:tc>
                <a:tc>
                  <a:txBody>
                    <a:bodyPr/>
                    <a:lstStyle/>
                    <a:p>
                      <a:pPr algn="ctr" fontAlgn="ctr"/>
                      <a:r>
                        <a:rPr lang="en-GB" sz="1300" u="none" strike="noStrike" dirty="0">
                          <a:effectLst/>
                        </a:rPr>
                        <a:t>57%</a:t>
                      </a:r>
                      <a:endParaRPr lang="en-GB" sz="1300" b="0" i="0" u="none" strike="noStrike" dirty="0">
                        <a:solidFill>
                          <a:srgbClr val="000000"/>
                        </a:solidFill>
                        <a:effectLst/>
                        <a:latin typeface="Calibri"/>
                      </a:endParaRPr>
                    </a:p>
                  </a:txBody>
                  <a:tcPr marL="9772" marR="9772" marT="9772" marB="0" anchor="ctr"/>
                </a:tc>
                <a:tc>
                  <a:txBody>
                    <a:bodyPr/>
                    <a:lstStyle/>
                    <a:p>
                      <a:pPr algn="ctr" fontAlgn="ctr"/>
                      <a:r>
                        <a:rPr lang="en-GB" sz="1300" u="none" strike="noStrike" dirty="0">
                          <a:effectLst/>
                        </a:rPr>
                        <a:t>55%</a:t>
                      </a:r>
                      <a:endParaRPr lang="en-GB" sz="1300" b="0" i="0" u="none" strike="noStrike" dirty="0">
                        <a:solidFill>
                          <a:srgbClr val="000000"/>
                        </a:solidFill>
                        <a:effectLst/>
                        <a:latin typeface="Calibri"/>
                      </a:endParaRPr>
                    </a:p>
                  </a:txBody>
                  <a:tcPr marL="9772" marR="9772" marT="9772" marB="0" anchor="ctr"/>
                </a:tc>
                <a:tc>
                  <a:txBody>
                    <a:bodyPr/>
                    <a:lstStyle/>
                    <a:p>
                      <a:pPr algn="ctr" fontAlgn="ctr"/>
                      <a:r>
                        <a:rPr lang="en-GB" sz="1300" u="none" strike="noStrike" dirty="0">
                          <a:effectLst/>
                        </a:rPr>
                        <a:t>53%</a:t>
                      </a:r>
                      <a:endParaRPr lang="en-GB" sz="1300" b="0" i="0" u="none" strike="noStrike" dirty="0">
                        <a:solidFill>
                          <a:srgbClr val="000000"/>
                        </a:solidFill>
                        <a:effectLst/>
                        <a:latin typeface="Calibri"/>
                      </a:endParaRPr>
                    </a:p>
                  </a:txBody>
                  <a:tcPr marL="9772" marR="9772" marT="9772" marB="0" anchor="ctr"/>
                </a:tc>
                <a:tc>
                  <a:txBody>
                    <a:bodyPr/>
                    <a:lstStyle/>
                    <a:p>
                      <a:pPr algn="ctr" fontAlgn="ctr"/>
                      <a:r>
                        <a:rPr lang="en-GB" sz="1300" u="none" strike="noStrike" dirty="0">
                          <a:effectLst/>
                        </a:rPr>
                        <a:t>50%</a:t>
                      </a:r>
                      <a:endParaRPr lang="en-GB" sz="1300" b="0" i="0" u="none" strike="noStrike" dirty="0">
                        <a:solidFill>
                          <a:srgbClr val="000000"/>
                        </a:solidFill>
                        <a:effectLst/>
                        <a:latin typeface="Calibri"/>
                      </a:endParaRPr>
                    </a:p>
                  </a:txBody>
                  <a:tcPr marL="9772" marR="9772" marT="9772" marB="0" anchor="ctr"/>
                </a:tc>
              </a:tr>
              <a:tr h="395624">
                <a:tc vMerge="1">
                  <a:txBody>
                    <a:bodyPr/>
                    <a:lstStyle/>
                    <a:p>
                      <a:endParaRPr lang="en-GB"/>
                    </a:p>
                  </a:txBody>
                  <a:tcPr/>
                </a:tc>
                <a:tc>
                  <a:txBody>
                    <a:bodyPr/>
                    <a:lstStyle/>
                    <a:p>
                      <a:pPr algn="ctr" fontAlgn="ctr"/>
                      <a:r>
                        <a:rPr lang="en-GB" sz="1300" u="none" strike="noStrike" dirty="0">
                          <a:effectLst/>
                        </a:rPr>
                        <a:t>Material costs</a:t>
                      </a:r>
                      <a:endParaRPr lang="en-GB" sz="1300" b="0" i="0" u="none" strike="noStrike" dirty="0">
                        <a:solidFill>
                          <a:srgbClr val="000000"/>
                        </a:solidFill>
                        <a:effectLst/>
                        <a:latin typeface="Calibri"/>
                      </a:endParaRPr>
                    </a:p>
                  </a:txBody>
                  <a:tcPr marL="9772" marR="9772" marT="9772" marB="0" anchor="ctr"/>
                </a:tc>
                <a:tc>
                  <a:txBody>
                    <a:bodyPr/>
                    <a:lstStyle/>
                    <a:p>
                      <a:pPr algn="ctr" fontAlgn="ctr"/>
                      <a:r>
                        <a:rPr lang="en-GB" sz="1300" u="none" strike="noStrike" dirty="0">
                          <a:effectLst/>
                        </a:rPr>
                        <a:t>51%</a:t>
                      </a:r>
                      <a:endParaRPr lang="en-GB" sz="1300" b="0" i="0" u="none" strike="noStrike" dirty="0">
                        <a:solidFill>
                          <a:srgbClr val="000000"/>
                        </a:solidFill>
                        <a:effectLst/>
                        <a:latin typeface="Calibri"/>
                      </a:endParaRPr>
                    </a:p>
                  </a:txBody>
                  <a:tcPr marL="9772" marR="9772" marT="9772" marB="0" anchor="ctr"/>
                </a:tc>
                <a:tc>
                  <a:txBody>
                    <a:bodyPr/>
                    <a:lstStyle/>
                    <a:p>
                      <a:pPr algn="ctr" fontAlgn="ctr"/>
                      <a:r>
                        <a:rPr lang="en-GB" sz="1300" u="none" strike="noStrike" dirty="0">
                          <a:effectLst/>
                        </a:rPr>
                        <a:t>50%</a:t>
                      </a:r>
                      <a:endParaRPr lang="en-GB" sz="1300" b="0" i="0" u="none" strike="noStrike" dirty="0">
                        <a:solidFill>
                          <a:srgbClr val="000000"/>
                        </a:solidFill>
                        <a:effectLst/>
                        <a:latin typeface="Calibri"/>
                      </a:endParaRPr>
                    </a:p>
                  </a:txBody>
                  <a:tcPr marL="9772" marR="9772" marT="9772" marB="0" anchor="ctr"/>
                </a:tc>
                <a:tc>
                  <a:txBody>
                    <a:bodyPr/>
                    <a:lstStyle/>
                    <a:p>
                      <a:pPr algn="ctr" fontAlgn="ctr"/>
                      <a:r>
                        <a:rPr lang="en-GB" sz="1300" u="none" strike="noStrike" dirty="0">
                          <a:effectLst/>
                        </a:rPr>
                        <a:t>49%</a:t>
                      </a:r>
                      <a:endParaRPr lang="en-GB" sz="1300" b="0" i="0" u="none" strike="noStrike" dirty="0">
                        <a:solidFill>
                          <a:srgbClr val="000000"/>
                        </a:solidFill>
                        <a:effectLst/>
                        <a:latin typeface="Calibri"/>
                      </a:endParaRPr>
                    </a:p>
                  </a:txBody>
                  <a:tcPr marL="9772" marR="9772" marT="9772" marB="0" anchor="ctr"/>
                </a:tc>
                <a:tc>
                  <a:txBody>
                    <a:bodyPr/>
                    <a:lstStyle/>
                    <a:p>
                      <a:pPr algn="ctr" fontAlgn="ctr"/>
                      <a:r>
                        <a:rPr lang="en-GB" sz="1300" u="none" strike="noStrike" dirty="0">
                          <a:effectLst/>
                        </a:rPr>
                        <a:t>46%</a:t>
                      </a:r>
                      <a:endParaRPr lang="en-GB" sz="1300" b="0" i="0" u="none" strike="noStrike" dirty="0">
                        <a:solidFill>
                          <a:srgbClr val="000000"/>
                        </a:solidFill>
                        <a:effectLst/>
                        <a:latin typeface="Calibri"/>
                      </a:endParaRPr>
                    </a:p>
                  </a:txBody>
                  <a:tcPr marL="9772" marR="9772" marT="9772" marB="0" anchor="ctr"/>
                </a:tc>
                <a:tc>
                  <a:txBody>
                    <a:bodyPr/>
                    <a:lstStyle/>
                    <a:p>
                      <a:pPr algn="ctr" fontAlgn="ctr"/>
                      <a:r>
                        <a:rPr lang="en-GB" sz="1300" u="none" strike="noStrike" dirty="0">
                          <a:effectLst/>
                        </a:rPr>
                        <a:t>45%</a:t>
                      </a:r>
                      <a:endParaRPr lang="en-GB" sz="1300" b="0" i="0" u="none" strike="noStrike" dirty="0">
                        <a:solidFill>
                          <a:srgbClr val="000000"/>
                        </a:solidFill>
                        <a:effectLst/>
                        <a:latin typeface="Calibri"/>
                      </a:endParaRPr>
                    </a:p>
                  </a:txBody>
                  <a:tcPr marL="9772" marR="9772" marT="9772" marB="0" anchor="ct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16" presetClass="entr" presetSubtype="2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inVertical)">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74625"/>
            <a:ext cx="7770813" cy="1428750"/>
          </a:xfrm>
        </p:spPr>
        <p:txBody>
          <a:bodyPr/>
          <a:lstStyle/>
          <a:p>
            <a:pPr fontAlgn="auto">
              <a:spcAft>
                <a:spcPts val="0"/>
              </a:spcAft>
              <a:defRPr/>
            </a:pPr>
            <a:r>
              <a:rPr lang="en-US" dirty="0" smtClean="0"/>
              <a:t>Cause &amp; Effect</a:t>
            </a:r>
            <a:endParaRPr lang="en-US" dirty="0"/>
          </a:p>
        </p:txBody>
      </p:sp>
      <p:graphicFrame>
        <p:nvGraphicFramePr>
          <p:cNvPr id="5120" name="Content Placeholder 5119"/>
          <p:cNvGraphicFramePr>
            <a:graphicFrameLocks noGrp="1"/>
          </p:cNvGraphicFramePr>
          <p:nvPr>
            <p:ph idx="1"/>
          </p:nvPr>
        </p:nvGraphicFramePr>
        <p:xfrm>
          <a:off x="0" y="1143000"/>
          <a:ext cx="9144000" cy="5715000"/>
        </p:xfrm>
        <a:graphic>
          <a:graphicData uri="http://schemas.openxmlformats.org/drawingml/2006/table">
            <a:tbl>
              <a:tblPr>
                <a:tableStyleId>{5C22544A-7EE6-4342-B048-85BDC9FD1C3A}</a:tableStyleId>
              </a:tblPr>
              <a:tblGrid>
                <a:gridCol w="1557173"/>
                <a:gridCol w="1264471"/>
                <a:gridCol w="1264471"/>
                <a:gridCol w="1264471"/>
                <a:gridCol w="1264471"/>
                <a:gridCol w="1264471"/>
                <a:gridCol w="1264471"/>
              </a:tblGrid>
              <a:tr h="1428750">
                <a:tc>
                  <a:txBody>
                    <a:bodyPr/>
                    <a:lstStyle/>
                    <a:p>
                      <a:pPr algn="ctr" fontAlgn="ctr"/>
                      <a:r>
                        <a:rPr lang="en-GB" sz="900" b="1" u="none" strike="noStrike" dirty="0">
                          <a:solidFill>
                            <a:schemeClr val="tx1"/>
                          </a:solidFill>
                          <a:effectLst/>
                        </a:rPr>
                        <a:t>Financial Perspective</a:t>
                      </a:r>
                      <a:endParaRPr lang="en-GB" sz="900" b="1" i="0" u="none" strike="noStrike" dirty="0">
                        <a:solidFill>
                          <a:schemeClr val="tx1"/>
                        </a:solidFill>
                        <a:effectLst/>
                        <a:latin typeface="Calibri"/>
                      </a:endParaRPr>
                    </a:p>
                  </a:txBody>
                  <a:tcPr marL="0" marR="0" marT="0" marB="0" anchor="ctr">
                    <a:solidFill>
                      <a:schemeClr val="bg1"/>
                    </a:solidFill>
                  </a:tcPr>
                </a:tc>
                <a:tc>
                  <a:txBody>
                    <a:bodyPr/>
                    <a:lstStyle/>
                    <a:p>
                      <a:pPr algn="ctr" fontAlgn="ctr"/>
                      <a:r>
                        <a:rPr lang="en-GB" sz="900" u="none" strike="noStrike" dirty="0" smtClean="0">
                          <a:effectLst/>
                        </a:rPr>
                        <a:t>Gross </a:t>
                      </a:r>
                      <a:r>
                        <a:rPr lang="en-GB" sz="900" u="none" strike="noStrike" dirty="0">
                          <a:effectLst/>
                        </a:rPr>
                        <a:t>Margin</a:t>
                      </a:r>
                      <a:endParaRPr lang="en-GB" sz="900" b="0" i="0" u="none" strike="noStrike" dirty="0">
                        <a:solidFill>
                          <a:srgbClr val="000000"/>
                        </a:solidFill>
                        <a:effectLst/>
                        <a:latin typeface="Calibri"/>
                      </a:endParaRPr>
                    </a:p>
                  </a:txBody>
                  <a:tcPr marL="0" marR="0" marT="0" marB="0" anchor="ctr"/>
                </a:tc>
                <a:tc>
                  <a:txBody>
                    <a:bodyPr/>
                    <a:lstStyle/>
                    <a:p>
                      <a:pPr algn="ctr" fontAlgn="ctr"/>
                      <a:r>
                        <a:rPr lang="en-GB" sz="900" u="none" strike="noStrike" dirty="0">
                          <a:effectLst/>
                        </a:rPr>
                        <a:t>Return on Sales</a:t>
                      </a:r>
                      <a:endParaRPr lang="en-GB" sz="900" b="0" i="0" u="none" strike="noStrike" dirty="0">
                        <a:solidFill>
                          <a:srgbClr val="000000"/>
                        </a:solidFill>
                        <a:effectLst/>
                        <a:latin typeface="Calibri"/>
                      </a:endParaRPr>
                    </a:p>
                  </a:txBody>
                  <a:tcPr marL="0" marR="0" marT="0" marB="0" anchor="ctr"/>
                </a:tc>
                <a:tc>
                  <a:txBody>
                    <a:bodyPr/>
                    <a:lstStyle/>
                    <a:p>
                      <a:pPr algn="ctr" fontAlgn="ctr"/>
                      <a:r>
                        <a:rPr lang="en-GB" sz="900" u="none" strike="noStrike" dirty="0">
                          <a:effectLst/>
                        </a:rPr>
                        <a:t>Return on Capital Employed</a:t>
                      </a:r>
                      <a:endParaRPr lang="en-GB" sz="900" b="0" i="0" u="none" strike="noStrike" dirty="0">
                        <a:solidFill>
                          <a:srgbClr val="000000"/>
                        </a:solidFill>
                        <a:effectLst/>
                        <a:latin typeface="Calibri"/>
                      </a:endParaRPr>
                    </a:p>
                  </a:txBody>
                  <a:tcPr marL="0" marR="0" marT="0" marB="0" anchor="ctr"/>
                </a:tc>
                <a:tc>
                  <a:txBody>
                    <a:bodyPr/>
                    <a:lstStyle/>
                    <a:p>
                      <a:pPr algn="ctr" fontAlgn="ctr"/>
                      <a:r>
                        <a:rPr lang="en-GB" sz="900" u="none" strike="noStrike" dirty="0">
                          <a:effectLst/>
                        </a:rPr>
                        <a:t>Administration Costs</a:t>
                      </a:r>
                      <a:endParaRPr lang="en-GB" sz="900" b="0" i="0" u="none" strike="noStrike" dirty="0">
                        <a:solidFill>
                          <a:srgbClr val="000000"/>
                        </a:solidFill>
                        <a:effectLst/>
                        <a:latin typeface="Calibri"/>
                      </a:endParaRPr>
                    </a:p>
                  </a:txBody>
                  <a:tcPr marL="0" marR="0" marT="0" marB="0" anchor="ctr"/>
                </a:tc>
                <a:tc>
                  <a:txBody>
                    <a:bodyPr/>
                    <a:lstStyle/>
                    <a:p>
                      <a:pPr algn="ctr" fontAlgn="ctr"/>
                      <a:r>
                        <a:rPr lang="en-GB" sz="900" u="none" strike="noStrike" dirty="0">
                          <a:effectLst/>
                        </a:rPr>
                        <a:t>Material Costs</a:t>
                      </a:r>
                      <a:endParaRPr lang="en-GB" sz="900" b="0" i="0" u="none" strike="noStrike" dirty="0">
                        <a:solidFill>
                          <a:srgbClr val="000000"/>
                        </a:solidFill>
                        <a:effectLst/>
                        <a:latin typeface="Calibri"/>
                      </a:endParaRPr>
                    </a:p>
                  </a:txBody>
                  <a:tcPr marL="0" marR="0" marT="0" marB="0" anchor="ctr"/>
                </a:tc>
                <a:tc>
                  <a:txBody>
                    <a:bodyPr/>
                    <a:lstStyle/>
                    <a:p>
                      <a:pPr algn="l" fontAlgn="ctr"/>
                      <a:r>
                        <a:rPr lang="en-GB" sz="900" u="none" strike="noStrike" dirty="0">
                          <a:effectLst/>
                        </a:rPr>
                        <a:t> </a:t>
                      </a:r>
                      <a:endParaRPr lang="en-GB" sz="900" b="0" i="0" u="none" strike="noStrike" dirty="0">
                        <a:solidFill>
                          <a:srgbClr val="000000"/>
                        </a:solidFill>
                        <a:effectLst/>
                        <a:latin typeface="Calibri"/>
                      </a:endParaRPr>
                    </a:p>
                  </a:txBody>
                  <a:tcPr marL="0" marR="0" marT="0" marB="0" anchor="ctr"/>
                </a:tc>
              </a:tr>
              <a:tr h="1428750">
                <a:tc>
                  <a:txBody>
                    <a:bodyPr/>
                    <a:lstStyle/>
                    <a:p>
                      <a:pPr algn="ctr" fontAlgn="ctr"/>
                      <a:r>
                        <a:rPr lang="en-GB" sz="900" b="1" u="none" strike="noStrike" dirty="0">
                          <a:solidFill>
                            <a:schemeClr val="tx1"/>
                          </a:solidFill>
                          <a:effectLst/>
                        </a:rPr>
                        <a:t>Customer Perspective</a:t>
                      </a:r>
                      <a:endParaRPr lang="en-GB" sz="900" b="1" i="0" u="none" strike="noStrike" dirty="0">
                        <a:solidFill>
                          <a:schemeClr val="tx1"/>
                        </a:solidFill>
                        <a:effectLst/>
                        <a:latin typeface="Calibri"/>
                      </a:endParaRPr>
                    </a:p>
                  </a:txBody>
                  <a:tcPr marL="0" marR="0" marT="0" marB="0" anchor="ctr">
                    <a:solidFill>
                      <a:schemeClr val="bg1"/>
                    </a:solidFill>
                  </a:tcPr>
                </a:tc>
                <a:tc>
                  <a:txBody>
                    <a:bodyPr/>
                    <a:lstStyle/>
                    <a:p>
                      <a:pPr algn="ctr" fontAlgn="ctr"/>
                      <a:r>
                        <a:rPr lang="en-GB" sz="900" u="none" strike="noStrike" dirty="0">
                          <a:effectLst/>
                        </a:rPr>
                        <a:t>New product Quality-Sail Away</a:t>
                      </a:r>
                      <a:endParaRPr lang="en-GB" sz="900" b="0" i="0" u="none" strike="noStrike" dirty="0">
                        <a:solidFill>
                          <a:srgbClr val="000000"/>
                        </a:solidFill>
                        <a:effectLst/>
                        <a:latin typeface="Calibri"/>
                      </a:endParaRPr>
                    </a:p>
                  </a:txBody>
                  <a:tcPr marL="0" marR="0" marT="0" marB="0" anchor="ctr"/>
                </a:tc>
                <a:tc>
                  <a:txBody>
                    <a:bodyPr/>
                    <a:lstStyle/>
                    <a:p>
                      <a:pPr algn="ctr" fontAlgn="ctr"/>
                      <a:r>
                        <a:rPr lang="en-GB" sz="900" u="none" strike="noStrike" dirty="0">
                          <a:effectLst/>
                        </a:rPr>
                        <a:t>Customers </a:t>
                      </a:r>
                      <a:r>
                        <a:rPr lang="en-GB" sz="900" u="none" strike="noStrike" dirty="0" smtClean="0">
                          <a:effectLst/>
                        </a:rPr>
                        <a:t>Delightment</a:t>
                      </a:r>
                      <a:endParaRPr lang="en-GB" sz="900" b="0" i="0" u="none" strike="noStrike" dirty="0">
                        <a:solidFill>
                          <a:srgbClr val="000000"/>
                        </a:solidFill>
                        <a:effectLst/>
                        <a:latin typeface="Calibri"/>
                      </a:endParaRPr>
                    </a:p>
                  </a:txBody>
                  <a:tcPr marL="0" marR="0" marT="0" marB="0" anchor="ctr"/>
                </a:tc>
                <a:tc>
                  <a:txBody>
                    <a:bodyPr/>
                    <a:lstStyle/>
                    <a:p>
                      <a:pPr algn="ctr" fontAlgn="ctr"/>
                      <a:r>
                        <a:rPr lang="en-GB" sz="900" u="none" strike="noStrike" dirty="0">
                          <a:effectLst/>
                        </a:rPr>
                        <a:t>Increase No. of Customers</a:t>
                      </a:r>
                      <a:endParaRPr lang="en-GB" sz="900" b="0" i="0" u="none" strike="noStrike" dirty="0">
                        <a:solidFill>
                          <a:srgbClr val="000000"/>
                        </a:solidFill>
                        <a:effectLst/>
                        <a:latin typeface="Calibri"/>
                      </a:endParaRPr>
                    </a:p>
                  </a:txBody>
                  <a:tcPr marL="0" marR="0" marT="0" marB="0" anchor="ctr"/>
                </a:tc>
                <a:tc>
                  <a:txBody>
                    <a:bodyPr/>
                    <a:lstStyle/>
                    <a:p>
                      <a:pPr algn="ctr" fontAlgn="ctr"/>
                      <a:r>
                        <a:rPr lang="en-GB" sz="900" u="none" strike="noStrike" dirty="0">
                          <a:effectLst/>
                        </a:rPr>
                        <a:t>Competitive price</a:t>
                      </a:r>
                      <a:endParaRPr lang="en-GB" sz="900" b="0" i="0" u="none" strike="noStrike" dirty="0">
                        <a:solidFill>
                          <a:srgbClr val="000000"/>
                        </a:solidFill>
                        <a:effectLst/>
                        <a:latin typeface="Calibri"/>
                      </a:endParaRPr>
                    </a:p>
                  </a:txBody>
                  <a:tcPr marL="0" marR="0" marT="0" marB="0" anchor="ctr"/>
                </a:tc>
                <a:tc>
                  <a:txBody>
                    <a:bodyPr/>
                    <a:lstStyle/>
                    <a:p>
                      <a:pPr algn="ctr" fontAlgn="ctr"/>
                      <a:r>
                        <a:rPr lang="en-GB" sz="900" u="none" strike="noStrike" dirty="0">
                          <a:effectLst/>
                        </a:rPr>
                        <a:t>Shipment (Delivery)</a:t>
                      </a:r>
                      <a:endParaRPr lang="en-GB" sz="900" b="0" i="0" u="none" strike="noStrike" dirty="0">
                        <a:solidFill>
                          <a:srgbClr val="000000"/>
                        </a:solidFill>
                        <a:effectLst/>
                        <a:latin typeface="Calibri"/>
                      </a:endParaRPr>
                    </a:p>
                  </a:txBody>
                  <a:tcPr marL="0" marR="0" marT="0" marB="0" anchor="ctr"/>
                </a:tc>
                <a:tc>
                  <a:txBody>
                    <a:bodyPr/>
                    <a:lstStyle/>
                    <a:p>
                      <a:pPr algn="ctr" fontAlgn="ctr"/>
                      <a:r>
                        <a:rPr lang="en-GB" sz="900" u="none" strike="noStrike" dirty="0">
                          <a:effectLst/>
                        </a:rPr>
                        <a:t>Increase Market Share</a:t>
                      </a:r>
                      <a:endParaRPr lang="en-GB" sz="900" b="0" i="0" u="none" strike="noStrike" dirty="0">
                        <a:solidFill>
                          <a:srgbClr val="000000"/>
                        </a:solidFill>
                        <a:effectLst/>
                        <a:latin typeface="Calibri"/>
                      </a:endParaRPr>
                    </a:p>
                  </a:txBody>
                  <a:tcPr marL="0" marR="0" marT="0" marB="0" anchor="ctr"/>
                </a:tc>
              </a:tr>
              <a:tr h="1428750">
                <a:tc>
                  <a:txBody>
                    <a:bodyPr/>
                    <a:lstStyle/>
                    <a:p>
                      <a:pPr algn="ctr" fontAlgn="ctr"/>
                      <a:r>
                        <a:rPr lang="en-GB" sz="900" b="1" u="none" strike="noStrike" dirty="0">
                          <a:solidFill>
                            <a:schemeClr val="tx1"/>
                          </a:solidFill>
                          <a:effectLst/>
                        </a:rPr>
                        <a:t>Internal Business Process</a:t>
                      </a:r>
                      <a:endParaRPr lang="en-GB" sz="900" b="1" i="0" u="none" strike="noStrike" dirty="0">
                        <a:solidFill>
                          <a:schemeClr val="tx1"/>
                        </a:solidFill>
                        <a:effectLst/>
                        <a:latin typeface="Calibri"/>
                      </a:endParaRPr>
                    </a:p>
                  </a:txBody>
                  <a:tcPr marL="0" marR="0" marT="0" marB="0" anchor="ctr">
                    <a:solidFill>
                      <a:schemeClr val="bg1"/>
                    </a:solidFill>
                  </a:tcPr>
                </a:tc>
                <a:tc>
                  <a:txBody>
                    <a:bodyPr/>
                    <a:lstStyle/>
                    <a:p>
                      <a:pPr algn="ctr" fontAlgn="ctr"/>
                      <a:r>
                        <a:rPr lang="en-GB" sz="900" u="none" strike="noStrike" dirty="0">
                          <a:effectLst/>
                        </a:rPr>
                        <a:t>Productivity Efficiency</a:t>
                      </a:r>
                      <a:endParaRPr lang="en-GB" sz="900" b="0" i="0" u="none" strike="noStrike" dirty="0">
                        <a:solidFill>
                          <a:srgbClr val="000000"/>
                        </a:solidFill>
                        <a:effectLst/>
                        <a:latin typeface="Calibri"/>
                      </a:endParaRPr>
                    </a:p>
                  </a:txBody>
                  <a:tcPr marL="0" marR="0" marT="0" marB="0" anchor="ctr"/>
                </a:tc>
                <a:tc>
                  <a:txBody>
                    <a:bodyPr/>
                    <a:lstStyle/>
                    <a:p>
                      <a:pPr algn="ctr" fontAlgn="ctr"/>
                      <a:r>
                        <a:rPr lang="en-GB" sz="900" u="none" strike="noStrike" dirty="0">
                          <a:effectLst/>
                        </a:rPr>
                        <a:t>Production </a:t>
                      </a:r>
                      <a:r>
                        <a:rPr lang="en-GB" sz="900" u="none" strike="noStrike" dirty="0" smtClean="0">
                          <a:effectLst/>
                        </a:rPr>
                        <a:t>Level</a:t>
                      </a:r>
                      <a:endParaRPr lang="en-GB" sz="900" b="0" i="0" u="none" strike="noStrike" dirty="0">
                        <a:solidFill>
                          <a:srgbClr val="000000"/>
                        </a:solidFill>
                        <a:effectLst/>
                        <a:latin typeface="Calibri"/>
                      </a:endParaRPr>
                    </a:p>
                  </a:txBody>
                  <a:tcPr marL="0" marR="0" marT="0" marB="0" anchor="ctr"/>
                </a:tc>
                <a:tc>
                  <a:txBody>
                    <a:bodyPr/>
                    <a:lstStyle/>
                    <a:p>
                      <a:pPr algn="ctr" fontAlgn="ctr"/>
                      <a:r>
                        <a:rPr lang="en-GB" sz="900" u="none" strike="noStrike" dirty="0">
                          <a:effectLst/>
                        </a:rPr>
                        <a:t> Marketing-Sales (Efficiency)</a:t>
                      </a:r>
                      <a:endParaRPr lang="en-GB" sz="900" b="0" i="0" u="none" strike="noStrike" dirty="0">
                        <a:solidFill>
                          <a:srgbClr val="000000"/>
                        </a:solidFill>
                        <a:effectLst/>
                        <a:latin typeface="Calibri"/>
                      </a:endParaRPr>
                    </a:p>
                  </a:txBody>
                  <a:tcPr marL="0" marR="0" marT="0" marB="0" anchor="ctr"/>
                </a:tc>
                <a:tc>
                  <a:txBody>
                    <a:bodyPr/>
                    <a:lstStyle/>
                    <a:p>
                      <a:pPr algn="ctr" fontAlgn="ctr"/>
                      <a:r>
                        <a:rPr lang="en-GB" sz="900" u="none" strike="noStrike" dirty="0">
                          <a:effectLst/>
                        </a:rPr>
                        <a:t>Reduce Stock Levels of Current Products</a:t>
                      </a:r>
                      <a:endParaRPr lang="en-GB" sz="900" b="0" i="0" u="none" strike="noStrike" dirty="0">
                        <a:solidFill>
                          <a:srgbClr val="000000"/>
                        </a:solidFill>
                        <a:effectLst/>
                        <a:latin typeface="Calibri"/>
                      </a:endParaRPr>
                    </a:p>
                  </a:txBody>
                  <a:tcPr marL="0" marR="0" marT="0" marB="0" anchor="ctr"/>
                </a:tc>
                <a:tc>
                  <a:txBody>
                    <a:bodyPr/>
                    <a:lstStyle/>
                    <a:p>
                      <a:pPr algn="ctr" fontAlgn="ctr"/>
                      <a:r>
                        <a:rPr lang="en-GB" sz="900" u="none" strike="noStrike" dirty="0">
                          <a:effectLst/>
                        </a:rPr>
                        <a:t>NPI New Product Introduction</a:t>
                      </a:r>
                      <a:endParaRPr lang="en-GB" sz="900" b="0" i="0" u="none" strike="noStrike" dirty="0">
                        <a:solidFill>
                          <a:srgbClr val="000000"/>
                        </a:solidFill>
                        <a:effectLst/>
                        <a:latin typeface="Calibri"/>
                      </a:endParaRPr>
                    </a:p>
                  </a:txBody>
                  <a:tcPr marL="0" marR="0" marT="0" marB="0" anchor="ctr"/>
                </a:tc>
                <a:tc>
                  <a:txBody>
                    <a:bodyPr/>
                    <a:lstStyle/>
                    <a:p>
                      <a:pPr algn="ctr" fontAlgn="ctr"/>
                      <a:r>
                        <a:rPr lang="en-GB" sz="900" u="none" strike="noStrike" dirty="0">
                          <a:effectLst/>
                        </a:rPr>
                        <a:t>Improve Finance and HR Departments</a:t>
                      </a:r>
                      <a:endParaRPr lang="en-GB" sz="900" b="0" i="0" u="none" strike="noStrike" dirty="0">
                        <a:solidFill>
                          <a:srgbClr val="000000"/>
                        </a:solidFill>
                        <a:effectLst/>
                        <a:latin typeface="Calibri"/>
                      </a:endParaRPr>
                    </a:p>
                  </a:txBody>
                  <a:tcPr marL="0" marR="0" marT="0" marB="0" anchor="ctr"/>
                </a:tc>
              </a:tr>
              <a:tr h="1428750">
                <a:tc>
                  <a:txBody>
                    <a:bodyPr/>
                    <a:lstStyle/>
                    <a:p>
                      <a:pPr algn="ctr" fontAlgn="ctr"/>
                      <a:r>
                        <a:rPr lang="en-GB" sz="900" b="1" u="none" strike="noStrike" dirty="0">
                          <a:solidFill>
                            <a:schemeClr val="tx1"/>
                          </a:solidFill>
                          <a:effectLst/>
                        </a:rPr>
                        <a:t>Learning &amp; Growth</a:t>
                      </a:r>
                      <a:endParaRPr lang="en-GB" sz="900" b="1" i="0" u="none" strike="noStrike" dirty="0">
                        <a:solidFill>
                          <a:schemeClr val="tx1"/>
                        </a:solidFill>
                        <a:effectLst/>
                        <a:latin typeface="Calibri"/>
                      </a:endParaRPr>
                    </a:p>
                  </a:txBody>
                  <a:tcPr marL="0" marR="0" marT="0" marB="0" anchor="ctr">
                    <a:solidFill>
                      <a:schemeClr val="bg1"/>
                    </a:solidFill>
                  </a:tcPr>
                </a:tc>
                <a:tc>
                  <a:txBody>
                    <a:bodyPr/>
                    <a:lstStyle/>
                    <a:p>
                      <a:pPr algn="ctr" fontAlgn="ctr"/>
                      <a:r>
                        <a:rPr lang="en-GB" sz="900" u="none" strike="noStrike" dirty="0">
                          <a:effectLst/>
                        </a:rPr>
                        <a:t>Staff training       Education</a:t>
                      </a:r>
                      <a:endParaRPr lang="en-GB" sz="900" b="0" i="0" u="none" strike="noStrike" dirty="0">
                        <a:solidFill>
                          <a:srgbClr val="000000"/>
                        </a:solidFill>
                        <a:effectLst/>
                        <a:latin typeface="Calibri"/>
                      </a:endParaRPr>
                    </a:p>
                  </a:txBody>
                  <a:tcPr marL="0" marR="0" marT="0" marB="0" anchor="ctr"/>
                </a:tc>
                <a:tc>
                  <a:txBody>
                    <a:bodyPr/>
                    <a:lstStyle/>
                    <a:p>
                      <a:pPr algn="ctr" fontAlgn="ctr"/>
                      <a:r>
                        <a:rPr lang="en-GB" sz="900" u="none" strike="noStrike" dirty="0">
                          <a:effectLst/>
                        </a:rPr>
                        <a:t>Improve Employee Satisfaction</a:t>
                      </a:r>
                      <a:endParaRPr lang="en-GB" sz="900" b="0" i="0" u="none" strike="noStrike" dirty="0">
                        <a:solidFill>
                          <a:srgbClr val="000000"/>
                        </a:solidFill>
                        <a:effectLst/>
                        <a:latin typeface="Calibri"/>
                      </a:endParaRPr>
                    </a:p>
                  </a:txBody>
                  <a:tcPr marL="0" marR="0" marT="0" marB="0" anchor="ctr"/>
                </a:tc>
                <a:tc>
                  <a:txBody>
                    <a:bodyPr/>
                    <a:lstStyle/>
                    <a:p>
                      <a:pPr algn="ctr" fontAlgn="ctr"/>
                      <a:r>
                        <a:rPr lang="en-GB" sz="900" u="none" strike="noStrike" dirty="0">
                          <a:effectLst/>
                        </a:rPr>
                        <a:t>R&amp;D (Innovation )</a:t>
                      </a:r>
                      <a:endParaRPr lang="en-GB" sz="900" b="0" i="0" u="none" strike="noStrike" dirty="0">
                        <a:solidFill>
                          <a:srgbClr val="000000"/>
                        </a:solidFill>
                        <a:effectLst/>
                        <a:latin typeface="Calibri"/>
                      </a:endParaRPr>
                    </a:p>
                  </a:txBody>
                  <a:tcPr marL="0" marR="0" marT="0" marB="0" anchor="ctr"/>
                </a:tc>
                <a:tc>
                  <a:txBody>
                    <a:bodyPr/>
                    <a:lstStyle/>
                    <a:p>
                      <a:pPr algn="ctr" fontAlgn="ctr"/>
                      <a:endParaRPr lang="en-GB" sz="900" b="0" i="0" u="none" strike="noStrike" dirty="0">
                        <a:solidFill>
                          <a:srgbClr val="000000"/>
                        </a:solidFill>
                        <a:effectLst/>
                        <a:latin typeface="Calibri"/>
                      </a:endParaRPr>
                    </a:p>
                  </a:txBody>
                  <a:tcPr marL="0" marR="0" marT="0" marB="0" anchor="ctr"/>
                </a:tc>
                <a:tc>
                  <a:txBody>
                    <a:bodyPr/>
                    <a:lstStyle/>
                    <a:p>
                      <a:pPr algn="ctr" fontAlgn="ctr"/>
                      <a:endParaRPr lang="en-GB" sz="900" b="0" i="0" u="none" strike="noStrike" dirty="0">
                        <a:solidFill>
                          <a:srgbClr val="000000"/>
                        </a:solidFill>
                        <a:effectLst/>
                        <a:latin typeface="Calibri"/>
                      </a:endParaRPr>
                    </a:p>
                  </a:txBody>
                  <a:tcPr marL="0" marR="0" marT="0" marB="0" anchor="ctr"/>
                </a:tc>
                <a:tc>
                  <a:txBody>
                    <a:bodyPr/>
                    <a:lstStyle/>
                    <a:p>
                      <a:pPr algn="l" fontAlgn="ctr"/>
                      <a:r>
                        <a:rPr lang="en-GB" sz="900" u="none" strike="noStrike" dirty="0">
                          <a:effectLst/>
                        </a:rPr>
                        <a:t> </a:t>
                      </a:r>
                      <a:endParaRPr lang="en-GB" sz="900" b="0" i="0" u="none" strike="noStrike" dirty="0">
                        <a:solidFill>
                          <a:srgbClr val="000000"/>
                        </a:solidFill>
                        <a:effectLst/>
                        <a:latin typeface="Calibri"/>
                      </a:endParaRPr>
                    </a:p>
                  </a:txBody>
                  <a:tcPr marL="0" marR="0" marT="0" marB="0" anchor="ctr"/>
                </a:tc>
              </a:tr>
            </a:tbl>
          </a:graphicData>
        </a:graphic>
      </p:graphicFrame>
      <p:cxnSp>
        <p:nvCxnSpPr>
          <p:cNvPr id="34" name="Straight Arrow Connector 33"/>
          <p:cNvCxnSpPr/>
          <p:nvPr/>
        </p:nvCxnSpPr>
        <p:spPr>
          <a:xfrm flipH="1" flipV="1">
            <a:off x="2667000" y="3605213"/>
            <a:ext cx="711200" cy="773112"/>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35" name="Straight Arrow Connector 34"/>
          <p:cNvCxnSpPr/>
          <p:nvPr/>
        </p:nvCxnSpPr>
        <p:spPr>
          <a:xfrm flipV="1">
            <a:off x="2463800" y="5021263"/>
            <a:ext cx="749300" cy="647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p:nvPr/>
        </p:nvCxnSpPr>
        <p:spPr>
          <a:xfrm flipV="1">
            <a:off x="2584450" y="5010150"/>
            <a:ext cx="2101850" cy="6921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flipV="1">
            <a:off x="3475038" y="3635375"/>
            <a:ext cx="2327275" cy="78105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38" name="Straight Arrow Connector 37"/>
          <p:cNvCxnSpPr/>
          <p:nvPr/>
        </p:nvCxnSpPr>
        <p:spPr>
          <a:xfrm flipV="1">
            <a:off x="4651375" y="3635375"/>
            <a:ext cx="2301875" cy="74295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39" name="Straight Arrow Connector 38"/>
          <p:cNvCxnSpPr/>
          <p:nvPr/>
        </p:nvCxnSpPr>
        <p:spPr>
          <a:xfrm flipV="1">
            <a:off x="7164388" y="3611563"/>
            <a:ext cx="0" cy="76200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40" name="Straight Arrow Connector 39"/>
          <p:cNvCxnSpPr/>
          <p:nvPr/>
        </p:nvCxnSpPr>
        <p:spPr>
          <a:xfrm flipH="1" flipV="1">
            <a:off x="3462338" y="3611563"/>
            <a:ext cx="3490912" cy="76200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41" name="Straight Arrow Connector 40"/>
          <p:cNvCxnSpPr/>
          <p:nvPr/>
        </p:nvCxnSpPr>
        <p:spPr>
          <a:xfrm flipV="1">
            <a:off x="2162175" y="2312988"/>
            <a:ext cx="4791075" cy="758825"/>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42" name="Straight Arrow Connector 41"/>
          <p:cNvCxnSpPr/>
          <p:nvPr/>
        </p:nvCxnSpPr>
        <p:spPr>
          <a:xfrm flipH="1" flipV="1">
            <a:off x="2371725" y="2170113"/>
            <a:ext cx="4465638" cy="998537"/>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43" name="Straight Arrow Connector 42"/>
          <p:cNvCxnSpPr/>
          <p:nvPr/>
        </p:nvCxnSpPr>
        <p:spPr>
          <a:xfrm flipV="1">
            <a:off x="4762500" y="4951413"/>
            <a:ext cx="2401888" cy="711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flipH="1" flipV="1">
            <a:off x="3378200" y="2159000"/>
            <a:ext cx="1295400" cy="229870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47" name="Straight Arrow Connector 46"/>
          <p:cNvCxnSpPr/>
          <p:nvPr/>
        </p:nvCxnSpPr>
        <p:spPr>
          <a:xfrm flipV="1">
            <a:off x="5895975" y="2312988"/>
            <a:ext cx="1268413" cy="836612"/>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48" name="Straight Arrow Connector 47"/>
          <p:cNvCxnSpPr/>
          <p:nvPr/>
        </p:nvCxnSpPr>
        <p:spPr>
          <a:xfrm flipH="1" flipV="1">
            <a:off x="2133600" y="2312988"/>
            <a:ext cx="3668713" cy="817562"/>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49" name="Straight Arrow Connector 48"/>
          <p:cNvCxnSpPr/>
          <p:nvPr/>
        </p:nvCxnSpPr>
        <p:spPr>
          <a:xfrm flipV="1">
            <a:off x="2162175" y="2332038"/>
            <a:ext cx="3870325" cy="33686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flipV="1">
            <a:off x="2162175" y="2312988"/>
            <a:ext cx="2600325" cy="695325"/>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51" name="Straight Arrow Connector 50"/>
          <p:cNvCxnSpPr/>
          <p:nvPr/>
        </p:nvCxnSpPr>
        <p:spPr>
          <a:xfrm flipV="1">
            <a:off x="4557713" y="2203450"/>
            <a:ext cx="1309687" cy="225425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52" name="Straight Arrow Connector 51"/>
          <p:cNvCxnSpPr/>
          <p:nvPr/>
        </p:nvCxnSpPr>
        <p:spPr>
          <a:xfrm flipH="1">
            <a:off x="3448050" y="4260850"/>
            <a:ext cx="2443163" cy="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53" name="Straight Arrow Connector 52"/>
          <p:cNvCxnSpPr/>
          <p:nvPr/>
        </p:nvCxnSpPr>
        <p:spPr>
          <a:xfrm flipV="1">
            <a:off x="4846638" y="3571875"/>
            <a:ext cx="0" cy="885825"/>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54" name="Straight Arrow Connector 53"/>
          <p:cNvCxnSpPr/>
          <p:nvPr/>
        </p:nvCxnSpPr>
        <p:spPr>
          <a:xfrm flipH="1" flipV="1">
            <a:off x="2162175" y="2203450"/>
            <a:ext cx="2524125" cy="92710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55" name="Straight Arrow Connector 54"/>
          <p:cNvCxnSpPr/>
          <p:nvPr/>
        </p:nvCxnSpPr>
        <p:spPr>
          <a:xfrm>
            <a:off x="3565525" y="3032125"/>
            <a:ext cx="3378200" cy="28575"/>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56" name="Straight Arrow Connector 55"/>
          <p:cNvCxnSpPr/>
          <p:nvPr/>
        </p:nvCxnSpPr>
        <p:spPr>
          <a:xfrm flipH="1" flipV="1">
            <a:off x="2044700" y="2417763"/>
            <a:ext cx="6256338" cy="676275"/>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57" name="Straight Arrow Connector 56"/>
          <p:cNvCxnSpPr/>
          <p:nvPr/>
        </p:nvCxnSpPr>
        <p:spPr>
          <a:xfrm flipH="1" flipV="1">
            <a:off x="4924425" y="2312988"/>
            <a:ext cx="3305175" cy="695325"/>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58" name="Straight Arrow Connector 57"/>
          <p:cNvCxnSpPr/>
          <p:nvPr/>
        </p:nvCxnSpPr>
        <p:spPr>
          <a:xfrm flipH="1" flipV="1">
            <a:off x="6097588" y="2214563"/>
            <a:ext cx="2174875" cy="2068512"/>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29" name="Straight Arrow Connector 28"/>
          <p:cNvCxnSpPr/>
          <p:nvPr/>
        </p:nvCxnSpPr>
        <p:spPr>
          <a:xfrm flipH="1" flipV="1">
            <a:off x="2339975" y="5021263"/>
            <a:ext cx="1122363" cy="76358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flipV="1">
            <a:off x="2166938" y="4927600"/>
            <a:ext cx="0" cy="8572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9" name="Straight Arrow Connector 58"/>
          <p:cNvCxnSpPr/>
          <p:nvPr/>
        </p:nvCxnSpPr>
        <p:spPr>
          <a:xfrm flipV="1">
            <a:off x="5995988" y="2159000"/>
            <a:ext cx="0" cy="2257425"/>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60" name="Straight Arrow Connector 59"/>
          <p:cNvCxnSpPr/>
          <p:nvPr/>
        </p:nvCxnSpPr>
        <p:spPr>
          <a:xfrm flipH="1" flipV="1">
            <a:off x="3475038" y="2133600"/>
            <a:ext cx="3911600" cy="960438"/>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5120"/>
                                        </p:tgtEl>
                                        <p:attrNameLst>
                                          <p:attrName>style.visibility</p:attrName>
                                        </p:attrNameLst>
                                      </p:cBhvr>
                                      <p:to>
                                        <p:strVal val="visible"/>
                                      </p:to>
                                    </p:set>
                                    <p:animEffect transition="in" filter="fade">
                                      <p:cBhvr>
                                        <p:cTn id="7" dur="2000"/>
                                        <p:tgtEl>
                                          <p:spTgt spid="5120"/>
                                        </p:tgtEl>
                                      </p:cBhvr>
                                    </p:animEffect>
                                    <p:anim calcmode="lin" valueType="num">
                                      <p:cBhvr>
                                        <p:cTn id="8" dur="2000" fill="hold"/>
                                        <p:tgtEl>
                                          <p:spTgt spid="5120"/>
                                        </p:tgtEl>
                                        <p:attrNameLst>
                                          <p:attrName>ppt_w</p:attrName>
                                        </p:attrNameLst>
                                      </p:cBhvr>
                                      <p:tavLst>
                                        <p:tav tm="0" fmla="#ppt_w*sin(2.5*pi*$)">
                                          <p:val>
                                            <p:fltVal val="0"/>
                                          </p:val>
                                        </p:tav>
                                        <p:tav tm="100000">
                                          <p:val>
                                            <p:fltVal val="1"/>
                                          </p:val>
                                        </p:tav>
                                      </p:tavLst>
                                    </p:anim>
                                    <p:anim calcmode="lin" valueType="num">
                                      <p:cBhvr>
                                        <p:cTn id="9" dur="2000" fill="hold"/>
                                        <p:tgtEl>
                                          <p:spTgt spid="5120"/>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2000"/>
                                        <p:tgtEl>
                                          <p:spTgt spid="34"/>
                                        </p:tgtEl>
                                      </p:cBhvr>
                                    </p:animEffect>
                                    <p:anim calcmode="lin" valueType="num">
                                      <p:cBhvr>
                                        <p:cTn id="13" dur="2000" fill="hold"/>
                                        <p:tgtEl>
                                          <p:spTgt spid="34"/>
                                        </p:tgtEl>
                                        <p:attrNameLst>
                                          <p:attrName>ppt_w</p:attrName>
                                        </p:attrNameLst>
                                      </p:cBhvr>
                                      <p:tavLst>
                                        <p:tav tm="0" fmla="#ppt_w*sin(2.5*pi*$)">
                                          <p:val>
                                            <p:fltVal val="0"/>
                                          </p:val>
                                        </p:tav>
                                        <p:tav tm="100000">
                                          <p:val>
                                            <p:fltVal val="1"/>
                                          </p:val>
                                        </p:tav>
                                      </p:tavLst>
                                    </p:anim>
                                    <p:anim calcmode="lin" valueType="num">
                                      <p:cBhvr>
                                        <p:cTn id="14" dur="2000" fill="hold"/>
                                        <p:tgtEl>
                                          <p:spTgt spid="34"/>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2000"/>
                                        <p:tgtEl>
                                          <p:spTgt spid="35"/>
                                        </p:tgtEl>
                                      </p:cBhvr>
                                    </p:animEffect>
                                    <p:anim calcmode="lin" valueType="num">
                                      <p:cBhvr>
                                        <p:cTn id="18" dur="2000" fill="hold"/>
                                        <p:tgtEl>
                                          <p:spTgt spid="35"/>
                                        </p:tgtEl>
                                        <p:attrNameLst>
                                          <p:attrName>ppt_w</p:attrName>
                                        </p:attrNameLst>
                                      </p:cBhvr>
                                      <p:tavLst>
                                        <p:tav tm="0" fmla="#ppt_w*sin(2.5*pi*$)">
                                          <p:val>
                                            <p:fltVal val="0"/>
                                          </p:val>
                                        </p:tav>
                                        <p:tav tm="100000">
                                          <p:val>
                                            <p:fltVal val="1"/>
                                          </p:val>
                                        </p:tav>
                                      </p:tavLst>
                                    </p:anim>
                                    <p:anim calcmode="lin" valueType="num">
                                      <p:cBhvr>
                                        <p:cTn id="19" dur="2000" fill="hold"/>
                                        <p:tgtEl>
                                          <p:spTgt spid="35"/>
                                        </p:tgtEl>
                                        <p:attrNameLst>
                                          <p:attrName>ppt_h</p:attrName>
                                        </p:attrNameLst>
                                      </p:cBhvr>
                                      <p:tavLst>
                                        <p:tav tm="0">
                                          <p:val>
                                            <p:strVal val="#ppt_h"/>
                                          </p:val>
                                        </p:tav>
                                        <p:tav tm="100000">
                                          <p:val>
                                            <p:strVal val="#ppt_h"/>
                                          </p:val>
                                        </p:tav>
                                      </p:tavLst>
                                    </p:anim>
                                  </p:childTnLst>
                                </p:cTn>
                              </p:par>
                              <p:par>
                                <p:cTn id="20" presetID="45" presetClass="entr" presetSubtype="0" fill="hold" nodeType="with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2000"/>
                                        <p:tgtEl>
                                          <p:spTgt spid="36"/>
                                        </p:tgtEl>
                                      </p:cBhvr>
                                    </p:animEffect>
                                    <p:anim calcmode="lin" valueType="num">
                                      <p:cBhvr>
                                        <p:cTn id="23" dur="2000" fill="hold"/>
                                        <p:tgtEl>
                                          <p:spTgt spid="36"/>
                                        </p:tgtEl>
                                        <p:attrNameLst>
                                          <p:attrName>ppt_w</p:attrName>
                                        </p:attrNameLst>
                                      </p:cBhvr>
                                      <p:tavLst>
                                        <p:tav tm="0" fmla="#ppt_w*sin(2.5*pi*$)">
                                          <p:val>
                                            <p:fltVal val="0"/>
                                          </p:val>
                                        </p:tav>
                                        <p:tav tm="100000">
                                          <p:val>
                                            <p:fltVal val="1"/>
                                          </p:val>
                                        </p:tav>
                                      </p:tavLst>
                                    </p:anim>
                                    <p:anim calcmode="lin" valueType="num">
                                      <p:cBhvr>
                                        <p:cTn id="24" dur="2000" fill="hold"/>
                                        <p:tgtEl>
                                          <p:spTgt spid="36"/>
                                        </p:tgtEl>
                                        <p:attrNameLst>
                                          <p:attrName>ppt_h</p:attrName>
                                        </p:attrNameLst>
                                      </p:cBhvr>
                                      <p:tavLst>
                                        <p:tav tm="0">
                                          <p:val>
                                            <p:strVal val="#ppt_h"/>
                                          </p:val>
                                        </p:tav>
                                        <p:tav tm="100000">
                                          <p:val>
                                            <p:strVal val="#ppt_h"/>
                                          </p:val>
                                        </p:tav>
                                      </p:tavLst>
                                    </p:anim>
                                  </p:childTnLst>
                                </p:cTn>
                              </p:par>
                              <p:par>
                                <p:cTn id="25" presetID="45" presetClass="entr" presetSubtype="0" fill="hold" nodeType="with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2000"/>
                                        <p:tgtEl>
                                          <p:spTgt spid="37"/>
                                        </p:tgtEl>
                                      </p:cBhvr>
                                    </p:animEffect>
                                    <p:anim calcmode="lin" valueType="num">
                                      <p:cBhvr>
                                        <p:cTn id="28" dur="2000" fill="hold"/>
                                        <p:tgtEl>
                                          <p:spTgt spid="37"/>
                                        </p:tgtEl>
                                        <p:attrNameLst>
                                          <p:attrName>ppt_w</p:attrName>
                                        </p:attrNameLst>
                                      </p:cBhvr>
                                      <p:tavLst>
                                        <p:tav tm="0" fmla="#ppt_w*sin(2.5*pi*$)">
                                          <p:val>
                                            <p:fltVal val="0"/>
                                          </p:val>
                                        </p:tav>
                                        <p:tav tm="100000">
                                          <p:val>
                                            <p:fltVal val="1"/>
                                          </p:val>
                                        </p:tav>
                                      </p:tavLst>
                                    </p:anim>
                                    <p:anim calcmode="lin" valueType="num">
                                      <p:cBhvr>
                                        <p:cTn id="29" dur="2000" fill="hold"/>
                                        <p:tgtEl>
                                          <p:spTgt spid="37"/>
                                        </p:tgtEl>
                                        <p:attrNameLst>
                                          <p:attrName>ppt_h</p:attrName>
                                        </p:attrNameLst>
                                      </p:cBhvr>
                                      <p:tavLst>
                                        <p:tav tm="0">
                                          <p:val>
                                            <p:strVal val="#ppt_h"/>
                                          </p:val>
                                        </p:tav>
                                        <p:tav tm="100000">
                                          <p:val>
                                            <p:strVal val="#ppt_h"/>
                                          </p:val>
                                        </p:tav>
                                      </p:tavLst>
                                    </p:anim>
                                  </p:childTnLst>
                                </p:cTn>
                              </p:par>
                              <p:par>
                                <p:cTn id="30" presetID="45" presetClass="entr" presetSubtype="0" fill="hold" nodeType="with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fade">
                                      <p:cBhvr>
                                        <p:cTn id="32" dur="2000"/>
                                        <p:tgtEl>
                                          <p:spTgt spid="38"/>
                                        </p:tgtEl>
                                      </p:cBhvr>
                                    </p:animEffect>
                                    <p:anim calcmode="lin" valueType="num">
                                      <p:cBhvr>
                                        <p:cTn id="33" dur="2000" fill="hold"/>
                                        <p:tgtEl>
                                          <p:spTgt spid="38"/>
                                        </p:tgtEl>
                                        <p:attrNameLst>
                                          <p:attrName>ppt_w</p:attrName>
                                        </p:attrNameLst>
                                      </p:cBhvr>
                                      <p:tavLst>
                                        <p:tav tm="0" fmla="#ppt_w*sin(2.5*pi*$)">
                                          <p:val>
                                            <p:fltVal val="0"/>
                                          </p:val>
                                        </p:tav>
                                        <p:tav tm="100000">
                                          <p:val>
                                            <p:fltVal val="1"/>
                                          </p:val>
                                        </p:tav>
                                      </p:tavLst>
                                    </p:anim>
                                    <p:anim calcmode="lin" valueType="num">
                                      <p:cBhvr>
                                        <p:cTn id="34" dur="2000" fill="hold"/>
                                        <p:tgtEl>
                                          <p:spTgt spid="38"/>
                                        </p:tgtEl>
                                        <p:attrNameLst>
                                          <p:attrName>ppt_h</p:attrName>
                                        </p:attrNameLst>
                                      </p:cBhvr>
                                      <p:tavLst>
                                        <p:tav tm="0">
                                          <p:val>
                                            <p:strVal val="#ppt_h"/>
                                          </p:val>
                                        </p:tav>
                                        <p:tav tm="100000">
                                          <p:val>
                                            <p:strVal val="#ppt_h"/>
                                          </p:val>
                                        </p:tav>
                                      </p:tavLst>
                                    </p:anim>
                                  </p:childTnLst>
                                </p:cTn>
                              </p:par>
                              <p:par>
                                <p:cTn id="35" presetID="45" presetClass="entr" presetSubtype="0" fill="hold" nodeType="with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2000"/>
                                        <p:tgtEl>
                                          <p:spTgt spid="39"/>
                                        </p:tgtEl>
                                      </p:cBhvr>
                                    </p:animEffect>
                                    <p:anim calcmode="lin" valueType="num">
                                      <p:cBhvr>
                                        <p:cTn id="38" dur="2000" fill="hold"/>
                                        <p:tgtEl>
                                          <p:spTgt spid="39"/>
                                        </p:tgtEl>
                                        <p:attrNameLst>
                                          <p:attrName>ppt_w</p:attrName>
                                        </p:attrNameLst>
                                      </p:cBhvr>
                                      <p:tavLst>
                                        <p:tav tm="0" fmla="#ppt_w*sin(2.5*pi*$)">
                                          <p:val>
                                            <p:fltVal val="0"/>
                                          </p:val>
                                        </p:tav>
                                        <p:tav tm="100000">
                                          <p:val>
                                            <p:fltVal val="1"/>
                                          </p:val>
                                        </p:tav>
                                      </p:tavLst>
                                    </p:anim>
                                    <p:anim calcmode="lin" valueType="num">
                                      <p:cBhvr>
                                        <p:cTn id="39" dur="2000" fill="hold"/>
                                        <p:tgtEl>
                                          <p:spTgt spid="39"/>
                                        </p:tgtEl>
                                        <p:attrNameLst>
                                          <p:attrName>ppt_h</p:attrName>
                                        </p:attrNameLst>
                                      </p:cBhvr>
                                      <p:tavLst>
                                        <p:tav tm="0">
                                          <p:val>
                                            <p:strVal val="#ppt_h"/>
                                          </p:val>
                                        </p:tav>
                                        <p:tav tm="100000">
                                          <p:val>
                                            <p:strVal val="#ppt_h"/>
                                          </p:val>
                                        </p:tav>
                                      </p:tavLst>
                                    </p:anim>
                                  </p:childTnLst>
                                </p:cTn>
                              </p:par>
                              <p:par>
                                <p:cTn id="40" presetID="45" presetClass="entr" presetSubtype="0" fill="hold" nodeType="with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fade">
                                      <p:cBhvr>
                                        <p:cTn id="42" dur="2000"/>
                                        <p:tgtEl>
                                          <p:spTgt spid="40"/>
                                        </p:tgtEl>
                                      </p:cBhvr>
                                    </p:animEffect>
                                    <p:anim calcmode="lin" valueType="num">
                                      <p:cBhvr>
                                        <p:cTn id="43" dur="2000" fill="hold"/>
                                        <p:tgtEl>
                                          <p:spTgt spid="40"/>
                                        </p:tgtEl>
                                        <p:attrNameLst>
                                          <p:attrName>ppt_w</p:attrName>
                                        </p:attrNameLst>
                                      </p:cBhvr>
                                      <p:tavLst>
                                        <p:tav tm="0" fmla="#ppt_w*sin(2.5*pi*$)">
                                          <p:val>
                                            <p:fltVal val="0"/>
                                          </p:val>
                                        </p:tav>
                                        <p:tav tm="100000">
                                          <p:val>
                                            <p:fltVal val="1"/>
                                          </p:val>
                                        </p:tav>
                                      </p:tavLst>
                                    </p:anim>
                                    <p:anim calcmode="lin" valueType="num">
                                      <p:cBhvr>
                                        <p:cTn id="44" dur="2000" fill="hold"/>
                                        <p:tgtEl>
                                          <p:spTgt spid="40"/>
                                        </p:tgtEl>
                                        <p:attrNameLst>
                                          <p:attrName>ppt_h</p:attrName>
                                        </p:attrNameLst>
                                      </p:cBhvr>
                                      <p:tavLst>
                                        <p:tav tm="0">
                                          <p:val>
                                            <p:strVal val="#ppt_h"/>
                                          </p:val>
                                        </p:tav>
                                        <p:tav tm="100000">
                                          <p:val>
                                            <p:strVal val="#ppt_h"/>
                                          </p:val>
                                        </p:tav>
                                      </p:tavLst>
                                    </p:anim>
                                  </p:childTnLst>
                                </p:cTn>
                              </p:par>
                              <p:par>
                                <p:cTn id="45" presetID="45" presetClass="entr" presetSubtype="0" fill="hold"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2000"/>
                                        <p:tgtEl>
                                          <p:spTgt spid="41"/>
                                        </p:tgtEl>
                                      </p:cBhvr>
                                    </p:animEffect>
                                    <p:anim calcmode="lin" valueType="num">
                                      <p:cBhvr>
                                        <p:cTn id="48" dur="2000" fill="hold"/>
                                        <p:tgtEl>
                                          <p:spTgt spid="41"/>
                                        </p:tgtEl>
                                        <p:attrNameLst>
                                          <p:attrName>ppt_w</p:attrName>
                                        </p:attrNameLst>
                                      </p:cBhvr>
                                      <p:tavLst>
                                        <p:tav tm="0" fmla="#ppt_w*sin(2.5*pi*$)">
                                          <p:val>
                                            <p:fltVal val="0"/>
                                          </p:val>
                                        </p:tav>
                                        <p:tav tm="100000">
                                          <p:val>
                                            <p:fltVal val="1"/>
                                          </p:val>
                                        </p:tav>
                                      </p:tavLst>
                                    </p:anim>
                                    <p:anim calcmode="lin" valueType="num">
                                      <p:cBhvr>
                                        <p:cTn id="49" dur="2000" fill="hold"/>
                                        <p:tgtEl>
                                          <p:spTgt spid="41"/>
                                        </p:tgtEl>
                                        <p:attrNameLst>
                                          <p:attrName>ppt_h</p:attrName>
                                        </p:attrNameLst>
                                      </p:cBhvr>
                                      <p:tavLst>
                                        <p:tav tm="0">
                                          <p:val>
                                            <p:strVal val="#ppt_h"/>
                                          </p:val>
                                        </p:tav>
                                        <p:tav tm="100000">
                                          <p:val>
                                            <p:strVal val="#ppt_h"/>
                                          </p:val>
                                        </p:tav>
                                      </p:tavLst>
                                    </p:anim>
                                  </p:childTnLst>
                                </p:cTn>
                              </p:par>
                              <p:par>
                                <p:cTn id="50" presetID="45" presetClass="entr" presetSubtype="0" fill="hold" nodeType="with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fade">
                                      <p:cBhvr>
                                        <p:cTn id="52" dur="2000"/>
                                        <p:tgtEl>
                                          <p:spTgt spid="42"/>
                                        </p:tgtEl>
                                      </p:cBhvr>
                                    </p:animEffect>
                                    <p:anim calcmode="lin" valueType="num">
                                      <p:cBhvr>
                                        <p:cTn id="53" dur="2000" fill="hold"/>
                                        <p:tgtEl>
                                          <p:spTgt spid="42"/>
                                        </p:tgtEl>
                                        <p:attrNameLst>
                                          <p:attrName>ppt_w</p:attrName>
                                        </p:attrNameLst>
                                      </p:cBhvr>
                                      <p:tavLst>
                                        <p:tav tm="0" fmla="#ppt_w*sin(2.5*pi*$)">
                                          <p:val>
                                            <p:fltVal val="0"/>
                                          </p:val>
                                        </p:tav>
                                        <p:tav tm="100000">
                                          <p:val>
                                            <p:fltVal val="1"/>
                                          </p:val>
                                        </p:tav>
                                      </p:tavLst>
                                    </p:anim>
                                    <p:anim calcmode="lin" valueType="num">
                                      <p:cBhvr>
                                        <p:cTn id="54" dur="2000" fill="hold"/>
                                        <p:tgtEl>
                                          <p:spTgt spid="42"/>
                                        </p:tgtEl>
                                        <p:attrNameLst>
                                          <p:attrName>ppt_h</p:attrName>
                                        </p:attrNameLst>
                                      </p:cBhvr>
                                      <p:tavLst>
                                        <p:tav tm="0">
                                          <p:val>
                                            <p:strVal val="#ppt_h"/>
                                          </p:val>
                                        </p:tav>
                                        <p:tav tm="100000">
                                          <p:val>
                                            <p:strVal val="#ppt_h"/>
                                          </p:val>
                                        </p:tav>
                                      </p:tavLst>
                                    </p:anim>
                                  </p:childTnLst>
                                </p:cTn>
                              </p:par>
                              <p:par>
                                <p:cTn id="55" presetID="45" presetClass="entr" presetSubtype="0" fill="hold" nodeType="with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2000"/>
                                        <p:tgtEl>
                                          <p:spTgt spid="43"/>
                                        </p:tgtEl>
                                      </p:cBhvr>
                                    </p:animEffect>
                                    <p:anim calcmode="lin" valueType="num">
                                      <p:cBhvr>
                                        <p:cTn id="58" dur="2000" fill="hold"/>
                                        <p:tgtEl>
                                          <p:spTgt spid="43"/>
                                        </p:tgtEl>
                                        <p:attrNameLst>
                                          <p:attrName>ppt_w</p:attrName>
                                        </p:attrNameLst>
                                      </p:cBhvr>
                                      <p:tavLst>
                                        <p:tav tm="0" fmla="#ppt_w*sin(2.5*pi*$)">
                                          <p:val>
                                            <p:fltVal val="0"/>
                                          </p:val>
                                        </p:tav>
                                        <p:tav tm="100000">
                                          <p:val>
                                            <p:fltVal val="1"/>
                                          </p:val>
                                        </p:tav>
                                      </p:tavLst>
                                    </p:anim>
                                    <p:anim calcmode="lin" valueType="num">
                                      <p:cBhvr>
                                        <p:cTn id="59" dur="2000" fill="hold"/>
                                        <p:tgtEl>
                                          <p:spTgt spid="43"/>
                                        </p:tgtEl>
                                        <p:attrNameLst>
                                          <p:attrName>ppt_h</p:attrName>
                                        </p:attrNameLst>
                                      </p:cBhvr>
                                      <p:tavLst>
                                        <p:tav tm="0">
                                          <p:val>
                                            <p:strVal val="#ppt_h"/>
                                          </p:val>
                                        </p:tav>
                                        <p:tav tm="100000">
                                          <p:val>
                                            <p:strVal val="#ppt_h"/>
                                          </p:val>
                                        </p:tav>
                                      </p:tavLst>
                                    </p:anim>
                                  </p:childTnLst>
                                </p:cTn>
                              </p:par>
                              <p:par>
                                <p:cTn id="60" presetID="45" presetClass="entr" presetSubtype="0" fill="hold" nodeType="with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fade">
                                      <p:cBhvr>
                                        <p:cTn id="62" dur="2000"/>
                                        <p:tgtEl>
                                          <p:spTgt spid="45"/>
                                        </p:tgtEl>
                                      </p:cBhvr>
                                    </p:animEffect>
                                    <p:anim calcmode="lin" valueType="num">
                                      <p:cBhvr>
                                        <p:cTn id="63" dur="2000" fill="hold"/>
                                        <p:tgtEl>
                                          <p:spTgt spid="45"/>
                                        </p:tgtEl>
                                        <p:attrNameLst>
                                          <p:attrName>ppt_w</p:attrName>
                                        </p:attrNameLst>
                                      </p:cBhvr>
                                      <p:tavLst>
                                        <p:tav tm="0" fmla="#ppt_w*sin(2.5*pi*$)">
                                          <p:val>
                                            <p:fltVal val="0"/>
                                          </p:val>
                                        </p:tav>
                                        <p:tav tm="100000">
                                          <p:val>
                                            <p:fltVal val="1"/>
                                          </p:val>
                                        </p:tav>
                                      </p:tavLst>
                                    </p:anim>
                                    <p:anim calcmode="lin" valueType="num">
                                      <p:cBhvr>
                                        <p:cTn id="64" dur="2000" fill="hold"/>
                                        <p:tgtEl>
                                          <p:spTgt spid="45"/>
                                        </p:tgtEl>
                                        <p:attrNameLst>
                                          <p:attrName>ppt_h</p:attrName>
                                        </p:attrNameLst>
                                      </p:cBhvr>
                                      <p:tavLst>
                                        <p:tav tm="0">
                                          <p:val>
                                            <p:strVal val="#ppt_h"/>
                                          </p:val>
                                        </p:tav>
                                        <p:tav tm="100000">
                                          <p:val>
                                            <p:strVal val="#ppt_h"/>
                                          </p:val>
                                        </p:tav>
                                      </p:tavLst>
                                    </p:anim>
                                  </p:childTnLst>
                                </p:cTn>
                              </p:par>
                              <p:par>
                                <p:cTn id="65" presetID="45" presetClass="entr" presetSubtype="0" fill="hold" nodeType="with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fade">
                                      <p:cBhvr>
                                        <p:cTn id="67" dur="2000"/>
                                        <p:tgtEl>
                                          <p:spTgt spid="47"/>
                                        </p:tgtEl>
                                      </p:cBhvr>
                                    </p:animEffect>
                                    <p:anim calcmode="lin" valueType="num">
                                      <p:cBhvr>
                                        <p:cTn id="68" dur="2000" fill="hold"/>
                                        <p:tgtEl>
                                          <p:spTgt spid="47"/>
                                        </p:tgtEl>
                                        <p:attrNameLst>
                                          <p:attrName>ppt_w</p:attrName>
                                        </p:attrNameLst>
                                      </p:cBhvr>
                                      <p:tavLst>
                                        <p:tav tm="0" fmla="#ppt_w*sin(2.5*pi*$)">
                                          <p:val>
                                            <p:fltVal val="0"/>
                                          </p:val>
                                        </p:tav>
                                        <p:tav tm="100000">
                                          <p:val>
                                            <p:fltVal val="1"/>
                                          </p:val>
                                        </p:tav>
                                      </p:tavLst>
                                    </p:anim>
                                    <p:anim calcmode="lin" valueType="num">
                                      <p:cBhvr>
                                        <p:cTn id="69" dur="2000" fill="hold"/>
                                        <p:tgtEl>
                                          <p:spTgt spid="47"/>
                                        </p:tgtEl>
                                        <p:attrNameLst>
                                          <p:attrName>ppt_h</p:attrName>
                                        </p:attrNameLst>
                                      </p:cBhvr>
                                      <p:tavLst>
                                        <p:tav tm="0">
                                          <p:val>
                                            <p:strVal val="#ppt_h"/>
                                          </p:val>
                                        </p:tav>
                                        <p:tav tm="100000">
                                          <p:val>
                                            <p:strVal val="#ppt_h"/>
                                          </p:val>
                                        </p:tav>
                                      </p:tavLst>
                                    </p:anim>
                                  </p:childTnLst>
                                </p:cTn>
                              </p:par>
                              <p:par>
                                <p:cTn id="70" presetID="45" presetClass="entr" presetSubtype="0" fill="hold"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fade">
                                      <p:cBhvr>
                                        <p:cTn id="72" dur="2000"/>
                                        <p:tgtEl>
                                          <p:spTgt spid="48"/>
                                        </p:tgtEl>
                                      </p:cBhvr>
                                    </p:animEffect>
                                    <p:anim calcmode="lin" valueType="num">
                                      <p:cBhvr>
                                        <p:cTn id="73" dur="2000" fill="hold"/>
                                        <p:tgtEl>
                                          <p:spTgt spid="48"/>
                                        </p:tgtEl>
                                        <p:attrNameLst>
                                          <p:attrName>ppt_w</p:attrName>
                                        </p:attrNameLst>
                                      </p:cBhvr>
                                      <p:tavLst>
                                        <p:tav tm="0" fmla="#ppt_w*sin(2.5*pi*$)">
                                          <p:val>
                                            <p:fltVal val="0"/>
                                          </p:val>
                                        </p:tav>
                                        <p:tav tm="100000">
                                          <p:val>
                                            <p:fltVal val="1"/>
                                          </p:val>
                                        </p:tav>
                                      </p:tavLst>
                                    </p:anim>
                                    <p:anim calcmode="lin" valueType="num">
                                      <p:cBhvr>
                                        <p:cTn id="74" dur="2000" fill="hold"/>
                                        <p:tgtEl>
                                          <p:spTgt spid="48"/>
                                        </p:tgtEl>
                                        <p:attrNameLst>
                                          <p:attrName>ppt_h</p:attrName>
                                        </p:attrNameLst>
                                      </p:cBhvr>
                                      <p:tavLst>
                                        <p:tav tm="0">
                                          <p:val>
                                            <p:strVal val="#ppt_h"/>
                                          </p:val>
                                        </p:tav>
                                        <p:tav tm="100000">
                                          <p:val>
                                            <p:strVal val="#ppt_h"/>
                                          </p:val>
                                        </p:tav>
                                      </p:tavLst>
                                    </p:anim>
                                  </p:childTnLst>
                                </p:cTn>
                              </p:par>
                              <p:par>
                                <p:cTn id="75" presetID="45" presetClass="entr" presetSubtype="0" fill="hold" nodeType="withEffect">
                                  <p:stCondLst>
                                    <p:cond delay="0"/>
                                  </p:stCondLst>
                                  <p:childTnLst>
                                    <p:set>
                                      <p:cBhvr>
                                        <p:cTn id="76" dur="1" fill="hold">
                                          <p:stCondLst>
                                            <p:cond delay="0"/>
                                          </p:stCondLst>
                                        </p:cTn>
                                        <p:tgtEl>
                                          <p:spTgt spid="49"/>
                                        </p:tgtEl>
                                        <p:attrNameLst>
                                          <p:attrName>style.visibility</p:attrName>
                                        </p:attrNameLst>
                                      </p:cBhvr>
                                      <p:to>
                                        <p:strVal val="visible"/>
                                      </p:to>
                                    </p:set>
                                    <p:animEffect transition="in" filter="fade">
                                      <p:cBhvr>
                                        <p:cTn id="77" dur="2000"/>
                                        <p:tgtEl>
                                          <p:spTgt spid="49"/>
                                        </p:tgtEl>
                                      </p:cBhvr>
                                    </p:animEffect>
                                    <p:anim calcmode="lin" valueType="num">
                                      <p:cBhvr>
                                        <p:cTn id="78" dur="2000" fill="hold"/>
                                        <p:tgtEl>
                                          <p:spTgt spid="49"/>
                                        </p:tgtEl>
                                        <p:attrNameLst>
                                          <p:attrName>ppt_w</p:attrName>
                                        </p:attrNameLst>
                                      </p:cBhvr>
                                      <p:tavLst>
                                        <p:tav tm="0" fmla="#ppt_w*sin(2.5*pi*$)">
                                          <p:val>
                                            <p:fltVal val="0"/>
                                          </p:val>
                                        </p:tav>
                                        <p:tav tm="100000">
                                          <p:val>
                                            <p:fltVal val="1"/>
                                          </p:val>
                                        </p:tav>
                                      </p:tavLst>
                                    </p:anim>
                                    <p:anim calcmode="lin" valueType="num">
                                      <p:cBhvr>
                                        <p:cTn id="79" dur="2000" fill="hold"/>
                                        <p:tgtEl>
                                          <p:spTgt spid="49"/>
                                        </p:tgtEl>
                                        <p:attrNameLst>
                                          <p:attrName>ppt_h</p:attrName>
                                        </p:attrNameLst>
                                      </p:cBhvr>
                                      <p:tavLst>
                                        <p:tav tm="0">
                                          <p:val>
                                            <p:strVal val="#ppt_h"/>
                                          </p:val>
                                        </p:tav>
                                        <p:tav tm="100000">
                                          <p:val>
                                            <p:strVal val="#ppt_h"/>
                                          </p:val>
                                        </p:tav>
                                      </p:tavLst>
                                    </p:anim>
                                  </p:childTnLst>
                                </p:cTn>
                              </p:par>
                              <p:par>
                                <p:cTn id="80" presetID="45" presetClass="entr" presetSubtype="0" fill="hold"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fade">
                                      <p:cBhvr>
                                        <p:cTn id="82" dur="2000"/>
                                        <p:tgtEl>
                                          <p:spTgt spid="50"/>
                                        </p:tgtEl>
                                      </p:cBhvr>
                                    </p:animEffect>
                                    <p:anim calcmode="lin" valueType="num">
                                      <p:cBhvr>
                                        <p:cTn id="83" dur="2000" fill="hold"/>
                                        <p:tgtEl>
                                          <p:spTgt spid="50"/>
                                        </p:tgtEl>
                                        <p:attrNameLst>
                                          <p:attrName>ppt_w</p:attrName>
                                        </p:attrNameLst>
                                      </p:cBhvr>
                                      <p:tavLst>
                                        <p:tav tm="0" fmla="#ppt_w*sin(2.5*pi*$)">
                                          <p:val>
                                            <p:fltVal val="0"/>
                                          </p:val>
                                        </p:tav>
                                        <p:tav tm="100000">
                                          <p:val>
                                            <p:fltVal val="1"/>
                                          </p:val>
                                        </p:tav>
                                      </p:tavLst>
                                    </p:anim>
                                    <p:anim calcmode="lin" valueType="num">
                                      <p:cBhvr>
                                        <p:cTn id="84" dur="2000" fill="hold"/>
                                        <p:tgtEl>
                                          <p:spTgt spid="50"/>
                                        </p:tgtEl>
                                        <p:attrNameLst>
                                          <p:attrName>ppt_h</p:attrName>
                                        </p:attrNameLst>
                                      </p:cBhvr>
                                      <p:tavLst>
                                        <p:tav tm="0">
                                          <p:val>
                                            <p:strVal val="#ppt_h"/>
                                          </p:val>
                                        </p:tav>
                                        <p:tav tm="100000">
                                          <p:val>
                                            <p:strVal val="#ppt_h"/>
                                          </p:val>
                                        </p:tav>
                                      </p:tavLst>
                                    </p:anim>
                                  </p:childTnLst>
                                </p:cTn>
                              </p:par>
                              <p:par>
                                <p:cTn id="85" presetID="45" presetClass="entr" presetSubtype="0" fill="hold" nodeType="withEffect">
                                  <p:stCondLst>
                                    <p:cond delay="0"/>
                                  </p:stCondLst>
                                  <p:childTnLst>
                                    <p:set>
                                      <p:cBhvr>
                                        <p:cTn id="86" dur="1" fill="hold">
                                          <p:stCondLst>
                                            <p:cond delay="0"/>
                                          </p:stCondLst>
                                        </p:cTn>
                                        <p:tgtEl>
                                          <p:spTgt spid="51"/>
                                        </p:tgtEl>
                                        <p:attrNameLst>
                                          <p:attrName>style.visibility</p:attrName>
                                        </p:attrNameLst>
                                      </p:cBhvr>
                                      <p:to>
                                        <p:strVal val="visible"/>
                                      </p:to>
                                    </p:set>
                                    <p:animEffect transition="in" filter="fade">
                                      <p:cBhvr>
                                        <p:cTn id="87" dur="2000"/>
                                        <p:tgtEl>
                                          <p:spTgt spid="51"/>
                                        </p:tgtEl>
                                      </p:cBhvr>
                                    </p:animEffect>
                                    <p:anim calcmode="lin" valueType="num">
                                      <p:cBhvr>
                                        <p:cTn id="88" dur="2000" fill="hold"/>
                                        <p:tgtEl>
                                          <p:spTgt spid="51"/>
                                        </p:tgtEl>
                                        <p:attrNameLst>
                                          <p:attrName>ppt_w</p:attrName>
                                        </p:attrNameLst>
                                      </p:cBhvr>
                                      <p:tavLst>
                                        <p:tav tm="0" fmla="#ppt_w*sin(2.5*pi*$)">
                                          <p:val>
                                            <p:fltVal val="0"/>
                                          </p:val>
                                        </p:tav>
                                        <p:tav tm="100000">
                                          <p:val>
                                            <p:fltVal val="1"/>
                                          </p:val>
                                        </p:tav>
                                      </p:tavLst>
                                    </p:anim>
                                    <p:anim calcmode="lin" valueType="num">
                                      <p:cBhvr>
                                        <p:cTn id="89" dur="2000" fill="hold"/>
                                        <p:tgtEl>
                                          <p:spTgt spid="51"/>
                                        </p:tgtEl>
                                        <p:attrNameLst>
                                          <p:attrName>ppt_h</p:attrName>
                                        </p:attrNameLst>
                                      </p:cBhvr>
                                      <p:tavLst>
                                        <p:tav tm="0">
                                          <p:val>
                                            <p:strVal val="#ppt_h"/>
                                          </p:val>
                                        </p:tav>
                                        <p:tav tm="100000">
                                          <p:val>
                                            <p:strVal val="#ppt_h"/>
                                          </p:val>
                                        </p:tav>
                                      </p:tavLst>
                                    </p:anim>
                                  </p:childTnLst>
                                </p:cTn>
                              </p:par>
                              <p:par>
                                <p:cTn id="90" presetID="45" presetClass="entr" presetSubtype="0" fill="hold" nodeType="withEffect">
                                  <p:stCondLst>
                                    <p:cond delay="0"/>
                                  </p:stCondLst>
                                  <p:childTnLst>
                                    <p:set>
                                      <p:cBhvr>
                                        <p:cTn id="91" dur="1" fill="hold">
                                          <p:stCondLst>
                                            <p:cond delay="0"/>
                                          </p:stCondLst>
                                        </p:cTn>
                                        <p:tgtEl>
                                          <p:spTgt spid="52"/>
                                        </p:tgtEl>
                                        <p:attrNameLst>
                                          <p:attrName>style.visibility</p:attrName>
                                        </p:attrNameLst>
                                      </p:cBhvr>
                                      <p:to>
                                        <p:strVal val="visible"/>
                                      </p:to>
                                    </p:set>
                                    <p:animEffect transition="in" filter="fade">
                                      <p:cBhvr>
                                        <p:cTn id="92" dur="2000"/>
                                        <p:tgtEl>
                                          <p:spTgt spid="52"/>
                                        </p:tgtEl>
                                      </p:cBhvr>
                                    </p:animEffect>
                                    <p:anim calcmode="lin" valueType="num">
                                      <p:cBhvr>
                                        <p:cTn id="93" dur="2000" fill="hold"/>
                                        <p:tgtEl>
                                          <p:spTgt spid="52"/>
                                        </p:tgtEl>
                                        <p:attrNameLst>
                                          <p:attrName>ppt_w</p:attrName>
                                        </p:attrNameLst>
                                      </p:cBhvr>
                                      <p:tavLst>
                                        <p:tav tm="0" fmla="#ppt_w*sin(2.5*pi*$)">
                                          <p:val>
                                            <p:fltVal val="0"/>
                                          </p:val>
                                        </p:tav>
                                        <p:tav tm="100000">
                                          <p:val>
                                            <p:fltVal val="1"/>
                                          </p:val>
                                        </p:tav>
                                      </p:tavLst>
                                    </p:anim>
                                    <p:anim calcmode="lin" valueType="num">
                                      <p:cBhvr>
                                        <p:cTn id="94" dur="2000" fill="hold"/>
                                        <p:tgtEl>
                                          <p:spTgt spid="52"/>
                                        </p:tgtEl>
                                        <p:attrNameLst>
                                          <p:attrName>ppt_h</p:attrName>
                                        </p:attrNameLst>
                                      </p:cBhvr>
                                      <p:tavLst>
                                        <p:tav tm="0">
                                          <p:val>
                                            <p:strVal val="#ppt_h"/>
                                          </p:val>
                                        </p:tav>
                                        <p:tav tm="100000">
                                          <p:val>
                                            <p:strVal val="#ppt_h"/>
                                          </p:val>
                                        </p:tav>
                                      </p:tavLst>
                                    </p:anim>
                                  </p:childTnLst>
                                </p:cTn>
                              </p:par>
                              <p:par>
                                <p:cTn id="95" presetID="45" presetClass="entr" presetSubtype="0" fill="hold" nodeType="withEffect">
                                  <p:stCondLst>
                                    <p:cond delay="0"/>
                                  </p:stCondLst>
                                  <p:childTnLst>
                                    <p:set>
                                      <p:cBhvr>
                                        <p:cTn id="96" dur="1" fill="hold">
                                          <p:stCondLst>
                                            <p:cond delay="0"/>
                                          </p:stCondLst>
                                        </p:cTn>
                                        <p:tgtEl>
                                          <p:spTgt spid="53"/>
                                        </p:tgtEl>
                                        <p:attrNameLst>
                                          <p:attrName>style.visibility</p:attrName>
                                        </p:attrNameLst>
                                      </p:cBhvr>
                                      <p:to>
                                        <p:strVal val="visible"/>
                                      </p:to>
                                    </p:set>
                                    <p:animEffect transition="in" filter="fade">
                                      <p:cBhvr>
                                        <p:cTn id="97" dur="2000"/>
                                        <p:tgtEl>
                                          <p:spTgt spid="53"/>
                                        </p:tgtEl>
                                      </p:cBhvr>
                                    </p:animEffect>
                                    <p:anim calcmode="lin" valueType="num">
                                      <p:cBhvr>
                                        <p:cTn id="98" dur="2000" fill="hold"/>
                                        <p:tgtEl>
                                          <p:spTgt spid="53"/>
                                        </p:tgtEl>
                                        <p:attrNameLst>
                                          <p:attrName>ppt_w</p:attrName>
                                        </p:attrNameLst>
                                      </p:cBhvr>
                                      <p:tavLst>
                                        <p:tav tm="0" fmla="#ppt_w*sin(2.5*pi*$)">
                                          <p:val>
                                            <p:fltVal val="0"/>
                                          </p:val>
                                        </p:tav>
                                        <p:tav tm="100000">
                                          <p:val>
                                            <p:fltVal val="1"/>
                                          </p:val>
                                        </p:tav>
                                      </p:tavLst>
                                    </p:anim>
                                    <p:anim calcmode="lin" valueType="num">
                                      <p:cBhvr>
                                        <p:cTn id="99" dur="2000" fill="hold"/>
                                        <p:tgtEl>
                                          <p:spTgt spid="53"/>
                                        </p:tgtEl>
                                        <p:attrNameLst>
                                          <p:attrName>ppt_h</p:attrName>
                                        </p:attrNameLst>
                                      </p:cBhvr>
                                      <p:tavLst>
                                        <p:tav tm="0">
                                          <p:val>
                                            <p:strVal val="#ppt_h"/>
                                          </p:val>
                                        </p:tav>
                                        <p:tav tm="100000">
                                          <p:val>
                                            <p:strVal val="#ppt_h"/>
                                          </p:val>
                                        </p:tav>
                                      </p:tavLst>
                                    </p:anim>
                                  </p:childTnLst>
                                </p:cTn>
                              </p:par>
                              <p:par>
                                <p:cTn id="100" presetID="45" presetClass="entr" presetSubtype="0" fill="hold" nodeType="withEffect">
                                  <p:stCondLst>
                                    <p:cond delay="0"/>
                                  </p:stCondLst>
                                  <p:childTnLst>
                                    <p:set>
                                      <p:cBhvr>
                                        <p:cTn id="101" dur="1" fill="hold">
                                          <p:stCondLst>
                                            <p:cond delay="0"/>
                                          </p:stCondLst>
                                        </p:cTn>
                                        <p:tgtEl>
                                          <p:spTgt spid="54"/>
                                        </p:tgtEl>
                                        <p:attrNameLst>
                                          <p:attrName>style.visibility</p:attrName>
                                        </p:attrNameLst>
                                      </p:cBhvr>
                                      <p:to>
                                        <p:strVal val="visible"/>
                                      </p:to>
                                    </p:set>
                                    <p:animEffect transition="in" filter="fade">
                                      <p:cBhvr>
                                        <p:cTn id="102" dur="2000"/>
                                        <p:tgtEl>
                                          <p:spTgt spid="54"/>
                                        </p:tgtEl>
                                      </p:cBhvr>
                                    </p:animEffect>
                                    <p:anim calcmode="lin" valueType="num">
                                      <p:cBhvr>
                                        <p:cTn id="103" dur="2000" fill="hold"/>
                                        <p:tgtEl>
                                          <p:spTgt spid="54"/>
                                        </p:tgtEl>
                                        <p:attrNameLst>
                                          <p:attrName>ppt_w</p:attrName>
                                        </p:attrNameLst>
                                      </p:cBhvr>
                                      <p:tavLst>
                                        <p:tav tm="0" fmla="#ppt_w*sin(2.5*pi*$)">
                                          <p:val>
                                            <p:fltVal val="0"/>
                                          </p:val>
                                        </p:tav>
                                        <p:tav tm="100000">
                                          <p:val>
                                            <p:fltVal val="1"/>
                                          </p:val>
                                        </p:tav>
                                      </p:tavLst>
                                    </p:anim>
                                    <p:anim calcmode="lin" valueType="num">
                                      <p:cBhvr>
                                        <p:cTn id="104" dur="2000" fill="hold"/>
                                        <p:tgtEl>
                                          <p:spTgt spid="54"/>
                                        </p:tgtEl>
                                        <p:attrNameLst>
                                          <p:attrName>ppt_h</p:attrName>
                                        </p:attrNameLst>
                                      </p:cBhvr>
                                      <p:tavLst>
                                        <p:tav tm="0">
                                          <p:val>
                                            <p:strVal val="#ppt_h"/>
                                          </p:val>
                                        </p:tav>
                                        <p:tav tm="100000">
                                          <p:val>
                                            <p:strVal val="#ppt_h"/>
                                          </p:val>
                                        </p:tav>
                                      </p:tavLst>
                                    </p:anim>
                                  </p:childTnLst>
                                </p:cTn>
                              </p:par>
                              <p:par>
                                <p:cTn id="105" presetID="45" presetClass="entr" presetSubtype="0" fill="hold" nodeType="withEffect">
                                  <p:stCondLst>
                                    <p:cond delay="0"/>
                                  </p:stCondLst>
                                  <p:childTnLst>
                                    <p:set>
                                      <p:cBhvr>
                                        <p:cTn id="106" dur="1" fill="hold">
                                          <p:stCondLst>
                                            <p:cond delay="0"/>
                                          </p:stCondLst>
                                        </p:cTn>
                                        <p:tgtEl>
                                          <p:spTgt spid="55"/>
                                        </p:tgtEl>
                                        <p:attrNameLst>
                                          <p:attrName>style.visibility</p:attrName>
                                        </p:attrNameLst>
                                      </p:cBhvr>
                                      <p:to>
                                        <p:strVal val="visible"/>
                                      </p:to>
                                    </p:set>
                                    <p:animEffect transition="in" filter="fade">
                                      <p:cBhvr>
                                        <p:cTn id="107" dur="2000"/>
                                        <p:tgtEl>
                                          <p:spTgt spid="55"/>
                                        </p:tgtEl>
                                      </p:cBhvr>
                                    </p:animEffect>
                                    <p:anim calcmode="lin" valueType="num">
                                      <p:cBhvr>
                                        <p:cTn id="108" dur="2000" fill="hold"/>
                                        <p:tgtEl>
                                          <p:spTgt spid="55"/>
                                        </p:tgtEl>
                                        <p:attrNameLst>
                                          <p:attrName>ppt_w</p:attrName>
                                        </p:attrNameLst>
                                      </p:cBhvr>
                                      <p:tavLst>
                                        <p:tav tm="0" fmla="#ppt_w*sin(2.5*pi*$)">
                                          <p:val>
                                            <p:fltVal val="0"/>
                                          </p:val>
                                        </p:tav>
                                        <p:tav tm="100000">
                                          <p:val>
                                            <p:fltVal val="1"/>
                                          </p:val>
                                        </p:tav>
                                      </p:tavLst>
                                    </p:anim>
                                    <p:anim calcmode="lin" valueType="num">
                                      <p:cBhvr>
                                        <p:cTn id="109" dur="2000" fill="hold"/>
                                        <p:tgtEl>
                                          <p:spTgt spid="55"/>
                                        </p:tgtEl>
                                        <p:attrNameLst>
                                          <p:attrName>ppt_h</p:attrName>
                                        </p:attrNameLst>
                                      </p:cBhvr>
                                      <p:tavLst>
                                        <p:tav tm="0">
                                          <p:val>
                                            <p:strVal val="#ppt_h"/>
                                          </p:val>
                                        </p:tav>
                                        <p:tav tm="100000">
                                          <p:val>
                                            <p:strVal val="#ppt_h"/>
                                          </p:val>
                                        </p:tav>
                                      </p:tavLst>
                                    </p:anim>
                                  </p:childTnLst>
                                </p:cTn>
                              </p:par>
                              <p:par>
                                <p:cTn id="110" presetID="45" presetClass="entr" presetSubtype="0" fill="hold" nodeType="withEffect">
                                  <p:stCondLst>
                                    <p:cond delay="0"/>
                                  </p:stCondLst>
                                  <p:childTnLst>
                                    <p:set>
                                      <p:cBhvr>
                                        <p:cTn id="111" dur="1" fill="hold">
                                          <p:stCondLst>
                                            <p:cond delay="0"/>
                                          </p:stCondLst>
                                        </p:cTn>
                                        <p:tgtEl>
                                          <p:spTgt spid="56"/>
                                        </p:tgtEl>
                                        <p:attrNameLst>
                                          <p:attrName>style.visibility</p:attrName>
                                        </p:attrNameLst>
                                      </p:cBhvr>
                                      <p:to>
                                        <p:strVal val="visible"/>
                                      </p:to>
                                    </p:set>
                                    <p:animEffect transition="in" filter="fade">
                                      <p:cBhvr>
                                        <p:cTn id="112" dur="2000"/>
                                        <p:tgtEl>
                                          <p:spTgt spid="56"/>
                                        </p:tgtEl>
                                      </p:cBhvr>
                                    </p:animEffect>
                                    <p:anim calcmode="lin" valueType="num">
                                      <p:cBhvr>
                                        <p:cTn id="113" dur="2000" fill="hold"/>
                                        <p:tgtEl>
                                          <p:spTgt spid="56"/>
                                        </p:tgtEl>
                                        <p:attrNameLst>
                                          <p:attrName>ppt_w</p:attrName>
                                        </p:attrNameLst>
                                      </p:cBhvr>
                                      <p:tavLst>
                                        <p:tav tm="0" fmla="#ppt_w*sin(2.5*pi*$)">
                                          <p:val>
                                            <p:fltVal val="0"/>
                                          </p:val>
                                        </p:tav>
                                        <p:tav tm="100000">
                                          <p:val>
                                            <p:fltVal val="1"/>
                                          </p:val>
                                        </p:tav>
                                      </p:tavLst>
                                    </p:anim>
                                    <p:anim calcmode="lin" valueType="num">
                                      <p:cBhvr>
                                        <p:cTn id="114" dur="2000" fill="hold"/>
                                        <p:tgtEl>
                                          <p:spTgt spid="56"/>
                                        </p:tgtEl>
                                        <p:attrNameLst>
                                          <p:attrName>ppt_h</p:attrName>
                                        </p:attrNameLst>
                                      </p:cBhvr>
                                      <p:tavLst>
                                        <p:tav tm="0">
                                          <p:val>
                                            <p:strVal val="#ppt_h"/>
                                          </p:val>
                                        </p:tav>
                                        <p:tav tm="100000">
                                          <p:val>
                                            <p:strVal val="#ppt_h"/>
                                          </p:val>
                                        </p:tav>
                                      </p:tavLst>
                                    </p:anim>
                                  </p:childTnLst>
                                </p:cTn>
                              </p:par>
                              <p:par>
                                <p:cTn id="115" presetID="45" presetClass="entr" presetSubtype="0" fill="hold" nodeType="withEffect">
                                  <p:stCondLst>
                                    <p:cond delay="0"/>
                                  </p:stCondLst>
                                  <p:childTnLst>
                                    <p:set>
                                      <p:cBhvr>
                                        <p:cTn id="116" dur="1" fill="hold">
                                          <p:stCondLst>
                                            <p:cond delay="0"/>
                                          </p:stCondLst>
                                        </p:cTn>
                                        <p:tgtEl>
                                          <p:spTgt spid="57"/>
                                        </p:tgtEl>
                                        <p:attrNameLst>
                                          <p:attrName>style.visibility</p:attrName>
                                        </p:attrNameLst>
                                      </p:cBhvr>
                                      <p:to>
                                        <p:strVal val="visible"/>
                                      </p:to>
                                    </p:set>
                                    <p:animEffect transition="in" filter="fade">
                                      <p:cBhvr>
                                        <p:cTn id="117" dur="2000"/>
                                        <p:tgtEl>
                                          <p:spTgt spid="57"/>
                                        </p:tgtEl>
                                      </p:cBhvr>
                                    </p:animEffect>
                                    <p:anim calcmode="lin" valueType="num">
                                      <p:cBhvr>
                                        <p:cTn id="118" dur="2000" fill="hold"/>
                                        <p:tgtEl>
                                          <p:spTgt spid="57"/>
                                        </p:tgtEl>
                                        <p:attrNameLst>
                                          <p:attrName>ppt_w</p:attrName>
                                        </p:attrNameLst>
                                      </p:cBhvr>
                                      <p:tavLst>
                                        <p:tav tm="0" fmla="#ppt_w*sin(2.5*pi*$)">
                                          <p:val>
                                            <p:fltVal val="0"/>
                                          </p:val>
                                        </p:tav>
                                        <p:tav tm="100000">
                                          <p:val>
                                            <p:fltVal val="1"/>
                                          </p:val>
                                        </p:tav>
                                      </p:tavLst>
                                    </p:anim>
                                    <p:anim calcmode="lin" valueType="num">
                                      <p:cBhvr>
                                        <p:cTn id="119" dur="2000" fill="hold"/>
                                        <p:tgtEl>
                                          <p:spTgt spid="57"/>
                                        </p:tgtEl>
                                        <p:attrNameLst>
                                          <p:attrName>ppt_h</p:attrName>
                                        </p:attrNameLst>
                                      </p:cBhvr>
                                      <p:tavLst>
                                        <p:tav tm="0">
                                          <p:val>
                                            <p:strVal val="#ppt_h"/>
                                          </p:val>
                                        </p:tav>
                                        <p:tav tm="100000">
                                          <p:val>
                                            <p:strVal val="#ppt_h"/>
                                          </p:val>
                                        </p:tav>
                                      </p:tavLst>
                                    </p:anim>
                                  </p:childTnLst>
                                </p:cTn>
                              </p:par>
                              <p:par>
                                <p:cTn id="120" presetID="45" presetClass="entr" presetSubtype="0" fill="hold" nodeType="withEffect">
                                  <p:stCondLst>
                                    <p:cond delay="0"/>
                                  </p:stCondLst>
                                  <p:childTnLst>
                                    <p:set>
                                      <p:cBhvr>
                                        <p:cTn id="121" dur="1" fill="hold">
                                          <p:stCondLst>
                                            <p:cond delay="0"/>
                                          </p:stCondLst>
                                        </p:cTn>
                                        <p:tgtEl>
                                          <p:spTgt spid="58"/>
                                        </p:tgtEl>
                                        <p:attrNameLst>
                                          <p:attrName>style.visibility</p:attrName>
                                        </p:attrNameLst>
                                      </p:cBhvr>
                                      <p:to>
                                        <p:strVal val="visible"/>
                                      </p:to>
                                    </p:set>
                                    <p:animEffect transition="in" filter="fade">
                                      <p:cBhvr>
                                        <p:cTn id="122" dur="2000"/>
                                        <p:tgtEl>
                                          <p:spTgt spid="58"/>
                                        </p:tgtEl>
                                      </p:cBhvr>
                                    </p:animEffect>
                                    <p:anim calcmode="lin" valueType="num">
                                      <p:cBhvr>
                                        <p:cTn id="123" dur="2000" fill="hold"/>
                                        <p:tgtEl>
                                          <p:spTgt spid="58"/>
                                        </p:tgtEl>
                                        <p:attrNameLst>
                                          <p:attrName>ppt_w</p:attrName>
                                        </p:attrNameLst>
                                      </p:cBhvr>
                                      <p:tavLst>
                                        <p:tav tm="0" fmla="#ppt_w*sin(2.5*pi*$)">
                                          <p:val>
                                            <p:fltVal val="0"/>
                                          </p:val>
                                        </p:tav>
                                        <p:tav tm="100000">
                                          <p:val>
                                            <p:fltVal val="1"/>
                                          </p:val>
                                        </p:tav>
                                      </p:tavLst>
                                    </p:anim>
                                    <p:anim calcmode="lin" valueType="num">
                                      <p:cBhvr>
                                        <p:cTn id="124" dur="2000" fill="hold"/>
                                        <p:tgtEl>
                                          <p:spTgt spid="58"/>
                                        </p:tgtEl>
                                        <p:attrNameLst>
                                          <p:attrName>ppt_h</p:attrName>
                                        </p:attrNameLst>
                                      </p:cBhvr>
                                      <p:tavLst>
                                        <p:tav tm="0">
                                          <p:val>
                                            <p:strVal val="#ppt_h"/>
                                          </p:val>
                                        </p:tav>
                                        <p:tav tm="100000">
                                          <p:val>
                                            <p:strVal val="#ppt_h"/>
                                          </p:val>
                                        </p:tav>
                                      </p:tavLst>
                                    </p:anim>
                                  </p:childTnLst>
                                </p:cTn>
                              </p:par>
                              <p:par>
                                <p:cTn id="125" presetID="45" presetClass="entr" presetSubtype="0" fill="hold" nodeType="with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fade">
                                      <p:cBhvr>
                                        <p:cTn id="127" dur="2000"/>
                                        <p:tgtEl>
                                          <p:spTgt spid="29"/>
                                        </p:tgtEl>
                                      </p:cBhvr>
                                    </p:animEffect>
                                    <p:anim calcmode="lin" valueType="num">
                                      <p:cBhvr>
                                        <p:cTn id="128" dur="2000" fill="hold"/>
                                        <p:tgtEl>
                                          <p:spTgt spid="29"/>
                                        </p:tgtEl>
                                        <p:attrNameLst>
                                          <p:attrName>ppt_w</p:attrName>
                                        </p:attrNameLst>
                                      </p:cBhvr>
                                      <p:tavLst>
                                        <p:tav tm="0" fmla="#ppt_w*sin(2.5*pi*$)">
                                          <p:val>
                                            <p:fltVal val="0"/>
                                          </p:val>
                                        </p:tav>
                                        <p:tav tm="100000">
                                          <p:val>
                                            <p:fltVal val="1"/>
                                          </p:val>
                                        </p:tav>
                                      </p:tavLst>
                                    </p:anim>
                                    <p:anim calcmode="lin" valueType="num">
                                      <p:cBhvr>
                                        <p:cTn id="129" dur="2000" fill="hold"/>
                                        <p:tgtEl>
                                          <p:spTgt spid="29"/>
                                        </p:tgtEl>
                                        <p:attrNameLst>
                                          <p:attrName>ppt_h</p:attrName>
                                        </p:attrNameLst>
                                      </p:cBhvr>
                                      <p:tavLst>
                                        <p:tav tm="0">
                                          <p:val>
                                            <p:strVal val="#ppt_h"/>
                                          </p:val>
                                        </p:tav>
                                        <p:tav tm="100000">
                                          <p:val>
                                            <p:strVal val="#ppt_h"/>
                                          </p:val>
                                        </p:tav>
                                      </p:tavLst>
                                    </p:anim>
                                  </p:childTnLst>
                                </p:cTn>
                              </p:par>
                              <p:par>
                                <p:cTn id="130" presetID="45" presetClass="entr" presetSubtype="0" fill="hold" nodeType="withEffect">
                                  <p:stCondLst>
                                    <p:cond delay="0"/>
                                  </p:stCondLst>
                                  <p:childTnLst>
                                    <p:set>
                                      <p:cBhvr>
                                        <p:cTn id="131" dur="1" fill="hold">
                                          <p:stCondLst>
                                            <p:cond delay="0"/>
                                          </p:stCondLst>
                                        </p:cTn>
                                        <p:tgtEl>
                                          <p:spTgt spid="33"/>
                                        </p:tgtEl>
                                        <p:attrNameLst>
                                          <p:attrName>style.visibility</p:attrName>
                                        </p:attrNameLst>
                                      </p:cBhvr>
                                      <p:to>
                                        <p:strVal val="visible"/>
                                      </p:to>
                                    </p:set>
                                    <p:animEffect transition="in" filter="fade">
                                      <p:cBhvr>
                                        <p:cTn id="132" dur="2000"/>
                                        <p:tgtEl>
                                          <p:spTgt spid="33"/>
                                        </p:tgtEl>
                                      </p:cBhvr>
                                    </p:animEffect>
                                    <p:anim calcmode="lin" valueType="num">
                                      <p:cBhvr>
                                        <p:cTn id="133" dur="2000" fill="hold"/>
                                        <p:tgtEl>
                                          <p:spTgt spid="33"/>
                                        </p:tgtEl>
                                        <p:attrNameLst>
                                          <p:attrName>ppt_w</p:attrName>
                                        </p:attrNameLst>
                                      </p:cBhvr>
                                      <p:tavLst>
                                        <p:tav tm="0" fmla="#ppt_w*sin(2.5*pi*$)">
                                          <p:val>
                                            <p:fltVal val="0"/>
                                          </p:val>
                                        </p:tav>
                                        <p:tav tm="100000">
                                          <p:val>
                                            <p:fltVal val="1"/>
                                          </p:val>
                                        </p:tav>
                                      </p:tavLst>
                                    </p:anim>
                                    <p:anim calcmode="lin" valueType="num">
                                      <p:cBhvr>
                                        <p:cTn id="134" dur="2000" fill="hold"/>
                                        <p:tgtEl>
                                          <p:spTgt spid="33"/>
                                        </p:tgtEl>
                                        <p:attrNameLst>
                                          <p:attrName>ppt_h</p:attrName>
                                        </p:attrNameLst>
                                      </p:cBhvr>
                                      <p:tavLst>
                                        <p:tav tm="0">
                                          <p:val>
                                            <p:strVal val="#ppt_h"/>
                                          </p:val>
                                        </p:tav>
                                        <p:tav tm="100000">
                                          <p:val>
                                            <p:strVal val="#ppt_h"/>
                                          </p:val>
                                        </p:tav>
                                      </p:tavLst>
                                    </p:anim>
                                  </p:childTnLst>
                                </p:cTn>
                              </p:par>
                              <p:par>
                                <p:cTn id="135" presetID="45" presetClass="entr" presetSubtype="0" fill="hold" nodeType="withEffect">
                                  <p:stCondLst>
                                    <p:cond delay="0"/>
                                  </p:stCondLst>
                                  <p:childTnLst>
                                    <p:set>
                                      <p:cBhvr>
                                        <p:cTn id="136" dur="1" fill="hold">
                                          <p:stCondLst>
                                            <p:cond delay="0"/>
                                          </p:stCondLst>
                                        </p:cTn>
                                        <p:tgtEl>
                                          <p:spTgt spid="59"/>
                                        </p:tgtEl>
                                        <p:attrNameLst>
                                          <p:attrName>style.visibility</p:attrName>
                                        </p:attrNameLst>
                                      </p:cBhvr>
                                      <p:to>
                                        <p:strVal val="visible"/>
                                      </p:to>
                                    </p:set>
                                    <p:animEffect transition="in" filter="fade">
                                      <p:cBhvr>
                                        <p:cTn id="137" dur="2000"/>
                                        <p:tgtEl>
                                          <p:spTgt spid="59"/>
                                        </p:tgtEl>
                                      </p:cBhvr>
                                    </p:animEffect>
                                    <p:anim calcmode="lin" valueType="num">
                                      <p:cBhvr>
                                        <p:cTn id="138" dur="2000" fill="hold"/>
                                        <p:tgtEl>
                                          <p:spTgt spid="59"/>
                                        </p:tgtEl>
                                        <p:attrNameLst>
                                          <p:attrName>ppt_w</p:attrName>
                                        </p:attrNameLst>
                                      </p:cBhvr>
                                      <p:tavLst>
                                        <p:tav tm="0" fmla="#ppt_w*sin(2.5*pi*$)">
                                          <p:val>
                                            <p:fltVal val="0"/>
                                          </p:val>
                                        </p:tav>
                                        <p:tav tm="100000">
                                          <p:val>
                                            <p:fltVal val="1"/>
                                          </p:val>
                                        </p:tav>
                                      </p:tavLst>
                                    </p:anim>
                                    <p:anim calcmode="lin" valueType="num">
                                      <p:cBhvr>
                                        <p:cTn id="139" dur="2000" fill="hold"/>
                                        <p:tgtEl>
                                          <p:spTgt spid="59"/>
                                        </p:tgtEl>
                                        <p:attrNameLst>
                                          <p:attrName>ppt_h</p:attrName>
                                        </p:attrNameLst>
                                      </p:cBhvr>
                                      <p:tavLst>
                                        <p:tav tm="0">
                                          <p:val>
                                            <p:strVal val="#ppt_h"/>
                                          </p:val>
                                        </p:tav>
                                        <p:tav tm="100000">
                                          <p:val>
                                            <p:strVal val="#ppt_h"/>
                                          </p:val>
                                        </p:tav>
                                      </p:tavLst>
                                    </p:anim>
                                  </p:childTnLst>
                                </p:cTn>
                              </p:par>
                              <p:par>
                                <p:cTn id="140" presetID="45" presetClass="entr" presetSubtype="0" fill="hold" nodeType="withEffect">
                                  <p:stCondLst>
                                    <p:cond delay="0"/>
                                  </p:stCondLst>
                                  <p:childTnLst>
                                    <p:set>
                                      <p:cBhvr>
                                        <p:cTn id="141" dur="1" fill="hold">
                                          <p:stCondLst>
                                            <p:cond delay="0"/>
                                          </p:stCondLst>
                                        </p:cTn>
                                        <p:tgtEl>
                                          <p:spTgt spid="60"/>
                                        </p:tgtEl>
                                        <p:attrNameLst>
                                          <p:attrName>style.visibility</p:attrName>
                                        </p:attrNameLst>
                                      </p:cBhvr>
                                      <p:to>
                                        <p:strVal val="visible"/>
                                      </p:to>
                                    </p:set>
                                    <p:animEffect transition="in" filter="fade">
                                      <p:cBhvr>
                                        <p:cTn id="142" dur="2000"/>
                                        <p:tgtEl>
                                          <p:spTgt spid="60"/>
                                        </p:tgtEl>
                                      </p:cBhvr>
                                    </p:animEffect>
                                    <p:anim calcmode="lin" valueType="num">
                                      <p:cBhvr>
                                        <p:cTn id="143" dur="2000" fill="hold"/>
                                        <p:tgtEl>
                                          <p:spTgt spid="60"/>
                                        </p:tgtEl>
                                        <p:attrNameLst>
                                          <p:attrName>ppt_w</p:attrName>
                                        </p:attrNameLst>
                                      </p:cBhvr>
                                      <p:tavLst>
                                        <p:tav tm="0" fmla="#ppt_w*sin(2.5*pi*$)">
                                          <p:val>
                                            <p:fltVal val="0"/>
                                          </p:val>
                                        </p:tav>
                                        <p:tav tm="100000">
                                          <p:val>
                                            <p:fltVal val="1"/>
                                          </p:val>
                                        </p:tav>
                                      </p:tavLst>
                                    </p:anim>
                                    <p:anim calcmode="lin" valueType="num">
                                      <p:cBhvr>
                                        <p:cTn id="144" dur="2000" fill="hold"/>
                                        <p:tgtEl>
                                          <p:spTgt spid="6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cess 2"/>
          <p:cNvSpPr/>
          <p:nvPr/>
        </p:nvSpPr>
        <p:spPr>
          <a:xfrm>
            <a:off x="276225" y="1636713"/>
            <a:ext cx="8604250" cy="4370387"/>
          </a:xfrm>
          <a:prstGeom prst="flowChartProcess">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685800" y="120650"/>
            <a:ext cx="7770813" cy="1747838"/>
          </a:xfrm>
        </p:spPr>
        <p:txBody>
          <a:bodyPr>
            <a:noAutofit/>
          </a:bodyPr>
          <a:lstStyle/>
          <a:p>
            <a:pPr fontAlgn="auto">
              <a:spcAft>
                <a:spcPts val="0"/>
              </a:spcAft>
              <a:defRPr/>
            </a:pPr>
            <a:r>
              <a:rPr lang="en-US" b="1" dirty="0" smtClean="0">
                <a:solidFill>
                  <a:srgbClr val="FFFFFF"/>
                </a:solidFill>
                <a:latin typeface="Garamond"/>
                <a:cs typeface="Garamond"/>
              </a:rPr>
              <a:t>CONCLUSIONS</a:t>
            </a:r>
            <a:endParaRPr lang="en-US" b="1" dirty="0">
              <a:solidFill>
                <a:srgbClr val="FFFFFF"/>
              </a:solidFill>
              <a:latin typeface="Garamond"/>
              <a:cs typeface="Garamond"/>
            </a:endParaRPr>
          </a:p>
        </p:txBody>
      </p:sp>
      <p:sp>
        <p:nvSpPr>
          <p:cNvPr id="3" name="Content Placeholder 2"/>
          <p:cNvSpPr>
            <a:spLocks noGrp="1"/>
          </p:cNvSpPr>
          <p:nvPr>
            <p:ph idx="1"/>
          </p:nvPr>
        </p:nvSpPr>
        <p:spPr>
          <a:xfrm>
            <a:off x="276225" y="1751013"/>
            <a:ext cx="8604250" cy="4256087"/>
          </a:xfrm>
        </p:spPr>
        <p:txBody>
          <a:bodyPr/>
          <a:lstStyle/>
          <a:p>
            <a:pPr marL="0" indent="0" algn="just" fontAlgn="auto">
              <a:spcAft>
                <a:spcPts val="0"/>
              </a:spcAft>
              <a:buFontTx/>
              <a:buNone/>
              <a:defRPr/>
            </a:pPr>
            <a:r>
              <a:rPr lang="en-US" sz="2800" dirty="0" smtClean="0">
                <a:latin typeface="Adobe Garamond Pro"/>
                <a:cs typeface="Adobe Garamond Pro"/>
              </a:rPr>
              <a:t>BSC provides a linkage between strategy and vision  through four perspectives to achieve organization shared objectives. Yet, it has potential issues in terms of in review mechanism during deployment phase. Therefore, it requires adjustment to maximize its benefits. </a:t>
            </a:r>
            <a:endParaRPr lang="en-US" sz="2800" dirty="0">
              <a:latin typeface="Adobe Garamond Pro"/>
              <a:cs typeface="Adobe Garamond Pro"/>
            </a:endParaRPr>
          </a:p>
          <a:p>
            <a:pPr marL="0" indent="0" fontAlgn="auto">
              <a:spcAft>
                <a:spcPts val="0"/>
              </a:spcAft>
              <a:buFontTx/>
              <a:buNone/>
              <a:defRPr/>
            </a:pPr>
            <a:endParaRPr lang="en-US" sz="2800" dirty="0" smtClean="0">
              <a:latin typeface="Adobe Garamond Pro"/>
              <a:cs typeface="Adobe Garamond Pro"/>
            </a:endParaRPr>
          </a:p>
          <a:p>
            <a:pPr marL="0" indent="0" algn="r" fontAlgn="auto">
              <a:spcAft>
                <a:spcPts val="0"/>
              </a:spcAft>
              <a:buFontTx/>
              <a:buNone/>
              <a:defRPr/>
            </a:pPr>
            <a:endParaRPr lang="en-US" sz="1800" dirty="0" smtClean="0">
              <a:latin typeface="Adobe Garamond Pro"/>
              <a:cs typeface="Adobe Garamond Pr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685800" y="1414463"/>
            <a:ext cx="7770813" cy="5081587"/>
          </a:xfrm>
        </p:spPr>
        <p:txBody>
          <a:bodyPr>
            <a:normAutofit fontScale="92500"/>
          </a:bodyPr>
          <a:lstStyle/>
          <a:p>
            <a:pPr fontAlgn="auto">
              <a:spcAft>
                <a:spcPts val="0"/>
              </a:spcAft>
              <a:buFontTx/>
              <a:buNone/>
              <a:defRPr/>
            </a:pPr>
            <a:r>
              <a:rPr lang="en-US" altLang="zh-TW" sz="1200" dirty="0" smtClean="0"/>
              <a:t>Witcher, B.J. and Butterworth, R. (2001), “Hoshin kanri: policy management in Japanese-owned UK subsidiaries”, Journal of Management Studies, Vol. 38 No. 5, pp. 651-74.</a:t>
            </a:r>
          </a:p>
          <a:p>
            <a:pPr fontAlgn="auto">
              <a:spcAft>
                <a:spcPts val="0"/>
              </a:spcAft>
              <a:buFontTx/>
              <a:buNone/>
              <a:defRPr/>
            </a:pPr>
            <a:r>
              <a:rPr lang="en-US" altLang="zh-TW" sz="1200" dirty="0" smtClean="0"/>
              <a:t>Yang, T.M. and Su, C. T., (2007), “ Application of hoshin kanri for productivity improvement in a semiconductor manufacturing company.”, Journal of Manufacturing Technology Management, Vol. 18 (6), pp.761-775</a:t>
            </a:r>
          </a:p>
          <a:p>
            <a:pPr fontAlgn="auto">
              <a:spcAft>
                <a:spcPts val="0"/>
              </a:spcAft>
              <a:buFontTx/>
              <a:buNone/>
              <a:defRPr/>
            </a:pPr>
            <a:r>
              <a:rPr lang="en-US" altLang="zh-TW" sz="1200" dirty="0" smtClean="0"/>
              <a:t>Witcher, B., (2002), ”Hoshin kanri: a study of practice in the UK”, Managerial Auditing Journal, Vol. 17(7), pp.390-396</a:t>
            </a:r>
          </a:p>
          <a:p>
            <a:pPr fontAlgn="auto">
              <a:spcAft>
                <a:spcPts val="0"/>
              </a:spcAft>
              <a:buFontTx/>
              <a:buNone/>
              <a:defRPr/>
            </a:pPr>
            <a:r>
              <a:rPr lang="en-US" altLang="zh-TW" sz="1200" dirty="0" smtClean="0"/>
              <a:t>Norreklit H. (2000), The balance on the balanced scorecard - a critical analysis of some of its assumptions, Management Accounting Research, 11, pp. 65–88. </a:t>
            </a:r>
          </a:p>
          <a:p>
            <a:pPr fontAlgn="auto">
              <a:spcAft>
                <a:spcPts val="0"/>
              </a:spcAft>
              <a:buFontTx/>
              <a:buNone/>
              <a:defRPr/>
            </a:pPr>
            <a:r>
              <a:rPr lang="en-US" altLang="zh-TW" sz="1200" dirty="0" smtClean="0"/>
              <a:t>Kaplan R S and Norton D P (1996) “Balanced Scorecard: Translating Strategy into Action” Harvard Business School Press </a:t>
            </a:r>
          </a:p>
          <a:p>
            <a:pPr fontAlgn="auto">
              <a:spcAft>
                <a:spcPts val="0"/>
              </a:spcAft>
              <a:buFontTx/>
              <a:buNone/>
              <a:defRPr/>
            </a:pPr>
            <a:r>
              <a:rPr lang="en-US" altLang="zh-TW" sz="1200" dirty="0" smtClean="0"/>
              <a:t>Marquardt, E.P., (1997), "Aligning Strategy and Performance with the Balances Scorecard," </a:t>
            </a:r>
            <a:r>
              <a:rPr lang="en-US" altLang="zh-TW" sz="1200" i="1" dirty="0" smtClean="0"/>
              <a:t>ACA Journal:</a:t>
            </a:r>
            <a:r>
              <a:rPr lang="en-US" altLang="zh-TW" sz="1200" dirty="0" smtClean="0"/>
              <a:t> 18-27.</a:t>
            </a:r>
          </a:p>
          <a:p>
            <a:pPr fontAlgn="auto">
              <a:spcAft>
                <a:spcPts val="0"/>
              </a:spcAft>
              <a:buFontTx/>
              <a:buNone/>
              <a:defRPr/>
            </a:pPr>
            <a:r>
              <a:rPr lang="en-US" altLang="zh-TW" sz="1200" dirty="0" smtClean="0"/>
              <a:t>Yeung A. and B. Berman. (1997) Adding value through human resources: Reorienting human resource measurement to drive business performance. Human Resource Management 36 (3): 321</a:t>
            </a:r>
          </a:p>
          <a:p>
            <a:pPr fontAlgn="auto">
              <a:spcAft>
                <a:spcPts val="0"/>
              </a:spcAft>
              <a:buFontTx/>
              <a:buNone/>
              <a:defRPr/>
            </a:pPr>
            <a:r>
              <a:rPr lang="en-US" altLang="zh-TW" sz="1200" dirty="0" smtClean="0"/>
              <a:t>Nair, M. (2004). </a:t>
            </a:r>
            <a:r>
              <a:rPr lang="en-US" altLang="zh-TW" sz="1200" i="1" dirty="0" smtClean="0"/>
              <a:t>Essentials of balanced scorecard</a:t>
            </a:r>
            <a:r>
              <a:rPr lang="en-US" altLang="zh-TW" sz="1200" dirty="0" smtClean="0"/>
              <a:t>. Hoboken, N.J: John Wiley &amp; Sons. </a:t>
            </a:r>
            <a:endParaRPr lang="en-US" altLang="zh-TW" sz="1400" dirty="0" smtClean="0"/>
          </a:p>
          <a:p>
            <a:pPr fontAlgn="auto">
              <a:spcAft>
                <a:spcPts val="0"/>
              </a:spcAft>
              <a:buFontTx/>
              <a:buNone/>
              <a:defRPr/>
            </a:pPr>
            <a:r>
              <a:rPr lang="en-US" altLang="zh-TW" sz="1200" dirty="0" smtClean="0"/>
              <a:t>Andon, P., Baxter J., Mahama H. (2005). ‘The Balanced Scorecard: Slogans, Seduction, And State Of Play’. Australian Accounting Review, Vol.15, No.1, pp.29-38. </a:t>
            </a:r>
          </a:p>
          <a:p>
            <a:pPr fontAlgn="auto">
              <a:spcAft>
                <a:spcPts val="0"/>
              </a:spcAft>
              <a:buFontTx/>
              <a:buNone/>
              <a:defRPr/>
            </a:pPr>
            <a:r>
              <a:rPr lang="en-US" altLang="zh-TW" sz="1200" dirty="0" smtClean="0"/>
              <a:t>Olve, N. G., Petri, C. J., Roy, J., and Roy, S. (2004). Twelve years later: Understanding and realizing the value of balanced scorecards. Ivey Business Journal online.</a:t>
            </a:r>
            <a:r>
              <a:rPr lang="en-GB" altLang="zh-TW" sz="1200" dirty="0" smtClean="0"/>
              <a:t>[</a:t>
            </a:r>
            <a:r>
              <a:rPr lang="en-GB" altLang="zh-TW" sz="1200" dirty="0" smtClean="0">
                <a:hlinkClick r:id="rId2"/>
              </a:rPr>
              <a:t>http://www.qa.au.edu/page2/research/BSC12YearsLater.pdf</a:t>
            </a:r>
            <a:r>
              <a:rPr lang="en-GB" altLang="zh-TW" sz="1200" dirty="0" smtClean="0"/>
              <a:t>]</a:t>
            </a:r>
          </a:p>
          <a:p>
            <a:pPr fontAlgn="auto">
              <a:spcAft>
                <a:spcPts val="0"/>
              </a:spcAft>
              <a:buFontTx/>
              <a:buNone/>
              <a:defRPr/>
            </a:pPr>
            <a:endParaRPr lang="en-US" altLang="zh-TW" sz="1200" dirty="0" smtClean="0"/>
          </a:p>
        </p:txBody>
      </p:sp>
      <p:sp>
        <p:nvSpPr>
          <p:cNvPr id="4" name="Title 1"/>
          <p:cNvSpPr>
            <a:spLocks noGrp="1"/>
          </p:cNvSpPr>
          <p:nvPr>
            <p:ph type="title"/>
          </p:nvPr>
        </p:nvSpPr>
        <p:spPr>
          <a:xfrm>
            <a:off x="685800" y="298450"/>
            <a:ext cx="7770813" cy="796925"/>
          </a:xfrm>
        </p:spPr>
        <p:style>
          <a:lnRef idx="1">
            <a:schemeClr val="dk1"/>
          </a:lnRef>
          <a:fillRef idx="3">
            <a:schemeClr val="dk1"/>
          </a:fillRef>
          <a:effectRef idx="2">
            <a:schemeClr val="dk1"/>
          </a:effectRef>
          <a:fontRef idx="minor">
            <a:schemeClr val="lt1"/>
          </a:fontRef>
        </p:style>
        <p:txBody>
          <a:bodyPr/>
          <a:lstStyle/>
          <a:p>
            <a:pPr fontAlgn="auto">
              <a:spcAft>
                <a:spcPts val="0"/>
              </a:spcAft>
              <a:defRPr/>
            </a:pPr>
            <a:r>
              <a:rPr lang="en-US" sz="4400" dirty="0" smtClean="0"/>
              <a:t>Reference</a:t>
            </a:r>
            <a:endParaRPr lang="en-US" sz="4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0838" y="261938"/>
            <a:ext cx="8464550" cy="1098550"/>
          </a:xfrm>
        </p:spPr>
        <p:style>
          <a:lnRef idx="1">
            <a:schemeClr val="dk1"/>
          </a:lnRef>
          <a:fillRef idx="3">
            <a:schemeClr val="dk1"/>
          </a:fillRef>
          <a:effectRef idx="2">
            <a:schemeClr val="dk1"/>
          </a:effectRef>
          <a:fontRef idx="minor">
            <a:schemeClr val="lt1"/>
          </a:fontRef>
        </p:style>
        <p:txBody>
          <a:bodyPr/>
          <a:lstStyle/>
          <a:p>
            <a:pPr fontAlgn="auto">
              <a:spcAft>
                <a:spcPts val="0"/>
              </a:spcAft>
              <a:defRPr/>
            </a:pPr>
            <a:r>
              <a:rPr lang="en-US" sz="4400" b="1" dirty="0" smtClean="0">
                <a:latin typeface="Garamond"/>
                <a:cs typeface="Garamond"/>
              </a:rPr>
              <a:t>Balanced ScoreCard – BSC </a:t>
            </a:r>
            <a:r>
              <a:rPr lang="en-US" sz="1800" b="1" dirty="0" smtClean="0">
                <a:latin typeface="Garamond"/>
                <a:cs typeface="Garamond"/>
              </a:rPr>
              <a:t>(1990)</a:t>
            </a:r>
            <a:endParaRPr lang="en-US" sz="1800" b="1" dirty="0">
              <a:latin typeface="Garamond"/>
              <a:cs typeface="Garamond"/>
            </a:endParaRPr>
          </a:p>
        </p:txBody>
      </p:sp>
      <p:sp>
        <p:nvSpPr>
          <p:cNvPr id="6" name="Rectangle 5"/>
          <p:cNvSpPr/>
          <p:nvPr/>
        </p:nvSpPr>
        <p:spPr>
          <a:xfrm>
            <a:off x="373063" y="1495425"/>
            <a:ext cx="8394700" cy="4567238"/>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r>
              <a:rPr lang="en-US" sz="2400" dirty="0">
                <a:solidFill>
                  <a:schemeClr val="bg1"/>
                </a:solidFill>
              </a:rPr>
              <a:t>BSC is </a:t>
            </a:r>
            <a:r>
              <a:rPr lang="en-US" sz="2400" b="1" dirty="0">
                <a:solidFill>
                  <a:schemeClr val="bg1"/>
                </a:solidFill>
              </a:rPr>
              <a:t>tool</a:t>
            </a:r>
            <a:r>
              <a:rPr lang="en-US" sz="2400" dirty="0">
                <a:solidFill>
                  <a:schemeClr val="bg1"/>
                </a:solidFill>
              </a:rPr>
              <a:t> for leader to </a:t>
            </a:r>
            <a:r>
              <a:rPr lang="en-US" sz="2400" b="1" dirty="0">
                <a:solidFill>
                  <a:schemeClr val="bg1"/>
                </a:solidFill>
              </a:rPr>
              <a:t>communicate strategy </a:t>
            </a:r>
            <a:r>
              <a:rPr lang="en-US" sz="2400" dirty="0">
                <a:solidFill>
                  <a:schemeClr val="bg1"/>
                </a:solidFill>
              </a:rPr>
              <a:t>to employee and external stakeholders the </a:t>
            </a:r>
            <a:r>
              <a:rPr lang="en-US" sz="2400" b="1" dirty="0">
                <a:solidFill>
                  <a:schemeClr val="bg1"/>
                </a:solidFill>
              </a:rPr>
              <a:t>outcome and performance drives</a:t>
            </a:r>
            <a:r>
              <a:rPr lang="en-US" sz="2400" dirty="0">
                <a:solidFill>
                  <a:schemeClr val="bg1"/>
                </a:solidFill>
              </a:rPr>
              <a:t> by which the organization </a:t>
            </a:r>
            <a:r>
              <a:rPr lang="en-US" sz="2400" b="1" dirty="0">
                <a:solidFill>
                  <a:schemeClr val="bg1"/>
                </a:solidFill>
              </a:rPr>
              <a:t>will achieve its mission &amp; strategy </a:t>
            </a:r>
            <a:r>
              <a:rPr lang="en-US" sz="2400" b="1" dirty="0">
                <a:solidFill>
                  <a:schemeClr val="bg1"/>
                </a:solidFill>
              </a:rPr>
              <a:t>objectives</a:t>
            </a:r>
          </a:p>
          <a:p>
            <a:pPr fontAlgn="auto">
              <a:spcBef>
                <a:spcPts val="0"/>
              </a:spcBef>
              <a:spcAft>
                <a:spcPts val="0"/>
              </a:spcAft>
              <a:defRPr/>
            </a:pPr>
            <a:endParaRPr lang="en-US" sz="2400" b="1" dirty="0">
              <a:solidFill>
                <a:schemeClr val="bg1"/>
              </a:solidFill>
            </a:endParaRPr>
          </a:p>
          <a:p>
            <a:pPr marL="285750" indent="-285750" fontAlgn="auto">
              <a:spcBef>
                <a:spcPts val="0"/>
              </a:spcBef>
              <a:spcAft>
                <a:spcPts val="0"/>
              </a:spcAft>
              <a:defRPr/>
            </a:pPr>
            <a:r>
              <a:rPr lang="en-US" sz="2400" dirty="0">
                <a:solidFill>
                  <a:schemeClr val="bg1"/>
                </a:solidFill>
                <a:latin typeface="Adobe Garamond Pro"/>
                <a:cs typeface="Adobe Garamond Pro"/>
              </a:rPr>
              <a:t>Measure Performance and Set Strategy:</a:t>
            </a:r>
          </a:p>
          <a:p>
            <a:pPr marL="285750" indent="-285750" fontAlgn="auto">
              <a:spcBef>
                <a:spcPts val="0"/>
              </a:spcBef>
              <a:spcAft>
                <a:spcPts val="0"/>
              </a:spcAft>
              <a:buFont typeface="Arial" pitchFamily="34" charset="0"/>
              <a:buChar char="•"/>
              <a:defRPr/>
            </a:pPr>
            <a:r>
              <a:rPr lang="en-US" sz="2400" dirty="0">
                <a:solidFill>
                  <a:schemeClr val="bg1"/>
                </a:solidFill>
                <a:latin typeface="Adobe Garamond Pro"/>
                <a:cs typeface="Adobe Garamond Pro"/>
              </a:rPr>
              <a:t>Effective </a:t>
            </a:r>
            <a:r>
              <a:rPr lang="en-US" sz="2400" b="1" dirty="0">
                <a:solidFill>
                  <a:schemeClr val="bg1"/>
                </a:solidFill>
                <a:latin typeface="Adobe Garamond Pro"/>
                <a:cs typeface="Adobe Garamond Pro"/>
              </a:rPr>
              <a:t>organizational </a:t>
            </a:r>
            <a:r>
              <a:rPr lang="en-US" sz="2400" b="1" dirty="0">
                <a:solidFill>
                  <a:srgbClr val="000000"/>
                </a:solidFill>
                <a:latin typeface="Adobe Garamond Pro"/>
                <a:cs typeface="Adobe Garamond Pro"/>
              </a:rPr>
              <a:t>performance </a:t>
            </a:r>
            <a:r>
              <a:rPr lang="en-US" sz="2400" b="1" dirty="0">
                <a:solidFill>
                  <a:srgbClr val="000000"/>
                </a:solidFill>
                <a:latin typeface="Adobe Garamond Pro"/>
                <a:cs typeface="Adobe Garamond Pro"/>
              </a:rPr>
              <a:t>management</a:t>
            </a:r>
          </a:p>
          <a:p>
            <a:pPr marL="285750" indent="-285750" fontAlgn="auto">
              <a:spcBef>
                <a:spcPts val="0"/>
              </a:spcBef>
              <a:spcAft>
                <a:spcPts val="0"/>
              </a:spcAft>
              <a:buFont typeface="Arial" pitchFamily="34" charset="0"/>
              <a:buChar char="•"/>
              <a:defRPr/>
            </a:pPr>
            <a:r>
              <a:rPr lang="en-US" sz="2400" dirty="0">
                <a:solidFill>
                  <a:srgbClr val="000000"/>
                </a:solidFill>
                <a:latin typeface="Adobe Garamond Pro"/>
                <a:cs typeface="Adobe Garamond Pro"/>
              </a:rPr>
              <a:t>Effective  </a:t>
            </a:r>
            <a:r>
              <a:rPr lang="en-US" sz="2400" b="1" dirty="0">
                <a:solidFill>
                  <a:srgbClr val="000000"/>
                </a:solidFill>
                <a:latin typeface="Adobe Garamond Pro"/>
                <a:cs typeface="Adobe Garamond Pro"/>
              </a:rPr>
              <a:t>implementation strategies</a:t>
            </a:r>
            <a:r>
              <a:rPr lang="en-US" sz="2400" b="1" dirty="0">
                <a:solidFill>
                  <a:srgbClr val="000000"/>
                </a:solidFill>
                <a:latin typeface="Adobe Garamond Pro"/>
                <a:cs typeface="Adobe Garamond Pro"/>
              </a:rPr>
              <a:t> </a:t>
            </a:r>
            <a:r>
              <a:rPr lang="en-US" sz="2400" dirty="0">
                <a:solidFill>
                  <a:srgbClr val="000000"/>
                </a:solidFill>
                <a:latin typeface="Adobe Garamond Pro"/>
                <a:cs typeface="Adobe Garamond Pro"/>
              </a:rPr>
              <a:t>(Removing barriers for Financial measurement and Strategy     Execution)</a:t>
            </a:r>
            <a:endParaRPr lang="en-US" sz="2400" dirty="0">
              <a:solidFill>
                <a:srgbClr val="000000"/>
              </a:solidFill>
              <a:latin typeface="Adobe Garamond Pro"/>
              <a:cs typeface="Adobe Garamond Pro"/>
            </a:endParaRPr>
          </a:p>
        </p:txBody>
      </p:sp>
      <p:sp>
        <p:nvSpPr>
          <p:cNvPr id="18435" name="Rectangle 14"/>
          <p:cNvSpPr>
            <a:spLocks noChangeArrowheads="1"/>
          </p:cNvSpPr>
          <p:nvPr/>
        </p:nvSpPr>
        <p:spPr bwMode="auto">
          <a:xfrm>
            <a:off x="217488" y="6381750"/>
            <a:ext cx="3921125" cy="460375"/>
          </a:xfrm>
          <a:prstGeom prst="rect">
            <a:avLst/>
          </a:prstGeom>
          <a:noFill/>
          <a:ln w="9525">
            <a:noFill/>
            <a:miter lim="800000"/>
            <a:headEnd/>
            <a:tailEnd/>
          </a:ln>
        </p:spPr>
        <p:txBody>
          <a:bodyPr>
            <a:spAutoFit/>
          </a:bodyPr>
          <a:lstStyle/>
          <a:p>
            <a:r>
              <a:rPr lang="en-US" sz="800">
                <a:latin typeface="Calisto MT" pitchFamily="18" charset="0"/>
              </a:rPr>
              <a:t>Niven, P. (2002). Balanced Scorecard Maximizing Performance and Maintaining Results. New York: Jonh Wiley &amp; Sons, Inc.</a:t>
            </a:r>
          </a:p>
          <a:p>
            <a:endParaRPr lang="en-US" sz="800">
              <a:latin typeface="Calisto MT" pitchFamily="18" charset="0"/>
            </a:endParaRPr>
          </a:p>
        </p:txBody>
      </p:sp>
      <p:sp>
        <p:nvSpPr>
          <p:cNvPr id="18436" name="Rectangle 15"/>
          <p:cNvSpPr>
            <a:spLocks noChangeArrowheads="1"/>
          </p:cNvSpPr>
          <p:nvPr/>
        </p:nvSpPr>
        <p:spPr bwMode="auto">
          <a:xfrm>
            <a:off x="4870450" y="6370638"/>
            <a:ext cx="3832225" cy="339725"/>
          </a:xfrm>
          <a:prstGeom prst="rect">
            <a:avLst/>
          </a:prstGeom>
          <a:noFill/>
          <a:ln w="9525">
            <a:noFill/>
            <a:miter lim="800000"/>
            <a:headEnd/>
            <a:tailEnd/>
          </a:ln>
        </p:spPr>
        <p:txBody>
          <a:bodyPr>
            <a:spAutoFit/>
          </a:bodyPr>
          <a:lstStyle/>
          <a:p>
            <a:pPr algn="r"/>
            <a:r>
              <a:rPr lang="en-US" sz="800">
                <a:latin typeface="Calisto MT" pitchFamily="18" charset="0"/>
              </a:rPr>
              <a:t>Kaplan , R., &amp; Norton, D. (1993, September-October).                                          Putting the Balanced Scorecard to Work. </a:t>
            </a:r>
            <a:r>
              <a:rPr lang="en-US" sz="800" i="1">
                <a:latin typeface="Calisto MT" pitchFamily="18" charset="0"/>
              </a:rPr>
              <a:t>HARVARD BUSINESS REVIEW</a:t>
            </a:r>
            <a:r>
              <a:rPr lang="en-US" sz="800">
                <a:latin typeface="Calisto MT" pitchFamily="18" charset="0"/>
              </a:rPr>
              <a:t> , p.5.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p:tgtEl>
                                          <p:spTgt spid="6">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6">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blinds(horizontal)">
                                      <p:cBhvr>
                                        <p:cTn id="13" dur="500"/>
                                        <p:tgtEl>
                                          <p:spTgt spid="6">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blinds(horizontal)">
                                      <p:cBhvr>
                                        <p:cTn id="16" dur="500"/>
                                        <p:tgtEl>
                                          <p:spTgt spid="6">
                                            <p:txEl>
                                              <p:pRg st="3" end="3"/>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Effect transition="in" filter="blinds(horizontal)">
                                      <p:cBhvr>
                                        <p:cTn id="19"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92113" y="1690688"/>
            <a:ext cx="8394700" cy="4746625"/>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r>
              <a:rPr lang="en-US" dirty="0"/>
              <a:t>Learning &amp; growth perspective. </a:t>
            </a:r>
            <a:r>
              <a:rPr lang="en-US" b="1" dirty="0"/>
              <a:t>As enablers</a:t>
            </a:r>
            <a:r>
              <a:rPr lang="en-US" dirty="0"/>
              <a:t> to other 3 perspectives (fundamental vehicle). It helps to close the gap to ensure sustainable performance in the future.</a:t>
            </a:r>
          </a:p>
          <a:p>
            <a:pPr fontAlgn="auto">
              <a:spcBef>
                <a:spcPts val="0"/>
              </a:spcBef>
              <a:spcAft>
                <a:spcPts val="0"/>
              </a:spcAft>
              <a:defRPr/>
            </a:pPr>
            <a:r>
              <a:rPr lang="en-US" dirty="0"/>
              <a:t> </a:t>
            </a:r>
          </a:p>
          <a:p>
            <a:pPr marL="514350" indent="-514350" fontAlgn="auto">
              <a:spcBef>
                <a:spcPts val="0"/>
              </a:spcBef>
              <a:spcAft>
                <a:spcPts val="0"/>
              </a:spcAft>
              <a:buFontTx/>
              <a:buAutoNum type="arabicPeriod"/>
              <a:defRPr/>
            </a:pPr>
            <a:r>
              <a:rPr lang="en-US" sz="3200" dirty="0"/>
              <a:t>Employee skills </a:t>
            </a:r>
          </a:p>
          <a:p>
            <a:pPr marL="514350" indent="-514350" fontAlgn="auto">
              <a:spcBef>
                <a:spcPts val="0"/>
              </a:spcBef>
              <a:spcAft>
                <a:spcPts val="0"/>
              </a:spcAft>
              <a:buFontTx/>
              <a:buAutoNum type="arabicPeriod"/>
              <a:defRPr/>
            </a:pPr>
            <a:endParaRPr lang="en-US" sz="3200" dirty="0"/>
          </a:p>
          <a:p>
            <a:pPr fontAlgn="auto">
              <a:spcBef>
                <a:spcPts val="0"/>
              </a:spcBef>
              <a:spcAft>
                <a:spcPts val="0"/>
              </a:spcAft>
              <a:defRPr/>
            </a:pPr>
            <a:r>
              <a:rPr lang="en-US" sz="3200" b="1" dirty="0"/>
              <a:t>2. </a:t>
            </a:r>
            <a:r>
              <a:rPr lang="en-US" sz="3200" dirty="0"/>
              <a:t>Employee satisfactions </a:t>
            </a:r>
          </a:p>
          <a:p>
            <a:pPr fontAlgn="auto">
              <a:spcBef>
                <a:spcPts val="0"/>
              </a:spcBef>
              <a:spcAft>
                <a:spcPts val="0"/>
              </a:spcAft>
              <a:defRPr/>
            </a:pPr>
            <a:endParaRPr lang="en-US" sz="3200" dirty="0"/>
          </a:p>
          <a:p>
            <a:pPr fontAlgn="auto">
              <a:spcBef>
                <a:spcPts val="0"/>
              </a:spcBef>
              <a:spcAft>
                <a:spcPts val="0"/>
              </a:spcAft>
              <a:defRPr/>
            </a:pPr>
            <a:r>
              <a:rPr lang="en-US" sz="3200" b="1" dirty="0"/>
              <a:t>3. </a:t>
            </a:r>
            <a:r>
              <a:rPr lang="en-US" sz="3200" dirty="0"/>
              <a:t>Availability of information</a:t>
            </a:r>
          </a:p>
          <a:p>
            <a:pPr fontAlgn="auto">
              <a:spcBef>
                <a:spcPts val="0"/>
              </a:spcBef>
              <a:spcAft>
                <a:spcPts val="0"/>
              </a:spcAft>
              <a:defRPr/>
            </a:pPr>
            <a:r>
              <a:rPr lang="en-US" sz="3200" dirty="0"/>
              <a:t> </a:t>
            </a:r>
          </a:p>
          <a:p>
            <a:pPr fontAlgn="auto">
              <a:spcBef>
                <a:spcPts val="0"/>
              </a:spcBef>
              <a:spcAft>
                <a:spcPts val="0"/>
              </a:spcAft>
              <a:defRPr/>
            </a:pPr>
            <a:r>
              <a:rPr lang="en-US" sz="3200" b="1" dirty="0"/>
              <a:t>4. </a:t>
            </a:r>
            <a:r>
              <a:rPr lang="en-US" sz="3200" dirty="0"/>
              <a:t>Alignment </a:t>
            </a:r>
          </a:p>
        </p:txBody>
      </p:sp>
      <p:sp>
        <p:nvSpPr>
          <p:cNvPr id="19458" name="Rectangle 14"/>
          <p:cNvSpPr>
            <a:spLocks noChangeArrowheads="1"/>
          </p:cNvSpPr>
          <p:nvPr/>
        </p:nvSpPr>
        <p:spPr bwMode="auto">
          <a:xfrm>
            <a:off x="260350" y="6437313"/>
            <a:ext cx="3921125" cy="338137"/>
          </a:xfrm>
          <a:prstGeom prst="rect">
            <a:avLst/>
          </a:prstGeom>
          <a:noFill/>
          <a:ln w="9525">
            <a:noFill/>
            <a:miter lim="800000"/>
            <a:headEnd/>
            <a:tailEnd/>
          </a:ln>
        </p:spPr>
        <p:txBody>
          <a:bodyPr>
            <a:spAutoFit/>
          </a:bodyPr>
          <a:lstStyle/>
          <a:p>
            <a:r>
              <a:rPr lang="en-US" sz="800">
                <a:latin typeface="Calisto MT" pitchFamily="18" charset="0"/>
              </a:rPr>
              <a:t>Pal's Sudden Service. (2001 ). Retrieved February 10, 2011,                                        from http://www.baldrige.nist.gov/PDF_files/Pals_Application_Summary.pdf</a:t>
            </a:r>
          </a:p>
        </p:txBody>
      </p:sp>
      <p:sp>
        <p:nvSpPr>
          <p:cNvPr id="19459" name="Rectangle 15"/>
          <p:cNvSpPr>
            <a:spLocks noChangeArrowheads="1"/>
          </p:cNvSpPr>
          <p:nvPr/>
        </p:nvSpPr>
        <p:spPr bwMode="auto">
          <a:xfrm>
            <a:off x="5053013" y="6500813"/>
            <a:ext cx="3832225" cy="339725"/>
          </a:xfrm>
          <a:prstGeom prst="rect">
            <a:avLst/>
          </a:prstGeom>
          <a:noFill/>
          <a:ln w="9525">
            <a:noFill/>
            <a:miter lim="800000"/>
            <a:headEnd/>
            <a:tailEnd/>
          </a:ln>
        </p:spPr>
        <p:txBody>
          <a:bodyPr>
            <a:spAutoFit/>
          </a:bodyPr>
          <a:lstStyle/>
          <a:p>
            <a:pPr algn="r"/>
            <a:r>
              <a:rPr lang="en-US" sz="800">
                <a:latin typeface="Calisto MT" pitchFamily="18" charset="0"/>
              </a:rPr>
              <a:t>Kaplan , R., &amp; Norton, D. (1993, September-October).                                          Putting the Balanced Scorecard to Work. </a:t>
            </a:r>
            <a:r>
              <a:rPr lang="en-US" sz="800" i="1">
                <a:latin typeface="Calisto MT" pitchFamily="18" charset="0"/>
              </a:rPr>
              <a:t>HARVARD BUSINESS REVIEW</a:t>
            </a:r>
            <a:r>
              <a:rPr lang="en-US" sz="800">
                <a:latin typeface="Calisto MT" pitchFamily="18" charset="0"/>
              </a:rPr>
              <a:t> , p.5.</a:t>
            </a:r>
          </a:p>
        </p:txBody>
      </p:sp>
      <p:sp>
        <p:nvSpPr>
          <p:cNvPr id="7" name="Title 1"/>
          <p:cNvSpPr txBox="1">
            <a:spLocks/>
          </p:cNvSpPr>
          <p:nvPr/>
        </p:nvSpPr>
        <p:spPr>
          <a:xfrm>
            <a:off x="358775" y="268288"/>
            <a:ext cx="8464550" cy="1552575"/>
          </a:xfrm>
          <a:prstGeom prst="rect">
            <a:avLst/>
          </a:prstGeom>
        </p:spPr>
        <p:style>
          <a:lnRef idx="1">
            <a:schemeClr val="dk1"/>
          </a:lnRef>
          <a:fillRef idx="3">
            <a:schemeClr val="dk1"/>
          </a:fillRef>
          <a:effectRef idx="2">
            <a:schemeClr val="dk1"/>
          </a:effectRef>
          <a:fontRef idx="minor">
            <a:schemeClr val="lt1"/>
          </a:fontRef>
        </p:style>
        <p:txBody>
          <a:bodyPr anchor="b"/>
          <a:lstStyle>
            <a:lvl1pPr algn="ctr" defTabSz="914400" rtl="0" eaLnBrk="1" latinLnBrk="0" hangingPunct="1">
              <a:spcBef>
                <a:spcPct val="0"/>
              </a:spcBef>
              <a:buNone/>
              <a:defRPr sz="54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fontAlgn="auto">
              <a:spcAft>
                <a:spcPts val="0"/>
              </a:spcAft>
              <a:defRPr/>
            </a:pPr>
            <a:r>
              <a:rPr lang="en-US" sz="4800" b="1" dirty="0" smtClean="0">
                <a:latin typeface="Garamond"/>
                <a:cs typeface="Garamond"/>
              </a:rPr>
              <a:t>BSC </a:t>
            </a:r>
            <a:r>
              <a:rPr lang="en-US" altLang="zh-TW" sz="4800" b="1" dirty="0" smtClean="0">
                <a:latin typeface="Garamond"/>
                <a:cs typeface="Garamond"/>
              </a:rPr>
              <a:t>– </a:t>
            </a:r>
            <a:r>
              <a:rPr lang="en-US" altLang="zh-TW" sz="3200" dirty="0" smtClean="0"/>
              <a:t>LEARNING AND GROWTH PERSPECTIVE </a:t>
            </a:r>
            <a:endParaRPr lang="en-US" sz="2000" b="1" dirty="0">
              <a:latin typeface="Garamond"/>
              <a:cs typeface="Garamond"/>
            </a:endParaRPr>
          </a:p>
          <a:p>
            <a:pPr fontAlgn="auto">
              <a:spcAft>
                <a:spcPts val="0"/>
              </a:spcAft>
              <a:defRPr/>
            </a:pPr>
            <a:endParaRPr lang="en-US" sz="1800" b="1" dirty="0">
              <a:latin typeface="Garamond"/>
              <a:cs typeface="Garamond"/>
            </a:endParaRPr>
          </a:p>
        </p:txBody>
      </p:sp>
      <p:pic>
        <p:nvPicPr>
          <p:cNvPr id="19461" name="Picture 1" descr="GROWTH.png"/>
          <p:cNvPicPr>
            <a:picLocks noChangeAspect="1"/>
          </p:cNvPicPr>
          <p:nvPr/>
        </p:nvPicPr>
        <p:blipFill>
          <a:blip r:embed="rId2"/>
          <a:srcRect/>
          <a:stretch>
            <a:fillRect/>
          </a:stretch>
        </p:blipFill>
        <p:spPr bwMode="auto">
          <a:xfrm>
            <a:off x="5856288" y="3438525"/>
            <a:ext cx="2660650" cy="25622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arn(inVertic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arn(inVertical)">
                                      <p:cBhvr>
                                        <p:cTn id="12" dur="500"/>
                                        <p:tgtEl>
                                          <p:spTgt spid="6">
                                            <p:txEl>
                                              <p:pRg st="1" end="1"/>
                                            </p:txEl>
                                          </p:spTgt>
                                        </p:tgtEl>
                                      </p:cBhvr>
                                    </p:animEffect>
                                  </p:childTnLst>
                                </p:cTn>
                              </p:par>
                              <p:par>
                                <p:cTn id="13" presetID="16" presetClass="entr" presetSubtype="21" fill="hold"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barn(inVertical)">
                                      <p:cBhvr>
                                        <p:cTn id="15" dur="500"/>
                                        <p:tgtEl>
                                          <p:spTgt spid="6">
                                            <p:txEl>
                                              <p:pRg st="2" end="2"/>
                                            </p:txEl>
                                          </p:spTgt>
                                        </p:tgtEl>
                                      </p:cBhvr>
                                    </p:animEffect>
                                  </p:childTnLst>
                                </p:cTn>
                              </p:par>
                              <p:par>
                                <p:cTn id="16" presetID="16" presetClass="entr" presetSubtype="21" fill="hold" nodeType="withEffect">
                                  <p:stCondLst>
                                    <p:cond delay="0"/>
                                  </p:stCondLst>
                                  <p:childTnLst>
                                    <p:set>
                                      <p:cBhvr>
                                        <p:cTn id="17" dur="1" fill="hold">
                                          <p:stCondLst>
                                            <p:cond delay="0"/>
                                          </p:stCondLst>
                                        </p:cTn>
                                        <p:tgtEl>
                                          <p:spTgt spid="6">
                                            <p:txEl>
                                              <p:pRg st="4" end="4"/>
                                            </p:txEl>
                                          </p:spTgt>
                                        </p:tgtEl>
                                        <p:attrNameLst>
                                          <p:attrName>style.visibility</p:attrName>
                                        </p:attrNameLst>
                                      </p:cBhvr>
                                      <p:to>
                                        <p:strVal val="visible"/>
                                      </p:to>
                                    </p:set>
                                    <p:animEffect transition="in" filter="barn(inVertical)">
                                      <p:cBhvr>
                                        <p:cTn id="18" dur="500"/>
                                        <p:tgtEl>
                                          <p:spTgt spid="6">
                                            <p:txEl>
                                              <p:pRg st="4" end="4"/>
                                            </p:txEl>
                                          </p:spTgt>
                                        </p:tgtEl>
                                      </p:cBhvr>
                                    </p:animEffect>
                                  </p:childTnLst>
                                </p:cTn>
                              </p:par>
                              <p:par>
                                <p:cTn id="19" presetID="16" presetClass="entr" presetSubtype="21" fill="hold" nodeType="with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animEffect transition="in" filter="barn(inVertical)">
                                      <p:cBhvr>
                                        <p:cTn id="21" dur="500"/>
                                        <p:tgtEl>
                                          <p:spTgt spid="6">
                                            <p:txEl>
                                              <p:pRg st="6" end="6"/>
                                            </p:txEl>
                                          </p:spTgt>
                                        </p:tgtEl>
                                      </p:cBhvr>
                                    </p:animEffect>
                                  </p:childTnLst>
                                </p:cTn>
                              </p:par>
                              <p:par>
                                <p:cTn id="22" presetID="16" presetClass="entr" presetSubtype="21" fill="hold" nodeType="withEffect">
                                  <p:stCondLst>
                                    <p:cond delay="0"/>
                                  </p:stCondLst>
                                  <p:childTnLst>
                                    <p:set>
                                      <p:cBhvr>
                                        <p:cTn id="23" dur="1" fill="hold">
                                          <p:stCondLst>
                                            <p:cond delay="0"/>
                                          </p:stCondLst>
                                        </p:cTn>
                                        <p:tgtEl>
                                          <p:spTgt spid="6">
                                            <p:txEl>
                                              <p:pRg st="7" end="7"/>
                                            </p:txEl>
                                          </p:spTgt>
                                        </p:tgtEl>
                                        <p:attrNameLst>
                                          <p:attrName>style.visibility</p:attrName>
                                        </p:attrNameLst>
                                      </p:cBhvr>
                                      <p:to>
                                        <p:strVal val="visible"/>
                                      </p:to>
                                    </p:set>
                                    <p:animEffect transition="in" filter="barn(inVertical)">
                                      <p:cBhvr>
                                        <p:cTn id="24" dur="500"/>
                                        <p:tgtEl>
                                          <p:spTgt spid="6">
                                            <p:txEl>
                                              <p:pRg st="7" end="7"/>
                                            </p:txEl>
                                          </p:spTgt>
                                        </p:tgtEl>
                                      </p:cBhvr>
                                    </p:animEffect>
                                  </p:childTnLst>
                                </p:cTn>
                              </p:par>
                              <p:par>
                                <p:cTn id="25" presetID="16" presetClass="entr" presetSubtype="21" fill="hold" nodeType="with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animEffect transition="in" filter="barn(inVertical)">
                                      <p:cBhvr>
                                        <p:cTn id="27"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50838" y="1752600"/>
            <a:ext cx="8394700" cy="4583113"/>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r>
              <a:rPr lang="en-US" dirty="0"/>
              <a:t>Internal business process. Efficient the process via: </a:t>
            </a:r>
          </a:p>
          <a:p>
            <a:pPr marL="285750" indent="-285750" fontAlgn="auto">
              <a:spcBef>
                <a:spcPts val="0"/>
              </a:spcBef>
              <a:spcAft>
                <a:spcPts val="0"/>
              </a:spcAft>
              <a:buFontTx/>
              <a:buChar char="•"/>
              <a:defRPr/>
            </a:pPr>
            <a:endParaRPr lang="en-US" sz="3200" dirty="0"/>
          </a:p>
          <a:p>
            <a:pPr marL="342900" indent="-342900" fontAlgn="auto">
              <a:spcBef>
                <a:spcPts val="0"/>
              </a:spcBef>
              <a:spcAft>
                <a:spcPts val="0"/>
              </a:spcAft>
              <a:buFontTx/>
              <a:buAutoNum type="arabicPeriod"/>
              <a:defRPr/>
            </a:pPr>
            <a:r>
              <a:rPr lang="en-US" sz="3200" dirty="0"/>
              <a:t> Product development </a:t>
            </a:r>
          </a:p>
          <a:p>
            <a:pPr marL="342900" indent="-342900" fontAlgn="auto">
              <a:spcBef>
                <a:spcPts val="0"/>
              </a:spcBef>
              <a:spcAft>
                <a:spcPts val="0"/>
              </a:spcAft>
              <a:buFontTx/>
              <a:buAutoNum type="arabicPeriod"/>
              <a:defRPr/>
            </a:pPr>
            <a:endParaRPr lang="en-US" sz="3200" dirty="0"/>
          </a:p>
          <a:p>
            <a:pPr fontAlgn="auto">
              <a:spcBef>
                <a:spcPts val="0"/>
              </a:spcBef>
              <a:spcAft>
                <a:spcPts val="0"/>
              </a:spcAft>
              <a:defRPr/>
            </a:pPr>
            <a:r>
              <a:rPr lang="fr-FR" sz="3200" b="1" dirty="0"/>
              <a:t>2. </a:t>
            </a:r>
            <a:r>
              <a:rPr lang="fr-FR" sz="3200" dirty="0"/>
              <a:t>Production excellence </a:t>
            </a:r>
          </a:p>
          <a:p>
            <a:pPr fontAlgn="auto">
              <a:spcBef>
                <a:spcPts val="0"/>
              </a:spcBef>
              <a:spcAft>
                <a:spcPts val="0"/>
              </a:spcAft>
              <a:defRPr/>
            </a:pPr>
            <a:endParaRPr lang="fr-FR" sz="3200" dirty="0"/>
          </a:p>
          <a:p>
            <a:pPr fontAlgn="auto">
              <a:spcBef>
                <a:spcPts val="0"/>
              </a:spcBef>
              <a:spcAft>
                <a:spcPts val="0"/>
              </a:spcAft>
              <a:defRPr/>
            </a:pPr>
            <a:r>
              <a:rPr lang="en-US" sz="3200" b="1" dirty="0"/>
              <a:t>3. </a:t>
            </a:r>
            <a:r>
              <a:rPr lang="en-US" sz="3200" dirty="0"/>
              <a:t>On time delivery </a:t>
            </a:r>
          </a:p>
          <a:p>
            <a:pPr fontAlgn="auto">
              <a:spcBef>
                <a:spcPts val="0"/>
              </a:spcBef>
              <a:spcAft>
                <a:spcPts val="0"/>
              </a:spcAft>
              <a:defRPr/>
            </a:pPr>
            <a:endParaRPr lang="en-US" sz="3200" dirty="0"/>
          </a:p>
          <a:p>
            <a:pPr fontAlgn="auto">
              <a:spcBef>
                <a:spcPts val="0"/>
              </a:spcBef>
              <a:spcAft>
                <a:spcPts val="0"/>
              </a:spcAft>
              <a:defRPr/>
            </a:pPr>
            <a:r>
              <a:rPr lang="en-US" sz="3200" b="1" dirty="0"/>
              <a:t>4. </a:t>
            </a:r>
            <a:r>
              <a:rPr lang="en-US" sz="3200" dirty="0"/>
              <a:t>After sales services </a:t>
            </a:r>
          </a:p>
          <a:p>
            <a:pPr fontAlgn="auto">
              <a:spcBef>
                <a:spcPts val="0"/>
              </a:spcBef>
              <a:spcAft>
                <a:spcPts val="0"/>
              </a:spcAft>
              <a:defRPr/>
            </a:pPr>
            <a:endParaRPr lang="en-US" dirty="0"/>
          </a:p>
        </p:txBody>
      </p:sp>
      <p:sp>
        <p:nvSpPr>
          <p:cNvPr id="20482" name="Rectangle 14"/>
          <p:cNvSpPr>
            <a:spLocks noChangeArrowheads="1"/>
          </p:cNvSpPr>
          <p:nvPr/>
        </p:nvSpPr>
        <p:spPr bwMode="auto">
          <a:xfrm>
            <a:off x="260350" y="6437313"/>
            <a:ext cx="3921125" cy="338137"/>
          </a:xfrm>
          <a:prstGeom prst="rect">
            <a:avLst/>
          </a:prstGeom>
          <a:noFill/>
          <a:ln w="9525">
            <a:noFill/>
            <a:miter lim="800000"/>
            <a:headEnd/>
            <a:tailEnd/>
          </a:ln>
        </p:spPr>
        <p:txBody>
          <a:bodyPr>
            <a:spAutoFit/>
          </a:bodyPr>
          <a:lstStyle/>
          <a:p>
            <a:r>
              <a:rPr lang="en-US" sz="800">
                <a:latin typeface="Calisto MT" pitchFamily="18" charset="0"/>
              </a:rPr>
              <a:t>Pal's Sudden Service. (2001 ). Retrieved February 10, 2011,                                        from http://www.baldrige.nist.gov/PDF_files/Pals_Application_Summary.pdf</a:t>
            </a:r>
          </a:p>
        </p:txBody>
      </p:sp>
      <p:sp>
        <p:nvSpPr>
          <p:cNvPr id="20483" name="Rectangle 15"/>
          <p:cNvSpPr>
            <a:spLocks noChangeArrowheads="1"/>
          </p:cNvSpPr>
          <p:nvPr/>
        </p:nvSpPr>
        <p:spPr bwMode="auto">
          <a:xfrm>
            <a:off x="5180013" y="6500813"/>
            <a:ext cx="3832225" cy="339725"/>
          </a:xfrm>
          <a:prstGeom prst="rect">
            <a:avLst/>
          </a:prstGeom>
          <a:noFill/>
          <a:ln w="9525">
            <a:noFill/>
            <a:miter lim="800000"/>
            <a:headEnd/>
            <a:tailEnd/>
          </a:ln>
        </p:spPr>
        <p:txBody>
          <a:bodyPr>
            <a:spAutoFit/>
          </a:bodyPr>
          <a:lstStyle/>
          <a:p>
            <a:pPr algn="r"/>
            <a:r>
              <a:rPr lang="en-US" sz="800">
                <a:latin typeface="Calisto MT" pitchFamily="18" charset="0"/>
              </a:rPr>
              <a:t>Kaplan , R., &amp; Norton, D. (1993, September-October).                                          Putting the Balanced Scorecard to Work. </a:t>
            </a:r>
            <a:r>
              <a:rPr lang="en-US" sz="800" i="1">
                <a:latin typeface="Calisto MT" pitchFamily="18" charset="0"/>
              </a:rPr>
              <a:t>HARVARD BUSINESS REVIEW</a:t>
            </a:r>
            <a:r>
              <a:rPr lang="en-US" sz="800">
                <a:latin typeface="Calisto MT" pitchFamily="18" charset="0"/>
              </a:rPr>
              <a:t> , p.5.</a:t>
            </a:r>
          </a:p>
        </p:txBody>
      </p:sp>
      <p:sp>
        <p:nvSpPr>
          <p:cNvPr id="7" name="Title 1"/>
          <p:cNvSpPr txBox="1">
            <a:spLocks/>
          </p:cNvSpPr>
          <p:nvPr/>
        </p:nvSpPr>
        <p:spPr>
          <a:xfrm>
            <a:off x="315913" y="0"/>
            <a:ext cx="8464550" cy="1397000"/>
          </a:xfrm>
          <a:prstGeom prst="rect">
            <a:avLst/>
          </a:prstGeom>
        </p:spPr>
        <p:style>
          <a:lnRef idx="1">
            <a:schemeClr val="dk1"/>
          </a:lnRef>
          <a:fillRef idx="3">
            <a:schemeClr val="dk1"/>
          </a:fillRef>
          <a:effectRef idx="2">
            <a:schemeClr val="dk1"/>
          </a:effectRef>
          <a:fontRef idx="minor">
            <a:schemeClr val="lt1"/>
          </a:fontRef>
        </p:style>
        <p:txBody>
          <a:bodyPr anchor="b"/>
          <a:lstStyle>
            <a:lvl1pPr algn="ctr" defTabSz="914400" rtl="0" eaLnBrk="1" latinLnBrk="0" hangingPunct="1">
              <a:spcBef>
                <a:spcPct val="0"/>
              </a:spcBef>
              <a:buNone/>
              <a:defRPr sz="54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fontAlgn="auto">
              <a:spcAft>
                <a:spcPts val="0"/>
              </a:spcAft>
              <a:defRPr/>
            </a:pPr>
            <a:r>
              <a:rPr lang="en-US" sz="4800" b="1" dirty="0" smtClean="0">
                <a:latin typeface="Garamond"/>
                <a:cs typeface="Garamond"/>
              </a:rPr>
              <a:t>BSC </a:t>
            </a:r>
            <a:r>
              <a:rPr lang="en-US" altLang="zh-TW" sz="4800" b="1" dirty="0" smtClean="0">
                <a:latin typeface="Garamond"/>
                <a:cs typeface="Garamond"/>
              </a:rPr>
              <a:t>– </a:t>
            </a:r>
            <a:r>
              <a:rPr lang="en-US" altLang="zh-TW" sz="3200" dirty="0" smtClean="0"/>
              <a:t>INTERNAL BUSINESSS PROCESS PERSPECTIVE </a:t>
            </a:r>
          </a:p>
        </p:txBody>
      </p:sp>
      <p:pic>
        <p:nvPicPr>
          <p:cNvPr id="20485" name="Picture 1" descr="INTERNAL.png"/>
          <p:cNvPicPr>
            <a:picLocks noChangeAspect="1"/>
          </p:cNvPicPr>
          <p:nvPr/>
        </p:nvPicPr>
        <p:blipFill>
          <a:blip r:embed="rId2"/>
          <a:srcRect/>
          <a:stretch>
            <a:fillRect/>
          </a:stretch>
        </p:blipFill>
        <p:spPr bwMode="auto">
          <a:xfrm>
            <a:off x="5180013" y="2538413"/>
            <a:ext cx="3341687" cy="3514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arn(inVertical)">
                                      <p:cBhvr>
                                        <p:cTn id="7" dur="500"/>
                                        <p:tgtEl>
                                          <p:spTgt spid="6">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6">
                                            <p:txEl>
                                              <p:pRg st="2" end="2"/>
                                            </p:txEl>
                                          </p:spTgt>
                                        </p:tgtEl>
                                        <p:attrNameLst>
                                          <p:attrName>style.visibility</p:attrName>
                                        </p:attrNameLst>
                                      </p:cBhvr>
                                      <p:to>
                                        <p:strVal val="visible"/>
                                      </p:to>
                                    </p:set>
                                    <p:animEffect transition="in" filter="barn(inVertical)">
                                      <p:cBhvr>
                                        <p:cTn id="10" dur="500"/>
                                        <p:tgtEl>
                                          <p:spTgt spid="6">
                                            <p:txEl>
                                              <p:pRg st="2" end="2"/>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animEffect transition="in" filter="barn(inVertical)">
                                      <p:cBhvr>
                                        <p:cTn id="13" dur="500"/>
                                        <p:tgtEl>
                                          <p:spTgt spid="6">
                                            <p:txEl>
                                              <p:pRg st="4" end="4"/>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6">
                                            <p:txEl>
                                              <p:pRg st="6" end="6"/>
                                            </p:txEl>
                                          </p:spTgt>
                                        </p:tgtEl>
                                        <p:attrNameLst>
                                          <p:attrName>style.visibility</p:attrName>
                                        </p:attrNameLst>
                                      </p:cBhvr>
                                      <p:to>
                                        <p:strVal val="visible"/>
                                      </p:to>
                                    </p:set>
                                    <p:animEffect transition="in" filter="barn(inVertical)">
                                      <p:cBhvr>
                                        <p:cTn id="16" dur="500"/>
                                        <p:tgtEl>
                                          <p:spTgt spid="6">
                                            <p:txEl>
                                              <p:pRg st="6" end="6"/>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6">
                                            <p:txEl>
                                              <p:pRg st="8" end="8"/>
                                            </p:txEl>
                                          </p:spTgt>
                                        </p:tgtEl>
                                        <p:attrNameLst>
                                          <p:attrName>style.visibility</p:attrName>
                                        </p:attrNameLst>
                                      </p:cBhvr>
                                      <p:to>
                                        <p:strVal val="visible"/>
                                      </p:to>
                                    </p:set>
                                    <p:animEffect transition="in" filter="barn(inVertical)">
                                      <p:cBhvr>
                                        <p:cTn id="19"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50838" y="1724025"/>
            <a:ext cx="8394700" cy="4338638"/>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sz="2400" dirty="0"/>
          </a:p>
          <a:p>
            <a:pPr marL="342900" indent="-342900" fontAlgn="auto">
              <a:spcBef>
                <a:spcPts val="0"/>
              </a:spcBef>
              <a:spcAft>
                <a:spcPts val="0"/>
              </a:spcAft>
              <a:buFontTx/>
              <a:buAutoNum type="arabicPeriod"/>
              <a:defRPr/>
            </a:pPr>
            <a:r>
              <a:rPr lang="fr-FR" sz="3200" dirty="0"/>
              <a:t> Operation excellence </a:t>
            </a:r>
          </a:p>
          <a:p>
            <a:pPr marL="342900" indent="-342900" fontAlgn="auto">
              <a:spcBef>
                <a:spcPts val="0"/>
              </a:spcBef>
              <a:spcAft>
                <a:spcPts val="0"/>
              </a:spcAft>
              <a:buFontTx/>
              <a:buAutoNum type="arabicPeriod"/>
              <a:defRPr/>
            </a:pPr>
            <a:endParaRPr lang="fr-FR" sz="3200" dirty="0"/>
          </a:p>
          <a:p>
            <a:pPr fontAlgn="auto">
              <a:spcBef>
                <a:spcPts val="0"/>
              </a:spcBef>
              <a:spcAft>
                <a:spcPts val="0"/>
              </a:spcAft>
              <a:defRPr/>
            </a:pPr>
            <a:r>
              <a:rPr lang="en-US" sz="3200" b="1" dirty="0"/>
              <a:t>2. </a:t>
            </a:r>
            <a:r>
              <a:rPr lang="en-US" sz="3200" dirty="0"/>
              <a:t>Product leadership </a:t>
            </a:r>
          </a:p>
          <a:p>
            <a:pPr fontAlgn="auto">
              <a:spcBef>
                <a:spcPts val="0"/>
              </a:spcBef>
              <a:spcAft>
                <a:spcPts val="0"/>
              </a:spcAft>
              <a:defRPr/>
            </a:pPr>
            <a:endParaRPr lang="en-US" sz="3200" dirty="0"/>
          </a:p>
          <a:p>
            <a:pPr fontAlgn="auto">
              <a:spcBef>
                <a:spcPts val="0"/>
              </a:spcBef>
              <a:spcAft>
                <a:spcPts val="0"/>
              </a:spcAft>
              <a:defRPr/>
            </a:pPr>
            <a:r>
              <a:rPr lang="en-US" sz="3200" b="1" dirty="0"/>
              <a:t>3. </a:t>
            </a:r>
            <a:r>
              <a:rPr lang="en-US" sz="3200" dirty="0"/>
              <a:t>Customer intimacy (Customer satisfaction, customer loyalty, market share &amp; customer acquisition) </a:t>
            </a:r>
          </a:p>
        </p:txBody>
      </p:sp>
      <p:sp>
        <p:nvSpPr>
          <p:cNvPr id="21506" name="Rectangle 14"/>
          <p:cNvSpPr>
            <a:spLocks noChangeArrowheads="1"/>
          </p:cNvSpPr>
          <p:nvPr/>
        </p:nvSpPr>
        <p:spPr bwMode="auto">
          <a:xfrm>
            <a:off x="260350" y="6437313"/>
            <a:ext cx="3921125" cy="338137"/>
          </a:xfrm>
          <a:prstGeom prst="rect">
            <a:avLst/>
          </a:prstGeom>
          <a:noFill/>
          <a:ln w="9525">
            <a:noFill/>
            <a:miter lim="800000"/>
            <a:headEnd/>
            <a:tailEnd/>
          </a:ln>
        </p:spPr>
        <p:txBody>
          <a:bodyPr>
            <a:spAutoFit/>
          </a:bodyPr>
          <a:lstStyle/>
          <a:p>
            <a:r>
              <a:rPr lang="en-US" sz="800">
                <a:latin typeface="Calisto MT" pitchFamily="18" charset="0"/>
              </a:rPr>
              <a:t>Pal's Sudden Service. (2001 ). Retrieved February 10, 2011,                                        from http://www.baldrige.nist.gov/PDF_files/Pals_Application_Summary.pdf</a:t>
            </a:r>
          </a:p>
        </p:txBody>
      </p:sp>
      <p:sp>
        <p:nvSpPr>
          <p:cNvPr id="21507" name="Rectangle 15"/>
          <p:cNvSpPr>
            <a:spLocks noChangeArrowheads="1"/>
          </p:cNvSpPr>
          <p:nvPr/>
        </p:nvSpPr>
        <p:spPr bwMode="auto">
          <a:xfrm>
            <a:off x="5180013" y="6500813"/>
            <a:ext cx="3832225" cy="339725"/>
          </a:xfrm>
          <a:prstGeom prst="rect">
            <a:avLst/>
          </a:prstGeom>
          <a:noFill/>
          <a:ln w="9525">
            <a:noFill/>
            <a:miter lim="800000"/>
            <a:headEnd/>
            <a:tailEnd/>
          </a:ln>
        </p:spPr>
        <p:txBody>
          <a:bodyPr>
            <a:spAutoFit/>
          </a:bodyPr>
          <a:lstStyle/>
          <a:p>
            <a:pPr algn="r"/>
            <a:r>
              <a:rPr lang="en-US" sz="800">
                <a:latin typeface="Calisto MT" pitchFamily="18" charset="0"/>
              </a:rPr>
              <a:t>Kaplan , R., &amp; Norton, D. (1993, September-October).                                          Putting the Balanced Scorecard to Work. </a:t>
            </a:r>
            <a:r>
              <a:rPr lang="en-US" sz="800" i="1">
                <a:latin typeface="Calisto MT" pitchFamily="18" charset="0"/>
              </a:rPr>
              <a:t>HARVARD BUSINESS REVIEW</a:t>
            </a:r>
            <a:r>
              <a:rPr lang="en-US" sz="800">
                <a:latin typeface="Calisto MT" pitchFamily="18" charset="0"/>
              </a:rPr>
              <a:t> , p.5.</a:t>
            </a:r>
          </a:p>
        </p:txBody>
      </p:sp>
      <p:sp>
        <p:nvSpPr>
          <p:cNvPr id="7" name="Title 1"/>
          <p:cNvSpPr txBox="1">
            <a:spLocks/>
          </p:cNvSpPr>
          <p:nvPr/>
        </p:nvSpPr>
        <p:spPr>
          <a:xfrm>
            <a:off x="330200" y="112713"/>
            <a:ext cx="8464550" cy="1371600"/>
          </a:xfrm>
          <a:prstGeom prst="rect">
            <a:avLst/>
          </a:prstGeom>
        </p:spPr>
        <p:style>
          <a:lnRef idx="1">
            <a:schemeClr val="dk1"/>
          </a:lnRef>
          <a:fillRef idx="3">
            <a:schemeClr val="dk1"/>
          </a:fillRef>
          <a:effectRef idx="2">
            <a:schemeClr val="dk1"/>
          </a:effectRef>
          <a:fontRef idx="minor">
            <a:schemeClr val="lt1"/>
          </a:fontRef>
        </p:style>
        <p:txBody>
          <a:bodyPr anchor="b"/>
          <a:lstStyle>
            <a:lvl1pPr algn="ctr" defTabSz="914400" rtl="0" eaLnBrk="1" latinLnBrk="0" hangingPunct="1">
              <a:spcBef>
                <a:spcPct val="0"/>
              </a:spcBef>
              <a:buNone/>
              <a:defRPr sz="54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fontAlgn="auto">
              <a:spcAft>
                <a:spcPts val="0"/>
              </a:spcAft>
              <a:defRPr/>
            </a:pPr>
            <a:r>
              <a:rPr lang="en-US" sz="4400" b="1" dirty="0" smtClean="0">
                <a:latin typeface="Garamond"/>
                <a:cs typeface="Garamond"/>
              </a:rPr>
              <a:t>BSC </a:t>
            </a:r>
            <a:r>
              <a:rPr lang="en-US" altLang="zh-TW" sz="3200" b="1" dirty="0" smtClean="0">
                <a:latin typeface="Garamond"/>
                <a:cs typeface="Garamond"/>
              </a:rPr>
              <a:t>– </a:t>
            </a:r>
            <a:r>
              <a:rPr lang="en-US" altLang="zh-TW" sz="3200" dirty="0" smtClean="0"/>
              <a:t>CUSTOMER PERSPECTIVE </a:t>
            </a:r>
          </a:p>
          <a:p>
            <a:pPr fontAlgn="auto">
              <a:spcAft>
                <a:spcPts val="0"/>
              </a:spcAft>
              <a:defRPr/>
            </a:pPr>
            <a:endParaRPr lang="en-US" sz="1800" b="1" dirty="0">
              <a:latin typeface="Garamond"/>
              <a:cs typeface="Garamond"/>
            </a:endParaRPr>
          </a:p>
        </p:txBody>
      </p:sp>
      <p:pic>
        <p:nvPicPr>
          <p:cNvPr id="21509" name="Picture 2" descr="CUSTOMER.png"/>
          <p:cNvPicPr>
            <a:picLocks noChangeAspect="1"/>
          </p:cNvPicPr>
          <p:nvPr/>
        </p:nvPicPr>
        <p:blipFill>
          <a:blip r:embed="rId2"/>
          <a:srcRect/>
          <a:stretch>
            <a:fillRect/>
          </a:stretch>
        </p:blipFill>
        <p:spPr bwMode="auto">
          <a:xfrm>
            <a:off x="6088063" y="1992313"/>
            <a:ext cx="2363787" cy="22240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p:cTn id="7" dur="500" fill="hold"/>
                                        <p:tgtEl>
                                          <p:spTgt spid="6">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6">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6">
                                            <p:txEl>
                                              <p:pRg st="1" end="1"/>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 calcmode="lin" valueType="num">
                                      <p:cBhvr>
                                        <p:cTn id="12" dur="500" fill="hold"/>
                                        <p:tgtEl>
                                          <p:spTgt spid="6">
                                            <p:txEl>
                                              <p:pRg st="3" end="3"/>
                                            </p:txEl>
                                          </p:spTgt>
                                        </p:tgtEl>
                                        <p:attrNameLst>
                                          <p:attrName>ppt_w</p:attrName>
                                        </p:attrNameLst>
                                      </p:cBhvr>
                                      <p:tavLst>
                                        <p:tav tm="0">
                                          <p:val>
                                            <p:fltVal val="0"/>
                                          </p:val>
                                        </p:tav>
                                        <p:tav tm="100000">
                                          <p:val>
                                            <p:strVal val="#ppt_w"/>
                                          </p:val>
                                        </p:tav>
                                      </p:tavLst>
                                    </p:anim>
                                    <p:anim calcmode="lin" valueType="num">
                                      <p:cBhvr>
                                        <p:cTn id="13" dur="500" fill="hold"/>
                                        <p:tgtEl>
                                          <p:spTgt spid="6">
                                            <p:txEl>
                                              <p:pRg st="3" end="3"/>
                                            </p:txEl>
                                          </p:spTgt>
                                        </p:tgtEl>
                                        <p:attrNameLst>
                                          <p:attrName>ppt_h</p:attrName>
                                        </p:attrNameLst>
                                      </p:cBhvr>
                                      <p:tavLst>
                                        <p:tav tm="0">
                                          <p:val>
                                            <p:fltVal val="0"/>
                                          </p:val>
                                        </p:tav>
                                        <p:tav tm="100000">
                                          <p:val>
                                            <p:strVal val="#ppt_h"/>
                                          </p:val>
                                        </p:tav>
                                      </p:tavLst>
                                    </p:anim>
                                    <p:animEffect transition="in" filter="fade">
                                      <p:cBhvr>
                                        <p:cTn id="14" dur="500"/>
                                        <p:tgtEl>
                                          <p:spTgt spid="6">
                                            <p:txEl>
                                              <p:pRg st="3" end="3"/>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anim calcmode="lin" valueType="num">
                                      <p:cBhvr>
                                        <p:cTn id="17" dur="500" fill="hold"/>
                                        <p:tgtEl>
                                          <p:spTgt spid="6">
                                            <p:txEl>
                                              <p:pRg st="5" end="5"/>
                                            </p:txEl>
                                          </p:spTgt>
                                        </p:tgtEl>
                                        <p:attrNameLst>
                                          <p:attrName>ppt_w</p:attrName>
                                        </p:attrNameLst>
                                      </p:cBhvr>
                                      <p:tavLst>
                                        <p:tav tm="0">
                                          <p:val>
                                            <p:fltVal val="0"/>
                                          </p:val>
                                        </p:tav>
                                        <p:tav tm="100000">
                                          <p:val>
                                            <p:strVal val="#ppt_w"/>
                                          </p:val>
                                        </p:tav>
                                      </p:tavLst>
                                    </p:anim>
                                    <p:anim calcmode="lin" valueType="num">
                                      <p:cBhvr>
                                        <p:cTn id="18" dur="500" fill="hold"/>
                                        <p:tgtEl>
                                          <p:spTgt spid="6">
                                            <p:txEl>
                                              <p:pRg st="5" end="5"/>
                                            </p:txEl>
                                          </p:spTgt>
                                        </p:tgtEl>
                                        <p:attrNameLst>
                                          <p:attrName>ppt_h</p:attrName>
                                        </p:attrNameLst>
                                      </p:cBhvr>
                                      <p:tavLst>
                                        <p:tav tm="0">
                                          <p:val>
                                            <p:fltVal val="0"/>
                                          </p:val>
                                        </p:tav>
                                        <p:tav tm="100000">
                                          <p:val>
                                            <p:strVal val="#ppt_h"/>
                                          </p:val>
                                        </p:tav>
                                      </p:tavLst>
                                    </p:anim>
                                    <p:animEffect transition="in" filter="fade">
                                      <p:cBhvr>
                                        <p:cTn id="19"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77825" y="1909763"/>
            <a:ext cx="8394700" cy="4265612"/>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r>
              <a:rPr lang="en-US" sz="3200" dirty="0"/>
              <a:t> </a:t>
            </a:r>
            <a:r>
              <a:rPr lang="en-US" dirty="0"/>
              <a:t>Financial measures. Result focus on bottom-line, indicators:</a:t>
            </a:r>
          </a:p>
          <a:p>
            <a:pPr fontAlgn="auto">
              <a:spcBef>
                <a:spcPts val="0"/>
              </a:spcBef>
              <a:spcAft>
                <a:spcPts val="0"/>
              </a:spcAft>
              <a:defRPr/>
            </a:pPr>
            <a:r>
              <a:rPr lang="en-US" sz="3200" dirty="0"/>
              <a:t> </a:t>
            </a:r>
          </a:p>
          <a:p>
            <a:pPr marL="514350" indent="-514350" fontAlgn="auto">
              <a:spcBef>
                <a:spcPts val="0"/>
              </a:spcBef>
              <a:spcAft>
                <a:spcPts val="0"/>
              </a:spcAft>
              <a:buFontTx/>
              <a:buAutoNum type="arabicPeriod"/>
              <a:defRPr/>
            </a:pPr>
            <a:r>
              <a:rPr lang="en-US" sz="3200" dirty="0"/>
              <a:t>Profitability </a:t>
            </a:r>
          </a:p>
          <a:p>
            <a:pPr marL="514350" indent="-514350" fontAlgn="auto">
              <a:spcBef>
                <a:spcPts val="0"/>
              </a:spcBef>
              <a:spcAft>
                <a:spcPts val="0"/>
              </a:spcAft>
              <a:buFontTx/>
              <a:buAutoNum type="arabicPeriod"/>
              <a:defRPr/>
            </a:pPr>
            <a:endParaRPr lang="en-US" sz="3200" dirty="0"/>
          </a:p>
          <a:p>
            <a:pPr fontAlgn="auto">
              <a:spcBef>
                <a:spcPts val="0"/>
              </a:spcBef>
              <a:spcAft>
                <a:spcPts val="0"/>
              </a:spcAft>
              <a:defRPr/>
            </a:pPr>
            <a:r>
              <a:rPr lang="en-US" sz="3200" b="1" dirty="0"/>
              <a:t>2. </a:t>
            </a:r>
            <a:r>
              <a:rPr lang="en-US" sz="3200" dirty="0"/>
              <a:t>Revenue growth </a:t>
            </a:r>
          </a:p>
          <a:p>
            <a:pPr fontAlgn="auto">
              <a:spcBef>
                <a:spcPts val="0"/>
              </a:spcBef>
              <a:spcAft>
                <a:spcPts val="0"/>
              </a:spcAft>
              <a:defRPr/>
            </a:pPr>
            <a:endParaRPr lang="en-US" sz="3200" dirty="0"/>
          </a:p>
          <a:p>
            <a:pPr fontAlgn="auto">
              <a:spcBef>
                <a:spcPts val="0"/>
              </a:spcBef>
              <a:spcAft>
                <a:spcPts val="0"/>
              </a:spcAft>
              <a:defRPr/>
            </a:pPr>
            <a:r>
              <a:rPr lang="en-US" sz="3200" b="1" dirty="0"/>
              <a:t>3. </a:t>
            </a:r>
            <a:r>
              <a:rPr lang="en-US" sz="3200" dirty="0"/>
              <a:t>Economic value added.</a:t>
            </a:r>
            <a:endParaRPr lang="en-US" sz="3200" dirty="0"/>
          </a:p>
        </p:txBody>
      </p:sp>
      <p:sp>
        <p:nvSpPr>
          <p:cNvPr id="22530" name="Rectangle 14"/>
          <p:cNvSpPr>
            <a:spLocks noChangeArrowheads="1"/>
          </p:cNvSpPr>
          <p:nvPr/>
        </p:nvSpPr>
        <p:spPr bwMode="auto">
          <a:xfrm>
            <a:off x="260350" y="6437313"/>
            <a:ext cx="3921125" cy="338137"/>
          </a:xfrm>
          <a:prstGeom prst="rect">
            <a:avLst/>
          </a:prstGeom>
          <a:noFill/>
          <a:ln w="9525">
            <a:noFill/>
            <a:miter lim="800000"/>
            <a:headEnd/>
            <a:tailEnd/>
          </a:ln>
        </p:spPr>
        <p:txBody>
          <a:bodyPr>
            <a:spAutoFit/>
          </a:bodyPr>
          <a:lstStyle/>
          <a:p>
            <a:r>
              <a:rPr lang="en-US" sz="800">
                <a:latin typeface="Calisto MT" pitchFamily="18" charset="0"/>
              </a:rPr>
              <a:t>Pal's Sudden Service. (2001 ). Retrieved February 10, 2011,                                        from http://www.baldrige.nist.gov/PDF_files/Pals_Application_Summary.pdf</a:t>
            </a:r>
          </a:p>
        </p:txBody>
      </p:sp>
      <p:sp>
        <p:nvSpPr>
          <p:cNvPr id="22531" name="Rectangle 15"/>
          <p:cNvSpPr>
            <a:spLocks noChangeArrowheads="1"/>
          </p:cNvSpPr>
          <p:nvPr/>
        </p:nvSpPr>
        <p:spPr bwMode="auto">
          <a:xfrm>
            <a:off x="5180013" y="6500813"/>
            <a:ext cx="3832225" cy="339725"/>
          </a:xfrm>
          <a:prstGeom prst="rect">
            <a:avLst/>
          </a:prstGeom>
          <a:noFill/>
          <a:ln w="9525">
            <a:noFill/>
            <a:miter lim="800000"/>
            <a:headEnd/>
            <a:tailEnd/>
          </a:ln>
        </p:spPr>
        <p:txBody>
          <a:bodyPr>
            <a:spAutoFit/>
          </a:bodyPr>
          <a:lstStyle/>
          <a:p>
            <a:pPr algn="r"/>
            <a:r>
              <a:rPr lang="en-US" sz="800">
                <a:latin typeface="Calisto MT" pitchFamily="18" charset="0"/>
              </a:rPr>
              <a:t>Kaplan , R., &amp; Norton, D. (1993, September-October).                                          Putting the Balanced Scorecard to Work. </a:t>
            </a:r>
            <a:r>
              <a:rPr lang="en-US" sz="800" i="1">
                <a:latin typeface="Calisto MT" pitchFamily="18" charset="0"/>
              </a:rPr>
              <a:t>HARVARD BUSINESS REVIEW</a:t>
            </a:r>
            <a:r>
              <a:rPr lang="en-US" sz="800">
                <a:latin typeface="Calisto MT" pitchFamily="18" charset="0"/>
              </a:rPr>
              <a:t> , p.5.</a:t>
            </a:r>
          </a:p>
        </p:txBody>
      </p:sp>
      <p:sp>
        <p:nvSpPr>
          <p:cNvPr id="7" name="Title 1"/>
          <p:cNvSpPr txBox="1">
            <a:spLocks/>
          </p:cNvSpPr>
          <p:nvPr/>
        </p:nvSpPr>
        <p:spPr>
          <a:xfrm>
            <a:off x="377825" y="220663"/>
            <a:ext cx="8394700" cy="1239837"/>
          </a:xfrm>
          <a:prstGeom prst="rect">
            <a:avLst/>
          </a:prstGeom>
        </p:spPr>
        <p:style>
          <a:lnRef idx="1">
            <a:schemeClr val="dk1"/>
          </a:lnRef>
          <a:fillRef idx="3">
            <a:schemeClr val="dk1"/>
          </a:fillRef>
          <a:effectRef idx="2">
            <a:schemeClr val="dk1"/>
          </a:effectRef>
          <a:fontRef idx="minor">
            <a:schemeClr val="lt1"/>
          </a:fontRef>
        </p:style>
        <p:txBody>
          <a:bodyPr anchor="b"/>
          <a:lstStyle>
            <a:lvl1pPr algn="ctr" defTabSz="914400" rtl="0" eaLnBrk="1" latinLnBrk="0" hangingPunct="1">
              <a:spcBef>
                <a:spcPct val="0"/>
              </a:spcBef>
              <a:buNone/>
              <a:defRPr sz="54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fontAlgn="auto">
              <a:spcAft>
                <a:spcPts val="0"/>
              </a:spcAft>
              <a:defRPr/>
            </a:pPr>
            <a:r>
              <a:rPr lang="en-US" sz="4800" b="1" dirty="0" smtClean="0">
                <a:latin typeface="Garamond"/>
                <a:cs typeface="Garamond"/>
              </a:rPr>
              <a:t>BSC </a:t>
            </a:r>
            <a:r>
              <a:rPr lang="en-US" altLang="zh-TW" sz="4800" b="1" dirty="0" smtClean="0">
                <a:latin typeface="Garamond"/>
                <a:cs typeface="Garamond"/>
              </a:rPr>
              <a:t>– </a:t>
            </a:r>
            <a:r>
              <a:rPr lang="en-US" altLang="zh-TW" sz="3200" dirty="0" smtClean="0"/>
              <a:t>FINANCIAL PERSPECTIVE              </a:t>
            </a:r>
            <a:endParaRPr lang="en-US" sz="2000" b="1" dirty="0">
              <a:latin typeface="Garamond"/>
              <a:cs typeface="Garamond"/>
            </a:endParaRPr>
          </a:p>
          <a:p>
            <a:pPr fontAlgn="auto">
              <a:spcAft>
                <a:spcPts val="0"/>
              </a:spcAft>
              <a:defRPr/>
            </a:pPr>
            <a:endParaRPr lang="en-US" sz="1800" b="1" dirty="0">
              <a:latin typeface="Garamond"/>
              <a:cs typeface="Garamond"/>
            </a:endParaRPr>
          </a:p>
        </p:txBody>
      </p:sp>
      <p:pic>
        <p:nvPicPr>
          <p:cNvPr id="22533" name="Picture 1" descr="FINANCIAL.png"/>
          <p:cNvPicPr>
            <a:picLocks noChangeAspect="1"/>
          </p:cNvPicPr>
          <p:nvPr/>
        </p:nvPicPr>
        <p:blipFill>
          <a:blip r:embed="rId2"/>
          <a:srcRect/>
          <a:stretch>
            <a:fillRect/>
          </a:stretch>
        </p:blipFill>
        <p:spPr bwMode="auto">
          <a:xfrm>
            <a:off x="5743575" y="3494088"/>
            <a:ext cx="2768600" cy="24844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arn(inVertical)">
                                      <p:cBhvr>
                                        <p:cTn id="7" dur="500"/>
                                        <p:tgtEl>
                                          <p:spTgt spid="6">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barn(inVertical)">
                                      <p:cBhvr>
                                        <p:cTn id="10" dur="500"/>
                                        <p:tgtEl>
                                          <p:spTgt spid="6">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barn(inVertical)">
                                      <p:cBhvr>
                                        <p:cTn id="13" dur="500"/>
                                        <p:tgtEl>
                                          <p:spTgt spid="6">
                                            <p:txEl>
                                              <p:pRg st="2" end="2"/>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6">
                                            <p:txEl>
                                              <p:pRg st="4" end="4"/>
                                            </p:txEl>
                                          </p:spTgt>
                                        </p:tgtEl>
                                        <p:attrNameLst>
                                          <p:attrName>style.visibility</p:attrName>
                                        </p:attrNameLst>
                                      </p:cBhvr>
                                      <p:to>
                                        <p:strVal val="visible"/>
                                      </p:to>
                                    </p:set>
                                    <p:animEffect transition="in" filter="barn(inVertical)">
                                      <p:cBhvr>
                                        <p:cTn id="16" dur="500"/>
                                        <p:tgtEl>
                                          <p:spTgt spid="6">
                                            <p:txEl>
                                              <p:pRg st="4" end="4"/>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animEffect transition="in" filter="barn(inVertical)">
                                      <p:cBhvr>
                                        <p:cTn id="19"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0838" y="261938"/>
            <a:ext cx="8464550" cy="1098550"/>
          </a:xfrm>
        </p:spPr>
        <p:style>
          <a:lnRef idx="1">
            <a:schemeClr val="dk1"/>
          </a:lnRef>
          <a:fillRef idx="3">
            <a:schemeClr val="dk1"/>
          </a:fillRef>
          <a:effectRef idx="2">
            <a:schemeClr val="dk1"/>
          </a:effectRef>
          <a:fontRef idx="minor">
            <a:schemeClr val="lt1"/>
          </a:fontRef>
        </p:style>
        <p:txBody>
          <a:bodyPr/>
          <a:lstStyle/>
          <a:p>
            <a:pPr fontAlgn="auto">
              <a:spcAft>
                <a:spcPts val="0"/>
              </a:spcAft>
              <a:defRPr/>
            </a:pPr>
            <a:r>
              <a:rPr lang="en-US" sz="4400" dirty="0" smtClean="0"/>
              <a:t>Advantages</a:t>
            </a:r>
            <a:endParaRPr lang="en-US" sz="4400" dirty="0"/>
          </a:p>
        </p:txBody>
      </p:sp>
      <p:sp>
        <p:nvSpPr>
          <p:cNvPr id="6" name="Rectangle 5"/>
          <p:cNvSpPr/>
          <p:nvPr/>
        </p:nvSpPr>
        <p:spPr>
          <a:xfrm>
            <a:off x="350838" y="1724025"/>
            <a:ext cx="8394700" cy="4338638"/>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marL="342900" indent="-342900" fontAlgn="auto">
              <a:spcBef>
                <a:spcPts val="0"/>
              </a:spcBef>
              <a:spcAft>
                <a:spcPts val="0"/>
              </a:spcAft>
              <a:buFont typeface="Arial"/>
              <a:buChar char="•"/>
              <a:defRPr/>
            </a:pPr>
            <a:r>
              <a:rPr lang="en-GB" sz="2000" dirty="0"/>
              <a:t>Strategy alignment with 3 primary stakeholders:</a:t>
            </a:r>
          </a:p>
          <a:p>
            <a:pPr fontAlgn="auto">
              <a:spcBef>
                <a:spcPts val="0"/>
              </a:spcBef>
              <a:spcAft>
                <a:spcPts val="0"/>
              </a:spcAft>
              <a:defRPr/>
            </a:pPr>
            <a:r>
              <a:rPr lang="en-GB" sz="2000" dirty="0"/>
              <a:t>     Shareholders</a:t>
            </a:r>
            <a:r>
              <a:rPr lang="en-GB" sz="2000" dirty="0"/>
              <a:t>, Customers and </a:t>
            </a:r>
            <a:r>
              <a:rPr lang="en-GB" sz="2000" dirty="0"/>
              <a:t>Employees</a:t>
            </a:r>
          </a:p>
          <a:p>
            <a:pPr marL="285750" indent="-285750" fontAlgn="auto">
              <a:spcBef>
                <a:spcPts val="0"/>
              </a:spcBef>
              <a:spcAft>
                <a:spcPts val="0"/>
              </a:spcAft>
              <a:buFontTx/>
              <a:buChar char="-"/>
              <a:defRPr/>
            </a:pPr>
            <a:endParaRPr lang="en-GB" sz="2000" dirty="0"/>
          </a:p>
          <a:p>
            <a:pPr marL="285750" indent="-285750" fontAlgn="auto">
              <a:spcBef>
                <a:spcPts val="0"/>
              </a:spcBef>
              <a:spcAft>
                <a:spcPts val="0"/>
              </a:spcAft>
              <a:buFont typeface="Arial"/>
              <a:buChar char="•"/>
              <a:defRPr/>
            </a:pPr>
            <a:r>
              <a:rPr lang="en-GB" sz="2000" dirty="0"/>
              <a:t>Both </a:t>
            </a:r>
            <a:r>
              <a:rPr lang="en-GB" sz="2000" dirty="0"/>
              <a:t>financial and non-financial </a:t>
            </a:r>
            <a:r>
              <a:rPr lang="en-GB" sz="2000" dirty="0"/>
              <a:t>criteria</a:t>
            </a:r>
          </a:p>
          <a:p>
            <a:pPr marL="285750" indent="-285750" fontAlgn="auto">
              <a:spcBef>
                <a:spcPts val="0"/>
              </a:spcBef>
              <a:spcAft>
                <a:spcPts val="0"/>
              </a:spcAft>
              <a:buFont typeface="Arial"/>
              <a:buChar char="•"/>
              <a:defRPr/>
            </a:pPr>
            <a:endParaRPr lang="en-GB" sz="2000" dirty="0">
              <a:solidFill>
                <a:schemeClr val="tx1"/>
              </a:solidFill>
            </a:endParaRPr>
          </a:p>
          <a:p>
            <a:pPr marL="285750" indent="-285750" fontAlgn="auto">
              <a:spcBef>
                <a:spcPts val="0"/>
              </a:spcBef>
              <a:spcAft>
                <a:spcPts val="0"/>
              </a:spcAft>
              <a:buFont typeface="Arial"/>
              <a:buChar char="•"/>
              <a:defRPr/>
            </a:pPr>
            <a:r>
              <a:rPr lang="en-US" sz="2000" dirty="0">
                <a:solidFill>
                  <a:schemeClr val="tx1"/>
                </a:solidFill>
              </a:rPr>
              <a:t>Allows review the past financial </a:t>
            </a:r>
            <a:r>
              <a:rPr lang="en-US" sz="2000" dirty="0">
                <a:solidFill>
                  <a:schemeClr val="tx1"/>
                </a:solidFill>
              </a:rPr>
              <a:t>situation in an ongoing </a:t>
            </a:r>
            <a:r>
              <a:rPr lang="en-US" sz="2000" dirty="0">
                <a:solidFill>
                  <a:schemeClr val="tx1"/>
                </a:solidFill>
              </a:rPr>
              <a:t>consistent </a:t>
            </a:r>
            <a:r>
              <a:rPr lang="en-US" sz="2000" dirty="0">
                <a:solidFill>
                  <a:schemeClr val="tx1"/>
                </a:solidFill>
              </a:rPr>
              <a:t>manner</a:t>
            </a:r>
            <a:r>
              <a:rPr lang="en-US" sz="2000" dirty="0">
                <a:solidFill>
                  <a:schemeClr val="tx1"/>
                </a:solidFill>
              </a:rPr>
              <a:t>.</a:t>
            </a:r>
          </a:p>
          <a:p>
            <a:pPr marL="285750" indent="-285750" fontAlgn="auto">
              <a:spcBef>
                <a:spcPts val="0"/>
              </a:spcBef>
              <a:spcAft>
                <a:spcPts val="0"/>
              </a:spcAft>
              <a:buFont typeface="Arial"/>
              <a:buChar char="•"/>
              <a:defRPr/>
            </a:pPr>
            <a:endParaRPr lang="en-GB" sz="2000" dirty="0"/>
          </a:p>
          <a:p>
            <a:pPr marL="285750" indent="-285750" fontAlgn="auto">
              <a:spcBef>
                <a:spcPts val="0"/>
              </a:spcBef>
              <a:spcAft>
                <a:spcPts val="0"/>
              </a:spcAft>
              <a:buFont typeface="Arial"/>
              <a:buChar char="•"/>
              <a:defRPr/>
            </a:pPr>
            <a:r>
              <a:rPr lang="en-GB" sz="2000" dirty="0"/>
              <a:t>Engagement </a:t>
            </a:r>
            <a:r>
              <a:rPr lang="en-GB" sz="2000" dirty="0"/>
              <a:t>of employee </a:t>
            </a:r>
            <a:r>
              <a:rPr lang="en-GB" sz="2000" dirty="0"/>
              <a:t>voice through learning and growth able </a:t>
            </a:r>
            <a:r>
              <a:rPr lang="en-GB" sz="2000" dirty="0"/>
              <a:t>to assess whether any strategic action implemented will match desired </a:t>
            </a:r>
            <a:r>
              <a:rPr lang="en-GB" sz="2000" dirty="0"/>
              <a:t>outcome</a:t>
            </a:r>
          </a:p>
          <a:p>
            <a:pPr marL="285750" indent="-285750" fontAlgn="auto">
              <a:spcBef>
                <a:spcPts val="0"/>
              </a:spcBef>
              <a:spcAft>
                <a:spcPts val="0"/>
              </a:spcAft>
              <a:buFont typeface="Arial"/>
              <a:buChar char="•"/>
              <a:defRPr/>
            </a:pPr>
            <a:endParaRPr lang="en-GB" sz="2000" dirty="0"/>
          </a:p>
          <a:p>
            <a:pPr marL="285750" indent="-285750" fontAlgn="auto">
              <a:spcBef>
                <a:spcPts val="0"/>
              </a:spcBef>
              <a:spcAft>
                <a:spcPts val="0"/>
              </a:spcAft>
              <a:buFont typeface="Arial"/>
              <a:buChar char="•"/>
              <a:defRPr/>
            </a:pPr>
            <a:r>
              <a:rPr lang="en-GB" sz="2000" dirty="0"/>
              <a:t>Acts </a:t>
            </a:r>
            <a:r>
              <a:rPr lang="en-GB" sz="2000" dirty="0"/>
              <a:t>as an excellent education tool </a:t>
            </a:r>
            <a:r>
              <a:rPr lang="en-GB" sz="2000" dirty="0"/>
              <a:t>for staff</a:t>
            </a:r>
          </a:p>
          <a:p>
            <a:pPr algn="ctr" fontAlgn="auto">
              <a:spcBef>
                <a:spcPts val="0"/>
              </a:spcBef>
              <a:spcAft>
                <a:spcPts val="0"/>
              </a:spcAft>
              <a:defRPr/>
            </a:pPr>
            <a:endParaRPr lang="en-US" dirty="0"/>
          </a:p>
        </p:txBody>
      </p:sp>
      <p:sp>
        <p:nvSpPr>
          <p:cNvPr id="23555" name="Rectangle 14"/>
          <p:cNvSpPr>
            <a:spLocks noChangeArrowheads="1"/>
          </p:cNvSpPr>
          <p:nvPr/>
        </p:nvSpPr>
        <p:spPr bwMode="auto">
          <a:xfrm>
            <a:off x="260350" y="6437313"/>
            <a:ext cx="3921125" cy="338137"/>
          </a:xfrm>
          <a:prstGeom prst="rect">
            <a:avLst/>
          </a:prstGeom>
          <a:noFill/>
          <a:ln w="9525">
            <a:noFill/>
            <a:miter lim="800000"/>
            <a:headEnd/>
            <a:tailEnd/>
          </a:ln>
        </p:spPr>
        <p:txBody>
          <a:bodyPr>
            <a:spAutoFit/>
          </a:bodyPr>
          <a:lstStyle/>
          <a:p>
            <a:r>
              <a:rPr lang="en-US" sz="800">
                <a:latin typeface="Calisto MT" pitchFamily="18" charset="0"/>
              </a:rPr>
              <a:t>Pal's Sudden Service. (2001 ). Retrieved February 10, 2011,                                        from http://www.baldrige.nist.gov/PDF_files/Pals_Application_Summary.pdf</a:t>
            </a:r>
          </a:p>
        </p:txBody>
      </p:sp>
      <p:sp>
        <p:nvSpPr>
          <p:cNvPr id="23556" name="Rectangle 15"/>
          <p:cNvSpPr>
            <a:spLocks noChangeArrowheads="1"/>
          </p:cNvSpPr>
          <p:nvPr/>
        </p:nvSpPr>
        <p:spPr bwMode="auto">
          <a:xfrm>
            <a:off x="5180013" y="6500813"/>
            <a:ext cx="3832225" cy="339725"/>
          </a:xfrm>
          <a:prstGeom prst="rect">
            <a:avLst/>
          </a:prstGeom>
          <a:noFill/>
          <a:ln w="9525">
            <a:noFill/>
            <a:miter lim="800000"/>
            <a:headEnd/>
            <a:tailEnd/>
          </a:ln>
        </p:spPr>
        <p:txBody>
          <a:bodyPr>
            <a:spAutoFit/>
          </a:bodyPr>
          <a:lstStyle/>
          <a:p>
            <a:pPr algn="r"/>
            <a:r>
              <a:rPr lang="en-US" sz="800">
                <a:latin typeface="Calisto MT" pitchFamily="18" charset="0"/>
              </a:rPr>
              <a:t>Kaplan , R., &amp; Norton, D. (1993, September-October).                                          Putting the Balanced Scorecard to Work. </a:t>
            </a:r>
            <a:r>
              <a:rPr lang="en-US" sz="800" i="1">
                <a:latin typeface="Calisto MT" pitchFamily="18" charset="0"/>
              </a:rPr>
              <a:t>HARVARD BUSINESS REVIEW</a:t>
            </a:r>
            <a:r>
              <a:rPr lang="en-US" sz="800">
                <a:latin typeface="Calisto MT" pitchFamily="18" charset="0"/>
              </a:rPr>
              <a:t> , p.5.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strips(downLeft)">
                                      <p:cBhvr>
                                        <p:cTn id="7" dur="500"/>
                                        <p:tgtEl>
                                          <p:spTgt spid="6">
                                            <p:txEl>
                                              <p:pRg st="0" end="0"/>
                                            </p:txEl>
                                          </p:spTgt>
                                        </p:tgtEl>
                                      </p:cBhvr>
                                    </p:animEffect>
                                  </p:childTnLst>
                                </p:cTn>
                              </p:par>
                              <p:par>
                                <p:cTn id="8" presetID="18" presetClass="entr" presetSubtype="12"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strips(downLeft)">
                                      <p:cBhvr>
                                        <p:cTn id="10" dur="500"/>
                                        <p:tgtEl>
                                          <p:spTgt spid="6">
                                            <p:txEl>
                                              <p:pRg st="1" end="1"/>
                                            </p:txEl>
                                          </p:spTgt>
                                        </p:tgtEl>
                                      </p:cBhvr>
                                    </p:animEffect>
                                  </p:childTnLst>
                                </p:cTn>
                              </p:par>
                              <p:par>
                                <p:cTn id="11" presetID="18" presetClass="entr" presetSubtype="12"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animEffect transition="in" filter="strips(downLeft)">
                                      <p:cBhvr>
                                        <p:cTn id="13" dur="500"/>
                                        <p:tgtEl>
                                          <p:spTgt spid="6">
                                            <p:txEl>
                                              <p:pRg st="3" end="3"/>
                                            </p:txEl>
                                          </p:spTgt>
                                        </p:tgtEl>
                                      </p:cBhvr>
                                    </p:animEffect>
                                  </p:childTnLst>
                                </p:cTn>
                              </p:par>
                              <p:par>
                                <p:cTn id="14" presetID="18" presetClass="entr" presetSubtype="12" fill="hold" nodeType="withEffect">
                                  <p:stCondLst>
                                    <p:cond delay="0"/>
                                  </p:stCondLst>
                                  <p:childTnLst>
                                    <p:set>
                                      <p:cBhvr>
                                        <p:cTn id="15" dur="1" fill="hold">
                                          <p:stCondLst>
                                            <p:cond delay="0"/>
                                          </p:stCondLst>
                                        </p:cTn>
                                        <p:tgtEl>
                                          <p:spTgt spid="6">
                                            <p:txEl>
                                              <p:pRg st="5" end="5"/>
                                            </p:txEl>
                                          </p:spTgt>
                                        </p:tgtEl>
                                        <p:attrNameLst>
                                          <p:attrName>style.visibility</p:attrName>
                                        </p:attrNameLst>
                                      </p:cBhvr>
                                      <p:to>
                                        <p:strVal val="visible"/>
                                      </p:to>
                                    </p:set>
                                    <p:animEffect transition="in" filter="strips(downLeft)">
                                      <p:cBhvr>
                                        <p:cTn id="16" dur="500"/>
                                        <p:tgtEl>
                                          <p:spTgt spid="6">
                                            <p:txEl>
                                              <p:pRg st="5" end="5"/>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8" presetClass="entr" presetSubtype="12" fill="hold" nodeType="click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animEffect transition="in" filter="strips(downLeft)">
                                      <p:cBhvr>
                                        <p:cTn id="21" dur="500"/>
                                        <p:tgtEl>
                                          <p:spTgt spid="6">
                                            <p:txEl>
                                              <p:pRg st="7" end="7"/>
                                            </p:txEl>
                                          </p:spTgt>
                                        </p:tgtEl>
                                      </p:cBhvr>
                                    </p:animEffect>
                                  </p:childTnLst>
                                </p:cTn>
                              </p:par>
                              <p:par>
                                <p:cTn id="22" presetID="18" presetClass="entr" presetSubtype="12" fill="hold" nodeType="withEffect">
                                  <p:stCondLst>
                                    <p:cond delay="0"/>
                                  </p:stCondLst>
                                  <p:childTnLst>
                                    <p:set>
                                      <p:cBhvr>
                                        <p:cTn id="23" dur="1" fill="hold">
                                          <p:stCondLst>
                                            <p:cond delay="0"/>
                                          </p:stCondLst>
                                        </p:cTn>
                                        <p:tgtEl>
                                          <p:spTgt spid="6">
                                            <p:txEl>
                                              <p:pRg st="9" end="9"/>
                                            </p:txEl>
                                          </p:spTgt>
                                        </p:tgtEl>
                                        <p:attrNameLst>
                                          <p:attrName>style.visibility</p:attrName>
                                        </p:attrNameLst>
                                      </p:cBhvr>
                                      <p:to>
                                        <p:strVal val="visible"/>
                                      </p:to>
                                    </p:set>
                                    <p:animEffect transition="in" filter="strips(downLeft)">
                                      <p:cBhvr>
                                        <p:cTn id="24" dur="500"/>
                                        <p:tgtEl>
                                          <p:spTgt spid="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0838" y="261938"/>
            <a:ext cx="8464550" cy="1098550"/>
          </a:xfrm>
        </p:spPr>
        <p:style>
          <a:lnRef idx="1">
            <a:schemeClr val="dk1"/>
          </a:lnRef>
          <a:fillRef idx="3">
            <a:schemeClr val="dk1"/>
          </a:fillRef>
          <a:effectRef idx="2">
            <a:schemeClr val="dk1"/>
          </a:effectRef>
          <a:fontRef idx="minor">
            <a:schemeClr val="lt1"/>
          </a:fontRef>
        </p:style>
        <p:txBody>
          <a:bodyPr/>
          <a:lstStyle/>
          <a:p>
            <a:pPr fontAlgn="auto">
              <a:spcAft>
                <a:spcPts val="0"/>
              </a:spcAft>
              <a:defRPr/>
            </a:pPr>
            <a:r>
              <a:rPr lang="en-US" sz="4400" dirty="0" smtClean="0"/>
              <a:t>Disadvantages</a:t>
            </a:r>
            <a:endParaRPr lang="en-US" sz="4400" dirty="0"/>
          </a:p>
        </p:txBody>
      </p:sp>
      <p:sp>
        <p:nvSpPr>
          <p:cNvPr id="6" name="Rectangle 5"/>
          <p:cNvSpPr/>
          <p:nvPr/>
        </p:nvSpPr>
        <p:spPr>
          <a:xfrm>
            <a:off x="350838" y="1724025"/>
            <a:ext cx="8394700" cy="4338638"/>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marL="342900" indent="-342900" fontAlgn="auto">
              <a:spcBef>
                <a:spcPts val="0"/>
              </a:spcBef>
              <a:spcAft>
                <a:spcPts val="0"/>
              </a:spcAft>
              <a:buFont typeface="Arial"/>
              <a:buChar char="•"/>
              <a:defRPr/>
            </a:pPr>
            <a:r>
              <a:rPr lang="en-GB" sz="2000" dirty="0"/>
              <a:t>The </a:t>
            </a:r>
            <a:r>
              <a:rPr lang="en-GB" sz="2000" dirty="0"/>
              <a:t>concentration on three primary stakeholders has the converse effect of neglecting other </a:t>
            </a:r>
            <a:r>
              <a:rPr lang="en-GB" sz="2000" dirty="0"/>
              <a:t>stakeholder</a:t>
            </a:r>
          </a:p>
          <a:p>
            <a:pPr fontAlgn="auto">
              <a:spcBef>
                <a:spcPts val="0"/>
              </a:spcBef>
              <a:spcAft>
                <a:spcPts val="0"/>
              </a:spcAft>
              <a:defRPr/>
            </a:pPr>
            <a:endParaRPr lang="en-GB" sz="2000" dirty="0"/>
          </a:p>
          <a:p>
            <a:pPr marL="342900" indent="-342900" fontAlgn="auto">
              <a:spcBef>
                <a:spcPts val="0"/>
              </a:spcBef>
              <a:spcAft>
                <a:spcPts val="0"/>
              </a:spcAft>
              <a:buFont typeface="Arial"/>
              <a:buChar char="•"/>
              <a:defRPr/>
            </a:pPr>
            <a:r>
              <a:rPr lang="en-GB" sz="2000" dirty="0"/>
              <a:t>Requires </a:t>
            </a:r>
            <a:r>
              <a:rPr lang="en-GB" sz="2000" dirty="0"/>
              <a:t>a long thought process </a:t>
            </a:r>
            <a:r>
              <a:rPr lang="en-GB" sz="2000" dirty="0"/>
              <a:t>to develop</a:t>
            </a:r>
          </a:p>
          <a:p>
            <a:pPr marL="342900" indent="-342900" fontAlgn="auto">
              <a:spcBef>
                <a:spcPts val="0"/>
              </a:spcBef>
              <a:spcAft>
                <a:spcPts val="0"/>
              </a:spcAft>
              <a:buFont typeface="Arial"/>
              <a:buChar char="•"/>
              <a:defRPr/>
            </a:pPr>
            <a:endParaRPr lang="en-GB" sz="2000" dirty="0"/>
          </a:p>
          <a:p>
            <a:pPr marL="342900" indent="-342900" fontAlgn="auto">
              <a:spcBef>
                <a:spcPts val="0"/>
              </a:spcBef>
              <a:spcAft>
                <a:spcPts val="0"/>
              </a:spcAft>
              <a:buFont typeface="Arial"/>
              <a:buChar char="•"/>
              <a:defRPr/>
            </a:pPr>
            <a:r>
              <a:rPr lang="en-GB" sz="2000" dirty="0"/>
              <a:t>Trade-offs </a:t>
            </a:r>
            <a:r>
              <a:rPr lang="en-GB" sz="2000" dirty="0"/>
              <a:t>between different measures is ignored even when in direct </a:t>
            </a:r>
            <a:r>
              <a:rPr lang="en-GB" sz="2000" dirty="0"/>
              <a:t>confliction</a:t>
            </a:r>
          </a:p>
          <a:p>
            <a:pPr fontAlgn="auto">
              <a:spcBef>
                <a:spcPts val="0"/>
              </a:spcBef>
              <a:spcAft>
                <a:spcPts val="0"/>
              </a:spcAft>
              <a:defRPr/>
            </a:pPr>
            <a:endParaRPr lang="en-GB" sz="2000" dirty="0"/>
          </a:p>
          <a:p>
            <a:pPr marL="342900" indent="-342900" fontAlgn="auto">
              <a:spcBef>
                <a:spcPts val="0"/>
              </a:spcBef>
              <a:spcAft>
                <a:spcPts val="0"/>
              </a:spcAft>
              <a:buFont typeface="Arial"/>
              <a:buChar char="•"/>
              <a:defRPr/>
            </a:pPr>
            <a:r>
              <a:rPr lang="en-GB" sz="2000" dirty="0"/>
              <a:t>Should </a:t>
            </a:r>
            <a:r>
              <a:rPr lang="en-GB" sz="2000" dirty="0"/>
              <a:t>not be taken as full comprehensive delineation of the company</a:t>
            </a:r>
            <a:endParaRPr lang="en-US" sz="2000" dirty="0"/>
          </a:p>
        </p:txBody>
      </p:sp>
      <p:sp>
        <p:nvSpPr>
          <p:cNvPr id="24579" name="Rectangle 14"/>
          <p:cNvSpPr>
            <a:spLocks noChangeArrowheads="1"/>
          </p:cNvSpPr>
          <p:nvPr/>
        </p:nvSpPr>
        <p:spPr bwMode="auto">
          <a:xfrm>
            <a:off x="260350" y="6437313"/>
            <a:ext cx="3921125" cy="338137"/>
          </a:xfrm>
          <a:prstGeom prst="rect">
            <a:avLst/>
          </a:prstGeom>
          <a:noFill/>
          <a:ln w="9525">
            <a:noFill/>
            <a:miter lim="800000"/>
            <a:headEnd/>
            <a:tailEnd/>
          </a:ln>
        </p:spPr>
        <p:txBody>
          <a:bodyPr>
            <a:spAutoFit/>
          </a:bodyPr>
          <a:lstStyle/>
          <a:p>
            <a:r>
              <a:rPr lang="en-US" sz="800">
                <a:latin typeface="Calisto MT" pitchFamily="18" charset="0"/>
              </a:rPr>
              <a:t>Pal's Sudden Service. (2001 ). Retrieved February 10, 2011,                                        from http://www.baldrige.nist.gov/PDF_files/Pals_Application_Summary.pdf</a:t>
            </a:r>
          </a:p>
        </p:txBody>
      </p:sp>
      <p:sp>
        <p:nvSpPr>
          <p:cNvPr id="24580" name="Rectangle 15"/>
          <p:cNvSpPr>
            <a:spLocks noChangeArrowheads="1"/>
          </p:cNvSpPr>
          <p:nvPr/>
        </p:nvSpPr>
        <p:spPr bwMode="auto">
          <a:xfrm>
            <a:off x="5180013" y="6500813"/>
            <a:ext cx="3832225" cy="339725"/>
          </a:xfrm>
          <a:prstGeom prst="rect">
            <a:avLst/>
          </a:prstGeom>
          <a:noFill/>
          <a:ln w="9525">
            <a:noFill/>
            <a:miter lim="800000"/>
            <a:headEnd/>
            <a:tailEnd/>
          </a:ln>
        </p:spPr>
        <p:txBody>
          <a:bodyPr>
            <a:spAutoFit/>
          </a:bodyPr>
          <a:lstStyle/>
          <a:p>
            <a:pPr algn="r"/>
            <a:r>
              <a:rPr lang="en-US" sz="800">
                <a:latin typeface="Calisto MT" pitchFamily="18" charset="0"/>
              </a:rPr>
              <a:t>Kaplan , R., &amp; Norton, D. (1993, September-October).                                          Putting the Balanced Scorecard to Work. </a:t>
            </a:r>
            <a:r>
              <a:rPr lang="en-US" sz="800" i="1">
                <a:latin typeface="Calisto MT" pitchFamily="18" charset="0"/>
              </a:rPr>
              <a:t>HARVARD BUSINESS REVIEW</a:t>
            </a:r>
            <a:r>
              <a:rPr lang="en-US" sz="800">
                <a:latin typeface="Calisto MT" pitchFamily="18" charset="0"/>
              </a:rPr>
              <a:t> , p.5.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heel(1)">
                                      <p:cBhvr>
                                        <p:cTn id="7" dur="2000"/>
                                        <p:tgtEl>
                                          <p:spTgt spid="6">
                                            <p:txEl>
                                              <p:pRg st="0" end="0"/>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6">
                                            <p:txEl>
                                              <p:pRg st="2" end="2"/>
                                            </p:txEl>
                                          </p:spTgt>
                                        </p:tgtEl>
                                        <p:attrNameLst>
                                          <p:attrName>style.visibility</p:attrName>
                                        </p:attrNameLst>
                                      </p:cBhvr>
                                      <p:to>
                                        <p:strVal val="visible"/>
                                      </p:to>
                                    </p:set>
                                    <p:animEffect transition="in" filter="wheel(1)">
                                      <p:cBhvr>
                                        <p:cTn id="10" dur="2000"/>
                                        <p:tgtEl>
                                          <p:spTgt spid="6">
                                            <p:txEl>
                                              <p:pRg st="2" end="2"/>
                                            </p:txEl>
                                          </p:spTgt>
                                        </p:tgtEl>
                                      </p:cBhvr>
                                    </p:animEffect>
                                  </p:childTnLst>
                                </p:cTn>
                              </p:par>
                              <p:par>
                                <p:cTn id="11" presetID="21" presetClass="entr" presetSubtype="1" fill="hold" nodeType="with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animEffect transition="in" filter="wheel(1)">
                                      <p:cBhvr>
                                        <p:cTn id="13" dur="2000"/>
                                        <p:tgtEl>
                                          <p:spTgt spid="6">
                                            <p:txEl>
                                              <p:pRg st="4" end="4"/>
                                            </p:txEl>
                                          </p:spTgt>
                                        </p:tgtEl>
                                      </p:cBhvr>
                                    </p:animEffect>
                                  </p:childTnLst>
                                </p:cTn>
                              </p:par>
                              <p:par>
                                <p:cTn id="14" presetID="21" presetClass="entr" presetSubtype="1" fill="hold" nodeType="withEffect">
                                  <p:stCondLst>
                                    <p:cond delay="0"/>
                                  </p:stCondLst>
                                  <p:childTnLst>
                                    <p:set>
                                      <p:cBhvr>
                                        <p:cTn id="15" dur="1" fill="hold">
                                          <p:stCondLst>
                                            <p:cond delay="0"/>
                                          </p:stCondLst>
                                        </p:cTn>
                                        <p:tgtEl>
                                          <p:spTgt spid="6">
                                            <p:txEl>
                                              <p:pRg st="6" end="6"/>
                                            </p:txEl>
                                          </p:spTgt>
                                        </p:tgtEl>
                                        <p:attrNameLst>
                                          <p:attrName>style.visibility</p:attrName>
                                        </p:attrNameLst>
                                      </p:cBhvr>
                                      <p:to>
                                        <p:strVal val="visible"/>
                                      </p:to>
                                    </p:set>
                                    <p:animEffect transition="in" filter="wheel(1)">
                                      <p:cBhvr>
                                        <p:cTn id="16" dur="20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tory">
  <a:themeElements>
    <a:clrScheme name="Story">
      <a:dk1>
        <a:sysClr val="windowText" lastClr="000000"/>
      </a:dk1>
      <a:lt1>
        <a:sysClr val="window" lastClr="FFFFFF"/>
      </a:lt1>
      <a:dk2>
        <a:srgbClr val="212121"/>
      </a:dk2>
      <a:lt2>
        <a:srgbClr val="CDD4D7"/>
      </a:lt2>
      <a:accent1>
        <a:srgbClr val="1D86CD"/>
      </a:accent1>
      <a:accent2>
        <a:srgbClr val="732E9A"/>
      </a:accent2>
      <a:accent3>
        <a:srgbClr val="B50B1B"/>
      </a:accent3>
      <a:accent4>
        <a:srgbClr val="E8950E"/>
      </a:accent4>
      <a:accent5>
        <a:srgbClr val="55992B"/>
      </a:accent5>
      <a:accent6>
        <a:srgbClr val="2C9C89"/>
      </a:accent6>
      <a:hlink>
        <a:srgbClr val="EC4D4D"/>
      </a:hlink>
      <a:folHlink>
        <a:srgbClr val="F8CE8A"/>
      </a:folHlink>
    </a:clrScheme>
    <a:fontScheme name="Story">
      <a:majorFont>
        <a:latin typeface="Calisto MT"/>
        <a:ea typeface=""/>
        <a:cs typeface=""/>
        <a:font script="Jpan" typeface="ＭＳ Ｐ明朝"/>
      </a:majorFont>
      <a:minorFont>
        <a:latin typeface="Calisto MT"/>
        <a:ea typeface=""/>
        <a:cs typeface=""/>
        <a:font script="Jpan" typeface="ＭＳ Ｐ明朝"/>
      </a:minorFont>
    </a:fontScheme>
    <a:fmtScheme name="Story">
      <a:fillStyleLst>
        <a:solidFill>
          <a:schemeClr val="phClr"/>
        </a:solidFill>
        <a:blipFill rotWithShape="1">
          <a:blip xmlns:r="http://schemas.openxmlformats.org/officeDocument/2006/relationships" r:embed="rId1">
            <a:duotone>
              <a:schemeClr val="phClr">
                <a:shade val="10000"/>
                <a:satMod val="150000"/>
                <a:lumMod val="120000"/>
              </a:schemeClr>
              <a:schemeClr val="phClr">
                <a:satMod val="350000"/>
                <a:lumMod val="150000"/>
              </a:schemeClr>
            </a:duotone>
          </a:blip>
          <a:tile tx="0" ty="0" sx="20000" sy="20000" flip="none" algn="ctr"/>
        </a:blipFill>
        <a:gradFill rotWithShape="1">
          <a:gsLst>
            <a:gs pos="0">
              <a:schemeClr val="phClr">
                <a:shade val="20000"/>
                <a:satMod val="130000"/>
              </a:schemeClr>
            </a:gs>
            <a:gs pos="50000">
              <a:schemeClr val="phClr">
                <a:shade val="90000"/>
                <a:satMod val="130000"/>
              </a:schemeClr>
            </a:gs>
            <a:gs pos="100000">
              <a:schemeClr val="phClr">
                <a:shade val="100000"/>
                <a:satMod val="200000"/>
                <a:lumMod val="120000"/>
              </a:schemeClr>
            </a:gs>
          </a:gsLst>
          <a:lin ang="16200000" scaled="0"/>
        </a:gradFill>
      </a:fillStyleLst>
      <a:lnStyleLst>
        <a:ln w="6350" cap="flat" cmpd="sng" algn="ctr">
          <a:solidFill>
            <a:schemeClr val="phClr">
              <a:shade val="95000"/>
              <a:satMod val="105000"/>
            </a:schemeClr>
          </a:solidFill>
          <a:prstDash val="solid"/>
        </a:ln>
        <a:ln w="19050" cap="flat" cmpd="sng" algn="ctr">
          <a:solidFill>
            <a:schemeClr val="phClr"/>
          </a:solidFill>
          <a:prstDash val="solid"/>
        </a:ln>
        <a:ln w="34925" cap="flat" cmpd="sng" algn="ctr">
          <a:solidFill>
            <a:schemeClr val="phClr"/>
          </a:solidFill>
          <a:prstDash val="solid"/>
        </a:ln>
      </a:lnStyleLst>
      <a:effectStyleLst>
        <a:effectStyle>
          <a:effectLst/>
        </a:effectStyle>
        <a:effectStyle>
          <a:effectLst>
            <a:outerShdw blurRad="88900" dist="50800" dir="2100000" sx="104000" sy="104000" algn="br" rotWithShape="0">
              <a:srgbClr val="000000">
                <a:alpha val="55000"/>
              </a:srgbClr>
            </a:outerShdw>
          </a:effectLst>
        </a:effectStyle>
        <a:effectStyle>
          <a:effectLst>
            <a:outerShdw blurRad="127000" dist="63500" dir="5400000" sx="103000" sy="103000" rotWithShape="0">
              <a:srgbClr val="000000">
                <a:alpha val="75000"/>
              </a:srgbClr>
            </a:outerShdw>
          </a:effectLst>
          <a:scene3d>
            <a:camera prst="perspectiveFront" fov="3000000"/>
            <a:lightRig rig="balanced" dir="t">
              <a:rot lat="0" lon="0" rev="18000000"/>
            </a:lightRig>
          </a:scene3d>
          <a:sp3d prstMaterial="plastic">
            <a:bevelT w="254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2">
            <a:duotone>
              <a:schemeClr val="phClr">
                <a:shade val="10000"/>
                <a:satMod val="150000"/>
              </a:schemeClr>
              <a:schemeClr val="phClr">
                <a:tint val="60000"/>
                <a:satMod val="40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Angles.thmx</Template>
  <TotalTime>2018173</TotalTime>
  <Words>1578</Words>
  <Application>Microsoft Macintosh PowerPoint</Application>
  <PresentationFormat>On-screen Show (4:3)</PresentationFormat>
  <Paragraphs>424</Paragraphs>
  <Slides>23</Slides>
  <Notes>0</Notes>
  <HiddenSlides>0</HiddenSlides>
  <MMClips>0</MMClips>
  <ScaleCrop>false</ScaleCrop>
  <HeadingPairs>
    <vt:vector size="6" baseType="variant">
      <vt:variant>
        <vt:lpstr>Fonts Used</vt:lpstr>
      </vt:variant>
      <vt:variant>
        <vt:i4>6</vt:i4>
      </vt:variant>
      <vt:variant>
        <vt:lpstr>Design Template</vt:lpstr>
      </vt:variant>
      <vt:variant>
        <vt:i4>2</vt:i4>
      </vt:variant>
      <vt:variant>
        <vt:lpstr>Slide Titles</vt:lpstr>
      </vt:variant>
      <vt:variant>
        <vt:i4>23</vt:i4>
      </vt:variant>
    </vt:vector>
  </HeadingPairs>
  <TitlesOfParts>
    <vt:vector size="31" baseType="lpstr">
      <vt:lpstr>Calisto MT</vt:lpstr>
      <vt:lpstr>Arial</vt:lpstr>
      <vt:lpstr>Calibri</vt:lpstr>
      <vt:lpstr>Garamond</vt:lpstr>
      <vt:lpstr>Adobe Garamond Pro</vt:lpstr>
      <vt:lpstr>PMingLiU</vt:lpstr>
      <vt:lpstr>Story</vt:lpstr>
      <vt:lpstr>Story</vt:lpstr>
      <vt:lpstr>BALANCED SCORECARD</vt:lpstr>
      <vt:lpstr>Fundamental Theory of BSC  Advantages and Disadvantages (Mitigating actions)  Comparison of other deployment method  Assumptions (people &amp; operation way)   Wave Rider’s Vision  Deployment Plan recommendation (Five years)  Conclusion </vt:lpstr>
      <vt:lpstr>Balanced ScoreCard – BSC (1990)</vt:lpstr>
      <vt:lpstr>Slide 4</vt:lpstr>
      <vt:lpstr>Slide 5</vt:lpstr>
      <vt:lpstr>Slide 6</vt:lpstr>
      <vt:lpstr>Slide 7</vt:lpstr>
      <vt:lpstr>Advantages</vt:lpstr>
      <vt:lpstr>Disadvantages</vt:lpstr>
      <vt:lpstr>Mitigating the negative effects</vt:lpstr>
      <vt:lpstr>Comparison of other deployment method Hoshin &amp; BSC (Main differences) </vt:lpstr>
      <vt:lpstr>Assumptions… </vt:lpstr>
      <vt:lpstr>ViSiON (Direction)</vt:lpstr>
      <vt:lpstr>ViSiON Key points</vt:lpstr>
      <vt:lpstr>WaveRider’s  Strategic Objectives</vt:lpstr>
      <vt:lpstr>Wave Rider - BSC</vt:lpstr>
      <vt:lpstr>Learning &amp; Growth Deployment</vt:lpstr>
      <vt:lpstr>Internal Business Process Deployment</vt:lpstr>
      <vt:lpstr>Customer Deployment</vt:lpstr>
      <vt:lpstr>Financial Deployment</vt:lpstr>
      <vt:lpstr>Cause &amp; Effect</vt:lpstr>
      <vt:lpstr>CONCLUSIONS</vt:lpstr>
      <vt:lpstr>Reference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WaveRiders’s Strategic Objectives</dc:title>
  <dc:creator>EDELEN MELO</dc:creator>
  <cp:lastModifiedBy>s</cp:lastModifiedBy>
  <cp:revision>198</cp:revision>
  <dcterms:created xsi:type="dcterms:W3CDTF">2011-02-10T14:06:39Z</dcterms:created>
  <dcterms:modified xsi:type="dcterms:W3CDTF">2011-02-22T00:39:35Z</dcterms:modified>
</cp:coreProperties>
</file>