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quickStyle4.xml" ContentType="application/vnd.openxmlformats-officedocument.drawingml.diagramStyle+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notesSlides/notesSlide9.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12.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colors3.xml" ContentType="application/vnd.openxmlformats-officedocument.drawingml.diagramColors+xml"/>
  <Override PartName="/ppt/diagrams/colors4.xml" ContentType="application/vnd.openxmlformats-officedocument.drawingml.diagramColors+xml"/>
  <Override PartName="/docProps/core.xml" ContentType="application/vnd.openxmlformats-package.core-properties+xml"/>
  <Override PartName="/ppt/diagrams/drawing4.xml" ContentType="application/vnd.ms-office.drawingml.diagramDrawing+xml"/>
  <Override PartName="/ppt/diagrams/drawing5.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Default Extension="wdp" ContentType="image/vnd.ms-photo"/>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diagrams/layout2.xml" ContentType="application/vnd.openxmlformats-officedocument.drawingml.diagramLayout+xml"/>
  <Override PartName="/ppt/notesSlides/notesSlide11.xml" ContentType="application/vnd.openxmlformats-officedocument.presentationml.notesSlide+xml"/>
  <Override PartName="/ppt/diagrams/data5.xml" ContentType="application/vnd.openxmlformats-officedocument.drawingml.diagramData+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7" r:id="rId1"/>
  </p:sldMasterIdLst>
  <p:notesMasterIdLst>
    <p:notesMasterId r:id="rId27"/>
  </p:notesMasterIdLst>
  <p:sldIdLst>
    <p:sldId id="275" r:id="rId2"/>
    <p:sldId id="272" r:id="rId3"/>
    <p:sldId id="273" r:id="rId4"/>
    <p:sldId id="274" r:id="rId5"/>
    <p:sldId id="282" r:id="rId6"/>
    <p:sldId id="283" r:id="rId7"/>
    <p:sldId id="257" r:id="rId8"/>
    <p:sldId id="259" r:id="rId9"/>
    <p:sldId id="258" r:id="rId10"/>
    <p:sldId id="278" r:id="rId11"/>
    <p:sldId id="285" r:id="rId12"/>
    <p:sldId id="261" r:id="rId13"/>
    <p:sldId id="262" r:id="rId14"/>
    <p:sldId id="263" r:id="rId15"/>
    <p:sldId id="264" r:id="rId16"/>
    <p:sldId id="276" r:id="rId17"/>
    <p:sldId id="266" r:id="rId18"/>
    <p:sldId id="290" r:id="rId19"/>
    <p:sldId id="289" r:id="rId20"/>
    <p:sldId id="288" r:id="rId21"/>
    <p:sldId id="286" r:id="rId22"/>
    <p:sldId id="279" r:id="rId23"/>
    <p:sldId id="280" r:id="rId24"/>
    <p:sldId id="287" r:id="rId25"/>
    <p:sldId id="284" r:id="rId26"/>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浅色样式 1 - 强调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DBED569-4797-4DF1-A0F4-6AAB3CD982D8}" styleName="浅色样式 3 - 强调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55" autoAdjust="0"/>
    <p:restoredTop sz="89833" autoAdjust="0"/>
  </p:normalViewPr>
  <p:slideViewPr>
    <p:cSldViewPr>
      <p:cViewPr>
        <p:scale>
          <a:sx n="80" d="100"/>
          <a:sy n="80" d="100"/>
        </p:scale>
        <p:origin x="-306" y="120"/>
      </p:cViewPr>
      <p:guideLst>
        <p:guide orient="horz" pos="2160"/>
        <p:guide pos="2880"/>
      </p:guideLst>
    </p:cSldViewPr>
  </p:slideViewPr>
  <p:outlineViewPr>
    <p:cViewPr>
      <p:scale>
        <a:sx n="33" d="100"/>
        <a:sy n="33" d="100"/>
      </p:scale>
      <p:origin x="0" y="2928"/>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1699B1B-4672-4F60-9795-66E03EB3FBAA}" type="doc">
      <dgm:prSet loTypeId="urn:microsoft.com/office/officeart/2005/8/layout/arrow2" loCatId="process" qsTypeId="urn:microsoft.com/office/officeart/2005/8/quickstyle/simple1" qsCatId="simple" csTypeId="urn:microsoft.com/office/officeart/2005/8/colors/colorful5" csCatId="colorful" phldr="1"/>
      <dgm:spPr/>
    </dgm:pt>
    <dgm:pt modelId="{1FA47BBF-37C6-4F6F-957D-3B13541A0C38}">
      <dgm:prSet phldrT="[Text]"/>
      <dgm:spPr/>
      <dgm:t>
        <a:bodyPr/>
        <a:lstStyle/>
        <a:p>
          <a:r>
            <a:rPr lang="en-GB" dirty="0" smtClean="0">
              <a:solidFill>
                <a:schemeClr val="bg1">
                  <a:lumMod val="50000"/>
                </a:schemeClr>
              </a:solidFill>
            </a:rPr>
            <a:t>(1954) Juran </a:t>
          </a:r>
          <a:endParaRPr lang="en-GB" dirty="0">
            <a:solidFill>
              <a:schemeClr val="bg1">
                <a:lumMod val="50000"/>
              </a:schemeClr>
            </a:solidFill>
          </a:endParaRPr>
        </a:p>
      </dgm:t>
    </dgm:pt>
    <dgm:pt modelId="{62164FD9-E29F-4BDB-BA31-C253F3E1393B}" type="parTrans" cxnId="{B7075D00-3394-4CD2-A75D-AFC2B1706D85}">
      <dgm:prSet/>
      <dgm:spPr/>
      <dgm:t>
        <a:bodyPr/>
        <a:lstStyle/>
        <a:p>
          <a:endParaRPr lang="en-GB">
            <a:solidFill>
              <a:schemeClr val="bg1">
                <a:lumMod val="50000"/>
              </a:schemeClr>
            </a:solidFill>
          </a:endParaRPr>
        </a:p>
      </dgm:t>
    </dgm:pt>
    <dgm:pt modelId="{1BD2D37C-27D5-4B80-90A6-43D87E90D113}" type="sibTrans" cxnId="{B7075D00-3394-4CD2-A75D-AFC2B1706D85}">
      <dgm:prSet/>
      <dgm:spPr/>
      <dgm:t>
        <a:bodyPr/>
        <a:lstStyle/>
        <a:p>
          <a:endParaRPr lang="en-GB">
            <a:solidFill>
              <a:schemeClr val="bg1">
                <a:lumMod val="50000"/>
              </a:schemeClr>
            </a:solidFill>
          </a:endParaRPr>
        </a:p>
      </dgm:t>
    </dgm:pt>
    <dgm:pt modelId="{75443F74-B589-487E-BEDE-B4BEA866DD1D}">
      <dgm:prSet phldrT="[Text]"/>
      <dgm:spPr/>
      <dgm:t>
        <a:bodyPr/>
        <a:lstStyle/>
        <a:p>
          <a:r>
            <a:rPr lang="en-GB" dirty="0" smtClean="0">
              <a:solidFill>
                <a:schemeClr val="bg1">
                  <a:lumMod val="50000"/>
                </a:schemeClr>
              </a:solidFill>
            </a:rPr>
            <a:t>(1958) “Policy &amp; Planning”</a:t>
          </a:r>
          <a:endParaRPr lang="en-GB" dirty="0">
            <a:solidFill>
              <a:schemeClr val="bg1">
                <a:lumMod val="50000"/>
              </a:schemeClr>
            </a:solidFill>
          </a:endParaRPr>
        </a:p>
      </dgm:t>
    </dgm:pt>
    <dgm:pt modelId="{A712C2D3-EAE4-4243-BFE6-18E5E9B44561}" type="parTrans" cxnId="{499846C0-CBFC-4AB3-BC95-010622CC7A55}">
      <dgm:prSet/>
      <dgm:spPr/>
      <dgm:t>
        <a:bodyPr/>
        <a:lstStyle/>
        <a:p>
          <a:endParaRPr lang="en-GB">
            <a:solidFill>
              <a:schemeClr val="bg1">
                <a:lumMod val="50000"/>
              </a:schemeClr>
            </a:solidFill>
          </a:endParaRPr>
        </a:p>
      </dgm:t>
    </dgm:pt>
    <dgm:pt modelId="{A5381594-7819-4156-B260-681BB55CF859}" type="sibTrans" cxnId="{499846C0-CBFC-4AB3-BC95-010622CC7A55}">
      <dgm:prSet/>
      <dgm:spPr/>
      <dgm:t>
        <a:bodyPr/>
        <a:lstStyle/>
        <a:p>
          <a:endParaRPr lang="en-GB">
            <a:solidFill>
              <a:schemeClr val="bg1">
                <a:lumMod val="50000"/>
              </a:schemeClr>
            </a:solidFill>
          </a:endParaRPr>
        </a:p>
      </dgm:t>
    </dgm:pt>
    <dgm:pt modelId="{6477C71B-AF3A-498B-92D5-2F882A8639D9}">
      <dgm:prSet phldrT="[Text]"/>
      <dgm:spPr/>
      <dgm:t>
        <a:bodyPr/>
        <a:lstStyle/>
        <a:p>
          <a:r>
            <a:rPr lang="en-GB" dirty="0" smtClean="0">
              <a:solidFill>
                <a:schemeClr val="bg1">
                  <a:lumMod val="50000"/>
                </a:schemeClr>
              </a:solidFill>
            </a:rPr>
            <a:t>(1964) Bridgestone Hoshin Kanri</a:t>
          </a:r>
          <a:endParaRPr lang="en-GB" dirty="0">
            <a:solidFill>
              <a:schemeClr val="bg1">
                <a:lumMod val="50000"/>
              </a:schemeClr>
            </a:solidFill>
          </a:endParaRPr>
        </a:p>
      </dgm:t>
    </dgm:pt>
    <dgm:pt modelId="{A7BF9206-4D8F-46EC-B031-F57FE0B13D70}" type="parTrans" cxnId="{AD399380-3271-4D7C-995E-73EAEA0962FA}">
      <dgm:prSet/>
      <dgm:spPr/>
      <dgm:t>
        <a:bodyPr/>
        <a:lstStyle/>
        <a:p>
          <a:endParaRPr lang="en-GB">
            <a:solidFill>
              <a:schemeClr val="bg1">
                <a:lumMod val="50000"/>
              </a:schemeClr>
            </a:solidFill>
          </a:endParaRPr>
        </a:p>
      </dgm:t>
    </dgm:pt>
    <dgm:pt modelId="{EE5D6B6C-F834-4E08-80F7-4223228523AC}" type="sibTrans" cxnId="{AD399380-3271-4D7C-995E-73EAEA0962FA}">
      <dgm:prSet/>
      <dgm:spPr/>
      <dgm:t>
        <a:bodyPr/>
        <a:lstStyle/>
        <a:p>
          <a:endParaRPr lang="en-GB">
            <a:solidFill>
              <a:schemeClr val="bg1">
                <a:lumMod val="50000"/>
              </a:schemeClr>
            </a:solidFill>
          </a:endParaRPr>
        </a:p>
      </dgm:t>
    </dgm:pt>
    <dgm:pt modelId="{4E9A3B63-7BA8-4E63-BFC4-0C5362452D68}">
      <dgm:prSet phldrT="[Text]"/>
      <dgm:spPr/>
      <dgm:t>
        <a:bodyPr/>
        <a:lstStyle/>
        <a:p>
          <a:r>
            <a:rPr lang="en-GB" dirty="0" smtClean="0">
              <a:solidFill>
                <a:schemeClr val="bg1">
                  <a:lumMod val="50000"/>
                </a:schemeClr>
              </a:solidFill>
            </a:rPr>
            <a:t>(1990s) Worldwide</a:t>
          </a:r>
          <a:endParaRPr lang="en-GB" dirty="0">
            <a:solidFill>
              <a:schemeClr val="bg1">
                <a:lumMod val="50000"/>
              </a:schemeClr>
            </a:solidFill>
          </a:endParaRPr>
        </a:p>
      </dgm:t>
    </dgm:pt>
    <dgm:pt modelId="{395104DD-3741-4E2D-9B6E-EAC9F6C1DA48}" type="parTrans" cxnId="{D5328C3E-091E-4443-ADC7-1B9342065104}">
      <dgm:prSet/>
      <dgm:spPr/>
      <dgm:t>
        <a:bodyPr/>
        <a:lstStyle/>
        <a:p>
          <a:endParaRPr lang="en-GB">
            <a:solidFill>
              <a:schemeClr val="bg1">
                <a:lumMod val="50000"/>
              </a:schemeClr>
            </a:solidFill>
          </a:endParaRPr>
        </a:p>
      </dgm:t>
    </dgm:pt>
    <dgm:pt modelId="{BF4444BC-5D0B-404D-BCAB-C7B14100FEA9}" type="sibTrans" cxnId="{D5328C3E-091E-4443-ADC7-1B9342065104}">
      <dgm:prSet/>
      <dgm:spPr/>
      <dgm:t>
        <a:bodyPr/>
        <a:lstStyle/>
        <a:p>
          <a:endParaRPr lang="en-GB">
            <a:solidFill>
              <a:schemeClr val="bg1">
                <a:lumMod val="50000"/>
              </a:schemeClr>
            </a:solidFill>
          </a:endParaRPr>
        </a:p>
      </dgm:t>
    </dgm:pt>
    <dgm:pt modelId="{1A094AFF-CC55-4588-8FA1-CAF37145AB6C}">
      <dgm:prSet phldrT="[Text]"/>
      <dgm:spPr/>
      <dgm:t>
        <a:bodyPr/>
        <a:lstStyle/>
        <a:p>
          <a:r>
            <a:rPr lang="en-GB" dirty="0" smtClean="0">
              <a:solidFill>
                <a:schemeClr val="bg1">
                  <a:lumMod val="50000"/>
                </a:schemeClr>
              </a:solidFill>
            </a:rPr>
            <a:t>(1970) Japanese Common use</a:t>
          </a:r>
          <a:endParaRPr lang="en-GB" dirty="0">
            <a:solidFill>
              <a:schemeClr val="bg1">
                <a:lumMod val="50000"/>
              </a:schemeClr>
            </a:solidFill>
          </a:endParaRPr>
        </a:p>
      </dgm:t>
    </dgm:pt>
    <dgm:pt modelId="{C24DAC5F-A7AA-42BF-8261-24227228256C}" type="parTrans" cxnId="{6289EE63-D78C-453B-894D-90519B10E5A0}">
      <dgm:prSet/>
      <dgm:spPr/>
      <dgm:t>
        <a:bodyPr/>
        <a:lstStyle/>
        <a:p>
          <a:endParaRPr lang="en-GB">
            <a:solidFill>
              <a:schemeClr val="bg1">
                <a:lumMod val="50000"/>
              </a:schemeClr>
            </a:solidFill>
          </a:endParaRPr>
        </a:p>
      </dgm:t>
    </dgm:pt>
    <dgm:pt modelId="{43D1A222-DEA5-4954-BF18-BC55D6D3BD6E}" type="sibTrans" cxnId="{6289EE63-D78C-453B-894D-90519B10E5A0}">
      <dgm:prSet/>
      <dgm:spPr/>
      <dgm:t>
        <a:bodyPr/>
        <a:lstStyle/>
        <a:p>
          <a:endParaRPr lang="en-GB">
            <a:solidFill>
              <a:schemeClr val="bg1">
                <a:lumMod val="50000"/>
              </a:schemeClr>
            </a:solidFill>
          </a:endParaRPr>
        </a:p>
      </dgm:t>
    </dgm:pt>
    <dgm:pt modelId="{480CD5A3-4C24-4E0D-A889-0ED10087E528}" type="pres">
      <dgm:prSet presAssocID="{71699B1B-4672-4F60-9795-66E03EB3FBAA}" presName="arrowDiagram" presStyleCnt="0">
        <dgm:presLayoutVars>
          <dgm:chMax val="5"/>
          <dgm:dir/>
          <dgm:resizeHandles val="exact"/>
        </dgm:presLayoutVars>
      </dgm:prSet>
      <dgm:spPr/>
    </dgm:pt>
    <dgm:pt modelId="{CC846081-AA54-4432-8B61-0121BDF9A5D1}" type="pres">
      <dgm:prSet presAssocID="{71699B1B-4672-4F60-9795-66E03EB3FBAA}" presName="arrow" presStyleLbl="bgShp" presStyleIdx="0" presStyleCnt="1"/>
      <dgm:spPr/>
    </dgm:pt>
    <dgm:pt modelId="{A48003A2-D7B4-4879-B7E9-3C17E04B2E97}" type="pres">
      <dgm:prSet presAssocID="{71699B1B-4672-4F60-9795-66E03EB3FBAA}" presName="arrowDiagram5" presStyleCnt="0"/>
      <dgm:spPr/>
    </dgm:pt>
    <dgm:pt modelId="{CD3C7ECC-2420-4084-B8B3-768C0C758FAF}" type="pres">
      <dgm:prSet presAssocID="{1FA47BBF-37C6-4F6F-957D-3B13541A0C38}" presName="bullet5a" presStyleLbl="node1" presStyleIdx="0" presStyleCnt="5"/>
      <dgm:spPr/>
    </dgm:pt>
    <dgm:pt modelId="{6E2ACD2E-B992-4DDF-9D7C-EFFA076B6B1B}" type="pres">
      <dgm:prSet presAssocID="{1FA47BBF-37C6-4F6F-957D-3B13541A0C38}" presName="textBox5a" presStyleLbl="revTx" presStyleIdx="0" presStyleCnt="5">
        <dgm:presLayoutVars>
          <dgm:bulletEnabled val="1"/>
        </dgm:presLayoutVars>
      </dgm:prSet>
      <dgm:spPr/>
      <dgm:t>
        <a:bodyPr/>
        <a:lstStyle/>
        <a:p>
          <a:endParaRPr lang="en-GB"/>
        </a:p>
      </dgm:t>
    </dgm:pt>
    <dgm:pt modelId="{ECC0226C-8950-4F81-8096-C6E4D4A5CF5B}" type="pres">
      <dgm:prSet presAssocID="{75443F74-B589-487E-BEDE-B4BEA866DD1D}" presName="bullet5b" presStyleLbl="node1" presStyleIdx="1" presStyleCnt="5"/>
      <dgm:spPr/>
    </dgm:pt>
    <dgm:pt modelId="{5BCEE9A9-8E9C-4A4C-BBF0-F61721F3DD17}" type="pres">
      <dgm:prSet presAssocID="{75443F74-B589-487E-BEDE-B4BEA866DD1D}" presName="textBox5b" presStyleLbl="revTx" presStyleIdx="1" presStyleCnt="5">
        <dgm:presLayoutVars>
          <dgm:bulletEnabled val="1"/>
        </dgm:presLayoutVars>
      </dgm:prSet>
      <dgm:spPr/>
      <dgm:t>
        <a:bodyPr/>
        <a:lstStyle/>
        <a:p>
          <a:endParaRPr lang="en-GB"/>
        </a:p>
      </dgm:t>
    </dgm:pt>
    <dgm:pt modelId="{6B3478A7-C0BA-4E37-9016-4219E93C3140}" type="pres">
      <dgm:prSet presAssocID="{6477C71B-AF3A-498B-92D5-2F882A8639D9}" presName="bullet5c" presStyleLbl="node1" presStyleIdx="2" presStyleCnt="5"/>
      <dgm:spPr/>
    </dgm:pt>
    <dgm:pt modelId="{DDC0AFC3-1CE2-44BE-AA1B-428FF876B979}" type="pres">
      <dgm:prSet presAssocID="{6477C71B-AF3A-498B-92D5-2F882A8639D9}" presName="textBox5c" presStyleLbl="revTx" presStyleIdx="2" presStyleCnt="5">
        <dgm:presLayoutVars>
          <dgm:bulletEnabled val="1"/>
        </dgm:presLayoutVars>
      </dgm:prSet>
      <dgm:spPr/>
      <dgm:t>
        <a:bodyPr/>
        <a:lstStyle/>
        <a:p>
          <a:endParaRPr lang="en-GB"/>
        </a:p>
      </dgm:t>
    </dgm:pt>
    <dgm:pt modelId="{E2C37DC6-4ADD-4120-81DA-57DBA67C7006}" type="pres">
      <dgm:prSet presAssocID="{1A094AFF-CC55-4588-8FA1-CAF37145AB6C}" presName="bullet5d" presStyleLbl="node1" presStyleIdx="3" presStyleCnt="5"/>
      <dgm:spPr/>
    </dgm:pt>
    <dgm:pt modelId="{E86BD307-C391-4E5F-9E48-03D63B3207E3}" type="pres">
      <dgm:prSet presAssocID="{1A094AFF-CC55-4588-8FA1-CAF37145AB6C}" presName="textBox5d" presStyleLbl="revTx" presStyleIdx="3" presStyleCnt="5">
        <dgm:presLayoutVars>
          <dgm:bulletEnabled val="1"/>
        </dgm:presLayoutVars>
      </dgm:prSet>
      <dgm:spPr/>
      <dgm:t>
        <a:bodyPr/>
        <a:lstStyle/>
        <a:p>
          <a:endParaRPr lang="en-GB"/>
        </a:p>
      </dgm:t>
    </dgm:pt>
    <dgm:pt modelId="{5AE472CA-D39C-4AF3-ABAD-CD4BAEDE8405}" type="pres">
      <dgm:prSet presAssocID="{4E9A3B63-7BA8-4E63-BFC4-0C5362452D68}" presName="bullet5e" presStyleLbl="node1" presStyleIdx="4" presStyleCnt="5"/>
      <dgm:spPr/>
    </dgm:pt>
    <dgm:pt modelId="{09338E59-7E51-4B6F-BCB0-C44D5301794D}" type="pres">
      <dgm:prSet presAssocID="{4E9A3B63-7BA8-4E63-BFC4-0C5362452D68}" presName="textBox5e" presStyleLbl="revTx" presStyleIdx="4" presStyleCnt="5">
        <dgm:presLayoutVars>
          <dgm:bulletEnabled val="1"/>
        </dgm:presLayoutVars>
      </dgm:prSet>
      <dgm:spPr/>
      <dgm:t>
        <a:bodyPr/>
        <a:lstStyle/>
        <a:p>
          <a:endParaRPr lang="en-GB"/>
        </a:p>
      </dgm:t>
    </dgm:pt>
  </dgm:ptLst>
  <dgm:cxnLst>
    <dgm:cxn modelId="{6289EE63-D78C-453B-894D-90519B10E5A0}" srcId="{71699B1B-4672-4F60-9795-66E03EB3FBAA}" destId="{1A094AFF-CC55-4588-8FA1-CAF37145AB6C}" srcOrd="3" destOrd="0" parTransId="{C24DAC5F-A7AA-42BF-8261-24227228256C}" sibTransId="{43D1A222-DEA5-4954-BF18-BC55D6D3BD6E}"/>
    <dgm:cxn modelId="{EF481790-C0B0-4911-ACD0-2C73C5C48DA7}" type="presOf" srcId="{1A094AFF-CC55-4588-8FA1-CAF37145AB6C}" destId="{E86BD307-C391-4E5F-9E48-03D63B3207E3}" srcOrd="0" destOrd="0" presId="urn:microsoft.com/office/officeart/2005/8/layout/arrow2"/>
    <dgm:cxn modelId="{7C64E2E3-7090-4B6B-8FCA-89E696FCCB11}" type="presOf" srcId="{6477C71B-AF3A-498B-92D5-2F882A8639D9}" destId="{DDC0AFC3-1CE2-44BE-AA1B-428FF876B979}" srcOrd="0" destOrd="0" presId="urn:microsoft.com/office/officeart/2005/8/layout/arrow2"/>
    <dgm:cxn modelId="{981A2EC3-B52E-40FD-840B-DE717C550BB0}" type="presOf" srcId="{4E9A3B63-7BA8-4E63-BFC4-0C5362452D68}" destId="{09338E59-7E51-4B6F-BCB0-C44D5301794D}" srcOrd="0" destOrd="0" presId="urn:microsoft.com/office/officeart/2005/8/layout/arrow2"/>
    <dgm:cxn modelId="{AD399380-3271-4D7C-995E-73EAEA0962FA}" srcId="{71699B1B-4672-4F60-9795-66E03EB3FBAA}" destId="{6477C71B-AF3A-498B-92D5-2F882A8639D9}" srcOrd="2" destOrd="0" parTransId="{A7BF9206-4D8F-46EC-B031-F57FE0B13D70}" sibTransId="{EE5D6B6C-F834-4E08-80F7-4223228523AC}"/>
    <dgm:cxn modelId="{00C34BEA-0BAF-4138-99ED-FD4722DE9685}" type="presOf" srcId="{1FA47BBF-37C6-4F6F-957D-3B13541A0C38}" destId="{6E2ACD2E-B992-4DDF-9D7C-EFFA076B6B1B}" srcOrd="0" destOrd="0" presId="urn:microsoft.com/office/officeart/2005/8/layout/arrow2"/>
    <dgm:cxn modelId="{615BC8CD-D1D6-46DC-8891-325F12A2581E}" type="presOf" srcId="{75443F74-B589-487E-BEDE-B4BEA866DD1D}" destId="{5BCEE9A9-8E9C-4A4C-BBF0-F61721F3DD17}" srcOrd="0" destOrd="0" presId="urn:microsoft.com/office/officeart/2005/8/layout/arrow2"/>
    <dgm:cxn modelId="{D5328C3E-091E-4443-ADC7-1B9342065104}" srcId="{71699B1B-4672-4F60-9795-66E03EB3FBAA}" destId="{4E9A3B63-7BA8-4E63-BFC4-0C5362452D68}" srcOrd="4" destOrd="0" parTransId="{395104DD-3741-4E2D-9B6E-EAC9F6C1DA48}" sibTransId="{BF4444BC-5D0B-404D-BCAB-C7B14100FEA9}"/>
    <dgm:cxn modelId="{0C62E438-A1C9-45E3-923E-6B79BBB23007}" type="presOf" srcId="{71699B1B-4672-4F60-9795-66E03EB3FBAA}" destId="{480CD5A3-4C24-4E0D-A889-0ED10087E528}" srcOrd="0" destOrd="0" presId="urn:microsoft.com/office/officeart/2005/8/layout/arrow2"/>
    <dgm:cxn modelId="{499846C0-CBFC-4AB3-BC95-010622CC7A55}" srcId="{71699B1B-4672-4F60-9795-66E03EB3FBAA}" destId="{75443F74-B589-487E-BEDE-B4BEA866DD1D}" srcOrd="1" destOrd="0" parTransId="{A712C2D3-EAE4-4243-BFE6-18E5E9B44561}" sibTransId="{A5381594-7819-4156-B260-681BB55CF859}"/>
    <dgm:cxn modelId="{B7075D00-3394-4CD2-A75D-AFC2B1706D85}" srcId="{71699B1B-4672-4F60-9795-66E03EB3FBAA}" destId="{1FA47BBF-37C6-4F6F-957D-3B13541A0C38}" srcOrd="0" destOrd="0" parTransId="{62164FD9-E29F-4BDB-BA31-C253F3E1393B}" sibTransId="{1BD2D37C-27D5-4B80-90A6-43D87E90D113}"/>
    <dgm:cxn modelId="{F7595A68-B3EB-4B6A-8A25-D967B2440313}" type="presParOf" srcId="{480CD5A3-4C24-4E0D-A889-0ED10087E528}" destId="{CC846081-AA54-4432-8B61-0121BDF9A5D1}" srcOrd="0" destOrd="0" presId="urn:microsoft.com/office/officeart/2005/8/layout/arrow2"/>
    <dgm:cxn modelId="{3EDF34FA-D5C9-4456-8866-E6605878DF0C}" type="presParOf" srcId="{480CD5A3-4C24-4E0D-A889-0ED10087E528}" destId="{A48003A2-D7B4-4879-B7E9-3C17E04B2E97}" srcOrd="1" destOrd="0" presId="urn:microsoft.com/office/officeart/2005/8/layout/arrow2"/>
    <dgm:cxn modelId="{275AABD4-F25F-4D60-82C8-3A723340CB9F}" type="presParOf" srcId="{A48003A2-D7B4-4879-B7E9-3C17E04B2E97}" destId="{CD3C7ECC-2420-4084-B8B3-768C0C758FAF}" srcOrd="0" destOrd="0" presId="urn:microsoft.com/office/officeart/2005/8/layout/arrow2"/>
    <dgm:cxn modelId="{01D9A202-CE19-483B-B55A-D653F2EF1046}" type="presParOf" srcId="{A48003A2-D7B4-4879-B7E9-3C17E04B2E97}" destId="{6E2ACD2E-B992-4DDF-9D7C-EFFA076B6B1B}" srcOrd="1" destOrd="0" presId="urn:microsoft.com/office/officeart/2005/8/layout/arrow2"/>
    <dgm:cxn modelId="{CC9503C4-3683-47CE-8036-B2C39EBDB0D6}" type="presParOf" srcId="{A48003A2-D7B4-4879-B7E9-3C17E04B2E97}" destId="{ECC0226C-8950-4F81-8096-C6E4D4A5CF5B}" srcOrd="2" destOrd="0" presId="urn:microsoft.com/office/officeart/2005/8/layout/arrow2"/>
    <dgm:cxn modelId="{21C7618A-78D3-4CCB-993C-4B8D8457F196}" type="presParOf" srcId="{A48003A2-D7B4-4879-B7E9-3C17E04B2E97}" destId="{5BCEE9A9-8E9C-4A4C-BBF0-F61721F3DD17}" srcOrd="3" destOrd="0" presId="urn:microsoft.com/office/officeart/2005/8/layout/arrow2"/>
    <dgm:cxn modelId="{9C0F0703-3066-4CAD-8558-318AAA7F69F2}" type="presParOf" srcId="{A48003A2-D7B4-4879-B7E9-3C17E04B2E97}" destId="{6B3478A7-C0BA-4E37-9016-4219E93C3140}" srcOrd="4" destOrd="0" presId="urn:microsoft.com/office/officeart/2005/8/layout/arrow2"/>
    <dgm:cxn modelId="{F937265B-E11B-4E61-870F-BBE3DD7A8E28}" type="presParOf" srcId="{A48003A2-D7B4-4879-B7E9-3C17E04B2E97}" destId="{DDC0AFC3-1CE2-44BE-AA1B-428FF876B979}" srcOrd="5" destOrd="0" presId="urn:microsoft.com/office/officeart/2005/8/layout/arrow2"/>
    <dgm:cxn modelId="{5E5849E0-56AD-47AF-9CFC-E7306CFC8124}" type="presParOf" srcId="{A48003A2-D7B4-4879-B7E9-3C17E04B2E97}" destId="{E2C37DC6-4ADD-4120-81DA-57DBA67C7006}" srcOrd="6" destOrd="0" presId="urn:microsoft.com/office/officeart/2005/8/layout/arrow2"/>
    <dgm:cxn modelId="{61BB735D-F156-4608-9DC5-7C15216FA445}" type="presParOf" srcId="{A48003A2-D7B4-4879-B7E9-3C17E04B2E97}" destId="{E86BD307-C391-4E5F-9E48-03D63B3207E3}" srcOrd="7" destOrd="0" presId="urn:microsoft.com/office/officeart/2005/8/layout/arrow2"/>
    <dgm:cxn modelId="{7D61FFD7-FDF5-4D1C-8237-5117AABCF3CE}" type="presParOf" srcId="{A48003A2-D7B4-4879-B7E9-3C17E04B2E97}" destId="{5AE472CA-D39C-4AF3-ABAD-CD4BAEDE8405}" srcOrd="8" destOrd="0" presId="urn:microsoft.com/office/officeart/2005/8/layout/arrow2"/>
    <dgm:cxn modelId="{879B51BD-BDB9-460B-AD82-13A1C9F99487}" type="presParOf" srcId="{A48003A2-D7B4-4879-B7E9-3C17E04B2E97}" destId="{09338E59-7E51-4B6F-BCB0-C44D5301794D}" srcOrd="9" destOrd="0" presId="urn:microsoft.com/office/officeart/2005/8/layout/arrow2"/>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B9D8D77-735F-4601-B9B8-CC4AE9320D60}" type="doc">
      <dgm:prSet loTypeId="urn:microsoft.com/office/officeart/2005/8/layout/funnel1" loCatId="process" qsTypeId="urn:microsoft.com/office/officeart/2005/8/quickstyle/simple1" qsCatId="simple" csTypeId="urn:microsoft.com/office/officeart/2005/8/colors/colorful5" csCatId="colorful" phldr="1"/>
      <dgm:spPr/>
      <dgm:t>
        <a:bodyPr/>
        <a:lstStyle/>
        <a:p>
          <a:endParaRPr lang="zh-CN" altLang="en-US"/>
        </a:p>
      </dgm:t>
    </dgm:pt>
    <dgm:pt modelId="{D48332C2-42A4-4BDD-B582-4DE5111C2912}">
      <dgm:prSet phldrT="[文本]"/>
      <dgm:spPr/>
      <dgm:t>
        <a:bodyPr/>
        <a:lstStyle/>
        <a:p>
          <a:r>
            <a:rPr lang="en-US" altLang="zh-CN" dirty="0" smtClean="0"/>
            <a:t>Ideal future state</a:t>
          </a:r>
        </a:p>
      </dgm:t>
    </dgm:pt>
    <dgm:pt modelId="{296A3413-243B-4A15-8C0A-39941ADD8B05}" type="parTrans" cxnId="{F34ABE2C-24D1-4543-AE6B-4BF5855BC26C}">
      <dgm:prSet/>
      <dgm:spPr/>
      <dgm:t>
        <a:bodyPr/>
        <a:lstStyle/>
        <a:p>
          <a:endParaRPr lang="zh-CN" altLang="en-US"/>
        </a:p>
      </dgm:t>
    </dgm:pt>
    <dgm:pt modelId="{B8ABD1D4-27D1-43AD-8977-BB32157F99A8}" type="sibTrans" cxnId="{F34ABE2C-24D1-4543-AE6B-4BF5855BC26C}">
      <dgm:prSet/>
      <dgm:spPr/>
      <dgm:t>
        <a:bodyPr/>
        <a:lstStyle/>
        <a:p>
          <a:endParaRPr lang="zh-CN" altLang="en-US"/>
        </a:p>
      </dgm:t>
    </dgm:pt>
    <dgm:pt modelId="{457932D6-CA26-4B97-8A18-49547A96EC01}">
      <dgm:prSet phldrT="[文本]"/>
      <dgm:spPr/>
      <dgm:t>
        <a:bodyPr/>
        <a:lstStyle/>
        <a:p>
          <a:r>
            <a:rPr lang="en-US" altLang="zh-CN" dirty="0" smtClean="0"/>
            <a:t>Stakeholder’s interest	</a:t>
          </a:r>
          <a:endParaRPr lang="zh-CN" altLang="en-US" dirty="0"/>
        </a:p>
      </dgm:t>
    </dgm:pt>
    <dgm:pt modelId="{6B73D8B3-BE95-4083-992E-170072F726BE}" type="parTrans" cxnId="{535D1392-A737-4AFF-9C8A-22AFB4A05884}">
      <dgm:prSet/>
      <dgm:spPr/>
      <dgm:t>
        <a:bodyPr/>
        <a:lstStyle/>
        <a:p>
          <a:endParaRPr lang="zh-CN" altLang="en-US"/>
        </a:p>
      </dgm:t>
    </dgm:pt>
    <dgm:pt modelId="{00C2A30A-F6C9-4B89-8A9A-BE029E264C2E}" type="sibTrans" cxnId="{535D1392-A737-4AFF-9C8A-22AFB4A05884}">
      <dgm:prSet/>
      <dgm:spPr/>
      <dgm:t>
        <a:bodyPr/>
        <a:lstStyle/>
        <a:p>
          <a:endParaRPr lang="zh-CN" altLang="en-US"/>
        </a:p>
      </dgm:t>
    </dgm:pt>
    <dgm:pt modelId="{88BA44B7-09F7-409A-A50F-02FD32D21A6B}">
      <dgm:prSet phldrT="[文本]"/>
      <dgm:spPr/>
      <dgm:t>
        <a:bodyPr/>
        <a:lstStyle/>
        <a:p>
          <a:r>
            <a:rPr lang="en-US" altLang="zh-CN" dirty="0" smtClean="0"/>
            <a:t>Company activities</a:t>
          </a:r>
          <a:endParaRPr lang="zh-CN" altLang="en-US" dirty="0"/>
        </a:p>
      </dgm:t>
    </dgm:pt>
    <dgm:pt modelId="{E9933107-F142-4589-873B-15179FBF19D0}" type="parTrans" cxnId="{51954618-D828-4611-8CF5-5628F7B991BE}">
      <dgm:prSet/>
      <dgm:spPr/>
      <dgm:t>
        <a:bodyPr/>
        <a:lstStyle/>
        <a:p>
          <a:endParaRPr lang="zh-CN" altLang="en-US"/>
        </a:p>
      </dgm:t>
    </dgm:pt>
    <dgm:pt modelId="{204CD544-AC26-4E99-83D5-E28D1E9D8AA7}" type="sibTrans" cxnId="{51954618-D828-4611-8CF5-5628F7B991BE}">
      <dgm:prSet/>
      <dgm:spPr/>
      <dgm:t>
        <a:bodyPr/>
        <a:lstStyle/>
        <a:p>
          <a:endParaRPr lang="zh-CN" altLang="en-US"/>
        </a:p>
      </dgm:t>
    </dgm:pt>
    <dgm:pt modelId="{B7B29F16-AFC7-4024-84D6-53E9F3BEDAAF}">
      <dgm:prSet phldrT="[文本]"/>
      <dgm:spPr/>
      <dgm:t>
        <a:bodyPr/>
        <a:lstStyle/>
        <a:p>
          <a:r>
            <a:rPr lang="en-GB" dirty="0" smtClean="0">
              <a:solidFill>
                <a:schemeClr val="bg1">
                  <a:lumMod val="50000"/>
                </a:schemeClr>
              </a:solidFill>
              <a:latin typeface="Times New Roman" pitchFamily="18" charset="0"/>
              <a:cs typeface="Times New Roman" pitchFamily="18" charset="0"/>
            </a:rPr>
            <a:t>To become a leader in the market of inflatable boats within Europe and UK </a:t>
          </a:r>
          <a:endParaRPr lang="zh-CN" altLang="en-US" dirty="0">
            <a:solidFill>
              <a:schemeClr val="bg1">
                <a:lumMod val="50000"/>
              </a:schemeClr>
            </a:solidFill>
            <a:latin typeface="Times New Roman" pitchFamily="18" charset="0"/>
            <a:cs typeface="Times New Roman" pitchFamily="18" charset="0"/>
          </a:endParaRPr>
        </a:p>
      </dgm:t>
    </dgm:pt>
    <dgm:pt modelId="{35E08E52-B96F-4D0B-BD1E-BC784259F4AD}" type="parTrans" cxnId="{36626BD2-AE3B-496E-8FE3-45C5DA6C2562}">
      <dgm:prSet/>
      <dgm:spPr/>
      <dgm:t>
        <a:bodyPr/>
        <a:lstStyle/>
        <a:p>
          <a:endParaRPr lang="zh-CN" altLang="en-US"/>
        </a:p>
      </dgm:t>
    </dgm:pt>
    <dgm:pt modelId="{CAED451D-EADF-47BA-A267-E0F3282D864A}" type="sibTrans" cxnId="{36626BD2-AE3B-496E-8FE3-45C5DA6C2562}">
      <dgm:prSet/>
      <dgm:spPr/>
      <dgm:t>
        <a:bodyPr/>
        <a:lstStyle/>
        <a:p>
          <a:endParaRPr lang="zh-CN" altLang="en-US"/>
        </a:p>
      </dgm:t>
    </dgm:pt>
    <dgm:pt modelId="{92C7891A-84F0-4DC4-8CBD-2D9F03EECE6C}" type="pres">
      <dgm:prSet presAssocID="{8B9D8D77-735F-4601-B9B8-CC4AE9320D60}" presName="Name0" presStyleCnt="0">
        <dgm:presLayoutVars>
          <dgm:chMax val="4"/>
          <dgm:resizeHandles val="exact"/>
        </dgm:presLayoutVars>
      </dgm:prSet>
      <dgm:spPr/>
      <dgm:t>
        <a:bodyPr/>
        <a:lstStyle/>
        <a:p>
          <a:endParaRPr lang="zh-CN" altLang="en-US"/>
        </a:p>
      </dgm:t>
    </dgm:pt>
    <dgm:pt modelId="{5A62DF8A-38AC-4E88-97BD-91B8CE871DAA}" type="pres">
      <dgm:prSet presAssocID="{8B9D8D77-735F-4601-B9B8-CC4AE9320D60}" presName="ellipse" presStyleLbl="trBgShp" presStyleIdx="0" presStyleCnt="1"/>
      <dgm:spPr/>
    </dgm:pt>
    <dgm:pt modelId="{B725F859-9F6C-44F6-A79A-B7F94D60D167}" type="pres">
      <dgm:prSet presAssocID="{8B9D8D77-735F-4601-B9B8-CC4AE9320D60}" presName="arrow1" presStyleLbl="fgShp" presStyleIdx="0" presStyleCnt="1"/>
      <dgm:spPr/>
    </dgm:pt>
    <dgm:pt modelId="{293FE8AD-8F30-403E-A71C-2DD40718FBD9}" type="pres">
      <dgm:prSet presAssocID="{8B9D8D77-735F-4601-B9B8-CC4AE9320D60}" presName="rectangle" presStyleLbl="revTx" presStyleIdx="0" presStyleCnt="1" custLinFactNeighborX="-1198" custLinFactNeighborY="-14206">
        <dgm:presLayoutVars>
          <dgm:bulletEnabled val="1"/>
        </dgm:presLayoutVars>
      </dgm:prSet>
      <dgm:spPr/>
      <dgm:t>
        <a:bodyPr/>
        <a:lstStyle/>
        <a:p>
          <a:endParaRPr lang="zh-CN" altLang="en-US"/>
        </a:p>
      </dgm:t>
    </dgm:pt>
    <dgm:pt modelId="{558CE597-B2EC-403F-AA94-BB43C960470E}" type="pres">
      <dgm:prSet presAssocID="{457932D6-CA26-4B97-8A18-49547A96EC01}" presName="item1" presStyleLbl="node1" presStyleIdx="0" presStyleCnt="3">
        <dgm:presLayoutVars>
          <dgm:bulletEnabled val="1"/>
        </dgm:presLayoutVars>
      </dgm:prSet>
      <dgm:spPr/>
      <dgm:t>
        <a:bodyPr/>
        <a:lstStyle/>
        <a:p>
          <a:endParaRPr lang="zh-CN" altLang="en-US"/>
        </a:p>
      </dgm:t>
    </dgm:pt>
    <dgm:pt modelId="{5D911420-0A2F-4731-AEF7-F8CC6821C125}" type="pres">
      <dgm:prSet presAssocID="{88BA44B7-09F7-409A-A50F-02FD32D21A6B}" presName="item2" presStyleLbl="node1" presStyleIdx="1" presStyleCnt="3">
        <dgm:presLayoutVars>
          <dgm:bulletEnabled val="1"/>
        </dgm:presLayoutVars>
      </dgm:prSet>
      <dgm:spPr/>
      <dgm:t>
        <a:bodyPr/>
        <a:lstStyle/>
        <a:p>
          <a:endParaRPr lang="zh-CN" altLang="en-US"/>
        </a:p>
      </dgm:t>
    </dgm:pt>
    <dgm:pt modelId="{C5DF4237-37A0-4347-B76A-E70DD1E5B8CD}" type="pres">
      <dgm:prSet presAssocID="{B7B29F16-AFC7-4024-84D6-53E9F3BEDAAF}" presName="item3" presStyleLbl="node1" presStyleIdx="2" presStyleCnt="3">
        <dgm:presLayoutVars>
          <dgm:bulletEnabled val="1"/>
        </dgm:presLayoutVars>
      </dgm:prSet>
      <dgm:spPr/>
      <dgm:t>
        <a:bodyPr/>
        <a:lstStyle/>
        <a:p>
          <a:endParaRPr lang="zh-CN" altLang="en-US"/>
        </a:p>
      </dgm:t>
    </dgm:pt>
    <dgm:pt modelId="{3183A8BA-DF25-45D6-A154-1167BEA3E8D5}" type="pres">
      <dgm:prSet presAssocID="{8B9D8D77-735F-4601-B9B8-CC4AE9320D60}" presName="funnel" presStyleLbl="trAlignAcc1" presStyleIdx="0" presStyleCnt="1"/>
      <dgm:spPr/>
    </dgm:pt>
  </dgm:ptLst>
  <dgm:cxnLst>
    <dgm:cxn modelId="{689CA171-DFDC-4495-A82D-581519A5DD6E}" type="presOf" srcId="{D48332C2-42A4-4BDD-B582-4DE5111C2912}" destId="{C5DF4237-37A0-4347-B76A-E70DD1E5B8CD}" srcOrd="0" destOrd="0" presId="urn:microsoft.com/office/officeart/2005/8/layout/funnel1"/>
    <dgm:cxn modelId="{52F7F4A8-9DD2-43EC-9C60-AC4ED5B371A1}" type="presOf" srcId="{457932D6-CA26-4B97-8A18-49547A96EC01}" destId="{5D911420-0A2F-4731-AEF7-F8CC6821C125}" srcOrd="0" destOrd="0" presId="urn:microsoft.com/office/officeart/2005/8/layout/funnel1"/>
    <dgm:cxn modelId="{65D4A715-66DE-45A2-8AFB-423FBB784658}" type="presOf" srcId="{88BA44B7-09F7-409A-A50F-02FD32D21A6B}" destId="{558CE597-B2EC-403F-AA94-BB43C960470E}" srcOrd="0" destOrd="0" presId="urn:microsoft.com/office/officeart/2005/8/layout/funnel1"/>
    <dgm:cxn modelId="{B9354499-C03B-47E3-8915-92494D40D096}" type="presOf" srcId="{8B9D8D77-735F-4601-B9B8-CC4AE9320D60}" destId="{92C7891A-84F0-4DC4-8CBD-2D9F03EECE6C}" srcOrd="0" destOrd="0" presId="urn:microsoft.com/office/officeart/2005/8/layout/funnel1"/>
    <dgm:cxn modelId="{51954618-D828-4611-8CF5-5628F7B991BE}" srcId="{8B9D8D77-735F-4601-B9B8-CC4AE9320D60}" destId="{88BA44B7-09F7-409A-A50F-02FD32D21A6B}" srcOrd="2" destOrd="0" parTransId="{E9933107-F142-4589-873B-15179FBF19D0}" sibTransId="{204CD544-AC26-4E99-83D5-E28D1E9D8AA7}"/>
    <dgm:cxn modelId="{535D1392-A737-4AFF-9C8A-22AFB4A05884}" srcId="{8B9D8D77-735F-4601-B9B8-CC4AE9320D60}" destId="{457932D6-CA26-4B97-8A18-49547A96EC01}" srcOrd="1" destOrd="0" parTransId="{6B73D8B3-BE95-4083-992E-170072F726BE}" sibTransId="{00C2A30A-F6C9-4B89-8A9A-BE029E264C2E}"/>
    <dgm:cxn modelId="{67E8199A-C245-48E9-AF68-B69F2E38D1A6}" type="presOf" srcId="{B7B29F16-AFC7-4024-84D6-53E9F3BEDAAF}" destId="{293FE8AD-8F30-403E-A71C-2DD40718FBD9}" srcOrd="0" destOrd="0" presId="urn:microsoft.com/office/officeart/2005/8/layout/funnel1"/>
    <dgm:cxn modelId="{36626BD2-AE3B-496E-8FE3-45C5DA6C2562}" srcId="{8B9D8D77-735F-4601-B9B8-CC4AE9320D60}" destId="{B7B29F16-AFC7-4024-84D6-53E9F3BEDAAF}" srcOrd="3" destOrd="0" parTransId="{35E08E52-B96F-4D0B-BD1E-BC784259F4AD}" sibTransId="{CAED451D-EADF-47BA-A267-E0F3282D864A}"/>
    <dgm:cxn modelId="{F34ABE2C-24D1-4543-AE6B-4BF5855BC26C}" srcId="{8B9D8D77-735F-4601-B9B8-CC4AE9320D60}" destId="{D48332C2-42A4-4BDD-B582-4DE5111C2912}" srcOrd="0" destOrd="0" parTransId="{296A3413-243B-4A15-8C0A-39941ADD8B05}" sibTransId="{B8ABD1D4-27D1-43AD-8977-BB32157F99A8}"/>
    <dgm:cxn modelId="{D404FD3F-ED47-4342-8266-8DD33E767072}" type="presParOf" srcId="{92C7891A-84F0-4DC4-8CBD-2D9F03EECE6C}" destId="{5A62DF8A-38AC-4E88-97BD-91B8CE871DAA}" srcOrd="0" destOrd="0" presId="urn:microsoft.com/office/officeart/2005/8/layout/funnel1"/>
    <dgm:cxn modelId="{EE91CDF1-CFAE-439A-AB25-16B84F3395F3}" type="presParOf" srcId="{92C7891A-84F0-4DC4-8CBD-2D9F03EECE6C}" destId="{B725F859-9F6C-44F6-A79A-B7F94D60D167}" srcOrd="1" destOrd="0" presId="urn:microsoft.com/office/officeart/2005/8/layout/funnel1"/>
    <dgm:cxn modelId="{D9BD6B5F-B51A-4168-9093-B36071B6EE5C}" type="presParOf" srcId="{92C7891A-84F0-4DC4-8CBD-2D9F03EECE6C}" destId="{293FE8AD-8F30-403E-A71C-2DD40718FBD9}" srcOrd="2" destOrd="0" presId="urn:microsoft.com/office/officeart/2005/8/layout/funnel1"/>
    <dgm:cxn modelId="{E19E673D-374D-43A8-8E5F-CC4D1B69120E}" type="presParOf" srcId="{92C7891A-84F0-4DC4-8CBD-2D9F03EECE6C}" destId="{558CE597-B2EC-403F-AA94-BB43C960470E}" srcOrd="3" destOrd="0" presId="urn:microsoft.com/office/officeart/2005/8/layout/funnel1"/>
    <dgm:cxn modelId="{D2CFCB59-2353-453D-B530-0EE4B000CD6A}" type="presParOf" srcId="{92C7891A-84F0-4DC4-8CBD-2D9F03EECE6C}" destId="{5D911420-0A2F-4731-AEF7-F8CC6821C125}" srcOrd="4" destOrd="0" presId="urn:microsoft.com/office/officeart/2005/8/layout/funnel1"/>
    <dgm:cxn modelId="{01807736-9FC8-4D9D-B0CC-16239B50DD7A}" type="presParOf" srcId="{92C7891A-84F0-4DC4-8CBD-2D9F03EECE6C}" destId="{C5DF4237-37A0-4347-B76A-E70DD1E5B8CD}" srcOrd="5" destOrd="0" presId="urn:microsoft.com/office/officeart/2005/8/layout/funnel1"/>
    <dgm:cxn modelId="{60475753-DD4B-4D77-9A4B-B13082CED914}" type="presParOf" srcId="{92C7891A-84F0-4DC4-8CBD-2D9F03EECE6C}" destId="{3183A8BA-DF25-45D6-A154-1167BEA3E8D5}" srcOrd="6" destOrd="0" presId="urn:microsoft.com/office/officeart/2005/8/layout/funnel1"/>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06DDB20-DDE3-4612-9076-491A21F12843}" type="doc">
      <dgm:prSet loTypeId="urn:microsoft.com/office/officeart/2005/8/layout/venn3" loCatId="relationship" qsTypeId="urn:microsoft.com/office/officeart/2005/8/quickstyle/simple1" qsCatId="simple" csTypeId="urn:microsoft.com/office/officeart/2005/8/colors/colorful5" csCatId="colorful" phldr="1"/>
      <dgm:spPr/>
      <dgm:t>
        <a:bodyPr/>
        <a:lstStyle/>
        <a:p>
          <a:endParaRPr lang="zh-CN" altLang="en-US"/>
        </a:p>
      </dgm:t>
    </dgm:pt>
    <dgm:pt modelId="{34591CF4-3FDF-4638-8BBD-CB261EAA0926}">
      <dgm:prSet phldrT="[文本]"/>
      <dgm:spPr/>
      <dgm:t>
        <a:bodyPr/>
        <a:lstStyle/>
        <a:p>
          <a:r>
            <a:rPr lang="en-US" b="0" i="0" u="none" dirty="0" smtClean="0">
              <a:solidFill>
                <a:schemeClr val="tx1">
                  <a:lumMod val="65000"/>
                  <a:lumOff val="35000"/>
                </a:schemeClr>
              </a:solidFill>
            </a:rPr>
            <a:t>Reorganize Finance and HR departments</a:t>
          </a:r>
          <a:endParaRPr lang="zh-CN" altLang="en-US" dirty="0">
            <a:solidFill>
              <a:schemeClr val="tx1">
                <a:lumMod val="65000"/>
                <a:lumOff val="35000"/>
              </a:schemeClr>
            </a:solidFill>
          </a:endParaRPr>
        </a:p>
      </dgm:t>
    </dgm:pt>
    <dgm:pt modelId="{3118AAC6-079E-4F5E-B95E-C2CB3CFD57FA}" type="parTrans" cxnId="{CA95CF71-4ABB-4578-92FB-47516013BD02}">
      <dgm:prSet/>
      <dgm:spPr/>
      <dgm:t>
        <a:bodyPr/>
        <a:lstStyle/>
        <a:p>
          <a:endParaRPr lang="zh-CN" altLang="en-US">
            <a:solidFill>
              <a:schemeClr val="tx1">
                <a:lumMod val="65000"/>
                <a:lumOff val="35000"/>
              </a:schemeClr>
            </a:solidFill>
          </a:endParaRPr>
        </a:p>
      </dgm:t>
    </dgm:pt>
    <dgm:pt modelId="{A1E55852-A860-4D8F-984E-56802CBC5C19}" type="sibTrans" cxnId="{CA95CF71-4ABB-4578-92FB-47516013BD02}">
      <dgm:prSet/>
      <dgm:spPr/>
      <dgm:t>
        <a:bodyPr/>
        <a:lstStyle/>
        <a:p>
          <a:endParaRPr lang="zh-CN" altLang="en-US">
            <a:solidFill>
              <a:schemeClr val="tx1">
                <a:lumMod val="65000"/>
                <a:lumOff val="35000"/>
              </a:schemeClr>
            </a:solidFill>
          </a:endParaRPr>
        </a:p>
      </dgm:t>
    </dgm:pt>
    <dgm:pt modelId="{15FBF04E-6899-4340-99A2-6DE716C3C351}">
      <dgm:prSet phldrT="[文本]"/>
      <dgm:spPr/>
      <dgm:t>
        <a:bodyPr/>
        <a:lstStyle/>
        <a:p>
          <a:pPr rtl="0"/>
          <a:r>
            <a:rPr lang="en-US" b="0" i="0" u="none" dirty="0" smtClean="0">
              <a:solidFill>
                <a:schemeClr val="tx1">
                  <a:lumMod val="65000"/>
                  <a:lumOff val="35000"/>
                </a:schemeClr>
              </a:solidFill>
            </a:rPr>
            <a:t>Invest new technology</a:t>
          </a:r>
          <a:endParaRPr lang="zh-CN" altLang="en-US" dirty="0">
            <a:solidFill>
              <a:schemeClr val="tx1">
                <a:lumMod val="65000"/>
                <a:lumOff val="35000"/>
              </a:schemeClr>
            </a:solidFill>
          </a:endParaRPr>
        </a:p>
      </dgm:t>
    </dgm:pt>
    <dgm:pt modelId="{B14E6100-444A-4DCA-A3C1-3113DAAA6F73}" type="parTrans" cxnId="{DA23BB38-9F2E-43BD-9B86-A7DF49775079}">
      <dgm:prSet/>
      <dgm:spPr/>
      <dgm:t>
        <a:bodyPr/>
        <a:lstStyle/>
        <a:p>
          <a:endParaRPr lang="zh-CN" altLang="en-US">
            <a:solidFill>
              <a:schemeClr val="tx1">
                <a:lumMod val="65000"/>
                <a:lumOff val="35000"/>
              </a:schemeClr>
            </a:solidFill>
          </a:endParaRPr>
        </a:p>
      </dgm:t>
    </dgm:pt>
    <dgm:pt modelId="{7AAE80A7-2CB8-48C4-A1EB-57F54DCF681C}" type="sibTrans" cxnId="{DA23BB38-9F2E-43BD-9B86-A7DF49775079}">
      <dgm:prSet/>
      <dgm:spPr/>
      <dgm:t>
        <a:bodyPr/>
        <a:lstStyle/>
        <a:p>
          <a:endParaRPr lang="zh-CN" altLang="en-US">
            <a:solidFill>
              <a:schemeClr val="tx1">
                <a:lumMod val="65000"/>
                <a:lumOff val="35000"/>
              </a:schemeClr>
            </a:solidFill>
          </a:endParaRPr>
        </a:p>
      </dgm:t>
    </dgm:pt>
    <dgm:pt modelId="{8F8A1611-DDF9-4277-A0DE-DFD7789C9AE1}">
      <dgm:prSet phldrT="[文本]"/>
      <dgm:spPr/>
      <dgm:t>
        <a:bodyPr/>
        <a:lstStyle/>
        <a:p>
          <a:pPr rtl="0"/>
          <a:r>
            <a:rPr lang="en-US" b="0" i="0" u="none" dirty="0" smtClean="0">
              <a:solidFill>
                <a:schemeClr val="tx1">
                  <a:lumMod val="65000"/>
                  <a:lumOff val="35000"/>
                </a:schemeClr>
              </a:solidFill>
            </a:rPr>
            <a:t>Reorganize the sales team</a:t>
          </a:r>
          <a:endParaRPr lang="zh-CN" altLang="en-US" dirty="0">
            <a:solidFill>
              <a:schemeClr val="tx1">
                <a:lumMod val="65000"/>
                <a:lumOff val="35000"/>
              </a:schemeClr>
            </a:solidFill>
          </a:endParaRPr>
        </a:p>
      </dgm:t>
    </dgm:pt>
    <dgm:pt modelId="{A9B59694-1C23-42C7-A160-5C78672A1655}" type="parTrans" cxnId="{A80CDD65-A6BB-4F14-912B-7530C5547EE8}">
      <dgm:prSet/>
      <dgm:spPr/>
      <dgm:t>
        <a:bodyPr/>
        <a:lstStyle/>
        <a:p>
          <a:endParaRPr lang="zh-CN" altLang="en-US">
            <a:solidFill>
              <a:schemeClr val="tx1">
                <a:lumMod val="65000"/>
                <a:lumOff val="35000"/>
              </a:schemeClr>
            </a:solidFill>
          </a:endParaRPr>
        </a:p>
      </dgm:t>
    </dgm:pt>
    <dgm:pt modelId="{EBACE0FB-87C4-43ED-A033-BFF917E8525C}" type="sibTrans" cxnId="{A80CDD65-A6BB-4F14-912B-7530C5547EE8}">
      <dgm:prSet/>
      <dgm:spPr/>
      <dgm:t>
        <a:bodyPr/>
        <a:lstStyle/>
        <a:p>
          <a:endParaRPr lang="zh-CN" altLang="en-US">
            <a:solidFill>
              <a:schemeClr val="tx1">
                <a:lumMod val="65000"/>
                <a:lumOff val="35000"/>
              </a:schemeClr>
            </a:solidFill>
          </a:endParaRPr>
        </a:p>
      </dgm:t>
    </dgm:pt>
    <dgm:pt modelId="{230CCC6C-2710-416A-8B16-A409B1058B83}">
      <dgm:prSet phldrT="[文本]"/>
      <dgm:spPr/>
      <dgm:t>
        <a:bodyPr/>
        <a:lstStyle/>
        <a:p>
          <a:pPr rtl="0"/>
          <a:r>
            <a:rPr lang="en-US" b="0" i="0" u="none" dirty="0" smtClean="0">
              <a:solidFill>
                <a:schemeClr val="tx1">
                  <a:lumMod val="65000"/>
                  <a:lumOff val="35000"/>
                </a:schemeClr>
              </a:solidFill>
            </a:rPr>
            <a:t>Increase price by 2.5%</a:t>
          </a:r>
          <a:endParaRPr lang="zh-CN" altLang="en-US" dirty="0">
            <a:solidFill>
              <a:schemeClr val="tx1">
                <a:lumMod val="65000"/>
                <a:lumOff val="35000"/>
              </a:schemeClr>
            </a:solidFill>
          </a:endParaRPr>
        </a:p>
      </dgm:t>
    </dgm:pt>
    <dgm:pt modelId="{8EFD0046-3E16-458E-9528-7D2F84A4C5C1}" type="parTrans" cxnId="{02B748B0-EC16-45BE-9A71-714D3E624382}">
      <dgm:prSet/>
      <dgm:spPr/>
      <dgm:t>
        <a:bodyPr/>
        <a:lstStyle/>
        <a:p>
          <a:endParaRPr lang="zh-CN" altLang="en-US">
            <a:solidFill>
              <a:schemeClr val="tx1">
                <a:lumMod val="65000"/>
                <a:lumOff val="35000"/>
              </a:schemeClr>
            </a:solidFill>
          </a:endParaRPr>
        </a:p>
      </dgm:t>
    </dgm:pt>
    <dgm:pt modelId="{0C8EB2C8-36F5-406B-B37B-F5B0D1B704C2}" type="sibTrans" cxnId="{02B748B0-EC16-45BE-9A71-714D3E624382}">
      <dgm:prSet/>
      <dgm:spPr/>
      <dgm:t>
        <a:bodyPr/>
        <a:lstStyle/>
        <a:p>
          <a:endParaRPr lang="zh-CN" altLang="en-US">
            <a:solidFill>
              <a:schemeClr val="tx1">
                <a:lumMod val="65000"/>
                <a:lumOff val="35000"/>
              </a:schemeClr>
            </a:solidFill>
          </a:endParaRPr>
        </a:p>
      </dgm:t>
    </dgm:pt>
    <dgm:pt modelId="{52783606-9F43-EA45-B14C-18EAF32EC8C3}">
      <dgm:prSet phldrT="[文本]"/>
      <dgm:spPr/>
      <dgm:t>
        <a:bodyPr/>
        <a:lstStyle/>
        <a:p>
          <a:pPr rtl="0"/>
          <a:r>
            <a:rPr lang="en-GB" altLang="zh-CN" dirty="0" smtClean="0">
              <a:solidFill>
                <a:schemeClr val="tx1">
                  <a:lumMod val="65000"/>
                  <a:lumOff val="35000"/>
                </a:schemeClr>
              </a:solidFill>
            </a:rPr>
            <a:t>Open new market</a:t>
          </a:r>
          <a:endParaRPr lang="zh-CN" altLang="en-US" dirty="0">
            <a:solidFill>
              <a:schemeClr val="tx1">
                <a:lumMod val="65000"/>
                <a:lumOff val="35000"/>
              </a:schemeClr>
            </a:solidFill>
          </a:endParaRPr>
        </a:p>
      </dgm:t>
    </dgm:pt>
    <dgm:pt modelId="{99297B68-27C1-794A-8F8F-2F8A6591A51D}" type="parTrans" cxnId="{EDA017F2-B73E-D640-9CAE-B42889507B8B}">
      <dgm:prSet/>
      <dgm:spPr/>
      <dgm:t>
        <a:bodyPr/>
        <a:lstStyle/>
        <a:p>
          <a:endParaRPr lang="en-US">
            <a:solidFill>
              <a:schemeClr val="tx1">
                <a:lumMod val="65000"/>
                <a:lumOff val="35000"/>
              </a:schemeClr>
            </a:solidFill>
          </a:endParaRPr>
        </a:p>
      </dgm:t>
    </dgm:pt>
    <dgm:pt modelId="{AD0E533B-0B5C-CA4A-BDC0-44B9551B8F94}" type="sibTrans" cxnId="{EDA017F2-B73E-D640-9CAE-B42889507B8B}">
      <dgm:prSet/>
      <dgm:spPr/>
      <dgm:t>
        <a:bodyPr/>
        <a:lstStyle/>
        <a:p>
          <a:endParaRPr lang="en-US">
            <a:solidFill>
              <a:schemeClr val="tx1">
                <a:lumMod val="65000"/>
                <a:lumOff val="35000"/>
              </a:schemeClr>
            </a:solidFill>
          </a:endParaRPr>
        </a:p>
      </dgm:t>
    </dgm:pt>
    <dgm:pt modelId="{5887C15E-A295-4AA9-B3D9-5C4B0408972E}" type="pres">
      <dgm:prSet presAssocID="{506DDB20-DDE3-4612-9076-491A21F12843}" presName="Name0" presStyleCnt="0">
        <dgm:presLayoutVars>
          <dgm:dir/>
          <dgm:resizeHandles val="exact"/>
        </dgm:presLayoutVars>
      </dgm:prSet>
      <dgm:spPr/>
      <dgm:t>
        <a:bodyPr/>
        <a:lstStyle/>
        <a:p>
          <a:endParaRPr lang="zh-CN" altLang="en-US"/>
        </a:p>
      </dgm:t>
    </dgm:pt>
    <dgm:pt modelId="{4D9B556E-B380-4060-A120-0164287FEDE6}" type="pres">
      <dgm:prSet presAssocID="{34591CF4-3FDF-4638-8BBD-CB261EAA0926}" presName="Name5" presStyleLbl="vennNode1" presStyleIdx="0" presStyleCnt="5">
        <dgm:presLayoutVars>
          <dgm:bulletEnabled val="1"/>
        </dgm:presLayoutVars>
      </dgm:prSet>
      <dgm:spPr/>
      <dgm:t>
        <a:bodyPr/>
        <a:lstStyle/>
        <a:p>
          <a:endParaRPr lang="zh-CN" altLang="en-US"/>
        </a:p>
      </dgm:t>
    </dgm:pt>
    <dgm:pt modelId="{3426007C-908E-4D4A-8A95-79F4D92A7644}" type="pres">
      <dgm:prSet presAssocID="{A1E55852-A860-4D8F-984E-56802CBC5C19}" presName="space" presStyleCnt="0"/>
      <dgm:spPr/>
    </dgm:pt>
    <dgm:pt modelId="{15EB689F-3FD1-44C7-BBCB-CE5CC6B0FE52}" type="pres">
      <dgm:prSet presAssocID="{15FBF04E-6899-4340-99A2-6DE716C3C351}" presName="Name5" presStyleLbl="vennNode1" presStyleIdx="1" presStyleCnt="5">
        <dgm:presLayoutVars>
          <dgm:bulletEnabled val="1"/>
        </dgm:presLayoutVars>
      </dgm:prSet>
      <dgm:spPr/>
      <dgm:t>
        <a:bodyPr/>
        <a:lstStyle/>
        <a:p>
          <a:endParaRPr lang="zh-CN" altLang="en-US"/>
        </a:p>
      </dgm:t>
    </dgm:pt>
    <dgm:pt modelId="{A6CCDB92-8953-4732-94F6-B7AFA636FD17}" type="pres">
      <dgm:prSet presAssocID="{7AAE80A7-2CB8-48C4-A1EB-57F54DCF681C}" presName="space" presStyleCnt="0"/>
      <dgm:spPr/>
    </dgm:pt>
    <dgm:pt modelId="{3CC02FC6-3C1D-45BC-916B-D9B06DA7B710}" type="pres">
      <dgm:prSet presAssocID="{8F8A1611-DDF9-4277-A0DE-DFD7789C9AE1}" presName="Name5" presStyleLbl="vennNode1" presStyleIdx="2" presStyleCnt="5">
        <dgm:presLayoutVars>
          <dgm:bulletEnabled val="1"/>
        </dgm:presLayoutVars>
      </dgm:prSet>
      <dgm:spPr/>
      <dgm:t>
        <a:bodyPr/>
        <a:lstStyle/>
        <a:p>
          <a:endParaRPr lang="zh-CN" altLang="en-US"/>
        </a:p>
      </dgm:t>
    </dgm:pt>
    <dgm:pt modelId="{6CD2D795-BFA7-4692-9DD4-4E7F64F76D68}" type="pres">
      <dgm:prSet presAssocID="{EBACE0FB-87C4-43ED-A033-BFF917E8525C}" presName="space" presStyleCnt="0"/>
      <dgm:spPr/>
    </dgm:pt>
    <dgm:pt modelId="{184E95DA-59B7-4B9A-9FCD-9C19079A7D35}" type="pres">
      <dgm:prSet presAssocID="{230CCC6C-2710-416A-8B16-A409B1058B83}" presName="Name5" presStyleLbl="vennNode1" presStyleIdx="3" presStyleCnt="5">
        <dgm:presLayoutVars>
          <dgm:bulletEnabled val="1"/>
        </dgm:presLayoutVars>
      </dgm:prSet>
      <dgm:spPr/>
      <dgm:t>
        <a:bodyPr/>
        <a:lstStyle/>
        <a:p>
          <a:endParaRPr lang="zh-CN" altLang="en-US"/>
        </a:p>
      </dgm:t>
    </dgm:pt>
    <dgm:pt modelId="{2FE290B3-15AC-EC43-9081-C6E3722DE2F3}" type="pres">
      <dgm:prSet presAssocID="{0C8EB2C8-36F5-406B-B37B-F5B0D1B704C2}" presName="space" presStyleCnt="0"/>
      <dgm:spPr/>
    </dgm:pt>
    <dgm:pt modelId="{3FAF02B9-789A-DF49-A309-3FA9429247F1}" type="pres">
      <dgm:prSet presAssocID="{52783606-9F43-EA45-B14C-18EAF32EC8C3}" presName="Name5" presStyleLbl="vennNode1" presStyleIdx="4" presStyleCnt="5">
        <dgm:presLayoutVars>
          <dgm:bulletEnabled val="1"/>
        </dgm:presLayoutVars>
      </dgm:prSet>
      <dgm:spPr/>
      <dgm:t>
        <a:bodyPr/>
        <a:lstStyle/>
        <a:p>
          <a:endParaRPr lang="en-US"/>
        </a:p>
      </dgm:t>
    </dgm:pt>
  </dgm:ptLst>
  <dgm:cxnLst>
    <dgm:cxn modelId="{02B748B0-EC16-45BE-9A71-714D3E624382}" srcId="{506DDB20-DDE3-4612-9076-491A21F12843}" destId="{230CCC6C-2710-416A-8B16-A409B1058B83}" srcOrd="3" destOrd="0" parTransId="{8EFD0046-3E16-458E-9528-7D2F84A4C5C1}" sibTransId="{0C8EB2C8-36F5-406B-B37B-F5B0D1B704C2}"/>
    <dgm:cxn modelId="{A80CDD65-A6BB-4F14-912B-7530C5547EE8}" srcId="{506DDB20-DDE3-4612-9076-491A21F12843}" destId="{8F8A1611-DDF9-4277-A0DE-DFD7789C9AE1}" srcOrd="2" destOrd="0" parTransId="{A9B59694-1C23-42C7-A160-5C78672A1655}" sibTransId="{EBACE0FB-87C4-43ED-A033-BFF917E8525C}"/>
    <dgm:cxn modelId="{022E48DB-ACD5-4057-A4B8-1AC728F64696}" type="presOf" srcId="{506DDB20-DDE3-4612-9076-491A21F12843}" destId="{5887C15E-A295-4AA9-B3D9-5C4B0408972E}" srcOrd="0" destOrd="0" presId="urn:microsoft.com/office/officeart/2005/8/layout/venn3"/>
    <dgm:cxn modelId="{EDA017F2-B73E-D640-9CAE-B42889507B8B}" srcId="{506DDB20-DDE3-4612-9076-491A21F12843}" destId="{52783606-9F43-EA45-B14C-18EAF32EC8C3}" srcOrd="4" destOrd="0" parTransId="{99297B68-27C1-794A-8F8F-2F8A6591A51D}" sibTransId="{AD0E533B-0B5C-CA4A-BDC0-44B9551B8F94}"/>
    <dgm:cxn modelId="{CA95CF71-4ABB-4578-92FB-47516013BD02}" srcId="{506DDB20-DDE3-4612-9076-491A21F12843}" destId="{34591CF4-3FDF-4638-8BBD-CB261EAA0926}" srcOrd="0" destOrd="0" parTransId="{3118AAC6-079E-4F5E-B95E-C2CB3CFD57FA}" sibTransId="{A1E55852-A860-4D8F-984E-56802CBC5C19}"/>
    <dgm:cxn modelId="{9A236106-D98A-47C1-A0F1-E58C92F225B8}" type="presOf" srcId="{15FBF04E-6899-4340-99A2-6DE716C3C351}" destId="{15EB689F-3FD1-44C7-BBCB-CE5CC6B0FE52}" srcOrd="0" destOrd="0" presId="urn:microsoft.com/office/officeart/2005/8/layout/venn3"/>
    <dgm:cxn modelId="{DA23BB38-9F2E-43BD-9B86-A7DF49775079}" srcId="{506DDB20-DDE3-4612-9076-491A21F12843}" destId="{15FBF04E-6899-4340-99A2-6DE716C3C351}" srcOrd="1" destOrd="0" parTransId="{B14E6100-444A-4DCA-A3C1-3113DAAA6F73}" sibTransId="{7AAE80A7-2CB8-48C4-A1EB-57F54DCF681C}"/>
    <dgm:cxn modelId="{A5D2291C-F8FA-4CDE-9A3F-2E86310A4D0F}" type="presOf" srcId="{8F8A1611-DDF9-4277-A0DE-DFD7789C9AE1}" destId="{3CC02FC6-3C1D-45BC-916B-D9B06DA7B710}" srcOrd="0" destOrd="0" presId="urn:microsoft.com/office/officeart/2005/8/layout/venn3"/>
    <dgm:cxn modelId="{16562842-58D2-4FE6-8F6B-CF8B729F6378}" type="presOf" srcId="{230CCC6C-2710-416A-8B16-A409B1058B83}" destId="{184E95DA-59B7-4B9A-9FCD-9C19079A7D35}" srcOrd="0" destOrd="0" presId="urn:microsoft.com/office/officeart/2005/8/layout/venn3"/>
    <dgm:cxn modelId="{5914D734-39F6-48D8-A78E-64223C339119}" type="presOf" srcId="{34591CF4-3FDF-4638-8BBD-CB261EAA0926}" destId="{4D9B556E-B380-4060-A120-0164287FEDE6}" srcOrd="0" destOrd="0" presId="urn:microsoft.com/office/officeart/2005/8/layout/venn3"/>
    <dgm:cxn modelId="{33C6ED09-04C6-6340-BF7E-17CDC2201F89}" type="presOf" srcId="{52783606-9F43-EA45-B14C-18EAF32EC8C3}" destId="{3FAF02B9-789A-DF49-A309-3FA9429247F1}" srcOrd="0" destOrd="0" presId="urn:microsoft.com/office/officeart/2005/8/layout/venn3"/>
    <dgm:cxn modelId="{00F72C03-DCFE-4652-BC44-6DE84291A9EE}" type="presParOf" srcId="{5887C15E-A295-4AA9-B3D9-5C4B0408972E}" destId="{4D9B556E-B380-4060-A120-0164287FEDE6}" srcOrd="0" destOrd="0" presId="urn:microsoft.com/office/officeart/2005/8/layout/venn3"/>
    <dgm:cxn modelId="{AE73D64E-74AC-42FF-A48B-B4A3691A126E}" type="presParOf" srcId="{5887C15E-A295-4AA9-B3D9-5C4B0408972E}" destId="{3426007C-908E-4D4A-8A95-79F4D92A7644}" srcOrd="1" destOrd="0" presId="urn:microsoft.com/office/officeart/2005/8/layout/venn3"/>
    <dgm:cxn modelId="{13946DB5-2B6D-46CF-A3D2-36316F653FA1}" type="presParOf" srcId="{5887C15E-A295-4AA9-B3D9-5C4B0408972E}" destId="{15EB689F-3FD1-44C7-BBCB-CE5CC6B0FE52}" srcOrd="2" destOrd="0" presId="urn:microsoft.com/office/officeart/2005/8/layout/venn3"/>
    <dgm:cxn modelId="{C0BB076F-547F-4F33-87A4-D67A11F2A01C}" type="presParOf" srcId="{5887C15E-A295-4AA9-B3D9-5C4B0408972E}" destId="{A6CCDB92-8953-4732-94F6-B7AFA636FD17}" srcOrd="3" destOrd="0" presId="urn:microsoft.com/office/officeart/2005/8/layout/venn3"/>
    <dgm:cxn modelId="{71A84A91-C9C0-4EFA-9A05-E5822E036817}" type="presParOf" srcId="{5887C15E-A295-4AA9-B3D9-5C4B0408972E}" destId="{3CC02FC6-3C1D-45BC-916B-D9B06DA7B710}" srcOrd="4" destOrd="0" presId="urn:microsoft.com/office/officeart/2005/8/layout/venn3"/>
    <dgm:cxn modelId="{AA105E28-A393-4D4B-B433-6ED13A7B9C80}" type="presParOf" srcId="{5887C15E-A295-4AA9-B3D9-5C4B0408972E}" destId="{6CD2D795-BFA7-4692-9DD4-4E7F64F76D68}" srcOrd="5" destOrd="0" presId="urn:microsoft.com/office/officeart/2005/8/layout/venn3"/>
    <dgm:cxn modelId="{963D1E24-8BD4-4469-8C19-7CF7B4F4EF00}" type="presParOf" srcId="{5887C15E-A295-4AA9-B3D9-5C4B0408972E}" destId="{184E95DA-59B7-4B9A-9FCD-9C19079A7D35}" srcOrd="6" destOrd="0" presId="urn:microsoft.com/office/officeart/2005/8/layout/venn3"/>
    <dgm:cxn modelId="{EC77D2F3-3DC1-A94C-A7B7-A02C08EB0E86}" type="presParOf" srcId="{5887C15E-A295-4AA9-B3D9-5C4B0408972E}" destId="{2FE290B3-15AC-EC43-9081-C6E3722DE2F3}" srcOrd="7" destOrd="0" presId="urn:microsoft.com/office/officeart/2005/8/layout/venn3"/>
    <dgm:cxn modelId="{9FC47C9E-9FB6-4B46-B382-20B52F4EBDD7}" type="presParOf" srcId="{5887C15E-A295-4AA9-B3D9-5C4B0408972E}" destId="{3FAF02B9-789A-DF49-A309-3FA9429247F1}" srcOrd="8" destOrd="0" presId="urn:microsoft.com/office/officeart/2005/8/layout/venn3"/>
  </dgm:cxnLst>
  <dgm:bg/>
  <dgm:whole/>
  <dgm:extLst>
    <a:ext uri="http://schemas.microsoft.com/office/drawing/2008/diagram">
      <dsp:dataModelExt xmlns="" xmlns:dsp="http://schemas.microsoft.com/office/drawing/2008/diagram"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83F0887-C884-4405-87E5-4179BAC2B38A}" type="doc">
      <dgm:prSet loTypeId="urn:microsoft.com/office/officeart/2005/8/layout/vList2" loCatId="list" qsTypeId="urn:microsoft.com/office/officeart/2005/8/quickstyle/simple5" qsCatId="simple" csTypeId="urn:microsoft.com/office/officeart/2005/8/colors/accent0_3" csCatId="mainScheme" phldr="1"/>
      <dgm:spPr/>
      <dgm:t>
        <a:bodyPr/>
        <a:lstStyle/>
        <a:p>
          <a:endParaRPr lang="en-GB"/>
        </a:p>
      </dgm:t>
    </dgm:pt>
    <dgm:pt modelId="{795CF7FC-CBA5-4D6D-AF3A-5B4F6AB066A1}">
      <dgm:prSet phldrT="[Text]"/>
      <dgm:spPr/>
      <dgm:t>
        <a:bodyPr/>
        <a:lstStyle/>
        <a:p>
          <a:pPr algn="ctr"/>
          <a:r>
            <a:rPr lang="en-GB" dirty="0" smtClean="0"/>
            <a:t>2011 </a:t>
          </a:r>
          <a:r>
            <a:rPr lang="en-GB" dirty="0" smtClean="0"/>
            <a:t>BUSINESS PLAN</a:t>
          </a:r>
          <a:endParaRPr lang="en-GB" dirty="0"/>
        </a:p>
      </dgm:t>
    </dgm:pt>
    <dgm:pt modelId="{0BAF102D-A9D8-4959-AB79-534E21BD2F1E}" type="parTrans" cxnId="{1FDD939B-E81C-4C28-B4C3-7675AAE7D9CE}">
      <dgm:prSet/>
      <dgm:spPr/>
      <dgm:t>
        <a:bodyPr/>
        <a:lstStyle/>
        <a:p>
          <a:endParaRPr lang="en-GB"/>
        </a:p>
      </dgm:t>
    </dgm:pt>
    <dgm:pt modelId="{46F11CAA-1B32-4781-8DFD-28C95C7EE01D}" type="sibTrans" cxnId="{1FDD939B-E81C-4C28-B4C3-7675AAE7D9CE}">
      <dgm:prSet/>
      <dgm:spPr/>
      <dgm:t>
        <a:bodyPr/>
        <a:lstStyle/>
        <a:p>
          <a:endParaRPr lang="en-GB"/>
        </a:p>
      </dgm:t>
    </dgm:pt>
    <dgm:pt modelId="{BEB507D0-4909-4726-B6E9-D6EA658F7613}">
      <dgm:prSet phldrT="[Text]"/>
      <dgm:spPr/>
      <dgm:t>
        <a:bodyPr/>
        <a:lstStyle/>
        <a:p>
          <a:endParaRPr lang="en-GB" dirty="0"/>
        </a:p>
      </dgm:t>
    </dgm:pt>
    <dgm:pt modelId="{A13F10AE-6D89-402D-B2DC-0FEFB48AA5F3}" type="parTrans" cxnId="{0DCF5416-CB92-4AE8-A4AD-0D3B98449BB2}">
      <dgm:prSet/>
      <dgm:spPr/>
      <dgm:t>
        <a:bodyPr/>
        <a:lstStyle/>
        <a:p>
          <a:endParaRPr lang="en-GB"/>
        </a:p>
      </dgm:t>
    </dgm:pt>
    <dgm:pt modelId="{93ED39C3-ECE0-4F7E-94D9-3156E49D5389}" type="sibTrans" cxnId="{0DCF5416-CB92-4AE8-A4AD-0D3B98449BB2}">
      <dgm:prSet/>
      <dgm:spPr/>
      <dgm:t>
        <a:bodyPr/>
        <a:lstStyle/>
        <a:p>
          <a:endParaRPr lang="en-GB"/>
        </a:p>
      </dgm:t>
    </dgm:pt>
    <dgm:pt modelId="{9D8A73A6-8B75-4014-8B13-1BB24BDE15E5}" type="pres">
      <dgm:prSet presAssocID="{D83F0887-C884-4405-87E5-4179BAC2B38A}" presName="linear" presStyleCnt="0">
        <dgm:presLayoutVars>
          <dgm:animLvl val="lvl"/>
          <dgm:resizeHandles val="exact"/>
        </dgm:presLayoutVars>
      </dgm:prSet>
      <dgm:spPr/>
      <dgm:t>
        <a:bodyPr/>
        <a:lstStyle/>
        <a:p>
          <a:endParaRPr lang="en-GB"/>
        </a:p>
      </dgm:t>
    </dgm:pt>
    <dgm:pt modelId="{B2E4045A-0EC4-4B75-8E93-21635BB92F16}" type="pres">
      <dgm:prSet presAssocID="{795CF7FC-CBA5-4D6D-AF3A-5B4F6AB066A1}" presName="parentText" presStyleLbl="node1" presStyleIdx="0" presStyleCnt="1">
        <dgm:presLayoutVars>
          <dgm:chMax val="0"/>
          <dgm:bulletEnabled val="1"/>
        </dgm:presLayoutVars>
      </dgm:prSet>
      <dgm:spPr/>
      <dgm:t>
        <a:bodyPr/>
        <a:lstStyle/>
        <a:p>
          <a:endParaRPr lang="en-GB"/>
        </a:p>
      </dgm:t>
    </dgm:pt>
    <dgm:pt modelId="{7B0C5DD6-5AD6-440D-AF80-8FD8485449B4}" type="pres">
      <dgm:prSet presAssocID="{795CF7FC-CBA5-4D6D-AF3A-5B4F6AB066A1}" presName="childText" presStyleLbl="revTx" presStyleIdx="0" presStyleCnt="1">
        <dgm:presLayoutVars>
          <dgm:bulletEnabled val="1"/>
        </dgm:presLayoutVars>
      </dgm:prSet>
      <dgm:spPr/>
      <dgm:t>
        <a:bodyPr/>
        <a:lstStyle/>
        <a:p>
          <a:endParaRPr lang="en-GB"/>
        </a:p>
      </dgm:t>
    </dgm:pt>
  </dgm:ptLst>
  <dgm:cxnLst>
    <dgm:cxn modelId="{0DCF5416-CB92-4AE8-A4AD-0D3B98449BB2}" srcId="{795CF7FC-CBA5-4D6D-AF3A-5B4F6AB066A1}" destId="{BEB507D0-4909-4726-B6E9-D6EA658F7613}" srcOrd="0" destOrd="0" parTransId="{A13F10AE-6D89-402D-B2DC-0FEFB48AA5F3}" sibTransId="{93ED39C3-ECE0-4F7E-94D9-3156E49D5389}"/>
    <dgm:cxn modelId="{1B3F2D7D-3476-4EF3-8062-1E5D54444CE7}" type="presOf" srcId="{795CF7FC-CBA5-4D6D-AF3A-5B4F6AB066A1}" destId="{B2E4045A-0EC4-4B75-8E93-21635BB92F16}" srcOrd="0" destOrd="0" presId="urn:microsoft.com/office/officeart/2005/8/layout/vList2"/>
    <dgm:cxn modelId="{1FDD939B-E81C-4C28-B4C3-7675AAE7D9CE}" srcId="{D83F0887-C884-4405-87E5-4179BAC2B38A}" destId="{795CF7FC-CBA5-4D6D-AF3A-5B4F6AB066A1}" srcOrd="0" destOrd="0" parTransId="{0BAF102D-A9D8-4959-AB79-534E21BD2F1E}" sibTransId="{46F11CAA-1B32-4781-8DFD-28C95C7EE01D}"/>
    <dgm:cxn modelId="{6E467540-18BB-466A-9E22-2DF2BAFCDDA2}" type="presOf" srcId="{BEB507D0-4909-4726-B6E9-D6EA658F7613}" destId="{7B0C5DD6-5AD6-440D-AF80-8FD8485449B4}" srcOrd="0" destOrd="0" presId="urn:microsoft.com/office/officeart/2005/8/layout/vList2"/>
    <dgm:cxn modelId="{2D70FCAB-FD19-4164-AE82-8A99EBE50D2A}" type="presOf" srcId="{D83F0887-C884-4405-87E5-4179BAC2B38A}" destId="{9D8A73A6-8B75-4014-8B13-1BB24BDE15E5}" srcOrd="0" destOrd="0" presId="urn:microsoft.com/office/officeart/2005/8/layout/vList2"/>
    <dgm:cxn modelId="{66B77013-2900-4F46-982E-ED2D36CF556A}" type="presParOf" srcId="{9D8A73A6-8B75-4014-8B13-1BB24BDE15E5}" destId="{B2E4045A-0EC4-4B75-8E93-21635BB92F16}" srcOrd="0" destOrd="0" presId="urn:microsoft.com/office/officeart/2005/8/layout/vList2"/>
    <dgm:cxn modelId="{96DD1C0E-98C6-49C0-826F-6871A765672B}" type="presParOf" srcId="{9D8A73A6-8B75-4014-8B13-1BB24BDE15E5}" destId="{7B0C5DD6-5AD6-440D-AF80-8FD8485449B4}" srcOrd="1" destOrd="0" presId="urn:microsoft.com/office/officeart/2005/8/layout/v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893886A-4E58-4EF6-96D1-BE65FB3B0AF1}" type="doc">
      <dgm:prSet loTypeId="urn:microsoft.com/office/officeart/2005/8/layout/lProcess2" loCatId="list" qsTypeId="urn:microsoft.com/office/officeart/2005/8/quickstyle/simple5" qsCatId="simple" csTypeId="urn:microsoft.com/office/officeart/2005/8/colors/accent5_5" csCatId="accent5" phldr="1"/>
      <dgm:spPr/>
      <dgm:t>
        <a:bodyPr/>
        <a:lstStyle/>
        <a:p>
          <a:endParaRPr lang="en-GB"/>
        </a:p>
      </dgm:t>
    </dgm:pt>
    <dgm:pt modelId="{87F7E88B-7F62-485C-B2C9-A73094CF5E58}">
      <dgm:prSet phldrT="[Text]"/>
      <dgm:spPr/>
      <dgm:t>
        <a:bodyPr/>
        <a:lstStyle/>
        <a:p>
          <a:r>
            <a:rPr lang="en-GB" dirty="0" smtClean="0"/>
            <a:t>VISION</a:t>
          </a:r>
          <a:endParaRPr lang="en-GB" dirty="0"/>
        </a:p>
      </dgm:t>
    </dgm:pt>
    <dgm:pt modelId="{02CCA37D-0FD8-46BE-B695-1EBC02826714}" type="parTrans" cxnId="{F21FFF71-BC83-4A40-8ECD-469F9D57CF53}">
      <dgm:prSet/>
      <dgm:spPr/>
      <dgm:t>
        <a:bodyPr/>
        <a:lstStyle/>
        <a:p>
          <a:endParaRPr lang="en-GB"/>
        </a:p>
      </dgm:t>
    </dgm:pt>
    <dgm:pt modelId="{307E29AD-B4D9-463B-ACBF-21901ADCF318}" type="sibTrans" cxnId="{F21FFF71-BC83-4A40-8ECD-469F9D57CF53}">
      <dgm:prSet/>
      <dgm:spPr/>
      <dgm:t>
        <a:bodyPr/>
        <a:lstStyle/>
        <a:p>
          <a:endParaRPr lang="en-GB"/>
        </a:p>
      </dgm:t>
    </dgm:pt>
    <dgm:pt modelId="{D16AA5F0-B338-47B3-BEE9-FFA700155824}">
      <dgm:prSet phldrT="[Text]"/>
      <dgm:spPr/>
      <dgm:t>
        <a:bodyPr/>
        <a:lstStyle/>
        <a:p>
          <a:r>
            <a:rPr lang="en-GB" dirty="0" smtClean="0"/>
            <a:t>To become </a:t>
          </a:r>
          <a:r>
            <a:rPr lang="en-GB" dirty="0" smtClean="0"/>
            <a:t>a </a:t>
          </a:r>
          <a:r>
            <a:rPr lang="en-GB" dirty="0" smtClean="0"/>
            <a:t>leader </a:t>
          </a:r>
          <a:r>
            <a:rPr lang="en-GB" dirty="0" smtClean="0"/>
            <a:t>in the market of inflatable boats </a:t>
          </a:r>
          <a:r>
            <a:rPr lang="en-GB" dirty="0" smtClean="0"/>
            <a:t>through achieving a substantial share </a:t>
          </a:r>
          <a:r>
            <a:rPr lang="en-GB" dirty="0" smtClean="0"/>
            <a:t>of the European market, </a:t>
          </a:r>
          <a:r>
            <a:rPr lang="en-GB" dirty="0" smtClean="0"/>
            <a:t>and be recognized for constant </a:t>
          </a:r>
          <a:r>
            <a:rPr lang="en-GB" dirty="0" smtClean="0"/>
            <a:t>focus on customer-satisfaction and </a:t>
          </a:r>
          <a:r>
            <a:rPr lang="en-GB" dirty="0" smtClean="0"/>
            <a:t>quality.</a:t>
          </a:r>
          <a:endParaRPr lang="en-GB" dirty="0"/>
        </a:p>
      </dgm:t>
    </dgm:pt>
    <dgm:pt modelId="{4E25140C-5893-42E4-BC22-375750AB809C}" type="parTrans" cxnId="{2582A9E8-5E79-4598-A996-892D3EFA667C}">
      <dgm:prSet/>
      <dgm:spPr/>
      <dgm:t>
        <a:bodyPr/>
        <a:lstStyle/>
        <a:p>
          <a:endParaRPr lang="en-GB"/>
        </a:p>
      </dgm:t>
    </dgm:pt>
    <dgm:pt modelId="{A079BDA7-B8D2-4D6B-8E03-421C7E4778B8}" type="sibTrans" cxnId="{2582A9E8-5E79-4598-A996-892D3EFA667C}">
      <dgm:prSet/>
      <dgm:spPr/>
      <dgm:t>
        <a:bodyPr/>
        <a:lstStyle/>
        <a:p>
          <a:endParaRPr lang="en-GB"/>
        </a:p>
      </dgm:t>
    </dgm:pt>
    <dgm:pt modelId="{BDC66471-772C-4EFE-A4D7-952890216D3C}">
      <dgm:prSet phldrT="[Text]"/>
      <dgm:spPr/>
      <dgm:t>
        <a:bodyPr/>
        <a:lstStyle/>
        <a:p>
          <a:r>
            <a:rPr lang="en-GB" dirty="0" smtClean="0"/>
            <a:t>PURPOSE</a:t>
          </a:r>
          <a:endParaRPr lang="en-GB" dirty="0"/>
        </a:p>
      </dgm:t>
    </dgm:pt>
    <dgm:pt modelId="{651B1FCF-273B-4BC3-81EF-4A332B565A76}" type="parTrans" cxnId="{61E874A1-400A-48C3-A43C-7ABA4EB87AB3}">
      <dgm:prSet/>
      <dgm:spPr/>
      <dgm:t>
        <a:bodyPr/>
        <a:lstStyle/>
        <a:p>
          <a:endParaRPr lang="en-GB"/>
        </a:p>
      </dgm:t>
    </dgm:pt>
    <dgm:pt modelId="{F724A3C0-63E8-430E-913D-FCE94FF11902}" type="sibTrans" cxnId="{61E874A1-400A-48C3-A43C-7ABA4EB87AB3}">
      <dgm:prSet/>
      <dgm:spPr/>
      <dgm:t>
        <a:bodyPr/>
        <a:lstStyle/>
        <a:p>
          <a:endParaRPr lang="en-GB"/>
        </a:p>
      </dgm:t>
    </dgm:pt>
    <dgm:pt modelId="{7E96AA91-470A-4835-8EC0-07CDD6EDFD50}">
      <dgm:prSet phldrT="[Text]"/>
      <dgm:spPr/>
      <dgm:t>
        <a:bodyPr/>
        <a:lstStyle/>
        <a:p>
          <a:r>
            <a:rPr lang="en-GB" dirty="0" smtClean="0"/>
            <a:t>The purpose of this plan is to communicate </a:t>
          </a:r>
          <a:r>
            <a:rPr lang="en-GB" dirty="0" smtClean="0"/>
            <a:t>through all </a:t>
          </a:r>
          <a:r>
            <a:rPr lang="en-GB" dirty="0" smtClean="0"/>
            <a:t>levels of the </a:t>
          </a:r>
          <a:r>
            <a:rPr lang="en-GB" dirty="0" smtClean="0"/>
            <a:t>organisation, the new business strategy, which is being aimed at, through realization of a shared goal, and hence deriving the means to achieve it.</a:t>
          </a:r>
          <a:endParaRPr lang="en-GB" dirty="0"/>
        </a:p>
      </dgm:t>
    </dgm:pt>
    <dgm:pt modelId="{977223F8-BF1A-4549-8D0B-DFBFA2427D9F}" type="parTrans" cxnId="{578DFA4E-6A24-4686-8043-7FE90391D225}">
      <dgm:prSet/>
      <dgm:spPr/>
      <dgm:t>
        <a:bodyPr/>
        <a:lstStyle/>
        <a:p>
          <a:endParaRPr lang="en-GB"/>
        </a:p>
      </dgm:t>
    </dgm:pt>
    <dgm:pt modelId="{ADC437EA-FEBF-4BE4-8A44-3CA730A31F78}" type="sibTrans" cxnId="{578DFA4E-6A24-4686-8043-7FE90391D225}">
      <dgm:prSet/>
      <dgm:spPr/>
      <dgm:t>
        <a:bodyPr/>
        <a:lstStyle/>
        <a:p>
          <a:endParaRPr lang="en-GB"/>
        </a:p>
      </dgm:t>
    </dgm:pt>
    <dgm:pt modelId="{C24816A5-4627-4571-85B2-9C79A9D7D645}">
      <dgm:prSet phldrT="[Text]"/>
      <dgm:spPr/>
      <dgm:t>
        <a:bodyPr/>
        <a:lstStyle/>
        <a:p>
          <a:r>
            <a:rPr lang="en-GB" dirty="0" smtClean="0"/>
            <a:t>OBJECTIVES</a:t>
          </a:r>
          <a:endParaRPr lang="en-GB" dirty="0"/>
        </a:p>
      </dgm:t>
    </dgm:pt>
    <dgm:pt modelId="{05897589-4F00-44CB-BE3D-820EE6A334A8}" type="parTrans" cxnId="{F58162EF-DAB3-4E4C-B148-34A28904EE9E}">
      <dgm:prSet/>
      <dgm:spPr/>
      <dgm:t>
        <a:bodyPr/>
        <a:lstStyle/>
        <a:p>
          <a:endParaRPr lang="en-GB"/>
        </a:p>
      </dgm:t>
    </dgm:pt>
    <dgm:pt modelId="{091B15E7-55CE-4747-A1AB-422544301F2A}" type="sibTrans" cxnId="{F58162EF-DAB3-4E4C-B148-34A28904EE9E}">
      <dgm:prSet/>
      <dgm:spPr/>
      <dgm:t>
        <a:bodyPr/>
        <a:lstStyle/>
        <a:p>
          <a:endParaRPr lang="en-GB"/>
        </a:p>
      </dgm:t>
    </dgm:pt>
    <dgm:pt modelId="{B3BA2C02-FE09-462D-A730-4BB3B0B4CFBA}">
      <dgm:prSet phldrT="[Text]"/>
      <dgm:spPr/>
      <dgm:t>
        <a:bodyPr/>
        <a:lstStyle/>
        <a:p>
          <a:pPr algn="ctr"/>
          <a:r>
            <a:rPr lang="en-US" b="0" i="0" u="none" baseline="0" dirty="0" smtClean="0"/>
            <a:t>Gain substantial European market share</a:t>
          </a:r>
          <a:endParaRPr lang="en-GB" b="0" i="0" u="none" dirty="0" smtClean="0"/>
        </a:p>
        <a:p>
          <a:pPr algn="ctr" rtl="0"/>
          <a:r>
            <a:rPr lang="en-US" b="0" i="0" u="none" dirty="0" smtClean="0"/>
            <a:t>Improve</a:t>
          </a:r>
          <a:r>
            <a:rPr lang="en-US" b="0" i="0" u="none" baseline="0" dirty="0" smtClean="0"/>
            <a:t> company  reputation through quality</a:t>
          </a:r>
        </a:p>
      </dgm:t>
    </dgm:pt>
    <dgm:pt modelId="{82CBCE6A-47B5-4AF0-AA4D-ADE3843A7A97}" type="parTrans" cxnId="{48403CBE-5A76-47AC-AE96-A8971F8611E6}">
      <dgm:prSet/>
      <dgm:spPr/>
      <dgm:t>
        <a:bodyPr/>
        <a:lstStyle/>
        <a:p>
          <a:endParaRPr lang="en-GB"/>
        </a:p>
      </dgm:t>
    </dgm:pt>
    <dgm:pt modelId="{4302E1D7-E7F8-47E1-AB7B-40C2F6275839}" type="sibTrans" cxnId="{48403CBE-5A76-47AC-AE96-A8971F8611E6}">
      <dgm:prSet/>
      <dgm:spPr/>
      <dgm:t>
        <a:bodyPr/>
        <a:lstStyle/>
        <a:p>
          <a:endParaRPr lang="en-GB"/>
        </a:p>
      </dgm:t>
    </dgm:pt>
    <dgm:pt modelId="{9697A405-812B-40B3-A486-9F067FB9446D}" type="pres">
      <dgm:prSet presAssocID="{C893886A-4E58-4EF6-96D1-BE65FB3B0AF1}" presName="theList" presStyleCnt="0">
        <dgm:presLayoutVars>
          <dgm:dir/>
          <dgm:animLvl val="lvl"/>
          <dgm:resizeHandles val="exact"/>
        </dgm:presLayoutVars>
      </dgm:prSet>
      <dgm:spPr/>
      <dgm:t>
        <a:bodyPr/>
        <a:lstStyle/>
        <a:p>
          <a:endParaRPr lang="en-GB"/>
        </a:p>
      </dgm:t>
    </dgm:pt>
    <dgm:pt modelId="{A393D404-13CD-49A0-9F0C-DA107EC0B90E}" type="pres">
      <dgm:prSet presAssocID="{87F7E88B-7F62-485C-B2C9-A73094CF5E58}" presName="compNode" presStyleCnt="0"/>
      <dgm:spPr/>
    </dgm:pt>
    <dgm:pt modelId="{B28443D7-EE10-43A1-98E5-3176FAEACBE4}" type="pres">
      <dgm:prSet presAssocID="{87F7E88B-7F62-485C-B2C9-A73094CF5E58}" presName="aNode" presStyleLbl="bgShp" presStyleIdx="0" presStyleCnt="3"/>
      <dgm:spPr/>
      <dgm:t>
        <a:bodyPr/>
        <a:lstStyle/>
        <a:p>
          <a:endParaRPr lang="en-GB"/>
        </a:p>
      </dgm:t>
    </dgm:pt>
    <dgm:pt modelId="{0A52AD06-D76C-46FF-A866-C0F49DF5A681}" type="pres">
      <dgm:prSet presAssocID="{87F7E88B-7F62-485C-B2C9-A73094CF5E58}" presName="textNode" presStyleLbl="bgShp" presStyleIdx="0" presStyleCnt="3"/>
      <dgm:spPr/>
      <dgm:t>
        <a:bodyPr/>
        <a:lstStyle/>
        <a:p>
          <a:endParaRPr lang="en-GB"/>
        </a:p>
      </dgm:t>
    </dgm:pt>
    <dgm:pt modelId="{35A2693C-51FF-4F0F-B8D3-BAF607226ECF}" type="pres">
      <dgm:prSet presAssocID="{87F7E88B-7F62-485C-B2C9-A73094CF5E58}" presName="compChildNode" presStyleCnt="0"/>
      <dgm:spPr/>
    </dgm:pt>
    <dgm:pt modelId="{6B7C2292-5CBD-457C-B37B-4331AE79BBB3}" type="pres">
      <dgm:prSet presAssocID="{87F7E88B-7F62-485C-B2C9-A73094CF5E58}" presName="theInnerList" presStyleCnt="0"/>
      <dgm:spPr/>
    </dgm:pt>
    <dgm:pt modelId="{EC679492-767D-42AA-91C1-0A44E8A6A922}" type="pres">
      <dgm:prSet presAssocID="{D16AA5F0-B338-47B3-BEE9-FFA700155824}" presName="childNode" presStyleLbl="node1" presStyleIdx="0" presStyleCnt="3">
        <dgm:presLayoutVars>
          <dgm:bulletEnabled val="1"/>
        </dgm:presLayoutVars>
      </dgm:prSet>
      <dgm:spPr/>
      <dgm:t>
        <a:bodyPr/>
        <a:lstStyle/>
        <a:p>
          <a:endParaRPr lang="en-GB"/>
        </a:p>
      </dgm:t>
    </dgm:pt>
    <dgm:pt modelId="{6891530F-1CBF-4320-AC80-36A8C81C2EF5}" type="pres">
      <dgm:prSet presAssocID="{87F7E88B-7F62-485C-B2C9-A73094CF5E58}" presName="aSpace" presStyleCnt="0"/>
      <dgm:spPr/>
    </dgm:pt>
    <dgm:pt modelId="{ACD2B4D1-0FD7-4153-B753-C68D62CCF53D}" type="pres">
      <dgm:prSet presAssocID="{BDC66471-772C-4EFE-A4D7-952890216D3C}" presName="compNode" presStyleCnt="0"/>
      <dgm:spPr/>
    </dgm:pt>
    <dgm:pt modelId="{4F25BFE1-44F5-4447-8CE9-0C9C6A5314BC}" type="pres">
      <dgm:prSet presAssocID="{BDC66471-772C-4EFE-A4D7-952890216D3C}" presName="aNode" presStyleLbl="bgShp" presStyleIdx="1" presStyleCnt="3"/>
      <dgm:spPr/>
      <dgm:t>
        <a:bodyPr/>
        <a:lstStyle/>
        <a:p>
          <a:endParaRPr lang="en-GB"/>
        </a:p>
      </dgm:t>
    </dgm:pt>
    <dgm:pt modelId="{84791813-902B-4BDB-AA5A-6D1BDF55BE6C}" type="pres">
      <dgm:prSet presAssocID="{BDC66471-772C-4EFE-A4D7-952890216D3C}" presName="textNode" presStyleLbl="bgShp" presStyleIdx="1" presStyleCnt="3"/>
      <dgm:spPr/>
      <dgm:t>
        <a:bodyPr/>
        <a:lstStyle/>
        <a:p>
          <a:endParaRPr lang="en-GB"/>
        </a:p>
      </dgm:t>
    </dgm:pt>
    <dgm:pt modelId="{1BD1BC7A-3B71-4F09-93EF-EE2BDB051820}" type="pres">
      <dgm:prSet presAssocID="{BDC66471-772C-4EFE-A4D7-952890216D3C}" presName="compChildNode" presStyleCnt="0"/>
      <dgm:spPr/>
    </dgm:pt>
    <dgm:pt modelId="{C88FE844-49E4-47B1-B0BC-6B49FC952DA9}" type="pres">
      <dgm:prSet presAssocID="{BDC66471-772C-4EFE-A4D7-952890216D3C}" presName="theInnerList" presStyleCnt="0"/>
      <dgm:spPr/>
    </dgm:pt>
    <dgm:pt modelId="{9E737297-AA1A-4B00-A867-69DD82949AC0}" type="pres">
      <dgm:prSet presAssocID="{7E96AA91-470A-4835-8EC0-07CDD6EDFD50}" presName="childNode" presStyleLbl="node1" presStyleIdx="1" presStyleCnt="3">
        <dgm:presLayoutVars>
          <dgm:bulletEnabled val="1"/>
        </dgm:presLayoutVars>
      </dgm:prSet>
      <dgm:spPr/>
      <dgm:t>
        <a:bodyPr/>
        <a:lstStyle/>
        <a:p>
          <a:endParaRPr lang="en-GB"/>
        </a:p>
      </dgm:t>
    </dgm:pt>
    <dgm:pt modelId="{5FBDF97D-DFA5-4AA7-94E3-02EC3EA494BB}" type="pres">
      <dgm:prSet presAssocID="{BDC66471-772C-4EFE-A4D7-952890216D3C}" presName="aSpace" presStyleCnt="0"/>
      <dgm:spPr/>
    </dgm:pt>
    <dgm:pt modelId="{5B6753A1-6B60-48B2-927C-B55C4FA8BA43}" type="pres">
      <dgm:prSet presAssocID="{C24816A5-4627-4571-85B2-9C79A9D7D645}" presName="compNode" presStyleCnt="0"/>
      <dgm:spPr/>
    </dgm:pt>
    <dgm:pt modelId="{7F68BF3A-EF5F-4367-B649-B06CA7342E61}" type="pres">
      <dgm:prSet presAssocID="{C24816A5-4627-4571-85B2-9C79A9D7D645}" presName="aNode" presStyleLbl="bgShp" presStyleIdx="2" presStyleCnt="3"/>
      <dgm:spPr/>
      <dgm:t>
        <a:bodyPr/>
        <a:lstStyle/>
        <a:p>
          <a:endParaRPr lang="en-GB"/>
        </a:p>
      </dgm:t>
    </dgm:pt>
    <dgm:pt modelId="{32DF3C17-0566-43BF-9075-C7F25EE5140B}" type="pres">
      <dgm:prSet presAssocID="{C24816A5-4627-4571-85B2-9C79A9D7D645}" presName="textNode" presStyleLbl="bgShp" presStyleIdx="2" presStyleCnt="3"/>
      <dgm:spPr/>
      <dgm:t>
        <a:bodyPr/>
        <a:lstStyle/>
        <a:p>
          <a:endParaRPr lang="en-GB"/>
        </a:p>
      </dgm:t>
    </dgm:pt>
    <dgm:pt modelId="{B117FF52-82BB-404C-A034-12DE5D122800}" type="pres">
      <dgm:prSet presAssocID="{C24816A5-4627-4571-85B2-9C79A9D7D645}" presName="compChildNode" presStyleCnt="0"/>
      <dgm:spPr/>
    </dgm:pt>
    <dgm:pt modelId="{F04B1325-5239-4B4B-AA14-81325DD8E167}" type="pres">
      <dgm:prSet presAssocID="{C24816A5-4627-4571-85B2-9C79A9D7D645}" presName="theInnerList" presStyleCnt="0"/>
      <dgm:spPr/>
    </dgm:pt>
    <dgm:pt modelId="{2162CE7C-BC84-4C35-A372-CB8A612403ED}" type="pres">
      <dgm:prSet presAssocID="{B3BA2C02-FE09-462D-A730-4BB3B0B4CFBA}" presName="childNode" presStyleLbl="node1" presStyleIdx="2" presStyleCnt="3">
        <dgm:presLayoutVars>
          <dgm:bulletEnabled val="1"/>
        </dgm:presLayoutVars>
      </dgm:prSet>
      <dgm:spPr/>
      <dgm:t>
        <a:bodyPr/>
        <a:lstStyle/>
        <a:p>
          <a:endParaRPr lang="en-GB"/>
        </a:p>
      </dgm:t>
    </dgm:pt>
  </dgm:ptLst>
  <dgm:cxnLst>
    <dgm:cxn modelId="{F21FFF71-BC83-4A40-8ECD-469F9D57CF53}" srcId="{C893886A-4E58-4EF6-96D1-BE65FB3B0AF1}" destId="{87F7E88B-7F62-485C-B2C9-A73094CF5E58}" srcOrd="0" destOrd="0" parTransId="{02CCA37D-0FD8-46BE-B695-1EBC02826714}" sibTransId="{307E29AD-B4D9-463B-ACBF-21901ADCF318}"/>
    <dgm:cxn modelId="{7379AB5F-A1E8-4C4B-93BD-0414F3CED3C3}" type="presOf" srcId="{87F7E88B-7F62-485C-B2C9-A73094CF5E58}" destId="{0A52AD06-D76C-46FF-A866-C0F49DF5A681}" srcOrd="1" destOrd="0" presId="urn:microsoft.com/office/officeart/2005/8/layout/lProcess2"/>
    <dgm:cxn modelId="{B63B9336-DB0B-46FD-9460-70933930ED81}" type="presOf" srcId="{7E96AA91-470A-4835-8EC0-07CDD6EDFD50}" destId="{9E737297-AA1A-4B00-A867-69DD82949AC0}" srcOrd="0" destOrd="0" presId="urn:microsoft.com/office/officeart/2005/8/layout/lProcess2"/>
    <dgm:cxn modelId="{5C411879-AF5C-4B0F-9C6F-6CC35E6DDA07}" type="presOf" srcId="{BDC66471-772C-4EFE-A4D7-952890216D3C}" destId="{4F25BFE1-44F5-4447-8CE9-0C9C6A5314BC}" srcOrd="0" destOrd="0" presId="urn:microsoft.com/office/officeart/2005/8/layout/lProcess2"/>
    <dgm:cxn modelId="{1A3F0770-7212-405A-8779-EB69C8DD6C3F}" type="presOf" srcId="{C24816A5-4627-4571-85B2-9C79A9D7D645}" destId="{32DF3C17-0566-43BF-9075-C7F25EE5140B}" srcOrd="1" destOrd="0" presId="urn:microsoft.com/office/officeart/2005/8/layout/lProcess2"/>
    <dgm:cxn modelId="{2582A9E8-5E79-4598-A996-892D3EFA667C}" srcId="{87F7E88B-7F62-485C-B2C9-A73094CF5E58}" destId="{D16AA5F0-B338-47B3-BEE9-FFA700155824}" srcOrd="0" destOrd="0" parTransId="{4E25140C-5893-42E4-BC22-375750AB809C}" sibTransId="{A079BDA7-B8D2-4D6B-8E03-421C7E4778B8}"/>
    <dgm:cxn modelId="{91C722AC-C668-49C9-9BB3-A430CD70E0D8}" type="presOf" srcId="{C24816A5-4627-4571-85B2-9C79A9D7D645}" destId="{7F68BF3A-EF5F-4367-B649-B06CA7342E61}" srcOrd="0" destOrd="0" presId="urn:microsoft.com/office/officeart/2005/8/layout/lProcess2"/>
    <dgm:cxn modelId="{48403CBE-5A76-47AC-AE96-A8971F8611E6}" srcId="{C24816A5-4627-4571-85B2-9C79A9D7D645}" destId="{B3BA2C02-FE09-462D-A730-4BB3B0B4CFBA}" srcOrd="0" destOrd="0" parTransId="{82CBCE6A-47B5-4AF0-AA4D-ADE3843A7A97}" sibTransId="{4302E1D7-E7F8-47E1-AB7B-40C2F6275839}"/>
    <dgm:cxn modelId="{70D31F71-3488-49D2-859F-02B393AF4407}" type="presOf" srcId="{BDC66471-772C-4EFE-A4D7-952890216D3C}" destId="{84791813-902B-4BDB-AA5A-6D1BDF55BE6C}" srcOrd="1" destOrd="0" presId="urn:microsoft.com/office/officeart/2005/8/layout/lProcess2"/>
    <dgm:cxn modelId="{A9AE0A9F-4657-4749-A604-5C8F5CC90330}" type="presOf" srcId="{B3BA2C02-FE09-462D-A730-4BB3B0B4CFBA}" destId="{2162CE7C-BC84-4C35-A372-CB8A612403ED}" srcOrd="0" destOrd="0" presId="urn:microsoft.com/office/officeart/2005/8/layout/lProcess2"/>
    <dgm:cxn modelId="{578DFA4E-6A24-4686-8043-7FE90391D225}" srcId="{BDC66471-772C-4EFE-A4D7-952890216D3C}" destId="{7E96AA91-470A-4835-8EC0-07CDD6EDFD50}" srcOrd="0" destOrd="0" parTransId="{977223F8-BF1A-4549-8D0B-DFBFA2427D9F}" sibTransId="{ADC437EA-FEBF-4BE4-8A44-3CA730A31F78}"/>
    <dgm:cxn modelId="{E353B141-50AE-40A9-BC13-C66AD01F176B}" type="presOf" srcId="{C893886A-4E58-4EF6-96D1-BE65FB3B0AF1}" destId="{9697A405-812B-40B3-A486-9F067FB9446D}" srcOrd="0" destOrd="0" presId="urn:microsoft.com/office/officeart/2005/8/layout/lProcess2"/>
    <dgm:cxn modelId="{46975208-F791-4786-A53E-BEA2BA214558}" type="presOf" srcId="{D16AA5F0-B338-47B3-BEE9-FFA700155824}" destId="{EC679492-767D-42AA-91C1-0A44E8A6A922}" srcOrd="0" destOrd="0" presId="urn:microsoft.com/office/officeart/2005/8/layout/lProcess2"/>
    <dgm:cxn modelId="{61E874A1-400A-48C3-A43C-7ABA4EB87AB3}" srcId="{C893886A-4E58-4EF6-96D1-BE65FB3B0AF1}" destId="{BDC66471-772C-4EFE-A4D7-952890216D3C}" srcOrd="1" destOrd="0" parTransId="{651B1FCF-273B-4BC3-81EF-4A332B565A76}" sibTransId="{F724A3C0-63E8-430E-913D-FCE94FF11902}"/>
    <dgm:cxn modelId="{15279A04-67CA-4D35-AD85-910F2F47A322}" type="presOf" srcId="{87F7E88B-7F62-485C-B2C9-A73094CF5E58}" destId="{B28443D7-EE10-43A1-98E5-3176FAEACBE4}" srcOrd="0" destOrd="0" presId="urn:microsoft.com/office/officeart/2005/8/layout/lProcess2"/>
    <dgm:cxn modelId="{F58162EF-DAB3-4E4C-B148-34A28904EE9E}" srcId="{C893886A-4E58-4EF6-96D1-BE65FB3B0AF1}" destId="{C24816A5-4627-4571-85B2-9C79A9D7D645}" srcOrd="2" destOrd="0" parTransId="{05897589-4F00-44CB-BE3D-820EE6A334A8}" sibTransId="{091B15E7-55CE-4747-A1AB-422544301F2A}"/>
    <dgm:cxn modelId="{1E38AE62-4F62-42E7-B5B6-80F961C4A669}" type="presParOf" srcId="{9697A405-812B-40B3-A486-9F067FB9446D}" destId="{A393D404-13CD-49A0-9F0C-DA107EC0B90E}" srcOrd="0" destOrd="0" presId="urn:microsoft.com/office/officeart/2005/8/layout/lProcess2"/>
    <dgm:cxn modelId="{0909D63E-C344-4CD8-851D-D98C367EA9BA}" type="presParOf" srcId="{A393D404-13CD-49A0-9F0C-DA107EC0B90E}" destId="{B28443D7-EE10-43A1-98E5-3176FAEACBE4}" srcOrd="0" destOrd="0" presId="urn:microsoft.com/office/officeart/2005/8/layout/lProcess2"/>
    <dgm:cxn modelId="{48C9CFE1-B156-46F5-B5C2-6B9EFA2EA4A7}" type="presParOf" srcId="{A393D404-13CD-49A0-9F0C-DA107EC0B90E}" destId="{0A52AD06-D76C-46FF-A866-C0F49DF5A681}" srcOrd="1" destOrd="0" presId="urn:microsoft.com/office/officeart/2005/8/layout/lProcess2"/>
    <dgm:cxn modelId="{E4259A90-BD52-40E2-B010-8917E4AFEA58}" type="presParOf" srcId="{A393D404-13CD-49A0-9F0C-DA107EC0B90E}" destId="{35A2693C-51FF-4F0F-B8D3-BAF607226ECF}" srcOrd="2" destOrd="0" presId="urn:microsoft.com/office/officeart/2005/8/layout/lProcess2"/>
    <dgm:cxn modelId="{FC444D5F-8BBF-40F5-A69C-9572F30A5EEF}" type="presParOf" srcId="{35A2693C-51FF-4F0F-B8D3-BAF607226ECF}" destId="{6B7C2292-5CBD-457C-B37B-4331AE79BBB3}" srcOrd="0" destOrd="0" presId="urn:microsoft.com/office/officeart/2005/8/layout/lProcess2"/>
    <dgm:cxn modelId="{22DF89F6-A2F9-4882-88E7-4C91852734EF}" type="presParOf" srcId="{6B7C2292-5CBD-457C-B37B-4331AE79BBB3}" destId="{EC679492-767D-42AA-91C1-0A44E8A6A922}" srcOrd="0" destOrd="0" presId="urn:microsoft.com/office/officeart/2005/8/layout/lProcess2"/>
    <dgm:cxn modelId="{C1271070-B1E5-4B5C-AD3C-B64A1183E953}" type="presParOf" srcId="{9697A405-812B-40B3-A486-9F067FB9446D}" destId="{6891530F-1CBF-4320-AC80-36A8C81C2EF5}" srcOrd="1" destOrd="0" presId="urn:microsoft.com/office/officeart/2005/8/layout/lProcess2"/>
    <dgm:cxn modelId="{4DEFCABC-2E06-49F0-A588-CE800598F2FB}" type="presParOf" srcId="{9697A405-812B-40B3-A486-9F067FB9446D}" destId="{ACD2B4D1-0FD7-4153-B753-C68D62CCF53D}" srcOrd="2" destOrd="0" presId="urn:microsoft.com/office/officeart/2005/8/layout/lProcess2"/>
    <dgm:cxn modelId="{35076AA0-1C66-4980-AD29-8DA14EF8B1CD}" type="presParOf" srcId="{ACD2B4D1-0FD7-4153-B753-C68D62CCF53D}" destId="{4F25BFE1-44F5-4447-8CE9-0C9C6A5314BC}" srcOrd="0" destOrd="0" presId="urn:microsoft.com/office/officeart/2005/8/layout/lProcess2"/>
    <dgm:cxn modelId="{DCE709F7-6983-45A1-A3E7-3521CADCF2AC}" type="presParOf" srcId="{ACD2B4D1-0FD7-4153-B753-C68D62CCF53D}" destId="{84791813-902B-4BDB-AA5A-6D1BDF55BE6C}" srcOrd="1" destOrd="0" presId="urn:microsoft.com/office/officeart/2005/8/layout/lProcess2"/>
    <dgm:cxn modelId="{1B4C315C-01F6-4559-857C-5C615A2738D6}" type="presParOf" srcId="{ACD2B4D1-0FD7-4153-B753-C68D62CCF53D}" destId="{1BD1BC7A-3B71-4F09-93EF-EE2BDB051820}" srcOrd="2" destOrd="0" presId="urn:microsoft.com/office/officeart/2005/8/layout/lProcess2"/>
    <dgm:cxn modelId="{FFB2CDE9-0124-4C47-9435-619D5E0519DD}" type="presParOf" srcId="{1BD1BC7A-3B71-4F09-93EF-EE2BDB051820}" destId="{C88FE844-49E4-47B1-B0BC-6B49FC952DA9}" srcOrd="0" destOrd="0" presId="urn:microsoft.com/office/officeart/2005/8/layout/lProcess2"/>
    <dgm:cxn modelId="{3B87F167-5366-4A51-BA00-D6AC92F3FF81}" type="presParOf" srcId="{C88FE844-49E4-47B1-B0BC-6B49FC952DA9}" destId="{9E737297-AA1A-4B00-A867-69DD82949AC0}" srcOrd="0" destOrd="0" presId="urn:microsoft.com/office/officeart/2005/8/layout/lProcess2"/>
    <dgm:cxn modelId="{0EFE6257-0B66-4FD5-8010-2497F4873BAA}" type="presParOf" srcId="{9697A405-812B-40B3-A486-9F067FB9446D}" destId="{5FBDF97D-DFA5-4AA7-94E3-02EC3EA494BB}" srcOrd="3" destOrd="0" presId="urn:microsoft.com/office/officeart/2005/8/layout/lProcess2"/>
    <dgm:cxn modelId="{3DCD8EA1-5DAC-4923-B74C-E80E536FD48D}" type="presParOf" srcId="{9697A405-812B-40B3-A486-9F067FB9446D}" destId="{5B6753A1-6B60-48B2-927C-B55C4FA8BA43}" srcOrd="4" destOrd="0" presId="urn:microsoft.com/office/officeart/2005/8/layout/lProcess2"/>
    <dgm:cxn modelId="{55977B70-19D6-432F-8003-1CDCBBD022DB}" type="presParOf" srcId="{5B6753A1-6B60-48B2-927C-B55C4FA8BA43}" destId="{7F68BF3A-EF5F-4367-B649-B06CA7342E61}" srcOrd="0" destOrd="0" presId="urn:microsoft.com/office/officeart/2005/8/layout/lProcess2"/>
    <dgm:cxn modelId="{3264C0D9-85E9-47D2-B28D-45C95F11361E}" type="presParOf" srcId="{5B6753A1-6B60-48B2-927C-B55C4FA8BA43}" destId="{32DF3C17-0566-43BF-9075-C7F25EE5140B}" srcOrd="1" destOrd="0" presId="urn:microsoft.com/office/officeart/2005/8/layout/lProcess2"/>
    <dgm:cxn modelId="{2B5B6D84-7A8F-4A04-934B-45C644B2FAA1}" type="presParOf" srcId="{5B6753A1-6B60-48B2-927C-B55C4FA8BA43}" destId="{B117FF52-82BB-404C-A034-12DE5D122800}" srcOrd="2" destOrd="0" presId="urn:microsoft.com/office/officeart/2005/8/layout/lProcess2"/>
    <dgm:cxn modelId="{582F8B4C-0423-4FDF-96A6-1F3E71A6E91F}" type="presParOf" srcId="{B117FF52-82BB-404C-A034-12DE5D122800}" destId="{F04B1325-5239-4B4B-AA14-81325DD8E167}" srcOrd="0" destOrd="0" presId="urn:microsoft.com/office/officeart/2005/8/layout/lProcess2"/>
    <dgm:cxn modelId="{E24E1A19-309B-47F1-9AB5-112AB68DD5E7}" type="presParOf" srcId="{F04B1325-5239-4B4B-AA14-81325DD8E167}" destId="{2162CE7C-BC84-4C35-A372-CB8A612403ED}" srcOrd="0" destOrd="0" presId="urn:microsoft.com/office/officeart/2005/8/layout/lProcess2"/>
  </dgm:cxnLst>
  <dgm:bg/>
  <dgm:whole/>
  <dgm:extLst>
    <a:ext uri="http://schemas.microsoft.com/office/drawing/2008/diagram">
      <dsp:dataModelExt xmlns=""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C846081-AA54-4432-8B61-0121BDF9A5D1}">
      <dsp:nvSpPr>
        <dsp:cNvPr id="0" name=""/>
        <dsp:cNvSpPr/>
      </dsp:nvSpPr>
      <dsp:spPr>
        <a:xfrm>
          <a:off x="494029" y="0"/>
          <a:ext cx="7241540" cy="4525963"/>
        </a:xfrm>
        <a:prstGeom prst="swooshArrow">
          <a:avLst>
            <a:gd name="adj1" fmla="val 25000"/>
            <a:gd name="adj2" fmla="val 2500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D3C7ECC-2420-4084-B8B3-768C0C758FAF}">
      <dsp:nvSpPr>
        <dsp:cNvPr id="0" name=""/>
        <dsp:cNvSpPr/>
      </dsp:nvSpPr>
      <dsp:spPr>
        <a:xfrm>
          <a:off x="1207321" y="3365506"/>
          <a:ext cx="166555" cy="166555"/>
        </a:xfrm>
        <a:prstGeom prst="ellipse">
          <a:avLst/>
        </a:prstGeom>
        <a:solidFill>
          <a:schemeClr val="accent5">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E2ACD2E-B992-4DDF-9D7C-EFFA076B6B1B}">
      <dsp:nvSpPr>
        <dsp:cNvPr id="0" name=""/>
        <dsp:cNvSpPr/>
      </dsp:nvSpPr>
      <dsp:spPr>
        <a:xfrm>
          <a:off x="1290599" y="3448783"/>
          <a:ext cx="948641" cy="10771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254" tIns="0" rIns="0" bIns="0" numCol="1" spcCol="1270" anchor="t" anchorCtr="0">
          <a:noAutofit/>
        </a:bodyPr>
        <a:lstStyle/>
        <a:p>
          <a:pPr lvl="0" algn="l" defTabSz="800100">
            <a:lnSpc>
              <a:spcPct val="90000"/>
            </a:lnSpc>
            <a:spcBef>
              <a:spcPct val="0"/>
            </a:spcBef>
            <a:spcAft>
              <a:spcPct val="35000"/>
            </a:spcAft>
          </a:pPr>
          <a:r>
            <a:rPr lang="en-GB" sz="1800" kern="1200" dirty="0" smtClean="0"/>
            <a:t>(</a:t>
          </a:r>
          <a:r>
            <a:rPr lang="en-GB" sz="1800" kern="1200" dirty="0" smtClean="0"/>
            <a:t>1954) </a:t>
          </a:r>
          <a:r>
            <a:rPr lang="en-GB" sz="1800" kern="1200" dirty="0" smtClean="0"/>
            <a:t>Juran </a:t>
          </a:r>
          <a:endParaRPr lang="en-GB" sz="1800" kern="1200" dirty="0"/>
        </a:p>
      </dsp:txBody>
      <dsp:txXfrm>
        <a:off x="1290599" y="3448783"/>
        <a:ext cx="948641" cy="1077179"/>
      </dsp:txXfrm>
    </dsp:sp>
    <dsp:sp modelId="{ECC0226C-8950-4F81-8096-C6E4D4A5CF5B}">
      <dsp:nvSpPr>
        <dsp:cNvPr id="0" name=""/>
        <dsp:cNvSpPr/>
      </dsp:nvSpPr>
      <dsp:spPr>
        <a:xfrm>
          <a:off x="2108893" y="2499236"/>
          <a:ext cx="260695" cy="260695"/>
        </a:xfrm>
        <a:prstGeom prst="ellipse">
          <a:avLst/>
        </a:prstGeom>
        <a:solidFill>
          <a:schemeClr val="accent5">
            <a:hueOff val="1758620"/>
            <a:satOff val="-14175"/>
            <a:lumOff val="402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BCEE9A9-8E9C-4A4C-BBF0-F61721F3DD17}">
      <dsp:nvSpPr>
        <dsp:cNvPr id="0" name=""/>
        <dsp:cNvSpPr/>
      </dsp:nvSpPr>
      <dsp:spPr>
        <a:xfrm>
          <a:off x="2239240" y="2629584"/>
          <a:ext cx="1202095" cy="18963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8137" tIns="0" rIns="0" bIns="0" numCol="1" spcCol="1270" anchor="t" anchorCtr="0">
          <a:noAutofit/>
        </a:bodyPr>
        <a:lstStyle/>
        <a:p>
          <a:pPr lvl="0" algn="l" defTabSz="800100">
            <a:lnSpc>
              <a:spcPct val="90000"/>
            </a:lnSpc>
            <a:spcBef>
              <a:spcPct val="0"/>
            </a:spcBef>
            <a:spcAft>
              <a:spcPct val="35000"/>
            </a:spcAft>
          </a:pPr>
          <a:r>
            <a:rPr lang="en-GB" sz="1800" kern="1200" dirty="0" smtClean="0"/>
            <a:t>(1958) “Policy &amp; Planning”</a:t>
          </a:r>
          <a:endParaRPr lang="en-GB" sz="1800" kern="1200" dirty="0"/>
        </a:p>
      </dsp:txBody>
      <dsp:txXfrm>
        <a:off x="2239240" y="2629584"/>
        <a:ext cx="1202095" cy="1896378"/>
      </dsp:txXfrm>
    </dsp:sp>
    <dsp:sp modelId="{6B3478A7-C0BA-4E37-9016-4219E93C3140}">
      <dsp:nvSpPr>
        <dsp:cNvPr id="0" name=""/>
        <dsp:cNvSpPr/>
      </dsp:nvSpPr>
      <dsp:spPr>
        <a:xfrm>
          <a:off x="3267539" y="1808574"/>
          <a:ext cx="347593" cy="347593"/>
        </a:xfrm>
        <a:prstGeom prst="ellipse">
          <a:avLst/>
        </a:prstGeom>
        <a:solidFill>
          <a:schemeClr val="accent5">
            <a:hueOff val="3517239"/>
            <a:satOff val="-28349"/>
            <a:lumOff val="804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DC0AFC3-1CE2-44BE-AA1B-428FF876B979}">
      <dsp:nvSpPr>
        <dsp:cNvPr id="0" name=""/>
        <dsp:cNvSpPr/>
      </dsp:nvSpPr>
      <dsp:spPr>
        <a:xfrm>
          <a:off x="3441336" y="1982371"/>
          <a:ext cx="1397617" cy="25435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4183" tIns="0" rIns="0" bIns="0" numCol="1" spcCol="1270" anchor="t" anchorCtr="0">
          <a:noAutofit/>
        </a:bodyPr>
        <a:lstStyle/>
        <a:p>
          <a:pPr lvl="0" algn="l" defTabSz="800100">
            <a:lnSpc>
              <a:spcPct val="90000"/>
            </a:lnSpc>
            <a:spcBef>
              <a:spcPct val="0"/>
            </a:spcBef>
            <a:spcAft>
              <a:spcPct val="35000"/>
            </a:spcAft>
          </a:pPr>
          <a:r>
            <a:rPr lang="en-GB" sz="1800" kern="1200" dirty="0" smtClean="0"/>
            <a:t>(1964) </a:t>
          </a:r>
          <a:r>
            <a:rPr lang="en-GB" sz="1800" kern="1200" dirty="0" smtClean="0"/>
            <a:t>Bridgestone </a:t>
          </a:r>
          <a:r>
            <a:rPr lang="en-GB" sz="1800" kern="1200" dirty="0" smtClean="0"/>
            <a:t>Hoshin Kanri</a:t>
          </a:r>
          <a:endParaRPr lang="en-GB" sz="1800" kern="1200" dirty="0"/>
        </a:p>
      </dsp:txBody>
      <dsp:txXfrm>
        <a:off x="3441336" y="1982371"/>
        <a:ext cx="1397617" cy="2543591"/>
      </dsp:txXfrm>
    </dsp:sp>
    <dsp:sp modelId="{E2C37DC6-4ADD-4120-81DA-57DBA67C7006}">
      <dsp:nvSpPr>
        <dsp:cNvPr id="0" name=""/>
        <dsp:cNvSpPr/>
      </dsp:nvSpPr>
      <dsp:spPr>
        <a:xfrm>
          <a:off x="4614466" y="1269080"/>
          <a:ext cx="448975" cy="448975"/>
        </a:xfrm>
        <a:prstGeom prst="ellipse">
          <a:avLst/>
        </a:prstGeom>
        <a:solidFill>
          <a:schemeClr val="accent5">
            <a:hueOff val="5275859"/>
            <a:satOff val="-42524"/>
            <a:lumOff val="12059"/>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86BD307-C391-4E5F-9E48-03D63B3207E3}">
      <dsp:nvSpPr>
        <dsp:cNvPr id="0" name=""/>
        <dsp:cNvSpPr/>
      </dsp:nvSpPr>
      <dsp:spPr>
        <a:xfrm>
          <a:off x="4838954" y="1493567"/>
          <a:ext cx="1448308" cy="30323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7903" tIns="0" rIns="0" bIns="0" numCol="1" spcCol="1270" anchor="t" anchorCtr="0">
          <a:noAutofit/>
        </a:bodyPr>
        <a:lstStyle/>
        <a:p>
          <a:pPr lvl="0" algn="l" defTabSz="800100">
            <a:lnSpc>
              <a:spcPct val="90000"/>
            </a:lnSpc>
            <a:spcBef>
              <a:spcPct val="0"/>
            </a:spcBef>
            <a:spcAft>
              <a:spcPct val="35000"/>
            </a:spcAft>
          </a:pPr>
          <a:r>
            <a:rPr lang="en-GB" sz="1800" kern="1200" dirty="0" smtClean="0"/>
            <a:t>(1970) Japanese Common use</a:t>
          </a:r>
          <a:endParaRPr lang="en-GB" sz="1800" kern="1200" dirty="0"/>
        </a:p>
      </dsp:txBody>
      <dsp:txXfrm>
        <a:off x="4838954" y="1493567"/>
        <a:ext cx="1448308" cy="3032395"/>
      </dsp:txXfrm>
    </dsp:sp>
    <dsp:sp modelId="{5AE472CA-D39C-4AF3-ABAD-CD4BAEDE8405}">
      <dsp:nvSpPr>
        <dsp:cNvPr id="0" name=""/>
        <dsp:cNvSpPr/>
      </dsp:nvSpPr>
      <dsp:spPr>
        <a:xfrm>
          <a:off x="6001221" y="908813"/>
          <a:ext cx="572081" cy="572081"/>
        </a:xfrm>
        <a:prstGeom prst="ellipse">
          <a:avLst/>
        </a:prstGeom>
        <a:solidFill>
          <a:schemeClr val="accent5">
            <a:hueOff val="7034478"/>
            <a:satOff val="-56698"/>
            <a:lumOff val="16079"/>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9338E59-7E51-4B6F-BCB0-C44D5301794D}">
      <dsp:nvSpPr>
        <dsp:cNvPr id="0" name=""/>
        <dsp:cNvSpPr/>
      </dsp:nvSpPr>
      <dsp:spPr>
        <a:xfrm>
          <a:off x="6287262" y="1194854"/>
          <a:ext cx="1448308" cy="33311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3134" tIns="0" rIns="0" bIns="0" numCol="1" spcCol="1270" anchor="t" anchorCtr="0">
          <a:noAutofit/>
        </a:bodyPr>
        <a:lstStyle/>
        <a:p>
          <a:pPr lvl="0" algn="l" defTabSz="800100">
            <a:lnSpc>
              <a:spcPct val="90000"/>
            </a:lnSpc>
            <a:spcBef>
              <a:spcPct val="0"/>
            </a:spcBef>
            <a:spcAft>
              <a:spcPct val="35000"/>
            </a:spcAft>
          </a:pPr>
          <a:r>
            <a:rPr lang="en-GB" sz="1800" kern="1200" dirty="0" smtClean="0"/>
            <a:t>(1990s) Worldwide</a:t>
          </a:r>
          <a:endParaRPr lang="en-GB" sz="1800" kern="1200" dirty="0"/>
        </a:p>
      </dsp:txBody>
      <dsp:txXfrm>
        <a:off x="6287262" y="1194854"/>
        <a:ext cx="1448308" cy="3331108"/>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A62DF8A-38AC-4E88-97BD-91B8CE871DAA}">
      <dsp:nvSpPr>
        <dsp:cNvPr id="0" name=""/>
        <dsp:cNvSpPr/>
      </dsp:nvSpPr>
      <dsp:spPr>
        <a:xfrm>
          <a:off x="1404620" y="165099"/>
          <a:ext cx="3276600" cy="1137920"/>
        </a:xfrm>
        <a:prstGeom prst="ellipse">
          <a:avLst/>
        </a:prstGeom>
        <a:solidFill>
          <a:schemeClr val="accent5">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725F859-9F6C-44F6-A79A-B7F94D60D167}">
      <dsp:nvSpPr>
        <dsp:cNvPr id="0" name=""/>
        <dsp:cNvSpPr/>
      </dsp:nvSpPr>
      <dsp:spPr>
        <a:xfrm>
          <a:off x="2730500" y="2951479"/>
          <a:ext cx="635000" cy="406400"/>
        </a:xfrm>
        <a:prstGeom prst="downArrow">
          <a:avLst/>
        </a:prstGeom>
        <a:solidFill>
          <a:schemeClr val="accent5">
            <a:tint val="40000"/>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93FE8AD-8F30-403E-A71C-2DD40718FBD9}">
      <dsp:nvSpPr>
        <dsp:cNvPr id="0" name=""/>
        <dsp:cNvSpPr/>
      </dsp:nvSpPr>
      <dsp:spPr>
        <a:xfrm>
          <a:off x="1487484" y="3168350"/>
          <a:ext cx="3048000" cy="762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GB" sz="1400" kern="1200" dirty="0" smtClean="0">
              <a:latin typeface="Times New Roman" pitchFamily="18" charset="0"/>
              <a:cs typeface="Times New Roman" pitchFamily="18" charset="0"/>
            </a:rPr>
            <a:t>To become </a:t>
          </a:r>
          <a:r>
            <a:rPr lang="en-GB" sz="1400" kern="1200" dirty="0" smtClean="0">
              <a:latin typeface="Times New Roman" pitchFamily="18" charset="0"/>
              <a:cs typeface="Times New Roman" pitchFamily="18" charset="0"/>
            </a:rPr>
            <a:t>a </a:t>
          </a:r>
          <a:r>
            <a:rPr lang="en-GB" sz="1400" kern="1200" dirty="0" smtClean="0">
              <a:latin typeface="Times New Roman" pitchFamily="18" charset="0"/>
              <a:cs typeface="Times New Roman" pitchFamily="18" charset="0"/>
            </a:rPr>
            <a:t>leader in </a:t>
          </a:r>
          <a:r>
            <a:rPr lang="en-GB" sz="1400" kern="1200" dirty="0" smtClean="0">
              <a:latin typeface="Times New Roman" pitchFamily="18" charset="0"/>
              <a:cs typeface="Times New Roman" pitchFamily="18" charset="0"/>
            </a:rPr>
            <a:t>the market of inflatable </a:t>
          </a:r>
          <a:r>
            <a:rPr lang="en-GB" sz="1400" kern="1200" dirty="0" smtClean="0">
              <a:latin typeface="Times New Roman" pitchFamily="18" charset="0"/>
              <a:cs typeface="Times New Roman" pitchFamily="18" charset="0"/>
            </a:rPr>
            <a:t>boats within Europe and UK </a:t>
          </a:r>
          <a:endParaRPr lang="zh-CN" altLang="en-US" sz="1400" kern="1200" dirty="0">
            <a:latin typeface="Times New Roman" pitchFamily="18" charset="0"/>
            <a:cs typeface="Times New Roman" pitchFamily="18" charset="0"/>
          </a:endParaRPr>
        </a:p>
      </dsp:txBody>
      <dsp:txXfrm>
        <a:off x="1487484" y="3168350"/>
        <a:ext cx="3048000" cy="762000"/>
      </dsp:txXfrm>
    </dsp:sp>
    <dsp:sp modelId="{558CE597-B2EC-403F-AA94-BB43C960470E}">
      <dsp:nvSpPr>
        <dsp:cNvPr id="0" name=""/>
        <dsp:cNvSpPr/>
      </dsp:nvSpPr>
      <dsp:spPr>
        <a:xfrm>
          <a:off x="2595880" y="1390904"/>
          <a:ext cx="1143000" cy="1143000"/>
        </a:xfrm>
        <a:prstGeom prst="ellipse">
          <a:avLst/>
        </a:prstGeom>
        <a:solidFill>
          <a:schemeClr val="accent5">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altLang="zh-CN" sz="1000" kern="1200" dirty="0" smtClean="0"/>
            <a:t>Company activities</a:t>
          </a:r>
          <a:endParaRPr lang="zh-CN" altLang="en-US" sz="1000" kern="1200" dirty="0"/>
        </a:p>
      </dsp:txBody>
      <dsp:txXfrm>
        <a:off x="2595880" y="1390904"/>
        <a:ext cx="1143000" cy="1143000"/>
      </dsp:txXfrm>
    </dsp:sp>
    <dsp:sp modelId="{5D911420-0A2F-4731-AEF7-F8CC6821C125}">
      <dsp:nvSpPr>
        <dsp:cNvPr id="0" name=""/>
        <dsp:cNvSpPr/>
      </dsp:nvSpPr>
      <dsp:spPr>
        <a:xfrm>
          <a:off x="1778000" y="533399"/>
          <a:ext cx="1143000" cy="1143000"/>
        </a:xfrm>
        <a:prstGeom prst="ellipse">
          <a:avLst/>
        </a:prstGeom>
        <a:solidFill>
          <a:schemeClr val="accent5">
            <a:hueOff val="3517239"/>
            <a:satOff val="-28349"/>
            <a:lumOff val="804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altLang="zh-CN" sz="1000" kern="1200" dirty="0" smtClean="0"/>
            <a:t>Stakeholder’s interest	</a:t>
          </a:r>
          <a:endParaRPr lang="zh-CN" altLang="en-US" sz="1000" kern="1200" dirty="0"/>
        </a:p>
      </dsp:txBody>
      <dsp:txXfrm>
        <a:off x="1778000" y="533399"/>
        <a:ext cx="1143000" cy="1143000"/>
      </dsp:txXfrm>
    </dsp:sp>
    <dsp:sp modelId="{C5DF4237-37A0-4347-B76A-E70DD1E5B8CD}">
      <dsp:nvSpPr>
        <dsp:cNvPr id="0" name=""/>
        <dsp:cNvSpPr/>
      </dsp:nvSpPr>
      <dsp:spPr>
        <a:xfrm>
          <a:off x="2946400" y="257047"/>
          <a:ext cx="1143000" cy="1143000"/>
        </a:xfrm>
        <a:prstGeom prst="ellipse">
          <a:avLst/>
        </a:prstGeom>
        <a:solidFill>
          <a:schemeClr val="accent5">
            <a:hueOff val="7034478"/>
            <a:satOff val="-56698"/>
            <a:lumOff val="16079"/>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altLang="zh-CN" sz="1000" kern="1200" dirty="0" smtClean="0"/>
            <a:t>Ideal future state</a:t>
          </a:r>
        </a:p>
      </dsp:txBody>
      <dsp:txXfrm>
        <a:off x="2946400" y="257047"/>
        <a:ext cx="1143000" cy="1143000"/>
      </dsp:txXfrm>
    </dsp:sp>
    <dsp:sp modelId="{3183A8BA-DF25-45D6-A154-1167BEA3E8D5}">
      <dsp:nvSpPr>
        <dsp:cNvPr id="0" name=""/>
        <dsp:cNvSpPr/>
      </dsp:nvSpPr>
      <dsp:spPr>
        <a:xfrm>
          <a:off x="1270000" y="25399"/>
          <a:ext cx="3556000" cy="2844800"/>
        </a:xfrm>
        <a:prstGeom prst="funnel">
          <a:avLst/>
        </a:prstGeom>
        <a:solidFill>
          <a:schemeClr val="lt1">
            <a:alpha val="40000"/>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D9B556E-B380-4060-A120-0164287FEDE6}">
      <dsp:nvSpPr>
        <dsp:cNvPr id="0" name=""/>
        <dsp:cNvSpPr/>
      </dsp:nvSpPr>
      <dsp:spPr>
        <a:xfrm>
          <a:off x="706" y="543584"/>
          <a:ext cx="1376879" cy="1376879"/>
        </a:xfrm>
        <a:prstGeom prst="ellipse">
          <a:avLst/>
        </a:prstGeom>
        <a:solidFill>
          <a:schemeClr val="accent5">
            <a:alpha val="50000"/>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75774" tIns="13970" rIns="75774" bIns="13970" numCol="1" spcCol="1270" anchor="ctr" anchorCtr="0">
          <a:noAutofit/>
        </a:bodyPr>
        <a:lstStyle/>
        <a:p>
          <a:pPr lvl="0" algn="ctr" defTabSz="488950">
            <a:lnSpc>
              <a:spcPct val="90000"/>
            </a:lnSpc>
            <a:spcBef>
              <a:spcPct val="0"/>
            </a:spcBef>
            <a:spcAft>
              <a:spcPct val="35000"/>
            </a:spcAft>
          </a:pPr>
          <a:r>
            <a:rPr lang="en-US" sz="1100" b="0" i="0" u="none" kern="1200" dirty="0" smtClean="0"/>
            <a:t>Reorganize Finance and HR departments</a:t>
          </a:r>
          <a:endParaRPr lang="zh-CN" altLang="en-US" sz="1100" kern="1200" dirty="0"/>
        </a:p>
      </dsp:txBody>
      <dsp:txXfrm>
        <a:off x="706" y="543584"/>
        <a:ext cx="1376879" cy="1376879"/>
      </dsp:txXfrm>
    </dsp:sp>
    <dsp:sp modelId="{15EB689F-3FD1-44C7-BBCB-CE5CC6B0FE52}">
      <dsp:nvSpPr>
        <dsp:cNvPr id="0" name=""/>
        <dsp:cNvSpPr/>
      </dsp:nvSpPr>
      <dsp:spPr>
        <a:xfrm>
          <a:off x="1102209" y="543584"/>
          <a:ext cx="1376879" cy="1376879"/>
        </a:xfrm>
        <a:prstGeom prst="ellipse">
          <a:avLst/>
        </a:prstGeom>
        <a:solidFill>
          <a:schemeClr val="accent5">
            <a:alpha val="50000"/>
            <a:hueOff val="1758620"/>
            <a:satOff val="-14175"/>
            <a:lumOff val="402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75774" tIns="13970" rIns="75774" bIns="13970" numCol="1" spcCol="1270" anchor="ctr" anchorCtr="0">
          <a:noAutofit/>
        </a:bodyPr>
        <a:lstStyle/>
        <a:p>
          <a:pPr lvl="0" algn="ctr" defTabSz="488950" rtl="0">
            <a:lnSpc>
              <a:spcPct val="90000"/>
            </a:lnSpc>
            <a:spcBef>
              <a:spcPct val="0"/>
            </a:spcBef>
            <a:spcAft>
              <a:spcPct val="35000"/>
            </a:spcAft>
          </a:pPr>
          <a:r>
            <a:rPr lang="en-US" sz="1100" b="0" i="0" u="none" kern="1200" dirty="0" smtClean="0"/>
            <a:t>Invest new technology</a:t>
          </a:r>
          <a:endParaRPr lang="zh-CN" altLang="en-US" sz="1100" kern="1200" dirty="0"/>
        </a:p>
      </dsp:txBody>
      <dsp:txXfrm>
        <a:off x="1102209" y="543584"/>
        <a:ext cx="1376879" cy="1376879"/>
      </dsp:txXfrm>
    </dsp:sp>
    <dsp:sp modelId="{3CC02FC6-3C1D-45BC-916B-D9B06DA7B710}">
      <dsp:nvSpPr>
        <dsp:cNvPr id="0" name=""/>
        <dsp:cNvSpPr/>
      </dsp:nvSpPr>
      <dsp:spPr>
        <a:xfrm>
          <a:off x="2203712" y="543584"/>
          <a:ext cx="1376879" cy="1376879"/>
        </a:xfrm>
        <a:prstGeom prst="ellipse">
          <a:avLst/>
        </a:prstGeom>
        <a:solidFill>
          <a:schemeClr val="accent5">
            <a:alpha val="50000"/>
            <a:hueOff val="3517239"/>
            <a:satOff val="-28349"/>
            <a:lumOff val="804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75774" tIns="13970" rIns="75774" bIns="13970" numCol="1" spcCol="1270" anchor="ctr" anchorCtr="0">
          <a:noAutofit/>
        </a:bodyPr>
        <a:lstStyle/>
        <a:p>
          <a:pPr lvl="0" algn="ctr" defTabSz="488950" rtl="0">
            <a:lnSpc>
              <a:spcPct val="90000"/>
            </a:lnSpc>
            <a:spcBef>
              <a:spcPct val="0"/>
            </a:spcBef>
            <a:spcAft>
              <a:spcPct val="35000"/>
            </a:spcAft>
          </a:pPr>
          <a:r>
            <a:rPr lang="en-US" sz="1100" b="0" i="0" u="none" kern="1200" dirty="0" smtClean="0"/>
            <a:t>Reorganize the sales team</a:t>
          </a:r>
          <a:endParaRPr lang="zh-CN" altLang="en-US" sz="1100" kern="1200" dirty="0"/>
        </a:p>
      </dsp:txBody>
      <dsp:txXfrm>
        <a:off x="2203712" y="543584"/>
        <a:ext cx="1376879" cy="1376879"/>
      </dsp:txXfrm>
    </dsp:sp>
    <dsp:sp modelId="{184E95DA-59B7-4B9A-9FCD-9C19079A7D35}">
      <dsp:nvSpPr>
        <dsp:cNvPr id="0" name=""/>
        <dsp:cNvSpPr/>
      </dsp:nvSpPr>
      <dsp:spPr>
        <a:xfrm>
          <a:off x="3305215" y="543584"/>
          <a:ext cx="1376879" cy="1376879"/>
        </a:xfrm>
        <a:prstGeom prst="ellipse">
          <a:avLst/>
        </a:prstGeom>
        <a:solidFill>
          <a:schemeClr val="accent5">
            <a:alpha val="50000"/>
            <a:hueOff val="5275859"/>
            <a:satOff val="-42524"/>
            <a:lumOff val="12059"/>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75774" tIns="13970" rIns="75774" bIns="13970" numCol="1" spcCol="1270" anchor="ctr" anchorCtr="0">
          <a:noAutofit/>
        </a:bodyPr>
        <a:lstStyle/>
        <a:p>
          <a:pPr lvl="0" algn="ctr" defTabSz="488950" rtl="0">
            <a:lnSpc>
              <a:spcPct val="90000"/>
            </a:lnSpc>
            <a:spcBef>
              <a:spcPct val="0"/>
            </a:spcBef>
            <a:spcAft>
              <a:spcPct val="35000"/>
            </a:spcAft>
          </a:pPr>
          <a:r>
            <a:rPr lang="en-US" sz="1100" b="0" i="0" u="none" kern="1200" dirty="0" smtClean="0"/>
            <a:t>Increase price by 2.5%</a:t>
          </a:r>
          <a:endParaRPr lang="zh-CN" altLang="en-US" sz="1100" kern="1200" dirty="0"/>
        </a:p>
      </dsp:txBody>
      <dsp:txXfrm>
        <a:off x="3305215" y="543584"/>
        <a:ext cx="1376879" cy="1376879"/>
      </dsp:txXfrm>
    </dsp:sp>
    <dsp:sp modelId="{3FAF02B9-789A-DF49-A309-3FA9429247F1}">
      <dsp:nvSpPr>
        <dsp:cNvPr id="0" name=""/>
        <dsp:cNvSpPr/>
      </dsp:nvSpPr>
      <dsp:spPr>
        <a:xfrm>
          <a:off x="4406718" y="543584"/>
          <a:ext cx="1376879" cy="1376879"/>
        </a:xfrm>
        <a:prstGeom prst="ellipse">
          <a:avLst/>
        </a:prstGeom>
        <a:solidFill>
          <a:schemeClr val="accent5">
            <a:alpha val="50000"/>
            <a:hueOff val="7034478"/>
            <a:satOff val="-56698"/>
            <a:lumOff val="16079"/>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75774" tIns="13970" rIns="75774" bIns="13970" numCol="1" spcCol="1270" anchor="ctr" anchorCtr="0">
          <a:noAutofit/>
        </a:bodyPr>
        <a:lstStyle/>
        <a:p>
          <a:pPr lvl="0" algn="ctr" defTabSz="488950" rtl="0">
            <a:lnSpc>
              <a:spcPct val="90000"/>
            </a:lnSpc>
            <a:spcBef>
              <a:spcPct val="0"/>
            </a:spcBef>
            <a:spcAft>
              <a:spcPct val="35000"/>
            </a:spcAft>
          </a:pPr>
          <a:r>
            <a:rPr lang="en-GB" altLang="zh-CN" sz="1100" kern="1200" dirty="0" smtClean="0"/>
            <a:t>Open new market</a:t>
          </a:r>
          <a:endParaRPr lang="zh-CN" altLang="en-US" sz="1100" kern="1200" dirty="0"/>
        </a:p>
      </dsp:txBody>
      <dsp:txXfrm>
        <a:off x="4406718" y="543584"/>
        <a:ext cx="1376879" cy="1376879"/>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2E4045A-0EC4-4B75-8E93-21635BB92F16}">
      <dsp:nvSpPr>
        <dsp:cNvPr id="0" name=""/>
        <dsp:cNvSpPr/>
      </dsp:nvSpPr>
      <dsp:spPr>
        <a:xfrm>
          <a:off x="0" y="19198"/>
          <a:ext cx="6072335" cy="643500"/>
        </a:xfrm>
        <a:prstGeom prst="round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n-GB" sz="2500" kern="1200" dirty="0" smtClean="0"/>
            <a:t>2012 BUSINESS PLAN</a:t>
          </a:r>
          <a:endParaRPr lang="en-GB" sz="2500" kern="1200" dirty="0"/>
        </a:p>
      </dsp:txBody>
      <dsp:txXfrm>
        <a:off x="0" y="19198"/>
        <a:ext cx="6072335" cy="643500"/>
      </dsp:txXfrm>
    </dsp:sp>
    <dsp:sp modelId="{7B0C5DD6-5AD6-440D-AF80-8FD8485449B4}">
      <dsp:nvSpPr>
        <dsp:cNvPr id="0" name=""/>
        <dsp:cNvSpPr/>
      </dsp:nvSpPr>
      <dsp:spPr>
        <a:xfrm>
          <a:off x="0" y="662697"/>
          <a:ext cx="6072335" cy="41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2797" tIns="31750" rIns="177800" bIns="31750" numCol="1" spcCol="1270" anchor="t" anchorCtr="0">
          <a:noAutofit/>
        </a:bodyPr>
        <a:lstStyle/>
        <a:p>
          <a:pPr marL="228600" lvl="1" indent="-228600" algn="l" defTabSz="889000">
            <a:lnSpc>
              <a:spcPct val="90000"/>
            </a:lnSpc>
            <a:spcBef>
              <a:spcPct val="0"/>
            </a:spcBef>
            <a:spcAft>
              <a:spcPct val="20000"/>
            </a:spcAft>
            <a:buChar char="••"/>
          </a:pPr>
          <a:r>
            <a:rPr lang="en-GB" sz="2000" b="0" i="0" kern="1200" dirty="0" err="1" smtClean="0"/>
            <a:t>WaveRiders</a:t>
          </a:r>
          <a:endParaRPr lang="en-GB" sz="2000" kern="1200" dirty="0"/>
        </a:p>
      </dsp:txBody>
      <dsp:txXfrm>
        <a:off x="0" y="662697"/>
        <a:ext cx="6072335" cy="414000"/>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28443D7-EE10-43A1-98E5-3176FAEACBE4}">
      <dsp:nvSpPr>
        <dsp:cNvPr id="0" name=""/>
        <dsp:cNvSpPr/>
      </dsp:nvSpPr>
      <dsp:spPr>
        <a:xfrm>
          <a:off x="1019" y="0"/>
          <a:ext cx="2651075" cy="4608512"/>
        </a:xfrm>
        <a:prstGeom prst="roundRect">
          <a:avLst>
            <a:gd name="adj" fmla="val 10000"/>
          </a:avLst>
        </a:prstGeom>
        <a:solidFill>
          <a:schemeClr val="accent5">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GB" sz="3200" kern="1200" dirty="0" smtClean="0"/>
            <a:t>VISION</a:t>
          </a:r>
          <a:endParaRPr lang="en-GB" sz="3200" kern="1200" dirty="0"/>
        </a:p>
      </dsp:txBody>
      <dsp:txXfrm>
        <a:off x="1019" y="0"/>
        <a:ext cx="2651075" cy="1382553"/>
      </dsp:txXfrm>
    </dsp:sp>
    <dsp:sp modelId="{EC679492-767D-42AA-91C1-0A44E8A6A922}">
      <dsp:nvSpPr>
        <dsp:cNvPr id="0" name=""/>
        <dsp:cNvSpPr/>
      </dsp:nvSpPr>
      <dsp:spPr>
        <a:xfrm>
          <a:off x="266127" y="1382553"/>
          <a:ext cx="2120860" cy="2995532"/>
        </a:xfrm>
        <a:prstGeom prst="roundRect">
          <a:avLst>
            <a:gd name="adj" fmla="val 10000"/>
          </a:avLst>
        </a:prstGeom>
        <a:gradFill rotWithShape="0">
          <a:gsLst>
            <a:gs pos="0">
              <a:schemeClr val="accent5">
                <a:alpha val="90000"/>
                <a:hueOff val="0"/>
                <a:satOff val="0"/>
                <a:lumOff val="0"/>
                <a:alphaOff val="0"/>
                <a:shade val="51000"/>
                <a:satMod val="130000"/>
              </a:schemeClr>
            </a:gs>
            <a:gs pos="80000">
              <a:schemeClr val="accent5">
                <a:alpha val="90000"/>
                <a:hueOff val="0"/>
                <a:satOff val="0"/>
                <a:lumOff val="0"/>
                <a:alphaOff val="0"/>
                <a:shade val="93000"/>
                <a:satMod val="130000"/>
              </a:schemeClr>
            </a:gs>
            <a:gs pos="100000">
              <a:schemeClr val="accent5">
                <a:alpha val="9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GB" sz="1400" kern="1200" dirty="0" err="1" smtClean="0"/>
            <a:t>WaveRiders</a:t>
          </a:r>
          <a:r>
            <a:rPr lang="en-GB" sz="1400" kern="1200" dirty="0" smtClean="0"/>
            <a:t> will became a leader company in the market of inflatable boats trough a substantial achievement of the European market, and with the recognition of its constant focus on customer-satisfaction and quality in all the levels of the organisation.</a:t>
          </a:r>
          <a:endParaRPr lang="en-GB" sz="1400" kern="1200" dirty="0"/>
        </a:p>
      </dsp:txBody>
      <dsp:txXfrm>
        <a:off x="266127" y="1382553"/>
        <a:ext cx="2120860" cy="2995532"/>
      </dsp:txXfrm>
    </dsp:sp>
    <dsp:sp modelId="{4F25BFE1-44F5-4447-8CE9-0C9C6A5314BC}">
      <dsp:nvSpPr>
        <dsp:cNvPr id="0" name=""/>
        <dsp:cNvSpPr/>
      </dsp:nvSpPr>
      <dsp:spPr>
        <a:xfrm>
          <a:off x="2850926" y="0"/>
          <a:ext cx="2651075" cy="4608512"/>
        </a:xfrm>
        <a:prstGeom prst="roundRect">
          <a:avLst>
            <a:gd name="adj" fmla="val 10000"/>
          </a:avLst>
        </a:prstGeom>
        <a:solidFill>
          <a:schemeClr val="accent5">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GB" sz="3200" kern="1200" dirty="0" smtClean="0"/>
            <a:t>PURPOSE</a:t>
          </a:r>
          <a:endParaRPr lang="en-GB" sz="3200" kern="1200" dirty="0"/>
        </a:p>
      </dsp:txBody>
      <dsp:txXfrm>
        <a:off x="2850926" y="0"/>
        <a:ext cx="2651075" cy="1382553"/>
      </dsp:txXfrm>
    </dsp:sp>
    <dsp:sp modelId="{9E737297-AA1A-4B00-A867-69DD82949AC0}">
      <dsp:nvSpPr>
        <dsp:cNvPr id="0" name=""/>
        <dsp:cNvSpPr/>
      </dsp:nvSpPr>
      <dsp:spPr>
        <a:xfrm>
          <a:off x="3116033" y="1382553"/>
          <a:ext cx="2120860" cy="2995532"/>
        </a:xfrm>
        <a:prstGeom prst="roundRect">
          <a:avLst>
            <a:gd name="adj" fmla="val 10000"/>
          </a:avLst>
        </a:prstGeom>
        <a:gradFill rotWithShape="0">
          <a:gsLst>
            <a:gs pos="0">
              <a:schemeClr val="accent5">
                <a:alpha val="90000"/>
                <a:hueOff val="0"/>
                <a:satOff val="0"/>
                <a:lumOff val="0"/>
                <a:alphaOff val="-20000"/>
                <a:shade val="51000"/>
                <a:satMod val="130000"/>
              </a:schemeClr>
            </a:gs>
            <a:gs pos="80000">
              <a:schemeClr val="accent5">
                <a:alpha val="90000"/>
                <a:hueOff val="0"/>
                <a:satOff val="0"/>
                <a:lumOff val="0"/>
                <a:alphaOff val="-20000"/>
                <a:shade val="93000"/>
                <a:satMod val="130000"/>
              </a:schemeClr>
            </a:gs>
            <a:gs pos="100000">
              <a:schemeClr val="accent5">
                <a:alpha val="90000"/>
                <a:hueOff val="0"/>
                <a:satOff val="0"/>
                <a:lumOff val="0"/>
                <a:alphaOff val="-20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GB" sz="1400" kern="1200" dirty="0" smtClean="0"/>
            <a:t>The purpose of this plan is to communicate trough all the levels of the organisation what is our shared goal, how are we planning to achieve it and how we expect the employees to do it.</a:t>
          </a:r>
          <a:endParaRPr lang="en-GB" sz="1400" kern="1200" dirty="0"/>
        </a:p>
      </dsp:txBody>
      <dsp:txXfrm>
        <a:off x="3116033" y="1382553"/>
        <a:ext cx="2120860" cy="2995532"/>
      </dsp:txXfrm>
    </dsp:sp>
    <dsp:sp modelId="{7F68BF3A-EF5F-4367-B649-B06CA7342E61}">
      <dsp:nvSpPr>
        <dsp:cNvPr id="0" name=""/>
        <dsp:cNvSpPr/>
      </dsp:nvSpPr>
      <dsp:spPr>
        <a:xfrm>
          <a:off x="5700832" y="0"/>
          <a:ext cx="2651075" cy="4608512"/>
        </a:xfrm>
        <a:prstGeom prst="roundRect">
          <a:avLst>
            <a:gd name="adj" fmla="val 10000"/>
          </a:avLst>
        </a:prstGeom>
        <a:solidFill>
          <a:schemeClr val="accent5">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GB" sz="3200" kern="1200" dirty="0" smtClean="0"/>
            <a:t>OBJECTIVES</a:t>
          </a:r>
          <a:endParaRPr lang="en-GB" sz="3200" kern="1200" dirty="0"/>
        </a:p>
      </dsp:txBody>
      <dsp:txXfrm>
        <a:off x="5700832" y="0"/>
        <a:ext cx="2651075" cy="1382553"/>
      </dsp:txXfrm>
    </dsp:sp>
    <dsp:sp modelId="{2162CE7C-BC84-4C35-A372-CB8A612403ED}">
      <dsp:nvSpPr>
        <dsp:cNvPr id="0" name=""/>
        <dsp:cNvSpPr/>
      </dsp:nvSpPr>
      <dsp:spPr>
        <a:xfrm>
          <a:off x="5965940" y="1382553"/>
          <a:ext cx="2120860" cy="2995532"/>
        </a:xfrm>
        <a:prstGeom prst="roundRect">
          <a:avLst>
            <a:gd name="adj" fmla="val 10000"/>
          </a:avLst>
        </a:prstGeom>
        <a:gradFill rotWithShape="0">
          <a:gsLst>
            <a:gs pos="0">
              <a:schemeClr val="accent5">
                <a:alpha val="90000"/>
                <a:hueOff val="0"/>
                <a:satOff val="0"/>
                <a:lumOff val="0"/>
                <a:alphaOff val="-40000"/>
                <a:shade val="51000"/>
                <a:satMod val="130000"/>
              </a:schemeClr>
            </a:gs>
            <a:gs pos="80000">
              <a:schemeClr val="accent5">
                <a:alpha val="90000"/>
                <a:hueOff val="0"/>
                <a:satOff val="0"/>
                <a:lumOff val="0"/>
                <a:alphaOff val="-40000"/>
                <a:shade val="93000"/>
                <a:satMod val="130000"/>
              </a:schemeClr>
            </a:gs>
            <a:gs pos="100000">
              <a:schemeClr val="accent5">
                <a:alpha val="90000"/>
                <a:hueOff val="0"/>
                <a:satOff val="0"/>
                <a:lumOff val="0"/>
                <a:alphaOff val="-40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5560" tIns="26670" rIns="35560" bIns="26670" numCol="1" spcCol="1270" anchor="ctr" anchorCtr="0">
          <a:noAutofit/>
        </a:bodyPr>
        <a:lstStyle/>
        <a:p>
          <a:pPr lvl="0" algn="l" defTabSz="622300">
            <a:lnSpc>
              <a:spcPct val="90000"/>
            </a:lnSpc>
            <a:spcBef>
              <a:spcPct val="0"/>
            </a:spcBef>
            <a:spcAft>
              <a:spcPct val="35000"/>
            </a:spcAft>
          </a:pPr>
          <a:r>
            <a:rPr lang="en-US" sz="1400" b="0" i="0" u="none" kern="1200" baseline="0" dirty="0" smtClean="0"/>
            <a:t>Gain substantial European market share</a:t>
          </a:r>
          <a:endParaRPr lang="en-GB" sz="1400" b="0" i="0" u="none" kern="1200" dirty="0" smtClean="0"/>
        </a:p>
        <a:p>
          <a:pPr lvl="0" algn="l" defTabSz="622300" rtl="0">
            <a:lnSpc>
              <a:spcPct val="90000"/>
            </a:lnSpc>
            <a:spcBef>
              <a:spcPct val="0"/>
            </a:spcBef>
            <a:spcAft>
              <a:spcPct val="35000"/>
            </a:spcAft>
          </a:pPr>
          <a:r>
            <a:rPr lang="en-US" sz="1400" b="0" i="0" u="none" kern="1200" dirty="0" smtClean="0"/>
            <a:t>Improve</a:t>
          </a:r>
          <a:r>
            <a:rPr lang="en-US" sz="1400" b="0" i="0" u="none" kern="1200" baseline="0" dirty="0" smtClean="0"/>
            <a:t> company  reputation through quality</a:t>
          </a:r>
        </a:p>
      </dsp:txBody>
      <dsp:txXfrm>
        <a:off x="5965940" y="1382553"/>
        <a:ext cx="2120860" cy="2995532"/>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5EE83D7-6FF1-4347-9444-CC1654CCFCEF}">
      <dsp:nvSpPr>
        <dsp:cNvPr id="0" name=""/>
        <dsp:cNvSpPr/>
      </dsp:nvSpPr>
      <dsp:spPr>
        <a:xfrm>
          <a:off x="243150" y="216033"/>
          <a:ext cx="1845082" cy="1845082"/>
        </a:xfrm>
        <a:prstGeom prst="ellipse">
          <a:avLst/>
        </a:prstGeom>
        <a:gradFill rotWithShape="0">
          <a:gsLst>
            <a:gs pos="0">
              <a:schemeClr val="lt1">
                <a:alpha val="50000"/>
                <a:hueOff val="0"/>
                <a:satOff val="0"/>
                <a:lumOff val="0"/>
                <a:alphaOff val="0"/>
                <a:shade val="51000"/>
                <a:satMod val="130000"/>
              </a:schemeClr>
            </a:gs>
            <a:gs pos="80000">
              <a:schemeClr val="lt1">
                <a:alpha val="50000"/>
                <a:hueOff val="0"/>
                <a:satOff val="0"/>
                <a:lumOff val="0"/>
                <a:alphaOff val="0"/>
                <a:shade val="93000"/>
                <a:satMod val="130000"/>
              </a:schemeClr>
            </a:gs>
            <a:gs pos="100000">
              <a:schemeClr val="lt1">
                <a:alpha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101541" tIns="12700" rIns="101541" bIns="12700" numCol="1" spcCol="1270" anchor="ctr" anchorCtr="1">
          <a:noAutofit/>
        </a:bodyPr>
        <a:lstStyle/>
        <a:p>
          <a:pPr lvl="0" algn="l" defTabSz="444500" rtl="0">
            <a:lnSpc>
              <a:spcPct val="90000"/>
            </a:lnSpc>
            <a:spcBef>
              <a:spcPct val="0"/>
            </a:spcBef>
            <a:spcAft>
              <a:spcPct val="35000"/>
            </a:spcAft>
          </a:pPr>
          <a:r>
            <a:rPr lang="en-GB" sz="1000" b="0" i="0" u="none" kern="1200" dirty="0" smtClean="0"/>
            <a:t>Improving</a:t>
          </a:r>
          <a:r>
            <a:rPr lang="en-GB" sz="1000" b="0" i="0" u="none" kern="1200" baseline="0" dirty="0" smtClean="0"/>
            <a:t> the quality and productivity</a:t>
          </a:r>
          <a:endParaRPr lang="en-GB" sz="1000" kern="1200" dirty="0"/>
        </a:p>
        <a:p>
          <a:pPr marL="57150" lvl="1" indent="-57150" algn="l" defTabSz="444500" rtl="0">
            <a:lnSpc>
              <a:spcPct val="90000"/>
            </a:lnSpc>
            <a:spcBef>
              <a:spcPct val="0"/>
            </a:spcBef>
            <a:spcAft>
              <a:spcPct val="15000"/>
            </a:spcAft>
            <a:buChar char="••"/>
          </a:pPr>
          <a:r>
            <a:rPr lang="en-GB" sz="1000" kern="1200" dirty="0" smtClean="0"/>
            <a:t>Production Dept.</a:t>
          </a:r>
          <a:endParaRPr lang="en-GB" sz="1000" kern="1200" dirty="0"/>
        </a:p>
      </dsp:txBody>
      <dsp:txXfrm>
        <a:off x="243150" y="216033"/>
        <a:ext cx="1845082" cy="1845082"/>
      </dsp:txXfrm>
    </dsp:sp>
    <dsp:sp modelId="{55142645-3958-43F2-A543-0868640B51F2}">
      <dsp:nvSpPr>
        <dsp:cNvPr id="0" name=""/>
        <dsp:cNvSpPr/>
      </dsp:nvSpPr>
      <dsp:spPr>
        <a:xfrm>
          <a:off x="1236070" y="1527480"/>
          <a:ext cx="1845082" cy="1845082"/>
        </a:xfrm>
        <a:prstGeom prst="ellipse">
          <a:avLst/>
        </a:prstGeom>
        <a:gradFill rotWithShape="0">
          <a:gsLst>
            <a:gs pos="0">
              <a:schemeClr val="lt1">
                <a:alpha val="50000"/>
                <a:hueOff val="0"/>
                <a:satOff val="0"/>
                <a:lumOff val="0"/>
                <a:alphaOff val="0"/>
                <a:shade val="51000"/>
                <a:satMod val="130000"/>
              </a:schemeClr>
            </a:gs>
            <a:gs pos="80000">
              <a:schemeClr val="lt1">
                <a:alpha val="50000"/>
                <a:hueOff val="0"/>
                <a:satOff val="0"/>
                <a:lumOff val="0"/>
                <a:alphaOff val="0"/>
                <a:shade val="93000"/>
                <a:satMod val="130000"/>
              </a:schemeClr>
            </a:gs>
            <a:gs pos="100000">
              <a:schemeClr val="lt1">
                <a:alpha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101541" tIns="12700" rIns="101541" bIns="12700" numCol="1" spcCol="1270" anchor="ctr" anchorCtr="1">
          <a:noAutofit/>
        </a:bodyPr>
        <a:lstStyle/>
        <a:p>
          <a:pPr lvl="0" algn="l" defTabSz="444500">
            <a:lnSpc>
              <a:spcPct val="90000"/>
            </a:lnSpc>
            <a:spcBef>
              <a:spcPct val="0"/>
            </a:spcBef>
            <a:spcAft>
              <a:spcPct val="35000"/>
            </a:spcAft>
          </a:pPr>
          <a:r>
            <a:rPr lang="en-GB" altLang="zh-CN" sz="1000" b="0" i="0" u="none" strike="noStrike" kern="1200" dirty="0" smtClean="0">
              <a:effectLst/>
              <a:latin typeface="Times New Roman" pitchFamily="18" charset="0"/>
              <a:cs typeface="Times New Roman" pitchFamily="18" charset="0"/>
            </a:rPr>
            <a:t>Improving the organization structure</a:t>
          </a:r>
          <a:endParaRPr lang="en-GB" sz="1000" kern="1200" dirty="0"/>
        </a:p>
        <a:p>
          <a:pPr marL="57150" lvl="1" indent="-57150" algn="l" defTabSz="444500">
            <a:lnSpc>
              <a:spcPct val="90000"/>
            </a:lnSpc>
            <a:spcBef>
              <a:spcPct val="0"/>
            </a:spcBef>
            <a:spcAft>
              <a:spcPct val="15000"/>
            </a:spcAft>
            <a:buChar char="••"/>
          </a:pPr>
          <a:r>
            <a:rPr lang="en-GB" sz="1000" kern="1200" dirty="0" smtClean="0"/>
            <a:t>Financial and HR</a:t>
          </a:r>
          <a:endParaRPr lang="en-GB" sz="1000" kern="1200" dirty="0"/>
        </a:p>
      </dsp:txBody>
      <dsp:txXfrm>
        <a:off x="1236070" y="1527480"/>
        <a:ext cx="1845082" cy="1845082"/>
      </dsp:txXfrm>
    </dsp:sp>
    <dsp:sp modelId="{8FF4AABD-25E3-4DAF-B7FB-080A5F55A884}">
      <dsp:nvSpPr>
        <dsp:cNvPr id="0" name=""/>
        <dsp:cNvSpPr/>
      </dsp:nvSpPr>
      <dsp:spPr>
        <a:xfrm>
          <a:off x="2286910" y="195220"/>
          <a:ext cx="1845082" cy="1845082"/>
        </a:xfrm>
        <a:prstGeom prst="ellipse">
          <a:avLst/>
        </a:prstGeom>
        <a:gradFill rotWithShape="0">
          <a:gsLst>
            <a:gs pos="0">
              <a:schemeClr val="lt1">
                <a:alpha val="50000"/>
                <a:hueOff val="0"/>
                <a:satOff val="0"/>
                <a:lumOff val="0"/>
                <a:alphaOff val="0"/>
                <a:shade val="51000"/>
                <a:satMod val="130000"/>
              </a:schemeClr>
            </a:gs>
            <a:gs pos="80000">
              <a:schemeClr val="lt1">
                <a:alpha val="50000"/>
                <a:hueOff val="0"/>
                <a:satOff val="0"/>
                <a:lumOff val="0"/>
                <a:alphaOff val="0"/>
                <a:shade val="93000"/>
                <a:satMod val="130000"/>
              </a:schemeClr>
            </a:gs>
            <a:gs pos="100000">
              <a:schemeClr val="lt1">
                <a:alpha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101541" tIns="12700" rIns="101541" bIns="12700" numCol="1" spcCol="1270" anchor="ctr" anchorCtr="1">
          <a:noAutofit/>
        </a:bodyPr>
        <a:lstStyle/>
        <a:p>
          <a:pPr lvl="0" algn="l" defTabSz="444500">
            <a:lnSpc>
              <a:spcPct val="90000"/>
            </a:lnSpc>
            <a:spcBef>
              <a:spcPct val="0"/>
            </a:spcBef>
            <a:spcAft>
              <a:spcPct val="35000"/>
            </a:spcAft>
          </a:pPr>
          <a:r>
            <a:rPr lang="en-GB" altLang="zh-CN" sz="1000" b="0" i="0" u="none" strike="noStrike" kern="1200" dirty="0" smtClean="0">
              <a:effectLst/>
              <a:latin typeface="Times New Roman" pitchFamily="18" charset="0"/>
              <a:cs typeface="Times New Roman" pitchFamily="18" charset="0"/>
            </a:rPr>
            <a:t>Research Marketing and </a:t>
          </a:r>
          <a:r>
            <a:rPr lang="en-GB" altLang="zh-CN" sz="1000" b="0" i="0" u="none" strike="noStrike" kern="1200" baseline="0" dirty="0" smtClean="0">
              <a:effectLst/>
              <a:latin typeface="Times New Roman" pitchFamily="18" charset="0"/>
              <a:cs typeface="Times New Roman" pitchFamily="18" charset="0"/>
            </a:rPr>
            <a:t>specifications in European market</a:t>
          </a:r>
          <a:endParaRPr lang="en-GB" sz="1000" kern="1200" dirty="0"/>
        </a:p>
        <a:p>
          <a:pPr marL="57150" lvl="1" indent="-57150" algn="l" defTabSz="444500">
            <a:lnSpc>
              <a:spcPct val="90000"/>
            </a:lnSpc>
            <a:spcBef>
              <a:spcPct val="0"/>
            </a:spcBef>
            <a:spcAft>
              <a:spcPct val="15000"/>
            </a:spcAft>
            <a:buChar char="••"/>
          </a:pPr>
          <a:r>
            <a:rPr lang="en-GB" sz="1000" kern="1200" dirty="0" smtClean="0"/>
            <a:t>Marketing Dept.</a:t>
          </a:r>
          <a:endParaRPr lang="en-GB" sz="1000" kern="1200" dirty="0"/>
        </a:p>
      </dsp:txBody>
      <dsp:txXfrm>
        <a:off x="2286910" y="195220"/>
        <a:ext cx="1845082" cy="1845082"/>
      </dsp:txXfrm>
    </dsp:sp>
    <dsp:sp modelId="{E41E32AC-7F2C-473C-B793-A076547E9363}">
      <dsp:nvSpPr>
        <dsp:cNvPr id="0" name=""/>
        <dsp:cNvSpPr/>
      </dsp:nvSpPr>
      <dsp:spPr>
        <a:xfrm>
          <a:off x="3384162" y="1464969"/>
          <a:ext cx="1845082" cy="1845082"/>
        </a:xfrm>
        <a:prstGeom prst="ellipse">
          <a:avLst/>
        </a:prstGeom>
        <a:gradFill rotWithShape="0">
          <a:gsLst>
            <a:gs pos="0">
              <a:schemeClr val="lt1">
                <a:alpha val="50000"/>
                <a:hueOff val="0"/>
                <a:satOff val="0"/>
                <a:lumOff val="0"/>
                <a:alphaOff val="0"/>
                <a:shade val="51000"/>
                <a:satMod val="130000"/>
              </a:schemeClr>
            </a:gs>
            <a:gs pos="80000">
              <a:schemeClr val="lt1">
                <a:alpha val="50000"/>
                <a:hueOff val="0"/>
                <a:satOff val="0"/>
                <a:lumOff val="0"/>
                <a:alphaOff val="0"/>
                <a:shade val="93000"/>
                <a:satMod val="130000"/>
              </a:schemeClr>
            </a:gs>
            <a:gs pos="100000">
              <a:schemeClr val="lt1">
                <a:alpha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101541" tIns="12700" rIns="101541" bIns="12700" numCol="1" spcCol="1270" anchor="ctr" anchorCtr="1">
          <a:noAutofit/>
        </a:bodyPr>
        <a:lstStyle/>
        <a:p>
          <a:pPr lvl="0" algn="l" defTabSz="444500">
            <a:lnSpc>
              <a:spcPct val="90000"/>
            </a:lnSpc>
            <a:spcBef>
              <a:spcPct val="0"/>
            </a:spcBef>
            <a:spcAft>
              <a:spcPct val="35000"/>
            </a:spcAft>
          </a:pPr>
          <a:r>
            <a:rPr lang="en-GB" altLang="zh-CN" sz="1000" u="none" strike="noStrike" kern="1200" dirty="0" smtClean="0">
              <a:effectLst/>
              <a:latin typeface="Times New Roman" pitchFamily="18" charset="0"/>
              <a:cs typeface="Times New Roman" pitchFamily="18" charset="0"/>
            </a:rPr>
            <a:t>Reducing</a:t>
          </a:r>
          <a:r>
            <a:rPr lang="en-GB" altLang="zh-CN" sz="1000" u="none" strike="noStrike" kern="1200" baseline="0" dirty="0" smtClean="0">
              <a:effectLst/>
              <a:latin typeface="Times New Roman" pitchFamily="18" charset="0"/>
              <a:cs typeface="Times New Roman" pitchFamily="18" charset="0"/>
            </a:rPr>
            <a:t> waste and defects</a:t>
          </a:r>
          <a:endParaRPr lang="en-GB" sz="1000" kern="1200" dirty="0"/>
        </a:p>
        <a:p>
          <a:pPr marL="57150" lvl="1" indent="-57150" algn="l" defTabSz="444500">
            <a:lnSpc>
              <a:spcPct val="90000"/>
            </a:lnSpc>
            <a:spcBef>
              <a:spcPct val="0"/>
            </a:spcBef>
            <a:spcAft>
              <a:spcPct val="15000"/>
            </a:spcAft>
            <a:buChar char="••"/>
          </a:pPr>
          <a:r>
            <a:rPr lang="en-GB" sz="1000" kern="1200" dirty="0" smtClean="0"/>
            <a:t>All Dept.</a:t>
          </a:r>
          <a:endParaRPr lang="en-GB" sz="1000" kern="1200" dirty="0"/>
        </a:p>
      </dsp:txBody>
      <dsp:txXfrm>
        <a:off x="3384162" y="1464969"/>
        <a:ext cx="1845082" cy="1845082"/>
      </dsp:txXfrm>
    </dsp:sp>
    <dsp:sp modelId="{0E9C6095-CE45-4FB5-99A5-52A37A414BB3}">
      <dsp:nvSpPr>
        <dsp:cNvPr id="0" name=""/>
        <dsp:cNvSpPr/>
      </dsp:nvSpPr>
      <dsp:spPr>
        <a:xfrm>
          <a:off x="4388570" y="125162"/>
          <a:ext cx="1845082" cy="1845082"/>
        </a:xfrm>
        <a:prstGeom prst="ellipse">
          <a:avLst/>
        </a:prstGeom>
        <a:gradFill rotWithShape="0">
          <a:gsLst>
            <a:gs pos="0">
              <a:schemeClr val="lt1">
                <a:alpha val="50000"/>
                <a:hueOff val="0"/>
                <a:satOff val="0"/>
                <a:lumOff val="0"/>
                <a:alphaOff val="0"/>
                <a:shade val="51000"/>
                <a:satMod val="130000"/>
              </a:schemeClr>
            </a:gs>
            <a:gs pos="80000">
              <a:schemeClr val="lt1">
                <a:alpha val="50000"/>
                <a:hueOff val="0"/>
                <a:satOff val="0"/>
                <a:lumOff val="0"/>
                <a:alphaOff val="0"/>
                <a:shade val="93000"/>
                <a:satMod val="130000"/>
              </a:schemeClr>
            </a:gs>
            <a:gs pos="100000">
              <a:schemeClr val="lt1">
                <a:alpha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101541" tIns="12700" rIns="101541" bIns="12700" numCol="1" spcCol="1270" anchor="ctr" anchorCtr="1">
          <a:noAutofit/>
        </a:bodyPr>
        <a:lstStyle/>
        <a:p>
          <a:pPr lvl="0" algn="l" defTabSz="444500">
            <a:lnSpc>
              <a:spcPct val="90000"/>
            </a:lnSpc>
            <a:spcBef>
              <a:spcPct val="0"/>
            </a:spcBef>
            <a:spcAft>
              <a:spcPct val="35000"/>
            </a:spcAft>
          </a:pPr>
          <a:r>
            <a:rPr lang="en-GB" sz="1000" kern="1200" dirty="0" smtClean="0"/>
            <a:t>Achieve Profitable Targets</a:t>
          </a:r>
          <a:endParaRPr lang="en-GB" sz="1000" kern="1200" dirty="0"/>
        </a:p>
        <a:p>
          <a:pPr marL="57150" lvl="1" indent="-57150" algn="l" defTabSz="444500">
            <a:lnSpc>
              <a:spcPct val="90000"/>
            </a:lnSpc>
            <a:spcBef>
              <a:spcPct val="0"/>
            </a:spcBef>
            <a:spcAft>
              <a:spcPct val="15000"/>
            </a:spcAft>
            <a:buChar char="••"/>
          </a:pPr>
          <a:r>
            <a:rPr lang="en-GB" sz="1000" kern="1200" dirty="0" smtClean="0"/>
            <a:t>All Dept.</a:t>
          </a:r>
          <a:endParaRPr lang="en-GB" sz="1000" kern="1200" dirty="0"/>
        </a:p>
      </dsp:txBody>
      <dsp:txXfrm>
        <a:off x="4388570" y="125162"/>
        <a:ext cx="1845082" cy="1845082"/>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3.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97FC5F3-E3FB-4DED-B4FA-CB0E5563CE79}" type="datetimeFigureOut">
              <a:rPr lang="en-GB" smtClean="0"/>
              <a:pPr/>
              <a:t>22/02/2011</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3C949E-D890-4F33-BF38-A42922BAC40A}" type="slidenum">
              <a:rPr lang="en-GB" smtClean="0"/>
              <a:pPr/>
              <a:t>‹#›</a:t>
            </a:fld>
            <a:endParaRPr lang="en-GB"/>
          </a:p>
        </p:txBody>
      </p:sp>
    </p:spTree>
    <p:extLst>
      <p:ext uri="{BB962C8B-B14F-4D97-AF65-F5344CB8AC3E}">
        <p14:creationId xmlns:p14="http://schemas.microsoft.com/office/powerpoint/2010/main" xmlns="" val="4054138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Constancy of purpose (first point of Deming’s 14 points)</a:t>
            </a:r>
          </a:p>
          <a:p>
            <a:pPr marL="285750" indent="-285750">
              <a:buFontTx/>
              <a:buChar char="-"/>
            </a:pPr>
            <a:r>
              <a:rPr lang="en-GB" dirty="0" smtClean="0">
                <a:solidFill>
                  <a:prstClr val="black"/>
                </a:solidFill>
              </a:rPr>
              <a:t>Clarity of Vision</a:t>
            </a:r>
          </a:p>
          <a:p>
            <a:pPr marL="285750" indent="-285750">
              <a:buFontTx/>
              <a:buChar char="-"/>
            </a:pPr>
            <a:r>
              <a:rPr lang="en-GB" dirty="0" smtClean="0">
                <a:solidFill>
                  <a:prstClr val="black"/>
                </a:solidFill>
              </a:rPr>
              <a:t>Opinion Based</a:t>
            </a:r>
          </a:p>
          <a:p>
            <a:pPr marL="285750" indent="-285750">
              <a:buFontTx/>
              <a:buChar char="-"/>
            </a:pPr>
            <a:r>
              <a:rPr lang="en-GB" dirty="0" smtClean="0">
                <a:solidFill>
                  <a:prstClr val="black"/>
                </a:solidFill>
              </a:rPr>
              <a:t>Departmental Goals &amp;</a:t>
            </a:r>
            <a:br>
              <a:rPr lang="en-GB" dirty="0" smtClean="0">
                <a:solidFill>
                  <a:prstClr val="black"/>
                </a:solidFill>
              </a:rPr>
            </a:br>
            <a:r>
              <a:rPr lang="en-GB" dirty="0" smtClean="0">
                <a:solidFill>
                  <a:prstClr val="black"/>
                </a:solidFill>
              </a:rPr>
              <a:t>Organisational Goals</a:t>
            </a:r>
          </a:p>
          <a:p>
            <a:pPr marL="285750" indent="-285750">
              <a:buFontTx/>
              <a:buChar char="-"/>
            </a:pPr>
            <a:r>
              <a:rPr lang="en-GB" dirty="0" smtClean="0">
                <a:solidFill>
                  <a:prstClr val="black"/>
                </a:solidFill>
              </a:rPr>
              <a:t>People Commitment</a:t>
            </a:r>
          </a:p>
          <a:p>
            <a:endParaRPr lang="en-GB" dirty="0" smtClean="0"/>
          </a:p>
          <a:p>
            <a:endParaRPr lang="en-GB" dirty="0"/>
          </a:p>
        </p:txBody>
      </p:sp>
      <p:sp>
        <p:nvSpPr>
          <p:cNvPr id="4" name="Slide Number Placeholder 3"/>
          <p:cNvSpPr>
            <a:spLocks noGrp="1"/>
          </p:cNvSpPr>
          <p:nvPr>
            <p:ph type="sldNum" sz="quarter" idx="10"/>
          </p:nvPr>
        </p:nvSpPr>
        <p:spPr/>
        <p:txBody>
          <a:bodyPr/>
          <a:lstStyle/>
          <a:p>
            <a:fld id="{3F3C949E-D890-4F33-BF38-A42922BAC40A}" type="slidenum">
              <a:rPr lang="en-GB" smtClean="0"/>
              <a:pPr/>
              <a:t>2</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In the ACT stage we discuss how</a:t>
            </a:r>
            <a:r>
              <a:rPr lang="en-GB" baseline="0" dirty="0" smtClean="0"/>
              <a:t> we develop the vision and the strategy to improve upon our current scenario</a:t>
            </a:r>
            <a:endParaRPr lang="en-GB" dirty="0"/>
          </a:p>
        </p:txBody>
      </p:sp>
      <p:sp>
        <p:nvSpPr>
          <p:cNvPr id="4" name="Slide Number Placeholder 3"/>
          <p:cNvSpPr>
            <a:spLocks noGrp="1"/>
          </p:cNvSpPr>
          <p:nvPr>
            <p:ph type="sldNum" sz="quarter" idx="10"/>
          </p:nvPr>
        </p:nvSpPr>
        <p:spPr/>
        <p:txBody>
          <a:bodyPr/>
          <a:lstStyle/>
          <a:p>
            <a:fld id="{3F3C949E-D890-4F33-BF38-A42922BAC40A}" type="slidenum">
              <a:rPr lang="en-GB" smtClean="0"/>
              <a:pPr/>
              <a:t>11</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3F3C949E-D890-4F33-BF38-A42922BAC40A}" type="slidenum">
              <a:rPr lang="en-GB" smtClean="0"/>
              <a:pPr/>
              <a:t>12</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3F3C949E-D890-4F33-BF38-A42922BAC40A}" type="slidenum">
              <a:rPr lang="en-GB" smtClean="0"/>
              <a:pPr/>
              <a:t>25</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3F3C949E-D890-4F33-BF38-A42922BAC40A}" type="slidenum">
              <a:rPr lang="en-GB" smtClean="0"/>
              <a:pPr/>
              <a:t>3</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GB" altLang="zh-CN" dirty="0" smtClean="0"/>
              <a:t>Hoshin</a:t>
            </a:r>
            <a:r>
              <a:rPr lang="en-GB" altLang="zh-CN" baseline="0" dirty="0" smtClean="0"/>
              <a:t> Kanri is the step by step planning, implementation and review process of managed change. </a:t>
            </a:r>
            <a:endParaRPr lang="zh-CN" altLang="en-US" dirty="0"/>
          </a:p>
        </p:txBody>
      </p:sp>
      <p:sp>
        <p:nvSpPr>
          <p:cNvPr id="4" name="灯片编号占位符 3"/>
          <p:cNvSpPr>
            <a:spLocks noGrp="1"/>
          </p:cNvSpPr>
          <p:nvPr>
            <p:ph type="sldNum" sz="quarter" idx="10"/>
          </p:nvPr>
        </p:nvSpPr>
        <p:spPr/>
        <p:txBody>
          <a:bodyPr/>
          <a:lstStyle/>
          <a:p>
            <a:fld id="{3F3C949E-D890-4F33-BF38-A42922BAC40A}" type="slidenum">
              <a:rPr lang="en-GB" smtClean="0"/>
              <a:pPr/>
              <a:t>4</a:t>
            </a:fld>
            <a:endParaRPr lang="en-GB"/>
          </a:p>
        </p:txBody>
      </p:sp>
    </p:spTree>
    <p:extLst>
      <p:ext uri="{BB962C8B-B14F-4D97-AF65-F5344CB8AC3E}">
        <p14:creationId xmlns:p14="http://schemas.microsoft.com/office/powerpoint/2010/main" xmlns="" val="32854326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3F3C949E-D890-4F33-BF38-A42922BAC40A}" type="slidenum">
              <a:rPr lang="en-GB" smtClean="0"/>
              <a:pPr/>
              <a:t>5</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BS minimizes information</a:t>
            </a:r>
            <a:r>
              <a:rPr lang="en-GB" baseline="0" dirty="0" smtClean="0"/>
              <a:t> overload</a:t>
            </a:r>
          </a:p>
          <a:p>
            <a:r>
              <a:rPr lang="en-GB" baseline="0" dirty="0" smtClean="0"/>
              <a:t>Forces managers to focus on the handful of measures that are most critical.</a:t>
            </a:r>
            <a:endParaRPr lang="en-GB" dirty="0"/>
          </a:p>
        </p:txBody>
      </p:sp>
      <p:sp>
        <p:nvSpPr>
          <p:cNvPr id="4" name="Slide Number Placeholder 3"/>
          <p:cNvSpPr>
            <a:spLocks noGrp="1"/>
          </p:cNvSpPr>
          <p:nvPr>
            <p:ph type="sldNum" sz="quarter" idx="10"/>
          </p:nvPr>
        </p:nvSpPr>
        <p:spPr/>
        <p:txBody>
          <a:bodyPr/>
          <a:lstStyle/>
          <a:p>
            <a:fld id="{3F3C949E-D890-4F33-BF38-A42922BAC40A}" type="slidenum">
              <a:rPr lang="en-GB" smtClean="0"/>
              <a:pPr/>
              <a:t>6</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Different researchers say that HK</a:t>
            </a:r>
            <a:r>
              <a:rPr lang="en-GB" baseline="0" dirty="0" smtClean="0"/>
              <a:t> is PDCA applied. Some say starting with A, some say with C. We realized that this (CAPD) is the sequence in which we apply it and it suits our situation.</a:t>
            </a:r>
            <a:endParaRPr lang="en-GB" dirty="0"/>
          </a:p>
        </p:txBody>
      </p:sp>
      <p:sp>
        <p:nvSpPr>
          <p:cNvPr id="4" name="Slide Number Placeholder 3"/>
          <p:cNvSpPr>
            <a:spLocks noGrp="1"/>
          </p:cNvSpPr>
          <p:nvPr>
            <p:ph type="sldNum" sz="quarter" idx="10"/>
          </p:nvPr>
        </p:nvSpPr>
        <p:spPr/>
        <p:txBody>
          <a:bodyPr/>
          <a:lstStyle/>
          <a:p>
            <a:fld id="{3F3C949E-D890-4F33-BF38-A42922BAC40A}" type="slidenum">
              <a:rPr lang="en-GB" smtClean="0"/>
              <a:pPr/>
              <a:t>7</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In the first, (CHECK)</a:t>
            </a:r>
            <a:r>
              <a:rPr lang="en-GB" baseline="0" dirty="0" smtClean="0"/>
              <a:t> stage, we define first, our current scenario</a:t>
            </a:r>
            <a:endParaRPr lang="en-GB" dirty="0"/>
          </a:p>
        </p:txBody>
      </p:sp>
      <p:sp>
        <p:nvSpPr>
          <p:cNvPr id="4" name="Slide Number Placeholder 3"/>
          <p:cNvSpPr>
            <a:spLocks noGrp="1"/>
          </p:cNvSpPr>
          <p:nvPr>
            <p:ph type="sldNum" sz="quarter" idx="10"/>
          </p:nvPr>
        </p:nvSpPr>
        <p:spPr/>
        <p:txBody>
          <a:bodyPr/>
          <a:lstStyle/>
          <a:p>
            <a:fld id="{3F3C949E-D890-4F33-BF38-A42922BAC40A}" type="slidenum">
              <a:rPr lang="en-GB" smtClean="0"/>
              <a:pPr/>
              <a:t>8</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Further, within the check stage, we analyse Wave-riders</a:t>
            </a:r>
            <a:r>
              <a:rPr lang="en-GB" baseline="0" dirty="0" smtClean="0"/>
              <a:t> against the  background of the market.</a:t>
            </a:r>
            <a:endParaRPr lang="en-GB" dirty="0"/>
          </a:p>
        </p:txBody>
      </p:sp>
      <p:sp>
        <p:nvSpPr>
          <p:cNvPr id="4" name="Slide Number Placeholder 3"/>
          <p:cNvSpPr>
            <a:spLocks noGrp="1"/>
          </p:cNvSpPr>
          <p:nvPr>
            <p:ph type="sldNum" sz="quarter" idx="10"/>
          </p:nvPr>
        </p:nvSpPr>
        <p:spPr/>
        <p:txBody>
          <a:bodyPr/>
          <a:lstStyle/>
          <a:p>
            <a:fld id="{3F3C949E-D890-4F33-BF38-A42922BAC40A}" type="slidenum">
              <a:rPr lang="en-GB" smtClean="0"/>
              <a:pPr/>
              <a:t>9</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As a result</a:t>
            </a:r>
            <a:r>
              <a:rPr lang="en-GB" baseline="0" dirty="0" smtClean="0"/>
              <a:t> of our analysis, we do the SWOT of the current scenario, so as to further realise our potential, and develop upon it.</a:t>
            </a:r>
            <a:endParaRPr lang="en-GB" dirty="0"/>
          </a:p>
        </p:txBody>
      </p:sp>
      <p:sp>
        <p:nvSpPr>
          <p:cNvPr id="4" name="Slide Number Placeholder 3"/>
          <p:cNvSpPr>
            <a:spLocks noGrp="1"/>
          </p:cNvSpPr>
          <p:nvPr>
            <p:ph type="sldNum" sz="quarter" idx="10"/>
          </p:nvPr>
        </p:nvSpPr>
        <p:spPr/>
        <p:txBody>
          <a:bodyPr/>
          <a:lstStyle/>
          <a:p>
            <a:fld id="{3F3C949E-D890-4F33-BF38-A42922BAC40A}" type="slidenum">
              <a:rPr lang="en-GB" smtClean="0"/>
              <a:pPr/>
              <a:t>10</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GB"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dirty="0"/>
          </a:p>
        </p:txBody>
      </p:sp>
      <p:sp>
        <p:nvSpPr>
          <p:cNvPr id="7" name="Date Placeholder 6"/>
          <p:cNvSpPr>
            <a:spLocks noGrp="1"/>
          </p:cNvSpPr>
          <p:nvPr>
            <p:ph type="dt" sz="half" idx="10"/>
          </p:nvPr>
        </p:nvSpPr>
        <p:spPr/>
        <p:txBody>
          <a:bodyPr/>
          <a:lstStyle/>
          <a:p>
            <a:fld id="{530820CF-B880-4189-942D-D702A7CBA730}" type="datetimeFigureOut">
              <a:rPr lang="zh-CN" altLang="en-US" smtClean="0"/>
              <a:pPr/>
              <a:t>2011/2/22</a:t>
            </a:fld>
            <a:endParaRPr lang="zh-CN" altLang="en-US"/>
          </a:p>
        </p:txBody>
      </p:sp>
      <p:sp>
        <p:nvSpPr>
          <p:cNvPr id="8" name="Slide Number Placeholder 7"/>
          <p:cNvSpPr>
            <a:spLocks noGrp="1"/>
          </p:cNvSpPr>
          <p:nvPr>
            <p:ph type="sldNum" sz="quarter" idx="11"/>
          </p:nvPr>
        </p:nvSpPr>
        <p:spPr/>
        <p:txBody>
          <a:bodyPr/>
          <a:lstStyle/>
          <a:p>
            <a:fld id="{6E2D2B3B-882E-40F3-A32F-6DD516915044}" type="slidenum">
              <a:rPr lang="en-US" smtClean="0"/>
              <a:pPr/>
              <a:t>‹#›</a:t>
            </a:fld>
            <a:endParaRPr lang="en-US" dirty="0"/>
          </a:p>
        </p:txBody>
      </p:sp>
      <p:sp>
        <p:nvSpPr>
          <p:cNvPr id="9" name="Footer Placeholder 8"/>
          <p:cNvSpPr>
            <a:spLocks noGrp="1"/>
          </p:cNvSpPr>
          <p:nvPr>
            <p:ph type="ftr" sz="quarter" idx="12"/>
          </p:nvPr>
        </p:nvSpPr>
        <p:spPr/>
        <p:txBody>
          <a:bodyPr/>
          <a:lstStyle/>
          <a:p>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pPr/>
              <a:t>2011/2/22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pPr/>
              <a:t>2011/2/22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smtClean="0"/>
          </a:p>
        </p:txBody>
      </p:sp>
      <p:sp>
        <p:nvSpPr>
          <p:cNvPr id="4" name="Date Placeholder 3"/>
          <p:cNvSpPr>
            <a:spLocks noGrp="1"/>
          </p:cNvSpPr>
          <p:nvPr>
            <p:ph type="dt" sz="half" idx="10"/>
          </p:nvPr>
        </p:nvSpPr>
        <p:spPr/>
        <p:txBody>
          <a:bodyPr/>
          <a:lstStyle/>
          <a:p>
            <a:fld id="{530820CF-B880-4189-942D-D702A7CBA730}" type="datetimeFigureOut">
              <a:rPr lang="zh-CN" altLang="en-US" smtClean="0"/>
              <a:pPr/>
              <a:t>2011/2/22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GB"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530820CF-B880-4189-942D-D702A7CBA730}" type="datetimeFigureOut">
              <a:rPr lang="zh-CN" altLang="en-US" smtClean="0"/>
              <a:pPr/>
              <a:t>2011/2/22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smtClean="0"/>
          </a:p>
        </p:txBody>
      </p:sp>
      <p:sp>
        <p:nvSpPr>
          <p:cNvPr id="5" name="Date Placeholder 4"/>
          <p:cNvSpPr>
            <a:spLocks noGrp="1"/>
          </p:cNvSpPr>
          <p:nvPr>
            <p:ph type="dt" sz="half" idx="10"/>
          </p:nvPr>
        </p:nvSpPr>
        <p:spPr/>
        <p:txBody>
          <a:bodyPr/>
          <a:lstStyle/>
          <a:p>
            <a:fld id="{530820CF-B880-4189-942D-D702A7CBA730}" type="datetimeFigureOut">
              <a:rPr lang="zh-CN" altLang="en-US" smtClean="0"/>
              <a:pPr/>
              <a:t>2011/2/22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9" name="Content Placeholder 8"/>
          <p:cNvSpPr>
            <a:spLocks noGrp="1"/>
          </p:cNvSpPr>
          <p:nvPr>
            <p:ph sz="quarter" idx="13"/>
          </p:nvPr>
        </p:nvSpPr>
        <p:spPr>
          <a:xfrm>
            <a:off x="365760" y="1600200"/>
            <a:ext cx="4041648" cy="452628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7" name="Date Placeholder 6"/>
          <p:cNvSpPr>
            <a:spLocks noGrp="1"/>
          </p:cNvSpPr>
          <p:nvPr>
            <p:ph type="dt" sz="half" idx="10"/>
          </p:nvPr>
        </p:nvSpPr>
        <p:spPr/>
        <p:txBody>
          <a:bodyPr/>
          <a:lstStyle/>
          <a:p>
            <a:fld id="{530820CF-B880-4189-942D-D702A7CBA730}" type="datetimeFigureOut">
              <a:rPr lang="zh-CN" altLang="en-US" smtClean="0"/>
              <a:pPr/>
              <a:t>2011/2/22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11" name="Content Placeholder 10"/>
          <p:cNvSpPr>
            <a:spLocks noGrp="1"/>
          </p:cNvSpPr>
          <p:nvPr>
            <p:ph sz="quarter" idx="13"/>
          </p:nvPr>
        </p:nvSpPr>
        <p:spPr>
          <a:xfrm>
            <a:off x="457200" y="2212848"/>
            <a:ext cx="4041648" cy="3913632"/>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dirty="0"/>
          </a:p>
        </p:txBody>
      </p:sp>
      <p:sp>
        <p:nvSpPr>
          <p:cNvPr id="3" name="Date Placeholder 2"/>
          <p:cNvSpPr>
            <a:spLocks noGrp="1"/>
          </p:cNvSpPr>
          <p:nvPr>
            <p:ph type="dt" sz="half" idx="10"/>
          </p:nvPr>
        </p:nvSpPr>
        <p:spPr/>
        <p:txBody>
          <a:bodyPr/>
          <a:lstStyle/>
          <a:p>
            <a:fld id="{530820CF-B880-4189-942D-D702A7CBA730}" type="datetimeFigureOut">
              <a:rPr lang="zh-CN" altLang="en-US" smtClean="0"/>
              <a:pPr/>
              <a:t>2011/2/22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820CF-B880-4189-942D-D702A7CBA730}" type="datetimeFigureOut">
              <a:rPr lang="zh-CN" altLang="en-US" smtClean="0"/>
              <a:pPr/>
              <a:t>2011/2/22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GB"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530820CF-B880-4189-942D-D702A7CBA730}" type="datetimeFigureOut">
              <a:rPr lang="zh-CN" altLang="en-US" smtClean="0"/>
              <a:pPr/>
              <a:t>2011/2/22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GB"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530820CF-B880-4189-942D-D702A7CBA730}" type="datetimeFigureOut">
              <a:rPr lang="zh-CN" altLang="en-US" smtClean="0"/>
              <a:pPr/>
              <a:t>2011/2/22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GB"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530820CF-B880-4189-942D-D702A7CBA730}" type="datetimeFigureOut">
              <a:rPr lang="zh-CN" altLang="en-US" smtClean="0"/>
              <a:pPr/>
              <a:t>2011/2/22</a:t>
            </a:fld>
            <a:endParaRPr lang="zh-CN" altLang="en-US"/>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zh-CN" altLang="en-US"/>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0C913308-F349-4B6D-A68A-DD1791B4A57B}" type="slidenum">
              <a:rPr lang="zh-CN" altLang="en-US" smtClean="0"/>
              <a:pPr/>
              <a:t>‹#›</a:t>
            </a:fld>
            <a:endParaRPr lang="zh-CN" altLang="en-US"/>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888" r:id="rId1"/>
    <p:sldLayoutId id="2147483889" r:id="rId2"/>
    <p:sldLayoutId id="2147483890" r:id="rId3"/>
    <p:sldLayoutId id="2147483891" r:id="rId4"/>
    <p:sldLayoutId id="2147483892" r:id="rId5"/>
    <p:sldLayoutId id="2147483893" r:id="rId6"/>
    <p:sldLayoutId id="2147483894" r:id="rId7"/>
    <p:sldLayoutId id="2147483895" r:id="rId8"/>
    <p:sldLayoutId id="2147483896" r:id="rId9"/>
    <p:sldLayoutId id="2147483897" r:id="rId10"/>
    <p:sldLayoutId id="2147483898"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Data" Target="../diagrams/data2.xml"/><Relationship Id="rId7" Type="http://schemas.openxmlformats.org/officeDocument/2006/relationships/diagramData" Target="../diagrams/data3.xml"/><Relationship Id="rId12" Type="http://schemas.microsoft.com/office/2007/relationships/diagramDrawing" Target="../diagrams/drawing3.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2.xml"/><Relationship Id="rId11" Type="http://schemas.microsoft.com/office/2007/relationships/diagramDrawing" Target="../diagrams/drawing2.xml"/><Relationship Id="rId5" Type="http://schemas.openxmlformats.org/officeDocument/2006/relationships/diagramQuickStyle" Target="../diagrams/quickStyle2.xml"/><Relationship Id="rId10" Type="http://schemas.openxmlformats.org/officeDocument/2006/relationships/diagramColors" Target="../diagrams/colors3.xml"/><Relationship Id="rId4" Type="http://schemas.openxmlformats.org/officeDocument/2006/relationships/diagramLayout" Target="../diagrams/layout2.xml"/><Relationship Id="rId9"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 Id="rId5" Type="http://schemas.openxmlformats.org/officeDocument/2006/relationships/image" Target="../media/image15.png"/><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gif"/><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diagramQuickStyle" Target="../diagrams/quickStyle5.xml"/><Relationship Id="rId3" Type="http://schemas.openxmlformats.org/officeDocument/2006/relationships/diagramLayout" Target="../diagrams/layout4.xml"/><Relationship Id="rId7" Type="http://schemas.openxmlformats.org/officeDocument/2006/relationships/diagramLayout" Target="../diagrams/layout5.xml"/><Relationship Id="rId2" Type="http://schemas.openxmlformats.org/officeDocument/2006/relationships/diagramData" Target="../diagrams/data4.xml"/><Relationship Id="rId1" Type="http://schemas.openxmlformats.org/officeDocument/2006/relationships/slideLayout" Target="../slideLayouts/slideLayout1.xml"/><Relationship Id="rId6" Type="http://schemas.openxmlformats.org/officeDocument/2006/relationships/diagramData" Target="../diagrams/data5.xml"/><Relationship Id="rId11" Type="http://schemas.microsoft.com/office/2007/relationships/diagramDrawing" Target="../diagrams/drawing5.xml"/><Relationship Id="rId5" Type="http://schemas.openxmlformats.org/officeDocument/2006/relationships/diagramColors" Target="../diagrams/colors4.xml"/><Relationship Id="rId10" Type="http://schemas.microsoft.com/office/2007/relationships/diagramDrawing" Target="../diagrams/drawing4.xml"/><Relationship Id="rId4" Type="http://schemas.openxmlformats.org/officeDocument/2006/relationships/diagramQuickStyle" Target="../diagrams/quickStyle4.xml"/><Relationship Id="rId9" Type="http://schemas.openxmlformats.org/officeDocument/2006/relationships/diagramColors" Target="../diagrams/colors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6" Type="http://schemas.microsoft.com/office/2007/relationships/diagramDrawing" Target="../diagrams/drawing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7.gif"/><Relationship Id="rId13" Type="http://schemas.openxmlformats.org/officeDocument/2006/relationships/image" Target="../media/image12.jpeg"/><Relationship Id="rId3" Type="http://schemas.openxmlformats.org/officeDocument/2006/relationships/diagramData" Target="../diagrams/data1.xml"/><Relationship Id="rId7" Type="http://schemas.openxmlformats.org/officeDocument/2006/relationships/image" Target="../media/image6.jpeg"/><Relationship Id="rId12"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image" Target="../media/image10.jpeg"/><Relationship Id="rId5" Type="http://schemas.openxmlformats.org/officeDocument/2006/relationships/diagramQuickStyle" Target="../diagrams/quickStyle1.xml"/><Relationship Id="rId15" Type="http://schemas.microsoft.com/office/2007/relationships/diagramDrawing" Target="../diagrams/drawing1.xml"/><Relationship Id="rId10" Type="http://schemas.openxmlformats.org/officeDocument/2006/relationships/image" Target="../media/image9.jpeg"/><Relationship Id="rId4" Type="http://schemas.openxmlformats.org/officeDocument/2006/relationships/diagramLayout" Target="../diagrams/layout1.xml"/><Relationship Id="rId9" Type="http://schemas.openxmlformats.org/officeDocument/2006/relationships/image" Target="../media/image8.gif"/><Relationship Id="rId14" Type="http://schemas.openxmlformats.org/officeDocument/2006/relationships/image" Target="../media/image13.jpeg"/></Relationships>
</file>

<file path=ppt/slides/_rels/slide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5.png"/><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611560" y="1916832"/>
            <a:ext cx="7920880" cy="1354217"/>
          </a:xfrm>
          <a:prstGeom prst="rect">
            <a:avLst/>
          </a:prstGeom>
        </p:spPr>
        <p:txBody>
          <a:bodyPr wrap="square">
            <a:spAutoFit/>
          </a:bodyPr>
          <a:lstStyle/>
          <a:p>
            <a:pPr algn="ctr"/>
            <a:r>
              <a:rPr lang="en-US" altLang="zh-CN" sz="5000" dirty="0" smtClean="0">
                <a:solidFill>
                  <a:schemeClr val="accent1">
                    <a:lumMod val="75000"/>
                  </a:schemeClr>
                </a:solidFill>
                <a:latin typeface="Times New Roman" pitchFamily="18" charset="0"/>
                <a:cs typeface="Times New Roman" pitchFamily="18" charset="0"/>
              </a:rPr>
              <a:t>Winning Strategy</a:t>
            </a:r>
          </a:p>
          <a:p>
            <a:pPr algn="ctr"/>
            <a:r>
              <a:rPr lang="en-US" altLang="zh-CN" sz="3200" dirty="0" smtClean="0">
                <a:solidFill>
                  <a:schemeClr val="accent1">
                    <a:lumMod val="75000"/>
                  </a:schemeClr>
                </a:solidFill>
                <a:latin typeface="Times New Roman" pitchFamily="18" charset="0"/>
                <a:cs typeface="Times New Roman" pitchFamily="18" charset="0"/>
              </a:rPr>
              <a:t>Deployment for Continuous Improvement</a:t>
            </a:r>
            <a:endParaRPr lang="zh-CN" altLang="en-US" sz="3200" dirty="0">
              <a:solidFill>
                <a:schemeClr val="accent1">
                  <a:lumMod val="75000"/>
                </a:schemeClr>
              </a:solidFill>
              <a:latin typeface="Times New Roman" pitchFamily="18" charset="0"/>
              <a:cs typeface="Times New Roman" pitchFamily="18" charset="0"/>
            </a:endParaRPr>
          </a:p>
        </p:txBody>
      </p:sp>
      <p:sp>
        <p:nvSpPr>
          <p:cNvPr id="5" name="矩形 4"/>
          <p:cNvSpPr/>
          <p:nvPr/>
        </p:nvSpPr>
        <p:spPr>
          <a:xfrm>
            <a:off x="4860032" y="4437112"/>
            <a:ext cx="1224136" cy="461665"/>
          </a:xfrm>
          <a:prstGeom prst="rect">
            <a:avLst/>
          </a:prstGeom>
        </p:spPr>
        <p:txBody>
          <a:bodyPr wrap="square">
            <a:spAutoFit/>
          </a:bodyPr>
          <a:lstStyle/>
          <a:p>
            <a:r>
              <a:rPr lang="zh-CN" altLang="zh-CN" sz="2400" dirty="0">
                <a:solidFill>
                  <a:srgbClr val="42568D"/>
                </a:solidFill>
                <a:latin typeface="Times New Roman" pitchFamily="18" charset="0"/>
                <a:cs typeface="Times New Roman" pitchFamily="18" charset="0"/>
              </a:rPr>
              <a:t>Team 3</a:t>
            </a:r>
          </a:p>
        </p:txBody>
      </p:sp>
      <p:sp>
        <p:nvSpPr>
          <p:cNvPr id="6" name="Rectangle 5"/>
          <p:cNvSpPr/>
          <p:nvPr/>
        </p:nvSpPr>
        <p:spPr>
          <a:xfrm>
            <a:off x="4932040" y="4826675"/>
            <a:ext cx="4572000" cy="2031325"/>
          </a:xfrm>
          <a:prstGeom prst="rect">
            <a:avLst/>
          </a:prstGeom>
        </p:spPr>
        <p:txBody>
          <a:bodyPr>
            <a:spAutoFit/>
          </a:bodyPr>
          <a:lstStyle/>
          <a:p>
            <a:r>
              <a:rPr lang="en-IN" dirty="0" smtClean="0">
                <a:solidFill>
                  <a:schemeClr val="bg1">
                    <a:lumMod val="50000"/>
                  </a:schemeClr>
                </a:solidFill>
              </a:rPr>
              <a:t>Juan Carlos </a:t>
            </a:r>
            <a:r>
              <a:rPr lang="en-IN" dirty="0" err="1" smtClean="0">
                <a:solidFill>
                  <a:schemeClr val="bg1">
                    <a:lumMod val="50000"/>
                  </a:schemeClr>
                </a:solidFill>
              </a:rPr>
              <a:t>Otalora</a:t>
            </a:r>
            <a:r>
              <a:rPr lang="en-IN" dirty="0" smtClean="0">
                <a:solidFill>
                  <a:schemeClr val="bg1">
                    <a:lumMod val="50000"/>
                  </a:schemeClr>
                </a:solidFill>
              </a:rPr>
              <a:t>-Rey,</a:t>
            </a:r>
          </a:p>
          <a:p>
            <a:r>
              <a:rPr lang="en-IN" dirty="0" smtClean="0">
                <a:solidFill>
                  <a:schemeClr val="bg1">
                    <a:lumMod val="50000"/>
                  </a:schemeClr>
                </a:solidFill>
              </a:rPr>
              <a:t>Awalpreet Kaur Takkar, </a:t>
            </a:r>
          </a:p>
          <a:p>
            <a:r>
              <a:rPr lang="en-IN" dirty="0" err="1" smtClean="0">
                <a:solidFill>
                  <a:schemeClr val="bg1">
                    <a:lumMod val="50000"/>
                  </a:schemeClr>
                </a:solidFill>
              </a:rPr>
              <a:t>Yuting</a:t>
            </a:r>
            <a:r>
              <a:rPr lang="en-IN" dirty="0" smtClean="0">
                <a:solidFill>
                  <a:schemeClr val="bg1">
                    <a:lumMod val="50000"/>
                  </a:schemeClr>
                </a:solidFill>
              </a:rPr>
              <a:t> Zhao, </a:t>
            </a:r>
          </a:p>
          <a:p>
            <a:r>
              <a:rPr lang="en-IN" dirty="0" smtClean="0">
                <a:solidFill>
                  <a:schemeClr val="bg1">
                    <a:lumMod val="50000"/>
                  </a:schemeClr>
                </a:solidFill>
              </a:rPr>
              <a:t>Ayham Fattoum, </a:t>
            </a:r>
          </a:p>
          <a:p>
            <a:r>
              <a:rPr lang="en-IN" dirty="0" err="1" smtClean="0">
                <a:solidFill>
                  <a:schemeClr val="bg1">
                    <a:lumMod val="50000"/>
                  </a:schemeClr>
                </a:solidFill>
              </a:rPr>
              <a:t>Suprateek</a:t>
            </a:r>
            <a:r>
              <a:rPr lang="en-IN" dirty="0" smtClean="0">
                <a:solidFill>
                  <a:schemeClr val="bg1">
                    <a:lumMod val="50000"/>
                  </a:schemeClr>
                </a:solidFill>
              </a:rPr>
              <a:t> Roy, </a:t>
            </a:r>
          </a:p>
          <a:p>
            <a:r>
              <a:rPr lang="en-IN" dirty="0" err="1" smtClean="0">
                <a:solidFill>
                  <a:schemeClr val="bg1">
                    <a:lumMod val="50000"/>
                  </a:schemeClr>
                </a:solidFill>
              </a:rPr>
              <a:t>Marcin</a:t>
            </a:r>
            <a:r>
              <a:rPr lang="en-IN" dirty="0" smtClean="0">
                <a:solidFill>
                  <a:schemeClr val="bg1">
                    <a:lumMod val="50000"/>
                  </a:schemeClr>
                </a:solidFill>
              </a:rPr>
              <a:t> </a:t>
            </a:r>
            <a:r>
              <a:rPr lang="en-IN" dirty="0" err="1" smtClean="0">
                <a:solidFill>
                  <a:schemeClr val="bg1">
                    <a:lumMod val="50000"/>
                  </a:schemeClr>
                </a:solidFill>
              </a:rPr>
              <a:t>Czajkowski</a:t>
            </a:r>
            <a:r>
              <a:rPr lang="en-IN" dirty="0" smtClean="0"/>
              <a:t/>
            </a:r>
            <a:br>
              <a:rPr lang="en-IN" dirty="0" smtClean="0"/>
            </a:br>
            <a:endParaRPr lang="en-IN" dirty="0"/>
          </a:p>
        </p:txBody>
      </p:sp>
      <p:grpSp>
        <p:nvGrpSpPr>
          <p:cNvPr id="7" name="Group 6"/>
          <p:cNvGrpSpPr/>
          <p:nvPr/>
        </p:nvGrpSpPr>
        <p:grpSpPr>
          <a:xfrm>
            <a:off x="6228184" y="260648"/>
            <a:ext cx="2493449" cy="720080"/>
            <a:chOff x="6228184" y="260648"/>
            <a:chExt cx="2493449" cy="720080"/>
          </a:xfrm>
        </p:grpSpPr>
        <p:sp>
          <p:nvSpPr>
            <p:cNvPr id="8" name="Oval 7"/>
            <p:cNvSpPr/>
            <p:nvPr/>
          </p:nvSpPr>
          <p:spPr>
            <a:xfrm>
              <a:off x="6516216" y="260648"/>
              <a:ext cx="1944216" cy="720080"/>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6228184" y="332656"/>
              <a:ext cx="2493449" cy="523220"/>
            </a:xfrm>
            <a:prstGeom prst="rect">
              <a:avLst/>
            </a:prstGeom>
            <a:noFill/>
          </p:spPr>
          <p:txBody>
            <a:bodyPr wrap="square" lIns="91440" tIns="45720" rIns="91440" bIns="45720">
              <a:spAutoFit/>
            </a:bodyPr>
            <a:lstStyle/>
            <a:p>
              <a:pPr algn="ctr"/>
              <a:r>
                <a:rPr lang="en-US" sz="2800" b="1" i="1" cap="none" spc="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Forte" pitchFamily="66" charset="0"/>
                </a:rPr>
                <a:t>WaveRiders</a:t>
              </a:r>
              <a:endParaRPr lang="en-US" sz="2800" b="1" i="1" cap="none"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Forte" pitchFamily="66" charset="0"/>
              </a:endParaRPr>
            </a:p>
          </p:txBody>
        </p:sp>
      </p:grpSp>
    </p:spTree>
    <p:extLst>
      <p:ext uri="{BB962C8B-B14F-4D97-AF65-F5344CB8AC3E}">
        <p14:creationId xmlns:p14="http://schemas.microsoft.com/office/powerpoint/2010/main" xmlns="" val="36927694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1400"/>
            <a:ext cx="8229600" cy="1600200"/>
          </a:xfrm>
        </p:spPr>
        <p:txBody>
          <a:bodyPr/>
          <a:lstStyle/>
          <a:p>
            <a:r>
              <a:rPr lang="en-GB" dirty="0" smtClean="0"/>
              <a:t>SWOT</a:t>
            </a:r>
            <a:endParaRPr lang="en-GB" dirty="0"/>
          </a:p>
        </p:txBody>
      </p:sp>
      <p:sp>
        <p:nvSpPr>
          <p:cNvPr id="7" name="Rounded Rectangle 6"/>
          <p:cNvSpPr/>
          <p:nvPr/>
        </p:nvSpPr>
        <p:spPr>
          <a:xfrm>
            <a:off x="2411760" y="1916832"/>
            <a:ext cx="2016224" cy="4536504"/>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GB"/>
          </a:p>
        </p:txBody>
      </p:sp>
      <p:sp>
        <p:nvSpPr>
          <p:cNvPr id="8" name="Rounded Rectangle 7"/>
          <p:cNvSpPr/>
          <p:nvPr/>
        </p:nvSpPr>
        <p:spPr>
          <a:xfrm>
            <a:off x="179512" y="1916832"/>
            <a:ext cx="2016224" cy="4536504"/>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GB" dirty="0"/>
          </a:p>
        </p:txBody>
      </p:sp>
      <p:sp>
        <p:nvSpPr>
          <p:cNvPr id="9" name="Rounded Rectangle 8"/>
          <p:cNvSpPr/>
          <p:nvPr/>
        </p:nvSpPr>
        <p:spPr>
          <a:xfrm>
            <a:off x="4644008" y="1916832"/>
            <a:ext cx="2016224" cy="4536504"/>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GB"/>
          </a:p>
        </p:txBody>
      </p:sp>
      <p:sp>
        <p:nvSpPr>
          <p:cNvPr id="10" name="Rounded Rectangle 9"/>
          <p:cNvSpPr/>
          <p:nvPr/>
        </p:nvSpPr>
        <p:spPr>
          <a:xfrm>
            <a:off x="6876256" y="1916832"/>
            <a:ext cx="2016224" cy="4536504"/>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GB"/>
          </a:p>
        </p:txBody>
      </p:sp>
      <p:sp>
        <p:nvSpPr>
          <p:cNvPr id="11" name="Rounded Rectangle 10"/>
          <p:cNvSpPr/>
          <p:nvPr/>
        </p:nvSpPr>
        <p:spPr>
          <a:xfrm>
            <a:off x="2555776" y="2636912"/>
            <a:ext cx="1728192" cy="3456384"/>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r>
              <a:rPr lang="en-GB" sz="1400" dirty="0" smtClean="0">
                <a:latin typeface="Times New Roman" pitchFamily="18" charset="0"/>
                <a:cs typeface="Times New Roman" pitchFamily="18" charset="0"/>
              </a:rPr>
              <a:t>Inefficient use of Human Resource</a:t>
            </a:r>
          </a:p>
          <a:p>
            <a:endParaRPr lang="en-GB" dirty="0" smtClean="0"/>
          </a:p>
          <a:p>
            <a:r>
              <a:rPr lang="en-GB" sz="1400" dirty="0" smtClean="0">
                <a:latin typeface="Times New Roman" pitchFamily="18" charset="0"/>
                <a:cs typeface="Times New Roman" pitchFamily="18" charset="0"/>
              </a:rPr>
              <a:t>Stagnant market share over past five years</a:t>
            </a:r>
          </a:p>
          <a:p>
            <a:endParaRPr lang="en-GB" sz="1400" dirty="0" smtClean="0">
              <a:latin typeface="Times New Roman" pitchFamily="18" charset="0"/>
              <a:cs typeface="Times New Roman" pitchFamily="18" charset="0"/>
            </a:endParaRPr>
          </a:p>
          <a:p>
            <a:r>
              <a:rPr lang="en-GB" sz="1400" dirty="0" smtClean="0">
                <a:latin typeface="Times New Roman" pitchFamily="18" charset="0"/>
                <a:cs typeface="Times New Roman" pitchFamily="18" charset="0"/>
              </a:rPr>
              <a:t>Higher price as compared to competition</a:t>
            </a:r>
          </a:p>
          <a:p>
            <a:endParaRPr lang="en-GB" sz="1400" dirty="0" smtClean="0">
              <a:latin typeface="Times New Roman" pitchFamily="18" charset="0"/>
              <a:cs typeface="Times New Roman" pitchFamily="18" charset="0"/>
            </a:endParaRPr>
          </a:p>
          <a:p>
            <a:r>
              <a:rPr lang="en-GB" sz="1400" dirty="0" smtClean="0">
                <a:latin typeface="Times New Roman" pitchFamily="18" charset="0"/>
                <a:cs typeface="Times New Roman" pitchFamily="18" charset="0"/>
              </a:rPr>
              <a:t>Complex discounting system</a:t>
            </a:r>
          </a:p>
        </p:txBody>
      </p:sp>
      <p:sp>
        <p:nvSpPr>
          <p:cNvPr id="12" name="Rounded Rectangle 11"/>
          <p:cNvSpPr/>
          <p:nvPr/>
        </p:nvSpPr>
        <p:spPr>
          <a:xfrm>
            <a:off x="323528" y="2636912"/>
            <a:ext cx="1728192" cy="3456384"/>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r>
              <a:rPr lang="en-GB" dirty="0" smtClean="0">
                <a:latin typeface="Times New Roman" pitchFamily="18" charset="0"/>
                <a:cs typeface="Times New Roman" pitchFamily="18" charset="0"/>
              </a:rPr>
              <a:t>Better       product than competition</a:t>
            </a:r>
          </a:p>
          <a:p>
            <a:endParaRPr lang="en-GB" dirty="0" smtClean="0">
              <a:latin typeface="Times New Roman" pitchFamily="18" charset="0"/>
              <a:cs typeface="Times New Roman" pitchFamily="18" charset="0"/>
            </a:endParaRPr>
          </a:p>
          <a:p>
            <a:r>
              <a:rPr lang="en-GB" dirty="0" smtClean="0">
                <a:latin typeface="Times New Roman" pitchFamily="18" charset="0"/>
                <a:cs typeface="Times New Roman" pitchFamily="18" charset="0"/>
              </a:rPr>
              <a:t>Trained staff</a:t>
            </a:r>
          </a:p>
          <a:p>
            <a:endParaRPr lang="en-GB" dirty="0" smtClean="0">
              <a:latin typeface="Times New Roman" pitchFamily="18" charset="0"/>
              <a:cs typeface="Times New Roman" pitchFamily="18" charset="0"/>
            </a:endParaRPr>
          </a:p>
          <a:p>
            <a:r>
              <a:rPr lang="en-GB" dirty="0" smtClean="0">
                <a:latin typeface="Times New Roman" pitchFamily="18" charset="0"/>
                <a:cs typeface="Times New Roman" pitchFamily="18" charset="0"/>
              </a:rPr>
              <a:t>Good production potential</a:t>
            </a:r>
          </a:p>
          <a:p>
            <a:endParaRPr lang="en-GB" dirty="0"/>
          </a:p>
        </p:txBody>
      </p:sp>
      <p:sp>
        <p:nvSpPr>
          <p:cNvPr id="13" name="Rounded Rectangle 12"/>
          <p:cNvSpPr/>
          <p:nvPr/>
        </p:nvSpPr>
        <p:spPr>
          <a:xfrm>
            <a:off x="4788024" y="2636912"/>
            <a:ext cx="1728192" cy="3456384"/>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r>
              <a:rPr lang="en-GB" sz="1700" dirty="0" smtClean="0">
                <a:latin typeface="Times New Roman" pitchFamily="18" charset="0"/>
                <a:cs typeface="Times New Roman" pitchFamily="18" charset="0"/>
              </a:rPr>
              <a:t>Improvements in marketing techniques, distribution channels</a:t>
            </a:r>
          </a:p>
          <a:p>
            <a:endParaRPr lang="en-GB" sz="1700" dirty="0" smtClean="0">
              <a:latin typeface="Times New Roman" pitchFamily="18" charset="0"/>
              <a:cs typeface="Times New Roman" pitchFamily="18" charset="0"/>
            </a:endParaRPr>
          </a:p>
          <a:p>
            <a:r>
              <a:rPr lang="en-GB" sz="1700" dirty="0" smtClean="0">
                <a:latin typeface="Times New Roman" pitchFamily="18" charset="0"/>
                <a:cs typeface="Times New Roman" pitchFamily="18" charset="0"/>
              </a:rPr>
              <a:t>Explore foreign markets</a:t>
            </a:r>
          </a:p>
          <a:p>
            <a:endParaRPr lang="en-GB" sz="1700" dirty="0" smtClean="0">
              <a:latin typeface="Times New Roman" pitchFamily="18" charset="0"/>
              <a:cs typeface="Times New Roman" pitchFamily="18" charset="0"/>
            </a:endParaRPr>
          </a:p>
          <a:p>
            <a:r>
              <a:rPr lang="en-GB" sz="1700" dirty="0" smtClean="0">
                <a:latin typeface="Times New Roman" pitchFamily="18" charset="0"/>
                <a:cs typeface="Times New Roman" pitchFamily="18" charset="0"/>
              </a:rPr>
              <a:t>Explore new customers</a:t>
            </a:r>
          </a:p>
        </p:txBody>
      </p:sp>
      <p:sp>
        <p:nvSpPr>
          <p:cNvPr id="14" name="Rounded Rectangle 13"/>
          <p:cNvSpPr/>
          <p:nvPr/>
        </p:nvSpPr>
        <p:spPr>
          <a:xfrm>
            <a:off x="7020272" y="2636912"/>
            <a:ext cx="1728192" cy="3456384"/>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r>
              <a:rPr lang="en-GB" sz="1700" dirty="0" smtClean="0">
                <a:latin typeface="Times New Roman" pitchFamily="18" charset="0"/>
                <a:cs typeface="Times New Roman" pitchFamily="18" charset="0"/>
              </a:rPr>
              <a:t>Severe market conditions in UK since past five years</a:t>
            </a:r>
          </a:p>
          <a:p>
            <a:endParaRPr lang="en-GB" sz="1700" dirty="0" smtClean="0">
              <a:latin typeface="Times New Roman" pitchFamily="18" charset="0"/>
              <a:cs typeface="Times New Roman" pitchFamily="18" charset="0"/>
            </a:endParaRPr>
          </a:p>
          <a:p>
            <a:r>
              <a:rPr lang="en-GB" sz="1700" dirty="0" smtClean="0">
                <a:latin typeface="Times New Roman" pitchFamily="18" charset="0"/>
                <a:cs typeface="Times New Roman" pitchFamily="18" charset="0"/>
              </a:rPr>
              <a:t>Stagnancy of UK market</a:t>
            </a:r>
          </a:p>
          <a:p>
            <a:endParaRPr lang="en-GB" sz="1700" dirty="0" smtClean="0">
              <a:latin typeface="Times New Roman" pitchFamily="18" charset="0"/>
              <a:cs typeface="Times New Roman" pitchFamily="18" charset="0"/>
            </a:endParaRPr>
          </a:p>
          <a:p>
            <a:r>
              <a:rPr lang="en-GB" sz="1700" dirty="0" smtClean="0">
                <a:latin typeface="Times New Roman" pitchFamily="18" charset="0"/>
                <a:cs typeface="Times New Roman" pitchFamily="18" charset="0"/>
              </a:rPr>
              <a:t>Competition- price </a:t>
            </a:r>
            <a:r>
              <a:rPr lang="en-GB" sz="1600" dirty="0" smtClean="0">
                <a:latin typeface="Times New Roman" pitchFamily="18" charset="0"/>
                <a:cs typeface="Times New Roman" pitchFamily="18" charset="0"/>
              </a:rPr>
              <a:t>competitiveness</a:t>
            </a:r>
          </a:p>
        </p:txBody>
      </p:sp>
      <p:sp>
        <p:nvSpPr>
          <p:cNvPr id="15" name="Rectangle 14"/>
          <p:cNvSpPr/>
          <p:nvPr/>
        </p:nvSpPr>
        <p:spPr>
          <a:xfrm>
            <a:off x="571472" y="1928802"/>
            <a:ext cx="1141659" cy="430887"/>
          </a:xfrm>
          <a:prstGeom prst="rect">
            <a:avLst/>
          </a:prstGeom>
        </p:spPr>
        <p:txBody>
          <a:bodyPr wrap="none">
            <a:spAutoFit/>
          </a:bodyPr>
          <a:lstStyle/>
          <a:p>
            <a:pPr algn="ctr"/>
            <a:r>
              <a:rPr lang="en-GB" sz="2200" dirty="0" smtClean="0">
                <a:solidFill>
                  <a:schemeClr val="bg1">
                    <a:lumMod val="50000"/>
                  </a:schemeClr>
                </a:solidFill>
                <a:latin typeface="Times New Roman" pitchFamily="18" charset="0"/>
                <a:cs typeface="Times New Roman" pitchFamily="18" charset="0"/>
              </a:rPr>
              <a:t>Strength</a:t>
            </a:r>
            <a:endParaRPr lang="en-GB" sz="2200" dirty="0">
              <a:solidFill>
                <a:schemeClr val="bg1">
                  <a:lumMod val="50000"/>
                </a:schemeClr>
              </a:solidFill>
              <a:latin typeface="Times New Roman" pitchFamily="18" charset="0"/>
              <a:cs typeface="Times New Roman" pitchFamily="18" charset="0"/>
            </a:endParaRPr>
          </a:p>
        </p:txBody>
      </p:sp>
      <p:sp>
        <p:nvSpPr>
          <p:cNvPr id="16" name="Rectangle 15"/>
          <p:cNvSpPr/>
          <p:nvPr/>
        </p:nvSpPr>
        <p:spPr>
          <a:xfrm>
            <a:off x="2699792" y="1916832"/>
            <a:ext cx="1537472" cy="430887"/>
          </a:xfrm>
          <a:prstGeom prst="rect">
            <a:avLst/>
          </a:prstGeom>
        </p:spPr>
        <p:txBody>
          <a:bodyPr wrap="none">
            <a:spAutoFit/>
          </a:bodyPr>
          <a:lstStyle/>
          <a:p>
            <a:r>
              <a:rPr lang="en-GB" sz="2200" dirty="0" smtClean="0">
                <a:solidFill>
                  <a:schemeClr val="bg1">
                    <a:lumMod val="50000"/>
                  </a:schemeClr>
                </a:solidFill>
                <a:latin typeface="Times New Roman" pitchFamily="18" charset="0"/>
                <a:cs typeface="Times New Roman" pitchFamily="18" charset="0"/>
              </a:rPr>
              <a:t>Weaknesses</a:t>
            </a:r>
            <a:endParaRPr lang="en-GB" sz="2200" dirty="0">
              <a:solidFill>
                <a:schemeClr val="bg1">
                  <a:lumMod val="50000"/>
                </a:schemeClr>
              </a:solidFill>
              <a:latin typeface="Times New Roman" pitchFamily="18" charset="0"/>
              <a:cs typeface="Times New Roman" pitchFamily="18" charset="0"/>
            </a:endParaRPr>
          </a:p>
        </p:txBody>
      </p:sp>
      <p:sp>
        <p:nvSpPr>
          <p:cNvPr id="17" name="Rectangle 16"/>
          <p:cNvSpPr/>
          <p:nvPr/>
        </p:nvSpPr>
        <p:spPr>
          <a:xfrm>
            <a:off x="4788024" y="1916832"/>
            <a:ext cx="1736373" cy="430887"/>
          </a:xfrm>
          <a:prstGeom prst="rect">
            <a:avLst/>
          </a:prstGeom>
        </p:spPr>
        <p:txBody>
          <a:bodyPr wrap="none">
            <a:spAutoFit/>
          </a:bodyPr>
          <a:lstStyle/>
          <a:p>
            <a:r>
              <a:rPr lang="en-GB" sz="2200" dirty="0" smtClean="0">
                <a:solidFill>
                  <a:schemeClr val="bg1">
                    <a:lumMod val="50000"/>
                  </a:schemeClr>
                </a:solidFill>
                <a:latin typeface="Times New Roman" pitchFamily="18" charset="0"/>
                <a:cs typeface="Times New Roman" pitchFamily="18" charset="0"/>
              </a:rPr>
              <a:t>Opportunities</a:t>
            </a:r>
            <a:endParaRPr lang="en-GB" sz="2200" dirty="0">
              <a:solidFill>
                <a:schemeClr val="bg1">
                  <a:lumMod val="50000"/>
                </a:schemeClr>
              </a:solidFill>
              <a:latin typeface="Times New Roman" pitchFamily="18" charset="0"/>
              <a:cs typeface="Times New Roman" pitchFamily="18" charset="0"/>
            </a:endParaRPr>
          </a:p>
        </p:txBody>
      </p:sp>
      <p:sp>
        <p:nvSpPr>
          <p:cNvPr id="18" name="Rectangle 17"/>
          <p:cNvSpPr/>
          <p:nvPr/>
        </p:nvSpPr>
        <p:spPr>
          <a:xfrm>
            <a:off x="7308304" y="1916832"/>
            <a:ext cx="1031051" cy="430887"/>
          </a:xfrm>
          <a:prstGeom prst="rect">
            <a:avLst/>
          </a:prstGeom>
        </p:spPr>
        <p:txBody>
          <a:bodyPr wrap="none">
            <a:spAutoFit/>
          </a:bodyPr>
          <a:lstStyle/>
          <a:p>
            <a:pPr algn="ctr"/>
            <a:r>
              <a:rPr lang="en-GB" sz="2200" dirty="0" smtClean="0">
                <a:solidFill>
                  <a:schemeClr val="bg1">
                    <a:lumMod val="50000"/>
                  </a:schemeClr>
                </a:solidFill>
                <a:latin typeface="Times New Roman" pitchFamily="18" charset="0"/>
                <a:cs typeface="Times New Roman" pitchFamily="18" charset="0"/>
              </a:rPr>
              <a:t>Threats</a:t>
            </a:r>
            <a:endParaRPr lang="en-GB" sz="2200" dirty="0">
              <a:solidFill>
                <a:schemeClr val="bg1">
                  <a:lumMod val="50000"/>
                </a:schemeClr>
              </a:solidFill>
              <a:latin typeface="Times New Roman" pitchFamily="18" charset="0"/>
              <a:cs typeface="Times New Roman" pitchFamily="18" charset="0"/>
            </a:endParaRPr>
          </a:p>
        </p:txBody>
      </p:sp>
      <p:sp>
        <p:nvSpPr>
          <p:cNvPr id="19" name="内容占位符 16"/>
          <p:cNvSpPr>
            <a:spLocks noGrp="1"/>
          </p:cNvSpPr>
          <p:nvPr>
            <p:ph idx="1"/>
          </p:nvPr>
        </p:nvSpPr>
        <p:spPr>
          <a:xfrm>
            <a:off x="179512" y="620688"/>
            <a:ext cx="1440160" cy="1226541"/>
          </a:xfrm>
          <a:prstGeom prst="stripedRightArrow">
            <a:avLst/>
          </a:prstGeom>
        </p:spPr>
        <p:style>
          <a:lnRef idx="0">
            <a:schemeClr val="accent1"/>
          </a:lnRef>
          <a:fillRef idx="3">
            <a:schemeClr val="accent1"/>
          </a:fillRef>
          <a:effectRef idx="3">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indent="0">
              <a:buNone/>
            </a:pPr>
            <a:r>
              <a:rPr lang="en-US" altLang="zh-CN" sz="20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C</a:t>
            </a:r>
            <a:r>
              <a:rPr lang="en-US" altLang="zh-CN" sz="20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heck</a:t>
            </a:r>
          </a:p>
        </p:txBody>
      </p:sp>
      <p:grpSp>
        <p:nvGrpSpPr>
          <p:cNvPr id="20" name="Group 19"/>
          <p:cNvGrpSpPr/>
          <p:nvPr/>
        </p:nvGrpSpPr>
        <p:grpSpPr>
          <a:xfrm>
            <a:off x="6228184" y="260648"/>
            <a:ext cx="2493449" cy="720080"/>
            <a:chOff x="6228184" y="260648"/>
            <a:chExt cx="2493449" cy="720080"/>
          </a:xfrm>
        </p:grpSpPr>
        <p:sp>
          <p:nvSpPr>
            <p:cNvPr id="21" name="Oval 20"/>
            <p:cNvSpPr/>
            <p:nvPr/>
          </p:nvSpPr>
          <p:spPr>
            <a:xfrm>
              <a:off x="6516216" y="260648"/>
              <a:ext cx="1944216" cy="720080"/>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p:cNvSpPr/>
            <p:nvPr/>
          </p:nvSpPr>
          <p:spPr>
            <a:xfrm>
              <a:off x="6228184" y="332656"/>
              <a:ext cx="2493449" cy="523220"/>
            </a:xfrm>
            <a:prstGeom prst="rect">
              <a:avLst/>
            </a:prstGeom>
            <a:noFill/>
          </p:spPr>
          <p:txBody>
            <a:bodyPr wrap="square" lIns="91440" tIns="45720" rIns="91440" bIns="45720">
              <a:spAutoFit/>
            </a:bodyPr>
            <a:lstStyle/>
            <a:p>
              <a:pPr algn="ctr"/>
              <a:r>
                <a:rPr lang="en-US" sz="2800" b="1" i="1" cap="none" spc="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Forte" pitchFamily="66" charset="0"/>
                </a:rPr>
                <a:t>WaveRiders</a:t>
              </a:r>
              <a:endParaRPr lang="en-US" sz="2800" b="1" i="1" cap="none"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Forte" pitchFamily="66" charset="0"/>
              </a:endParaRPr>
            </a:p>
          </p:txBody>
        </p:sp>
      </p:grpSp>
    </p:spTree>
    <p:extLst>
      <p:ext uri="{BB962C8B-B14F-4D97-AF65-F5344CB8AC3E}">
        <p14:creationId xmlns:p14="http://schemas.microsoft.com/office/powerpoint/2010/main" xmlns="" val="41075432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6"/>
          <p:cNvSpPr txBox="1">
            <a:spLocks/>
          </p:cNvSpPr>
          <p:nvPr/>
        </p:nvSpPr>
        <p:spPr>
          <a:xfrm>
            <a:off x="179512" y="1440388"/>
            <a:ext cx="1656184" cy="1226541"/>
          </a:xfrm>
          <a:prstGeom prst="stripedRightArrow">
            <a:avLst/>
          </a:prstGeom>
        </p:spPr>
        <p:style>
          <a:lnRef idx="0">
            <a:schemeClr val="accent1"/>
          </a:lnRef>
          <a:fillRef idx="3">
            <a:schemeClr val="accent1"/>
          </a:fillRef>
          <a:effectRef idx="3">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342900" indent="-342900" algn="l" defTabSz="914400" rtl="0" eaLnBrk="1" latinLnBrk="0" hangingPunct="1">
              <a:spcBef>
                <a:spcPct val="20000"/>
              </a:spcBef>
              <a:buFont typeface="Arial" pitchFamily="34" charset="0"/>
              <a:buChar char="•"/>
              <a:defRPr sz="3200" kern="1200">
                <a:solidFill>
                  <a:schemeClr val="lt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lt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lt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9pPr>
          </a:lstStyle>
          <a:p>
            <a:pPr marL="0" indent="0">
              <a:buFont typeface="Arial" pitchFamily="34" charset="0"/>
              <a:buNone/>
            </a:pPr>
            <a:r>
              <a:rPr lang="en-US" altLang="zh-CN" sz="27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ACT</a:t>
            </a:r>
          </a:p>
        </p:txBody>
      </p:sp>
      <p:graphicFrame>
        <p:nvGraphicFramePr>
          <p:cNvPr id="5" name="图示 4"/>
          <p:cNvGraphicFramePr/>
          <p:nvPr>
            <p:extLst>
              <p:ext uri="{D42A27DB-BD31-4B8C-83A1-F6EECF244321}">
                <p14:modId xmlns:p14="http://schemas.microsoft.com/office/powerpoint/2010/main" xmlns="" val="448084389"/>
              </p:ext>
            </p:extLst>
          </p:nvPr>
        </p:nvGraphicFramePr>
        <p:xfrm>
          <a:off x="1644352" y="18864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图示 5"/>
          <p:cNvGraphicFramePr/>
          <p:nvPr>
            <p:extLst>
              <p:ext uri="{D42A27DB-BD31-4B8C-83A1-F6EECF244321}">
                <p14:modId xmlns:p14="http://schemas.microsoft.com/office/powerpoint/2010/main" xmlns="" val="3760018778"/>
              </p:ext>
            </p:extLst>
          </p:nvPr>
        </p:nvGraphicFramePr>
        <p:xfrm>
          <a:off x="1835696" y="4077072"/>
          <a:ext cx="5784304" cy="246404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cxnSp>
        <p:nvCxnSpPr>
          <p:cNvPr id="8" name="直接箭头连接符 7"/>
          <p:cNvCxnSpPr/>
          <p:nvPr/>
        </p:nvCxnSpPr>
        <p:spPr>
          <a:xfrm flipH="1">
            <a:off x="3059832" y="4077072"/>
            <a:ext cx="1668016" cy="432048"/>
          </a:xfrm>
          <a:prstGeom prst="straightConnector1">
            <a:avLst/>
          </a:prstGeom>
          <a:ln w="1905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0" name="直接箭头连接符 9"/>
          <p:cNvCxnSpPr/>
          <p:nvPr/>
        </p:nvCxnSpPr>
        <p:spPr>
          <a:xfrm>
            <a:off x="4727848" y="4077072"/>
            <a:ext cx="852264" cy="432048"/>
          </a:xfrm>
          <a:prstGeom prst="straightConnector1">
            <a:avLst/>
          </a:prstGeom>
          <a:ln w="1905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1" name="直接箭头连接符 10"/>
          <p:cNvCxnSpPr>
            <a:stCxn id="6" idx="0"/>
          </p:cNvCxnSpPr>
          <p:nvPr/>
        </p:nvCxnSpPr>
        <p:spPr>
          <a:xfrm flipH="1">
            <a:off x="3923432" y="4077072"/>
            <a:ext cx="804416" cy="382234"/>
          </a:xfrm>
          <a:prstGeom prst="straightConnector1">
            <a:avLst/>
          </a:prstGeom>
          <a:ln w="1905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 name="直接箭头连接符 11"/>
          <p:cNvCxnSpPr/>
          <p:nvPr/>
        </p:nvCxnSpPr>
        <p:spPr>
          <a:xfrm>
            <a:off x="4644008" y="4077072"/>
            <a:ext cx="2004392" cy="404428"/>
          </a:xfrm>
          <a:prstGeom prst="straightConnector1">
            <a:avLst/>
          </a:prstGeom>
          <a:ln w="1905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3" name="直接箭头连接符 9"/>
          <p:cNvCxnSpPr/>
          <p:nvPr/>
        </p:nvCxnSpPr>
        <p:spPr>
          <a:xfrm>
            <a:off x="4716016" y="4077072"/>
            <a:ext cx="0" cy="504056"/>
          </a:xfrm>
          <a:prstGeom prst="straightConnector1">
            <a:avLst/>
          </a:prstGeom>
          <a:ln w="1905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4211960" y="6093296"/>
            <a:ext cx="1368152" cy="369332"/>
          </a:xfrm>
          <a:prstGeom prst="rect">
            <a:avLst/>
          </a:prstGeom>
          <a:noFill/>
        </p:spPr>
        <p:txBody>
          <a:bodyPr wrap="square" rtlCol="0">
            <a:spAutoFit/>
          </a:bodyPr>
          <a:lstStyle/>
          <a:p>
            <a:r>
              <a:rPr lang="en-GB" b="1" dirty="0" smtClean="0"/>
              <a:t>Strategy 3</a:t>
            </a:r>
            <a:endParaRPr lang="en-GB" b="1" dirty="0"/>
          </a:p>
        </p:txBody>
      </p:sp>
      <p:grpSp>
        <p:nvGrpSpPr>
          <p:cNvPr id="15" name="Group 14"/>
          <p:cNvGrpSpPr/>
          <p:nvPr/>
        </p:nvGrpSpPr>
        <p:grpSpPr>
          <a:xfrm>
            <a:off x="6228184" y="260648"/>
            <a:ext cx="2493449" cy="720080"/>
            <a:chOff x="6228184" y="260648"/>
            <a:chExt cx="2493449" cy="720080"/>
          </a:xfrm>
        </p:grpSpPr>
        <p:sp>
          <p:nvSpPr>
            <p:cNvPr id="16" name="Oval 15"/>
            <p:cNvSpPr/>
            <p:nvPr/>
          </p:nvSpPr>
          <p:spPr>
            <a:xfrm>
              <a:off x="6516216" y="260648"/>
              <a:ext cx="1944216" cy="720080"/>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p:cNvSpPr/>
            <p:nvPr/>
          </p:nvSpPr>
          <p:spPr>
            <a:xfrm>
              <a:off x="6228184" y="332656"/>
              <a:ext cx="2493449" cy="523220"/>
            </a:xfrm>
            <a:prstGeom prst="rect">
              <a:avLst/>
            </a:prstGeom>
            <a:noFill/>
          </p:spPr>
          <p:txBody>
            <a:bodyPr wrap="square" lIns="91440" tIns="45720" rIns="91440" bIns="45720">
              <a:spAutoFit/>
            </a:bodyPr>
            <a:lstStyle/>
            <a:p>
              <a:pPr algn="ctr"/>
              <a:r>
                <a:rPr lang="en-US" sz="2800" b="1" i="1" cap="none" spc="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Forte" pitchFamily="66" charset="0"/>
                </a:rPr>
                <a:t>WaveRiders</a:t>
              </a:r>
              <a:endParaRPr lang="en-US" sz="2800" b="1" i="1" cap="none"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Forte" pitchFamily="66" charset="0"/>
              </a:endParaRPr>
            </a:p>
          </p:txBody>
        </p:sp>
      </p:grpSp>
    </p:spTree>
    <p:extLst>
      <p:ext uri="{BB962C8B-B14F-4D97-AF65-F5344CB8AC3E}">
        <p14:creationId xmlns:p14="http://schemas.microsoft.com/office/powerpoint/2010/main" xmlns="" val="1735277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1500"/>
                                        <p:tgtEl>
                                          <p:spTgt spid="10"/>
                                        </p:tgtEl>
                                      </p:cBhvr>
                                    </p:animEffect>
                                  </p:childTnLst>
                                </p:cTn>
                              </p:par>
                              <p:par>
                                <p:cTn id="8" presetID="22" presetClass="entr" presetSubtype="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up)">
                                      <p:cBhvr>
                                        <p:cTn id="10" dur="1500"/>
                                        <p:tgtEl>
                                          <p:spTgt spid="11"/>
                                        </p:tgtEl>
                                      </p:cBhvr>
                                    </p:animEffect>
                                  </p:childTnLst>
                                </p:cTn>
                              </p:par>
                              <p:par>
                                <p:cTn id="11" presetID="22" presetClass="entr" presetSubtype="1"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up)">
                                      <p:cBhvr>
                                        <p:cTn id="13" dur="1500"/>
                                        <p:tgtEl>
                                          <p:spTgt spid="8"/>
                                        </p:tgtEl>
                                      </p:cBhvr>
                                    </p:animEffect>
                                  </p:childTnLst>
                                </p:cTn>
                              </p:par>
                              <p:par>
                                <p:cTn id="14" presetID="22" presetClass="entr" presetSubtype="1"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up)">
                                      <p:cBhvr>
                                        <p:cTn id="16" dur="1500"/>
                                        <p:tgtEl>
                                          <p:spTgt spid="12"/>
                                        </p:tgtEl>
                                      </p:cBhvr>
                                    </p:animEffect>
                                  </p:childTnLst>
                                </p:cTn>
                              </p:par>
                              <p:par>
                                <p:cTn id="17" presetID="22" presetClass="entr" presetSubtype="1"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up)">
                                      <p:cBhvr>
                                        <p:cTn id="19" dur="1500"/>
                                        <p:tgtEl>
                                          <p:spTgt spid="13"/>
                                        </p:tgtEl>
                                      </p:cBhvr>
                                    </p:animEffect>
                                  </p:childTnLst>
                                </p:cTn>
                              </p:par>
                            </p:childTnLst>
                          </p:cTn>
                        </p:par>
                        <p:par>
                          <p:cTn id="20" fill="hold">
                            <p:stCondLst>
                              <p:cond delay="1500"/>
                            </p:stCondLst>
                            <p:childTnLst>
                              <p:par>
                                <p:cTn id="21" presetID="22" presetClass="entr" presetSubtype="1"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up)">
                                      <p:cBhvr>
                                        <p:cTn id="23" dur="1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0"/>
            <a:ext cx="8229600" cy="1196752"/>
          </a:xfrm>
        </p:spPr>
        <p:txBody>
          <a:bodyPr/>
          <a:lstStyle/>
          <a:p>
            <a:pPr algn="l"/>
            <a:r>
              <a:rPr lang="en-GB" altLang="zh-CN" dirty="0" smtClean="0"/>
              <a:t>X-Matrix Approach </a:t>
            </a:r>
            <a:endParaRPr lang="zh-CN" altLang="en-US" dirty="0"/>
          </a:p>
        </p:txBody>
      </p:sp>
      <p:graphicFrame>
        <p:nvGraphicFramePr>
          <p:cNvPr id="4" name="内容占位符 3"/>
          <p:cNvGraphicFramePr>
            <a:graphicFrameLocks noGrp="1"/>
          </p:cNvGraphicFramePr>
          <p:nvPr>
            <p:ph idx="1"/>
            <p:extLst>
              <p:ext uri="{D42A27DB-BD31-4B8C-83A1-F6EECF244321}">
                <p14:modId xmlns:p14="http://schemas.microsoft.com/office/powerpoint/2010/main" xmlns="" val="349728138"/>
              </p:ext>
            </p:extLst>
          </p:nvPr>
        </p:nvGraphicFramePr>
        <p:xfrm>
          <a:off x="539552" y="1484787"/>
          <a:ext cx="8136898" cy="4608514"/>
        </p:xfrm>
        <a:graphic>
          <a:graphicData uri="http://schemas.openxmlformats.org/drawingml/2006/table">
            <a:tbl>
              <a:tblPr>
                <a:tableStyleId>{5C22544A-7EE6-4342-B048-85BDC9FD1C3A}</a:tableStyleId>
              </a:tblPr>
              <a:tblGrid>
                <a:gridCol w="237423"/>
                <a:gridCol w="237423"/>
                <a:gridCol w="237423"/>
                <a:gridCol w="237423"/>
                <a:gridCol w="237423"/>
                <a:gridCol w="237423"/>
                <a:gridCol w="289037"/>
                <a:gridCol w="3336824"/>
                <a:gridCol w="237423"/>
                <a:gridCol w="237423"/>
                <a:gridCol w="237423"/>
                <a:gridCol w="286004"/>
                <a:gridCol w="188842"/>
                <a:gridCol w="237423"/>
                <a:gridCol w="237423"/>
                <a:gridCol w="237423"/>
                <a:gridCol w="237423"/>
                <a:gridCol w="237423"/>
                <a:gridCol w="237423"/>
                <a:gridCol w="237423"/>
                <a:gridCol w="237423"/>
              </a:tblGrid>
              <a:tr h="602476">
                <a:tc>
                  <a:txBody>
                    <a:bodyPr/>
                    <a:lstStyle/>
                    <a:p>
                      <a:pPr algn="l" fontAlgn="b"/>
                      <a:endParaRPr lang="zh-CN" altLang="en-US" sz="600" b="0" i="0" u="none" strike="noStrike" dirty="0">
                        <a:effectLst/>
                        <a:latin typeface="Arial"/>
                      </a:endParaRPr>
                    </a:p>
                  </a:txBody>
                  <a:tcPr marL="0" marR="0" marT="0" marB="0" anchor="b"/>
                </a:tc>
                <a:tc>
                  <a:txBody>
                    <a:bodyPr/>
                    <a:lstStyle/>
                    <a:p>
                      <a:pPr algn="l" fontAlgn="b"/>
                      <a:endParaRPr lang="zh-CN" altLang="en-US" sz="600" b="0" i="0" u="none" strike="noStrike" dirty="0">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ctr" fontAlgn="b"/>
                      <a:r>
                        <a:rPr lang="en-US" sz="1900" u="none" strike="noStrike">
                          <a:effectLst/>
                        </a:rPr>
                        <a:t>Policy Deployment - X Matrix</a:t>
                      </a:r>
                      <a:endParaRPr lang="en-US" sz="19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dirty="0">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dirty="0">
                        <a:effectLst/>
                        <a:latin typeface="Arial"/>
                      </a:endParaRPr>
                    </a:p>
                  </a:txBody>
                  <a:tcPr marL="0" marR="0" marT="0" marB="0" anchor="b"/>
                </a:tc>
              </a:tr>
              <a:tr h="167354">
                <a:tc>
                  <a:txBody>
                    <a:bodyPr/>
                    <a:lstStyle/>
                    <a:p>
                      <a:pPr algn="l" fontAlgn="b"/>
                      <a:endParaRPr lang="zh-CN" altLang="en-US" sz="800" b="1" i="0" u="none" strike="noStrike">
                        <a:effectLst/>
                        <a:latin typeface="Arial"/>
                      </a:endParaRPr>
                    </a:p>
                  </a:txBody>
                  <a:tcPr marL="0" marR="0" marT="0" marB="0" anchor="b"/>
                </a:tc>
                <a:tc>
                  <a:txBody>
                    <a:bodyPr/>
                    <a:lstStyle/>
                    <a:p>
                      <a:pPr algn="l" fontAlgn="b"/>
                      <a:r>
                        <a:rPr lang="zh-CN" altLang="en-US" sz="800" u="none" strike="noStrike">
                          <a:effectLst/>
                        </a:rPr>
                        <a:t>　</a:t>
                      </a:r>
                      <a:endParaRPr lang="zh-CN" altLang="en-US" sz="800" b="1" i="0" u="none" strike="noStrike">
                        <a:effectLst/>
                        <a:latin typeface="Arial"/>
                      </a:endParaRPr>
                    </a:p>
                  </a:txBody>
                  <a:tcPr marL="0" marR="0" marT="0" marB="0" anchor="b"/>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en-US" altLang="zh-CN" sz="800" u="none" strike="noStrike">
                          <a:effectLst/>
                        </a:rPr>
                        <a:t>5</a:t>
                      </a:r>
                      <a:endParaRPr lang="en-US" altLang="zh-CN" sz="800" b="0" i="0" u="none" strike="noStrike">
                        <a:effectLst/>
                        <a:latin typeface="Arial"/>
                      </a:endParaRPr>
                    </a:p>
                  </a:txBody>
                  <a:tcPr marL="0" marR="0" marT="0" marB="0" anchor="ctr"/>
                </a:tc>
                <a:tc>
                  <a:txBody>
                    <a:bodyPr/>
                    <a:lstStyle/>
                    <a:p>
                      <a:pPr algn="l" fontAlgn="ctr"/>
                      <a:endParaRPr lang="zh-CN" altLang="en-US" sz="900" b="0"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l" fontAlgn="b"/>
                      <a:r>
                        <a:rPr lang="zh-CN" altLang="en-US" sz="600" u="none" strike="noStrike">
                          <a:effectLst/>
                        </a:rPr>
                        <a:t>　</a:t>
                      </a:r>
                      <a:endParaRPr lang="zh-CN" altLang="en-US" sz="600" b="0" i="0" u="none" strike="noStrike">
                        <a:effectLst/>
                        <a:latin typeface="Arial"/>
                      </a:endParaRPr>
                    </a:p>
                  </a:txBody>
                  <a:tcPr marL="0" marR="0" marT="0" marB="0" anchor="b"/>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r>
              <a:tr h="167354">
                <a:tc>
                  <a:txBody>
                    <a:bodyPr/>
                    <a:lstStyle/>
                    <a:p>
                      <a:pPr algn="l" fontAlgn="b"/>
                      <a:endParaRPr lang="zh-CN" altLang="en-US" sz="800" b="1" i="0" u="none" strike="noStrike">
                        <a:effectLst/>
                        <a:latin typeface="Arial"/>
                      </a:endParaRPr>
                    </a:p>
                  </a:txBody>
                  <a:tcPr marL="0" marR="0" marT="0" marB="0" anchor="b"/>
                </a:tc>
                <a:tc>
                  <a:txBody>
                    <a:bodyPr/>
                    <a:lstStyle/>
                    <a:p>
                      <a:pPr algn="l" fontAlgn="b"/>
                      <a:r>
                        <a:rPr lang="zh-CN" altLang="en-US" sz="800" u="none" strike="noStrike">
                          <a:effectLst/>
                        </a:rPr>
                        <a:t>　</a:t>
                      </a:r>
                      <a:endParaRPr lang="zh-CN" altLang="en-US" sz="800" b="1" i="0" u="none" strike="noStrike">
                        <a:effectLst/>
                        <a:latin typeface="Arial"/>
                      </a:endParaRPr>
                    </a:p>
                  </a:txBody>
                  <a:tcPr marL="0" marR="0" marT="0" marB="0" anchor="b"/>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en-US" altLang="zh-CN" sz="800" u="none" strike="noStrike">
                          <a:effectLst/>
                        </a:rPr>
                        <a:t>4</a:t>
                      </a:r>
                      <a:endParaRPr lang="en-US" altLang="zh-CN" sz="800" b="0" i="0" u="none" strike="noStrike">
                        <a:effectLst/>
                        <a:latin typeface="Arial"/>
                      </a:endParaRPr>
                    </a:p>
                  </a:txBody>
                  <a:tcPr marL="0" marR="0" marT="0" marB="0" anchor="ctr"/>
                </a:tc>
                <a:tc>
                  <a:txBody>
                    <a:bodyPr/>
                    <a:lstStyle/>
                    <a:p>
                      <a:pPr algn="l" fontAlgn="ctr"/>
                      <a:endParaRPr lang="zh-CN" altLang="en-US" sz="900" b="0"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b"/>
                      <a:r>
                        <a:rPr lang="zh-CN" altLang="en-US" sz="800" u="none" strike="noStrike">
                          <a:effectLst/>
                        </a:rPr>
                        <a:t>　</a:t>
                      </a:r>
                      <a:endParaRPr lang="zh-CN" altLang="en-US" sz="800" b="1" i="0" u="none" strike="noStrike">
                        <a:effectLst/>
                        <a:latin typeface="Arial"/>
                      </a:endParaRPr>
                    </a:p>
                  </a:txBody>
                  <a:tcPr marL="0" marR="0" marT="0" marB="0" anchor="b"/>
                </a:tc>
              </a:tr>
              <a:tr h="167354">
                <a:tc>
                  <a:txBody>
                    <a:bodyPr/>
                    <a:lstStyle/>
                    <a:p>
                      <a:pPr algn="l" fontAlgn="b"/>
                      <a:endParaRPr lang="zh-CN" altLang="en-US" sz="800" b="1" i="0" u="none" strike="noStrike">
                        <a:effectLst/>
                        <a:latin typeface="Arial"/>
                      </a:endParaRPr>
                    </a:p>
                  </a:txBody>
                  <a:tcPr marL="0" marR="0" marT="0" marB="0" anchor="b"/>
                </a:tc>
                <a:tc>
                  <a:txBody>
                    <a:bodyPr/>
                    <a:lstStyle/>
                    <a:p>
                      <a:pPr algn="l" fontAlgn="b"/>
                      <a:r>
                        <a:rPr lang="zh-CN" altLang="en-US" sz="800" u="none" strike="noStrike">
                          <a:effectLst/>
                        </a:rPr>
                        <a:t>　</a:t>
                      </a:r>
                      <a:endParaRPr lang="zh-CN" altLang="en-US" sz="800" b="1" i="0" u="none" strike="noStrike">
                        <a:effectLst/>
                        <a:latin typeface="Arial"/>
                      </a:endParaRPr>
                    </a:p>
                  </a:txBody>
                  <a:tcPr marL="0" marR="0" marT="0" marB="0" anchor="b"/>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en-US" altLang="zh-CN" sz="800" u="none" strike="noStrike">
                          <a:effectLst/>
                        </a:rPr>
                        <a:t>3</a:t>
                      </a:r>
                      <a:endParaRPr lang="en-US" altLang="zh-CN" sz="800" b="0" i="0" u="none" strike="noStrike">
                        <a:effectLst/>
                        <a:latin typeface="Arial"/>
                      </a:endParaRPr>
                    </a:p>
                  </a:txBody>
                  <a:tcPr marL="0" marR="0" marT="0" marB="0" anchor="ctr"/>
                </a:tc>
                <a:tc>
                  <a:txBody>
                    <a:bodyPr/>
                    <a:lstStyle/>
                    <a:p>
                      <a:pPr algn="l" fontAlgn="ctr"/>
                      <a:endParaRPr lang="zh-CN" altLang="en-US" sz="900" b="0"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r>
              <a:tr h="167354">
                <a:tc>
                  <a:txBody>
                    <a:bodyPr/>
                    <a:lstStyle/>
                    <a:p>
                      <a:pPr algn="l" fontAlgn="b"/>
                      <a:endParaRPr lang="zh-CN" altLang="en-US" sz="800" b="1" i="0" u="none" strike="noStrike">
                        <a:effectLst/>
                        <a:latin typeface="Arial"/>
                      </a:endParaRPr>
                    </a:p>
                  </a:txBody>
                  <a:tcPr marL="0" marR="0" marT="0" marB="0" anchor="b"/>
                </a:tc>
                <a:tc>
                  <a:txBody>
                    <a:bodyPr/>
                    <a:lstStyle/>
                    <a:p>
                      <a:pPr algn="l" fontAlgn="b"/>
                      <a:r>
                        <a:rPr lang="zh-CN" altLang="en-US" sz="800" u="none" strike="noStrike">
                          <a:effectLst/>
                        </a:rPr>
                        <a:t>　</a:t>
                      </a:r>
                      <a:endParaRPr lang="zh-CN" altLang="en-US" sz="800" b="1" i="0" u="none" strike="noStrike">
                        <a:effectLst/>
                        <a:latin typeface="Arial"/>
                      </a:endParaRPr>
                    </a:p>
                  </a:txBody>
                  <a:tcPr marL="0" marR="0" marT="0" marB="0" anchor="b"/>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en-US" altLang="zh-CN" sz="800" u="none" strike="noStrike">
                          <a:effectLst/>
                        </a:rPr>
                        <a:t>2</a:t>
                      </a:r>
                      <a:endParaRPr lang="en-US" altLang="zh-CN" sz="800" b="0" i="0" u="none" strike="noStrike">
                        <a:effectLst/>
                        <a:latin typeface="Arial"/>
                      </a:endParaRPr>
                    </a:p>
                  </a:txBody>
                  <a:tcPr marL="0" marR="0" marT="0" marB="0" anchor="ctr"/>
                </a:tc>
                <a:tc>
                  <a:txBody>
                    <a:bodyPr/>
                    <a:lstStyle/>
                    <a:p>
                      <a:pPr algn="l" fontAlgn="ctr"/>
                      <a:endParaRPr lang="zh-CN" altLang="en-US" sz="900" b="0"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r>
              <a:tr h="167354">
                <a:tc>
                  <a:txBody>
                    <a:bodyPr/>
                    <a:lstStyle/>
                    <a:p>
                      <a:pPr algn="l" fontAlgn="b"/>
                      <a:endParaRPr lang="zh-CN" altLang="en-US" sz="800" b="1" i="0" u="none" strike="noStrike">
                        <a:effectLst/>
                        <a:latin typeface="Arial"/>
                      </a:endParaRPr>
                    </a:p>
                  </a:txBody>
                  <a:tcPr marL="0" marR="0" marT="0" marB="0" anchor="b"/>
                </a:tc>
                <a:tc>
                  <a:txBody>
                    <a:bodyPr/>
                    <a:lstStyle/>
                    <a:p>
                      <a:pPr algn="l" fontAlgn="b"/>
                      <a:r>
                        <a:rPr lang="zh-CN" altLang="en-US" sz="800" u="none" strike="noStrike">
                          <a:effectLst/>
                        </a:rPr>
                        <a:t>　</a:t>
                      </a:r>
                      <a:endParaRPr lang="zh-CN" altLang="en-US" sz="800" b="1" i="0" u="none" strike="noStrike">
                        <a:effectLst/>
                        <a:latin typeface="Arial"/>
                      </a:endParaRPr>
                    </a:p>
                  </a:txBody>
                  <a:tcPr marL="0" marR="0" marT="0" marB="0" anchor="b"/>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en-US" altLang="zh-CN" sz="800" u="none" strike="noStrike">
                          <a:effectLst/>
                        </a:rPr>
                        <a:t>1</a:t>
                      </a:r>
                      <a:endParaRPr lang="en-US" altLang="zh-CN" sz="800" b="0" i="0" u="none" strike="noStrike">
                        <a:effectLst/>
                        <a:latin typeface="Arial"/>
                      </a:endParaRPr>
                    </a:p>
                  </a:txBody>
                  <a:tcPr marL="0" marR="0" marT="0" marB="0" anchor="ctr"/>
                </a:tc>
                <a:tc>
                  <a:txBody>
                    <a:bodyPr/>
                    <a:lstStyle/>
                    <a:p>
                      <a:pPr algn="l" fontAlgn="ctr"/>
                      <a:endParaRPr lang="zh-CN" altLang="en-US" sz="900" b="0"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r>
              <a:tr h="350397">
                <a:tc rowSpan="2">
                  <a:txBody>
                    <a:bodyPr/>
                    <a:lstStyle/>
                    <a:p>
                      <a:pPr algn="l" fontAlgn="b"/>
                      <a:endParaRPr lang="zh-CN" altLang="en-US" sz="600" b="0" i="0" u="none" strike="noStrike" dirty="0">
                        <a:effectLst/>
                        <a:latin typeface="Arial"/>
                      </a:endParaRPr>
                    </a:p>
                  </a:txBody>
                  <a:tcPr marL="0" marR="0" marT="0" marB="0" vert="vert270" anchor="b"/>
                </a:tc>
                <a:tc rowSpan="2">
                  <a:txBody>
                    <a:bodyPr/>
                    <a:lstStyle/>
                    <a:p>
                      <a:pPr algn="l" fontAlgn="b"/>
                      <a:r>
                        <a:rPr lang="zh-CN" altLang="en-US" sz="600" u="none" strike="noStrike" dirty="0">
                          <a:effectLst/>
                        </a:rPr>
                        <a:t>　</a:t>
                      </a:r>
                      <a:endParaRPr lang="zh-CN" altLang="en-US" sz="600" b="0" i="0" u="none" strike="noStrike" dirty="0">
                        <a:effectLst/>
                        <a:latin typeface="Arial"/>
                      </a:endParaRPr>
                    </a:p>
                  </a:txBody>
                  <a:tcPr marL="0" marR="0" marT="0" marB="0" vert="vert270" anchor="b"/>
                </a:tc>
                <a:tc rowSpan="2">
                  <a:txBody>
                    <a:bodyPr/>
                    <a:lstStyle/>
                    <a:p>
                      <a:pPr algn="ctr" fontAlgn="b"/>
                      <a:r>
                        <a:rPr lang="zh-CN" altLang="en-US" sz="900" u="none" strike="noStrike" dirty="0">
                          <a:effectLst/>
                        </a:rPr>
                        <a:t>　</a:t>
                      </a:r>
                      <a:endParaRPr lang="zh-CN" altLang="en-US" sz="900" b="0" i="0" u="none" strike="noStrike" dirty="0">
                        <a:effectLst/>
                        <a:latin typeface="Arial"/>
                      </a:endParaRPr>
                    </a:p>
                  </a:txBody>
                  <a:tcPr marL="0" marR="0" marT="0" marB="0" vert="vert270" anchor="b"/>
                </a:tc>
                <a:tc rowSpan="2">
                  <a:txBody>
                    <a:bodyPr/>
                    <a:lstStyle/>
                    <a:p>
                      <a:pPr algn="ctr" fontAlgn="b"/>
                      <a:r>
                        <a:rPr lang="zh-CN" altLang="en-US" sz="900" u="none" strike="noStrike" dirty="0">
                          <a:effectLst/>
                        </a:rPr>
                        <a:t>　</a:t>
                      </a:r>
                      <a:endParaRPr lang="zh-CN" altLang="en-US" sz="900" b="0" i="0" u="none" strike="noStrike" dirty="0">
                        <a:effectLst/>
                        <a:latin typeface="Arial"/>
                      </a:endParaRPr>
                    </a:p>
                  </a:txBody>
                  <a:tcPr marL="0" marR="0" marT="0" marB="0" vert="vert270" anchor="b"/>
                </a:tc>
                <a:tc rowSpan="2">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zh-CN" altLang="en-US" sz="900" u="none" strike="noStrike" dirty="0">
                          <a:effectLst/>
                        </a:rPr>
                        <a:t>　</a:t>
                      </a:r>
                      <a:endParaRPr lang="zh-CN" altLang="en-US" sz="600" b="0" i="0" u="none" strike="noStrike" dirty="0">
                        <a:effectLst/>
                        <a:latin typeface="Arial"/>
                      </a:endParaRPr>
                    </a:p>
                  </a:txBody>
                  <a:tcPr marL="0" marR="0" marT="0" marB="0" vert="vert270"/>
                </a:tc>
                <a:tc rowSpan="2">
                  <a:txBody>
                    <a:bodyPr/>
                    <a:lstStyle/>
                    <a:p>
                      <a:pPr algn="ctr" fontAlgn="b"/>
                      <a:endParaRPr lang="zh-CN" altLang="en-US" sz="900" b="0" i="0" u="none" strike="noStrike" dirty="0">
                        <a:effectLst/>
                        <a:latin typeface="Arial"/>
                      </a:endParaRPr>
                    </a:p>
                  </a:txBody>
                  <a:tcPr marL="0" marR="0" marT="0" marB="0" vert="vert270" anchor="b"/>
                </a:tc>
                <a:tc rowSpan="2" gridSpan="2">
                  <a:txBody>
                    <a:bodyPr/>
                    <a:lstStyle/>
                    <a:p>
                      <a:pPr algn="l" fontAlgn="b"/>
                      <a:r>
                        <a:rPr lang="zh-CN" altLang="en-US" sz="600" u="none" strike="noStrike" dirty="0">
                          <a:effectLst/>
                        </a:rPr>
                        <a:t>　</a:t>
                      </a:r>
                      <a:endParaRPr lang="zh-CN" altLang="en-US" sz="600" b="0" i="0" u="none" strike="noStrike" dirty="0">
                        <a:effectLst/>
                        <a:latin typeface="Arial"/>
                      </a:endParaRPr>
                    </a:p>
                  </a:txBody>
                  <a:tcPr marL="0" marR="0" marT="0" marB="0"/>
                </a:tc>
                <a:tc rowSpan="2" hMerge="1">
                  <a:txBody>
                    <a:bodyPr/>
                    <a:lstStyle/>
                    <a:p>
                      <a:endParaRPr lang="zh-CN" altLang="en-US"/>
                    </a:p>
                  </a:txBody>
                  <a:tcPr/>
                </a:tc>
                <a:tc rowSpan="2">
                  <a:txBody>
                    <a:bodyPr/>
                    <a:lstStyle/>
                    <a:p>
                      <a:pPr algn="l" fontAlgn="b"/>
                      <a:r>
                        <a:rPr lang="zh-CN" altLang="en-US" sz="900" u="none" strike="noStrike" dirty="0">
                          <a:effectLst/>
                        </a:rPr>
                        <a:t>　</a:t>
                      </a:r>
                      <a:endParaRPr lang="zh-CN" altLang="en-US" sz="900" b="0" i="0" u="none" strike="noStrike" dirty="0">
                        <a:effectLst/>
                        <a:latin typeface="Arial"/>
                      </a:endParaRPr>
                    </a:p>
                  </a:txBody>
                  <a:tcPr marL="0" marR="0" marT="0" marB="0" vert="vert270" anchor="b"/>
                </a:tc>
                <a:tc rowSpan="2">
                  <a:txBody>
                    <a:bodyPr/>
                    <a:lstStyle/>
                    <a:p>
                      <a:pPr algn="l" fontAlgn="b"/>
                      <a:r>
                        <a:rPr lang="zh-CN" altLang="en-US" sz="900" u="none" strike="noStrike" dirty="0">
                          <a:effectLst/>
                        </a:rPr>
                        <a:t>　</a:t>
                      </a:r>
                      <a:endParaRPr lang="zh-CN" altLang="en-US" sz="900" b="0" i="0" u="none" strike="noStrike" dirty="0">
                        <a:effectLst/>
                        <a:latin typeface="Arial"/>
                      </a:endParaRPr>
                    </a:p>
                  </a:txBody>
                  <a:tcPr marL="0" marR="0" marT="0" marB="0" vert="vert270" anchor="b"/>
                </a:tc>
                <a:tc rowSpan="2">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zh-CN" altLang="en-US" sz="900" u="none" strike="noStrike" dirty="0">
                          <a:effectLst/>
                        </a:rPr>
                        <a:t>　</a:t>
                      </a:r>
                      <a:r>
                        <a:rPr lang="en-US" altLang="zh-CN" sz="1800" kern="1200" dirty="0" smtClean="0">
                          <a:solidFill>
                            <a:schemeClr val="dk1"/>
                          </a:solidFill>
                          <a:effectLst/>
                          <a:latin typeface="+mn-lt"/>
                          <a:ea typeface="+mn-ea"/>
                          <a:cs typeface="+mn-cs"/>
                        </a:rPr>
                        <a:t> </a:t>
                      </a:r>
                      <a:endParaRPr lang="zh-CN" altLang="zh-CN" sz="1800" kern="1200" dirty="0" smtClean="0">
                        <a:solidFill>
                          <a:schemeClr val="dk1"/>
                        </a:solidFill>
                        <a:effectLst/>
                        <a:latin typeface="+mn-lt"/>
                        <a:ea typeface="+mn-ea"/>
                        <a:cs typeface="+mn-cs"/>
                      </a:endParaRPr>
                    </a:p>
                    <a:p>
                      <a:pPr algn="l" fontAlgn="b"/>
                      <a:endParaRPr lang="zh-CN" altLang="en-US" sz="900" b="0" i="0" u="none" strike="noStrike" dirty="0">
                        <a:effectLst/>
                        <a:latin typeface="Arial"/>
                      </a:endParaRPr>
                    </a:p>
                  </a:txBody>
                  <a:tcPr marL="0" marR="0" marT="0" marB="0" vert="vert270" anchor="b"/>
                </a:tc>
                <a:tc rowSpan="2">
                  <a:txBody>
                    <a:bodyPr/>
                    <a:lstStyle/>
                    <a:p>
                      <a:pPr algn="l" fontAlgn="b"/>
                      <a:r>
                        <a:rPr lang="zh-CN" altLang="en-US" sz="900" u="none" strike="noStrike">
                          <a:effectLst/>
                        </a:rPr>
                        <a:t>　</a:t>
                      </a:r>
                      <a:endParaRPr lang="zh-CN" altLang="en-US" sz="900" b="0" i="0" u="none" strike="noStrike">
                        <a:effectLst/>
                        <a:latin typeface="Arial"/>
                      </a:endParaRPr>
                    </a:p>
                  </a:txBody>
                  <a:tcPr marL="0" marR="0" marT="0" marB="0" vert="vert270" anchor="b"/>
                </a:tc>
                <a:tc rowSpan="2">
                  <a:txBody>
                    <a:bodyPr/>
                    <a:lstStyle/>
                    <a:p>
                      <a:pPr algn="l" fontAlgn="b"/>
                      <a:r>
                        <a:rPr lang="zh-CN" altLang="en-US" sz="900" u="none" strike="noStrike">
                          <a:effectLst/>
                        </a:rPr>
                        <a:t>　</a:t>
                      </a:r>
                      <a:endParaRPr lang="zh-CN" altLang="en-US" sz="900" b="0" i="0" u="none" strike="noStrike">
                        <a:effectLst/>
                        <a:latin typeface="Arial"/>
                      </a:endParaRPr>
                    </a:p>
                  </a:txBody>
                  <a:tcPr marL="0" marR="0" marT="0" marB="0" vert="vert270" anchor="b"/>
                </a:tc>
                <a:tc gridSpan="8">
                  <a:txBody>
                    <a:bodyPr/>
                    <a:lstStyle/>
                    <a:p>
                      <a:pPr algn="ctr" fontAlgn="ctr"/>
                      <a:r>
                        <a:rPr lang="en-US" sz="1100" u="none" strike="noStrike" dirty="0">
                          <a:effectLst/>
                        </a:rPr>
                        <a:t>RESOURCES </a:t>
                      </a:r>
                      <a:endParaRPr lang="en-US" sz="1100" b="1" i="0" u="none" strike="noStrike" dirty="0">
                        <a:effectLst/>
                        <a:latin typeface="Arial"/>
                      </a:endParaRPr>
                    </a:p>
                  </a:txBody>
                  <a:tcPr marL="0" marR="0"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2003020">
                <a:tc vMerge="1">
                  <a:txBody>
                    <a:bodyPr/>
                    <a:lstStyle/>
                    <a:p>
                      <a:endParaRPr lang="en-GB"/>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gridSpan="2" vMerge="1">
                  <a:txBody>
                    <a:bodyPr/>
                    <a:lstStyle/>
                    <a:p>
                      <a:endParaRPr lang="zh-CN" altLang="en-US"/>
                    </a:p>
                  </a:txBody>
                  <a:tcPr/>
                </a:tc>
                <a:tc hMerge="1"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ctr" fontAlgn="b"/>
                      <a:r>
                        <a:rPr lang="zh-CN" altLang="en-US" sz="900" u="none" strike="noStrike" dirty="0">
                          <a:effectLst/>
                        </a:rPr>
                        <a:t>　</a:t>
                      </a:r>
                      <a:endParaRPr lang="zh-CN" altLang="en-US" sz="900" b="0" i="0" u="none" strike="noStrike" dirty="0">
                        <a:effectLst/>
                        <a:latin typeface="Arial"/>
                      </a:endParaRPr>
                    </a:p>
                  </a:txBody>
                  <a:tcPr marL="0" marR="0" marT="0" marB="0" vert="vert270" anchor="b"/>
                </a:tc>
                <a:tc>
                  <a:txBody>
                    <a:bodyPr/>
                    <a:lstStyle/>
                    <a:p>
                      <a:pPr algn="ctr" fontAlgn="b"/>
                      <a:r>
                        <a:rPr lang="zh-CN" altLang="en-US" sz="900" u="none" strike="noStrike" dirty="0">
                          <a:effectLst/>
                        </a:rPr>
                        <a:t>　</a:t>
                      </a:r>
                      <a:endParaRPr lang="zh-CN" altLang="en-US" sz="900" b="0" i="0" u="none" strike="noStrike" dirty="0">
                        <a:effectLst/>
                        <a:latin typeface="Arial"/>
                      </a:endParaRPr>
                    </a:p>
                  </a:txBody>
                  <a:tcPr marL="0" marR="0" marT="0" marB="0" vert="vert270" anchor="b"/>
                </a:tc>
                <a:tc>
                  <a:txBody>
                    <a:bodyPr/>
                    <a:lstStyle/>
                    <a:p>
                      <a:pPr algn="ctr" fontAlgn="b"/>
                      <a:r>
                        <a:rPr lang="zh-CN" altLang="en-US" sz="900" u="none" strike="noStrike">
                          <a:effectLst/>
                        </a:rPr>
                        <a:t>　</a:t>
                      </a:r>
                      <a:endParaRPr lang="zh-CN" altLang="en-US" sz="900" b="0" i="0" u="none" strike="noStrike">
                        <a:effectLst/>
                        <a:latin typeface="Arial"/>
                      </a:endParaRPr>
                    </a:p>
                  </a:txBody>
                  <a:tcPr marL="0" marR="0" marT="0" marB="0" vert="vert270" anchor="b"/>
                </a:tc>
                <a:tc>
                  <a:txBody>
                    <a:bodyPr/>
                    <a:lstStyle/>
                    <a:p>
                      <a:pPr algn="ctr" fontAlgn="b"/>
                      <a:r>
                        <a:rPr lang="zh-CN" altLang="en-US" sz="900" u="none" strike="noStrike">
                          <a:effectLst/>
                        </a:rPr>
                        <a:t>　</a:t>
                      </a:r>
                      <a:endParaRPr lang="zh-CN" altLang="en-US" sz="900" b="0" i="0" u="none" strike="noStrike">
                        <a:effectLst/>
                        <a:latin typeface="Arial"/>
                      </a:endParaRPr>
                    </a:p>
                  </a:txBody>
                  <a:tcPr marL="0" marR="0" marT="0" marB="0" vert="vert270" anchor="b"/>
                </a:tc>
                <a:tc>
                  <a:txBody>
                    <a:bodyPr/>
                    <a:lstStyle/>
                    <a:p>
                      <a:pPr algn="ctr" fontAlgn="b"/>
                      <a:r>
                        <a:rPr lang="zh-CN" altLang="en-US" sz="900" u="none" strike="noStrike">
                          <a:effectLst/>
                        </a:rPr>
                        <a:t>　</a:t>
                      </a:r>
                      <a:endParaRPr lang="zh-CN" altLang="en-US" sz="900" b="0" i="0" u="none" strike="noStrike">
                        <a:effectLst/>
                        <a:latin typeface="Arial"/>
                      </a:endParaRPr>
                    </a:p>
                  </a:txBody>
                  <a:tcPr marL="0" marR="0" marT="0" marB="0" vert="vert270" anchor="b"/>
                </a:tc>
                <a:tc>
                  <a:txBody>
                    <a:bodyPr/>
                    <a:lstStyle/>
                    <a:p>
                      <a:pPr algn="ctr" fontAlgn="b"/>
                      <a:r>
                        <a:rPr lang="zh-CN" altLang="en-US" sz="900" u="none" strike="noStrike">
                          <a:effectLst/>
                        </a:rPr>
                        <a:t>　</a:t>
                      </a:r>
                      <a:endParaRPr lang="zh-CN" altLang="en-US" sz="900" b="0" i="0" u="none" strike="noStrike">
                        <a:effectLst/>
                        <a:latin typeface="Arial"/>
                      </a:endParaRPr>
                    </a:p>
                  </a:txBody>
                  <a:tcPr marL="0" marR="0" marT="0" marB="0" vert="vert270" anchor="b"/>
                </a:tc>
                <a:tc>
                  <a:txBody>
                    <a:bodyPr/>
                    <a:lstStyle/>
                    <a:p>
                      <a:pPr algn="ctr" fontAlgn="b"/>
                      <a:r>
                        <a:rPr lang="zh-CN" altLang="en-US" sz="900" u="none" strike="noStrike">
                          <a:effectLst/>
                        </a:rPr>
                        <a:t>　</a:t>
                      </a:r>
                      <a:endParaRPr lang="zh-CN" altLang="en-US" sz="900" b="0" i="0" u="none" strike="noStrike">
                        <a:effectLst/>
                        <a:latin typeface="Arial"/>
                      </a:endParaRPr>
                    </a:p>
                  </a:txBody>
                  <a:tcPr marL="0" marR="0" marT="0" marB="0" vert="vert270" anchor="b"/>
                </a:tc>
                <a:tc>
                  <a:txBody>
                    <a:bodyPr/>
                    <a:lstStyle/>
                    <a:p>
                      <a:pPr algn="l" fontAlgn="b"/>
                      <a:r>
                        <a:rPr lang="zh-CN" altLang="en-US" sz="900" u="none" strike="noStrike">
                          <a:effectLst/>
                        </a:rPr>
                        <a:t>　</a:t>
                      </a:r>
                      <a:endParaRPr lang="zh-CN" altLang="en-US" sz="900" b="0" i="0" u="none" strike="noStrike">
                        <a:effectLst/>
                        <a:latin typeface="Arial"/>
                      </a:endParaRPr>
                    </a:p>
                  </a:txBody>
                  <a:tcPr marL="0" marR="0" marT="0" marB="0" vert="vert270" anchor="b"/>
                </a:tc>
              </a:tr>
              <a:tr h="167354">
                <a:tc>
                  <a:txBody>
                    <a:bodyPr/>
                    <a:lstStyle/>
                    <a:p>
                      <a:pPr algn="l" fontAlgn="b"/>
                      <a:endParaRPr lang="zh-CN" altLang="en-US" sz="800" b="1" i="0" u="none" strike="noStrike">
                        <a:effectLst/>
                        <a:latin typeface="Arial"/>
                      </a:endParaRPr>
                    </a:p>
                  </a:txBody>
                  <a:tcPr marL="0" marR="0" marT="0" marB="0" anchor="b"/>
                </a:tc>
                <a:tc>
                  <a:txBody>
                    <a:bodyPr/>
                    <a:lstStyle/>
                    <a:p>
                      <a:pPr algn="l" fontAlgn="b"/>
                      <a:r>
                        <a:rPr lang="zh-CN" altLang="en-US" sz="800" u="none" strike="noStrike">
                          <a:effectLst/>
                        </a:rPr>
                        <a:t>　</a:t>
                      </a:r>
                      <a:endParaRPr lang="zh-CN" altLang="en-US" sz="800" b="1" i="0" u="none" strike="noStrike">
                        <a:effectLst/>
                        <a:latin typeface="Arial"/>
                      </a:endParaRPr>
                    </a:p>
                  </a:txBody>
                  <a:tcPr marL="0" marR="0" marT="0" marB="0" anchor="b"/>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en-US" sz="800" u="none" strike="noStrike">
                          <a:effectLst/>
                        </a:rPr>
                        <a:t>A</a:t>
                      </a:r>
                      <a:endParaRPr lang="en-US" sz="800" b="0" i="0" u="none" strike="noStrike">
                        <a:effectLst/>
                        <a:latin typeface="Arial"/>
                      </a:endParaRPr>
                    </a:p>
                  </a:txBody>
                  <a:tcPr marL="0" marR="0" marT="0" marB="0" anchor="ctr"/>
                </a:tc>
                <a:tc>
                  <a:txBody>
                    <a:bodyPr/>
                    <a:lstStyle/>
                    <a:p>
                      <a:pPr algn="l" fontAlgn="ctr"/>
                      <a:r>
                        <a:rPr lang="en-US" sz="900" b="0" i="0" u="none" strike="noStrike" baseline="0" dirty="0" smtClean="0">
                          <a:effectLst/>
                          <a:latin typeface="+mn-lt"/>
                        </a:rPr>
                        <a:t>Gain substantial European market share</a:t>
                      </a:r>
                      <a:endParaRPr lang="en-US" sz="900" b="0" i="0" u="none" strike="noStrike" dirty="0">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l" fontAlgn="b"/>
                      <a:r>
                        <a:rPr lang="zh-CN" altLang="en-US" sz="600" u="none" strike="noStrike">
                          <a:effectLst/>
                        </a:rPr>
                        <a:t>　</a:t>
                      </a:r>
                      <a:endParaRPr lang="zh-CN" altLang="en-US" sz="600" b="1" i="0" u="none" strike="noStrike">
                        <a:effectLst/>
                        <a:latin typeface="Arial"/>
                      </a:endParaRPr>
                    </a:p>
                  </a:txBody>
                  <a:tcPr marL="0" marR="0" marT="0" marB="0" anchor="b"/>
                </a:tc>
                <a:tc gridSpan="6">
                  <a:txBody>
                    <a:bodyPr/>
                    <a:lstStyle/>
                    <a:p>
                      <a:pPr algn="l" fontAlgn="b"/>
                      <a:endParaRPr lang="zh-CN" altLang="en-US" sz="900" b="1" i="0" u="none" strike="noStrike">
                        <a:effectLst/>
                        <a:latin typeface="Arial"/>
                      </a:endParaRPr>
                    </a:p>
                  </a:txBody>
                  <a:tcPr marL="0" marR="0" marT="0" marB="0" anchor="b"/>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l" fontAlgn="b"/>
                      <a:r>
                        <a:rPr lang="zh-CN" altLang="en-US" sz="600" u="none" strike="noStrike">
                          <a:effectLst/>
                        </a:rPr>
                        <a:t>　</a:t>
                      </a:r>
                      <a:endParaRPr lang="zh-CN" altLang="en-US" sz="600" b="0" i="0" u="none" strike="noStrike">
                        <a:effectLst/>
                        <a:latin typeface="Arial"/>
                      </a:endParaRPr>
                    </a:p>
                  </a:txBody>
                  <a:tcPr marL="0" marR="0" marT="0" marB="0" anchor="b"/>
                </a:tc>
              </a:tr>
              <a:tr h="167354">
                <a:tc>
                  <a:txBody>
                    <a:bodyPr/>
                    <a:lstStyle/>
                    <a:p>
                      <a:pPr algn="ctr" fontAlgn="ct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en-US" sz="800" u="none" strike="noStrike">
                          <a:effectLst/>
                        </a:rPr>
                        <a:t>B</a:t>
                      </a:r>
                      <a:endParaRPr lang="en-US" sz="800" b="0" i="0" u="none" strike="noStrike">
                        <a:effectLst/>
                        <a:latin typeface="Arial"/>
                      </a:endParaRPr>
                    </a:p>
                  </a:txBody>
                  <a:tcPr marL="0" marR="0" marT="0" marB="0" anchor="ctr"/>
                </a:tc>
                <a:tc>
                  <a:txBody>
                    <a:bodyPr/>
                    <a:lstStyle/>
                    <a:p>
                      <a:pPr algn="l" fontAlgn="ctr"/>
                      <a:r>
                        <a:rPr lang="en-US" sz="900" b="0" i="0" u="none" strike="noStrike" baseline="0" dirty="0" smtClean="0">
                          <a:effectLst/>
                          <a:latin typeface="+mn-lt"/>
                        </a:rPr>
                        <a:t>Increase the profits after tax to £1m</a:t>
                      </a:r>
                      <a:endParaRPr lang="en-US" sz="900" b="0" i="0" u="none" strike="noStrike" dirty="0">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l" fontAlgn="b"/>
                      <a:r>
                        <a:rPr lang="zh-CN" altLang="en-US" sz="600" u="none" strike="noStrike">
                          <a:effectLst/>
                        </a:rPr>
                        <a:t>　</a:t>
                      </a:r>
                      <a:endParaRPr lang="zh-CN" altLang="en-US" sz="600" b="1" i="0" u="none" strike="noStrike">
                        <a:effectLst/>
                        <a:latin typeface="Arial"/>
                      </a:endParaRPr>
                    </a:p>
                  </a:txBody>
                  <a:tcPr marL="0" marR="0" marT="0" marB="0" anchor="b"/>
                </a:tc>
                <a:tc gridSpan="6">
                  <a:txBody>
                    <a:bodyPr/>
                    <a:lstStyle/>
                    <a:p>
                      <a:pPr algn="l" fontAlgn="b"/>
                      <a:endParaRPr lang="zh-CN" altLang="en-US" sz="900" b="1" i="0" u="none" strike="noStrike">
                        <a:effectLst/>
                        <a:latin typeface="Arial"/>
                      </a:endParaRPr>
                    </a:p>
                  </a:txBody>
                  <a:tcPr marL="0" marR="0" marT="0" marB="0" anchor="b"/>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l" fontAlgn="b"/>
                      <a:r>
                        <a:rPr lang="zh-CN" altLang="en-US" sz="600" u="none" strike="noStrike">
                          <a:effectLst/>
                        </a:rPr>
                        <a:t>　</a:t>
                      </a:r>
                      <a:endParaRPr lang="zh-CN" altLang="en-US" sz="600" b="0" i="0" u="none" strike="noStrike">
                        <a:effectLst/>
                        <a:latin typeface="Arial"/>
                      </a:endParaRPr>
                    </a:p>
                  </a:txBody>
                  <a:tcPr marL="0" marR="0" marT="0" marB="0" anchor="b"/>
                </a:tc>
              </a:tr>
              <a:tr h="167354">
                <a:tc>
                  <a:txBody>
                    <a:bodyPr/>
                    <a:lstStyle/>
                    <a:p>
                      <a:pPr algn="l" fontAlgn="b"/>
                      <a:endParaRPr lang="zh-CN" altLang="en-US" sz="800" b="1" i="0" u="none" strike="noStrike">
                        <a:effectLst/>
                        <a:latin typeface="Arial"/>
                      </a:endParaRPr>
                    </a:p>
                  </a:txBody>
                  <a:tcPr marL="0" marR="0" marT="0" marB="0" anchor="b"/>
                </a:tc>
                <a:tc>
                  <a:txBody>
                    <a:bodyPr/>
                    <a:lstStyle/>
                    <a:p>
                      <a:pPr algn="l" fontAlgn="b"/>
                      <a:r>
                        <a:rPr lang="zh-CN" altLang="en-US" sz="800" u="none" strike="noStrike">
                          <a:effectLst/>
                        </a:rPr>
                        <a:t>　</a:t>
                      </a:r>
                      <a:endParaRPr lang="zh-CN" altLang="en-US" sz="800" b="1" i="0" u="none" strike="noStrike">
                        <a:effectLst/>
                        <a:latin typeface="Arial"/>
                      </a:endParaRPr>
                    </a:p>
                  </a:txBody>
                  <a:tcPr marL="0" marR="0" marT="0" marB="0" anchor="b"/>
                </a:tc>
                <a:tc>
                  <a:txBody>
                    <a:bodyPr/>
                    <a:lstStyle/>
                    <a:p>
                      <a:pPr algn="ctr" fontAlgn="ctr"/>
                      <a:r>
                        <a:rPr lang="zh-CN" altLang="en-US" sz="800" u="none" strike="noStrike" dirty="0">
                          <a:effectLst/>
                        </a:rPr>
                        <a:t>　</a:t>
                      </a:r>
                      <a:endParaRPr lang="zh-CN" altLang="en-US" sz="800" b="1" i="0" u="none" strike="noStrike" dirty="0">
                        <a:effectLst/>
                        <a:latin typeface="Arial"/>
                      </a:endParaRPr>
                    </a:p>
                  </a:txBody>
                  <a:tcPr marL="0" marR="0" marT="0" marB="0" anchor="ctr"/>
                </a:tc>
                <a:tc>
                  <a:txBody>
                    <a:bodyPr/>
                    <a:lstStyle/>
                    <a:p>
                      <a:pPr algn="ctr" fontAlgn="ctr"/>
                      <a:r>
                        <a:rPr lang="zh-CN" altLang="en-US" sz="800" u="none" strike="noStrike" dirty="0">
                          <a:effectLst/>
                        </a:rPr>
                        <a:t>　</a:t>
                      </a:r>
                      <a:endParaRPr lang="zh-CN" altLang="en-US" sz="800" b="1" i="0" u="none" strike="noStrike" dirty="0">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en-US" sz="800" u="none" strike="noStrike">
                          <a:effectLst/>
                        </a:rPr>
                        <a:t>C</a:t>
                      </a:r>
                      <a:endParaRPr lang="en-US" sz="800" b="0" i="0" u="none" strike="noStrike">
                        <a:effectLst/>
                        <a:latin typeface="Arial"/>
                      </a:endParaRPr>
                    </a:p>
                  </a:txBody>
                  <a:tcPr marL="0" marR="0" marT="0" marB="0" anchor="ctr"/>
                </a:tc>
                <a:tc>
                  <a:txBody>
                    <a:bodyPr/>
                    <a:lstStyle/>
                    <a:p>
                      <a:pPr algn="l" fontAlgn="ctr"/>
                      <a:r>
                        <a:rPr lang="en-US" sz="900" b="0" i="0" u="none" strike="noStrike" dirty="0" smtClean="0">
                          <a:effectLst/>
                          <a:latin typeface="Arial"/>
                        </a:rPr>
                        <a:t>Increase sales to £15m</a:t>
                      </a:r>
                      <a:endParaRPr lang="en-US" sz="900" b="0" i="0" u="none" strike="noStrike" dirty="0">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l" fontAlgn="b"/>
                      <a:r>
                        <a:rPr lang="zh-CN" altLang="en-US" sz="600" u="none" strike="noStrike">
                          <a:effectLst/>
                        </a:rPr>
                        <a:t>　</a:t>
                      </a:r>
                      <a:endParaRPr lang="zh-CN" altLang="en-US" sz="600" b="1" i="0" u="none" strike="noStrike">
                        <a:effectLst/>
                        <a:latin typeface="Arial"/>
                      </a:endParaRPr>
                    </a:p>
                  </a:txBody>
                  <a:tcPr marL="0" marR="0" marT="0" marB="0" anchor="b"/>
                </a:tc>
                <a:tc>
                  <a:txBody>
                    <a:bodyPr/>
                    <a:lstStyle/>
                    <a:p>
                      <a:pPr algn="l" fontAlgn="b"/>
                      <a:endParaRPr lang="zh-CN" altLang="en-US" sz="900" b="1" i="0" u="none" strike="noStrike">
                        <a:effectLst/>
                        <a:latin typeface="Arial"/>
                      </a:endParaRPr>
                    </a:p>
                  </a:txBody>
                  <a:tcPr marL="0" marR="0" marT="0" marB="0" anchor="b"/>
                </a:tc>
                <a:tc>
                  <a:txBody>
                    <a:bodyPr/>
                    <a:lstStyle/>
                    <a:p>
                      <a:pPr algn="l" fontAlgn="b"/>
                      <a:endParaRPr lang="zh-CN" altLang="en-US" sz="900" b="1" i="0" u="none" strike="noStrike">
                        <a:effectLst/>
                        <a:latin typeface="Arial"/>
                      </a:endParaRPr>
                    </a:p>
                  </a:txBody>
                  <a:tcPr marL="0" marR="0" marT="0" marB="0" anchor="b"/>
                </a:tc>
                <a:tc>
                  <a:txBody>
                    <a:bodyPr/>
                    <a:lstStyle/>
                    <a:p>
                      <a:pPr algn="l" fontAlgn="b"/>
                      <a:endParaRPr lang="zh-CN" altLang="en-US" sz="900" b="1" i="0" u="none" strike="noStrike">
                        <a:effectLst/>
                        <a:latin typeface="Arial"/>
                      </a:endParaRPr>
                    </a:p>
                  </a:txBody>
                  <a:tcPr marL="0" marR="0" marT="0" marB="0" anchor="b"/>
                </a:tc>
                <a:tc>
                  <a:txBody>
                    <a:bodyPr/>
                    <a:lstStyle/>
                    <a:p>
                      <a:pPr algn="l" fontAlgn="b"/>
                      <a:endParaRPr lang="zh-CN" altLang="en-US" sz="900" b="1" i="0" u="none" strike="noStrike">
                        <a:effectLst/>
                        <a:latin typeface="Arial"/>
                      </a:endParaRPr>
                    </a:p>
                  </a:txBody>
                  <a:tcPr marL="0" marR="0" marT="0" marB="0" anchor="b"/>
                </a:tc>
                <a:tc>
                  <a:txBody>
                    <a:bodyPr/>
                    <a:lstStyle/>
                    <a:p>
                      <a:pPr algn="l" fontAlgn="b"/>
                      <a:endParaRPr lang="zh-CN" altLang="en-US" sz="900" b="1" i="0" u="none" strike="noStrike">
                        <a:effectLst/>
                        <a:latin typeface="Arial"/>
                      </a:endParaRPr>
                    </a:p>
                  </a:txBody>
                  <a:tcPr marL="0" marR="0" marT="0" marB="0" anchor="b"/>
                </a:tc>
                <a:tc>
                  <a:txBody>
                    <a:bodyPr/>
                    <a:lstStyle/>
                    <a:p>
                      <a:pPr algn="l" fontAlgn="b"/>
                      <a:endParaRPr lang="zh-CN" altLang="en-US" sz="900" b="1" i="0" u="none" strike="noStrike">
                        <a:effectLst/>
                        <a:latin typeface="Arial"/>
                      </a:endParaRPr>
                    </a:p>
                  </a:txBody>
                  <a:tcPr marL="0" marR="0" marT="0" marB="0" anchor="b"/>
                </a:tc>
                <a:tc>
                  <a:txBody>
                    <a:bodyPr/>
                    <a:lstStyle/>
                    <a:p>
                      <a:pPr algn="l" fontAlgn="b"/>
                      <a:r>
                        <a:rPr lang="zh-CN" altLang="en-US" sz="600" u="none" strike="noStrike">
                          <a:effectLst/>
                        </a:rPr>
                        <a:t>　</a:t>
                      </a:r>
                      <a:endParaRPr lang="zh-CN" altLang="en-US" sz="600" b="0" i="0" u="none" strike="noStrike">
                        <a:effectLst/>
                        <a:latin typeface="Arial"/>
                      </a:endParaRPr>
                    </a:p>
                  </a:txBody>
                  <a:tcPr marL="0" marR="0" marT="0" marB="0" anchor="b"/>
                </a:tc>
              </a:tr>
              <a:tr h="167354">
                <a:tc>
                  <a:txBody>
                    <a:bodyPr/>
                    <a:lstStyle/>
                    <a:p>
                      <a:pPr algn="l" fontAlgn="b"/>
                      <a:endParaRPr lang="zh-CN" altLang="en-US" sz="800" b="1" i="0" u="none" strike="noStrike">
                        <a:effectLst/>
                        <a:latin typeface="Arial"/>
                      </a:endParaRPr>
                    </a:p>
                  </a:txBody>
                  <a:tcPr marL="0" marR="0" marT="0" marB="0" anchor="b"/>
                </a:tc>
                <a:tc>
                  <a:txBody>
                    <a:bodyPr/>
                    <a:lstStyle/>
                    <a:p>
                      <a:pPr algn="l" fontAlgn="b"/>
                      <a:r>
                        <a:rPr lang="zh-CN" altLang="en-US" sz="800" u="none" strike="noStrike">
                          <a:effectLst/>
                        </a:rPr>
                        <a:t>　</a:t>
                      </a:r>
                      <a:endParaRPr lang="zh-CN" altLang="en-US" sz="800" b="1" i="0" u="none" strike="noStrike">
                        <a:effectLst/>
                        <a:latin typeface="Arial"/>
                      </a:endParaRPr>
                    </a:p>
                  </a:txBody>
                  <a:tcPr marL="0" marR="0" marT="0" marB="0" anchor="b"/>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en-US" sz="800" u="none" strike="noStrike">
                          <a:effectLst/>
                        </a:rPr>
                        <a:t>D</a:t>
                      </a:r>
                      <a:endParaRPr lang="en-US" sz="800" b="0" i="0" u="none" strike="noStrike">
                        <a:effectLst/>
                        <a:latin typeface="Arial"/>
                      </a:endParaRPr>
                    </a:p>
                  </a:txBody>
                  <a:tcPr marL="0" marR="0" marT="0" marB="0" anchor="ctr"/>
                </a:tc>
                <a:tc>
                  <a:txBody>
                    <a:bodyPr/>
                    <a:lstStyle/>
                    <a:p>
                      <a:pPr algn="l" fontAlgn="ctr"/>
                      <a:r>
                        <a:rPr lang="en-US" sz="900" b="0" i="0" u="none" strike="noStrike" dirty="0" smtClean="0">
                          <a:effectLst/>
                          <a:latin typeface="+mn-lt"/>
                        </a:rPr>
                        <a:t>Improve</a:t>
                      </a:r>
                      <a:r>
                        <a:rPr lang="en-US" sz="900" b="0" i="0" u="none" strike="noStrike" baseline="0" dirty="0" smtClean="0">
                          <a:effectLst/>
                          <a:latin typeface="+mn-lt"/>
                        </a:rPr>
                        <a:t> company  reputation through quality</a:t>
                      </a:r>
                      <a:endParaRPr lang="en-US" sz="900" b="0" i="0" u="none" strike="noStrike" dirty="0">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l" fontAlgn="b"/>
                      <a:r>
                        <a:rPr lang="en-US" sz="600" u="none" strike="noStrike">
                          <a:effectLst/>
                        </a:rPr>
                        <a:t>　</a:t>
                      </a:r>
                      <a:endParaRPr lang="en-US" sz="600" b="1" i="0" u="none" strike="noStrike">
                        <a:effectLst/>
                        <a:latin typeface="Arial"/>
                      </a:endParaRPr>
                    </a:p>
                  </a:txBody>
                  <a:tcPr marL="0" marR="0" marT="0" marB="0" anchor="b"/>
                </a:tc>
                <a:tc>
                  <a:txBody>
                    <a:bodyPr/>
                    <a:lstStyle/>
                    <a:p>
                      <a:pPr algn="l" fontAlgn="b"/>
                      <a:endParaRPr lang="zh-CN" altLang="en-US" sz="900" b="1" i="0" u="none" strike="noStrike">
                        <a:effectLst/>
                        <a:latin typeface="Arial"/>
                      </a:endParaRPr>
                    </a:p>
                  </a:txBody>
                  <a:tcPr marL="0" marR="0" marT="0" marB="0" anchor="b"/>
                </a:tc>
                <a:tc>
                  <a:txBody>
                    <a:bodyPr/>
                    <a:lstStyle/>
                    <a:p>
                      <a:pPr algn="l" fontAlgn="b"/>
                      <a:endParaRPr lang="zh-CN" altLang="en-US" sz="900" b="1" i="0" u="none" strike="noStrike">
                        <a:effectLst/>
                        <a:latin typeface="Arial"/>
                      </a:endParaRPr>
                    </a:p>
                  </a:txBody>
                  <a:tcPr marL="0" marR="0" marT="0" marB="0" anchor="b"/>
                </a:tc>
                <a:tc>
                  <a:txBody>
                    <a:bodyPr/>
                    <a:lstStyle/>
                    <a:p>
                      <a:pPr algn="l" fontAlgn="b"/>
                      <a:endParaRPr lang="zh-CN" altLang="en-US" sz="900" b="1" i="0" u="none" strike="noStrike">
                        <a:effectLst/>
                        <a:latin typeface="Arial"/>
                      </a:endParaRPr>
                    </a:p>
                  </a:txBody>
                  <a:tcPr marL="0" marR="0" marT="0" marB="0" anchor="b"/>
                </a:tc>
                <a:tc>
                  <a:txBody>
                    <a:bodyPr/>
                    <a:lstStyle/>
                    <a:p>
                      <a:pPr algn="l" fontAlgn="b"/>
                      <a:endParaRPr lang="zh-CN" altLang="en-US" sz="900" b="1" i="0" u="none" strike="noStrike">
                        <a:effectLst/>
                        <a:latin typeface="Arial"/>
                      </a:endParaRPr>
                    </a:p>
                  </a:txBody>
                  <a:tcPr marL="0" marR="0" marT="0" marB="0" anchor="b"/>
                </a:tc>
                <a:tc>
                  <a:txBody>
                    <a:bodyPr/>
                    <a:lstStyle/>
                    <a:p>
                      <a:pPr algn="l" fontAlgn="b"/>
                      <a:endParaRPr lang="zh-CN" altLang="en-US" sz="900" b="1" i="0" u="none" strike="noStrike">
                        <a:effectLst/>
                        <a:latin typeface="Arial"/>
                      </a:endParaRPr>
                    </a:p>
                  </a:txBody>
                  <a:tcPr marL="0" marR="0" marT="0" marB="0" anchor="b"/>
                </a:tc>
                <a:tc>
                  <a:txBody>
                    <a:bodyPr/>
                    <a:lstStyle/>
                    <a:p>
                      <a:pPr algn="l" fontAlgn="b"/>
                      <a:endParaRPr lang="zh-CN" altLang="en-US" sz="900" b="1" i="0" u="none" strike="noStrike">
                        <a:effectLst/>
                        <a:latin typeface="Arial"/>
                      </a:endParaRPr>
                    </a:p>
                  </a:txBody>
                  <a:tcPr marL="0" marR="0" marT="0" marB="0" anchor="b"/>
                </a:tc>
                <a:tc>
                  <a:txBody>
                    <a:bodyPr/>
                    <a:lstStyle/>
                    <a:p>
                      <a:pPr algn="l" fontAlgn="b"/>
                      <a:r>
                        <a:rPr lang="zh-CN" altLang="en-US" sz="600" u="none" strike="noStrike">
                          <a:effectLst/>
                        </a:rPr>
                        <a:t>　</a:t>
                      </a:r>
                      <a:endParaRPr lang="zh-CN" altLang="en-US" sz="600" b="0" i="0" u="none" strike="noStrike">
                        <a:effectLst/>
                        <a:latin typeface="Arial"/>
                      </a:endParaRPr>
                    </a:p>
                  </a:txBody>
                  <a:tcPr marL="0" marR="0" marT="0" marB="0" anchor="b"/>
                </a:tc>
              </a:tr>
              <a:tr h="146435">
                <a:tc>
                  <a:txBody>
                    <a:bodyPr/>
                    <a:lstStyle/>
                    <a:p>
                      <a:pPr algn="l" fontAlgn="b"/>
                      <a:endParaRPr lang="zh-CN" altLang="en-US" sz="800" b="1" i="0" u="none" strike="noStrike" dirty="0">
                        <a:effectLst/>
                        <a:latin typeface="Arial"/>
                      </a:endParaRPr>
                    </a:p>
                  </a:txBody>
                  <a:tcPr marL="0" marR="0" marT="0" marB="0" anchor="b"/>
                </a:tc>
                <a:tc>
                  <a:txBody>
                    <a:bodyPr/>
                    <a:lstStyle/>
                    <a:p>
                      <a:pPr algn="l" fontAlgn="b"/>
                      <a:r>
                        <a:rPr lang="zh-CN" altLang="en-US" sz="800" u="none" strike="noStrike">
                          <a:effectLst/>
                        </a:rPr>
                        <a:t>　</a:t>
                      </a:r>
                      <a:endParaRPr lang="zh-CN" altLang="en-US" sz="800" b="1" i="0" u="none" strike="noStrike">
                        <a:effectLst/>
                        <a:latin typeface="Arial"/>
                      </a:endParaRPr>
                    </a:p>
                  </a:txBody>
                  <a:tcPr marL="0" marR="0" marT="0" marB="0" anchor="b"/>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en-US" sz="800" u="none" strike="noStrike">
                          <a:effectLst/>
                        </a:rPr>
                        <a:t>E</a:t>
                      </a:r>
                      <a:endParaRPr lang="en-US" sz="800" b="0" i="0" u="none" strike="noStrike">
                        <a:effectLst/>
                        <a:latin typeface="Arial"/>
                      </a:endParaRPr>
                    </a:p>
                  </a:txBody>
                  <a:tcPr marL="0" marR="0" marT="0" marB="0" anchor="ctr"/>
                </a:tc>
                <a:tc>
                  <a:txBody>
                    <a:bodyPr/>
                    <a:lstStyle/>
                    <a:p>
                      <a:pPr algn="l" fontAlgn="ctr"/>
                      <a:r>
                        <a:rPr lang="en-US" sz="900" u="none" strike="noStrike" dirty="0" smtClean="0">
                          <a:effectLst/>
                        </a:rPr>
                        <a:t>Reduce</a:t>
                      </a:r>
                      <a:r>
                        <a:rPr lang="en-US" sz="900" u="none" strike="noStrike" baseline="0" dirty="0" smtClean="0">
                          <a:effectLst/>
                        </a:rPr>
                        <a:t>  the operating costs by 10% improving efficiency</a:t>
                      </a:r>
                      <a:endParaRPr lang="en-US" sz="900" b="0" i="0" u="none" strike="noStrike" dirty="0">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l" fontAlgn="b"/>
                      <a:r>
                        <a:rPr lang="zh-CN" altLang="en-US" sz="600" u="none" strike="noStrike">
                          <a:effectLst/>
                        </a:rPr>
                        <a:t>　</a:t>
                      </a:r>
                      <a:endParaRPr lang="zh-CN" altLang="en-US" sz="600" b="1" i="0" u="none" strike="noStrike">
                        <a:effectLst/>
                        <a:latin typeface="Arial"/>
                      </a:endParaRPr>
                    </a:p>
                  </a:txBody>
                  <a:tcPr marL="0" marR="0" marT="0" marB="0" anchor="b"/>
                </a:tc>
                <a:tc gridSpan="6">
                  <a:txBody>
                    <a:bodyPr/>
                    <a:lstStyle/>
                    <a:p>
                      <a:pPr algn="l" fontAlgn="b"/>
                      <a:r>
                        <a:rPr lang="zh-CN" altLang="en-US" sz="900" u="none" strike="noStrike">
                          <a:effectLst/>
                        </a:rPr>
                        <a:t>　</a:t>
                      </a:r>
                      <a:endParaRPr lang="zh-CN" altLang="en-US" sz="900" b="1" i="0" u="none" strike="noStrike">
                        <a:effectLst/>
                        <a:latin typeface="Arial"/>
                      </a:endParaRPr>
                    </a:p>
                  </a:txBody>
                  <a:tcPr marL="0" marR="0" marT="0" marB="0" anchor="b"/>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l" fontAlgn="b"/>
                      <a:r>
                        <a:rPr lang="zh-CN" altLang="en-US" sz="600" u="none" strike="noStrike" dirty="0">
                          <a:effectLst/>
                        </a:rPr>
                        <a:t>　</a:t>
                      </a:r>
                      <a:endParaRPr lang="zh-CN" altLang="en-US" sz="600" b="0" i="0" u="none" strike="noStrike" dirty="0">
                        <a:effectLst/>
                        <a:latin typeface="Arial"/>
                      </a:endParaRPr>
                    </a:p>
                  </a:txBody>
                  <a:tcPr marL="0" marR="0" marT="0" marB="0" anchor="b"/>
                </a:tc>
              </a:tr>
            </a:tbl>
          </a:graphicData>
        </a:graphic>
      </p:graphicFrame>
      <p:sp>
        <p:nvSpPr>
          <p:cNvPr id="5" name="Text Box 8"/>
          <p:cNvSpPr txBox="1">
            <a:spLocks noChangeArrowheads="1"/>
          </p:cNvSpPr>
          <p:nvPr/>
        </p:nvSpPr>
        <p:spPr bwMode="auto">
          <a:xfrm>
            <a:off x="3733800" y="3667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9" name="Text Box 13"/>
          <p:cNvSpPr txBox="1">
            <a:spLocks noChangeArrowheads="1"/>
          </p:cNvSpPr>
          <p:nvPr/>
        </p:nvSpPr>
        <p:spPr bwMode="auto">
          <a:xfrm>
            <a:off x="4333874" y="3824909"/>
            <a:ext cx="1171575" cy="54019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wrap="square" lIns="27432" tIns="22860" rIns="27432" bIns="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r>
              <a:rPr lang="en-US" altLang="zh-CN" sz="1200" b="1" i="0" u="none" strike="noStrike" baseline="0" dirty="0">
                <a:solidFill>
                  <a:srgbClr val="000000"/>
                </a:solidFill>
                <a:latin typeface="Arial"/>
                <a:cs typeface="Arial"/>
              </a:rPr>
              <a:t>Targets to Improve</a:t>
            </a:r>
          </a:p>
        </p:txBody>
      </p:sp>
      <p:sp>
        <p:nvSpPr>
          <p:cNvPr id="10" name="Text Box 14"/>
          <p:cNvSpPr txBox="1">
            <a:spLocks noChangeArrowheads="1"/>
          </p:cNvSpPr>
          <p:nvPr/>
        </p:nvSpPr>
        <p:spPr bwMode="auto">
          <a:xfrm>
            <a:off x="2976562" y="3043237"/>
            <a:ext cx="1314450" cy="7524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wrap="square" lIns="27432" tIns="22860" rIns="27432" bIns="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r>
              <a:rPr lang="en-US" altLang="zh-CN" sz="1200" b="1" i="0" u="none" strike="noStrike" baseline="0" dirty="0">
                <a:solidFill>
                  <a:srgbClr val="000000"/>
                </a:solidFill>
                <a:latin typeface="Arial"/>
                <a:cs typeface="Arial"/>
              </a:rPr>
              <a:t>Improvement Priorities</a:t>
            </a:r>
          </a:p>
        </p:txBody>
      </p:sp>
      <p:sp>
        <p:nvSpPr>
          <p:cNvPr id="11" name="Text Box 15"/>
          <p:cNvSpPr txBox="1">
            <a:spLocks noChangeArrowheads="1"/>
          </p:cNvSpPr>
          <p:nvPr/>
        </p:nvSpPr>
        <p:spPr bwMode="auto">
          <a:xfrm>
            <a:off x="2035037" y="3824909"/>
            <a:ext cx="1238250" cy="468187"/>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wrap="square" lIns="27432" tIns="22860" rIns="27432" bIns="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r>
              <a:rPr lang="en-US" altLang="zh-CN" sz="1200" b="1" i="0" u="none" strike="noStrike" baseline="0">
                <a:solidFill>
                  <a:srgbClr val="000000"/>
                </a:solidFill>
                <a:latin typeface="Arial"/>
                <a:cs typeface="Arial"/>
              </a:rPr>
              <a:t>Annual Objectives</a:t>
            </a:r>
          </a:p>
        </p:txBody>
      </p:sp>
      <p:sp>
        <p:nvSpPr>
          <p:cNvPr id="12" name="Text Box 16"/>
          <p:cNvSpPr txBox="1">
            <a:spLocks noChangeArrowheads="1"/>
          </p:cNvSpPr>
          <p:nvPr/>
        </p:nvSpPr>
        <p:spPr bwMode="auto">
          <a:xfrm>
            <a:off x="2828925" y="4523602"/>
            <a:ext cx="1809750" cy="670849"/>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wrap="square" lIns="27432" tIns="22860" rIns="27432" bIns="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r>
              <a:rPr lang="en-US" altLang="zh-CN" sz="1200" b="1" dirty="0">
                <a:solidFill>
                  <a:srgbClr val="000000"/>
                </a:solidFill>
                <a:latin typeface="Arial"/>
                <a:cs typeface="Arial"/>
              </a:rPr>
              <a:t>5</a:t>
            </a:r>
            <a:r>
              <a:rPr lang="en-US" altLang="zh-CN" sz="1200" b="1" i="0" u="none" strike="noStrike" baseline="0" dirty="0" smtClean="0">
                <a:solidFill>
                  <a:srgbClr val="000000"/>
                </a:solidFill>
                <a:latin typeface="Arial"/>
                <a:cs typeface="Arial"/>
              </a:rPr>
              <a:t> </a:t>
            </a:r>
            <a:r>
              <a:rPr lang="en-US" altLang="zh-CN" sz="1200" b="1" i="0" u="none" strike="noStrike" baseline="0" dirty="0">
                <a:solidFill>
                  <a:srgbClr val="000000"/>
                </a:solidFill>
                <a:latin typeface="Arial"/>
                <a:cs typeface="Arial"/>
              </a:rPr>
              <a:t>Year</a:t>
            </a:r>
          </a:p>
          <a:p>
            <a:pPr algn="ctr" rtl="0">
              <a:defRPr sz="1000"/>
            </a:pPr>
            <a:r>
              <a:rPr lang="en-US" altLang="zh-CN" sz="1200" b="1" i="0" u="none" strike="noStrike" baseline="0" dirty="0" smtClean="0">
                <a:solidFill>
                  <a:srgbClr val="000000"/>
                </a:solidFill>
                <a:latin typeface="Arial"/>
                <a:cs typeface="Arial"/>
              </a:rPr>
              <a:t>Breakthrough </a:t>
            </a:r>
            <a:r>
              <a:rPr lang="en-US" altLang="zh-CN" sz="1200" b="1" i="0" u="none" strike="noStrike" baseline="0" dirty="0">
                <a:solidFill>
                  <a:srgbClr val="000000"/>
                </a:solidFill>
                <a:latin typeface="Arial"/>
                <a:cs typeface="Arial"/>
              </a:rPr>
              <a:t>Objectives</a:t>
            </a:r>
          </a:p>
        </p:txBody>
      </p:sp>
      <p:sp>
        <p:nvSpPr>
          <p:cNvPr id="13" name="Text Box 17"/>
          <p:cNvSpPr txBox="1">
            <a:spLocks noChangeArrowheads="1"/>
          </p:cNvSpPr>
          <p:nvPr/>
        </p:nvSpPr>
        <p:spPr bwMode="auto">
          <a:xfrm>
            <a:off x="3733800" y="33623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14" name="Text Box 18"/>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15" name="Text Box 19"/>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16" name="Text Box 20"/>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17" name="Text Box 21"/>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18" name="Text Box 22"/>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19" name="Text Box 23"/>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20" name="Text Box 24"/>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21" name="Text Box 25"/>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22" name="Text Box 26"/>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23" name="Text Box 27"/>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24" name="Text Box 28"/>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25" name="Text Box 29"/>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26" name="Text Box 30"/>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27" name="Text Box 31"/>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28" name="Text Box 32"/>
          <p:cNvSpPr txBox="1">
            <a:spLocks noChangeArrowheads="1"/>
          </p:cNvSpPr>
          <p:nvPr/>
        </p:nvSpPr>
        <p:spPr bwMode="auto">
          <a:xfrm>
            <a:off x="3733800" y="24479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29" name="Text Box 33"/>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30" name="Text Box 34"/>
          <p:cNvSpPr txBox="1">
            <a:spLocks noChangeArrowheads="1"/>
          </p:cNvSpPr>
          <p:nvPr/>
        </p:nvSpPr>
        <p:spPr bwMode="auto">
          <a:xfrm>
            <a:off x="3733800" y="27527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31" name="Text Box 35"/>
          <p:cNvSpPr txBox="1">
            <a:spLocks noChangeArrowheads="1"/>
          </p:cNvSpPr>
          <p:nvPr/>
        </p:nvSpPr>
        <p:spPr bwMode="auto">
          <a:xfrm>
            <a:off x="3733800" y="24479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32" name="Text Box 36"/>
          <p:cNvSpPr txBox="1">
            <a:spLocks noChangeArrowheads="1"/>
          </p:cNvSpPr>
          <p:nvPr/>
        </p:nvSpPr>
        <p:spPr bwMode="auto">
          <a:xfrm>
            <a:off x="3733800" y="30575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33" name="Text Box 37"/>
          <p:cNvSpPr txBox="1">
            <a:spLocks noChangeArrowheads="1"/>
          </p:cNvSpPr>
          <p:nvPr/>
        </p:nvSpPr>
        <p:spPr bwMode="auto">
          <a:xfrm>
            <a:off x="3733800" y="27527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34" name="Text Box 38"/>
          <p:cNvSpPr txBox="1">
            <a:spLocks noChangeArrowheads="1"/>
          </p:cNvSpPr>
          <p:nvPr/>
        </p:nvSpPr>
        <p:spPr bwMode="auto">
          <a:xfrm>
            <a:off x="3733800" y="33623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35" name="Text Box 39"/>
          <p:cNvSpPr txBox="1">
            <a:spLocks noChangeArrowheads="1"/>
          </p:cNvSpPr>
          <p:nvPr/>
        </p:nvSpPr>
        <p:spPr bwMode="auto">
          <a:xfrm>
            <a:off x="3733800" y="30575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36" name="Text Box 40"/>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37" name="Text Box 41"/>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38" name="Text Box 42"/>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39" name="Text Box 43"/>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40" name="Text Box 44"/>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41" name="Text Box 45"/>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42" name="Text Box 46"/>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43" name="Text Box 47"/>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44" name="Text Box 48"/>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45" name="Text Box 49"/>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46" name="Text Box 51"/>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47" name="Text Box 52"/>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48" name="Text Box 53"/>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49" name="Text Box 54"/>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50" name="Text Box 55"/>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51" name="Text Box 56"/>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52" name="Text Box 57"/>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53" name="Text Box 58"/>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54" name="Text Box 59"/>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55" name="Text Box 60"/>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56" name="Text Box 61"/>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57" name="Text Box 62"/>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58" name="Text Box 63"/>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59" name="Text Box 64"/>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60" name="Text Box 65"/>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61" name="Text Box 66"/>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62" name="Text Box 67"/>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63" name="Text Box 68"/>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64" name="Text Box 69"/>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65" name="Text Box 70"/>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66" name="Text Box 71"/>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67" name="Text Box 72"/>
          <p:cNvSpPr txBox="1">
            <a:spLocks noChangeArrowheads="1"/>
          </p:cNvSpPr>
          <p:nvPr/>
        </p:nvSpPr>
        <p:spPr bwMode="auto">
          <a:xfrm>
            <a:off x="3733800" y="24479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68" name="Text Box 73"/>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69" name="Text Box 74"/>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70" name="Text Box 75"/>
          <p:cNvSpPr txBox="1">
            <a:spLocks noChangeArrowheads="1"/>
          </p:cNvSpPr>
          <p:nvPr/>
        </p:nvSpPr>
        <p:spPr bwMode="auto">
          <a:xfrm>
            <a:off x="3733800" y="27527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71" name="Text Box 76"/>
          <p:cNvSpPr txBox="1">
            <a:spLocks noChangeArrowheads="1"/>
          </p:cNvSpPr>
          <p:nvPr/>
        </p:nvSpPr>
        <p:spPr bwMode="auto">
          <a:xfrm>
            <a:off x="3733800" y="24479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72" name="Text Box 78"/>
          <p:cNvSpPr txBox="1">
            <a:spLocks noChangeArrowheads="1"/>
          </p:cNvSpPr>
          <p:nvPr/>
        </p:nvSpPr>
        <p:spPr bwMode="auto">
          <a:xfrm>
            <a:off x="3733800" y="30575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73" name="Text Box 79"/>
          <p:cNvSpPr txBox="1">
            <a:spLocks noChangeArrowheads="1"/>
          </p:cNvSpPr>
          <p:nvPr/>
        </p:nvSpPr>
        <p:spPr bwMode="auto">
          <a:xfrm>
            <a:off x="3733800" y="27527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74" name="Text Box 80"/>
          <p:cNvSpPr txBox="1">
            <a:spLocks noChangeArrowheads="1"/>
          </p:cNvSpPr>
          <p:nvPr/>
        </p:nvSpPr>
        <p:spPr bwMode="auto">
          <a:xfrm>
            <a:off x="3733800" y="27527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75" name="Text Box 81"/>
          <p:cNvSpPr txBox="1">
            <a:spLocks noChangeArrowheads="1"/>
          </p:cNvSpPr>
          <p:nvPr/>
        </p:nvSpPr>
        <p:spPr bwMode="auto">
          <a:xfrm>
            <a:off x="3733800" y="33623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76" name="Text Box 82"/>
          <p:cNvSpPr txBox="1">
            <a:spLocks noChangeArrowheads="1"/>
          </p:cNvSpPr>
          <p:nvPr/>
        </p:nvSpPr>
        <p:spPr bwMode="auto">
          <a:xfrm>
            <a:off x="3733800" y="30575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77" name="Text Box 83"/>
          <p:cNvSpPr txBox="1">
            <a:spLocks noChangeArrowheads="1"/>
          </p:cNvSpPr>
          <p:nvPr/>
        </p:nvSpPr>
        <p:spPr bwMode="auto">
          <a:xfrm>
            <a:off x="3733800" y="30575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78" name="Text Box 87"/>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79" name="Text Box 88"/>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80" name="Text Box 89"/>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81" name="Text Box 90"/>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82" name="Text Box 91"/>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83" name="Text Box 92"/>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84" name="Text Box 93"/>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85" name="Text Box 94"/>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86" name="Text Box 95"/>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87" name="Text Box 96"/>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88" name="Text Box 97"/>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89" name="Text Box 98"/>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cxnSp>
        <p:nvCxnSpPr>
          <p:cNvPr id="90" name="直接连接符 89"/>
          <p:cNvCxnSpPr/>
          <p:nvPr/>
        </p:nvCxnSpPr>
        <p:spPr>
          <a:xfrm>
            <a:off x="1966913" y="2924996"/>
            <a:ext cx="3743324" cy="2340020"/>
          </a:xfrm>
          <a:prstGeom prst="line">
            <a:avLst/>
          </a:prstGeom>
        </p:spPr>
        <p:style>
          <a:lnRef idx="1">
            <a:schemeClr val="dk1"/>
          </a:lnRef>
          <a:fillRef idx="0">
            <a:schemeClr val="dk1"/>
          </a:fillRef>
          <a:effectRef idx="0">
            <a:schemeClr val="dk1"/>
          </a:effectRef>
          <a:fontRef idx="minor">
            <a:schemeClr val="tx1"/>
          </a:fontRef>
        </p:style>
      </p:cxnSp>
      <p:cxnSp>
        <p:nvCxnSpPr>
          <p:cNvPr id="92" name="直接连接符 91"/>
          <p:cNvCxnSpPr/>
          <p:nvPr/>
        </p:nvCxnSpPr>
        <p:spPr>
          <a:xfrm flipH="1">
            <a:off x="1939107" y="2924996"/>
            <a:ext cx="3641005" cy="2340020"/>
          </a:xfrm>
          <a:prstGeom prst="line">
            <a:avLst/>
          </a:prstGeom>
        </p:spPr>
        <p:style>
          <a:lnRef idx="1">
            <a:schemeClr val="dk1"/>
          </a:lnRef>
          <a:fillRef idx="0">
            <a:schemeClr val="dk1"/>
          </a:fillRef>
          <a:effectRef idx="0">
            <a:schemeClr val="dk1"/>
          </a:effectRef>
          <a:fontRef idx="minor">
            <a:schemeClr val="tx1"/>
          </a:fontRef>
        </p:style>
      </p:cxnSp>
      <p:sp>
        <p:nvSpPr>
          <p:cNvPr id="94" name="云形标注 93"/>
          <p:cNvSpPr/>
          <p:nvPr/>
        </p:nvSpPr>
        <p:spPr>
          <a:xfrm>
            <a:off x="4561852" y="4725144"/>
            <a:ext cx="1666332" cy="969787"/>
          </a:xfrm>
          <a:prstGeom prst="cloudCallout">
            <a:avLst/>
          </a:prstGeom>
        </p:spPr>
        <p:style>
          <a:lnRef idx="1">
            <a:schemeClr val="accent4"/>
          </a:lnRef>
          <a:fillRef idx="2">
            <a:schemeClr val="accent4"/>
          </a:fillRef>
          <a:effectRef idx="1">
            <a:schemeClr val="accent4"/>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US" sz="1050" b="1" kern="10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a typeface="宋体"/>
                <a:cs typeface="Times New Roman"/>
              </a:rPr>
              <a:t> </a:t>
            </a:r>
            <a:r>
              <a:rPr lang="en-US" sz="2000" b="1" kern="1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ea typeface="宋体"/>
                <a:cs typeface="Times New Roman" pitchFamily="18" charset="0"/>
              </a:rPr>
              <a:t>WHAT</a:t>
            </a:r>
            <a:endParaRPr lang="zh-CN" sz="2000" b="1" kern="1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ea typeface="宋体"/>
              <a:cs typeface="Times New Roman" pitchFamily="18" charset="0"/>
            </a:endParaRPr>
          </a:p>
        </p:txBody>
      </p:sp>
      <p:sp>
        <p:nvSpPr>
          <p:cNvPr id="91" name="内容占位符 16"/>
          <p:cNvSpPr txBox="1">
            <a:spLocks/>
          </p:cNvSpPr>
          <p:nvPr/>
        </p:nvSpPr>
        <p:spPr>
          <a:xfrm>
            <a:off x="466462" y="1484784"/>
            <a:ext cx="1441242" cy="1152127"/>
          </a:xfrm>
          <a:prstGeom prst="stripedRightArrow">
            <a:avLst/>
          </a:prstGeom>
        </p:spPr>
        <p:style>
          <a:lnRef idx="0">
            <a:schemeClr val="accent1"/>
          </a:lnRef>
          <a:fillRef idx="3">
            <a:schemeClr val="accent1"/>
          </a:fillRef>
          <a:effectRef idx="3">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342900" indent="-342900" algn="l" defTabSz="914400" rtl="0" eaLnBrk="1" latinLnBrk="0" hangingPunct="1">
              <a:spcBef>
                <a:spcPct val="20000"/>
              </a:spcBef>
              <a:buFont typeface="Arial" pitchFamily="34" charset="0"/>
              <a:buChar char="•"/>
              <a:defRPr sz="3200" kern="1200">
                <a:solidFill>
                  <a:schemeClr val="lt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lt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lt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altLang="zh-CN" sz="2000" b="1" i="0" u="none" strike="noStrike" kern="1200" cap="none" spc="0" normalizeH="0" baseline="0" noProof="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uLnTx/>
                <a:uFillTx/>
                <a:latin typeface="+mn-lt"/>
                <a:ea typeface="+mn-ea"/>
                <a:cs typeface="+mn-cs"/>
              </a:rPr>
              <a:t>PLAN</a:t>
            </a:r>
            <a:endParaRPr kumimoji="0" lang="en-US" altLang="zh-CN" sz="2000" b="1" i="0" u="none" strike="noStrike" kern="1200" cap="none" spc="0" normalizeH="0" baseline="0" noProof="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uLnTx/>
              <a:uFillTx/>
              <a:latin typeface="+mn-lt"/>
              <a:ea typeface="+mn-ea"/>
              <a:cs typeface="+mn-cs"/>
            </a:endParaRPr>
          </a:p>
        </p:txBody>
      </p:sp>
      <p:grpSp>
        <p:nvGrpSpPr>
          <p:cNvPr id="93" name="Group 92"/>
          <p:cNvGrpSpPr/>
          <p:nvPr/>
        </p:nvGrpSpPr>
        <p:grpSpPr>
          <a:xfrm>
            <a:off x="6500826" y="285728"/>
            <a:ext cx="2493449" cy="720080"/>
            <a:chOff x="6228184" y="260648"/>
            <a:chExt cx="2493449" cy="720080"/>
          </a:xfrm>
        </p:grpSpPr>
        <p:sp>
          <p:nvSpPr>
            <p:cNvPr id="95" name="Oval 94"/>
            <p:cNvSpPr/>
            <p:nvPr/>
          </p:nvSpPr>
          <p:spPr>
            <a:xfrm>
              <a:off x="6516216" y="260648"/>
              <a:ext cx="1944216" cy="720080"/>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6" name="Rectangle 95"/>
            <p:cNvSpPr/>
            <p:nvPr/>
          </p:nvSpPr>
          <p:spPr>
            <a:xfrm>
              <a:off x="6228184" y="332656"/>
              <a:ext cx="2493449" cy="523220"/>
            </a:xfrm>
            <a:prstGeom prst="rect">
              <a:avLst/>
            </a:prstGeom>
            <a:noFill/>
          </p:spPr>
          <p:txBody>
            <a:bodyPr wrap="square" lIns="91440" tIns="45720" rIns="91440" bIns="45720">
              <a:spAutoFit/>
            </a:bodyPr>
            <a:lstStyle/>
            <a:p>
              <a:pPr algn="ctr"/>
              <a:r>
                <a:rPr lang="en-US" sz="2800" b="1" i="1" cap="none" spc="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Forte" pitchFamily="66" charset="0"/>
                </a:rPr>
                <a:t>WaveRiders</a:t>
              </a:r>
              <a:endParaRPr lang="en-US" sz="2800" b="1" i="1" cap="none"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Forte" pitchFamily="66" charset="0"/>
              </a:endParaRPr>
            </a:p>
          </p:txBody>
        </p:sp>
      </p:grpSp>
    </p:spTree>
    <p:extLst>
      <p:ext uri="{BB962C8B-B14F-4D97-AF65-F5344CB8AC3E}">
        <p14:creationId xmlns:p14="http://schemas.microsoft.com/office/powerpoint/2010/main" xmlns="" val="1256961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3" presetClass="entr" presetSubtype="0" fill="hold" grpId="0" nodeType="after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fade">
                                      <p:cBhvr>
                                        <p:cTn id="7" dur="100"/>
                                        <p:tgtEl>
                                          <p:spTgt spid="94"/>
                                        </p:tgtEl>
                                      </p:cBhvr>
                                    </p:animEffect>
                                    <p:anim calcmode="lin" valueType="num">
                                      <p:cBhvr>
                                        <p:cTn id="8" dur="400" fill="hold"/>
                                        <p:tgtEl>
                                          <p:spTgt spid="94"/>
                                        </p:tgtEl>
                                        <p:attrNameLst>
                                          <p:attrName>ppt_x</p:attrName>
                                        </p:attrNameLst>
                                      </p:cBhvr>
                                      <p:tavLst>
                                        <p:tav tm="0">
                                          <p:val>
                                            <p:strVal val="#ppt_x"/>
                                          </p:val>
                                        </p:tav>
                                        <p:tav tm="100000">
                                          <p:val>
                                            <p:strVal val="#ppt_x"/>
                                          </p:val>
                                        </p:tav>
                                      </p:tavLst>
                                    </p:anim>
                                    <p:anim calcmode="lin" valueType="num">
                                      <p:cBhvr>
                                        <p:cTn id="9" dur="400" fill="hold"/>
                                        <p:tgtEl>
                                          <p:spTgt spid="94"/>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94"/>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94"/>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idx="1"/>
            <p:extLst>
              <p:ext uri="{D42A27DB-BD31-4B8C-83A1-F6EECF244321}">
                <p14:modId xmlns:p14="http://schemas.microsoft.com/office/powerpoint/2010/main" xmlns="" val="1895745592"/>
              </p:ext>
            </p:extLst>
          </p:nvPr>
        </p:nvGraphicFramePr>
        <p:xfrm>
          <a:off x="424238" y="1436925"/>
          <a:ext cx="8252217" cy="5202004"/>
        </p:xfrm>
        <a:graphic>
          <a:graphicData uri="http://schemas.openxmlformats.org/drawingml/2006/table">
            <a:tbl>
              <a:tblPr>
                <a:tableStyleId>{5C22544A-7EE6-4342-B048-85BDC9FD1C3A}</a:tableStyleId>
              </a:tblPr>
              <a:tblGrid>
                <a:gridCol w="248025"/>
                <a:gridCol w="248025"/>
                <a:gridCol w="248025"/>
                <a:gridCol w="248025"/>
                <a:gridCol w="248025"/>
                <a:gridCol w="301944"/>
                <a:gridCol w="3485823"/>
                <a:gridCol w="248025"/>
                <a:gridCol w="248025"/>
                <a:gridCol w="248025"/>
                <a:gridCol w="248025"/>
                <a:gridCol w="248025"/>
                <a:gridCol w="248025"/>
                <a:gridCol w="248025"/>
                <a:gridCol w="248025"/>
                <a:gridCol w="248025"/>
                <a:gridCol w="248025"/>
                <a:gridCol w="248025"/>
                <a:gridCol w="248025"/>
                <a:gridCol w="248025"/>
              </a:tblGrid>
              <a:tr h="680063">
                <a:tc>
                  <a:txBody>
                    <a:bodyPr/>
                    <a:lstStyle/>
                    <a:p>
                      <a:pPr algn="l" fontAlgn="b"/>
                      <a:endParaRPr lang="zh-CN" altLang="en-US" sz="600" b="0" i="0" u="none" strike="noStrike" dirty="0">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ctr" fontAlgn="b"/>
                      <a:r>
                        <a:rPr lang="en-US" sz="1900" u="none" strike="noStrike" dirty="0">
                          <a:effectLst/>
                        </a:rPr>
                        <a:t>Policy Deployment - X Matrix</a:t>
                      </a:r>
                      <a:endParaRPr lang="en-US" sz="1900" b="0" i="0" u="none" strike="noStrike" dirty="0">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r>
              <a:tr h="188906">
                <a:tc>
                  <a:txBody>
                    <a:bodyPr/>
                    <a:lstStyle/>
                    <a:p>
                      <a:pPr algn="l" fontAlgn="b"/>
                      <a:r>
                        <a:rPr lang="zh-CN" altLang="en-US" sz="800" u="none" strike="noStrike">
                          <a:effectLst/>
                        </a:rPr>
                        <a:t>　</a:t>
                      </a:r>
                      <a:endParaRPr lang="zh-CN" altLang="en-US" sz="800" b="1" i="0" u="none" strike="noStrike">
                        <a:effectLst/>
                        <a:latin typeface="Arial"/>
                      </a:endParaRPr>
                    </a:p>
                  </a:txBody>
                  <a:tcPr marL="0" marR="0" marT="0" marB="0" anchor="b"/>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en-US" altLang="zh-CN" sz="800" u="none" strike="noStrike">
                          <a:effectLst/>
                        </a:rPr>
                        <a:t>5</a:t>
                      </a:r>
                      <a:endParaRPr lang="en-US" altLang="zh-CN" sz="800" b="0" i="0" u="none" strike="noStrike">
                        <a:effectLst/>
                        <a:latin typeface="Arial"/>
                      </a:endParaRPr>
                    </a:p>
                  </a:txBody>
                  <a:tcPr marL="0" marR="0" marT="0" marB="0" anchor="ctr"/>
                </a:tc>
                <a:tc>
                  <a:txBody>
                    <a:bodyPr/>
                    <a:lstStyle/>
                    <a:p>
                      <a:pPr algn="l" fontAlgn="ctr"/>
                      <a:endParaRPr lang="zh-CN" altLang="en-US" sz="900" b="0" i="0" u="none" strike="noStrike" dirty="0">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l" fontAlgn="b"/>
                      <a:r>
                        <a:rPr lang="zh-CN" altLang="en-US" sz="600" u="none" strike="noStrike">
                          <a:effectLst/>
                        </a:rPr>
                        <a:t>　</a:t>
                      </a:r>
                      <a:endParaRPr lang="zh-CN" altLang="en-US" sz="600" b="0" i="0" u="none" strike="noStrike">
                        <a:effectLst/>
                        <a:latin typeface="Arial"/>
                      </a:endParaRPr>
                    </a:p>
                  </a:txBody>
                  <a:tcPr marL="0" marR="0" marT="0" marB="0" anchor="b"/>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r>
              <a:tr h="188906">
                <a:tc>
                  <a:txBody>
                    <a:bodyPr/>
                    <a:lstStyle/>
                    <a:p>
                      <a:pPr algn="l" fontAlgn="b"/>
                      <a:r>
                        <a:rPr lang="zh-CN" altLang="en-US" sz="800" u="none" strike="noStrike">
                          <a:effectLst/>
                        </a:rPr>
                        <a:t>　</a:t>
                      </a:r>
                      <a:endParaRPr lang="zh-CN" altLang="en-US" sz="800" b="1" i="0" u="none" strike="noStrike">
                        <a:effectLst/>
                        <a:latin typeface="Arial"/>
                      </a:endParaRPr>
                    </a:p>
                  </a:txBody>
                  <a:tcPr marL="0" marR="0" marT="0" marB="0" anchor="b"/>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en-US" altLang="zh-CN" sz="800" u="none" strike="noStrike">
                          <a:effectLst/>
                        </a:rPr>
                        <a:t>4</a:t>
                      </a:r>
                      <a:endParaRPr lang="en-US" altLang="zh-CN" sz="800" b="0" i="0" u="none" strike="noStrike">
                        <a:effectLst/>
                        <a:latin typeface="Arial"/>
                      </a:endParaRPr>
                    </a:p>
                  </a:txBody>
                  <a:tcPr marL="0" marR="0" marT="0" marB="0" anchor="ctr"/>
                </a:tc>
                <a:tc>
                  <a:txBody>
                    <a:bodyPr/>
                    <a:lstStyle/>
                    <a:p>
                      <a:pPr algn="l" fontAlgn="ctr"/>
                      <a:endParaRPr lang="zh-CN" altLang="en-US" sz="900" b="0"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b"/>
                      <a:r>
                        <a:rPr lang="zh-CN" altLang="en-US" sz="800" u="none" strike="noStrike">
                          <a:effectLst/>
                        </a:rPr>
                        <a:t>　</a:t>
                      </a:r>
                      <a:endParaRPr lang="zh-CN" altLang="en-US" sz="800" b="1" i="0" u="none" strike="noStrike">
                        <a:effectLst/>
                        <a:latin typeface="Arial"/>
                      </a:endParaRPr>
                    </a:p>
                  </a:txBody>
                  <a:tcPr marL="0" marR="0" marT="0" marB="0" anchor="b"/>
                </a:tc>
              </a:tr>
              <a:tr h="188906">
                <a:tc>
                  <a:txBody>
                    <a:bodyPr/>
                    <a:lstStyle/>
                    <a:p>
                      <a:pPr algn="l" fontAlgn="b"/>
                      <a:r>
                        <a:rPr lang="zh-CN" altLang="en-US" sz="800" u="none" strike="noStrike">
                          <a:effectLst/>
                        </a:rPr>
                        <a:t>　</a:t>
                      </a:r>
                      <a:endParaRPr lang="zh-CN" altLang="en-US" sz="800" b="1" i="0" u="none" strike="noStrike">
                        <a:effectLst/>
                        <a:latin typeface="Arial"/>
                      </a:endParaRPr>
                    </a:p>
                  </a:txBody>
                  <a:tcPr marL="0" marR="0" marT="0" marB="0" anchor="b"/>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en-US" altLang="zh-CN" sz="800" u="none" strike="noStrike">
                          <a:effectLst/>
                        </a:rPr>
                        <a:t>3</a:t>
                      </a:r>
                      <a:endParaRPr lang="en-US" altLang="zh-CN" sz="800" b="0" i="0" u="none" strike="noStrike">
                        <a:effectLst/>
                        <a:latin typeface="Arial"/>
                      </a:endParaRPr>
                    </a:p>
                  </a:txBody>
                  <a:tcPr marL="0" marR="0" marT="0" marB="0" anchor="ctr"/>
                </a:tc>
                <a:tc>
                  <a:txBody>
                    <a:bodyPr/>
                    <a:lstStyle/>
                    <a:p>
                      <a:pPr algn="l" fontAlgn="ctr"/>
                      <a:endParaRPr lang="zh-CN" altLang="en-US" sz="900" b="0"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r>
              <a:tr h="188906">
                <a:tc>
                  <a:txBody>
                    <a:bodyPr/>
                    <a:lstStyle/>
                    <a:p>
                      <a:pPr algn="l" fontAlgn="b"/>
                      <a:r>
                        <a:rPr lang="zh-CN" altLang="en-US" sz="800" u="none" strike="noStrike">
                          <a:effectLst/>
                        </a:rPr>
                        <a:t>　</a:t>
                      </a:r>
                      <a:endParaRPr lang="zh-CN" altLang="en-US" sz="800" b="1" i="0" u="none" strike="noStrike">
                        <a:effectLst/>
                        <a:latin typeface="Arial"/>
                      </a:endParaRPr>
                    </a:p>
                  </a:txBody>
                  <a:tcPr marL="0" marR="0" marT="0" marB="0" anchor="b"/>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en-US" altLang="zh-CN" sz="800" u="none" strike="noStrike">
                          <a:effectLst/>
                        </a:rPr>
                        <a:t>2</a:t>
                      </a:r>
                      <a:endParaRPr lang="en-US" altLang="zh-CN" sz="800" b="0" i="0" u="none" strike="noStrike">
                        <a:effectLst/>
                        <a:latin typeface="Arial"/>
                      </a:endParaRPr>
                    </a:p>
                  </a:txBody>
                  <a:tcPr marL="0" marR="0" marT="0" marB="0" anchor="ctr"/>
                </a:tc>
                <a:tc>
                  <a:txBody>
                    <a:bodyPr/>
                    <a:lstStyle/>
                    <a:p>
                      <a:pPr algn="l" fontAlgn="ctr"/>
                      <a:endParaRPr lang="zh-CN" altLang="en-US" sz="900" b="0" i="0" u="none" strike="noStrike" dirty="0">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r>
              <a:tr h="188906">
                <a:tc>
                  <a:txBody>
                    <a:bodyPr/>
                    <a:lstStyle/>
                    <a:p>
                      <a:pPr algn="l" fontAlgn="b"/>
                      <a:r>
                        <a:rPr lang="zh-CN" altLang="en-US" sz="800" u="none" strike="noStrike">
                          <a:effectLst/>
                        </a:rPr>
                        <a:t>　</a:t>
                      </a:r>
                      <a:endParaRPr lang="zh-CN" altLang="en-US" sz="800" b="1" i="0" u="none" strike="noStrike">
                        <a:effectLst/>
                        <a:latin typeface="Arial"/>
                      </a:endParaRPr>
                    </a:p>
                  </a:txBody>
                  <a:tcPr marL="0" marR="0" marT="0" marB="0" anchor="b"/>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en-US" altLang="zh-CN" sz="800" u="none" strike="noStrike">
                          <a:effectLst/>
                        </a:rPr>
                        <a:t>1</a:t>
                      </a:r>
                      <a:endParaRPr lang="en-US" altLang="zh-CN" sz="800" b="0" i="0" u="none" strike="noStrike">
                        <a:effectLst/>
                        <a:latin typeface="Arial"/>
                      </a:endParaRPr>
                    </a:p>
                  </a:txBody>
                  <a:tcPr marL="0" marR="0" marT="0" marB="0" anchor="ctr"/>
                </a:tc>
                <a:tc>
                  <a:txBody>
                    <a:bodyPr/>
                    <a:lstStyle/>
                    <a:p>
                      <a:pPr algn="l" fontAlgn="ctr"/>
                      <a:endParaRPr lang="zh-CN" altLang="en-US" sz="900" b="0"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r>
              <a:tr h="395522">
                <a:tc rowSpan="2">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zh-CN" altLang="en-US" sz="600" u="none" strike="noStrike" dirty="0">
                          <a:effectLst/>
                        </a:rPr>
                        <a:t>　</a:t>
                      </a:r>
                      <a:r>
                        <a:rPr lang="en-US" sz="800" u="none" strike="noStrike" dirty="0" smtClean="0">
                          <a:effectLst/>
                        </a:rPr>
                        <a:t>Reorganize Finance and HR departments</a:t>
                      </a:r>
                      <a:endParaRPr lang="en-US" sz="800" b="0" i="0" u="none" strike="noStrike" dirty="0" smtClean="0">
                        <a:effectLst/>
                        <a:latin typeface="Arial"/>
                      </a:endParaRPr>
                    </a:p>
                    <a:p>
                      <a:pPr algn="l" fontAlgn="b"/>
                      <a:endParaRPr lang="zh-CN" altLang="en-US" sz="600" b="0" i="0" u="none" strike="noStrike" dirty="0">
                        <a:effectLst/>
                        <a:latin typeface="Arial"/>
                      </a:endParaRPr>
                    </a:p>
                  </a:txBody>
                  <a:tcPr marL="0" marR="0" marT="0" marB="0" vert="vert270" anchor="b"/>
                </a:tc>
                <a:tc rowSpan="2">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900" u="none" strike="noStrike" dirty="0" smtClean="0">
                          <a:effectLst/>
                        </a:rPr>
                        <a:t>Invest new technology</a:t>
                      </a:r>
                      <a:endParaRPr lang="en-US" sz="900" b="0" i="0" u="none" strike="noStrike" dirty="0" smtClean="0">
                        <a:effectLst/>
                        <a:latin typeface="Arial"/>
                      </a:endParaRPr>
                    </a:p>
                    <a:p>
                      <a:pPr algn="ctr" fontAlgn="b"/>
                      <a:r>
                        <a:rPr lang="zh-CN" altLang="en-US" sz="900" u="none" strike="noStrike" dirty="0">
                          <a:effectLst/>
                        </a:rPr>
                        <a:t>　</a:t>
                      </a:r>
                      <a:endParaRPr lang="zh-CN" altLang="en-US" sz="900" b="0" i="0" u="none" strike="noStrike" dirty="0">
                        <a:effectLst/>
                        <a:latin typeface="Arial"/>
                      </a:endParaRPr>
                    </a:p>
                  </a:txBody>
                  <a:tcPr marL="0" marR="0" marT="0" marB="0" vert="vert270" anchor="b"/>
                </a:tc>
                <a:tc rowSpan="2">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900" u="none" strike="noStrike" dirty="0" smtClean="0">
                          <a:effectLst/>
                        </a:rPr>
                        <a:t>Reorganize the sales team</a:t>
                      </a:r>
                      <a:endParaRPr lang="en-US" sz="900" b="0" i="0" u="none" strike="noStrike" dirty="0" smtClean="0">
                        <a:effectLst/>
                        <a:latin typeface="Arial"/>
                      </a:endParaRPr>
                    </a:p>
                    <a:p>
                      <a:pPr algn="ctr" fontAlgn="b"/>
                      <a:r>
                        <a:rPr lang="zh-CN" altLang="en-US" sz="900" u="none" strike="noStrike" dirty="0">
                          <a:effectLst/>
                        </a:rPr>
                        <a:t>　</a:t>
                      </a:r>
                      <a:endParaRPr lang="zh-CN" altLang="en-US" sz="900" b="0" i="0" u="none" strike="noStrike" dirty="0">
                        <a:effectLst/>
                        <a:latin typeface="Arial"/>
                      </a:endParaRPr>
                    </a:p>
                  </a:txBody>
                  <a:tcPr marL="0" marR="0" marT="0" marB="0" vert="vert270" anchor="b"/>
                </a:tc>
                <a:tc rowSpan="2">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zh-CN" altLang="en-US" sz="900" u="none" strike="noStrike" dirty="0">
                          <a:effectLst/>
                        </a:rPr>
                        <a:t>　</a:t>
                      </a:r>
                      <a:r>
                        <a:rPr lang="zh-CN" altLang="en-US" sz="900" u="none" strike="noStrike" dirty="0" smtClean="0">
                          <a:effectLst/>
                        </a:rPr>
                        <a:t>   </a:t>
                      </a:r>
                      <a:r>
                        <a:rPr lang="en-US" sz="800" u="none" strike="noStrike" dirty="0" smtClean="0">
                          <a:effectLst/>
                        </a:rPr>
                        <a:t>Increase price by 2.5%</a:t>
                      </a:r>
                      <a:endParaRPr lang="en-US" sz="800" b="0" i="0" u="none" strike="noStrike" dirty="0" smtClean="0">
                        <a:effectLst/>
                        <a:latin typeface="Arial"/>
                      </a:endParaRPr>
                    </a:p>
                    <a:p>
                      <a:pPr algn="ctr" fontAlgn="b"/>
                      <a:endParaRPr lang="zh-CN" altLang="en-US" sz="600" b="0" i="0" u="none" strike="noStrike" dirty="0">
                        <a:effectLst/>
                        <a:latin typeface="Arial"/>
                      </a:endParaRPr>
                    </a:p>
                  </a:txBody>
                  <a:tcPr marL="0" marR="0" marT="0" marB="0" vert="vert270"/>
                </a:tc>
                <a:tc rowSpan="2">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900" u="none" strike="noStrike" dirty="0" smtClean="0">
                          <a:effectLst/>
                        </a:rPr>
                        <a:t>Research European Market</a:t>
                      </a:r>
                      <a:endParaRPr lang="en-US" sz="900" b="0" i="0" u="none" strike="noStrike" dirty="0" smtClean="0">
                        <a:effectLst/>
                        <a:latin typeface="Arial"/>
                      </a:endParaRPr>
                    </a:p>
                    <a:p>
                      <a:pPr algn="ctr" fontAlgn="b"/>
                      <a:r>
                        <a:rPr lang="zh-CN" altLang="en-US" sz="900" u="none" strike="noStrike" dirty="0">
                          <a:effectLst/>
                        </a:rPr>
                        <a:t>　</a:t>
                      </a:r>
                      <a:endParaRPr lang="zh-CN" altLang="en-US" sz="900" b="0" i="0" u="none" strike="noStrike" dirty="0">
                        <a:effectLst/>
                        <a:latin typeface="Arial"/>
                      </a:endParaRPr>
                    </a:p>
                  </a:txBody>
                  <a:tcPr marL="0" marR="0" marT="0" marB="0" vert="vert270" anchor="b"/>
                </a:tc>
                <a:tc rowSpan="2" gridSpan="2">
                  <a:txBody>
                    <a:bodyPr/>
                    <a:lstStyle/>
                    <a:p>
                      <a:pPr algn="l" fontAlgn="b"/>
                      <a:r>
                        <a:rPr lang="zh-CN" altLang="en-US" sz="600" u="none" strike="noStrike" dirty="0">
                          <a:effectLst/>
                        </a:rPr>
                        <a:t>　</a:t>
                      </a:r>
                      <a:endParaRPr lang="zh-CN" altLang="en-US" sz="600" b="0" i="0" u="none" strike="noStrike" dirty="0">
                        <a:effectLst/>
                        <a:latin typeface="Arial"/>
                      </a:endParaRPr>
                    </a:p>
                  </a:txBody>
                  <a:tcPr marL="0" marR="0" marT="0" marB="0"/>
                </a:tc>
                <a:tc rowSpan="2" hMerge="1">
                  <a:txBody>
                    <a:bodyPr/>
                    <a:lstStyle/>
                    <a:p>
                      <a:endParaRPr lang="zh-CN" altLang="en-US"/>
                    </a:p>
                  </a:txBody>
                  <a:tcPr/>
                </a:tc>
                <a:tc rowSpan="2">
                  <a:txBody>
                    <a:bodyPr/>
                    <a:lstStyle/>
                    <a:p>
                      <a:pPr algn="l" fontAlgn="b"/>
                      <a:r>
                        <a:rPr lang="zh-CN" altLang="en-US" sz="900" u="none" strike="noStrike">
                          <a:effectLst/>
                        </a:rPr>
                        <a:t>　</a:t>
                      </a:r>
                      <a:endParaRPr lang="zh-CN" altLang="en-US" sz="900" b="0" i="0" u="none" strike="noStrike">
                        <a:effectLst/>
                        <a:latin typeface="Arial"/>
                      </a:endParaRPr>
                    </a:p>
                  </a:txBody>
                  <a:tcPr marL="0" marR="0" marT="0" marB="0" vert="vert270" anchor="b"/>
                </a:tc>
                <a:tc rowSpan="2">
                  <a:txBody>
                    <a:bodyPr/>
                    <a:lstStyle/>
                    <a:p>
                      <a:pPr algn="l" fontAlgn="b"/>
                      <a:r>
                        <a:rPr lang="zh-CN" altLang="en-US" sz="900" u="none" strike="noStrike">
                          <a:effectLst/>
                        </a:rPr>
                        <a:t>　</a:t>
                      </a:r>
                      <a:endParaRPr lang="zh-CN" altLang="en-US" sz="900" b="0" i="0" u="none" strike="noStrike">
                        <a:effectLst/>
                        <a:latin typeface="Arial"/>
                      </a:endParaRPr>
                    </a:p>
                  </a:txBody>
                  <a:tcPr marL="0" marR="0" marT="0" marB="0" vert="vert270" anchor="b"/>
                </a:tc>
                <a:tc rowSpan="2">
                  <a:txBody>
                    <a:bodyPr/>
                    <a:lstStyle/>
                    <a:p>
                      <a:pPr algn="l" fontAlgn="b"/>
                      <a:r>
                        <a:rPr lang="zh-CN" altLang="en-US" sz="900" u="none" strike="noStrike" dirty="0">
                          <a:effectLst/>
                        </a:rPr>
                        <a:t>　</a:t>
                      </a:r>
                      <a:endParaRPr lang="zh-CN" altLang="en-US" sz="900" b="0" i="0" u="none" strike="noStrike" dirty="0">
                        <a:effectLst/>
                        <a:latin typeface="Arial"/>
                      </a:endParaRPr>
                    </a:p>
                  </a:txBody>
                  <a:tcPr marL="0" marR="0" marT="0" marB="0" vert="vert270" anchor="b"/>
                </a:tc>
                <a:tc rowSpan="2">
                  <a:txBody>
                    <a:bodyPr/>
                    <a:lstStyle/>
                    <a:p>
                      <a:pPr algn="l" fontAlgn="b"/>
                      <a:r>
                        <a:rPr lang="zh-CN" altLang="en-US" sz="900" u="none" strike="noStrike">
                          <a:effectLst/>
                        </a:rPr>
                        <a:t>　</a:t>
                      </a:r>
                      <a:endParaRPr lang="zh-CN" altLang="en-US" sz="900" b="0" i="0" u="none" strike="noStrike">
                        <a:effectLst/>
                        <a:latin typeface="Arial"/>
                      </a:endParaRPr>
                    </a:p>
                  </a:txBody>
                  <a:tcPr marL="0" marR="0" marT="0" marB="0" vert="vert270" anchor="b"/>
                </a:tc>
                <a:tc rowSpan="2">
                  <a:txBody>
                    <a:bodyPr/>
                    <a:lstStyle/>
                    <a:p>
                      <a:pPr algn="l" fontAlgn="b"/>
                      <a:r>
                        <a:rPr lang="zh-CN" altLang="en-US" sz="900" u="none" strike="noStrike">
                          <a:effectLst/>
                        </a:rPr>
                        <a:t>　</a:t>
                      </a:r>
                      <a:endParaRPr lang="zh-CN" altLang="en-US" sz="900" b="0" i="0" u="none" strike="noStrike">
                        <a:effectLst/>
                        <a:latin typeface="Arial"/>
                      </a:endParaRPr>
                    </a:p>
                  </a:txBody>
                  <a:tcPr marL="0" marR="0" marT="0" marB="0" vert="vert270" anchor="b"/>
                </a:tc>
                <a:tc gridSpan="8">
                  <a:txBody>
                    <a:bodyPr/>
                    <a:lstStyle/>
                    <a:p>
                      <a:pPr algn="ctr" fontAlgn="ctr"/>
                      <a:r>
                        <a:rPr lang="en-US" sz="1100" u="none" strike="noStrike">
                          <a:effectLst/>
                        </a:rPr>
                        <a:t>RESOURCES </a:t>
                      </a:r>
                      <a:endParaRPr lang="en-US" sz="1100" b="1" i="0" u="none" strike="noStrike">
                        <a:effectLst/>
                        <a:latin typeface="Arial"/>
                      </a:endParaRPr>
                    </a:p>
                  </a:txBody>
                  <a:tcPr marL="0" marR="0"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2260972">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gridSpan="2" vMerge="1">
                  <a:txBody>
                    <a:bodyPr/>
                    <a:lstStyle/>
                    <a:p>
                      <a:endParaRPr lang="zh-CN" altLang="en-US"/>
                    </a:p>
                  </a:txBody>
                  <a:tcPr/>
                </a:tc>
                <a:tc hMerge="1"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ctr" fontAlgn="b"/>
                      <a:r>
                        <a:rPr lang="zh-CN" altLang="en-US" sz="900" u="none" strike="noStrike">
                          <a:effectLst/>
                        </a:rPr>
                        <a:t>　</a:t>
                      </a:r>
                      <a:endParaRPr lang="zh-CN" altLang="en-US" sz="900" b="0" i="0" u="none" strike="noStrike">
                        <a:effectLst/>
                        <a:latin typeface="Arial"/>
                      </a:endParaRPr>
                    </a:p>
                  </a:txBody>
                  <a:tcPr marL="0" marR="0" marT="0" marB="0" vert="vert270" anchor="b"/>
                </a:tc>
                <a:tc>
                  <a:txBody>
                    <a:bodyPr/>
                    <a:lstStyle/>
                    <a:p>
                      <a:pPr algn="ctr" fontAlgn="b"/>
                      <a:r>
                        <a:rPr lang="zh-CN" altLang="en-US" sz="900" u="none" strike="noStrike">
                          <a:effectLst/>
                        </a:rPr>
                        <a:t>　</a:t>
                      </a:r>
                      <a:endParaRPr lang="zh-CN" altLang="en-US" sz="900" b="0" i="0" u="none" strike="noStrike">
                        <a:effectLst/>
                        <a:latin typeface="Arial"/>
                      </a:endParaRPr>
                    </a:p>
                  </a:txBody>
                  <a:tcPr marL="0" marR="0" marT="0" marB="0" vert="vert270" anchor="b"/>
                </a:tc>
                <a:tc>
                  <a:txBody>
                    <a:bodyPr/>
                    <a:lstStyle/>
                    <a:p>
                      <a:pPr algn="ctr" fontAlgn="b"/>
                      <a:r>
                        <a:rPr lang="zh-CN" altLang="en-US" sz="900" u="none" strike="noStrike">
                          <a:effectLst/>
                        </a:rPr>
                        <a:t>　</a:t>
                      </a:r>
                      <a:endParaRPr lang="zh-CN" altLang="en-US" sz="900" b="0" i="0" u="none" strike="noStrike">
                        <a:effectLst/>
                        <a:latin typeface="Arial"/>
                      </a:endParaRPr>
                    </a:p>
                  </a:txBody>
                  <a:tcPr marL="0" marR="0" marT="0" marB="0" vert="vert270" anchor="b"/>
                </a:tc>
                <a:tc>
                  <a:txBody>
                    <a:bodyPr/>
                    <a:lstStyle/>
                    <a:p>
                      <a:pPr algn="ctr" fontAlgn="b"/>
                      <a:r>
                        <a:rPr lang="zh-CN" altLang="en-US" sz="900" u="none" strike="noStrike">
                          <a:effectLst/>
                        </a:rPr>
                        <a:t>　</a:t>
                      </a:r>
                      <a:endParaRPr lang="zh-CN" altLang="en-US" sz="900" b="0" i="0" u="none" strike="noStrike">
                        <a:effectLst/>
                        <a:latin typeface="Arial"/>
                      </a:endParaRPr>
                    </a:p>
                  </a:txBody>
                  <a:tcPr marL="0" marR="0" marT="0" marB="0" vert="vert270" anchor="b"/>
                </a:tc>
                <a:tc>
                  <a:txBody>
                    <a:bodyPr/>
                    <a:lstStyle/>
                    <a:p>
                      <a:pPr algn="ctr" fontAlgn="b"/>
                      <a:r>
                        <a:rPr lang="zh-CN" altLang="en-US" sz="900" u="none" strike="noStrike">
                          <a:effectLst/>
                        </a:rPr>
                        <a:t>　</a:t>
                      </a:r>
                      <a:endParaRPr lang="zh-CN" altLang="en-US" sz="900" b="0" i="0" u="none" strike="noStrike">
                        <a:effectLst/>
                        <a:latin typeface="Arial"/>
                      </a:endParaRPr>
                    </a:p>
                  </a:txBody>
                  <a:tcPr marL="0" marR="0" marT="0" marB="0" vert="vert270" anchor="b"/>
                </a:tc>
                <a:tc>
                  <a:txBody>
                    <a:bodyPr/>
                    <a:lstStyle/>
                    <a:p>
                      <a:pPr algn="ctr" fontAlgn="b"/>
                      <a:r>
                        <a:rPr lang="zh-CN" altLang="en-US" sz="900" u="none" strike="noStrike" dirty="0">
                          <a:effectLst/>
                        </a:rPr>
                        <a:t>　</a:t>
                      </a:r>
                      <a:endParaRPr lang="zh-CN" altLang="en-US" sz="900" b="0" i="0" u="none" strike="noStrike" dirty="0">
                        <a:effectLst/>
                        <a:latin typeface="Arial"/>
                      </a:endParaRPr>
                    </a:p>
                  </a:txBody>
                  <a:tcPr marL="0" marR="0" marT="0" marB="0" vert="vert270" anchor="b"/>
                </a:tc>
                <a:tc>
                  <a:txBody>
                    <a:bodyPr/>
                    <a:lstStyle/>
                    <a:p>
                      <a:pPr algn="ctr" fontAlgn="b"/>
                      <a:r>
                        <a:rPr lang="zh-CN" altLang="en-US" sz="900" u="none" strike="noStrike" dirty="0">
                          <a:effectLst/>
                        </a:rPr>
                        <a:t>　</a:t>
                      </a:r>
                      <a:endParaRPr lang="zh-CN" altLang="en-US" sz="900" b="0" i="0" u="none" strike="noStrike" dirty="0">
                        <a:effectLst/>
                        <a:latin typeface="Arial"/>
                      </a:endParaRPr>
                    </a:p>
                  </a:txBody>
                  <a:tcPr marL="0" marR="0" marT="0" marB="0" vert="vert270" anchor="b"/>
                </a:tc>
                <a:tc>
                  <a:txBody>
                    <a:bodyPr/>
                    <a:lstStyle/>
                    <a:p>
                      <a:pPr algn="l" fontAlgn="b"/>
                      <a:r>
                        <a:rPr lang="zh-CN" altLang="en-US" sz="900" u="none" strike="noStrike" dirty="0">
                          <a:effectLst/>
                        </a:rPr>
                        <a:t>　</a:t>
                      </a:r>
                      <a:endParaRPr lang="zh-CN" altLang="en-US" sz="900" b="0" i="0" u="none" strike="noStrike" dirty="0">
                        <a:effectLst/>
                        <a:latin typeface="Arial"/>
                      </a:endParaRPr>
                    </a:p>
                  </a:txBody>
                  <a:tcPr marL="0" marR="0" marT="0" marB="0" vert="vert270" anchor="b"/>
                </a:tc>
              </a:tr>
              <a:tr h="188906">
                <a:tc>
                  <a:txBody>
                    <a:bodyPr/>
                    <a:lstStyle/>
                    <a:p>
                      <a:pPr algn="l" fontAlgn="b"/>
                      <a:r>
                        <a:rPr lang="zh-CN" altLang="en-US" sz="800" u="none" strike="noStrike">
                          <a:effectLst/>
                        </a:rPr>
                        <a:t>　</a:t>
                      </a:r>
                      <a:endParaRPr lang="zh-CN" altLang="en-US" sz="800" b="1" i="0" u="none" strike="noStrike">
                        <a:effectLst/>
                        <a:latin typeface="Arial"/>
                      </a:endParaRPr>
                    </a:p>
                  </a:txBody>
                  <a:tcPr marL="0" marR="0" marT="0" marB="0" anchor="b"/>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dirty="0">
                          <a:effectLst/>
                        </a:rPr>
                        <a:t>　</a:t>
                      </a:r>
                      <a:endParaRPr lang="zh-CN" altLang="en-US" sz="800" b="1" i="0" u="none" strike="noStrike" dirty="0">
                        <a:effectLst/>
                        <a:latin typeface="Arial"/>
                      </a:endParaRPr>
                    </a:p>
                  </a:txBody>
                  <a:tcPr marL="0" marR="0" marT="0" marB="0" anchor="ctr"/>
                </a:tc>
                <a:tc>
                  <a:txBody>
                    <a:bodyPr/>
                    <a:lstStyle/>
                    <a:p>
                      <a:pPr algn="ctr" fontAlgn="ctr"/>
                      <a:r>
                        <a:rPr lang="en-GB" altLang="zh-CN" sz="800" u="none" strike="noStrike" dirty="0" smtClean="0">
                          <a:effectLst/>
                        </a:rPr>
                        <a:t>X</a:t>
                      </a:r>
                      <a:r>
                        <a:rPr lang="zh-CN" altLang="en-US" sz="800" u="none" strike="noStrike" dirty="0">
                          <a:effectLst/>
                        </a:rPr>
                        <a:t>　</a:t>
                      </a:r>
                      <a:endParaRPr lang="zh-CN" altLang="en-US" sz="800" b="1" i="0" u="none" strike="noStrike" dirty="0">
                        <a:effectLst/>
                        <a:latin typeface="Arial"/>
                      </a:endParaRPr>
                    </a:p>
                  </a:txBody>
                  <a:tcPr marL="0" marR="0" marT="0" marB="0" anchor="ctr"/>
                </a:tc>
                <a:tc>
                  <a:txBody>
                    <a:bodyPr/>
                    <a:lstStyle/>
                    <a:p>
                      <a:pPr algn="ctr" fontAlgn="ctr"/>
                      <a:r>
                        <a:rPr lang="en-US" sz="800" u="none" strike="noStrike">
                          <a:effectLst/>
                        </a:rPr>
                        <a:t>A</a:t>
                      </a:r>
                      <a:endParaRPr lang="en-US" sz="800" b="0" i="0" u="none" strike="noStrike">
                        <a:effectLst/>
                        <a:latin typeface="Arial"/>
                      </a:endParaRPr>
                    </a:p>
                  </a:txBody>
                  <a:tcPr marL="0" marR="0" marT="0" marB="0" anchor="ctr"/>
                </a:tc>
                <a:tc>
                  <a:txBody>
                    <a:bodyPr/>
                    <a:lstStyle/>
                    <a:p>
                      <a:pPr algn="l" fontAlgn="ctr"/>
                      <a:r>
                        <a:rPr lang="en-US" sz="900" b="0" i="0" u="none" strike="noStrike" baseline="0" dirty="0" smtClean="0">
                          <a:effectLst/>
                          <a:latin typeface="+mn-lt"/>
                        </a:rPr>
                        <a:t>Gain substantial European market share</a:t>
                      </a:r>
                      <a:endParaRPr lang="en-US" sz="900" b="0" i="0" u="none" strike="noStrike" dirty="0">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l" fontAlgn="b"/>
                      <a:r>
                        <a:rPr lang="zh-CN" altLang="en-US" sz="600" u="none" strike="noStrike">
                          <a:effectLst/>
                        </a:rPr>
                        <a:t>　</a:t>
                      </a:r>
                      <a:endParaRPr lang="zh-CN" altLang="en-US" sz="600" b="1" i="0" u="none" strike="noStrike">
                        <a:effectLst/>
                        <a:latin typeface="Arial"/>
                      </a:endParaRPr>
                    </a:p>
                  </a:txBody>
                  <a:tcPr marL="0" marR="0" marT="0" marB="0" anchor="b"/>
                </a:tc>
                <a:tc gridSpan="6">
                  <a:txBody>
                    <a:bodyPr/>
                    <a:lstStyle/>
                    <a:p>
                      <a:pPr algn="l" fontAlgn="b"/>
                      <a:endParaRPr lang="zh-CN" altLang="en-US" sz="900" b="1" i="0" u="none" strike="noStrike">
                        <a:effectLst/>
                        <a:latin typeface="Arial"/>
                      </a:endParaRPr>
                    </a:p>
                  </a:txBody>
                  <a:tcPr marL="0" marR="0" marT="0" marB="0" anchor="b"/>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l" fontAlgn="b"/>
                      <a:r>
                        <a:rPr lang="zh-CN" altLang="en-US" sz="600" u="none" strike="noStrike">
                          <a:effectLst/>
                        </a:rPr>
                        <a:t>　</a:t>
                      </a:r>
                      <a:endParaRPr lang="zh-CN" altLang="en-US" sz="600" b="0" i="0" u="none" strike="noStrike">
                        <a:effectLst/>
                        <a:latin typeface="Arial"/>
                      </a:endParaRPr>
                    </a:p>
                  </a:txBody>
                  <a:tcPr marL="0" marR="0" marT="0" marB="0" anchor="b"/>
                </a:tc>
              </a:tr>
              <a:tr h="188906">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en-GB" altLang="zh-CN" sz="800" u="none" strike="noStrike" dirty="0" smtClean="0">
                          <a:effectLst/>
                        </a:rPr>
                        <a:t>X</a:t>
                      </a:r>
                      <a:r>
                        <a:rPr lang="zh-CN" altLang="en-US" sz="800" u="none" strike="noStrike" dirty="0">
                          <a:effectLst/>
                        </a:rPr>
                        <a:t>　</a:t>
                      </a:r>
                      <a:endParaRPr lang="zh-CN" altLang="en-US" sz="800" b="1" i="0" u="none" strike="noStrike" dirty="0">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en-US" sz="800" u="none" strike="noStrike" dirty="0">
                          <a:effectLst/>
                        </a:rPr>
                        <a:t>B</a:t>
                      </a:r>
                      <a:endParaRPr lang="en-US" sz="800" b="0" i="0" u="none" strike="noStrike" dirty="0">
                        <a:effectLst/>
                        <a:latin typeface="Arial"/>
                      </a:endParaRPr>
                    </a:p>
                  </a:txBody>
                  <a:tcPr marL="0" marR="0" marT="0" marB="0" anchor="ctr"/>
                </a:tc>
                <a:tc>
                  <a:txBody>
                    <a:bodyPr/>
                    <a:lstStyle/>
                    <a:p>
                      <a:pPr algn="l" fontAlgn="ctr"/>
                      <a:r>
                        <a:rPr lang="en-US" sz="900" b="0" i="0" u="none" strike="noStrike" baseline="0" dirty="0" smtClean="0">
                          <a:effectLst/>
                          <a:latin typeface="+mn-lt"/>
                        </a:rPr>
                        <a:t>Increase the profits after tax to £1m</a:t>
                      </a:r>
                      <a:endParaRPr lang="en-US" sz="900" b="0" i="0" u="none" strike="noStrike" dirty="0">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l" fontAlgn="b"/>
                      <a:r>
                        <a:rPr lang="zh-CN" altLang="en-US" sz="600" u="none" strike="noStrike">
                          <a:effectLst/>
                        </a:rPr>
                        <a:t>　</a:t>
                      </a:r>
                      <a:endParaRPr lang="zh-CN" altLang="en-US" sz="600" b="1" i="0" u="none" strike="noStrike">
                        <a:effectLst/>
                        <a:latin typeface="Arial"/>
                      </a:endParaRPr>
                    </a:p>
                  </a:txBody>
                  <a:tcPr marL="0" marR="0" marT="0" marB="0" anchor="b"/>
                </a:tc>
                <a:tc gridSpan="6">
                  <a:txBody>
                    <a:bodyPr/>
                    <a:lstStyle/>
                    <a:p>
                      <a:pPr algn="l" fontAlgn="b"/>
                      <a:endParaRPr lang="zh-CN" altLang="en-US" sz="900" b="1" i="0" u="none" strike="noStrike">
                        <a:effectLst/>
                        <a:latin typeface="Arial"/>
                      </a:endParaRPr>
                    </a:p>
                  </a:txBody>
                  <a:tcPr marL="0" marR="0" marT="0" marB="0" anchor="b"/>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l" fontAlgn="b"/>
                      <a:r>
                        <a:rPr lang="zh-CN" altLang="en-US" sz="600" u="none" strike="noStrike">
                          <a:effectLst/>
                        </a:rPr>
                        <a:t>　</a:t>
                      </a:r>
                      <a:endParaRPr lang="zh-CN" altLang="en-US" sz="600" b="0" i="0" u="none" strike="noStrike">
                        <a:effectLst/>
                        <a:latin typeface="Arial"/>
                      </a:endParaRPr>
                    </a:p>
                  </a:txBody>
                  <a:tcPr marL="0" marR="0" marT="0" marB="0" anchor="b"/>
                </a:tc>
              </a:tr>
              <a:tr h="188906">
                <a:tc>
                  <a:txBody>
                    <a:bodyPr/>
                    <a:lstStyle/>
                    <a:p>
                      <a:pPr algn="l" fontAlgn="b"/>
                      <a:r>
                        <a:rPr lang="zh-CN" altLang="en-US" sz="800" u="none" strike="noStrike">
                          <a:effectLst/>
                        </a:rPr>
                        <a:t>　</a:t>
                      </a:r>
                      <a:endParaRPr lang="zh-CN" altLang="en-US" sz="800" b="1" i="0" u="none" strike="noStrike">
                        <a:effectLst/>
                        <a:latin typeface="Arial"/>
                      </a:endParaRPr>
                    </a:p>
                  </a:txBody>
                  <a:tcPr marL="0" marR="0" marT="0" marB="0" anchor="b"/>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en-GB" altLang="zh-CN" sz="800" u="none" strike="noStrike" dirty="0" smtClean="0">
                          <a:effectLst/>
                        </a:rPr>
                        <a:t>X</a:t>
                      </a:r>
                      <a:r>
                        <a:rPr lang="zh-CN" altLang="en-US" sz="800" u="none" strike="noStrike" dirty="0">
                          <a:effectLst/>
                        </a:rPr>
                        <a:t>　</a:t>
                      </a:r>
                      <a:endParaRPr lang="zh-CN" altLang="en-US" sz="800" b="1" i="0" u="none" strike="noStrike" dirty="0">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en-US" sz="800" u="none" strike="noStrike">
                          <a:effectLst/>
                        </a:rPr>
                        <a:t>C</a:t>
                      </a:r>
                      <a:endParaRPr lang="en-US" sz="800" b="0" i="0" u="none" strike="noStrike">
                        <a:effectLst/>
                        <a:latin typeface="Arial"/>
                      </a:endParaRPr>
                    </a:p>
                  </a:txBody>
                  <a:tcPr marL="0" marR="0" marT="0" marB="0" anchor="ctr"/>
                </a:tc>
                <a:tc>
                  <a:txBody>
                    <a:bodyPr/>
                    <a:lstStyle/>
                    <a:p>
                      <a:pPr algn="l" fontAlgn="ctr"/>
                      <a:r>
                        <a:rPr lang="en-US" sz="900" b="0" i="0" u="none" strike="noStrike" dirty="0" smtClean="0">
                          <a:effectLst/>
                          <a:latin typeface="Arial"/>
                        </a:rPr>
                        <a:t>Increase sales to £15m</a:t>
                      </a:r>
                      <a:endParaRPr lang="en-US" sz="900" b="0" i="0" u="none" strike="noStrike" dirty="0">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l" fontAlgn="b"/>
                      <a:r>
                        <a:rPr lang="zh-CN" altLang="en-US" sz="600" u="none" strike="noStrike">
                          <a:effectLst/>
                        </a:rPr>
                        <a:t>　</a:t>
                      </a:r>
                      <a:endParaRPr lang="zh-CN" altLang="en-US" sz="600" b="1" i="0" u="none" strike="noStrike">
                        <a:effectLst/>
                        <a:latin typeface="Arial"/>
                      </a:endParaRPr>
                    </a:p>
                  </a:txBody>
                  <a:tcPr marL="0" marR="0" marT="0" marB="0" anchor="b"/>
                </a:tc>
                <a:tc>
                  <a:txBody>
                    <a:bodyPr/>
                    <a:lstStyle/>
                    <a:p>
                      <a:pPr algn="l" fontAlgn="b"/>
                      <a:endParaRPr lang="zh-CN" altLang="en-US" sz="900" b="1" i="0" u="none" strike="noStrike">
                        <a:effectLst/>
                        <a:latin typeface="Arial"/>
                      </a:endParaRPr>
                    </a:p>
                  </a:txBody>
                  <a:tcPr marL="0" marR="0" marT="0" marB="0" anchor="b"/>
                </a:tc>
                <a:tc>
                  <a:txBody>
                    <a:bodyPr/>
                    <a:lstStyle/>
                    <a:p>
                      <a:pPr algn="l" fontAlgn="b"/>
                      <a:endParaRPr lang="zh-CN" altLang="en-US" sz="900" b="1" i="0" u="none" strike="noStrike">
                        <a:effectLst/>
                        <a:latin typeface="Arial"/>
                      </a:endParaRPr>
                    </a:p>
                  </a:txBody>
                  <a:tcPr marL="0" marR="0" marT="0" marB="0" anchor="b"/>
                </a:tc>
                <a:tc>
                  <a:txBody>
                    <a:bodyPr/>
                    <a:lstStyle/>
                    <a:p>
                      <a:pPr algn="l" fontAlgn="b"/>
                      <a:endParaRPr lang="zh-CN" altLang="en-US" sz="900" b="1" i="0" u="none" strike="noStrike">
                        <a:effectLst/>
                        <a:latin typeface="Arial"/>
                      </a:endParaRPr>
                    </a:p>
                  </a:txBody>
                  <a:tcPr marL="0" marR="0" marT="0" marB="0" anchor="b"/>
                </a:tc>
                <a:tc>
                  <a:txBody>
                    <a:bodyPr/>
                    <a:lstStyle/>
                    <a:p>
                      <a:pPr algn="l" fontAlgn="b"/>
                      <a:endParaRPr lang="zh-CN" altLang="en-US" sz="900" b="1" i="0" u="none" strike="noStrike">
                        <a:effectLst/>
                        <a:latin typeface="Arial"/>
                      </a:endParaRPr>
                    </a:p>
                  </a:txBody>
                  <a:tcPr marL="0" marR="0" marT="0" marB="0" anchor="b"/>
                </a:tc>
                <a:tc>
                  <a:txBody>
                    <a:bodyPr/>
                    <a:lstStyle/>
                    <a:p>
                      <a:pPr algn="l" fontAlgn="b"/>
                      <a:endParaRPr lang="zh-CN" altLang="en-US" sz="900" b="1" i="0" u="none" strike="noStrike">
                        <a:effectLst/>
                        <a:latin typeface="Arial"/>
                      </a:endParaRPr>
                    </a:p>
                  </a:txBody>
                  <a:tcPr marL="0" marR="0" marT="0" marB="0" anchor="b"/>
                </a:tc>
                <a:tc>
                  <a:txBody>
                    <a:bodyPr/>
                    <a:lstStyle/>
                    <a:p>
                      <a:pPr algn="l" fontAlgn="b"/>
                      <a:endParaRPr lang="zh-CN" altLang="en-US" sz="900" b="1" i="0" u="none" strike="noStrike">
                        <a:effectLst/>
                        <a:latin typeface="Arial"/>
                      </a:endParaRPr>
                    </a:p>
                  </a:txBody>
                  <a:tcPr marL="0" marR="0" marT="0" marB="0" anchor="b"/>
                </a:tc>
                <a:tc>
                  <a:txBody>
                    <a:bodyPr/>
                    <a:lstStyle/>
                    <a:p>
                      <a:pPr algn="l" fontAlgn="b"/>
                      <a:r>
                        <a:rPr lang="zh-CN" altLang="en-US" sz="600" u="none" strike="noStrike">
                          <a:effectLst/>
                        </a:rPr>
                        <a:t>　</a:t>
                      </a:r>
                      <a:endParaRPr lang="zh-CN" altLang="en-US" sz="600" b="0" i="0" u="none" strike="noStrike">
                        <a:effectLst/>
                        <a:latin typeface="Arial"/>
                      </a:endParaRPr>
                    </a:p>
                  </a:txBody>
                  <a:tcPr marL="0" marR="0" marT="0" marB="0" anchor="b"/>
                </a:tc>
              </a:tr>
              <a:tr h="188906">
                <a:tc>
                  <a:txBody>
                    <a:bodyPr/>
                    <a:lstStyle/>
                    <a:p>
                      <a:pPr algn="l" fontAlgn="b"/>
                      <a:r>
                        <a:rPr lang="zh-CN" altLang="en-US" sz="800" u="none" strike="noStrike">
                          <a:effectLst/>
                        </a:rPr>
                        <a:t>　</a:t>
                      </a:r>
                      <a:endParaRPr lang="zh-CN" altLang="en-US" sz="800" b="1" i="0" u="none" strike="noStrike">
                        <a:effectLst/>
                        <a:latin typeface="Arial"/>
                      </a:endParaRPr>
                    </a:p>
                  </a:txBody>
                  <a:tcPr marL="0" marR="0" marT="0" marB="0" anchor="b"/>
                </a:tc>
                <a:tc>
                  <a:txBody>
                    <a:bodyPr/>
                    <a:lstStyle/>
                    <a:p>
                      <a:pPr algn="ctr" fontAlgn="ctr"/>
                      <a:r>
                        <a:rPr lang="en-GB" altLang="zh-CN" sz="800" u="none" strike="noStrike" dirty="0" smtClean="0">
                          <a:effectLst/>
                        </a:rPr>
                        <a:t>X</a:t>
                      </a:r>
                      <a:r>
                        <a:rPr lang="zh-CN" altLang="en-US" sz="800" u="none" strike="noStrike" dirty="0">
                          <a:effectLst/>
                        </a:rPr>
                        <a:t>　</a:t>
                      </a:r>
                      <a:endParaRPr lang="zh-CN" altLang="en-US" sz="800" b="1" i="0" u="none" strike="noStrike" dirty="0">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en-US" sz="800" u="none" strike="noStrike">
                          <a:effectLst/>
                        </a:rPr>
                        <a:t>D</a:t>
                      </a:r>
                      <a:endParaRPr lang="en-US" sz="800" b="0" i="0" u="none" strike="noStrike">
                        <a:effectLst/>
                        <a:latin typeface="Arial"/>
                      </a:endParaRPr>
                    </a:p>
                  </a:txBody>
                  <a:tcPr marL="0" marR="0" marT="0" marB="0" anchor="ctr"/>
                </a:tc>
                <a:tc>
                  <a:txBody>
                    <a:bodyPr/>
                    <a:lstStyle/>
                    <a:p>
                      <a:pPr algn="l" fontAlgn="ctr"/>
                      <a:r>
                        <a:rPr lang="en-US" sz="900" b="0" i="0" u="none" strike="noStrike" dirty="0" smtClean="0">
                          <a:effectLst/>
                          <a:latin typeface="+mn-lt"/>
                        </a:rPr>
                        <a:t>Improve</a:t>
                      </a:r>
                      <a:r>
                        <a:rPr lang="en-US" sz="900" b="0" i="0" u="none" strike="noStrike" baseline="0" dirty="0" smtClean="0">
                          <a:effectLst/>
                          <a:latin typeface="+mn-lt"/>
                        </a:rPr>
                        <a:t> company  reputation through quality</a:t>
                      </a:r>
                      <a:endParaRPr lang="en-US" sz="900" b="0" i="0" u="none" strike="noStrike" dirty="0">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l" fontAlgn="b"/>
                      <a:r>
                        <a:rPr lang="en-US" sz="600" u="none" strike="noStrike">
                          <a:effectLst/>
                        </a:rPr>
                        <a:t>　</a:t>
                      </a:r>
                      <a:endParaRPr lang="en-US" sz="600" b="1" i="0" u="none" strike="noStrike">
                        <a:effectLst/>
                        <a:latin typeface="Arial"/>
                      </a:endParaRPr>
                    </a:p>
                  </a:txBody>
                  <a:tcPr marL="0" marR="0" marT="0" marB="0" anchor="b"/>
                </a:tc>
                <a:tc>
                  <a:txBody>
                    <a:bodyPr/>
                    <a:lstStyle/>
                    <a:p>
                      <a:pPr algn="l" fontAlgn="b"/>
                      <a:endParaRPr lang="zh-CN" altLang="en-US" sz="900" b="1" i="0" u="none" strike="noStrike">
                        <a:effectLst/>
                        <a:latin typeface="Arial"/>
                      </a:endParaRPr>
                    </a:p>
                  </a:txBody>
                  <a:tcPr marL="0" marR="0" marT="0" marB="0" anchor="b"/>
                </a:tc>
                <a:tc>
                  <a:txBody>
                    <a:bodyPr/>
                    <a:lstStyle/>
                    <a:p>
                      <a:pPr algn="l" fontAlgn="b"/>
                      <a:endParaRPr lang="zh-CN" altLang="en-US" sz="900" b="1" i="0" u="none" strike="noStrike">
                        <a:effectLst/>
                        <a:latin typeface="Arial"/>
                      </a:endParaRPr>
                    </a:p>
                  </a:txBody>
                  <a:tcPr marL="0" marR="0" marT="0" marB="0" anchor="b"/>
                </a:tc>
                <a:tc>
                  <a:txBody>
                    <a:bodyPr/>
                    <a:lstStyle/>
                    <a:p>
                      <a:pPr algn="l" fontAlgn="b"/>
                      <a:endParaRPr lang="zh-CN" altLang="en-US" sz="900" b="1" i="0" u="none" strike="noStrike">
                        <a:effectLst/>
                        <a:latin typeface="Arial"/>
                      </a:endParaRPr>
                    </a:p>
                  </a:txBody>
                  <a:tcPr marL="0" marR="0" marT="0" marB="0" anchor="b"/>
                </a:tc>
                <a:tc>
                  <a:txBody>
                    <a:bodyPr/>
                    <a:lstStyle/>
                    <a:p>
                      <a:pPr algn="l" fontAlgn="b"/>
                      <a:endParaRPr lang="zh-CN" altLang="en-US" sz="900" b="1" i="0" u="none" strike="noStrike">
                        <a:effectLst/>
                        <a:latin typeface="Arial"/>
                      </a:endParaRPr>
                    </a:p>
                  </a:txBody>
                  <a:tcPr marL="0" marR="0" marT="0" marB="0" anchor="b"/>
                </a:tc>
                <a:tc>
                  <a:txBody>
                    <a:bodyPr/>
                    <a:lstStyle/>
                    <a:p>
                      <a:pPr algn="l" fontAlgn="b"/>
                      <a:endParaRPr lang="zh-CN" altLang="en-US" sz="900" b="1" i="0" u="none" strike="noStrike">
                        <a:effectLst/>
                        <a:latin typeface="Arial"/>
                      </a:endParaRPr>
                    </a:p>
                  </a:txBody>
                  <a:tcPr marL="0" marR="0" marT="0" marB="0" anchor="b"/>
                </a:tc>
                <a:tc>
                  <a:txBody>
                    <a:bodyPr/>
                    <a:lstStyle/>
                    <a:p>
                      <a:pPr algn="l" fontAlgn="b"/>
                      <a:endParaRPr lang="zh-CN" altLang="en-US" sz="900" b="1" i="0" u="none" strike="noStrike">
                        <a:effectLst/>
                        <a:latin typeface="Arial"/>
                      </a:endParaRPr>
                    </a:p>
                  </a:txBody>
                  <a:tcPr marL="0" marR="0" marT="0" marB="0" anchor="b"/>
                </a:tc>
                <a:tc>
                  <a:txBody>
                    <a:bodyPr/>
                    <a:lstStyle/>
                    <a:p>
                      <a:pPr algn="l" fontAlgn="b"/>
                      <a:r>
                        <a:rPr lang="zh-CN" altLang="en-US" sz="600" u="none" strike="noStrike">
                          <a:effectLst/>
                        </a:rPr>
                        <a:t>　</a:t>
                      </a:r>
                      <a:endParaRPr lang="zh-CN" altLang="en-US" sz="600" b="0" i="0" u="none" strike="noStrike">
                        <a:effectLst/>
                        <a:latin typeface="Arial"/>
                      </a:endParaRPr>
                    </a:p>
                  </a:txBody>
                  <a:tcPr marL="0" marR="0" marT="0" marB="0" anchor="b"/>
                </a:tc>
              </a:tr>
              <a:tr h="165293">
                <a:tc>
                  <a:txBody>
                    <a:bodyPr/>
                    <a:lstStyle/>
                    <a:p>
                      <a:pPr algn="l" fontAlgn="b"/>
                      <a:r>
                        <a:rPr lang="zh-CN" altLang="en-US" sz="800" u="none" strike="noStrike" dirty="0">
                          <a:effectLst/>
                        </a:rPr>
                        <a:t>　</a:t>
                      </a:r>
                      <a:r>
                        <a:rPr lang="en-GB" altLang="zh-CN" sz="800" u="none" strike="noStrike" dirty="0" smtClean="0">
                          <a:effectLst/>
                        </a:rPr>
                        <a:t>X</a:t>
                      </a:r>
                      <a:endParaRPr lang="zh-CN" altLang="en-US" sz="800" b="1" i="0" u="none" strike="noStrike" dirty="0">
                        <a:effectLst/>
                        <a:latin typeface="Arial"/>
                      </a:endParaRPr>
                    </a:p>
                  </a:txBody>
                  <a:tcPr marL="0" marR="0" marT="0" marB="0" anchor="b"/>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en-US" sz="800" u="none" strike="noStrike">
                          <a:effectLst/>
                        </a:rPr>
                        <a:t>E</a:t>
                      </a:r>
                      <a:endParaRPr lang="en-US" sz="800" b="0" i="0" u="none" strike="noStrike">
                        <a:effectLst/>
                        <a:latin typeface="Arial"/>
                      </a:endParaRPr>
                    </a:p>
                  </a:txBody>
                  <a:tcPr marL="0" marR="0" marT="0" marB="0" anchor="ctr"/>
                </a:tc>
                <a:tc>
                  <a:txBody>
                    <a:bodyPr/>
                    <a:lstStyle/>
                    <a:p>
                      <a:pPr algn="l" fontAlgn="ctr"/>
                      <a:r>
                        <a:rPr lang="en-US" sz="900" u="none" strike="noStrike" dirty="0" smtClean="0">
                          <a:effectLst/>
                        </a:rPr>
                        <a:t>Reduce</a:t>
                      </a:r>
                      <a:r>
                        <a:rPr lang="en-US" sz="900" u="none" strike="noStrike" baseline="0" dirty="0" smtClean="0">
                          <a:effectLst/>
                        </a:rPr>
                        <a:t>  the operating costs by 10% improving efficiency</a:t>
                      </a:r>
                      <a:endParaRPr lang="en-US" sz="900" b="0" i="0" u="none" strike="noStrike" dirty="0">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l" fontAlgn="b"/>
                      <a:r>
                        <a:rPr lang="zh-CN" altLang="en-US" sz="600" u="none" strike="noStrike">
                          <a:effectLst/>
                        </a:rPr>
                        <a:t>　</a:t>
                      </a:r>
                      <a:endParaRPr lang="zh-CN" altLang="en-US" sz="600" b="1" i="0" u="none" strike="noStrike">
                        <a:effectLst/>
                        <a:latin typeface="Arial"/>
                      </a:endParaRPr>
                    </a:p>
                  </a:txBody>
                  <a:tcPr marL="0" marR="0" marT="0" marB="0" anchor="b"/>
                </a:tc>
                <a:tc gridSpan="6">
                  <a:txBody>
                    <a:bodyPr/>
                    <a:lstStyle/>
                    <a:p>
                      <a:pPr algn="l" fontAlgn="b"/>
                      <a:r>
                        <a:rPr lang="zh-CN" altLang="en-US" sz="900" u="none" strike="noStrike">
                          <a:effectLst/>
                        </a:rPr>
                        <a:t>　</a:t>
                      </a:r>
                      <a:endParaRPr lang="zh-CN" altLang="en-US" sz="900" b="1" i="0" u="none" strike="noStrike">
                        <a:effectLst/>
                        <a:latin typeface="Arial"/>
                      </a:endParaRPr>
                    </a:p>
                  </a:txBody>
                  <a:tcPr marL="0" marR="0" marT="0" marB="0" anchor="b"/>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l" fontAlgn="b"/>
                      <a:r>
                        <a:rPr lang="zh-CN" altLang="en-US" sz="600" u="none" strike="noStrike" dirty="0">
                          <a:effectLst/>
                        </a:rPr>
                        <a:t>　</a:t>
                      </a:r>
                      <a:endParaRPr lang="zh-CN" altLang="en-US" sz="600" b="0" i="0" u="none" strike="noStrike" dirty="0">
                        <a:effectLst/>
                        <a:latin typeface="Arial"/>
                      </a:endParaRPr>
                    </a:p>
                  </a:txBody>
                  <a:tcPr marL="0" marR="0" marT="0" marB="0" anchor="b"/>
                </a:tc>
              </a:tr>
            </a:tbl>
          </a:graphicData>
        </a:graphic>
      </p:graphicFrame>
      <p:sp>
        <p:nvSpPr>
          <p:cNvPr id="5" name="Text Box 8"/>
          <p:cNvSpPr txBox="1">
            <a:spLocks noChangeArrowheads="1"/>
          </p:cNvSpPr>
          <p:nvPr/>
        </p:nvSpPr>
        <p:spPr bwMode="auto">
          <a:xfrm>
            <a:off x="3733800" y="3667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9" name="Text Box 13"/>
          <p:cNvSpPr txBox="1">
            <a:spLocks noChangeArrowheads="1"/>
          </p:cNvSpPr>
          <p:nvPr/>
        </p:nvSpPr>
        <p:spPr bwMode="auto">
          <a:xfrm>
            <a:off x="4303855" y="4067175"/>
            <a:ext cx="1171575" cy="2362200"/>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wrap="square" lIns="27432" tIns="22860" rIns="27432" bIns="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r>
              <a:rPr lang="en-US" altLang="zh-CN" sz="1200" b="1" i="0" u="none" strike="noStrike" baseline="0" dirty="0">
                <a:solidFill>
                  <a:srgbClr val="000000"/>
                </a:solidFill>
                <a:latin typeface="Arial"/>
                <a:cs typeface="Arial"/>
              </a:rPr>
              <a:t>Targets to Improve</a:t>
            </a:r>
          </a:p>
        </p:txBody>
      </p:sp>
      <p:sp>
        <p:nvSpPr>
          <p:cNvPr id="10" name="Text Box 14"/>
          <p:cNvSpPr txBox="1">
            <a:spLocks noChangeArrowheads="1"/>
          </p:cNvSpPr>
          <p:nvPr/>
        </p:nvSpPr>
        <p:spPr bwMode="auto">
          <a:xfrm>
            <a:off x="3019425" y="3314700"/>
            <a:ext cx="1314450" cy="7524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wrap="square" lIns="27432" tIns="22860" rIns="27432" bIns="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r>
              <a:rPr lang="en-US" altLang="zh-CN" sz="1200" b="1" i="0" u="none" strike="noStrike" baseline="0" dirty="0">
                <a:solidFill>
                  <a:srgbClr val="000000"/>
                </a:solidFill>
                <a:latin typeface="Arial"/>
                <a:cs typeface="Arial"/>
              </a:rPr>
              <a:t>Improvement Priorities</a:t>
            </a:r>
          </a:p>
        </p:txBody>
      </p:sp>
      <p:sp>
        <p:nvSpPr>
          <p:cNvPr id="11" name="Text Box 15"/>
          <p:cNvSpPr txBox="1">
            <a:spLocks noChangeArrowheads="1"/>
          </p:cNvSpPr>
          <p:nvPr/>
        </p:nvSpPr>
        <p:spPr bwMode="auto">
          <a:xfrm>
            <a:off x="1767923" y="4067175"/>
            <a:ext cx="1238250" cy="585961"/>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wrap="square" lIns="27432" tIns="22860" rIns="27432" bIns="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r>
              <a:rPr lang="en-US" altLang="zh-CN" sz="1200" b="1" i="0" u="none" strike="noStrike" baseline="0" dirty="0">
                <a:solidFill>
                  <a:srgbClr val="000000"/>
                </a:solidFill>
                <a:latin typeface="Arial"/>
                <a:cs typeface="Arial"/>
              </a:rPr>
              <a:t>Annual Objectives</a:t>
            </a:r>
          </a:p>
        </p:txBody>
      </p:sp>
      <p:sp>
        <p:nvSpPr>
          <p:cNvPr id="12" name="Text Box 16"/>
          <p:cNvSpPr txBox="1">
            <a:spLocks noChangeArrowheads="1"/>
          </p:cNvSpPr>
          <p:nvPr/>
        </p:nvSpPr>
        <p:spPr bwMode="auto">
          <a:xfrm>
            <a:off x="2771775" y="5084018"/>
            <a:ext cx="1809750" cy="433214"/>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wrap="square" lIns="27432" tIns="22860" rIns="27432" bIns="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r>
              <a:rPr lang="en-US" altLang="zh-CN" sz="1200" b="1" dirty="0">
                <a:solidFill>
                  <a:srgbClr val="000000"/>
                </a:solidFill>
                <a:latin typeface="Arial"/>
                <a:cs typeface="Arial"/>
              </a:rPr>
              <a:t>5</a:t>
            </a:r>
            <a:r>
              <a:rPr lang="en-US" altLang="zh-CN" sz="1200" b="1" i="0" u="none" strike="noStrike" baseline="0" dirty="0" smtClean="0">
                <a:solidFill>
                  <a:srgbClr val="000000"/>
                </a:solidFill>
                <a:latin typeface="Arial"/>
                <a:cs typeface="Arial"/>
              </a:rPr>
              <a:t> </a:t>
            </a:r>
            <a:r>
              <a:rPr lang="en-US" altLang="zh-CN" sz="1200" b="1" i="0" u="none" strike="noStrike" baseline="0" dirty="0">
                <a:solidFill>
                  <a:srgbClr val="000000"/>
                </a:solidFill>
                <a:latin typeface="Arial"/>
                <a:cs typeface="Arial"/>
              </a:rPr>
              <a:t>Year</a:t>
            </a:r>
          </a:p>
          <a:p>
            <a:pPr algn="ctr" rtl="0">
              <a:defRPr sz="1000"/>
            </a:pPr>
            <a:r>
              <a:rPr lang="en-US" altLang="zh-CN" sz="1200" b="1" i="0" u="none" strike="noStrike" baseline="0" dirty="0">
                <a:solidFill>
                  <a:srgbClr val="000000"/>
                </a:solidFill>
                <a:latin typeface="Arial"/>
                <a:cs typeface="Arial"/>
              </a:rPr>
              <a:t>Breakthough Objectives</a:t>
            </a:r>
          </a:p>
        </p:txBody>
      </p:sp>
      <p:sp>
        <p:nvSpPr>
          <p:cNvPr id="13" name="Text Box 17"/>
          <p:cNvSpPr txBox="1">
            <a:spLocks noChangeArrowheads="1"/>
          </p:cNvSpPr>
          <p:nvPr/>
        </p:nvSpPr>
        <p:spPr bwMode="auto">
          <a:xfrm>
            <a:off x="3733800" y="33623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14" name="Text Box 18"/>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15" name="Text Box 19"/>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16" name="Text Box 20"/>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17" name="Text Box 21"/>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18" name="Text Box 22"/>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19" name="Text Box 23"/>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20" name="Text Box 24"/>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21" name="Text Box 25"/>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22" name="Text Box 26"/>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23" name="Text Box 27"/>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24" name="Text Box 28"/>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25" name="Text Box 29"/>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26" name="Text Box 30"/>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27" name="Text Box 31"/>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28" name="Text Box 32"/>
          <p:cNvSpPr txBox="1">
            <a:spLocks noChangeArrowheads="1"/>
          </p:cNvSpPr>
          <p:nvPr/>
        </p:nvSpPr>
        <p:spPr bwMode="auto">
          <a:xfrm>
            <a:off x="3733800" y="24479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29" name="Text Box 33"/>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30" name="Text Box 34"/>
          <p:cNvSpPr txBox="1">
            <a:spLocks noChangeArrowheads="1"/>
          </p:cNvSpPr>
          <p:nvPr/>
        </p:nvSpPr>
        <p:spPr bwMode="auto">
          <a:xfrm>
            <a:off x="3733800" y="27527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31" name="Text Box 35"/>
          <p:cNvSpPr txBox="1">
            <a:spLocks noChangeArrowheads="1"/>
          </p:cNvSpPr>
          <p:nvPr/>
        </p:nvSpPr>
        <p:spPr bwMode="auto">
          <a:xfrm>
            <a:off x="3733800" y="24479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32" name="Text Box 36"/>
          <p:cNvSpPr txBox="1">
            <a:spLocks noChangeArrowheads="1"/>
          </p:cNvSpPr>
          <p:nvPr/>
        </p:nvSpPr>
        <p:spPr bwMode="auto">
          <a:xfrm>
            <a:off x="3733800" y="30575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33" name="Text Box 37"/>
          <p:cNvSpPr txBox="1">
            <a:spLocks noChangeArrowheads="1"/>
          </p:cNvSpPr>
          <p:nvPr/>
        </p:nvSpPr>
        <p:spPr bwMode="auto">
          <a:xfrm>
            <a:off x="3733800" y="27527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34" name="Text Box 38"/>
          <p:cNvSpPr txBox="1">
            <a:spLocks noChangeArrowheads="1"/>
          </p:cNvSpPr>
          <p:nvPr/>
        </p:nvSpPr>
        <p:spPr bwMode="auto">
          <a:xfrm>
            <a:off x="3733800" y="33623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35" name="Text Box 39"/>
          <p:cNvSpPr txBox="1">
            <a:spLocks noChangeArrowheads="1"/>
          </p:cNvSpPr>
          <p:nvPr/>
        </p:nvSpPr>
        <p:spPr bwMode="auto">
          <a:xfrm>
            <a:off x="3733800" y="30575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36" name="Text Box 40"/>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37" name="Text Box 41"/>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38" name="Text Box 42"/>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39" name="Text Box 43"/>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40" name="Text Box 44"/>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41" name="Text Box 45"/>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42" name="Text Box 46"/>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43" name="Text Box 47"/>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44" name="Text Box 48"/>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45" name="Text Box 49"/>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46" name="Text Box 51"/>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47" name="Text Box 52"/>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48" name="Text Box 53"/>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49" name="Text Box 54"/>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50" name="Text Box 55"/>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51" name="Text Box 56"/>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52" name="Text Box 57"/>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53" name="Text Box 58"/>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54" name="Text Box 59"/>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55" name="Text Box 60"/>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56" name="Text Box 61"/>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57" name="Text Box 62"/>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58" name="Text Box 63"/>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59" name="Text Box 64"/>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60" name="Text Box 65"/>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61" name="Text Box 66"/>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62" name="Text Box 67"/>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63" name="Text Box 68"/>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64" name="Text Box 69"/>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65" name="Text Box 70"/>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66" name="Text Box 71"/>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67" name="Text Box 72"/>
          <p:cNvSpPr txBox="1">
            <a:spLocks noChangeArrowheads="1"/>
          </p:cNvSpPr>
          <p:nvPr/>
        </p:nvSpPr>
        <p:spPr bwMode="auto">
          <a:xfrm>
            <a:off x="3733800" y="24479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68" name="Text Box 73"/>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69" name="Text Box 74"/>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70" name="Text Box 75"/>
          <p:cNvSpPr txBox="1">
            <a:spLocks noChangeArrowheads="1"/>
          </p:cNvSpPr>
          <p:nvPr/>
        </p:nvSpPr>
        <p:spPr bwMode="auto">
          <a:xfrm>
            <a:off x="3733800" y="27527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71" name="Text Box 76"/>
          <p:cNvSpPr txBox="1">
            <a:spLocks noChangeArrowheads="1"/>
          </p:cNvSpPr>
          <p:nvPr/>
        </p:nvSpPr>
        <p:spPr bwMode="auto">
          <a:xfrm>
            <a:off x="3733800" y="24479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72" name="Text Box 78"/>
          <p:cNvSpPr txBox="1">
            <a:spLocks noChangeArrowheads="1"/>
          </p:cNvSpPr>
          <p:nvPr/>
        </p:nvSpPr>
        <p:spPr bwMode="auto">
          <a:xfrm>
            <a:off x="3733800" y="30575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73" name="Text Box 79"/>
          <p:cNvSpPr txBox="1">
            <a:spLocks noChangeArrowheads="1"/>
          </p:cNvSpPr>
          <p:nvPr/>
        </p:nvSpPr>
        <p:spPr bwMode="auto">
          <a:xfrm>
            <a:off x="3733800" y="27527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74" name="Text Box 80"/>
          <p:cNvSpPr txBox="1">
            <a:spLocks noChangeArrowheads="1"/>
          </p:cNvSpPr>
          <p:nvPr/>
        </p:nvSpPr>
        <p:spPr bwMode="auto">
          <a:xfrm>
            <a:off x="3733800" y="27527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75" name="Text Box 81"/>
          <p:cNvSpPr txBox="1">
            <a:spLocks noChangeArrowheads="1"/>
          </p:cNvSpPr>
          <p:nvPr/>
        </p:nvSpPr>
        <p:spPr bwMode="auto">
          <a:xfrm>
            <a:off x="3733800" y="33623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76" name="Text Box 82"/>
          <p:cNvSpPr txBox="1">
            <a:spLocks noChangeArrowheads="1"/>
          </p:cNvSpPr>
          <p:nvPr/>
        </p:nvSpPr>
        <p:spPr bwMode="auto">
          <a:xfrm>
            <a:off x="3733800" y="30575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77" name="Text Box 83"/>
          <p:cNvSpPr txBox="1">
            <a:spLocks noChangeArrowheads="1"/>
          </p:cNvSpPr>
          <p:nvPr/>
        </p:nvSpPr>
        <p:spPr bwMode="auto">
          <a:xfrm>
            <a:off x="3733800" y="30575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78" name="Text Box 87"/>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79" name="Text Box 88"/>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80" name="Text Box 89"/>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81" name="Text Box 90"/>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82" name="Text Box 91"/>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83" name="Text Box 92"/>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84" name="Text Box 93"/>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85" name="Text Box 94"/>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86" name="Text Box 95"/>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87" name="Text Box 96"/>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88" name="Text Box 97"/>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89" name="Text Box 98"/>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cxnSp>
        <p:nvCxnSpPr>
          <p:cNvPr id="90" name="直接连接符 89"/>
          <p:cNvCxnSpPr/>
          <p:nvPr/>
        </p:nvCxnSpPr>
        <p:spPr>
          <a:xfrm>
            <a:off x="1663774" y="3093631"/>
            <a:ext cx="3743324" cy="2570584"/>
          </a:xfrm>
          <a:prstGeom prst="line">
            <a:avLst/>
          </a:prstGeom>
        </p:spPr>
        <p:style>
          <a:lnRef idx="1">
            <a:schemeClr val="dk1"/>
          </a:lnRef>
          <a:fillRef idx="0">
            <a:schemeClr val="dk1"/>
          </a:fillRef>
          <a:effectRef idx="0">
            <a:schemeClr val="dk1"/>
          </a:effectRef>
          <a:fontRef idx="minor">
            <a:schemeClr val="tx1"/>
          </a:fontRef>
        </p:style>
      </p:cxnSp>
      <p:cxnSp>
        <p:nvCxnSpPr>
          <p:cNvPr id="92" name="直接连接符 91"/>
          <p:cNvCxnSpPr/>
          <p:nvPr/>
        </p:nvCxnSpPr>
        <p:spPr>
          <a:xfrm flipH="1">
            <a:off x="1663774" y="3057525"/>
            <a:ext cx="3736902" cy="2606690"/>
          </a:xfrm>
          <a:prstGeom prst="line">
            <a:avLst/>
          </a:prstGeom>
        </p:spPr>
        <p:style>
          <a:lnRef idx="1">
            <a:schemeClr val="dk1"/>
          </a:lnRef>
          <a:fillRef idx="0">
            <a:schemeClr val="dk1"/>
          </a:fillRef>
          <a:effectRef idx="0">
            <a:schemeClr val="dk1"/>
          </a:effectRef>
          <a:fontRef idx="minor">
            <a:schemeClr val="tx1"/>
          </a:fontRef>
        </p:style>
      </p:cxnSp>
      <p:sp>
        <p:nvSpPr>
          <p:cNvPr id="94" name="云形标注 93"/>
          <p:cNvSpPr/>
          <p:nvPr/>
        </p:nvSpPr>
        <p:spPr>
          <a:xfrm>
            <a:off x="951388" y="2400300"/>
            <a:ext cx="1865320" cy="1079574"/>
          </a:xfrm>
          <a:prstGeom prst="cloudCallout">
            <a:avLst/>
          </a:prstGeom>
        </p:spPr>
        <p:style>
          <a:lnRef idx="1">
            <a:schemeClr val="accent4"/>
          </a:lnRef>
          <a:fillRef idx="2">
            <a:schemeClr val="accent4"/>
          </a:fillRef>
          <a:effectRef idx="1">
            <a:schemeClr val="accent4"/>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US" altLang="zh-CN" sz="1600" b="1" kern="1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 How FAR</a:t>
            </a:r>
            <a:endParaRPr lang="zh-CN" altLang="zh-CN" sz="1600" b="1" kern="1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endParaRPr>
          </a:p>
        </p:txBody>
      </p:sp>
      <p:sp>
        <p:nvSpPr>
          <p:cNvPr id="91" name="内容占位符 16"/>
          <p:cNvSpPr txBox="1">
            <a:spLocks/>
          </p:cNvSpPr>
          <p:nvPr/>
        </p:nvSpPr>
        <p:spPr>
          <a:xfrm>
            <a:off x="7236296" y="5373216"/>
            <a:ext cx="1441242" cy="1152127"/>
          </a:xfrm>
          <a:prstGeom prst="stripedRightArrow">
            <a:avLst/>
          </a:prstGeom>
        </p:spPr>
        <p:style>
          <a:lnRef idx="0">
            <a:schemeClr val="accent1"/>
          </a:lnRef>
          <a:fillRef idx="3">
            <a:schemeClr val="accent1"/>
          </a:fillRef>
          <a:effectRef idx="3">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342900" indent="-342900" algn="l" defTabSz="914400" rtl="0" eaLnBrk="1" latinLnBrk="0" hangingPunct="1">
              <a:spcBef>
                <a:spcPct val="20000"/>
              </a:spcBef>
              <a:buFont typeface="Arial" pitchFamily="34" charset="0"/>
              <a:buChar char="•"/>
              <a:defRPr sz="3200" kern="1200">
                <a:solidFill>
                  <a:schemeClr val="lt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lt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lt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altLang="zh-CN" sz="2000" b="1" i="0" u="none" strike="noStrike" kern="1200" cap="none" spc="0" normalizeH="0" baseline="0" noProof="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uLnTx/>
                <a:uFillTx/>
                <a:latin typeface="+mn-lt"/>
                <a:ea typeface="+mn-ea"/>
                <a:cs typeface="+mn-cs"/>
              </a:rPr>
              <a:t>PLAN</a:t>
            </a:r>
            <a:endParaRPr kumimoji="0" lang="en-US" altLang="zh-CN" sz="2000" b="1" i="0" u="none" strike="noStrike" kern="1200" cap="none" spc="0" normalizeH="0" baseline="0" noProof="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uLnTx/>
              <a:uFillTx/>
              <a:latin typeface="+mn-lt"/>
              <a:ea typeface="+mn-ea"/>
              <a:cs typeface="+mn-cs"/>
            </a:endParaRPr>
          </a:p>
        </p:txBody>
      </p:sp>
      <p:sp>
        <p:nvSpPr>
          <p:cNvPr id="99" name="标题 1"/>
          <p:cNvSpPr>
            <a:spLocks noGrp="1"/>
          </p:cNvSpPr>
          <p:nvPr>
            <p:ph type="title"/>
          </p:nvPr>
        </p:nvSpPr>
        <p:spPr>
          <a:xfrm>
            <a:off x="457200" y="0"/>
            <a:ext cx="8229600" cy="1196752"/>
          </a:xfrm>
        </p:spPr>
        <p:txBody>
          <a:bodyPr/>
          <a:lstStyle/>
          <a:p>
            <a:pPr algn="l"/>
            <a:r>
              <a:rPr lang="en-GB" altLang="zh-CN" dirty="0" smtClean="0"/>
              <a:t>X-Matrix Approach </a:t>
            </a:r>
            <a:endParaRPr lang="zh-CN" altLang="en-US" dirty="0"/>
          </a:p>
        </p:txBody>
      </p:sp>
      <p:grpSp>
        <p:nvGrpSpPr>
          <p:cNvPr id="100" name="Group 99"/>
          <p:cNvGrpSpPr/>
          <p:nvPr/>
        </p:nvGrpSpPr>
        <p:grpSpPr>
          <a:xfrm>
            <a:off x="6500826" y="285728"/>
            <a:ext cx="2493449" cy="720080"/>
            <a:chOff x="6228184" y="260648"/>
            <a:chExt cx="2493449" cy="720080"/>
          </a:xfrm>
        </p:grpSpPr>
        <p:sp>
          <p:nvSpPr>
            <p:cNvPr id="101" name="Oval 100"/>
            <p:cNvSpPr/>
            <p:nvPr/>
          </p:nvSpPr>
          <p:spPr>
            <a:xfrm>
              <a:off x="6516216" y="260648"/>
              <a:ext cx="1944216" cy="720080"/>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2" name="Rectangle 101"/>
            <p:cNvSpPr/>
            <p:nvPr/>
          </p:nvSpPr>
          <p:spPr>
            <a:xfrm>
              <a:off x="6228184" y="332656"/>
              <a:ext cx="2493449" cy="523220"/>
            </a:xfrm>
            <a:prstGeom prst="rect">
              <a:avLst/>
            </a:prstGeom>
            <a:noFill/>
          </p:spPr>
          <p:txBody>
            <a:bodyPr wrap="square" lIns="91440" tIns="45720" rIns="91440" bIns="45720">
              <a:spAutoFit/>
            </a:bodyPr>
            <a:lstStyle/>
            <a:p>
              <a:pPr algn="ctr"/>
              <a:r>
                <a:rPr lang="en-US" sz="2800" b="1" i="1" cap="none" spc="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Forte" pitchFamily="66" charset="0"/>
                </a:rPr>
                <a:t>WaveRiders</a:t>
              </a:r>
              <a:endParaRPr lang="en-US" sz="2800" b="1" i="1" cap="none"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Forte" pitchFamily="66" charset="0"/>
              </a:endParaRPr>
            </a:p>
          </p:txBody>
        </p:sp>
      </p:grpSp>
    </p:spTree>
    <p:extLst>
      <p:ext uri="{BB962C8B-B14F-4D97-AF65-F5344CB8AC3E}">
        <p14:creationId xmlns:p14="http://schemas.microsoft.com/office/powerpoint/2010/main" xmlns="" val="3632706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3" presetClass="entr" presetSubtype="0" fill="hold" grpId="0" nodeType="after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fade">
                                      <p:cBhvr>
                                        <p:cTn id="7" dur="100"/>
                                        <p:tgtEl>
                                          <p:spTgt spid="94"/>
                                        </p:tgtEl>
                                      </p:cBhvr>
                                    </p:animEffect>
                                    <p:anim calcmode="lin" valueType="num">
                                      <p:cBhvr>
                                        <p:cTn id="8" dur="400" fill="hold"/>
                                        <p:tgtEl>
                                          <p:spTgt spid="94"/>
                                        </p:tgtEl>
                                        <p:attrNameLst>
                                          <p:attrName>ppt_x</p:attrName>
                                        </p:attrNameLst>
                                      </p:cBhvr>
                                      <p:tavLst>
                                        <p:tav tm="0">
                                          <p:val>
                                            <p:strVal val="#ppt_x"/>
                                          </p:val>
                                        </p:tav>
                                        <p:tav tm="100000">
                                          <p:val>
                                            <p:strVal val="#ppt_x"/>
                                          </p:val>
                                        </p:tav>
                                      </p:tavLst>
                                    </p:anim>
                                    <p:anim calcmode="lin" valueType="num">
                                      <p:cBhvr>
                                        <p:cTn id="9" dur="400" fill="hold"/>
                                        <p:tgtEl>
                                          <p:spTgt spid="94"/>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94"/>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94"/>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idx="1"/>
            <p:extLst>
              <p:ext uri="{D42A27DB-BD31-4B8C-83A1-F6EECF244321}">
                <p14:modId xmlns:p14="http://schemas.microsoft.com/office/powerpoint/2010/main" xmlns="" val="512226493"/>
              </p:ext>
            </p:extLst>
          </p:nvPr>
        </p:nvGraphicFramePr>
        <p:xfrm>
          <a:off x="467548" y="1484786"/>
          <a:ext cx="8280908" cy="5156333"/>
        </p:xfrm>
        <a:graphic>
          <a:graphicData uri="http://schemas.openxmlformats.org/drawingml/2006/table">
            <a:tbl>
              <a:tblPr>
                <a:tableStyleId>{5C22544A-7EE6-4342-B048-85BDC9FD1C3A}</a:tableStyleId>
              </a:tblPr>
              <a:tblGrid>
                <a:gridCol w="248887"/>
                <a:gridCol w="248887"/>
                <a:gridCol w="248887"/>
                <a:gridCol w="248887"/>
                <a:gridCol w="248887"/>
                <a:gridCol w="302994"/>
                <a:gridCol w="3497948"/>
                <a:gridCol w="248887"/>
                <a:gridCol w="248887"/>
                <a:gridCol w="248887"/>
                <a:gridCol w="248887"/>
                <a:gridCol w="248887"/>
                <a:gridCol w="248887"/>
                <a:gridCol w="248887"/>
                <a:gridCol w="248887"/>
                <a:gridCol w="248887"/>
                <a:gridCol w="248887"/>
                <a:gridCol w="248887"/>
                <a:gridCol w="248887"/>
                <a:gridCol w="248887"/>
              </a:tblGrid>
              <a:tr h="649544">
                <a:tc>
                  <a:txBody>
                    <a:bodyPr/>
                    <a:lstStyle/>
                    <a:p>
                      <a:pPr algn="l" fontAlgn="b"/>
                      <a:endParaRPr lang="zh-CN" altLang="en-US" sz="600" b="0" i="0" u="none" strike="noStrike" dirty="0">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ctr" fontAlgn="b"/>
                      <a:r>
                        <a:rPr lang="en-US" sz="1900" u="none" strike="noStrike">
                          <a:effectLst/>
                        </a:rPr>
                        <a:t>Policy Deployment - X Matrix</a:t>
                      </a:r>
                      <a:endParaRPr lang="en-US" sz="19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r>
              <a:tr h="180428">
                <a:tc>
                  <a:txBody>
                    <a:bodyPr/>
                    <a:lstStyle/>
                    <a:p>
                      <a:pPr algn="l" fontAlgn="b"/>
                      <a:r>
                        <a:rPr lang="zh-CN" altLang="en-US" sz="800" u="none" strike="noStrike">
                          <a:effectLst/>
                        </a:rPr>
                        <a:t>　</a:t>
                      </a:r>
                      <a:endParaRPr lang="zh-CN" altLang="en-US" sz="800" b="1" i="0" u="none" strike="noStrike">
                        <a:effectLst/>
                        <a:latin typeface="Arial"/>
                      </a:endParaRPr>
                    </a:p>
                  </a:txBody>
                  <a:tcPr marL="0" marR="0" marT="0" marB="0" anchor="b"/>
                </a:tc>
                <a:tc>
                  <a:txBody>
                    <a:bodyPr/>
                    <a:lstStyle/>
                    <a:p>
                      <a:pPr algn="ctr" fontAlgn="ctr"/>
                      <a:r>
                        <a:rPr lang="en-GB" altLang="zh-CN" sz="800" u="none" strike="noStrike" dirty="0" smtClean="0">
                          <a:effectLst/>
                        </a:rPr>
                        <a:t>X</a:t>
                      </a:r>
                      <a:r>
                        <a:rPr lang="zh-CN" altLang="en-US" sz="800" u="none" strike="noStrike" dirty="0">
                          <a:effectLst/>
                        </a:rPr>
                        <a:t>　</a:t>
                      </a:r>
                      <a:endParaRPr lang="zh-CN" altLang="en-US" sz="800" b="1" i="0" u="none" strike="noStrike" dirty="0">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en-US" altLang="zh-CN" sz="800" u="none" strike="noStrike">
                          <a:effectLst/>
                        </a:rPr>
                        <a:t>5</a:t>
                      </a:r>
                      <a:endParaRPr lang="en-US" altLang="zh-CN" sz="800" b="0" i="0" u="none" strike="noStrike">
                        <a:effectLst/>
                        <a:latin typeface="Arial"/>
                      </a:endParaRPr>
                    </a:p>
                  </a:txBody>
                  <a:tcPr marL="0" marR="0" marT="0" marB="0" anchor="ctr"/>
                </a:tc>
                <a:tc>
                  <a:txBody>
                    <a:bodyPr/>
                    <a:lstStyle/>
                    <a:p>
                      <a:pPr algn="l" fontAlgn="ctr"/>
                      <a:r>
                        <a:rPr lang="en-GB" altLang="zh-CN" sz="900" b="0" i="0" u="none" strike="noStrike" dirty="0" smtClean="0">
                          <a:effectLst/>
                          <a:latin typeface="Arial"/>
                        </a:rPr>
                        <a:t>Improving</a:t>
                      </a:r>
                      <a:r>
                        <a:rPr lang="en-GB" altLang="zh-CN" sz="900" b="0" i="0" u="none" strike="noStrike" baseline="0" dirty="0" smtClean="0">
                          <a:effectLst/>
                          <a:latin typeface="Arial"/>
                        </a:rPr>
                        <a:t> the quality and productivity</a:t>
                      </a:r>
                      <a:endParaRPr lang="zh-CN" altLang="en-US" sz="900" b="0" i="0" u="none" strike="noStrike" dirty="0">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l" fontAlgn="b"/>
                      <a:r>
                        <a:rPr lang="zh-CN" altLang="en-US" sz="600" u="none" strike="noStrike">
                          <a:effectLst/>
                        </a:rPr>
                        <a:t>　</a:t>
                      </a:r>
                      <a:endParaRPr lang="zh-CN" altLang="en-US" sz="600" b="0" i="0" u="none" strike="noStrike">
                        <a:effectLst/>
                        <a:latin typeface="Arial"/>
                      </a:endParaRPr>
                    </a:p>
                  </a:txBody>
                  <a:tcPr marL="0" marR="0" marT="0" marB="0" anchor="b"/>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r>
              <a:tr h="180428">
                <a:tc>
                  <a:txBody>
                    <a:bodyPr/>
                    <a:lstStyle/>
                    <a:p>
                      <a:pPr algn="l" fontAlgn="b"/>
                      <a:r>
                        <a:rPr lang="zh-CN" altLang="en-US" sz="800" b="1" i="0" u="none" strike="noStrike" dirty="0" smtClean="0">
                          <a:effectLst/>
                          <a:latin typeface="Arial"/>
                        </a:rPr>
                        <a:t>  </a:t>
                      </a:r>
                      <a:r>
                        <a:rPr lang="zh-CN" altLang="en-US" sz="800" b="1" i="0" u="none" strike="noStrike" dirty="0" smtClean="0">
                          <a:effectLst/>
                          <a:latin typeface="+mn-lt"/>
                        </a:rPr>
                        <a:t> </a:t>
                      </a:r>
                      <a:r>
                        <a:rPr lang="en-GB" altLang="zh-CN" sz="800" b="0" i="0" u="none" strike="noStrike" dirty="0" smtClean="0">
                          <a:effectLst/>
                          <a:latin typeface="+mn-lt"/>
                        </a:rPr>
                        <a:t>X</a:t>
                      </a:r>
                      <a:endParaRPr lang="zh-CN" altLang="en-US" sz="800" b="0" i="0" u="none" strike="noStrike" dirty="0">
                        <a:effectLst/>
                        <a:latin typeface="+mn-lt"/>
                      </a:endParaRPr>
                    </a:p>
                  </a:txBody>
                  <a:tcPr marL="0" marR="0" marT="0" marB="0" anchor="b"/>
                </a:tc>
                <a:tc>
                  <a:txBody>
                    <a:bodyPr/>
                    <a:lstStyle/>
                    <a:p>
                      <a:pPr algn="ctr" fontAlgn="ctr"/>
                      <a:endParaRPr lang="zh-CN" altLang="en-US" sz="800" b="1" i="0" u="none" strike="noStrike" dirty="0">
                        <a:effectLst/>
                        <a:latin typeface="Arial"/>
                      </a:endParaRPr>
                    </a:p>
                  </a:txBody>
                  <a:tcPr marL="0" marR="0" marT="0" marB="0" anchor="ctr"/>
                </a:tc>
                <a:tc>
                  <a:txBody>
                    <a:bodyPr/>
                    <a:lstStyle/>
                    <a:p>
                      <a:pPr algn="ctr" fontAlgn="ctr"/>
                      <a:r>
                        <a:rPr lang="zh-CN" altLang="en-US" sz="800" u="none" strike="noStrike" dirty="0">
                          <a:effectLst/>
                        </a:rPr>
                        <a:t>　</a:t>
                      </a:r>
                      <a:endParaRPr lang="zh-CN" altLang="en-US" sz="800" b="1" i="0" u="none" strike="noStrike" dirty="0">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en-US" altLang="zh-CN" sz="800" u="none" strike="noStrike" dirty="0">
                          <a:effectLst/>
                        </a:rPr>
                        <a:t>4</a:t>
                      </a:r>
                      <a:endParaRPr lang="en-US" altLang="zh-CN" sz="800" b="0" i="0" u="none" strike="noStrike" dirty="0">
                        <a:effectLst/>
                        <a:latin typeface="Arial"/>
                      </a:endParaRPr>
                    </a:p>
                  </a:txBody>
                  <a:tcPr marL="0" marR="0" marT="0" marB="0" anchor="ctr"/>
                </a:tc>
                <a:tc>
                  <a:txBody>
                    <a:bodyPr/>
                    <a:lstStyle/>
                    <a:p>
                      <a:pPr algn="l" fontAlgn="ctr"/>
                      <a:r>
                        <a:rPr lang="en-GB" altLang="zh-CN" sz="900" b="0" i="0" u="none" strike="noStrike" dirty="0" smtClean="0">
                          <a:effectLst/>
                          <a:latin typeface="Arial"/>
                        </a:rPr>
                        <a:t>Improving the organization structure by moving wages and salaries</a:t>
                      </a:r>
                      <a:r>
                        <a:rPr lang="en-GB" altLang="zh-CN" sz="900" b="0" i="0" u="none" strike="noStrike" baseline="0" dirty="0" smtClean="0">
                          <a:effectLst/>
                          <a:latin typeface="Arial"/>
                        </a:rPr>
                        <a:t> manager  into financial department</a:t>
                      </a:r>
                      <a:endParaRPr lang="zh-CN" altLang="en-US" sz="900" b="0" i="0" u="none" strike="noStrike" dirty="0">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b"/>
                      <a:r>
                        <a:rPr lang="zh-CN" altLang="en-US" sz="800" u="none" strike="noStrike">
                          <a:effectLst/>
                        </a:rPr>
                        <a:t>　</a:t>
                      </a:r>
                      <a:endParaRPr lang="zh-CN" altLang="en-US" sz="800" b="1" i="0" u="none" strike="noStrike">
                        <a:effectLst/>
                        <a:latin typeface="Arial"/>
                      </a:endParaRPr>
                    </a:p>
                  </a:txBody>
                  <a:tcPr marL="0" marR="0" marT="0" marB="0" anchor="b"/>
                </a:tc>
              </a:tr>
              <a:tr h="180428">
                <a:tc>
                  <a:txBody>
                    <a:bodyPr/>
                    <a:lstStyle/>
                    <a:p>
                      <a:pPr algn="l" fontAlgn="b"/>
                      <a:r>
                        <a:rPr lang="zh-CN" altLang="en-US" sz="800" u="none" strike="noStrike">
                          <a:effectLst/>
                        </a:rPr>
                        <a:t>　</a:t>
                      </a:r>
                      <a:endParaRPr lang="zh-CN" altLang="en-US" sz="800" b="1" i="0" u="none" strike="noStrike">
                        <a:effectLst/>
                        <a:latin typeface="Arial"/>
                      </a:endParaRPr>
                    </a:p>
                  </a:txBody>
                  <a:tcPr marL="0" marR="0" marT="0" marB="0" anchor="b"/>
                </a:tc>
                <a:tc>
                  <a:txBody>
                    <a:bodyPr/>
                    <a:lstStyle/>
                    <a:p>
                      <a:pPr algn="ctr" fontAlgn="ctr"/>
                      <a:r>
                        <a:rPr lang="zh-CN" altLang="en-US" sz="800" u="none" strike="noStrike" dirty="0">
                          <a:effectLst/>
                        </a:rPr>
                        <a:t>　</a:t>
                      </a:r>
                      <a:endParaRPr lang="zh-CN" altLang="en-US" sz="800" b="1" i="0" u="none" strike="noStrike" dirty="0">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en-GB" altLang="zh-CN" sz="800" u="none" strike="noStrike" dirty="0" smtClean="0">
                          <a:effectLst/>
                        </a:rPr>
                        <a:t>X</a:t>
                      </a:r>
                      <a:r>
                        <a:rPr lang="zh-CN" altLang="en-US" sz="800" u="none" strike="noStrike" dirty="0">
                          <a:effectLst/>
                        </a:rPr>
                        <a:t>　</a:t>
                      </a:r>
                      <a:endParaRPr lang="zh-CN" altLang="en-US" sz="800" b="1" i="0" u="none" strike="noStrike" dirty="0">
                        <a:effectLst/>
                        <a:latin typeface="Arial"/>
                      </a:endParaRPr>
                    </a:p>
                  </a:txBody>
                  <a:tcPr marL="0" marR="0" marT="0" marB="0" anchor="ctr"/>
                </a:tc>
                <a:tc>
                  <a:txBody>
                    <a:bodyPr/>
                    <a:lstStyle/>
                    <a:p>
                      <a:pPr algn="ctr" fontAlgn="ctr"/>
                      <a:r>
                        <a:rPr lang="en-US" altLang="zh-CN" sz="800" u="none" strike="noStrike">
                          <a:effectLst/>
                        </a:rPr>
                        <a:t>3</a:t>
                      </a:r>
                      <a:endParaRPr lang="en-US" altLang="zh-CN" sz="800" b="0" i="0" u="none" strike="noStrike">
                        <a:effectLst/>
                        <a:latin typeface="Arial"/>
                      </a:endParaRPr>
                    </a:p>
                  </a:txBody>
                  <a:tcPr marL="0" marR="0" marT="0" marB="0" anchor="ctr"/>
                </a:tc>
                <a:tc>
                  <a:txBody>
                    <a:bodyPr/>
                    <a:lstStyle/>
                    <a:p>
                      <a:pPr algn="l" fontAlgn="ctr"/>
                      <a:r>
                        <a:rPr lang="en-GB" altLang="zh-CN" sz="900" b="0" i="0" u="none" strike="noStrike" dirty="0" smtClean="0">
                          <a:effectLst/>
                          <a:latin typeface="Arial"/>
                        </a:rPr>
                        <a:t>Research pricing structure</a:t>
                      </a:r>
                      <a:r>
                        <a:rPr lang="en-GB" altLang="zh-CN" sz="900" b="0" i="0" u="none" strike="noStrike" baseline="0" dirty="0" smtClean="0">
                          <a:effectLst/>
                          <a:latin typeface="Arial"/>
                        </a:rPr>
                        <a:t>, discounting, distribution, competition, product, and safety specifications in European market</a:t>
                      </a:r>
                      <a:endParaRPr lang="zh-CN" altLang="en-US" sz="900" b="0" i="0" u="none" strike="noStrike" dirty="0">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r>
              <a:tr h="180428">
                <a:tc>
                  <a:txBody>
                    <a:bodyPr/>
                    <a:lstStyle/>
                    <a:p>
                      <a:pPr algn="l" fontAlgn="b"/>
                      <a:r>
                        <a:rPr lang="zh-CN" altLang="en-US" sz="800" u="none" strike="noStrike">
                          <a:effectLst/>
                        </a:rPr>
                        <a:t>　</a:t>
                      </a:r>
                      <a:endParaRPr lang="zh-CN" altLang="en-US" sz="800" b="1" i="0" u="none" strike="noStrike">
                        <a:effectLst/>
                        <a:latin typeface="Arial"/>
                      </a:endParaRPr>
                    </a:p>
                  </a:txBody>
                  <a:tcPr marL="0" marR="0" marT="0" marB="0" anchor="b"/>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dirty="0">
                          <a:effectLst/>
                        </a:rPr>
                        <a:t>　</a:t>
                      </a:r>
                      <a:endParaRPr lang="zh-CN" altLang="en-US" sz="800" b="1" i="0" u="none" strike="noStrike" dirty="0">
                        <a:effectLst/>
                        <a:latin typeface="Arial"/>
                      </a:endParaRPr>
                    </a:p>
                  </a:txBody>
                  <a:tcPr marL="0" marR="0" marT="0" marB="0" anchor="ctr"/>
                </a:tc>
                <a:tc>
                  <a:txBody>
                    <a:bodyPr/>
                    <a:lstStyle/>
                    <a:p>
                      <a:pPr algn="ctr" fontAlgn="ctr"/>
                      <a:r>
                        <a:rPr lang="zh-CN" altLang="en-US" sz="800" u="none" strike="noStrike" dirty="0">
                          <a:effectLst/>
                        </a:rPr>
                        <a:t>　</a:t>
                      </a:r>
                      <a:endParaRPr lang="zh-CN" altLang="en-US" sz="800" b="1" i="0" u="none" strike="noStrike" dirty="0">
                        <a:effectLst/>
                        <a:latin typeface="Arial"/>
                      </a:endParaRPr>
                    </a:p>
                  </a:txBody>
                  <a:tcPr marL="0" marR="0" marT="0" marB="0" anchor="ctr"/>
                </a:tc>
                <a:tc>
                  <a:txBody>
                    <a:bodyPr/>
                    <a:lstStyle/>
                    <a:p>
                      <a:pPr algn="ctr" fontAlgn="ctr"/>
                      <a:r>
                        <a:rPr lang="en-GB" altLang="zh-CN" sz="800" u="none" strike="noStrike" dirty="0" smtClean="0">
                          <a:effectLst/>
                        </a:rPr>
                        <a:t>X</a:t>
                      </a:r>
                      <a:r>
                        <a:rPr lang="zh-CN" altLang="en-US" sz="800" u="none" strike="noStrike" dirty="0">
                          <a:effectLst/>
                        </a:rPr>
                        <a:t>　</a:t>
                      </a:r>
                      <a:endParaRPr lang="zh-CN" altLang="en-US" sz="800" b="1" i="0" u="none" strike="noStrike" dirty="0">
                        <a:effectLst/>
                        <a:latin typeface="Arial"/>
                      </a:endParaRPr>
                    </a:p>
                  </a:txBody>
                  <a:tcPr marL="0" marR="0" marT="0" marB="0" anchor="ctr"/>
                </a:tc>
                <a:tc>
                  <a:txBody>
                    <a:bodyPr/>
                    <a:lstStyle/>
                    <a:p>
                      <a:pPr algn="ctr" fontAlgn="ctr"/>
                      <a:r>
                        <a:rPr lang="en-US" altLang="zh-CN" sz="800" u="none" strike="noStrike">
                          <a:effectLst/>
                        </a:rPr>
                        <a:t>2</a:t>
                      </a:r>
                      <a:endParaRPr lang="en-US" altLang="zh-CN" sz="800" b="0" i="0" u="none" strike="noStrike">
                        <a:effectLst/>
                        <a:latin typeface="Arial"/>
                      </a:endParaRPr>
                    </a:p>
                  </a:txBody>
                  <a:tcPr marL="0" marR="0" marT="0" marB="0" anchor="ctr"/>
                </a:tc>
                <a:tc>
                  <a:txBody>
                    <a:bodyPr/>
                    <a:lstStyle/>
                    <a:p>
                      <a:pPr algn="l" fontAlgn="ctr"/>
                      <a:r>
                        <a:rPr lang="en-GB" altLang="zh-CN" sz="900" b="0" i="0" u="none" strike="noStrike" dirty="0" smtClean="0">
                          <a:effectLst/>
                          <a:latin typeface="Arial"/>
                        </a:rPr>
                        <a:t>European</a:t>
                      </a:r>
                      <a:r>
                        <a:rPr lang="en-GB" altLang="zh-CN" sz="900" b="0" i="0" u="none" strike="noStrike" baseline="0" dirty="0" smtClean="0">
                          <a:effectLst/>
                          <a:latin typeface="Arial"/>
                        </a:rPr>
                        <a:t> sales representative in the rescue sales team</a:t>
                      </a:r>
                      <a:endParaRPr lang="zh-CN" altLang="en-US" sz="900" b="0" i="0" u="none" strike="noStrike" dirty="0">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r>
              <a:tr h="180428">
                <a:tc>
                  <a:txBody>
                    <a:bodyPr/>
                    <a:lstStyle/>
                    <a:p>
                      <a:pPr algn="l" fontAlgn="b"/>
                      <a:r>
                        <a:rPr lang="zh-CN" altLang="en-US" sz="800" u="none" strike="noStrike">
                          <a:effectLst/>
                        </a:rPr>
                        <a:t>　</a:t>
                      </a:r>
                      <a:endParaRPr lang="zh-CN" altLang="en-US" sz="800" b="1" i="0" u="none" strike="noStrike">
                        <a:effectLst/>
                        <a:latin typeface="Arial"/>
                      </a:endParaRPr>
                    </a:p>
                  </a:txBody>
                  <a:tcPr marL="0" marR="0" marT="0" marB="0" anchor="b"/>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en-GB" altLang="zh-CN" sz="800" u="none" strike="noStrike" dirty="0" smtClean="0">
                          <a:effectLst/>
                        </a:rPr>
                        <a:t>X</a:t>
                      </a:r>
                      <a:r>
                        <a:rPr lang="zh-CN" altLang="en-US" sz="800" u="none" strike="noStrike" dirty="0">
                          <a:effectLst/>
                        </a:rPr>
                        <a:t>　</a:t>
                      </a:r>
                      <a:endParaRPr lang="zh-CN" altLang="en-US" sz="800" b="1" i="0" u="none" strike="noStrike" dirty="0">
                        <a:effectLst/>
                        <a:latin typeface="Arial"/>
                      </a:endParaRPr>
                    </a:p>
                  </a:txBody>
                  <a:tcPr marL="0" marR="0" marT="0" marB="0" anchor="ctr"/>
                </a:tc>
                <a:tc>
                  <a:txBody>
                    <a:bodyPr/>
                    <a:lstStyle/>
                    <a:p>
                      <a:pPr algn="ctr" fontAlgn="ctr"/>
                      <a:r>
                        <a:rPr lang="zh-CN" altLang="en-US" sz="800" u="none" strike="noStrike" dirty="0">
                          <a:effectLst/>
                        </a:rPr>
                        <a:t>　</a:t>
                      </a:r>
                      <a:endParaRPr lang="zh-CN" altLang="en-US" sz="800" b="1" i="0" u="none" strike="noStrike" dirty="0">
                        <a:effectLst/>
                        <a:latin typeface="Arial"/>
                      </a:endParaRPr>
                    </a:p>
                  </a:txBody>
                  <a:tcPr marL="0" marR="0" marT="0" marB="0" anchor="ctr"/>
                </a:tc>
                <a:tc>
                  <a:txBody>
                    <a:bodyPr/>
                    <a:lstStyle/>
                    <a:p>
                      <a:pPr algn="ctr" fontAlgn="ctr"/>
                      <a:r>
                        <a:rPr lang="en-GB" altLang="zh-CN" sz="800" u="none" strike="noStrike" dirty="0" smtClean="0">
                          <a:effectLst/>
                        </a:rPr>
                        <a:t>X</a:t>
                      </a:r>
                      <a:endParaRPr lang="zh-CN" altLang="en-US" sz="800" b="1" i="0" u="none" strike="noStrike" dirty="0">
                        <a:effectLst/>
                        <a:latin typeface="Arial"/>
                      </a:endParaRPr>
                    </a:p>
                  </a:txBody>
                  <a:tcPr marL="0" marR="0" marT="0" marB="0" anchor="ctr"/>
                </a:tc>
                <a:tc>
                  <a:txBody>
                    <a:bodyPr/>
                    <a:lstStyle/>
                    <a:p>
                      <a:pPr algn="ctr" fontAlgn="ctr"/>
                      <a:r>
                        <a:rPr lang="en-US" altLang="zh-CN" sz="800" u="none" strike="noStrike">
                          <a:effectLst/>
                        </a:rPr>
                        <a:t>1</a:t>
                      </a:r>
                      <a:endParaRPr lang="en-US" altLang="zh-CN" sz="800" b="0" i="0" u="none" strike="noStrike">
                        <a:effectLst/>
                        <a:latin typeface="Arial"/>
                      </a:endParaRPr>
                    </a:p>
                  </a:txBody>
                  <a:tcPr marL="0" marR="0" marT="0" marB="0" anchor="ctr"/>
                </a:tc>
                <a:tc>
                  <a:txBody>
                    <a:bodyPr/>
                    <a:lstStyle/>
                    <a:p>
                      <a:pPr algn="l" fontAlgn="ctr"/>
                      <a:r>
                        <a:rPr lang="en-GB" altLang="zh-CN" sz="900" b="0" i="0" u="none" strike="noStrike" dirty="0" smtClean="0">
                          <a:effectLst/>
                          <a:latin typeface="Arial"/>
                        </a:rPr>
                        <a:t>Hire</a:t>
                      </a:r>
                      <a:r>
                        <a:rPr lang="en-GB" altLang="zh-CN" sz="900" b="0" i="0" u="none" strike="noStrike" baseline="0" dirty="0" smtClean="0">
                          <a:effectLst/>
                          <a:latin typeface="Arial"/>
                        </a:rPr>
                        <a:t> additional two leisure sales people (3Ex + 3In)</a:t>
                      </a:r>
                      <a:endParaRPr lang="zh-CN" altLang="en-US" sz="900" b="0" i="0" u="none" strike="noStrike" dirty="0">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r>
              <a:tr h="377772">
                <a:tc rowSpan="2">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zh-CN" altLang="en-US" sz="600" u="none" strike="noStrike" dirty="0">
                          <a:effectLst/>
                          <a:latin typeface="Times New Roman" pitchFamily="18" charset="0"/>
                          <a:cs typeface="Times New Roman" pitchFamily="18" charset="0"/>
                        </a:rPr>
                        <a:t>　</a:t>
                      </a:r>
                      <a:r>
                        <a:rPr lang="en-US" sz="800" u="none" strike="noStrike" dirty="0" smtClean="0">
                          <a:effectLst/>
                          <a:latin typeface="Times New Roman" pitchFamily="18" charset="0"/>
                          <a:cs typeface="Times New Roman" pitchFamily="18" charset="0"/>
                        </a:rPr>
                        <a:t>Reorganize Finance and HR departments</a:t>
                      </a:r>
                      <a:endParaRPr lang="en-US" sz="800" b="0" i="0" u="none" strike="noStrike" dirty="0" smtClean="0">
                        <a:effectLst/>
                        <a:latin typeface="Times New Roman" pitchFamily="18" charset="0"/>
                        <a:cs typeface="Times New Roman" pitchFamily="18" charset="0"/>
                      </a:endParaRPr>
                    </a:p>
                  </a:txBody>
                  <a:tcPr marL="0" marR="0" marT="0" marB="0" vert="vert270" anchor="b"/>
                </a:tc>
                <a:tc rowSpan="2">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900" u="none" strike="noStrike" dirty="0" smtClean="0">
                          <a:effectLst/>
                          <a:latin typeface="Times New Roman" pitchFamily="18" charset="0"/>
                          <a:cs typeface="Times New Roman" pitchFamily="18" charset="0"/>
                        </a:rPr>
                        <a:t>Invest new technology</a:t>
                      </a:r>
                      <a:endParaRPr lang="en-US" sz="900" b="0" i="0" u="none" strike="noStrike" dirty="0" smtClean="0">
                        <a:effectLst/>
                        <a:latin typeface="Times New Roman" pitchFamily="18" charset="0"/>
                        <a:cs typeface="Times New Roman" pitchFamily="18" charset="0"/>
                      </a:endParaRPr>
                    </a:p>
                    <a:p>
                      <a:pPr algn="ctr" fontAlgn="b"/>
                      <a:r>
                        <a:rPr lang="zh-CN" altLang="en-US" sz="900" u="none" strike="noStrike" dirty="0">
                          <a:effectLst/>
                          <a:latin typeface="Times New Roman" pitchFamily="18" charset="0"/>
                          <a:cs typeface="Times New Roman" pitchFamily="18" charset="0"/>
                        </a:rPr>
                        <a:t>　</a:t>
                      </a:r>
                      <a:endParaRPr lang="zh-CN" altLang="en-US" sz="900" b="0" i="0" u="none" strike="noStrike" dirty="0">
                        <a:effectLst/>
                        <a:latin typeface="Times New Roman" pitchFamily="18" charset="0"/>
                        <a:cs typeface="Times New Roman" pitchFamily="18" charset="0"/>
                      </a:endParaRPr>
                    </a:p>
                  </a:txBody>
                  <a:tcPr marL="0" marR="0" marT="0" marB="0" vert="vert270" anchor="b"/>
                </a:tc>
                <a:tc rowSpan="2">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900" u="none" strike="noStrike" dirty="0" smtClean="0">
                          <a:effectLst/>
                          <a:latin typeface="Times New Roman" pitchFamily="18" charset="0"/>
                          <a:cs typeface="Times New Roman" pitchFamily="18" charset="0"/>
                        </a:rPr>
                        <a:t>Reorganize the sales team</a:t>
                      </a:r>
                      <a:endParaRPr lang="en-US" sz="900" b="0" i="0" u="none" strike="noStrike" dirty="0" smtClean="0">
                        <a:effectLst/>
                        <a:latin typeface="Times New Roman" pitchFamily="18" charset="0"/>
                        <a:cs typeface="Times New Roman" pitchFamily="18" charset="0"/>
                      </a:endParaRPr>
                    </a:p>
                    <a:p>
                      <a:pPr algn="ctr" fontAlgn="b"/>
                      <a:r>
                        <a:rPr lang="zh-CN" altLang="en-US" sz="900" u="none" strike="noStrike" dirty="0">
                          <a:effectLst/>
                          <a:latin typeface="Times New Roman" pitchFamily="18" charset="0"/>
                          <a:cs typeface="Times New Roman" pitchFamily="18" charset="0"/>
                        </a:rPr>
                        <a:t>　</a:t>
                      </a:r>
                      <a:endParaRPr lang="zh-CN" altLang="en-US" sz="900" b="0" i="0" u="none" strike="noStrike" dirty="0">
                        <a:effectLst/>
                        <a:latin typeface="Times New Roman" pitchFamily="18" charset="0"/>
                        <a:cs typeface="Times New Roman" pitchFamily="18" charset="0"/>
                      </a:endParaRPr>
                    </a:p>
                  </a:txBody>
                  <a:tcPr marL="0" marR="0" marT="0" marB="0" vert="vert270" anchor="b"/>
                </a:tc>
                <a:tc rowSpan="2">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zh-CN" altLang="en-US" sz="900" u="none" strike="noStrike" dirty="0">
                          <a:effectLst/>
                          <a:latin typeface="Times New Roman" pitchFamily="18" charset="0"/>
                          <a:cs typeface="Times New Roman" pitchFamily="18" charset="0"/>
                        </a:rPr>
                        <a:t>　</a:t>
                      </a:r>
                      <a:r>
                        <a:rPr lang="zh-CN" altLang="en-US" sz="900" u="none" strike="noStrike" dirty="0" smtClean="0">
                          <a:effectLst/>
                          <a:latin typeface="Times New Roman" pitchFamily="18" charset="0"/>
                          <a:cs typeface="Times New Roman" pitchFamily="18" charset="0"/>
                        </a:rPr>
                        <a:t>   </a:t>
                      </a:r>
                      <a:r>
                        <a:rPr lang="en-US" sz="800" u="none" strike="noStrike" dirty="0" smtClean="0">
                          <a:effectLst/>
                          <a:latin typeface="Times New Roman" pitchFamily="18" charset="0"/>
                          <a:cs typeface="Times New Roman" pitchFamily="18" charset="0"/>
                        </a:rPr>
                        <a:t>Increase price by 2.5%</a:t>
                      </a:r>
                      <a:endParaRPr lang="en-US" sz="800" b="0" i="0" u="none" strike="noStrike" dirty="0" smtClean="0">
                        <a:effectLst/>
                        <a:latin typeface="Times New Roman" pitchFamily="18" charset="0"/>
                        <a:cs typeface="Times New Roman" pitchFamily="18" charset="0"/>
                      </a:endParaRPr>
                    </a:p>
                  </a:txBody>
                  <a:tcPr marL="0" marR="0" marT="0" marB="0" vert="vert270"/>
                </a:tc>
                <a:tc rowSpan="2">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900" u="none" strike="noStrike" dirty="0" smtClean="0">
                          <a:effectLst/>
                          <a:latin typeface="Times New Roman" pitchFamily="18" charset="0"/>
                          <a:cs typeface="Times New Roman" pitchFamily="18" charset="0"/>
                        </a:rPr>
                        <a:t>Research European Market</a:t>
                      </a:r>
                      <a:endParaRPr lang="en-US" sz="900" b="0" i="0" u="none" strike="noStrike" dirty="0" smtClean="0">
                        <a:effectLst/>
                        <a:latin typeface="Times New Roman" pitchFamily="18" charset="0"/>
                        <a:cs typeface="Times New Roman" pitchFamily="18" charset="0"/>
                      </a:endParaRPr>
                    </a:p>
                    <a:p>
                      <a:pPr algn="ctr" fontAlgn="b"/>
                      <a:r>
                        <a:rPr lang="zh-CN" altLang="en-US" sz="900" u="none" strike="noStrike" dirty="0">
                          <a:effectLst/>
                          <a:latin typeface="Times New Roman" pitchFamily="18" charset="0"/>
                          <a:cs typeface="Times New Roman" pitchFamily="18" charset="0"/>
                        </a:rPr>
                        <a:t>　</a:t>
                      </a:r>
                      <a:endParaRPr lang="zh-CN" altLang="en-US" sz="900" b="0" i="0" u="none" strike="noStrike" dirty="0">
                        <a:effectLst/>
                        <a:latin typeface="Times New Roman" pitchFamily="18" charset="0"/>
                        <a:cs typeface="Times New Roman" pitchFamily="18" charset="0"/>
                      </a:endParaRPr>
                    </a:p>
                  </a:txBody>
                  <a:tcPr marL="0" marR="0" marT="0" marB="0" vert="vert270" anchor="b"/>
                </a:tc>
                <a:tc rowSpan="2" gridSpan="2">
                  <a:txBody>
                    <a:bodyPr/>
                    <a:lstStyle/>
                    <a:p>
                      <a:pPr algn="l" fontAlgn="b"/>
                      <a:r>
                        <a:rPr lang="zh-CN" altLang="en-US" sz="600" u="none" strike="noStrike" dirty="0">
                          <a:effectLst/>
                        </a:rPr>
                        <a:t>　</a:t>
                      </a:r>
                      <a:endParaRPr lang="zh-CN" altLang="en-US" sz="600" b="0" i="0" u="none" strike="noStrike" dirty="0">
                        <a:effectLst/>
                        <a:latin typeface="Arial"/>
                      </a:endParaRPr>
                    </a:p>
                  </a:txBody>
                  <a:tcPr marL="0" marR="0" marT="0" marB="0"/>
                </a:tc>
                <a:tc rowSpan="2" hMerge="1">
                  <a:txBody>
                    <a:bodyPr/>
                    <a:lstStyle/>
                    <a:p>
                      <a:endParaRPr lang="zh-CN" altLang="en-US"/>
                    </a:p>
                  </a:txBody>
                  <a:tcPr/>
                </a:tc>
                <a:tc rowSpan="2">
                  <a:txBody>
                    <a:bodyPr/>
                    <a:lstStyle/>
                    <a:p>
                      <a:pPr algn="l" fontAlgn="b"/>
                      <a:r>
                        <a:rPr lang="zh-CN" altLang="en-US" sz="900" u="none" strike="noStrike" dirty="0">
                          <a:effectLst/>
                        </a:rPr>
                        <a:t>　</a:t>
                      </a:r>
                      <a:endParaRPr lang="zh-CN" altLang="en-US" sz="900" b="0" i="0" u="none" strike="noStrike" dirty="0">
                        <a:effectLst/>
                        <a:latin typeface="Arial"/>
                      </a:endParaRPr>
                    </a:p>
                  </a:txBody>
                  <a:tcPr marL="0" marR="0" marT="0" marB="0" vert="vert270" anchor="b"/>
                </a:tc>
                <a:tc rowSpan="2">
                  <a:txBody>
                    <a:bodyPr/>
                    <a:lstStyle/>
                    <a:p>
                      <a:pPr algn="l" fontAlgn="b"/>
                      <a:r>
                        <a:rPr lang="zh-CN" altLang="en-US" sz="900" u="none" strike="noStrike" dirty="0">
                          <a:effectLst/>
                        </a:rPr>
                        <a:t>　</a:t>
                      </a:r>
                      <a:endParaRPr lang="zh-CN" altLang="en-US" sz="900" b="0" i="0" u="none" strike="noStrike" dirty="0">
                        <a:effectLst/>
                        <a:latin typeface="Arial"/>
                      </a:endParaRPr>
                    </a:p>
                  </a:txBody>
                  <a:tcPr marL="0" marR="0" marT="0" marB="0" vert="vert270" anchor="b"/>
                </a:tc>
                <a:tc rowSpan="2">
                  <a:txBody>
                    <a:bodyPr/>
                    <a:lstStyle/>
                    <a:p>
                      <a:pPr algn="l" fontAlgn="b"/>
                      <a:r>
                        <a:rPr lang="zh-CN" altLang="en-US" sz="900" u="none" strike="noStrike" dirty="0">
                          <a:effectLst/>
                        </a:rPr>
                        <a:t>　</a:t>
                      </a:r>
                      <a:endParaRPr lang="zh-CN" altLang="en-US" sz="900" b="0" i="0" u="none" strike="noStrike" dirty="0">
                        <a:effectLst/>
                        <a:latin typeface="Arial"/>
                      </a:endParaRPr>
                    </a:p>
                  </a:txBody>
                  <a:tcPr marL="0" marR="0" marT="0" marB="0" vert="vert270" anchor="b"/>
                </a:tc>
                <a:tc rowSpan="2">
                  <a:txBody>
                    <a:bodyPr/>
                    <a:lstStyle/>
                    <a:p>
                      <a:pPr algn="l" fontAlgn="b"/>
                      <a:r>
                        <a:rPr lang="zh-CN" altLang="en-US" sz="900" u="none" strike="noStrike" dirty="0">
                          <a:effectLst/>
                        </a:rPr>
                        <a:t>　</a:t>
                      </a:r>
                      <a:endParaRPr lang="zh-CN" altLang="en-US" sz="900" b="0" i="0" u="none" strike="noStrike" dirty="0">
                        <a:effectLst/>
                        <a:latin typeface="Arial"/>
                      </a:endParaRPr>
                    </a:p>
                  </a:txBody>
                  <a:tcPr marL="0" marR="0" marT="0" marB="0" vert="vert270" anchor="b"/>
                </a:tc>
                <a:tc rowSpan="2">
                  <a:txBody>
                    <a:bodyPr/>
                    <a:lstStyle/>
                    <a:p>
                      <a:pPr algn="l" fontAlgn="b"/>
                      <a:r>
                        <a:rPr lang="zh-CN" altLang="en-US" sz="900" u="none" strike="noStrike">
                          <a:effectLst/>
                        </a:rPr>
                        <a:t>　</a:t>
                      </a:r>
                      <a:endParaRPr lang="zh-CN" altLang="en-US" sz="900" b="0" i="0" u="none" strike="noStrike">
                        <a:effectLst/>
                        <a:latin typeface="Arial"/>
                      </a:endParaRPr>
                    </a:p>
                  </a:txBody>
                  <a:tcPr marL="0" marR="0" marT="0" marB="0" vert="vert270" anchor="b"/>
                </a:tc>
                <a:tc gridSpan="8">
                  <a:txBody>
                    <a:bodyPr/>
                    <a:lstStyle/>
                    <a:p>
                      <a:pPr algn="ctr" fontAlgn="ctr"/>
                      <a:r>
                        <a:rPr lang="en-US" sz="1100" u="none" strike="noStrike">
                          <a:effectLst/>
                        </a:rPr>
                        <a:t>RESOURCES </a:t>
                      </a:r>
                      <a:endParaRPr lang="en-US" sz="1100" b="1" i="0" u="none" strike="noStrike">
                        <a:effectLst/>
                        <a:latin typeface="Arial"/>
                      </a:endParaRPr>
                    </a:p>
                  </a:txBody>
                  <a:tcPr marL="0" marR="0"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2159506">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gridSpan="2" vMerge="1">
                  <a:txBody>
                    <a:bodyPr/>
                    <a:lstStyle/>
                    <a:p>
                      <a:endParaRPr lang="zh-CN" altLang="en-US"/>
                    </a:p>
                  </a:txBody>
                  <a:tcPr/>
                </a:tc>
                <a:tc hMerge="1"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ctr" fontAlgn="b"/>
                      <a:r>
                        <a:rPr lang="zh-CN" altLang="en-US" sz="900" u="none" strike="noStrike">
                          <a:effectLst/>
                        </a:rPr>
                        <a:t>　</a:t>
                      </a:r>
                      <a:endParaRPr lang="zh-CN" altLang="en-US" sz="900" b="0" i="0" u="none" strike="noStrike">
                        <a:effectLst/>
                        <a:latin typeface="Arial"/>
                      </a:endParaRPr>
                    </a:p>
                  </a:txBody>
                  <a:tcPr marL="0" marR="0" marT="0" marB="0" vert="vert270" anchor="b"/>
                </a:tc>
                <a:tc>
                  <a:txBody>
                    <a:bodyPr/>
                    <a:lstStyle/>
                    <a:p>
                      <a:pPr algn="ctr" fontAlgn="b"/>
                      <a:r>
                        <a:rPr lang="zh-CN" altLang="en-US" sz="900" u="none" strike="noStrike" dirty="0">
                          <a:effectLst/>
                        </a:rPr>
                        <a:t>　</a:t>
                      </a:r>
                      <a:endParaRPr lang="zh-CN" altLang="en-US" sz="900" b="0" i="0" u="none" strike="noStrike" dirty="0">
                        <a:effectLst/>
                        <a:latin typeface="Arial"/>
                      </a:endParaRPr>
                    </a:p>
                  </a:txBody>
                  <a:tcPr marL="0" marR="0" marT="0" marB="0" vert="vert270" anchor="b"/>
                </a:tc>
                <a:tc>
                  <a:txBody>
                    <a:bodyPr/>
                    <a:lstStyle/>
                    <a:p>
                      <a:pPr algn="ctr" fontAlgn="b"/>
                      <a:r>
                        <a:rPr lang="zh-CN" altLang="en-US" sz="900" u="none" strike="noStrike">
                          <a:effectLst/>
                        </a:rPr>
                        <a:t>　</a:t>
                      </a:r>
                      <a:endParaRPr lang="zh-CN" altLang="en-US" sz="900" b="0" i="0" u="none" strike="noStrike">
                        <a:effectLst/>
                        <a:latin typeface="Arial"/>
                      </a:endParaRPr>
                    </a:p>
                  </a:txBody>
                  <a:tcPr marL="0" marR="0" marT="0" marB="0" vert="vert270" anchor="b"/>
                </a:tc>
                <a:tc>
                  <a:txBody>
                    <a:bodyPr/>
                    <a:lstStyle/>
                    <a:p>
                      <a:pPr algn="ctr" fontAlgn="b"/>
                      <a:r>
                        <a:rPr lang="zh-CN" altLang="en-US" sz="900" u="none" strike="noStrike">
                          <a:effectLst/>
                        </a:rPr>
                        <a:t>　</a:t>
                      </a:r>
                      <a:endParaRPr lang="zh-CN" altLang="en-US" sz="900" b="0" i="0" u="none" strike="noStrike">
                        <a:effectLst/>
                        <a:latin typeface="Arial"/>
                      </a:endParaRPr>
                    </a:p>
                  </a:txBody>
                  <a:tcPr marL="0" marR="0" marT="0" marB="0" vert="vert270" anchor="b"/>
                </a:tc>
                <a:tc>
                  <a:txBody>
                    <a:bodyPr/>
                    <a:lstStyle/>
                    <a:p>
                      <a:pPr algn="ctr" fontAlgn="b"/>
                      <a:r>
                        <a:rPr lang="zh-CN" altLang="en-US" sz="900" u="none" strike="noStrike">
                          <a:effectLst/>
                        </a:rPr>
                        <a:t>　</a:t>
                      </a:r>
                      <a:endParaRPr lang="zh-CN" altLang="en-US" sz="900" b="0" i="0" u="none" strike="noStrike">
                        <a:effectLst/>
                        <a:latin typeface="Arial"/>
                      </a:endParaRPr>
                    </a:p>
                  </a:txBody>
                  <a:tcPr marL="0" marR="0" marT="0" marB="0" vert="vert270" anchor="b"/>
                </a:tc>
                <a:tc>
                  <a:txBody>
                    <a:bodyPr/>
                    <a:lstStyle/>
                    <a:p>
                      <a:pPr algn="ctr" fontAlgn="b"/>
                      <a:r>
                        <a:rPr lang="zh-CN" altLang="en-US" sz="900" u="none" strike="noStrike">
                          <a:effectLst/>
                        </a:rPr>
                        <a:t>　</a:t>
                      </a:r>
                      <a:endParaRPr lang="zh-CN" altLang="en-US" sz="900" b="0" i="0" u="none" strike="noStrike">
                        <a:effectLst/>
                        <a:latin typeface="Arial"/>
                      </a:endParaRPr>
                    </a:p>
                  </a:txBody>
                  <a:tcPr marL="0" marR="0" marT="0" marB="0" vert="vert270" anchor="b"/>
                </a:tc>
                <a:tc>
                  <a:txBody>
                    <a:bodyPr/>
                    <a:lstStyle/>
                    <a:p>
                      <a:pPr algn="ctr" fontAlgn="b"/>
                      <a:r>
                        <a:rPr lang="zh-CN" altLang="en-US" sz="900" u="none" strike="noStrike">
                          <a:effectLst/>
                        </a:rPr>
                        <a:t>　</a:t>
                      </a:r>
                      <a:endParaRPr lang="zh-CN" altLang="en-US" sz="900" b="0" i="0" u="none" strike="noStrike">
                        <a:effectLst/>
                        <a:latin typeface="Arial"/>
                      </a:endParaRPr>
                    </a:p>
                  </a:txBody>
                  <a:tcPr marL="0" marR="0" marT="0" marB="0" vert="vert270" anchor="b"/>
                </a:tc>
                <a:tc>
                  <a:txBody>
                    <a:bodyPr/>
                    <a:lstStyle/>
                    <a:p>
                      <a:pPr algn="l" fontAlgn="b"/>
                      <a:r>
                        <a:rPr lang="zh-CN" altLang="en-US" sz="900" u="none" strike="noStrike">
                          <a:effectLst/>
                        </a:rPr>
                        <a:t>　</a:t>
                      </a:r>
                      <a:endParaRPr lang="zh-CN" altLang="en-US" sz="900" b="0" i="0" u="none" strike="noStrike">
                        <a:effectLst/>
                        <a:latin typeface="Arial"/>
                      </a:endParaRPr>
                    </a:p>
                  </a:txBody>
                  <a:tcPr marL="0" marR="0" marT="0" marB="0" vert="vert270" anchor="b"/>
                </a:tc>
              </a:tr>
              <a:tr h="180428">
                <a:tc>
                  <a:txBody>
                    <a:bodyPr/>
                    <a:lstStyle/>
                    <a:p>
                      <a:pPr algn="l" fontAlgn="b"/>
                      <a:r>
                        <a:rPr lang="zh-CN" altLang="en-US" sz="800" u="none" strike="noStrike">
                          <a:effectLst/>
                        </a:rPr>
                        <a:t>　</a:t>
                      </a:r>
                      <a:endParaRPr lang="zh-CN" altLang="en-US" sz="800" b="1" i="0" u="none" strike="noStrike">
                        <a:effectLst/>
                        <a:latin typeface="Arial"/>
                      </a:endParaRPr>
                    </a:p>
                  </a:txBody>
                  <a:tcPr marL="0" marR="0" marT="0" marB="0" anchor="b"/>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en-GB" altLang="zh-CN" sz="800" u="none" strike="noStrike" dirty="0" smtClean="0">
                          <a:effectLst/>
                        </a:rPr>
                        <a:t>X</a:t>
                      </a:r>
                      <a:r>
                        <a:rPr lang="zh-CN" altLang="en-US" sz="800" u="none" strike="noStrike" dirty="0">
                          <a:effectLst/>
                        </a:rPr>
                        <a:t>　</a:t>
                      </a:r>
                      <a:endParaRPr lang="zh-CN" altLang="en-US" sz="800" b="1" i="0" u="none" strike="noStrike" dirty="0">
                        <a:effectLst/>
                        <a:latin typeface="Arial"/>
                      </a:endParaRPr>
                    </a:p>
                  </a:txBody>
                  <a:tcPr marL="0" marR="0" marT="0" marB="0" anchor="ctr"/>
                </a:tc>
                <a:tc>
                  <a:txBody>
                    <a:bodyPr/>
                    <a:lstStyle/>
                    <a:p>
                      <a:pPr algn="ctr" fontAlgn="ctr"/>
                      <a:r>
                        <a:rPr lang="en-US" sz="800" u="none" strike="noStrike">
                          <a:effectLst/>
                        </a:rPr>
                        <a:t>A</a:t>
                      </a:r>
                      <a:endParaRPr lang="en-US" sz="800" b="0" i="0" u="none" strike="noStrike">
                        <a:effectLst/>
                        <a:latin typeface="Arial"/>
                      </a:endParaRPr>
                    </a:p>
                  </a:txBody>
                  <a:tcPr marL="0" marR="0" marT="0" marB="0" anchor="ctr"/>
                </a:tc>
                <a:tc>
                  <a:txBody>
                    <a:bodyPr/>
                    <a:lstStyle/>
                    <a:p>
                      <a:pPr algn="l" fontAlgn="ctr"/>
                      <a:r>
                        <a:rPr lang="en-US" sz="900" b="0" i="0" u="none" strike="noStrike" baseline="0" dirty="0" smtClean="0">
                          <a:effectLst/>
                          <a:latin typeface="+mn-lt"/>
                        </a:rPr>
                        <a:t>Gain substantial European market share</a:t>
                      </a:r>
                      <a:endParaRPr lang="en-US" sz="900" b="0" i="0" u="none" strike="noStrike" dirty="0">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dirty="0">
                          <a:effectLst/>
                        </a:rPr>
                        <a:t>　</a:t>
                      </a:r>
                      <a:endParaRPr lang="zh-CN" altLang="en-US" sz="800" b="1" i="0" u="none" strike="noStrike" dirty="0">
                        <a:effectLst/>
                        <a:latin typeface="Arial"/>
                      </a:endParaRPr>
                    </a:p>
                  </a:txBody>
                  <a:tcPr marL="0" marR="0" marT="0" marB="0" anchor="ctr"/>
                </a:tc>
                <a:tc>
                  <a:txBody>
                    <a:bodyPr/>
                    <a:lstStyle/>
                    <a:p>
                      <a:pPr algn="ctr" fontAlgn="ctr"/>
                      <a:r>
                        <a:rPr lang="zh-CN" altLang="en-US" sz="800" u="none" strike="noStrike" dirty="0">
                          <a:effectLst/>
                        </a:rPr>
                        <a:t>　</a:t>
                      </a:r>
                      <a:endParaRPr lang="zh-CN" altLang="en-US" sz="800" b="1" i="0" u="none" strike="noStrike" dirty="0">
                        <a:effectLst/>
                        <a:latin typeface="Arial"/>
                      </a:endParaRPr>
                    </a:p>
                  </a:txBody>
                  <a:tcPr marL="0" marR="0" marT="0" marB="0" anchor="ctr"/>
                </a:tc>
                <a:tc>
                  <a:txBody>
                    <a:bodyPr/>
                    <a:lstStyle/>
                    <a:p>
                      <a:pPr algn="l" fontAlgn="b"/>
                      <a:r>
                        <a:rPr lang="zh-CN" altLang="en-US" sz="600" u="none" strike="noStrike">
                          <a:effectLst/>
                        </a:rPr>
                        <a:t>　</a:t>
                      </a:r>
                      <a:endParaRPr lang="zh-CN" altLang="en-US" sz="600" b="1" i="0" u="none" strike="noStrike">
                        <a:effectLst/>
                        <a:latin typeface="Arial"/>
                      </a:endParaRPr>
                    </a:p>
                  </a:txBody>
                  <a:tcPr marL="0" marR="0" marT="0" marB="0" anchor="b"/>
                </a:tc>
                <a:tc gridSpan="6">
                  <a:txBody>
                    <a:bodyPr/>
                    <a:lstStyle/>
                    <a:p>
                      <a:pPr algn="l" fontAlgn="b"/>
                      <a:endParaRPr lang="zh-CN" altLang="en-US" sz="900" b="1" i="0" u="none" strike="noStrike">
                        <a:effectLst/>
                        <a:latin typeface="Arial"/>
                      </a:endParaRPr>
                    </a:p>
                  </a:txBody>
                  <a:tcPr marL="0" marR="0" marT="0" marB="0" anchor="b"/>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l" fontAlgn="b"/>
                      <a:r>
                        <a:rPr lang="zh-CN" altLang="en-US" sz="600" u="none" strike="noStrike">
                          <a:effectLst/>
                        </a:rPr>
                        <a:t>　</a:t>
                      </a:r>
                      <a:endParaRPr lang="zh-CN" altLang="en-US" sz="600" b="0" i="0" u="none" strike="noStrike">
                        <a:effectLst/>
                        <a:latin typeface="Arial"/>
                      </a:endParaRPr>
                    </a:p>
                  </a:txBody>
                  <a:tcPr marL="0" marR="0" marT="0" marB="0" anchor="b"/>
                </a:tc>
              </a:tr>
              <a:tr h="180428">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en-GB" altLang="zh-CN" sz="800" u="none" strike="noStrike" dirty="0" smtClean="0">
                          <a:effectLst/>
                        </a:rPr>
                        <a:t>X</a:t>
                      </a:r>
                      <a:r>
                        <a:rPr lang="zh-CN" altLang="en-US" sz="800" u="none" strike="noStrike" dirty="0">
                          <a:effectLst/>
                        </a:rPr>
                        <a:t>　</a:t>
                      </a:r>
                      <a:endParaRPr lang="zh-CN" altLang="en-US" sz="800" b="1" i="0" u="none" strike="noStrike" dirty="0">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en-US" sz="800" u="none" strike="noStrike">
                          <a:effectLst/>
                        </a:rPr>
                        <a:t>B</a:t>
                      </a:r>
                      <a:endParaRPr lang="en-US" sz="800" b="0" i="0" u="none" strike="noStrike">
                        <a:effectLst/>
                        <a:latin typeface="Arial"/>
                      </a:endParaRPr>
                    </a:p>
                  </a:txBody>
                  <a:tcPr marL="0" marR="0" marT="0" marB="0" anchor="ctr"/>
                </a:tc>
                <a:tc>
                  <a:txBody>
                    <a:bodyPr/>
                    <a:lstStyle/>
                    <a:p>
                      <a:pPr algn="l" fontAlgn="ctr"/>
                      <a:r>
                        <a:rPr lang="en-US" sz="900" b="0" i="0" u="none" strike="noStrike" baseline="0" dirty="0" smtClean="0">
                          <a:effectLst/>
                          <a:latin typeface="+mn-lt"/>
                        </a:rPr>
                        <a:t>Increase the profits after tax to £1m</a:t>
                      </a:r>
                      <a:endParaRPr lang="en-US" sz="900" b="0" i="0" u="none" strike="noStrike" dirty="0">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dirty="0">
                          <a:effectLst/>
                        </a:rPr>
                        <a:t>　</a:t>
                      </a:r>
                      <a:endParaRPr lang="zh-CN" altLang="en-US" sz="800" b="1" i="0" u="none" strike="noStrike" dirty="0">
                        <a:effectLst/>
                        <a:latin typeface="Arial"/>
                      </a:endParaRPr>
                    </a:p>
                  </a:txBody>
                  <a:tcPr marL="0" marR="0" marT="0" marB="0" anchor="ctr"/>
                </a:tc>
                <a:tc>
                  <a:txBody>
                    <a:bodyPr/>
                    <a:lstStyle/>
                    <a:p>
                      <a:pPr algn="l" fontAlgn="b"/>
                      <a:r>
                        <a:rPr lang="zh-CN" altLang="en-US" sz="600" u="none" strike="noStrike">
                          <a:effectLst/>
                        </a:rPr>
                        <a:t>　</a:t>
                      </a:r>
                      <a:endParaRPr lang="zh-CN" altLang="en-US" sz="600" b="1" i="0" u="none" strike="noStrike">
                        <a:effectLst/>
                        <a:latin typeface="Arial"/>
                      </a:endParaRPr>
                    </a:p>
                  </a:txBody>
                  <a:tcPr marL="0" marR="0" marT="0" marB="0" anchor="b"/>
                </a:tc>
                <a:tc gridSpan="6">
                  <a:txBody>
                    <a:bodyPr/>
                    <a:lstStyle/>
                    <a:p>
                      <a:pPr algn="l" fontAlgn="b"/>
                      <a:endParaRPr lang="zh-CN" altLang="en-US" sz="900" b="1" i="0" u="none" strike="noStrike">
                        <a:effectLst/>
                        <a:latin typeface="Arial"/>
                      </a:endParaRPr>
                    </a:p>
                  </a:txBody>
                  <a:tcPr marL="0" marR="0" marT="0" marB="0" anchor="b"/>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l" fontAlgn="b"/>
                      <a:r>
                        <a:rPr lang="zh-CN" altLang="en-US" sz="600" u="none" strike="noStrike">
                          <a:effectLst/>
                        </a:rPr>
                        <a:t>　</a:t>
                      </a:r>
                      <a:endParaRPr lang="zh-CN" altLang="en-US" sz="600" b="0" i="0" u="none" strike="noStrike">
                        <a:effectLst/>
                        <a:latin typeface="Arial"/>
                      </a:endParaRPr>
                    </a:p>
                  </a:txBody>
                  <a:tcPr marL="0" marR="0" marT="0" marB="0" anchor="b"/>
                </a:tc>
              </a:tr>
              <a:tr h="180428">
                <a:tc>
                  <a:txBody>
                    <a:bodyPr/>
                    <a:lstStyle/>
                    <a:p>
                      <a:pPr algn="l" fontAlgn="b"/>
                      <a:r>
                        <a:rPr lang="zh-CN" altLang="en-US" sz="800" u="none" strike="noStrike">
                          <a:effectLst/>
                        </a:rPr>
                        <a:t>　</a:t>
                      </a:r>
                      <a:endParaRPr lang="zh-CN" altLang="en-US" sz="800" b="1" i="0" u="none" strike="noStrike">
                        <a:effectLst/>
                        <a:latin typeface="Arial"/>
                      </a:endParaRPr>
                    </a:p>
                  </a:txBody>
                  <a:tcPr marL="0" marR="0" marT="0" marB="0" anchor="b"/>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en-GB" altLang="zh-CN" sz="800" u="none" strike="noStrike" dirty="0" smtClean="0">
                          <a:effectLst/>
                        </a:rPr>
                        <a:t>X</a:t>
                      </a:r>
                      <a:r>
                        <a:rPr lang="zh-CN" altLang="en-US" sz="800" u="none" strike="noStrike" dirty="0">
                          <a:effectLst/>
                        </a:rPr>
                        <a:t>　</a:t>
                      </a:r>
                      <a:endParaRPr lang="zh-CN" altLang="en-US" sz="800" b="1" i="0" u="none" strike="noStrike" dirty="0">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en-US" sz="800" u="none" strike="noStrike">
                          <a:effectLst/>
                        </a:rPr>
                        <a:t>C</a:t>
                      </a:r>
                      <a:endParaRPr lang="en-US" sz="800" b="0" i="0" u="none" strike="noStrike">
                        <a:effectLst/>
                        <a:latin typeface="Arial"/>
                      </a:endParaRPr>
                    </a:p>
                  </a:txBody>
                  <a:tcPr marL="0" marR="0" marT="0" marB="0" anchor="ctr"/>
                </a:tc>
                <a:tc>
                  <a:txBody>
                    <a:bodyPr/>
                    <a:lstStyle/>
                    <a:p>
                      <a:pPr algn="l" fontAlgn="ctr"/>
                      <a:r>
                        <a:rPr lang="en-US" sz="900" b="0" i="0" u="none" strike="noStrike" dirty="0" smtClean="0">
                          <a:effectLst/>
                          <a:latin typeface="Arial"/>
                        </a:rPr>
                        <a:t>Increase sales to £15m</a:t>
                      </a:r>
                      <a:endParaRPr lang="en-US" sz="900" b="0" i="0" u="none" strike="noStrike" dirty="0">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l" fontAlgn="b"/>
                      <a:r>
                        <a:rPr lang="zh-CN" altLang="en-US" sz="600" u="none" strike="noStrike" dirty="0">
                          <a:effectLst/>
                        </a:rPr>
                        <a:t>　</a:t>
                      </a:r>
                      <a:endParaRPr lang="zh-CN" altLang="en-US" sz="600" b="1" i="0" u="none" strike="noStrike" dirty="0">
                        <a:effectLst/>
                        <a:latin typeface="Arial"/>
                      </a:endParaRPr>
                    </a:p>
                  </a:txBody>
                  <a:tcPr marL="0" marR="0" marT="0" marB="0" anchor="b"/>
                </a:tc>
                <a:tc>
                  <a:txBody>
                    <a:bodyPr/>
                    <a:lstStyle/>
                    <a:p>
                      <a:pPr algn="l" fontAlgn="b"/>
                      <a:endParaRPr lang="zh-CN" altLang="en-US" sz="900" b="1" i="0" u="none" strike="noStrike">
                        <a:effectLst/>
                        <a:latin typeface="Arial"/>
                      </a:endParaRPr>
                    </a:p>
                  </a:txBody>
                  <a:tcPr marL="0" marR="0" marT="0" marB="0" anchor="b"/>
                </a:tc>
                <a:tc>
                  <a:txBody>
                    <a:bodyPr/>
                    <a:lstStyle/>
                    <a:p>
                      <a:pPr algn="l" fontAlgn="b"/>
                      <a:endParaRPr lang="zh-CN" altLang="en-US" sz="900" b="1" i="0" u="none" strike="noStrike">
                        <a:effectLst/>
                        <a:latin typeface="Arial"/>
                      </a:endParaRPr>
                    </a:p>
                  </a:txBody>
                  <a:tcPr marL="0" marR="0" marT="0" marB="0" anchor="b"/>
                </a:tc>
                <a:tc>
                  <a:txBody>
                    <a:bodyPr/>
                    <a:lstStyle/>
                    <a:p>
                      <a:pPr algn="l" fontAlgn="b"/>
                      <a:endParaRPr lang="zh-CN" altLang="en-US" sz="900" b="1" i="0" u="none" strike="noStrike">
                        <a:effectLst/>
                        <a:latin typeface="Arial"/>
                      </a:endParaRPr>
                    </a:p>
                  </a:txBody>
                  <a:tcPr marL="0" marR="0" marT="0" marB="0" anchor="b"/>
                </a:tc>
                <a:tc>
                  <a:txBody>
                    <a:bodyPr/>
                    <a:lstStyle/>
                    <a:p>
                      <a:pPr algn="l" fontAlgn="b"/>
                      <a:endParaRPr lang="zh-CN" altLang="en-US" sz="900" b="1" i="0" u="none" strike="noStrike">
                        <a:effectLst/>
                        <a:latin typeface="Arial"/>
                      </a:endParaRPr>
                    </a:p>
                  </a:txBody>
                  <a:tcPr marL="0" marR="0" marT="0" marB="0" anchor="b"/>
                </a:tc>
                <a:tc>
                  <a:txBody>
                    <a:bodyPr/>
                    <a:lstStyle/>
                    <a:p>
                      <a:pPr algn="l" fontAlgn="b"/>
                      <a:endParaRPr lang="zh-CN" altLang="en-US" sz="900" b="1" i="0" u="none" strike="noStrike">
                        <a:effectLst/>
                        <a:latin typeface="Arial"/>
                      </a:endParaRPr>
                    </a:p>
                  </a:txBody>
                  <a:tcPr marL="0" marR="0" marT="0" marB="0" anchor="b"/>
                </a:tc>
                <a:tc>
                  <a:txBody>
                    <a:bodyPr/>
                    <a:lstStyle/>
                    <a:p>
                      <a:pPr algn="l" fontAlgn="b"/>
                      <a:endParaRPr lang="zh-CN" altLang="en-US" sz="900" b="1" i="0" u="none" strike="noStrike">
                        <a:effectLst/>
                        <a:latin typeface="Arial"/>
                      </a:endParaRPr>
                    </a:p>
                  </a:txBody>
                  <a:tcPr marL="0" marR="0" marT="0" marB="0" anchor="b"/>
                </a:tc>
                <a:tc>
                  <a:txBody>
                    <a:bodyPr/>
                    <a:lstStyle/>
                    <a:p>
                      <a:pPr algn="l" fontAlgn="b"/>
                      <a:r>
                        <a:rPr lang="zh-CN" altLang="en-US" sz="600" u="none" strike="noStrike">
                          <a:effectLst/>
                        </a:rPr>
                        <a:t>　</a:t>
                      </a:r>
                      <a:endParaRPr lang="zh-CN" altLang="en-US" sz="600" b="0" i="0" u="none" strike="noStrike">
                        <a:effectLst/>
                        <a:latin typeface="Arial"/>
                      </a:endParaRPr>
                    </a:p>
                  </a:txBody>
                  <a:tcPr marL="0" marR="0" marT="0" marB="0" anchor="b"/>
                </a:tc>
              </a:tr>
              <a:tr h="180428">
                <a:tc>
                  <a:txBody>
                    <a:bodyPr/>
                    <a:lstStyle/>
                    <a:p>
                      <a:pPr algn="l" fontAlgn="b"/>
                      <a:r>
                        <a:rPr lang="zh-CN" altLang="en-US" sz="800" u="none" strike="noStrike">
                          <a:effectLst/>
                        </a:rPr>
                        <a:t>　</a:t>
                      </a:r>
                      <a:endParaRPr lang="zh-CN" altLang="en-US" sz="800" b="1" i="0" u="none" strike="noStrike">
                        <a:effectLst/>
                        <a:latin typeface="Arial"/>
                      </a:endParaRPr>
                    </a:p>
                  </a:txBody>
                  <a:tcPr marL="0" marR="0" marT="0" marB="0" anchor="b"/>
                </a:tc>
                <a:tc>
                  <a:txBody>
                    <a:bodyPr/>
                    <a:lstStyle/>
                    <a:p>
                      <a:pPr algn="ctr" fontAlgn="ctr"/>
                      <a:r>
                        <a:rPr lang="en-GB" altLang="zh-CN" sz="800" u="none" strike="noStrike" dirty="0" smtClean="0">
                          <a:effectLst/>
                        </a:rPr>
                        <a:t>X</a:t>
                      </a:r>
                      <a:r>
                        <a:rPr lang="zh-CN" altLang="en-US" sz="800" u="none" strike="noStrike" dirty="0">
                          <a:effectLst/>
                        </a:rPr>
                        <a:t>　</a:t>
                      </a:r>
                      <a:endParaRPr lang="zh-CN" altLang="en-US" sz="800" b="1" i="0" u="none" strike="noStrike" dirty="0">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en-US" sz="800" u="none" strike="noStrike">
                          <a:effectLst/>
                        </a:rPr>
                        <a:t>D</a:t>
                      </a:r>
                      <a:endParaRPr lang="en-US" sz="800" b="0" i="0" u="none" strike="noStrike">
                        <a:effectLst/>
                        <a:latin typeface="Arial"/>
                      </a:endParaRPr>
                    </a:p>
                  </a:txBody>
                  <a:tcPr marL="0" marR="0" marT="0" marB="0" anchor="ctr"/>
                </a:tc>
                <a:tc>
                  <a:txBody>
                    <a:bodyPr/>
                    <a:lstStyle/>
                    <a:p>
                      <a:pPr algn="l" fontAlgn="ctr"/>
                      <a:r>
                        <a:rPr lang="en-US" sz="900" b="0" i="0" u="none" strike="noStrike" dirty="0" smtClean="0">
                          <a:effectLst/>
                          <a:latin typeface="+mn-lt"/>
                        </a:rPr>
                        <a:t>Improve</a:t>
                      </a:r>
                      <a:r>
                        <a:rPr lang="en-US" sz="900" b="0" i="0" u="none" strike="noStrike" baseline="0" dirty="0" smtClean="0">
                          <a:effectLst/>
                          <a:latin typeface="+mn-lt"/>
                        </a:rPr>
                        <a:t> company  reputation through quality</a:t>
                      </a:r>
                      <a:endParaRPr lang="en-US" sz="900" b="0" i="0" u="none" strike="noStrike" dirty="0">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l" fontAlgn="b"/>
                      <a:r>
                        <a:rPr lang="en-US" sz="600" u="none" strike="noStrike">
                          <a:effectLst/>
                        </a:rPr>
                        <a:t>　</a:t>
                      </a:r>
                      <a:endParaRPr lang="en-US" sz="600" b="1" i="0" u="none" strike="noStrike">
                        <a:effectLst/>
                        <a:latin typeface="Arial"/>
                      </a:endParaRPr>
                    </a:p>
                  </a:txBody>
                  <a:tcPr marL="0" marR="0" marT="0" marB="0" anchor="b"/>
                </a:tc>
                <a:tc>
                  <a:txBody>
                    <a:bodyPr/>
                    <a:lstStyle/>
                    <a:p>
                      <a:pPr algn="l" fontAlgn="b"/>
                      <a:endParaRPr lang="zh-CN" altLang="en-US" sz="900" b="1" i="0" u="none" strike="noStrike" dirty="0">
                        <a:effectLst/>
                        <a:latin typeface="Arial"/>
                      </a:endParaRPr>
                    </a:p>
                  </a:txBody>
                  <a:tcPr marL="0" marR="0" marT="0" marB="0" anchor="b"/>
                </a:tc>
                <a:tc>
                  <a:txBody>
                    <a:bodyPr/>
                    <a:lstStyle/>
                    <a:p>
                      <a:pPr algn="l" fontAlgn="b"/>
                      <a:endParaRPr lang="zh-CN" altLang="en-US" sz="900" b="1" i="0" u="none" strike="noStrike">
                        <a:effectLst/>
                        <a:latin typeface="Arial"/>
                      </a:endParaRPr>
                    </a:p>
                  </a:txBody>
                  <a:tcPr marL="0" marR="0" marT="0" marB="0" anchor="b"/>
                </a:tc>
                <a:tc>
                  <a:txBody>
                    <a:bodyPr/>
                    <a:lstStyle/>
                    <a:p>
                      <a:pPr algn="l" fontAlgn="b"/>
                      <a:endParaRPr lang="zh-CN" altLang="en-US" sz="900" b="1" i="0" u="none" strike="noStrike">
                        <a:effectLst/>
                        <a:latin typeface="Arial"/>
                      </a:endParaRPr>
                    </a:p>
                  </a:txBody>
                  <a:tcPr marL="0" marR="0" marT="0" marB="0" anchor="b"/>
                </a:tc>
                <a:tc>
                  <a:txBody>
                    <a:bodyPr/>
                    <a:lstStyle/>
                    <a:p>
                      <a:pPr algn="l" fontAlgn="b"/>
                      <a:endParaRPr lang="zh-CN" altLang="en-US" sz="900" b="1" i="0" u="none" strike="noStrike">
                        <a:effectLst/>
                        <a:latin typeface="Arial"/>
                      </a:endParaRPr>
                    </a:p>
                  </a:txBody>
                  <a:tcPr marL="0" marR="0" marT="0" marB="0" anchor="b"/>
                </a:tc>
                <a:tc>
                  <a:txBody>
                    <a:bodyPr/>
                    <a:lstStyle/>
                    <a:p>
                      <a:pPr algn="l" fontAlgn="b"/>
                      <a:endParaRPr lang="zh-CN" altLang="en-US" sz="900" b="1" i="0" u="none" strike="noStrike">
                        <a:effectLst/>
                        <a:latin typeface="Arial"/>
                      </a:endParaRPr>
                    </a:p>
                  </a:txBody>
                  <a:tcPr marL="0" marR="0" marT="0" marB="0" anchor="b"/>
                </a:tc>
                <a:tc>
                  <a:txBody>
                    <a:bodyPr/>
                    <a:lstStyle/>
                    <a:p>
                      <a:pPr algn="l" fontAlgn="b"/>
                      <a:endParaRPr lang="zh-CN" altLang="en-US" sz="900" b="1" i="0" u="none" strike="noStrike">
                        <a:effectLst/>
                        <a:latin typeface="Arial"/>
                      </a:endParaRPr>
                    </a:p>
                  </a:txBody>
                  <a:tcPr marL="0" marR="0" marT="0" marB="0" anchor="b"/>
                </a:tc>
                <a:tc>
                  <a:txBody>
                    <a:bodyPr/>
                    <a:lstStyle/>
                    <a:p>
                      <a:pPr algn="l" fontAlgn="b"/>
                      <a:r>
                        <a:rPr lang="zh-CN" altLang="en-US" sz="600" u="none" strike="noStrike">
                          <a:effectLst/>
                        </a:rPr>
                        <a:t>　</a:t>
                      </a:r>
                      <a:endParaRPr lang="zh-CN" altLang="en-US" sz="600" b="0" i="0" u="none" strike="noStrike">
                        <a:effectLst/>
                        <a:latin typeface="Arial"/>
                      </a:endParaRPr>
                    </a:p>
                  </a:txBody>
                  <a:tcPr marL="0" marR="0" marT="0" marB="0" anchor="b"/>
                </a:tc>
              </a:tr>
              <a:tr h="157875">
                <a:tc>
                  <a:txBody>
                    <a:bodyPr/>
                    <a:lstStyle/>
                    <a:p>
                      <a:pPr algn="l" fontAlgn="b"/>
                      <a:r>
                        <a:rPr lang="zh-CN" altLang="en-US" sz="800" u="none" strike="noStrike" dirty="0">
                          <a:effectLst/>
                        </a:rPr>
                        <a:t>　</a:t>
                      </a:r>
                      <a:r>
                        <a:rPr lang="en-GB" altLang="zh-CN" sz="800" u="none" strike="noStrike" dirty="0" smtClean="0">
                          <a:effectLst/>
                        </a:rPr>
                        <a:t>X</a:t>
                      </a:r>
                      <a:endParaRPr lang="zh-CN" altLang="en-US" sz="800" b="1" i="0" u="none" strike="noStrike" dirty="0">
                        <a:effectLst/>
                        <a:latin typeface="Arial"/>
                      </a:endParaRPr>
                    </a:p>
                  </a:txBody>
                  <a:tcPr marL="0" marR="0" marT="0" marB="0" anchor="b"/>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en-US" sz="800" u="none" strike="noStrike">
                          <a:effectLst/>
                        </a:rPr>
                        <a:t>E</a:t>
                      </a:r>
                      <a:endParaRPr lang="en-US" sz="800" b="0" i="0" u="none" strike="noStrike">
                        <a:effectLst/>
                        <a:latin typeface="Arial"/>
                      </a:endParaRPr>
                    </a:p>
                  </a:txBody>
                  <a:tcPr marL="0" marR="0" marT="0"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u="none" strike="noStrike" dirty="0" smtClean="0">
                          <a:effectLst/>
                        </a:rPr>
                        <a:t>Reduce</a:t>
                      </a:r>
                      <a:r>
                        <a:rPr lang="en-US" sz="900" u="none" strike="noStrike" baseline="0" dirty="0" smtClean="0">
                          <a:effectLst/>
                        </a:rPr>
                        <a:t>  the operating costs by 10% improving efficiency</a:t>
                      </a:r>
                      <a:endParaRPr lang="en-US" sz="900" b="0" i="0" u="none" strike="noStrike" dirty="0" smtClean="0">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l" fontAlgn="b"/>
                      <a:r>
                        <a:rPr lang="zh-CN" altLang="en-US" sz="600" u="none" strike="noStrike">
                          <a:effectLst/>
                        </a:rPr>
                        <a:t>　</a:t>
                      </a:r>
                      <a:endParaRPr lang="zh-CN" altLang="en-US" sz="600" b="1" i="0" u="none" strike="noStrike">
                        <a:effectLst/>
                        <a:latin typeface="Arial"/>
                      </a:endParaRPr>
                    </a:p>
                  </a:txBody>
                  <a:tcPr marL="0" marR="0" marT="0" marB="0" anchor="b"/>
                </a:tc>
                <a:tc gridSpan="6">
                  <a:txBody>
                    <a:bodyPr/>
                    <a:lstStyle/>
                    <a:p>
                      <a:pPr algn="l" fontAlgn="b"/>
                      <a:r>
                        <a:rPr lang="zh-CN" altLang="en-US" sz="900" u="none" strike="noStrike" dirty="0">
                          <a:effectLst/>
                        </a:rPr>
                        <a:t>　</a:t>
                      </a:r>
                      <a:endParaRPr lang="zh-CN" altLang="en-US" sz="900" b="1" i="0" u="none" strike="noStrike" dirty="0">
                        <a:effectLst/>
                        <a:latin typeface="Arial"/>
                      </a:endParaRPr>
                    </a:p>
                  </a:txBody>
                  <a:tcPr marL="0" marR="0" marT="0" marB="0" anchor="b"/>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l" fontAlgn="b"/>
                      <a:r>
                        <a:rPr lang="zh-CN" altLang="en-US" sz="600" u="none" strike="noStrike" dirty="0">
                          <a:effectLst/>
                        </a:rPr>
                        <a:t>　</a:t>
                      </a:r>
                      <a:endParaRPr lang="zh-CN" altLang="en-US" sz="600" b="0" i="0" u="none" strike="noStrike" dirty="0">
                        <a:effectLst/>
                        <a:latin typeface="Arial"/>
                      </a:endParaRPr>
                    </a:p>
                  </a:txBody>
                  <a:tcPr marL="0" marR="0" marT="0" marB="0" anchor="b"/>
                </a:tc>
              </a:tr>
            </a:tbl>
          </a:graphicData>
        </a:graphic>
      </p:graphicFrame>
      <p:sp>
        <p:nvSpPr>
          <p:cNvPr id="5" name="Text Box 8"/>
          <p:cNvSpPr txBox="1">
            <a:spLocks noChangeArrowheads="1"/>
          </p:cNvSpPr>
          <p:nvPr/>
        </p:nvSpPr>
        <p:spPr bwMode="auto">
          <a:xfrm>
            <a:off x="3733800" y="3667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9" name="Text Box 13"/>
          <p:cNvSpPr txBox="1">
            <a:spLocks noChangeArrowheads="1"/>
          </p:cNvSpPr>
          <p:nvPr/>
        </p:nvSpPr>
        <p:spPr bwMode="auto">
          <a:xfrm>
            <a:off x="4452613" y="3924300"/>
            <a:ext cx="1171575" cy="2362200"/>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wrap="square" lIns="27432" tIns="22860" rIns="27432" bIns="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r>
              <a:rPr lang="en-US" altLang="zh-CN" sz="1200" b="1" i="0" u="none" strike="noStrike" baseline="0" dirty="0">
                <a:solidFill>
                  <a:srgbClr val="000000"/>
                </a:solidFill>
                <a:latin typeface="Arial"/>
                <a:cs typeface="Arial"/>
              </a:rPr>
              <a:t>Targets to Improve</a:t>
            </a:r>
          </a:p>
        </p:txBody>
      </p:sp>
      <p:sp>
        <p:nvSpPr>
          <p:cNvPr id="10" name="Text Box 14"/>
          <p:cNvSpPr txBox="1">
            <a:spLocks noChangeArrowheads="1"/>
          </p:cNvSpPr>
          <p:nvPr/>
        </p:nvSpPr>
        <p:spPr bwMode="auto">
          <a:xfrm>
            <a:off x="2915816" y="3419474"/>
            <a:ext cx="1314450" cy="7524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wrap="square" lIns="27432" tIns="22860" rIns="27432" bIns="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r>
              <a:rPr lang="en-US" altLang="zh-CN" sz="1200" b="1" i="0" u="none" strike="noStrike" baseline="0" dirty="0">
                <a:solidFill>
                  <a:srgbClr val="000000"/>
                </a:solidFill>
                <a:latin typeface="Arial"/>
                <a:cs typeface="Arial"/>
              </a:rPr>
              <a:t>Improvement Priorities</a:t>
            </a:r>
          </a:p>
        </p:txBody>
      </p:sp>
      <p:sp>
        <p:nvSpPr>
          <p:cNvPr id="11" name="Text Box 15"/>
          <p:cNvSpPr txBox="1">
            <a:spLocks noChangeArrowheads="1"/>
          </p:cNvSpPr>
          <p:nvPr/>
        </p:nvSpPr>
        <p:spPr bwMode="auto">
          <a:xfrm>
            <a:off x="1690818" y="3924301"/>
            <a:ext cx="1238250" cy="512812"/>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wrap="square" lIns="27432" tIns="22860" rIns="27432" bIns="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r>
              <a:rPr lang="en-US" altLang="zh-CN" sz="1200" b="1" i="0" u="none" strike="noStrike" baseline="0" dirty="0">
                <a:solidFill>
                  <a:srgbClr val="000000"/>
                </a:solidFill>
                <a:latin typeface="Arial"/>
                <a:cs typeface="Arial"/>
              </a:rPr>
              <a:t>Annual Objectives</a:t>
            </a:r>
          </a:p>
        </p:txBody>
      </p:sp>
      <p:sp>
        <p:nvSpPr>
          <p:cNvPr id="12" name="Text Box 16"/>
          <p:cNvSpPr txBox="1">
            <a:spLocks noChangeArrowheads="1"/>
          </p:cNvSpPr>
          <p:nvPr/>
        </p:nvSpPr>
        <p:spPr bwMode="auto">
          <a:xfrm>
            <a:off x="2668166" y="4941168"/>
            <a:ext cx="1809750" cy="432048"/>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wrap="square" lIns="27432" tIns="22860" rIns="27432" bIns="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r>
              <a:rPr lang="en-US" altLang="zh-CN" sz="1200" b="1" dirty="0">
                <a:solidFill>
                  <a:srgbClr val="000000"/>
                </a:solidFill>
                <a:latin typeface="Arial"/>
                <a:cs typeface="Arial"/>
              </a:rPr>
              <a:t>5</a:t>
            </a:r>
            <a:r>
              <a:rPr lang="en-US" altLang="zh-CN" sz="1200" b="1" i="0" u="none" strike="noStrike" baseline="0" dirty="0" smtClean="0">
                <a:solidFill>
                  <a:srgbClr val="000000"/>
                </a:solidFill>
                <a:latin typeface="Arial"/>
                <a:cs typeface="Arial"/>
              </a:rPr>
              <a:t> </a:t>
            </a:r>
            <a:r>
              <a:rPr lang="en-US" altLang="zh-CN" sz="1200" b="1" i="0" u="none" strike="noStrike" baseline="0" dirty="0">
                <a:solidFill>
                  <a:srgbClr val="000000"/>
                </a:solidFill>
                <a:latin typeface="Arial"/>
                <a:cs typeface="Arial"/>
              </a:rPr>
              <a:t>Year</a:t>
            </a:r>
          </a:p>
          <a:p>
            <a:pPr algn="ctr" rtl="0">
              <a:defRPr sz="1000"/>
            </a:pPr>
            <a:r>
              <a:rPr lang="en-US" altLang="zh-CN" sz="1200" b="1" i="0" u="none" strike="noStrike" baseline="0" dirty="0">
                <a:solidFill>
                  <a:srgbClr val="000000"/>
                </a:solidFill>
                <a:latin typeface="Arial"/>
                <a:cs typeface="Arial"/>
              </a:rPr>
              <a:t>Breakthough Objectives</a:t>
            </a:r>
          </a:p>
        </p:txBody>
      </p:sp>
      <p:sp>
        <p:nvSpPr>
          <p:cNvPr id="13" name="Text Box 17"/>
          <p:cNvSpPr txBox="1">
            <a:spLocks noChangeArrowheads="1"/>
          </p:cNvSpPr>
          <p:nvPr/>
        </p:nvSpPr>
        <p:spPr bwMode="auto">
          <a:xfrm>
            <a:off x="3733800" y="33623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14" name="Text Box 18"/>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15" name="Text Box 19"/>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16" name="Text Box 20"/>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17" name="Text Box 21"/>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18" name="Text Box 22"/>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19" name="Text Box 23"/>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20" name="Text Box 24"/>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21" name="Text Box 25"/>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22" name="Text Box 26"/>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23" name="Text Box 27"/>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24" name="Text Box 28"/>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25" name="Text Box 29"/>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26" name="Text Box 30"/>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27" name="Text Box 31"/>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28" name="Text Box 32"/>
          <p:cNvSpPr txBox="1">
            <a:spLocks noChangeArrowheads="1"/>
          </p:cNvSpPr>
          <p:nvPr/>
        </p:nvSpPr>
        <p:spPr bwMode="auto">
          <a:xfrm>
            <a:off x="3733800" y="24479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29" name="Text Box 33"/>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30" name="Text Box 34"/>
          <p:cNvSpPr txBox="1">
            <a:spLocks noChangeArrowheads="1"/>
          </p:cNvSpPr>
          <p:nvPr/>
        </p:nvSpPr>
        <p:spPr bwMode="auto">
          <a:xfrm>
            <a:off x="3733800" y="27527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31" name="Text Box 35"/>
          <p:cNvSpPr txBox="1">
            <a:spLocks noChangeArrowheads="1"/>
          </p:cNvSpPr>
          <p:nvPr/>
        </p:nvSpPr>
        <p:spPr bwMode="auto">
          <a:xfrm>
            <a:off x="3733800" y="24479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32" name="Text Box 36"/>
          <p:cNvSpPr txBox="1">
            <a:spLocks noChangeArrowheads="1"/>
          </p:cNvSpPr>
          <p:nvPr/>
        </p:nvSpPr>
        <p:spPr bwMode="auto">
          <a:xfrm>
            <a:off x="3733800" y="30575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33" name="Text Box 37"/>
          <p:cNvSpPr txBox="1">
            <a:spLocks noChangeArrowheads="1"/>
          </p:cNvSpPr>
          <p:nvPr/>
        </p:nvSpPr>
        <p:spPr bwMode="auto">
          <a:xfrm>
            <a:off x="3733800" y="27527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34" name="Text Box 38"/>
          <p:cNvSpPr txBox="1">
            <a:spLocks noChangeArrowheads="1"/>
          </p:cNvSpPr>
          <p:nvPr/>
        </p:nvSpPr>
        <p:spPr bwMode="auto">
          <a:xfrm>
            <a:off x="3733800" y="33623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35" name="Text Box 39"/>
          <p:cNvSpPr txBox="1">
            <a:spLocks noChangeArrowheads="1"/>
          </p:cNvSpPr>
          <p:nvPr/>
        </p:nvSpPr>
        <p:spPr bwMode="auto">
          <a:xfrm>
            <a:off x="3733800" y="30575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36" name="Text Box 40"/>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37" name="Text Box 41"/>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38" name="Text Box 42"/>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39" name="Text Box 43"/>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40" name="Text Box 44"/>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41" name="Text Box 45"/>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42" name="Text Box 46"/>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43" name="Text Box 47"/>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44" name="Text Box 48"/>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45" name="Text Box 49"/>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46" name="Text Box 51"/>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47" name="Text Box 52"/>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48" name="Text Box 53"/>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49" name="Text Box 54"/>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50" name="Text Box 55"/>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51" name="Text Box 56"/>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52" name="Text Box 57"/>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53" name="Text Box 58"/>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54" name="Text Box 59"/>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55" name="Text Box 60"/>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56" name="Text Box 61"/>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57" name="Text Box 62"/>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58" name="Text Box 63"/>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59" name="Text Box 64"/>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60" name="Text Box 65"/>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61" name="Text Box 66"/>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62" name="Text Box 67"/>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63" name="Text Box 68"/>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64" name="Text Box 69"/>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65" name="Text Box 70"/>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66" name="Text Box 71"/>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67" name="Text Box 72"/>
          <p:cNvSpPr txBox="1">
            <a:spLocks noChangeArrowheads="1"/>
          </p:cNvSpPr>
          <p:nvPr/>
        </p:nvSpPr>
        <p:spPr bwMode="auto">
          <a:xfrm>
            <a:off x="3733800" y="24479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68" name="Text Box 73"/>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69" name="Text Box 74"/>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70" name="Text Box 75"/>
          <p:cNvSpPr txBox="1">
            <a:spLocks noChangeArrowheads="1"/>
          </p:cNvSpPr>
          <p:nvPr/>
        </p:nvSpPr>
        <p:spPr bwMode="auto">
          <a:xfrm>
            <a:off x="3733800" y="27527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71" name="Text Box 76"/>
          <p:cNvSpPr txBox="1">
            <a:spLocks noChangeArrowheads="1"/>
          </p:cNvSpPr>
          <p:nvPr/>
        </p:nvSpPr>
        <p:spPr bwMode="auto">
          <a:xfrm>
            <a:off x="3733800" y="24479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72" name="Text Box 78"/>
          <p:cNvSpPr txBox="1">
            <a:spLocks noChangeArrowheads="1"/>
          </p:cNvSpPr>
          <p:nvPr/>
        </p:nvSpPr>
        <p:spPr bwMode="auto">
          <a:xfrm>
            <a:off x="3733800" y="30575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73" name="Text Box 79"/>
          <p:cNvSpPr txBox="1">
            <a:spLocks noChangeArrowheads="1"/>
          </p:cNvSpPr>
          <p:nvPr/>
        </p:nvSpPr>
        <p:spPr bwMode="auto">
          <a:xfrm>
            <a:off x="3733800" y="27527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74" name="Text Box 80"/>
          <p:cNvSpPr txBox="1">
            <a:spLocks noChangeArrowheads="1"/>
          </p:cNvSpPr>
          <p:nvPr/>
        </p:nvSpPr>
        <p:spPr bwMode="auto">
          <a:xfrm>
            <a:off x="3733800" y="27527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75" name="Text Box 81"/>
          <p:cNvSpPr txBox="1">
            <a:spLocks noChangeArrowheads="1"/>
          </p:cNvSpPr>
          <p:nvPr/>
        </p:nvSpPr>
        <p:spPr bwMode="auto">
          <a:xfrm>
            <a:off x="3733800" y="33623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76" name="Text Box 82"/>
          <p:cNvSpPr txBox="1">
            <a:spLocks noChangeArrowheads="1"/>
          </p:cNvSpPr>
          <p:nvPr/>
        </p:nvSpPr>
        <p:spPr bwMode="auto">
          <a:xfrm>
            <a:off x="3733800" y="30575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77" name="Text Box 83"/>
          <p:cNvSpPr txBox="1">
            <a:spLocks noChangeArrowheads="1"/>
          </p:cNvSpPr>
          <p:nvPr/>
        </p:nvSpPr>
        <p:spPr bwMode="auto">
          <a:xfrm>
            <a:off x="3733800" y="30575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78" name="Text Box 87"/>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79" name="Text Box 88"/>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80" name="Text Box 89"/>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81" name="Text Box 90"/>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82" name="Text Box 91"/>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83" name="Text Box 92"/>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84" name="Text Box 93"/>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85" name="Text Box 94"/>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86" name="Text Box 95"/>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87" name="Text Box 96"/>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88" name="Text Box 97"/>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89" name="Text Box 98"/>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cxnSp>
        <p:nvCxnSpPr>
          <p:cNvPr id="90" name="直接连接符 89"/>
          <p:cNvCxnSpPr/>
          <p:nvPr/>
        </p:nvCxnSpPr>
        <p:spPr>
          <a:xfrm>
            <a:off x="1701379" y="3223829"/>
            <a:ext cx="3743324" cy="2531715"/>
          </a:xfrm>
          <a:prstGeom prst="line">
            <a:avLst/>
          </a:prstGeom>
        </p:spPr>
        <p:style>
          <a:lnRef idx="1">
            <a:schemeClr val="dk1"/>
          </a:lnRef>
          <a:fillRef idx="0">
            <a:schemeClr val="dk1"/>
          </a:fillRef>
          <a:effectRef idx="0">
            <a:schemeClr val="dk1"/>
          </a:effectRef>
          <a:fontRef idx="minor">
            <a:schemeClr val="tx1"/>
          </a:fontRef>
        </p:style>
      </p:cxnSp>
      <p:cxnSp>
        <p:nvCxnSpPr>
          <p:cNvPr id="92" name="直接连接符 91"/>
          <p:cNvCxnSpPr/>
          <p:nvPr/>
        </p:nvCxnSpPr>
        <p:spPr>
          <a:xfrm flipH="1">
            <a:off x="1706653" y="3223829"/>
            <a:ext cx="3757387" cy="2531715"/>
          </a:xfrm>
          <a:prstGeom prst="line">
            <a:avLst/>
          </a:prstGeom>
        </p:spPr>
        <p:style>
          <a:lnRef idx="1">
            <a:schemeClr val="dk1"/>
          </a:lnRef>
          <a:fillRef idx="0">
            <a:schemeClr val="dk1"/>
          </a:fillRef>
          <a:effectRef idx="0">
            <a:schemeClr val="dk1"/>
          </a:effectRef>
          <a:fontRef idx="minor">
            <a:schemeClr val="tx1"/>
          </a:fontRef>
        </p:style>
      </p:cxnSp>
      <p:sp>
        <p:nvSpPr>
          <p:cNvPr id="94" name="云形标注 93"/>
          <p:cNvSpPr/>
          <p:nvPr/>
        </p:nvSpPr>
        <p:spPr>
          <a:xfrm>
            <a:off x="4932040" y="1496874"/>
            <a:ext cx="1866900" cy="1209675"/>
          </a:xfrm>
          <a:prstGeom prst="cloudCallout">
            <a:avLst/>
          </a:prstGeom>
        </p:spPr>
        <p:style>
          <a:lnRef idx="1">
            <a:schemeClr val="accent4"/>
          </a:lnRef>
          <a:fillRef idx="2">
            <a:schemeClr val="accent4"/>
          </a:fillRef>
          <a:effectRef idx="1">
            <a:schemeClr val="accent4"/>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US" altLang="zh-CN" sz="2000" b="1" kern="1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  How</a:t>
            </a:r>
            <a:endParaRPr lang="zh-CN" sz="2000" kern="100" dirty="0">
              <a:effectLst/>
              <a:latin typeface="Times New Roman" pitchFamily="18" charset="0"/>
              <a:ea typeface="宋体"/>
              <a:cs typeface="Times New Roman" pitchFamily="18" charset="0"/>
            </a:endParaRPr>
          </a:p>
        </p:txBody>
      </p:sp>
      <p:sp>
        <p:nvSpPr>
          <p:cNvPr id="91" name="内容占位符 16"/>
          <p:cNvSpPr txBox="1">
            <a:spLocks/>
          </p:cNvSpPr>
          <p:nvPr/>
        </p:nvSpPr>
        <p:spPr>
          <a:xfrm>
            <a:off x="7308304" y="5517232"/>
            <a:ext cx="1441242" cy="1152127"/>
          </a:xfrm>
          <a:prstGeom prst="stripedRightArrow">
            <a:avLst/>
          </a:prstGeom>
        </p:spPr>
        <p:style>
          <a:lnRef idx="0">
            <a:schemeClr val="accent1"/>
          </a:lnRef>
          <a:fillRef idx="3">
            <a:schemeClr val="accent1"/>
          </a:fillRef>
          <a:effectRef idx="3">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342900" indent="-342900" algn="l" defTabSz="914400" rtl="0" eaLnBrk="1" latinLnBrk="0" hangingPunct="1">
              <a:spcBef>
                <a:spcPct val="20000"/>
              </a:spcBef>
              <a:buFont typeface="Arial" pitchFamily="34" charset="0"/>
              <a:buChar char="•"/>
              <a:defRPr sz="3200" kern="1200">
                <a:solidFill>
                  <a:schemeClr val="lt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lt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lt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altLang="zh-CN" sz="2000" b="1" i="0" u="none" strike="noStrike" kern="1200" cap="none" spc="0" normalizeH="0" baseline="0" noProof="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uLnTx/>
                <a:uFillTx/>
                <a:latin typeface="+mn-lt"/>
                <a:ea typeface="+mn-ea"/>
                <a:cs typeface="+mn-cs"/>
              </a:rPr>
              <a:t>PLAN</a:t>
            </a:r>
            <a:endParaRPr kumimoji="0" lang="en-US" altLang="zh-CN" sz="2000" b="1" i="0" u="none" strike="noStrike" kern="1200" cap="none" spc="0" normalizeH="0" baseline="0" noProof="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uLnTx/>
              <a:uFillTx/>
              <a:latin typeface="+mn-lt"/>
              <a:ea typeface="+mn-ea"/>
              <a:cs typeface="+mn-cs"/>
            </a:endParaRPr>
          </a:p>
        </p:txBody>
      </p:sp>
      <p:sp>
        <p:nvSpPr>
          <p:cNvPr id="99" name="标题 1"/>
          <p:cNvSpPr>
            <a:spLocks noGrp="1"/>
          </p:cNvSpPr>
          <p:nvPr>
            <p:ph type="title"/>
          </p:nvPr>
        </p:nvSpPr>
        <p:spPr>
          <a:xfrm>
            <a:off x="457200" y="0"/>
            <a:ext cx="8229600" cy="1196752"/>
          </a:xfrm>
        </p:spPr>
        <p:txBody>
          <a:bodyPr/>
          <a:lstStyle/>
          <a:p>
            <a:pPr algn="l"/>
            <a:r>
              <a:rPr lang="en-GB" altLang="zh-CN" dirty="0" smtClean="0"/>
              <a:t>X-Matrix Approach </a:t>
            </a:r>
            <a:endParaRPr lang="zh-CN" altLang="en-US" dirty="0"/>
          </a:p>
        </p:txBody>
      </p:sp>
      <p:grpSp>
        <p:nvGrpSpPr>
          <p:cNvPr id="100" name="Group 99"/>
          <p:cNvGrpSpPr/>
          <p:nvPr/>
        </p:nvGrpSpPr>
        <p:grpSpPr>
          <a:xfrm>
            <a:off x="6500826" y="285728"/>
            <a:ext cx="2493449" cy="720080"/>
            <a:chOff x="6228184" y="260648"/>
            <a:chExt cx="2493449" cy="720080"/>
          </a:xfrm>
        </p:grpSpPr>
        <p:sp>
          <p:nvSpPr>
            <p:cNvPr id="101" name="Oval 100"/>
            <p:cNvSpPr/>
            <p:nvPr/>
          </p:nvSpPr>
          <p:spPr>
            <a:xfrm>
              <a:off x="6516216" y="260648"/>
              <a:ext cx="1944216" cy="720080"/>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2" name="Rectangle 101"/>
            <p:cNvSpPr/>
            <p:nvPr/>
          </p:nvSpPr>
          <p:spPr>
            <a:xfrm>
              <a:off x="6228184" y="332656"/>
              <a:ext cx="2493449" cy="523220"/>
            </a:xfrm>
            <a:prstGeom prst="rect">
              <a:avLst/>
            </a:prstGeom>
            <a:noFill/>
          </p:spPr>
          <p:txBody>
            <a:bodyPr wrap="square" lIns="91440" tIns="45720" rIns="91440" bIns="45720">
              <a:spAutoFit/>
            </a:bodyPr>
            <a:lstStyle/>
            <a:p>
              <a:pPr algn="ctr"/>
              <a:r>
                <a:rPr lang="en-US" sz="2800" b="1" i="1" cap="none" spc="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Forte" pitchFamily="66" charset="0"/>
                </a:rPr>
                <a:t>WaveRiders</a:t>
              </a:r>
              <a:endParaRPr lang="en-US" sz="2800" b="1" i="1" cap="none"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Forte" pitchFamily="66" charset="0"/>
              </a:endParaRPr>
            </a:p>
          </p:txBody>
        </p:sp>
      </p:grpSp>
    </p:spTree>
    <p:extLst>
      <p:ext uri="{BB962C8B-B14F-4D97-AF65-F5344CB8AC3E}">
        <p14:creationId xmlns:p14="http://schemas.microsoft.com/office/powerpoint/2010/main" xmlns="" val="2664324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3" presetClass="entr" presetSubtype="0" fill="hold" grpId="0" nodeType="after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fade">
                                      <p:cBhvr>
                                        <p:cTn id="7" dur="100"/>
                                        <p:tgtEl>
                                          <p:spTgt spid="94"/>
                                        </p:tgtEl>
                                      </p:cBhvr>
                                    </p:animEffect>
                                    <p:anim calcmode="lin" valueType="num">
                                      <p:cBhvr>
                                        <p:cTn id="8" dur="400" fill="hold"/>
                                        <p:tgtEl>
                                          <p:spTgt spid="94"/>
                                        </p:tgtEl>
                                        <p:attrNameLst>
                                          <p:attrName>ppt_x</p:attrName>
                                        </p:attrNameLst>
                                      </p:cBhvr>
                                      <p:tavLst>
                                        <p:tav tm="0">
                                          <p:val>
                                            <p:strVal val="#ppt_x"/>
                                          </p:val>
                                        </p:tav>
                                        <p:tav tm="100000">
                                          <p:val>
                                            <p:strVal val="#ppt_x"/>
                                          </p:val>
                                        </p:tav>
                                      </p:tavLst>
                                    </p:anim>
                                    <p:anim calcmode="lin" valueType="num">
                                      <p:cBhvr>
                                        <p:cTn id="9" dur="400" fill="hold"/>
                                        <p:tgtEl>
                                          <p:spTgt spid="94"/>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94"/>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94"/>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idx="1"/>
            <p:extLst>
              <p:ext uri="{D42A27DB-BD31-4B8C-83A1-F6EECF244321}">
                <p14:modId xmlns:p14="http://schemas.microsoft.com/office/powerpoint/2010/main" xmlns="" val="2263609968"/>
              </p:ext>
            </p:extLst>
          </p:nvPr>
        </p:nvGraphicFramePr>
        <p:xfrm>
          <a:off x="539552" y="1484784"/>
          <a:ext cx="8208904" cy="5176668"/>
        </p:xfrm>
        <a:graphic>
          <a:graphicData uri="http://schemas.openxmlformats.org/drawingml/2006/table">
            <a:tbl>
              <a:tblPr>
                <a:tableStyleId>{5C22544A-7EE6-4342-B048-85BDC9FD1C3A}</a:tableStyleId>
              </a:tblPr>
              <a:tblGrid>
                <a:gridCol w="246723"/>
                <a:gridCol w="246723"/>
                <a:gridCol w="246723"/>
                <a:gridCol w="246723"/>
                <a:gridCol w="246723"/>
                <a:gridCol w="300359"/>
                <a:gridCol w="3467531"/>
                <a:gridCol w="246723"/>
                <a:gridCol w="246723"/>
                <a:gridCol w="246723"/>
                <a:gridCol w="246723"/>
                <a:gridCol w="246723"/>
                <a:gridCol w="246723"/>
                <a:gridCol w="246723"/>
                <a:gridCol w="246723"/>
                <a:gridCol w="246723"/>
                <a:gridCol w="246723"/>
                <a:gridCol w="246723"/>
                <a:gridCol w="246723"/>
                <a:gridCol w="246723"/>
              </a:tblGrid>
              <a:tr h="370567">
                <a:tc>
                  <a:txBody>
                    <a:bodyPr/>
                    <a:lstStyle/>
                    <a:p>
                      <a:pPr algn="l" fontAlgn="b"/>
                      <a:endParaRPr lang="zh-CN" altLang="en-US" sz="600" b="0" i="0" u="none" strike="noStrike" dirty="0">
                        <a:effectLst/>
                        <a:latin typeface="Arial"/>
                      </a:endParaRPr>
                    </a:p>
                  </a:txBody>
                  <a:tcPr marL="0" marR="0" marT="0" marB="0" anchor="b"/>
                </a:tc>
                <a:tc>
                  <a:txBody>
                    <a:bodyPr/>
                    <a:lstStyle/>
                    <a:p>
                      <a:pPr algn="l" fontAlgn="b"/>
                      <a:endParaRPr lang="zh-CN" altLang="en-US" sz="600" b="0" i="0" u="none" strike="noStrike" dirty="0">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dirty="0">
                        <a:effectLst/>
                        <a:latin typeface="Arial"/>
                      </a:endParaRPr>
                    </a:p>
                  </a:txBody>
                  <a:tcPr marL="0" marR="0" marT="0" marB="0" anchor="b"/>
                </a:tc>
                <a:tc>
                  <a:txBody>
                    <a:bodyPr/>
                    <a:lstStyle/>
                    <a:p>
                      <a:pPr algn="l" fontAlgn="b"/>
                      <a:endParaRPr lang="zh-CN" altLang="en-US" sz="600" b="0" i="0" u="none" strike="noStrike" dirty="0">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ctr" fontAlgn="b"/>
                      <a:r>
                        <a:rPr lang="en-US" sz="1900" u="none" strike="noStrike">
                          <a:effectLst/>
                        </a:rPr>
                        <a:t>Policy Deployment - X Matrix</a:t>
                      </a:r>
                      <a:endParaRPr lang="en-US" sz="19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dirty="0">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r>
              <a:tr h="185611">
                <a:tc>
                  <a:txBody>
                    <a:bodyPr/>
                    <a:lstStyle/>
                    <a:p>
                      <a:pPr algn="l" fontAlgn="b"/>
                      <a:r>
                        <a:rPr lang="en-GB" altLang="zh-CN" sz="800" b="0" i="0" u="none" strike="noStrike" dirty="0" smtClean="0">
                          <a:effectLst/>
                          <a:latin typeface="+mn-lt"/>
                        </a:rPr>
                        <a:t>   X</a:t>
                      </a:r>
                      <a:endParaRPr lang="zh-CN" altLang="en-US" sz="800" b="0" i="0" u="none" strike="noStrike" dirty="0">
                        <a:effectLst/>
                        <a:latin typeface="+mn-lt"/>
                      </a:endParaRPr>
                    </a:p>
                  </a:txBody>
                  <a:tcPr marL="0" marR="0" marT="0" marB="0" anchor="b"/>
                </a:tc>
                <a:tc>
                  <a:txBody>
                    <a:bodyPr/>
                    <a:lstStyle/>
                    <a:p>
                      <a:pPr algn="ctr" fontAlgn="ctr"/>
                      <a:r>
                        <a:rPr lang="en-GB" altLang="zh-CN" sz="800" b="0" i="0" u="none" strike="noStrike" dirty="0" smtClean="0">
                          <a:effectLst/>
                          <a:latin typeface="+mj-lt"/>
                        </a:rPr>
                        <a:t>X</a:t>
                      </a:r>
                      <a:endParaRPr lang="zh-CN" altLang="en-US" sz="800" b="0" i="0" u="none" strike="noStrike" dirty="0">
                        <a:effectLst/>
                        <a:latin typeface="+mj-lt"/>
                      </a:endParaRPr>
                    </a:p>
                  </a:txBody>
                  <a:tcPr marL="0" marR="0" marT="0" marB="0" anchor="ctr"/>
                </a:tc>
                <a:tc>
                  <a:txBody>
                    <a:bodyPr/>
                    <a:lstStyle/>
                    <a:p>
                      <a:pPr algn="ctr" fontAlgn="ctr"/>
                      <a:endParaRPr lang="zh-CN" altLang="en-US" sz="800" b="0" i="0" u="none" strike="noStrike">
                        <a:effectLst/>
                        <a:latin typeface="+mj-lt"/>
                      </a:endParaRPr>
                    </a:p>
                  </a:txBody>
                  <a:tcPr marL="0" marR="0" marT="0" marB="0" anchor="ctr"/>
                </a:tc>
                <a:tc>
                  <a:txBody>
                    <a:bodyPr/>
                    <a:lstStyle/>
                    <a:p>
                      <a:pPr algn="ctr" fontAlgn="ctr"/>
                      <a:endParaRPr lang="zh-CN" altLang="en-US" sz="800" b="0" i="0" u="none" strike="noStrike">
                        <a:effectLst/>
                        <a:latin typeface="+mj-lt"/>
                      </a:endParaRPr>
                    </a:p>
                  </a:txBody>
                  <a:tcPr marL="0" marR="0" marT="0" marB="0" anchor="ctr"/>
                </a:tc>
                <a:tc>
                  <a:txBody>
                    <a:bodyPr/>
                    <a:lstStyle/>
                    <a:p>
                      <a:pPr algn="ctr" fontAlgn="ctr"/>
                      <a:r>
                        <a:rPr lang="en-GB" altLang="zh-CN" sz="800" b="0" i="0" u="none" strike="noStrike" dirty="0" smtClean="0">
                          <a:effectLst/>
                          <a:latin typeface="+mj-lt"/>
                        </a:rPr>
                        <a:t>X</a:t>
                      </a:r>
                      <a:endParaRPr lang="zh-CN" altLang="en-US" sz="800" b="0" i="0" u="none" strike="noStrike" dirty="0">
                        <a:effectLst/>
                        <a:latin typeface="+mj-lt"/>
                      </a:endParaRPr>
                    </a:p>
                  </a:txBody>
                  <a:tcPr marL="0" marR="0" marT="0" marB="0" anchor="ctr"/>
                </a:tc>
                <a:tc>
                  <a:txBody>
                    <a:bodyPr/>
                    <a:lstStyle/>
                    <a:p>
                      <a:pPr algn="ctr" fontAlgn="ctr"/>
                      <a:r>
                        <a:rPr lang="en-US" altLang="zh-CN" sz="800" b="0" i="0" u="none" strike="noStrike" dirty="0" smtClean="0">
                          <a:effectLst/>
                          <a:latin typeface="Arial"/>
                        </a:rPr>
                        <a:t>6</a:t>
                      </a:r>
                      <a:endParaRPr lang="en-US" altLang="zh-CN" sz="800" b="0" i="0" u="none" strike="noStrike" dirty="0">
                        <a:effectLst/>
                        <a:latin typeface="Arial"/>
                      </a:endParaRPr>
                    </a:p>
                  </a:txBody>
                  <a:tcPr marL="0" marR="0" marT="0" marB="0" anchor="ctr"/>
                </a:tc>
                <a:tc>
                  <a:txBody>
                    <a:bodyPr/>
                    <a:lstStyle/>
                    <a:p>
                      <a:pPr algn="l" fontAlgn="ctr"/>
                      <a:r>
                        <a:rPr lang="en-GB" altLang="zh-CN" sz="900" b="0" i="0" u="none" strike="noStrike" dirty="0" smtClean="0">
                          <a:effectLst/>
                          <a:latin typeface="Times New Roman" pitchFamily="18" charset="0"/>
                          <a:cs typeface="Times New Roman" pitchFamily="18" charset="0"/>
                        </a:rPr>
                        <a:t>Introducing new financial package</a:t>
                      </a:r>
                      <a:r>
                        <a:rPr lang="en-GB" altLang="zh-CN" sz="900" b="0" i="0" u="none" strike="noStrike" baseline="0" dirty="0" smtClean="0">
                          <a:effectLst/>
                          <a:latin typeface="Times New Roman" pitchFamily="18" charset="0"/>
                          <a:cs typeface="Times New Roman" pitchFamily="18" charset="0"/>
                        </a:rPr>
                        <a:t> for Euros </a:t>
                      </a:r>
                      <a:endParaRPr lang="zh-CN" altLang="en-US" sz="900" b="0" i="0" u="none" strike="noStrike" dirty="0">
                        <a:effectLst/>
                        <a:latin typeface="Times New Roman" pitchFamily="18" charset="0"/>
                        <a:cs typeface="Times New Roman" pitchFamily="18" charset="0"/>
                      </a:endParaRPr>
                    </a:p>
                  </a:txBody>
                  <a:tcPr marL="0" marR="0" marT="0" marB="0" anchor="ctr"/>
                </a:tc>
                <a:tc>
                  <a:txBody>
                    <a:bodyPr/>
                    <a:lstStyle/>
                    <a:p>
                      <a:pPr algn="ctr" fontAlgn="ctr"/>
                      <a:endParaRPr lang="zh-CN" altLang="en-US" sz="800" b="1" i="0" u="none" strike="noStrike" dirty="0">
                        <a:effectLst/>
                        <a:latin typeface="Arial"/>
                      </a:endParaRPr>
                    </a:p>
                  </a:txBody>
                  <a:tcPr marL="0" marR="0" marT="0" marB="0" anchor="ctr"/>
                </a:tc>
                <a:tc>
                  <a:txBody>
                    <a:bodyPr/>
                    <a:lstStyle/>
                    <a:p>
                      <a:pPr algn="ctr" fontAlgn="ctr"/>
                      <a:endParaRPr lang="zh-CN" altLang="en-US" sz="800" b="1" i="0" u="none" strike="noStrike">
                        <a:effectLst/>
                        <a:latin typeface="Arial"/>
                      </a:endParaRPr>
                    </a:p>
                  </a:txBody>
                  <a:tcPr marL="0" marR="0" marT="0" marB="0" anchor="ctr"/>
                </a:tc>
                <a:tc>
                  <a:txBody>
                    <a:bodyPr/>
                    <a:lstStyle/>
                    <a:p>
                      <a:pPr algn="ctr" fontAlgn="ctr"/>
                      <a:endParaRPr lang="zh-CN" altLang="en-US" sz="800" b="1" i="0" u="none" strike="noStrike">
                        <a:effectLst/>
                        <a:latin typeface="Arial"/>
                      </a:endParaRPr>
                    </a:p>
                  </a:txBody>
                  <a:tcPr marL="0" marR="0" marT="0" marB="0" anchor="ctr"/>
                </a:tc>
                <a:tc>
                  <a:txBody>
                    <a:bodyPr/>
                    <a:lstStyle/>
                    <a:p>
                      <a:pPr algn="ctr" fontAlgn="ctr"/>
                      <a:endParaRPr lang="zh-CN" altLang="en-US" sz="800" b="1" i="0" u="none" strike="noStrike">
                        <a:effectLst/>
                        <a:latin typeface="Arial"/>
                      </a:endParaRPr>
                    </a:p>
                  </a:txBody>
                  <a:tcPr marL="0" marR="0" marT="0" marB="0" anchor="ctr"/>
                </a:tc>
                <a:tc>
                  <a:txBody>
                    <a:bodyPr/>
                    <a:lstStyle/>
                    <a:p>
                      <a:pPr algn="ctr" fontAlgn="ctr"/>
                      <a:r>
                        <a:rPr lang="en-GB" altLang="zh-CN" sz="800" b="1" i="0" u="none" strike="noStrike" dirty="0" smtClean="0">
                          <a:effectLst/>
                          <a:latin typeface="Arial"/>
                        </a:rPr>
                        <a:t>x</a:t>
                      </a:r>
                      <a:endParaRPr lang="zh-CN" altLang="en-US" sz="800" b="1" i="0" u="none" strike="noStrike" dirty="0">
                        <a:effectLst/>
                        <a:latin typeface="Arial"/>
                      </a:endParaRPr>
                    </a:p>
                  </a:txBody>
                  <a:tcPr marL="0" marR="0" marT="0" marB="0" anchor="ctr"/>
                </a:tc>
                <a:tc>
                  <a:txBody>
                    <a:bodyPr/>
                    <a:lstStyle/>
                    <a:p>
                      <a:pPr algn="ctr" fontAlgn="ctr"/>
                      <a:endParaRPr lang="zh-CN" altLang="en-US" sz="800" b="1" i="0" u="none" strike="noStrike">
                        <a:effectLst/>
                        <a:latin typeface="Arial"/>
                      </a:endParaRPr>
                    </a:p>
                  </a:txBody>
                  <a:tcPr marL="0" marR="0" marT="0" marB="0" anchor="ctr"/>
                </a:tc>
                <a:tc>
                  <a:txBody>
                    <a:bodyPr/>
                    <a:lstStyle/>
                    <a:p>
                      <a:pPr algn="ctr" fontAlgn="ctr"/>
                      <a:endParaRPr lang="zh-CN" altLang="en-US" sz="800" b="1" i="0" u="none" strike="noStrike">
                        <a:effectLst/>
                        <a:latin typeface="Arial"/>
                      </a:endParaRPr>
                    </a:p>
                  </a:txBody>
                  <a:tcPr marL="0" marR="0" marT="0" marB="0" anchor="ctr"/>
                </a:tc>
                <a:tc>
                  <a:txBody>
                    <a:bodyPr/>
                    <a:lstStyle/>
                    <a:p>
                      <a:pPr algn="l" fontAlgn="b"/>
                      <a:endParaRPr lang="zh-CN" altLang="en-US" sz="600" b="0" i="0" u="none" strike="noStrike">
                        <a:effectLst/>
                        <a:latin typeface="Arial"/>
                      </a:endParaRPr>
                    </a:p>
                  </a:txBody>
                  <a:tcPr marL="0" marR="0" marT="0" marB="0" anchor="b"/>
                </a:tc>
                <a:tc>
                  <a:txBody>
                    <a:bodyPr/>
                    <a:lstStyle/>
                    <a:p>
                      <a:pPr algn="ctr" fontAlgn="ctr"/>
                      <a:endParaRPr lang="zh-CN" altLang="en-US" sz="800" b="1" i="0" u="none" strike="noStrike">
                        <a:effectLst/>
                        <a:latin typeface="Arial"/>
                      </a:endParaRPr>
                    </a:p>
                  </a:txBody>
                  <a:tcPr marL="0" marR="0" marT="0" marB="0" anchor="ctr"/>
                </a:tc>
                <a:tc>
                  <a:txBody>
                    <a:bodyPr/>
                    <a:lstStyle/>
                    <a:p>
                      <a:pPr algn="ctr" fontAlgn="ctr"/>
                      <a:endParaRPr lang="zh-CN" altLang="en-US" sz="800" b="1" i="0" u="none" strike="noStrike">
                        <a:effectLst/>
                        <a:latin typeface="Arial"/>
                      </a:endParaRPr>
                    </a:p>
                  </a:txBody>
                  <a:tcPr marL="0" marR="0" marT="0" marB="0" anchor="ctr"/>
                </a:tc>
                <a:tc>
                  <a:txBody>
                    <a:bodyPr/>
                    <a:lstStyle/>
                    <a:p>
                      <a:pPr algn="ctr" fontAlgn="ctr"/>
                      <a:endParaRPr lang="zh-CN" altLang="en-US" sz="800" b="1" i="0" u="none" strike="noStrike">
                        <a:effectLst/>
                        <a:latin typeface="Arial"/>
                      </a:endParaRPr>
                    </a:p>
                  </a:txBody>
                  <a:tcPr marL="0" marR="0" marT="0" marB="0" anchor="ctr"/>
                </a:tc>
                <a:tc>
                  <a:txBody>
                    <a:bodyPr/>
                    <a:lstStyle/>
                    <a:p>
                      <a:pPr algn="ctr" fontAlgn="ctr"/>
                      <a:endParaRPr lang="zh-CN" altLang="en-US" sz="800" b="1" i="0" u="none" strike="noStrike">
                        <a:effectLst/>
                        <a:latin typeface="Arial"/>
                      </a:endParaRPr>
                    </a:p>
                  </a:txBody>
                  <a:tcPr marL="0" marR="0" marT="0" marB="0" anchor="ctr"/>
                </a:tc>
                <a:tc>
                  <a:txBody>
                    <a:bodyPr/>
                    <a:lstStyle/>
                    <a:p>
                      <a:pPr algn="ctr" fontAlgn="ctr"/>
                      <a:endParaRPr lang="zh-CN" altLang="en-US" sz="800" b="1" i="0" u="none" strike="noStrike" dirty="0">
                        <a:effectLst/>
                        <a:latin typeface="Arial"/>
                      </a:endParaRPr>
                    </a:p>
                  </a:txBody>
                  <a:tcPr marL="0" marR="0" marT="0" marB="0" anchor="ctr"/>
                </a:tc>
              </a:tr>
              <a:tr h="185611">
                <a:tc>
                  <a:txBody>
                    <a:bodyPr/>
                    <a:lstStyle/>
                    <a:p>
                      <a:pPr algn="l" fontAlgn="b"/>
                      <a:r>
                        <a:rPr lang="zh-CN" altLang="en-US" sz="800" u="none" strike="noStrike" dirty="0">
                          <a:effectLst/>
                        </a:rPr>
                        <a:t>　</a:t>
                      </a:r>
                      <a:endParaRPr lang="zh-CN" altLang="en-US" sz="800" b="1" i="0" u="none" strike="noStrike" dirty="0">
                        <a:effectLst/>
                        <a:latin typeface="Arial"/>
                      </a:endParaRPr>
                    </a:p>
                  </a:txBody>
                  <a:tcPr marL="0" marR="0" marT="0" marB="0" anchor="b"/>
                </a:tc>
                <a:tc>
                  <a:txBody>
                    <a:bodyPr/>
                    <a:lstStyle/>
                    <a:p>
                      <a:pPr algn="ctr" fontAlgn="ctr"/>
                      <a:r>
                        <a:rPr lang="en-GB" altLang="zh-CN" sz="800" u="none" strike="noStrike" dirty="0" smtClean="0">
                          <a:effectLst/>
                        </a:rPr>
                        <a:t>X</a:t>
                      </a:r>
                      <a:r>
                        <a:rPr lang="zh-CN" altLang="en-US" sz="800" u="none" strike="noStrike" dirty="0">
                          <a:effectLst/>
                        </a:rPr>
                        <a:t>　</a:t>
                      </a:r>
                      <a:endParaRPr lang="zh-CN" altLang="en-US" sz="800" b="1" i="0" u="none" strike="noStrike" dirty="0">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en-US" altLang="zh-CN" sz="800" u="none" strike="noStrike">
                          <a:effectLst/>
                        </a:rPr>
                        <a:t>5</a:t>
                      </a:r>
                      <a:endParaRPr lang="en-US" altLang="zh-CN" sz="800" b="0" i="0" u="none" strike="noStrike">
                        <a:effectLst/>
                        <a:latin typeface="Arial"/>
                      </a:endParaRPr>
                    </a:p>
                  </a:txBody>
                  <a:tcPr marL="0" marR="0" marT="0" marB="0" anchor="ctr"/>
                </a:tc>
                <a:tc>
                  <a:txBody>
                    <a:bodyPr/>
                    <a:lstStyle/>
                    <a:p>
                      <a:pPr algn="l" fontAlgn="ctr"/>
                      <a:r>
                        <a:rPr lang="en-GB" altLang="zh-CN" sz="900" b="0" i="0" u="none" strike="noStrike" dirty="0" smtClean="0">
                          <a:effectLst/>
                          <a:latin typeface="Times New Roman" pitchFamily="18" charset="0"/>
                          <a:cs typeface="Times New Roman" pitchFamily="18" charset="0"/>
                        </a:rPr>
                        <a:t>Improving</a:t>
                      </a:r>
                      <a:r>
                        <a:rPr lang="en-GB" altLang="zh-CN" sz="900" b="0" i="0" u="none" strike="noStrike" baseline="0" dirty="0" smtClean="0">
                          <a:effectLst/>
                          <a:latin typeface="Times New Roman" pitchFamily="18" charset="0"/>
                          <a:cs typeface="Times New Roman" pitchFamily="18" charset="0"/>
                        </a:rPr>
                        <a:t> the quality and productivity</a:t>
                      </a:r>
                      <a:endParaRPr lang="zh-CN" altLang="en-US" sz="900" b="0" i="0" u="none" strike="noStrike" dirty="0">
                        <a:effectLst/>
                        <a:latin typeface="Times New Roman" pitchFamily="18" charset="0"/>
                        <a:cs typeface="Times New Roman" pitchFamily="18" charset="0"/>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en-GB" altLang="zh-CN" sz="800" u="none" strike="noStrike" dirty="0" smtClean="0">
                          <a:effectLst/>
                        </a:rPr>
                        <a:t>x</a:t>
                      </a:r>
                      <a:r>
                        <a:rPr lang="zh-CN" altLang="en-US" sz="800" u="none" strike="noStrike" dirty="0">
                          <a:effectLst/>
                        </a:rPr>
                        <a:t>　</a:t>
                      </a:r>
                      <a:endParaRPr lang="zh-CN" altLang="en-US" sz="800" b="1" i="0" u="none" strike="noStrike" dirty="0">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en-GB" altLang="zh-CN" sz="800" u="none" strike="noStrike" dirty="0" smtClean="0">
                          <a:effectLst/>
                        </a:rPr>
                        <a:t>x</a:t>
                      </a:r>
                      <a:r>
                        <a:rPr lang="zh-CN" altLang="en-US" sz="800" u="none" strike="noStrike" dirty="0">
                          <a:effectLst/>
                        </a:rPr>
                        <a:t>　</a:t>
                      </a:r>
                      <a:endParaRPr lang="zh-CN" altLang="en-US" sz="800" b="1" i="0" u="none" strike="noStrike" dirty="0">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l" fontAlgn="b"/>
                      <a:r>
                        <a:rPr lang="zh-CN" altLang="en-US" sz="600" u="none" strike="noStrike">
                          <a:effectLst/>
                        </a:rPr>
                        <a:t>　</a:t>
                      </a:r>
                      <a:endParaRPr lang="zh-CN" altLang="en-US" sz="600" b="0" i="0" u="none" strike="noStrike">
                        <a:effectLst/>
                        <a:latin typeface="Arial"/>
                      </a:endParaRPr>
                    </a:p>
                  </a:txBody>
                  <a:tcPr marL="0" marR="0" marT="0" marB="0" anchor="b"/>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r>
              <a:tr h="185611">
                <a:tc>
                  <a:txBody>
                    <a:bodyPr/>
                    <a:lstStyle/>
                    <a:p>
                      <a:pPr algn="l" fontAlgn="b"/>
                      <a:r>
                        <a:rPr lang="zh-CN" altLang="en-US" sz="800" u="none" strike="noStrike" dirty="0">
                          <a:effectLst/>
                        </a:rPr>
                        <a:t>　</a:t>
                      </a:r>
                      <a:r>
                        <a:rPr lang="en-GB" altLang="zh-CN" sz="800" u="none" strike="noStrike" dirty="0" smtClean="0">
                          <a:effectLst/>
                        </a:rPr>
                        <a:t>X</a:t>
                      </a:r>
                      <a:endParaRPr lang="zh-CN" altLang="en-US" sz="800" b="1" i="0" u="none" strike="noStrike" dirty="0">
                        <a:effectLst/>
                        <a:latin typeface="Arial"/>
                      </a:endParaRPr>
                    </a:p>
                  </a:txBody>
                  <a:tcPr marL="0" marR="0" marT="0" marB="0" anchor="b"/>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en-US" altLang="zh-CN" sz="800" u="none" strike="noStrike" dirty="0">
                          <a:effectLst/>
                        </a:rPr>
                        <a:t>4</a:t>
                      </a:r>
                      <a:endParaRPr lang="en-US" altLang="zh-CN" sz="800" b="0" i="0" u="none" strike="noStrike" dirty="0">
                        <a:effectLst/>
                        <a:latin typeface="Arial"/>
                      </a:endParaRPr>
                    </a:p>
                  </a:txBody>
                  <a:tcPr marL="0" marR="0" marT="0" marB="0" anchor="ctr"/>
                </a:tc>
                <a:tc>
                  <a:txBody>
                    <a:bodyPr/>
                    <a:lstStyle/>
                    <a:p>
                      <a:pPr algn="l" fontAlgn="ctr"/>
                      <a:r>
                        <a:rPr lang="en-GB" altLang="zh-CN" sz="900" b="0" i="0" u="none" strike="noStrike" dirty="0" smtClean="0">
                          <a:effectLst/>
                          <a:latin typeface="Times New Roman" pitchFamily="18" charset="0"/>
                          <a:cs typeface="Times New Roman" pitchFamily="18" charset="0"/>
                        </a:rPr>
                        <a:t>Improving the organization structure by moving wages and salaries</a:t>
                      </a:r>
                      <a:r>
                        <a:rPr lang="en-GB" altLang="zh-CN" sz="900" b="0" i="0" u="none" strike="noStrike" baseline="0" dirty="0" smtClean="0">
                          <a:effectLst/>
                          <a:latin typeface="Times New Roman" pitchFamily="18" charset="0"/>
                          <a:cs typeface="Times New Roman" pitchFamily="18" charset="0"/>
                        </a:rPr>
                        <a:t> manager  into financial department</a:t>
                      </a:r>
                      <a:endParaRPr lang="zh-CN" altLang="en-US" sz="900" b="0" i="0" u="none" strike="noStrike" dirty="0">
                        <a:effectLst/>
                        <a:latin typeface="Times New Roman" pitchFamily="18" charset="0"/>
                        <a:cs typeface="Times New Roman" pitchFamily="18" charset="0"/>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en-GB" altLang="zh-CN" sz="800" u="none" strike="noStrike" dirty="0" smtClean="0">
                          <a:effectLst/>
                        </a:rPr>
                        <a:t>x</a:t>
                      </a:r>
                      <a:r>
                        <a:rPr lang="zh-CN" altLang="en-US" sz="800" u="none" strike="noStrike" dirty="0">
                          <a:effectLst/>
                        </a:rPr>
                        <a:t>　</a:t>
                      </a:r>
                      <a:endParaRPr lang="zh-CN" altLang="en-US" sz="800" b="1" i="0" u="none" strike="noStrike" dirty="0">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b"/>
                      <a:r>
                        <a:rPr lang="zh-CN" altLang="en-US" sz="800" u="none" strike="noStrike">
                          <a:effectLst/>
                        </a:rPr>
                        <a:t>　</a:t>
                      </a:r>
                      <a:endParaRPr lang="zh-CN" altLang="en-US" sz="800" b="1" i="0" u="none" strike="noStrike">
                        <a:effectLst/>
                        <a:latin typeface="Arial"/>
                      </a:endParaRPr>
                    </a:p>
                  </a:txBody>
                  <a:tcPr marL="0" marR="0" marT="0" marB="0" anchor="b"/>
                </a:tc>
              </a:tr>
              <a:tr h="185611">
                <a:tc>
                  <a:txBody>
                    <a:bodyPr/>
                    <a:lstStyle/>
                    <a:p>
                      <a:pPr algn="l" fontAlgn="b"/>
                      <a:r>
                        <a:rPr lang="zh-CN" altLang="en-US" sz="800" u="none" strike="noStrike">
                          <a:effectLst/>
                        </a:rPr>
                        <a:t>　</a:t>
                      </a:r>
                      <a:endParaRPr lang="zh-CN" altLang="en-US" sz="800" b="1" i="0" u="none" strike="noStrike">
                        <a:effectLst/>
                        <a:latin typeface="Arial"/>
                      </a:endParaRPr>
                    </a:p>
                  </a:txBody>
                  <a:tcPr marL="0" marR="0" marT="0" marB="0" anchor="b"/>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en-GB" altLang="zh-CN" sz="800" u="none" strike="noStrike" dirty="0" smtClean="0">
                          <a:effectLst/>
                        </a:rPr>
                        <a:t>X</a:t>
                      </a:r>
                      <a:r>
                        <a:rPr lang="zh-CN" altLang="en-US" sz="800" u="none" strike="noStrike" dirty="0">
                          <a:effectLst/>
                        </a:rPr>
                        <a:t>　</a:t>
                      </a:r>
                      <a:endParaRPr lang="zh-CN" altLang="en-US" sz="800" b="1" i="0" u="none" strike="noStrike" dirty="0">
                        <a:effectLst/>
                        <a:latin typeface="Arial"/>
                      </a:endParaRPr>
                    </a:p>
                  </a:txBody>
                  <a:tcPr marL="0" marR="0" marT="0" marB="0" anchor="ctr"/>
                </a:tc>
                <a:tc>
                  <a:txBody>
                    <a:bodyPr/>
                    <a:lstStyle/>
                    <a:p>
                      <a:pPr algn="ctr" fontAlgn="ctr"/>
                      <a:r>
                        <a:rPr lang="en-US" altLang="zh-CN" sz="800" u="none" strike="noStrike">
                          <a:effectLst/>
                        </a:rPr>
                        <a:t>3</a:t>
                      </a:r>
                      <a:endParaRPr lang="en-US" altLang="zh-CN" sz="800" b="0" i="0" u="none" strike="noStrike">
                        <a:effectLst/>
                        <a:latin typeface="Arial"/>
                      </a:endParaRPr>
                    </a:p>
                  </a:txBody>
                  <a:tcPr marL="0" marR="0" marT="0" marB="0" anchor="ctr"/>
                </a:tc>
                <a:tc>
                  <a:txBody>
                    <a:bodyPr/>
                    <a:lstStyle/>
                    <a:p>
                      <a:pPr algn="l" fontAlgn="ctr"/>
                      <a:r>
                        <a:rPr lang="en-GB" altLang="zh-CN" sz="900" b="0" i="0" u="none" strike="noStrike" dirty="0" smtClean="0">
                          <a:effectLst/>
                          <a:latin typeface="Times New Roman" pitchFamily="18" charset="0"/>
                          <a:cs typeface="Times New Roman" pitchFamily="18" charset="0"/>
                        </a:rPr>
                        <a:t>Research pricing structure</a:t>
                      </a:r>
                      <a:r>
                        <a:rPr lang="en-GB" altLang="zh-CN" sz="900" b="0" i="0" u="none" strike="noStrike" baseline="0" dirty="0" smtClean="0">
                          <a:effectLst/>
                          <a:latin typeface="Times New Roman" pitchFamily="18" charset="0"/>
                          <a:cs typeface="Times New Roman" pitchFamily="18" charset="0"/>
                        </a:rPr>
                        <a:t>, discounting, distribution, competition, product, and safety specifications in European market</a:t>
                      </a:r>
                      <a:endParaRPr lang="zh-CN" altLang="en-US" sz="900" b="0" i="0" u="none" strike="noStrike" dirty="0">
                        <a:effectLst/>
                        <a:latin typeface="Times New Roman" pitchFamily="18" charset="0"/>
                        <a:cs typeface="Times New Roman" pitchFamily="18" charset="0"/>
                      </a:endParaRPr>
                    </a:p>
                  </a:txBody>
                  <a:tcPr marL="0" marR="0" marT="0" marB="0" anchor="ctr"/>
                </a:tc>
                <a:tc>
                  <a:txBody>
                    <a:bodyPr/>
                    <a:lstStyle/>
                    <a:p>
                      <a:pPr algn="ctr" fontAlgn="ctr"/>
                      <a:r>
                        <a:rPr lang="en-GB" altLang="zh-CN" sz="800" u="none" strike="noStrike" dirty="0" smtClean="0">
                          <a:effectLst/>
                        </a:rPr>
                        <a:t>x</a:t>
                      </a:r>
                      <a:r>
                        <a:rPr lang="zh-CN" altLang="en-US" sz="800" u="none" strike="noStrike" dirty="0">
                          <a:effectLst/>
                        </a:rPr>
                        <a:t>　</a:t>
                      </a:r>
                      <a:endParaRPr lang="zh-CN" altLang="en-US" sz="800" b="1" i="0" u="none" strike="noStrike" dirty="0">
                        <a:effectLst/>
                        <a:latin typeface="Arial"/>
                      </a:endParaRPr>
                    </a:p>
                  </a:txBody>
                  <a:tcPr marL="0" marR="0" marT="0" marB="0" anchor="ctr"/>
                </a:tc>
                <a:tc>
                  <a:txBody>
                    <a:bodyPr/>
                    <a:lstStyle/>
                    <a:p>
                      <a:pPr algn="ctr" fontAlgn="ctr"/>
                      <a:r>
                        <a:rPr lang="zh-CN" altLang="en-US" sz="800" u="none" strike="noStrike" dirty="0">
                          <a:effectLst/>
                        </a:rPr>
                        <a:t>　</a:t>
                      </a:r>
                      <a:endParaRPr lang="zh-CN" altLang="en-US" sz="800" b="1" i="0" u="none" strike="noStrike" dirty="0">
                        <a:effectLst/>
                        <a:latin typeface="Arial"/>
                      </a:endParaRPr>
                    </a:p>
                  </a:txBody>
                  <a:tcPr marL="0" marR="0" marT="0" marB="0" anchor="ctr"/>
                </a:tc>
                <a:tc>
                  <a:txBody>
                    <a:bodyPr/>
                    <a:lstStyle/>
                    <a:p>
                      <a:pPr algn="ctr" fontAlgn="ctr"/>
                      <a:r>
                        <a:rPr lang="en-GB" altLang="zh-CN" sz="800" u="none" strike="noStrike" dirty="0" smtClean="0">
                          <a:effectLst/>
                        </a:rPr>
                        <a:t>x</a:t>
                      </a:r>
                      <a:r>
                        <a:rPr lang="zh-CN" altLang="en-US" sz="800" u="none" strike="noStrike" dirty="0">
                          <a:effectLst/>
                        </a:rPr>
                        <a:t>　</a:t>
                      </a:r>
                      <a:endParaRPr lang="zh-CN" altLang="en-US" sz="800" b="1" i="0" u="none" strike="noStrike" dirty="0">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dirty="0">
                          <a:effectLst/>
                        </a:rPr>
                        <a:t>　</a:t>
                      </a:r>
                      <a:endParaRPr lang="zh-CN" altLang="en-US" sz="800" b="1" i="0" u="none" strike="noStrike" dirty="0">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r>
              <a:tr h="185611">
                <a:tc>
                  <a:txBody>
                    <a:bodyPr/>
                    <a:lstStyle/>
                    <a:p>
                      <a:pPr algn="l" fontAlgn="b"/>
                      <a:r>
                        <a:rPr lang="zh-CN" altLang="en-US" sz="800" u="none" strike="noStrike">
                          <a:effectLst/>
                        </a:rPr>
                        <a:t>　</a:t>
                      </a:r>
                      <a:endParaRPr lang="zh-CN" altLang="en-US" sz="800" b="1" i="0" u="none" strike="noStrike">
                        <a:effectLst/>
                        <a:latin typeface="Arial"/>
                      </a:endParaRPr>
                    </a:p>
                  </a:txBody>
                  <a:tcPr marL="0" marR="0" marT="0" marB="0" anchor="b"/>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en-GB" altLang="zh-CN" sz="800" u="none" strike="noStrike" dirty="0" smtClean="0">
                          <a:effectLst/>
                        </a:rPr>
                        <a:t>X</a:t>
                      </a:r>
                      <a:r>
                        <a:rPr lang="zh-CN" altLang="en-US" sz="800" u="none" strike="noStrike" dirty="0">
                          <a:effectLst/>
                        </a:rPr>
                        <a:t>　</a:t>
                      </a:r>
                      <a:endParaRPr lang="zh-CN" altLang="en-US" sz="800" b="1" i="0" u="none" strike="noStrike" dirty="0">
                        <a:effectLst/>
                        <a:latin typeface="Arial"/>
                      </a:endParaRPr>
                    </a:p>
                  </a:txBody>
                  <a:tcPr marL="0" marR="0" marT="0" marB="0" anchor="ctr"/>
                </a:tc>
                <a:tc>
                  <a:txBody>
                    <a:bodyPr/>
                    <a:lstStyle/>
                    <a:p>
                      <a:pPr algn="ctr" fontAlgn="ctr"/>
                      <a:r>
                        <a:rPr lang="en-US" altLang="zh-CN" sz="800" u="none" strike="noStrike">
                          <a:effectLst/>
                        </a:rPr>
                        <a:t>2</a:t>
                      </a:r>
                      <a:endParaRPr lang="en-US" altLang="zh-CN" sz="800" b="0" i="0" u="none" strike="noStrike">
                        <a:effectLst/>
                        <a:latin typeface="Arial"/>
                      </a:endParaRPr>
                    </a:p>
                  </a:txBody>
                  <a:tcPr marL="0" marR="0" marT="0" marB="0" anchor="ctr"/>
                </a:tc>
                <a:tc>
                  <a:txBody>
                    <a:bodyPr/>
                    <a:lstStyle/>
                    <a:p>
                      <a:pPr algn="l" fontAlgn="ctr"/>
                      <a:r>
                        <a:rPr lang="en-GB" altLang="zh-CN" sz="900" b="0" i="0" u="none" strike="noStrike" dirty="0" smtClean="0">
                          <a:effectLst/>
                          <a:latin typeface="Times New Roman" pitchFamily="18" charset="0"/>
                          <a:cs typeface="Times New Roman" pitchFamily="18" charset="0"/>
                        </a:rPr>
                        <a:t>European</a:t>
                      </a:r>
                      <a:r>
                        <a:rPr lang="en-GB" altLang="zh-CN" sz="900" b="0" i="0" u="none" strike="noStrike" baseline="0" dirty="0" smtClean="0">
                          <a:effectLst/>
                          <a:latin typeface="Times New Roman" pitchFamily="18" charset="0"/>
                          <a:cs typeface="Times New Roman" pitchFamily="18" charset="0"/>
                        </a:rPr>
                        <a:t> sales representative in the rescue sales team</a:t>
                      </a:r>
                      <a:endParaRPr lang="zh-CN" altLang="en-US" sz="900" b="0" i="0" u="none" strike="noStrike" dirty="0">
                        <a:effectLst/>
                        <a:latin typeface="Times New Roman" pitchFamily="18" charset="0"/>
                        <a:cs typeface="Times New Roman" pitchFamily="18" charset="0"/>
                      </a:endParaRPr>
                    </a:p>
                  </a:txBody>
                  <a:tcPr marL="0" marR="0" marT="0" marB="0" anchor="ctr"/>
                </a:tc>
                <a:tc>
                  <a:txBody>
                    <a:bodyPr/>
                    <a:lstStyle/>
                    <a:p>
                      <a:pPr algn="ctr" fontAlgn="ctr"/>
                      <a:r>
                        <a:rPr lang="en-GB" altLang="zh-CN" sz="800" u="none" strike="noStrike" dirty="0" smtClean="0">
                          <a:effectLst/>
                        </a:rPr>
                        <a:t>x</a:t>
                      </a:r>
                      <a:r>
                        <a:rPr lang="zh-CN" altLang="en-US" sz="800" u="none" strike="noStrike" dirty="0">
                          <a:effectLst/>
                        </a:rPr>
                        <a:t>　</a:t>
                      </a:r>
                      <a:endParaRPr lang="zh-CN" altLang="en-US" sz="800" b="1" i="0" u="none" strike="noStrike" dirty="0">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r>
              <a:tr h="185611">
                <a:tc>
                  <a:txBody>
                    <a:bodyPr/>
                    <a:lstStyle/>
                    <a:p>
                      <a:pPr algn="l" fontAlgn="b"/>
                      <a:r>
                        <a:rPr lang="zh-CN" altLang="en-US" sz="800" u="none" strike="noStrike">
                          <a:effectLst/>
                        </a:rPr>
                        <a:t>　</a:t>
                      </a:r>
                      <a:endParaRPr lang="zh-CN" altLang="en-US" sz="800" b="1" i="0" u="none" strike="noStrike">
                        <a:effectLst/>
                        <a:latin typeface="Arial"/>
                      </a:endParaRPr>
                    </a:p>
                  </a:txBody>
                  <a:tcPr marL="0" marR="0" marT="0" marB="0" anchor="b"/>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en-GB" altLang="zh-CN" sz="800" u="none" strike="noStrike" dirty="0" smtClean="0">
                          <a:effectLst/>
                        </a:rPr>
                        <a:t>X</a:t>
                      </a:r>
                      <a:r>
                        <a:rPr lang="zh-CN" altLang="en-US" sz="800" u="none" strike="noStrike" dirty="0">
                          <a:effectLst/>
                        </a:rPr>
                        <a:t>　</a:t>
                      </a:r>
                      <a:endParaRPr lang="zh-CN" altLang="en-US" sz="800" b="1" i="0" u="none" strike="noStrike" dirty="0">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en-GB" altLang="zh-CN" sz="800" u="none" strike="noStrike" dirty="0" smtClean="0">
                          <a:effectLst/>
                        </a:rPr>
                        <a:t>X</a:t>
                      </a:r>
                      <a:r>
                        <a:rPr lang="zh-CN" altLang="en-US" sz="800" u="none" strike="noStrike" dirty="0">
                          <a:effectLst/>
                        </a:rPr>
                        <a:t>　</a:t>
                      </a:r>
                      <a:endParaRPr lang="zh-CN" altLang="en-US" sz="800" b="1" i="0" u="none" strike="noStrike" dirty="0">
                        <a:effectLst/>
                        <a:latin typeface="Arial"/>
                      </a:endParaRPr>
                    </a:p>
                  </a:txBody>
                  <a:tcPr marL="0" marR="0" marT="0" marB="0" anchor="ctr"/>
                </a:tc>
                <a:tc>
                  <a:txBody>
                    <a:bodyPr/>
                    <a:lstStyle/>
                    <a:p>
                      <a:pPr algn="ctr" fontAlgn="ctr"/>
                      <a:r>
                        <a:rPr lang="en-US" altLang="zh-CN" sz="800" u="none" strike="noStrike">
                          <a:effectLst/>
                        </a:rPr>
                        <a:t>1</a:t>
                      </a:r>
                      <a:endParaRPr lang="en-US" altLang="zh-CN" sz="800" b="0" i="0" u="none" strike="noStrike">
                        <a:effectLst/>
                        <a:latin typeface="Arial"/>
                      </a:endParaRPr>
                    </a:p>
                  </a:txBody>
                  <a:tcPr marL="0" marR="0" marT="0" marB="0" anchor="ctr"/>
                </a:tc>
                <a:tc>
                  <a:txBody>
                    <a:bodyPr/>
                    <a:lstStyle/>
                    <a:p>
                      <a:pPr algn="l" fontAlgn="ctr"/>
                      <a:r>
                        <a:rPr lang="en-GB" altLang="zh-CN" sz="900" b="0" i="0" u="none" strike="noStrike" dirty="0" smtClean="0">
                          <a:effectLst/>
                          <a:latin typeface="Times New Roman" pitchFamily="18" charset="0"/>
                          <a:cs typeface="Times New Roman" pitchFamily="18" charset="0"/>
                        </a:rPr>
                        <a:t>Hire</a:t>
                      </a:r>
                      <a:r>
                        <a:rPr lang="en-GB" altLang="zh-CN" sz="900" b="0" i="0" u="none" strike="noStrike" baseline="0" dirty="0" smtClean="0">
                          <a:effectLst/>
                          <a:latin typeface="Times New Roman" pitchFamily="18" charset="0"/>
                          <a:cs typeface="Times New Roman" pitchFamily="18" charset="0"/>
                        </a:rPr>
                        <a:t> additional two leisure sales people (3Ex + 3In)</a:t>
                      </a:r>
                      <a:endParaRPr lang="zh-CN" altLang="en-US" sz="900" b="0" i="0" u="none" strike="noStrike" dirty="0">
                        <a:effectLst/>
                        <a:latin typeface="Times New Roman" pitchFamily="18" charset="0"/>
                        <a:cs typeface="Times New Roman" pitchFamily="18" charset="0"/>
                      </a:endParaRPr>
                    </a:p>
                  </a:txBody>
                  <a:tcPr marL="0" marR="0" marT="0" marB="0" anchor="ctr"/>
                </a:tc>
                <a:tc>
                  <a:txBody>
                    <a:bodyPr/>
                    <a:lstStyle/>
                    <a:p>
                      <a:pPr algn="ctr" fontAlgn="ctr"/>
                      <a:r>
                        <a:rPr lang="en-GB" altLang="zh-CN" sz="800" u="none" strike="noStrike" dirty="0" smtClean="0">
                          <a:effectLst/>
                        </a:rPr>
                        <a:t>x</a:t>
                      </a:r>
                      <a:r>
                        <a:rPr lang="zh-CN" altLang="en-US" sz="800" u="none" strike="noStrike" dirty="0">
                          <a:effectLst/>
                        </a:rPr>
                        <a:t>　</a:t>
                      </a:r>
                      <a:endParaRPr lang="zh-CN" altLang="en-US" sz="800" b="1" i="0" u="none" strike="noStrike" dirty="0">
                        <a:effectLst/>
                        <a:latin typeface="Arial"/>
                      </a:endParaRPr>
                    </a:p>
                  </a:txBody>
                  <a:tcPr marL="0" marR="0" marT="0" marB="0" anchor="ctr"/>
                </a:tc>
                <a:tc>
                  <a:txBody>
                    <a:bodyPr/>
                    <a:lstStyle/>
                    <a:p>
                      <a:pPr algn="ctr" fontAlgn="ctr"/>
                      <a:r>
                        <a:rPr lang="zh-CN" altLang="en-US" sz="800" u="none" strike="noStrike" dirty="0">
                          <a:effectLst/>
                        </a:rPr>
                        <a:t>　</a:t>
                      </a:r>
                      <a:endParaRPr lang="zh-CN" altLang="en-US" sz="800" b="1" i="0" u="none" strike="noStrike" dirty="0">
                        <a:effectLst/>
                        <a:latin typeface="Arial"/>
                      </a:endParaRPr>
                    </a:p>
                  </a:txBody>
                  <a:tcPr marL="0" marR="0" marT="0" marB="0" anchor="ctr"/>
                </a:tc>
                <a:tc>
                  <a:txBody>
                    <a:bodyPr/>
                    <a:lstStyle/>
                    <a:p>
                      <a:pPr algn="ctr" fontAlgn="ctr"/>
                      <a:r>
                        <a:rPr lang="en-GB" altLang="zh-CN" sz="800" u="none" strike="noStrike" dirty="0" smtClean="0">
                          <a:effectLst/>
                        </a:rPr>
                        <a:t>x</a:t>
                      </a:r>
                      <a:r>
                        <a:rPr lang="zh-CN" altLang="en-US" sz="800" u="none" strike="noStrike" dirty="0">
                          <a:effectLst/>
                        </a:rPr>
                        <a:t>　</a:t>
                      </a:r>
                      <a:endParaRPr lang="zh-CN" altLang="en-US" sz="800" b="1" i="0" u="none" strike="noStrike" dirty="0">
                        <a:effectLst/>
                        <a:latin typeface="Arial"/>
                      </a:endParaRPr>
                    </a:p>
                  </a:txBody>
                  <a:tcPr marL="0" marR="0" marT="0" marB="0" anchor="ctr"/>
                </a:tc>
                <a:tc>
                  <a:txBody>
                    <a:bodyPr/>
                    <a:lstStyle/>
                    <a:p>
                      <a:pPr algn="ctr" fontAlgn="ctr"/>
                      <a:r>
                        <a:rPr lang="zh-CN" altLang="en-US" sz="800" u="none" strike="noStrike" dirty="0">
                          <a:effectLst/>
                        </a:rPr>
                        <a:t>　</a:t>
                      </a:r>
                      <a:endParaRPr lang="zh-CN" altLang="en-US" sz="800" b="1" i="0" u="none" strike="noStrike" dirty="0">
                        <a:effectLst/>
                        <a:latin typeface="Arial"/>
                      </a:endParaRPr>
                    </a:p>
                  </a:txBody>
                  <a:tcPr marL="0" marR="0" marT="0" marB="0" anchor="ctr"/>
                </a:tc>
                <a:tc>
                  <a:txBody>
                    <a:bodyPr/>
                    <a:lstStyle/>
                    <a:p>
                      <a:pPr algn="ctr" fontAlgn="ctr"/>
                      <a:r>
                        <a:rPr lang="en-GB" altLang="zh-CN" sz="800" u="none" strike="noStrike" dirty="0" smtClean="0">
                          <a:effectLst/>
                        </a:rPr>
                        <a:t>x</a:t>
                      </a:r>
                      <a:r>
                        <a:rPr lang="zh-CN" altLang="en-US" sz="800" u="none" strike="noStrike" dirty="0">
                          <a:effectLst/>
                        </a:rPr>
                        <a:t>　</a:t>
                      </a:r>
                      <a:endParaRPr lang="zh-CN" altLang="en-US" sz="800" b="1" i="0" u="none" strike="noStrike" dirty="0">
                        <a:effectLst/>
                        <a:latin typeface="Arial"/>
                      </a:endParaRPr>
                    </a:p>
                  </a:txBody>
                  <a:tcPr marL="0" marR="0" marT="0" marB="0" anchor="ctr"/>
                </a:tc>
                <a:tc>
                  <a:txBody>
                    <a:bodyPr/>
                    <a:lstStyle/>
                    <a:p>
                      <a:pPr algn="ctr" fontAlgn="ctr"/>
                      <a:r>
                        <a:rPr lang="zh-CN" altLang="en-US" sz="800" u="none" strike="noStrike" dirty="0">
                          <a:effectLst/>
                        </a:rPr>
                        <a:t>　</a:t>
                      </a:r>
                      <a:endParaRPr lang="zh-CN" altLang="en-US" sz="800" b="1" i="0" u="none" strike="noStrike" dirty="0">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r>
              <a:tr h="388624">
                <a:tc rowSpan="2">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zh-CN" altLang="en-US" sz="600" u="none" strike="noStrike" dirty="0">
                          <a:effectLst/>
                          <a:latin typeface="Times New Roman" pitchFamily="18" charset="0"/>
                          <a:cs typeface="Times New Roman" pitchFamily="18" charset="0"/>
                        </a:rPr>
                        <a:t>　</a:t>
                      </a:r>
                      <a:r>
                        <a:rPr lang="en-US" sz="800" u="none" strike="noStrike" dirty="0" smtClean="0">
                          <a:effectLst/>
                          <a:latin typeface="Times New Roman" pitchFamily="18" charset="0"/>
                          <a:cs typeface="Times New Roman" pitchFamily="18" charset="0"/>
                        </a:rPr>
                        <a:t>Reorganize Finance and HR departments</a:t>
                      </a:r>
                      <a:endParaRPr lang="en-US" sz="800" b="0" i="0" u="none" strike="noStrike" dirty="0" smtClean="0">
                        <a:effectLst/>
                        <a:latin typeface="Times New Roman" pitchFamily="18" charset="0"/>
                        <a:cs typeface="Times New Roman" pitchFamily="18" charset="0"/>
                      </a:endParaRPr>
                    </a:p>
                  </a:txBody>
                  <a:tcPr marL="0" marR="0" marT="0" marB="0" vert="vert270" anchor="b"/>
                </a:tc>
                <a:tc rowSpan="2">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900" u="none" strike="noStrike" dirty="0" smtClean="0">
                          <a:effectLst/>
                          <a:latin typeface="Times New Roman" pitchFamily="18" charset="0"/>
                          <a:cs typeface="Times New Roman" pitchFamily="18" charset="0"/>
                        </a:rPr>
                        <a:t>Invest new technology</a:t>
                      </a:r>
                      <a:endParaRPr lang="en-US" sz="900" b="0" i="0" u="none" strike="noStrike" dirty="0" smtClean="0">
                        <a:effectLst/>
                        <a:latin typeface="Times New Roman" pitchFamily="18" charset="0"/>
                        <a:cs typeface="Times New Roman" pitchFamily="18" charset="0"/>
                      </a:endParaRPr>
                    </a:p>
                    <a:p>
                      <a:pPr algn="ctr" fontAlgn="b"/>
                      <a:r>
                        <a:rPr lang="zh-CN" altLang="en-US" sz="900" u="none" strike="noStrike" dirty="0">
                          <a:effectLst/>
                          <a:latin typeface="Times New Roman" pitchFamily="18" charset="0"/>
                          <a:cs typeface="Times New Roman" pitchFamily="18" charset="0"/>
                        </a:rPr>
                        <a:t>　</a:t>
                      </a:r>
                      <a:endParaRPr lang="zh-CN" altLang="en-US" sz="900" b="0" i="0" u="none" strike="noStrike" dirty="0">
                        <a:effectLst/>
                        <a:latin typeface="Times New Roman" pitchFamily="18" charset="0"/>
                        <a:cs typeface="Times New Roman" pitchFamily="18" charset="0"/>
                      </a:endParaRPr>
                    </a:p>
                  </a:txBody>
                  <a:tcPr marL="0" marR="0" marT="0" marB="0" vert="vert270" anchor="b"/>
                </a:tc>
                <a:tc rowSpan="2">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900" u="none" strike="noStrike" dirty="0" smtClean="0">
                          <a:effectLst/>
                          <a:latin typeface="Times New Roman" pitchFamily="18" charset="0"/>
                          <a:cs typeface="Times New Roman" pitchFamily="18" charset="0"/>
                        </a:rPr>
                        <a:t>Reorganize the sales team</a:t>
                      </a:r>
                      <a:endParaRPr lang="en-US" sz="900" b="0" i="0" u="none" strike="noStrike" dirty="0" smtClean="0">
                        <a:effectLst/>
                        <a:latin typeface="Times New Roman" pitchFamily="18" charset="0"/>
                        <a:cs typeface="Times New Roman" pitchFamily="18" charset="0"/>
                      </a:endParaRPr>
                    </a:p>
                    <a:p>
                      <a:pPr algn="ctr" fontAlgn="b"/>
                      <a:r>
                        <a:rPr lang="zh-CN" altLang="en-US" sz="900" u="none" strike="noStrike" dirty="0">
                          <a:effectLst/>
                          <a:latin typeface="Times New Roman" pitchFamily="18" charset="0"/>
                          <a:cs typeface="Times New Roman" pitchFamily="18" charset="0"/>
                        </a:rPr>
                        <a:t>　</a:t>
                      </a:r>
                      <a:endParaRPr lang="zh-CN" altLang="en-US" sz="900" b="0" i="0" u="none" strike="noStrike" dirty="0">
                        <a:effectLst/>
                        <a:latin typeface="Times New Roman" pitchFamily="18" charset="0"/>
                        <a:cs typeface="Times New Roman" pitchFamily="18" charset="0"/>
                      </a:endParaRPr>
                    </a:p>
                  </a:txBody>
                  <a:tcPr marL="0" marR="0" marT="0" marB="0" vert="vert270" anchor="b"/>
                </a:tc>
                <a:tc rowSpan="2">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zh-CN" altLang="en-US" sz="900" u="none" strike="noStrike" dirty="0">
                          <a:effectLst/>
                          <a:latin typeface="Times New Roman" pitchFamily="18" charset="0"/>
                          <a:cs typeface="Times New Roman" pitchFamily="18" charset="0"/>
                        </a:rPr>
                        <a:t>　</a:t>
                      </a:r>
                      <a:r>
                        <a:rPr lang="zh-CN" altLang="en-US" sz="900" u="none" strike="noStrike" dirty="0" smtClean="0">
                          <a:effectLst/>
                          <a:latin typeface="Times New Roman" pitchFamily="18" charset="0"/>
                          <a:cs typeface="Times New Roman" pitchFamily="18" charset="0"/>
                        </a:rPr>
                        <a:t>   </a:t>
                      </a:r>
                      <a:r>
                        <a:rPr lang="en-US" sz="800" u="none" strike="noStrike" dirty="0" smtClean="0">
                          <a:effectLst/>
                          <a:latin typeface="Times New Roman" pitchFamily="18" charset="0"/>
                          <a:cs typeface="Times New Roman" pitchFamily="18" charset="0"/>
                        </a:rPr>
                        <a:t>Increase price by 2.5%</a:t>
                      </a:r>
                      <a:endParaRPr lang="en-US" sz="800" b="0" i="0" u="none" strike="noStrike" dirty="0" smtClean="0">
                        <a:effectLst/>
                        <a:latin typeface="Times New Roman" pitchFamily="18" charset="0"/>
                        <a:cs typeface="Times New Roman" pitchFamily="18" charset="0"/>
                      </a:endParaRPr>
                    </a:p>
                  </a:txBody>
                  <a:tcPr marL="0" marR="0" marT="0" marB="0" vert="vert270"/>
                </a:tc>
                <a:tc rowSpan="2">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900" u="none" strike="noStrike" dirty="0" smtClean="0">
                          <a:effectLst/>
                          <a:latin typeface="Times New Roman" pitchFamily="18" charset="0"/>
                          <a:cs typeface="Times New Roman" pitchFamily="18" charset="0"/>
                        </a:rPr>
                        <a:t>Research European Market</a:t>
                      </a:r>
                      <a:endParaRPr lang="en-US" sz="900" b="0" i="0" u="none" strike="noStrike" dirty="0" smtClean="0">
                        <a:effectLst/>
                        <a:latin typeface="Times New Roman" pitchFamily="18" charset="0"/>
                        <a:cs typeface="Times New Roman" pitchFamily="18" charset="0"/>
                      </a:endParaRPr>
                    </a:p>
                    <a:p>
                      <a:pPr algn="ctr" fontAlgn="b"/>
                      <a:r>
                        <a:rPr lang="zh-CN" altLang="en-US" sz="900" u="none" strike="noStrike" dirty="0">
                          <a:effectLst/>
                          <a:latin typeface="Times New Roman" pitchFamily="18" charset="0"/>
                          <a:cs typeface="Times New Roman" pitchFamily="18" charset="0"/>
                        </a:rPr>
                        <a:t>　</a:t>
                      </a:r>
                      <a:endParaRPr lang="zh-CN" altLang="en-US" sz="900" b="0" i="0" u="none" strike="noStrike" dirty="0">
                        <a:effectLst/>
                        <a:latin typeface="Times New Roman" pitchFamily="18" charset="0"/>
                        <a:cs typeface="Times New Roman" pitchFamily="18" charset="0"/>
                      </a:endParaRPr>
                    </a:p>
                  </a:txBody>
                  <a:tcPr marL="0" marR="0" marT="0" marB="0" vert="vert270" anchor="b"/>
                </a:tc>
                <a:tc rowSpan="2" gridSpan="2">
                  <a:txBody>
                    <a:bodyPr/>
                    <a:lstStyle/>
                    <a:p>
                      <a:pPr algn="l" fontAlgn="b"/>
                      <a:r>
                        <a:rPr lang="zh-CN" altLang="en-US" sz="600" u="none" strike="noStrike" dirty="0">
                          <a:effectLst/>
                        </a:rPr>
                        <a:t>　</a:t>
                      </a:r>
                      <a:endParaRPr lang="zh-CN" altLang="en-US" sz="600" b="0" i="0" u="none" strike="noStrike" dirty="0">
                        <a:effectLst/>
                        <a:latin typeface="Arial"/>
                      </a:endParaRPr>
                    </a:p>
                  </a:txBody>
                  <a:tcPr marL="0" marR="0" marT="0" marB="0"/>
                </a:tc>
                <a:tc rowSpan="2" hMerge="1">
                  <a:txBody>
                    <a:bodyPr/>
                    <a:lstStyle/>
                    <a:p>
                      <a:endParaRPr lang="zh-CN" altLang="en-US"/>
                    </a:p>
                  </a:txBody>
                  <a:tcPr/>
                </a:tc>
                <a:tc rowSpan="2">
                  <a:txBody>
                    <a:bodyPr/>
                    <a:lstStyle/>
                    <a:p>
                      <a:pPr algn="ctr" fontAlgn="b"/>
                      <a:r>
                        <a:rPr lang="zh-CN" altLang="en-US" sz="900" u="none" strike="noStrike" dirty="0">
                          <a:effectLst/>
                          <a:latin typeface="Times New Roman" pitchFamily="18" charset="0"/>
                          <a:cs typeface="Times New Roman" pitchFamily="18" charset="0"/>
                        </a:rPr>
                        <a:t>　</a:t>
                      </a:r>
                      <a:r>
                        <a:rPr lang="en-GB" altLang="zh-CN" sz="900" u="none" strike="noStrike" dirty="0" smtClean="0">
                          <a:effectLst/>
                          <a:latin typeface="Times New Roman" pitchFamily="18" charset="0"/>
                          <a:cs typeface="Times New Roman" pitchFamily="18" charset="0"/>
                        </a:rPr>
                        <a:t>Increase</a:t>
                      </a:r>
                      <a:r>
                        <a:rPr lang="en-GB" altLang="zh-CN" sz="900" u="none" strike="noStrike" baseline="0" dirty="0" smtClean="0">
                          <a:effectLst/>
                          <a:latin typeface="Times New Roman" pitchFamily="18" charset="0"/>
                          <a:cs typeface="Times New Roman" pitchFamily="18" charset="0"/>
                        </a:rPr>
                        <a:t> the ratio of sales in Europe to UK to 40/60</a:t>
                      </a:r>
                      <a:endParaRPr lang="zh-CN" altLang="en-US" sz="900" b="0" i="0" u="none" strike="noStrike" dirty="0">
                        <a:effectLst/>
                        <a:latin typeface="Times New Roman" pitchFamily="18" charset="0"/>
                        <a:cs typeface="Times New Roman" pitchFamily="18" charset="0"/>
                      </a:endParaRPr>
                    </a:p>
                  </a:txBody>
                  <a:tcPr marL="0" marR="0" marT="0" marB="0" vert="vert270" anchor="b"/>
                </a:tc>
                <a:tc rowSpan="2">
                  <a:txBody>
                    <a:bodyPr/>
                    <a:lstStyle/>
                    <a:p>
                      <a:pPr algn="ctr" fontAlgn="b"/>
                      <a:r>
                        <a:rPr lang="zh-CN" altLang="en-US" sz="900" u="none" strike="noStrike" dirty="0" smtClean="0">
                          <a:effectLst/>
                          <a:latin typeface="Times New Roman" pitchFamily="18" charset="0"/>
                          <a:cs typeface="Times New Roman" pitchFamily="18" charset="0"/>
                        </a:rPr>
                        <a:t>　</a:t>
                      </a:r>
                      <a:r>
                        <a:rPr lang="en-GB" altLang="zh-CN" sz="900" u="none" strike="noStrike" dirty="0" smtClean="0">
                          <a:effectLst/>
                          <a:latin typeface="Times New Roman" pitchFamily="18" charset="0"/>
                          <a:cs typeface="Times New Roman" pitchFamily="18" charset="0"/>
                        </a:rPr>
                        <a:t>Reducing</a:t>
                      </a:r>
                      <a:r>
                        <a:rPr lang="en-GB" altLang="zh-CN" sz="900" u="none" strike="noStrike" baseline="0" dirty="0" smtClean="0">
                          <a:effectLst/>
                          <a:latin typeface="Times New Roman" pitchFamily="18" charset="0"/>
                          <a:cs typeface="Times New Roman" pitchFamily="18" charset="0"/>
                        </a:rPr>
                        <a:t> waste and defects by 20%</a:t>
                      </a:r>
                      <a:endParaRPr lang="zh-CN" altLang="en-US" sz="900" b="0" i="0" u="none" strike="noStrike" dirty="0">
                        <a:effectLst/>
                        <a:latin typeface="Times New Roman" pitchFamily="18" charset="0"/>
                        <a:cs typeface="Times New Roman" pitchFamily="18" charset="0"/>
                      </a:endParaRPr>
                    </a:p>
                  </a:txBody>
                  <a:tcPr marL="0" marR="0" marT="0" marB="0" vert="vert270" anchor="b"/>
                </a:tc>
                <a:tc rowSpan="2">
                  <a:txBody>
                    <a:bodyPr/>
                    <a:lstStyle/>
                    <a:p>
                      <a:pPr algn="ctr" fontAlgn="b"/>
                      <a:r>
                        <a:rPr lang="zh-CN" altLang="en-US" sz="900" u="none" strike="noStrike" dirty="0">
                          <a:effectLst/>
                          <a:latin typeface="Times New Roman" pitchFamily="18" charset="0"/>
                          <a:cs typeface="Times New Roman" pitchFamily="18" charset="0"/>
                        </a:rPr>
                        <a:t>　</a:t>
                      </a:r>
                      <a:r>
                        <a:rPr lang="en-GB" altLang="zh-CN" sz="900" u="none" strike="noStrike" dirty="0" smtClean="0">
                          <a:effectLst/>
                          <a:latin typeface="Times New Roman" pitchFamily="18" charset="0"/>
                          <a:cs typeface="Times New Roman" pitchFamily="18" charset="0"/>
                        </a:rPr>
                        <a:t>Achieve winning</a:t>
                      </a:r>
                      <a:r>
                        <a:rPr lang="en-GB" altLang="zh-CN" sz="900" u="none" strike="noStrike" baseline="0" dirty="0" smtClean="0">
                          <a:effectLst/>
                          <a:latin typeface="Times New Roman" pitchFamily="18" charset="0"/>
                          <a:cs typeface="Times New Roman" pitchFamily="18" charset="0"/>
                        </a:rPr>
                        <a:t> promotional strategies to a market spend of £250k </a:t>
                      </a:r>
                      <a:endParaRPr lang="zh-CN" altLang="en-US" sz="900" b="0" i="0" u="none" strike="noStrike" dirty="0">
                        <a:effectLst/>
                        <a:latin typeface="Times New Roman" pitchFamily="18" charset="0"/>
                        <a:cs typeface="Times New Roman" pitchFamily="18" charset="0"/>
                      </a:endParaRPr>
                    </a:p>
                  </a:txBody>
                  <a:tcPr marL="0" marR="0" marT="0" marB="0" vert="vert270" anchor="b"/>
                </a:tc>
                <a:tc rowSpan="2">
                  <a:txBody>
                    <a:bodyPr/>
                    <a:lstStyle/>
                    <a:p>
                      <a:pPr algn="ctr" fontAlgn="b"/>
                      <a:r>
                        <a:rPr lang="zh-CN" altLang="en-US" sz="900" u="none" strike="noStrike" dirty="0">
                          <a:effectLst/>
                        </a:rPr>
                        <a:t>　</a:t>
                      </a:r>
                      <a:r>
                        <a:rPr lang="en-GB" altLang="zh-CN" sz="900" u="none" strike="noStrike" dirty="0" smtClean="0">
                          <a:effectLst/>
                          <a:latin typeface="Times New Roman" pitchFamily="18" charset="0"/>
                          <a:cs typeface="Times New Roman" pitchFamily="18" charset="0"/>
                        </a:rPr>
                        <a:t>Capital expenditure of £150k  on technological advancement</a:t>
                      </a:r>
                      <a:endParaRPr lang="zh-CN" altLang="en-US" sz="900" b="0" i="0" u="none" strike="noStrike" dirty="0">
                        <a:effectLst/>
                        <a:latin typeface="Times New Roman" pitchFamily="18" charset="0"/>
                        <a:cs typeface="Times New Roman" pitchFamily="18" charset="0"/>
                      </a:endParaRPr>
                    </a:p>
                  </a:txBody>
                  <a:tcPr marL="0" marR="0" marT="0" marB="0" vert="vert270" anchor="b"/>
                </a:tc>
                <a:tc rowSpan="2">
                  <a:txBody>
                    <a:bodyPr/>
                    <a:lstStyle/>
                    <a:p>
                      <a:pPr algn="ctr" fontAlgn="b"/>
                      <a:r>
                        <a:rPr lang="zh-CN" altLang="en-US" sz="900" u="none" strike="noStrike" dirty="0">
                          <a:effectLst/>
                          <a:latin typeface="Times New Roman" pitchFamily="18" charset="0"/>
                          <a:cs typeface="Times New Roman" pitchFamily="18" charset="0"/>
                        </a:rPr>
                        <a:t>　</a:t>
                      </a:r>
                      <a:r>
                        <a:rPr lang="en-GB" altLang="zh-CN" sz="900" u="none" strike="noStrike" dirty="0" smtClean="0">
                          <a:effectLst/>
                          <a:latin typeface="Times New Roman" pitchFamily="18" charset="0"/>
                          <a:cs typeface="Times New Roman" pitchFamily="18" charset="0"/>
                        </a:rPr>
                        <a:t>Reduce administrative costs by 10%</a:t>
                      </a:r>
                      <a:endParaRPr lang="zh-CN" altLang="en-US" sz="900" b="0" i="0" u="none" strike="noStrike" dirty="0">
                        <a:effectLst/>
                        <a:latin typeface="Times New Roman" pitchFamily="18" charset="0"/>
                        <a:cs typeface="Times New Roman" pitchFamily="18" charset="0"/>
                      </a:endParaRPr>
                    </a:p>
                  </a:txBody>
                  <a:tcPr marL="0" marR="0" marT="0" marB="0" vert="vert270" anchor="b"/>
                </a:tc>
                <a:tc gridSpan="8">
                  <a:txBody>
                    <a:bodyPr/>
                    <a:lstStyle/>
                    <a:p>
                      <a:pPr algn="ctr" fontAlgn="ctr"/>
                      <a:r>
                        <a:rPr lang="en-US" sz="1100" u="none" strike="noStrike">
                          <a:effectLst/>
                        </a:rPr>
                        <a:t>RESOURCES </a:t>
                      </a:r>
                      <a:endParaRPr lang="en-US" sz="1100" b="1" i="0" u="none" strike="noStrike">
                        <a:effectLst/>
                        <a:latin typeface="Arial"/>
                      </a:endParaRPr>
                    </a:p>
                  </a:txBody>
                  <a:tcPr marL="0" marR="0"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2221539">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gridSpan="2" vMerge="1">
                  <a:txBody>
                    <a:bodyPr/>
                    <a:lstStyle/>
                    <a:p>
                      <a:endParaRPr lang="zh-CN" altLang="en-US"/>
                    </a:p>
                  </a:txBody>
                  <a:tcPr/>
                </a:tc>
                <a:tc hMerge="1"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ctr" fontAlgn="b"/>
                      <a:r>
                        <a:rPr lang="zh-CN" altLang="en-US" sz="900" u="none" strike="noStrike" dirty="0">
                          <a:effectLst/>
                        </a:rPr>
                        <a:t>　</a:t>
                      </a:r>
                      <a:endParaRPr lang="zh-CN" altLang="en-US" sz="900" b="0" i="0" u="none" strike="noStrike" dirty="0">
                        <a:effectLst/>
                        <a:latin typeface="Arial"/>
                      </a:endParaRPr>
                    </a:p>
                  </a:txBody>
                  <a:tcPr marL="0" marR="0" marT="0" marB="0" vert="vert270" anchor="b"/>
                </a:tc>
                <a:tc>
                  <a:txBody>
                    <a:bodyPr/>
                    <a:lstStyle/>
                    <a:p>
                      <a:pPr algn="ctr" fontAlgn="b"/>
                      <a:r>
                        <a:rPr lang="zh-CN" altLang="en-US" sz="900" u="none" strike="noStrike">
                          <a:effectLst/>
                        </a:rPr>
                        <a:t>　</a:t>
                      </a:r>
                      <a:endParaRPr lang="zh-CN" altLang="en-US" sz="900" b="0" i="0" u="none" strike="noStrike">
                        <a:effectLst/>
                        <a:latin typeface="Arial"/>
                      </a:endParaRPr>
                    </a:p>
                  </a:txBody>
                  <a:tcPr marL="0" marR="0" marT="0" marB="0" vert="vert270" anchor="b"/>
                </a:tc>
                <a:tc>
                  <a:txBody>
                    <a:bodyPr/>
                    <a:lstStyle/>
                    <a:p>
                      <a:pPr algn="ctr" fontAlgn="b"/>
                      <a:r>
                        <a:rPr lang="zh-CN" altLang="en-US" sz="900" u="none" strike="noStrike" dirty="0">
                          <a:effectLst/>
                        </a:rPr>
                        <a:t>　</a:t>
                      </a:r>
                      <a:endParaRPr lang="zh-CN" altLang="en-US" sz="900" b="0" i="0" u="none" strike="noStrike" dirty="0">
                        <a:effectLst/>
                        <a:latin typeface="Arial"/>
                      </a:endParaRPr>
                    </a:p>
                  </a:txBody>
                  <a:tcPr marL="0" marR="0" marT="0" marB="0" vert="vert270" anchor="b"/>
                </a:tc>
                <a:tc>
                  <a:txBody>
                    <a:bodyPr/>
                    <a:lstStyle/>
                    <a:p>
                      <a:pPr algn="ctr" fontAlgn="b"/>
                      <a:r>
                        <a:rPr lang="zh-CN" altLang="en-US" sz="900" u="none" strike="noStrike" dirty="0">
                          <a:effectLst/>
                        </a:rPr>
                        <a:t>　</a:t>
                      </a:r>
                      <a:endParaRPr lang="zh-CN" altLang="en-US" sz="900" b="0" i="0" u="none" strike="noStrike" dirty="0">
                        <a:effectLst/>
                        <a:latin typeface="Arial"/>
                      </a:endParaRPr>
                    </a:p>
                  </a:txBody>
                  <a:tcPr marL="0" marR="0" marT="0" marB="0" vert="vert270" anchor="b"/>
                </a:tc>
                <a:tc>
                  <a:txBody>
                    <a:bodyPr/>
                    <a:lstStyle/>
                    <a:p>
                      <a:pPr algn="ctr" fontAlgn="b"/>
                      <a:r>
                        <a:rPr lang="zh-CN" altLang="en-US" sz="900" u="none" strike="noStrike" dirty="0">
                          <a:effectLst/>
                        </a:rPr>
                        <a:t>　</a:t>
                      </a:r>
                      <a:endParaRPr lang="zh-CN" altLang="en-US" sz="900" b="0" i="0" u="none" strike="noStrike" dirty="0">
                        <a:effectLst/>
                        <a:latin typeface="Arial"/>
                      </a:endParaRPr>
                    </a:p>
                  </a:txBody>
                  <a:tcPr marL="0" marR="0" marT="0" marB="0" vert="vert270" anchor="b"/>
                </a:tc>
                <a:tc>
                  <a:txBody>
                    <a:bodyPr/>
                    <a:lstStyle/>
                    <a:p>
                      <a:pPr algn="ctr" fontAlgn="b"/>
                      <a:r>
                        <a:rPr lang="zh-CN" altLang="en-US" sz="900" u="none" strike="noStrike" dirty="0">
                          <a:effectLst/>
                        </a:rPr>
                        <a:t>　</a:t>
                      </a:r>
                      <a:endParaRPr lang="zh-CN" altLang="en-US" sz="900" b="0" i="0" u="none" strike="noStrike" dirty="0">
                        <a:effectLst/>
                        <a:latin typeface="Arial"/>
                      </a:endParaRPr>
                    </a:p>
                  </a:txBody>
                  <a:tcPr marL="0" marR="0" marT="0" marB="0" vert="vert270" anchor="b"/>
                </a:tc>
                <a:tc>
                  <a:txBody>
                    <a:bodyPr/>
                    <a:lstStyle/>
                    <a:p>
                      <a:pPr algn="ctr" fontAlgn="b"/>
                      <a:r>
                        <a:rPr lang="zh-CN" altLang="en-US" sz="900" u="none" strike="noStrike" dirty="0">
                          <a:effectLst/>
                        </a:rPr>
                        <a:t>　</a:t>
                      </a:r>
                      <a:endParaRPr lang="zh-CN" altLang="en-US" sz="900" b="0" i="0" u="none" strike="noStrike" dirty="0">
                        <a:effectLst/>
                        <a:latin typeface="Arial"/>
                      </a:endParaRPr>
                    </a:p>
                  </a:txBody>
                  <a:tcPr marL="0" marR="0" marT="0" marB="0" vert="vert270" anchor="b"/>
                </a:tc>
                <a:tc>
                  <a:txBody>
                    <a:bodyPr/>
                    <a:lstStyle/>
                    <a:p>
                      <a:pPr algn="ctr" fontAlgn="b"/>
                      <a:r>
                        <a:rPr lang="zh-CN" altLang="en-US" sz="900" u="none" strike="noStrike" dirty="0">
                          <a:effectLst/>
                        </a:rPr>
                        <a:t>　</a:t>
                      </a:r>
                      <a:endParaRPr lang="zh-CN" altLang="en-US" sz="900" b="0" i="0" u="none" strike="noStrike" dirty="0">
                        <a:effectLst/>
                        <a:latin typeface="Arial"/>
                      </a:endParaRPr>
                    </a:p>
                  </a:txBody>
                  <a:tcPr marL="0" marR="0" marT="0" marB="0" vert="vert270" anchor="b"/>
                </a:tc>
              </a:tr>
              <a:tr h="185611">
                <a:tc>
                  <a:txBody>
                    <a:bodyPr/>
                    <a:lstStyle/>
                    <a:p>
                      <a:pPr algn="l" fontAlgn="b"/>
                      <a:r>
                        <a:rPr lang="zh-CN" altLang="en-US" sz="800" u="none" strike="noStrike">
                          <a:effectLst/>
                        </a:rPr>
                        <a:t>　</a:t>
                      </a:r>
                      <a:endParaRPr lang="zh-CN" altLang="en-US" sz="800" b="1" i="0" u="none" strike="noStrike">
                        <a:effectLst/>
                        <a:latin typeface="Arial"/>
                      </a:endParaRPr>
                    </a:p>
                  </a:txBody>
                  <a:tcPr marL="0" marR="0" marT="0" marB="0" anchor="b"/>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en-GB" altLang="zh-CN" sz="800" u="none" strike="noStrike" dirty="0" smtClean="0">
                          <a:effectLst/>
                        </a:rPr>
                        <a:t>X</a:t>
                      </a:r>
                      <a:r>
                        <a:rPr lang="zh-CN" altLang="en-US" sz="800" u="none" strike="noStrike" dirty="0">
                          <a:effectLst/>
                        </a:rPr>
                        <a:t>　</a:t>
                      </a:r>
                      <a:endParaRPr lang="zh-CN" altLang="en-US" sz="800" b="1" i="0" u="none" strike="noStrike" dirty="0">
                        <a:effectLst/>
                        <a:latin typeface="Arial"/>
                      </a:endParaRPr>
                    </a:p>
                  </a:txBody>
                  <a:tcPr marL="0" marR="0" marT="0" marB="0" anchor="ctr"/>
                </a:tc>
                <a:tc>
                  <a:txBody>
                    <a:bodyPr/>
                    <a:lstStyle/>
                    <a:p>
                      <a:pPr algn="ctr" fontAlgn="ctr"/>
                      <a:r>
                        <a:rPr lang="en-US" sz="800" u="none" strike="noStrike">
                          <a:effectLst/>
                        </a:rPr>
                        <a:t>A</a:t>
                      </a:r>
                      <a:endParaRPr lang="en-US" sz="800" b="0" i="0" u="none" strike="noStrike">
                        <a:effectLst/>
                        <a:latin typeface="Arial"/>
                      </a:endParaRPr>
                    </a:p>
                  </a:txBody>
                  <a:tcPr marL="0" marR="0" marT="0" marB="0" anchor="ctr"/>
                </a:tc>
                <a:tc>
                  <a:txBody>
                    <a:bodyPr/>
                    <a:lstStyle/>
                    <a:p>
                      <a:pPr algn="l" fontAlgn="ctr"/>
                      <a:r>
                        <a:rPr lang="en-US" sz="900" b="0" i="0" u="none" strike="noStrike" baseline="0" dirty="0" smtClean="0">
                          <a:effectLst/>
                          <a:latin typeface="Times New Roman" pitchFamily="18" charset="0"/>
                          <a:cs typeface="Times New Roman" pitchFamily="18" charset="0"/>
                        </a:rPr>
                        <a:t>Gain substantial European market share</a:t>
                      </a:r>
                      <a:endParaRPr lang="en-US" sz="900" b="0" i="0" u="none" strike="noStrike" dirty="0">
                        <a:effectLst/>
                        <a:latin typeface="Times New Roman" pitchFamily="18" charset="0"/>
                        <a:cs typeface="Times New Roman" pitchFamily="18" charset="0"/>
                      </a:endParaRPr>
                    </a:p>
                  </a:txBody>
                  <a:tcPr marL="0" marR="0" marT="0" marB="0" anchor="ctr"/>
                </a:tc>
                <a:tc>
                  <a:txBody>
                    <a:bodyPr/>
                    <a:lstStyle/>
                    <a:p>
                      <a:pPr algn="ctr" fontAlgn="ctr"/>
                      <a:r>
                        <a:rPr lang="zh-CN" altLang="en-US" sz="800" u="none" strike="noStrike" dirty="0">
                          <a:effectLst/>
                        </a:rPr>
                        <a:t>　</a:t>
                      </a:r>
                      <a:endParaRPr lang="zh-CN" altLang="en-US" sz="800" b="1" i="0" u="none" strike="noStrike" dirty="0">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l" fontAlgn="b"/>
                      <a:r>
                        <a:rPr lang="zh-CN" altLang="en-US" sz="600" u="none" strike="noStrike">
                          <a:effectLst/>
                        </a:rPr>
                        <a:t>　</a:t>
                      </a:r>
                      <a:endParaRPr lang="zh-CN" altLang="en-US" sz="600" b="1" i="0" u="none" strike="noStrike">
                        <a:effectLst/>
                        <a:latin typeface="Arial"/>
                      </a:endParaRPr>
                    </a:p>
                  </a:txBody>
                  <a:tcPr marL="0" marR="0" marT="0" marB="0" anchor="b"/>
                </a:tc>
                <a:tc gridSpan="6">
                  <a:txBody>
                    <a:bodyPr/>
                    <a:lstStyle/>
                    <a:p>
                      <a:pPr algn="l" fontAlgn="b"/>
                      <a:endParaRPr lang="zh-CN" altLang="en-US" sz="900" b="1" i="0" u="none" strike="noStrike">
                        <a:effectLst/>
                        <a:latin typeface="Arial"/>
                      </a:endParaRPr>
                    </a:p>
                  </a:txBody>
                  <a:tcPr marL="0" marR="0" marT="0" marB="0" anchor="b"/>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l" fontAlgn="b"/>
                      <a:r>
                        <a:rPr lang="zh-CN" altLang="en-US" sz="600" u="none" strike="noStrike">
                          <a:effectLst/>
                        </a:rPr>
                        <a:t>　</a:t>
                      </a:r>
                      <a:endParaRPr lang="zh-CN" altLang="en-US" sz="600" b="0" i="0" u="none" strike="noStrike">
                        <a:effectLst/>
                        <a:latin typeface="Arial"/>
                      </a:endParaRPr>
                    </a:p>
                  </a:txBody>
                  <a:tcPr marL="0" marR="0" marT="0" marB="0" anchor="b"/>
                </a:tc>
              </a:tr>
              <a:tr h="185611">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en-GB" altLang="zh-CN" sz="800" u="none" strike="noStrike" dirty="0" smtClean="0">
                          <a:effectLst/>
                        </a:rPr>
                        <a:t>X</a:t>
                      </a:r>
                      <a:r>
                        <a:rPr lang="zh-CN" altLang="en-US" sz="800" u="none" strike="noStrike" dirty="0">
                          <a:effectLst/>
                        </a:rPr>
                        <a:t>　</a:t>
                      </a:r>
                      <a:endParaRPr lang="zh-CN" altLang="en-US" sz="800" b="1" i="0" u="none" strike="noStrike" dirty="0">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en-US" sz="800" u="none" strike="noStrike">
                          <a:effectLst/>
                        </a:rPr>
                        <a:t>B</a:t>
                      </a:r>
                      <a:endParaRPr lang="en-US" sz="800" b="0" i="0" u="none" strike="noStrike">
                        <a:effectLst/>
                        <a:latin typeface="Arial"/>
                      </a:endParaRPr>
                    </a:p>
                  </a:txBody>
                  <a:tcPr marL="0" marR="0" marT="0" marB="0" anchor="ctr"/>
                </a:tc>
                <a:tc>
                  <a:txBody>
                    <a:bodyPr/>
                    <a:lstStyle/>
                    <a:p>
                      <a:pPr algn="l" fontAlgn="ctr"/>
                      <a:r>
                        <a:rPr lang="en-US" sz="900" b="0" i="0" u="none" strike="noStrike" baseline="0" dirty="0" smtClean="0">
                          <a:effectLst/>
                          <a:latin typeface="Times New Roman" pitchFamily="18" charset="0"/>
                          <a:cs typeface="Times New Roman" pitchFamily="18" charset="0"/>
                        </a:rPr>
                        <a:t>Increase the profits after tax to £1m</a:t>
                      </a:r>
                      <a:endParaRPr lang="en-US" sz="900" b="0" i="0" u="none" strike="noStrike" dirty="0">
                        <a:effectLst/>
                        <a:latin typeface="Times New Roman" pitchFamily="18" charset="0"/>
                        <a:cs typeface="Times New Roman" pitchFamily="18" charset="0"/>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l" fontAlgn="b"/>
                      <a:r>
                        <a:rPr lang="zh-CN" altLang="en-US" sz="600" u="none" strike="noStrike">
                          <a:effectLst/>
                        </a:rPr>
                        <a:t>　</a:t>
                      </a:r>
                      <a:endParaRPr lang="zh-CN" altLang="en-US" sz="600" b="1" i="0" u="none" strike="noStrike">
                        <a:effectLst/>
                        <a:latin typeface="Arial"/>
                      </a:endParaRPr>
                    </a:p>
                  </a:txBody>
                  <a:tcPr marL="0" marR="0" marT="0" marB="0" anchor="b"/>
                </a:tc>
                <a:tc gridSpan="6">
                  <a:txBody>
                    <a:bodyPr/>
                    <a:lstStyle/>
                    <a:p>
                      <a:pPr algn="l" fontAlgn="b"/>
                      <a:endParaRPr lang="zh-CN" altLang="en-US" sz="900" b="1" i="0" u="none" strike="noStrike">
                        <a:effectLst/>
                        <a:latin typeface="Arial"/>
                      </a:endParaRPr>
                    </a:p>
                  </a:txBody>
                  <a:tcPr marL="0" marR="0" marT="0" marB="0" anchor="b"/>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l" fontAlgn="b"/>
                      <a:r>
                        <a:rPr lang="zh-CN" altLang="en-US" sz="600" u="none" strike="noStrike">
                          <a:effectLst/>
                        </a:rPr>
                        <a:t>　</a:t>
                      </a:r>
                      <a:endParaRPr lang="zh-CN" altLang="en-US" sz="600" b="0" i="0" u="none" strike="noStrike">
                        <a:effectLst/>
                        <a:latin typeface="Arial"/>
                      </a:endParaRPr>
                    </a:p>
                  </a:txBody>
                  <a:tcPr marL="0" marR="0" marT="0" marB="0" anchor="b"/>
                </a:tc>
              </a:tr>
              <a:tr h="185611">
                <a:tc>
                  <a:txBody>
                    <a:bodyPr/>
                    <a:lstStyle/>
                    <a:p>
                      <a:pPr algn="l" fontAlgn="b"/>
                      <a:r>
                        <a:rPr lang="zh-CN" altLang="en-US" sz="800" u="none" strike="noStrike">
                          <a:effectLst/>
                        </a:rPr>
                        <a:t>　</a:t>
                      </a:r>
                      <a:endParaRPr lang="zh-CN" altLang="en-US" sz="800" b="1" i="0" u="none" strike="noStrike">
                        <a:effectLst/>
                        <a:latin typeface="Arial"/>
                      </a:endParaRPr>
                    </a:p>
                  </a:txBody>
                  <a:tcPr marL="0" marR="0" marT="0" marB="0" anchor="b"/>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en-GB" altLang="zh-CN" sz="800" u="none" strike="noStrike" dirty="0" smtClean="0">
                          <a:effectLst/>
                        </a:rPr>
                        <a:t>X</a:t>
                      </a:r>
                      <a:r>
                        <a:rPr lang="zh-CN" altLang="en-US" sz="800" u="none" strike="noStrike" dirty="0">
                          <a:effectLst/>
                        </a:rPr>
                        <a:t>　</a:t>
                      </a:r>
                      <a:endParaRPr lang="zh-CN" altLang="en-US" sz="800" b="1" i="0" u="none" strike="noStrike" dirty="0">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en-US" sz="800" u="none" strike="noStrike">
                          <a:effectLst/>
                        </a:rPr>
                        <a:t>C</a:t>
                      </a:r>
                      <a:endParaRPr lang="en-US" sz="800" b="0" i="0" u="none" strike="noStrike">
                        <a:effectLst/>
                        <a:latin typeface="Arial"/>
                      </a:endParaRPr>
                    </a:p>
                  </a:txBody>
                  <a:tcPr marL="0" marR="0" marT="0" marB="0" anchor="ctr"/>
                </a:tc>
                <a:tc>
                  <a:txBody>
                    <a:bodyPr/>
                    <a:lstStyle/>
                    <a:p>
                      <a:pPr algn="l" fontAlgn="ctr"/>
                      <a:r>
                        <a:rPr lang="en-US" sz="900" b="0" i="0" u="none" strike="noStrike" dirty="0" smtClean="0">
                          <a:effectLst/>
                          <a:latin typeface="Times New Roman" pitchFamily="18" charset="0"/>
                          <a:cs typeface="Times New Roman" pitchFamily="18" charset="0"/>
                        </a:rPr>
                        <a:t>Increase sales to £15m</a:t>
                      </a:r>
                      <a:endParaRPr lang="en-US" sz="900" b="0" i="0" u="none" strike="noStrike" dirty="0">
                        <a:effectLst/>
                        <a:latin typeface="Times New Roman" pitchFamily="18" charset="0"/>
                        <a:cs typeface="Times New Roman" pitchFamily="18" charset="0"/>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l" fontAlgn="b"/>
                      <a:r>
                        <a:rPr lang="zh-CN" altLang="en-US" sz="600" u="none" strike="noStrike">
                          <a:effectLst/>
                        </a:rPr>
                        <a:t>　</a:t>
                      </a:r>
                      <a:endParaRPr lang="zh-CN" altLang="en-US" sz="600" b="1" i="0" u="none" strike="noStrike">
                        <a:effectLst/>
                        <a:latin typeface="Arial"/>
                      </a:endParaRPr>
                    </a:p>
                  </a:txBody>
                  <a:tcPr marL="0" marR="0" marT="0" marB="0" anchor="b"/>
                </a:tc>
                <a:tc>
                  <a:txBody>
                    <a:bodyPr/>
                    <a:lstStyle/>
                    <a:p>
                      <a:pPr algn="l" fontAlgn="b"/>
                      <a:endParaRPr lang="zh-CN" altLang="en-US" sz="900" b="1" i="0" u="none" strike="noStrike">
                        <a:effectLst/>
                        <a:latin typeface="Arial"/>
                      </a:endParaRPr>
                    </a:p>
                  </a:txBody>
                  <a:tcPr marL="0" marR="0" marT="0" marB="0" anchor="b"/>
                </a:tc>
                <a:tc>
                  <a:txBody>
                    <a:bodyPr/>
                    <a:lstStyle/>
                    <a:p>
                      <a:pPr algn="l" fontAlgn="b"/>
                      <a:endParaRPr lang="zh-CN" altLang="en-US" sz="900" b="1" i="0" u="none" strike="noStrike">
                        <a:effectLst/>
                        <a:latin typeface="Arial"/>
                      </a:endParaRPr>
                    </a:p>
                  </a:txBody>
                  <a:tcPr marL="0" marR="0" marT="0" marB="0" anchor="b"/>
                </a:tc>
                <a:tc>
                  <a:txBody>
                    <a:bodyPr/>
                    <a:lstStyle/>
                    <a:p>
                      <a:pPr algn="l" fontAlgn="b"/>
                      <a:endParaRPr lang="zh-CN" altLang="en-US" sz="900" b="1" i="0" u="none" strike="noStrike">
                        <a:effectLst/>
                        <a:latin typeface="Arial"/>
                      </a:endParaRPr>
                    </a:p>
                  </a:txBody>
                  <a:tcPr marL="0" marR="0" marT="0" marB="0" anchor="b"/>
                </a:tc>
                <a:tc>
                  <a:txBody>
                    <a:bodyPr/>
                    <a:lstStyle/>
                    <a:p>
                      <a:pPr algn="l" fontAlgn="b"/>
                      <a:endParaRPr lang="zh-CN" altLang="en-US" sz="900" b="1" i="0" u="none" strike="noStrike">
                        <a:effectLst/>
                        <a:latin typeface="Arial"/>
                      </a:endParaRPr>
                    </a:p>
                  </a:txBody>
                  <a:tcPr marL="0" marR="0" marT="0" marB="0" anchor="b"/>
                </a:tc>
                <a:tc>
                  <a:txBody>
                    <a:bodyPr/>
                    <a:lstStyle/>
                    <a:p>
                      <a:pPr algn="l" fontAlgn="b"/>
                      <a:endParaRPr lang="zh-CN" altLang="en-US" sz="900" b="1" i="0" u="none" strike="noStrike">
                        <a:effectLst/>
                        <a:latin typeface="Arial"/>
                      </a:endParaRPr>
                    </a:p>
                  </a:txBody>
                  <a:tcPr marL="0" marR="0" marT="0" marB="0" anchor="b"/>
                </a:tc>
                <a:tc>
                  <a:txBody>
                    <a:bodyPr/>
                    <a:lstStyle/>
                    <a:p>
                      <a:pPr algn="l" fontAlgn="b"/>
                      <a:endParaRPr lang="zh-CN" altLang="en-US" sz="900" b="1" i="0" u="none" strike="noStrike">
                        <a:effectLst/>
                        <a:latin typeface="Arial"/>
                      </a:endParaRPr>
                    </a:p>
                  </a:txBody>
                  <a:tcPr marL="0" marR="0" marT="0" marB="0" anchor="b"/>
                </a:tc>
                <a:tc>
                  <a:txBody>
                    <a:bodyPr/>
                    <a:lstStyle/>
                    <a:p>
                      <a:pPr algn="l" fontAlgn="b"/>
                      <a:r>
                        <a:rPr lang="zh-CN" altLang="en-US" sz="600" u="none" strike="noStrike">
                          <a:effectLst/>
                        </a:rPr>
                        <a:t>　</a:t>
                      </a:r>
                      <a:endParaRPr lang="zh-CN" altLang="en-US" sz="600" b="0" i="0" u="none" strike="noStrike">
                        <a:effectLst/>
                        <a:latin typeface="Arial"/>
                      </a:endParaRPr>
                    </a:p>
                  </a:txBody>
                  <a:tcPr marL="0" marR="0" marT="0" marB="0" anchor="b"/>
                </a:tc>
              </a:tr>
              <a:tr h="185611">
                <a:tc>
                  <a:txBody>
                    <a:bodyPr/>
                    <a:lstStyle/>
                    <a:p>
                      <a:pPr algn="l" fontAlgn="b"/>
                      <a:r>
                        <a:rPr lang="zh-CN" altLang="en-US" sz="800" u="none" strike="noStrike">
                          <a:effectLst/>
                        </a:rPr>
                        <a:t>　</a:t>
                      </a:r>
                      <a:endParaRPr lang="zh-CN" altLang="en-US" sz="800" b="1" i="0" u="none" strike="noStrike">
                        <a:effectLst/>
                        <a:latin typeface="Arial"/>
                      </a:endParaRPr>
                    </a:p>
                  </a:txBody>
                  <a:tcPr marL="0" marR="0" marT="0" marB="0" anchor="b"/>
                </a:tc>
                <a:tc>
                  <a:txBody>
                    <a:bodyPr/>
                    <a:lstStyle/>
                    <a:p>
                      <a:pPr algn="ctr" fontAlgn="ctr"/>
                      <a:r>
                        <a:rPr lang="en-GB" altLang="zh-CN" sz="800" u="none" strike="noStrike" dirty="0" smtClean="0">
                          <a:effectLst/>
                        </a:rPr>
                        <a:t>X</a:t>
                      </a:r>
                      <a:r>
                        <a:rPr lang="zh-CN" altLang="en-US" sz="800" u="none" strike="noStrike" dirty="0">
                          <a:effectLst/>
                        </a:rPr>
                        <a:t>　</a:t>
                      </a:r>
                      <a:endParaRPr lang="zh-CN" altLang="en-US" sz="800" b="1" i="0" u="none" strike="noStrike" dirty="0">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en-US" sz="800" u="none" strike="noStrike">
                          <a:effectLst/>
                        </a:rPr>
                        <a:t>D</a:t>
                      </a:r>
                      <a:endParaRPr lang="en-US" sz="800" b="0" i="0" u="none" strike="noStrike">
                        <a:effectLst/>
                        <a:latin typeface="Arial"/>
                      </a:endParaRPr>
                    </a:p>
                  </a:txBody>
                  <a:tcPr marL="0" marR="0" marT="0" marB="0" anchor="ctr"/>
                </a:tc>
                <a:tc>
                  <a:txBody>
                    <a:bodyPr/>
                    <a:lstStyle/>
                    <a:p>
                      <a:pPr algn="l" fontAlgn="ctr"/>
                      <a:r>
                        <a:rPr lang="en-US" sz="900" b="0" i="0" u="none" strike="noStrike" dirty="0" smtClean="0">
                          <a:effectLst/>
                          <a:latin typeface="Times New Roman" pitchFamily="18" charset="0"/>
                          <a:cs typeface="Times New Roman" pitchFamily="18" charset="0"/>
                        </a:rPr>
                        <a:t>Improve</a:t>
                      </a:r>
                      <a:r>
                        <a:rPr lang="en-US" sz="900" b="0" i="0" u="none" strike="noStrike" baseline="0" dirty="0" smtClean="0">
                          <a:effectLst/>
                          <a:latin typeface="Times New Roman" pitchFamily="18" charset="0"/>
                          <a:cs typeface="Times New Roman" pitchFamily="18" charset="0"/>
                        </a:rPr>
                        <a:t> company  reputation through quality</a:t>
                      </a:r>
                      <a:endParaRPr lang="en-US" sz="900" b="0" i="0" u="none" strike="noStrike" dirty="0">
                        <a:effectLst/>
                        <a:latin typeface="Times New Roman" pitchFamily="18" charset="0"/>
                        <a:cs typeface="Times New Roman" pitchFamily="18" charset="0"/>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l" fontAlgn="b"/>
                      <a:r>
                        <a:rPr lang="en-US" sz="600" u="none" strike="noStrike">
                          <a:effectLst/>
                        </a:rPr>
                        <a:t>　</a:t>
                      </a:r>
                      <a:endParaRPr lang="en-US" sz="600" b="1" i="0" u="none" strike="noStrike">
                        <a:effectLst/>
                        <a:latin typeface="Arial"/>
                      </a:endParaRPr>
                    </a:p>
                  </a:txBody>
                  <a:tcPr marL="0" marR="0" marT="0" marB="0" anchor="b"/>
                </a:tc>
                <a:tc>
                  <a:txBody>
                    <a:bodyPr/>
                    <a:lstStyle/>
                    <a:p>
                      <a:pPr algn="l" fontAlgn="b"/>
                      <a:endParaRPr lang="zh-CN" altLang="en-US" sz="900" b="1" i="0" u="none" strike="noStrike">
                        <a:effectLst/>
                        <a:latin typeface="Arial"/>
                      </a:endParaRPr>
                    </a:p>
                  </a:txBody>
                  <a:tcPr marL="0" marR="0" marT="0" marB="0" anchor="b"/>
                </a:tc>
                <a:tc>
                  <a:txBody>
                    <a:bodyPr/>
                    <a:lstStyle/>
                    <a:p>
                      <a:pPr algn="l" fontAlgn="b"/>
                      <a:endParaRPr lang="zh-CN" altLang="en-US" sz="900" b="1" i="0" u="none" strike="noStrike">
                        <a:effectLst/>
                        <a:latin typeface="Arial"/>
                      </a:endParaRPr>
                    </a:p>
                  </a:txBody>
                  <a:tcPr marL="0" marR="0" marT="0" marB="0" anchor="b"/>
                </a:tc>
                <a:tc>
                  <a:txBody>
                    <a:bodyPr/>
                    <a:lstStyle/>
                    <a:p>
                      <a:pPr algn="l" fontAlgn="b"/>
                      <a:endParaRPr lang="zh-CN" altLang="en-US" sz="900" b="1" i="0" u="none" strike="noStrike">
                        <a:effectLst/>
                        <a:latin typeface="Arial"/>
                      </a:endParaRPr>
                    </a:p>
                  </a:txBody>
                  <a:tcPr marL="0" marR="0" marT="0" marB="0" anchor="b"/>
                </a:tc>
                <a:tc>
                  <a:txBody>
                    <a:bodyPr/>
                    <a:lstStyle/>
                    <a:p>
                      <a:pPr algn="l" fontAlgn="b"/>
                      <a:endParaRPr lang="zh-CN" altLang="en-US" sz="900" b="1" i="0" u="none" strike="noStrike">
                        <a:effectLst/>
                        <a:latin typeface="Arial"/>
                      </a:endParaRPr>
                    </a:p>
                  </a:txBody>
                  <a:tcPr marL="0" marR="0" marT="0" marB="0" anchor="b"/>
                </a:tc>
                <a:tc>
                  <a:txBody>
                    <a:bodyPr/>
                    <a:lstStyle/>
                    <a:p>
                      <a:pPr algn="l" fontAlgn="b"/>
                      <a:endParaRPr lang="zh-CN" altLang="en-US" sz="900" b="1" i="0" u="none" strike="noStrike">
                        <a:effectLst/>
                        <a:latin typeface="Arial"/>
                      </a:endParaRPr>
                    </a:p>
                  </a:txBody>
                  <a:tcPr marL="0" marR="0" marT="0" marB="0" anchor="b"/>
                </a:tc>
                <a:tc>
                  <a:txBody>
                    <a:bodyPr/>
                    <a:lstStyle/>
                    <a:p>
                      <a:pPr algn="l" fontAlgn="b"/>
                      <a:endParaRPr lang="zh-CN" altLang="en-US" sz="900" b="1" i="0" u="none" strike="noStrike">
                        <a:effectLst/>
                        <a:latin typeface="Arial"/>
                      </a:endParaRPr>
                    </a:p>
                  </a:txBody>
                  <a:tcPr marL="0" marR="0" marT="0" marB="0" anchor="b"/>
                </a:tc>
                <a:tc>
                  <a:txBody>
                    <a:bodyPr/>
                    <a:lstStyle/>
                    <a:p>
                      <a:pPr algn="l" fontAlgn="b"/>
                      <a:r>
                        <a:rPr lang="zh-CN" altLang="en-US" sz="600" u="none" strike="noStrike">
                          <a:effectLst/>
                        </a:rPr>
                        <a:t>　</a:t>
                      </a:r>
                      <a:endParaRPr lang="zh-CN" altLang="en-US" sz="600" b="0" i="0" u="none" strike="noStrike">
                        <a:effectLst/>
                        <a:latin typeface="Arial"/>
                      </a:endParaRPr>
                    </a:p>
                  </a:txBody>
                  <a:tcPr marL="0" marR="0" marT="0" marB="0" anchor="b"/>
                </a:tc>
              </a:tr>
              <a:tr h="162410">
                <a:tc>
                  <a:txBody>
                    <a:bodyPr/>
                    <a:lstStyle/>
                    <a:p>
                      <a:pPr algn="l" fontAlgn="b"/>
                      <a:r>
                        <a:rPr lang="zh-CN" altLang="en-US" sz="800" u="none" strike="noStrike" dirty="0">
                          <a:effectLst/>
                        </a:rPr>
                        <a:t>　</a:t>
                      </a:r>
                      <a:r>
                        <a:rPr lang="en-GB" altLang="zh-CN" sz="800" u="none" strike="noStrike" dirty="0" smtClean="0">
                          <a:effectLst/>
                        </a:rPr>
                        <a:t>X</a:t>
                      </a:r>
                      <a:endParaRPr lang="zh-CN" altLang="en-US" sz="800" b="1" i="0" u="none" strike="noStrike" dirty="0">
                        <a:effectLst/>
                        <a:latin typeface="Arial"/>
                      </a:endParaRPr>
                    </a:p>
                  </a:txBody>
                  <a:tcPr marL="0" marR="0" marT="0" marB="0" anchor="b"/>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dirty="0">
                          <a:effectLst/>
                        </a:rPr>
                        <a:t>　</a:t>
                      </a:r>
                      <a:endParaRPr lang="zh-CN" altLang="en-US" sz="800" b="1" i="0" u="none" strike="noStrike" dirty="0">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en-US" sz="800" u="none" strike="noStrike">
                          <a:effectLst/>
                        </a:rPr>
                        <a:t>E</a:t>
                      </a:r>
                      <a:endParaRPr lang="en-US" sz="800" b="0" i="0" u="none" strike="noStrike">
                        <a:effectLst/>
                        <a:latin typeface="Arial"/>
                      </a:endParaRPr>
                    </a:p>
                  </a:txBody>
                  <a:tcPr marL="0" marR="0" marT="0" marB="0" anchor="ctr"/>
                </a:tc>
                <a:tc>
                  <a:txBody>
                    <a:bodyPr/>
                    <a:lstStyle/>
                    <a:p>
                      <a:pPr algn="l" fontAlgn="ctr"/>
                      <a:r>
                        <a:rPr lang="en-US" sz="900" u="none" strike="noStrike" dirty="0" smtClean="0">
                          <a:effectLst/>
                          <a:latin typeface="Times New Roman" pitchFamily="18" charset="0"/>
                          <a:cs typeface="Times New Roman" pitchFamily="18" charset="0"/>
                        </a:rPr>
                        <a:t>Reduce</a:t>
                      </a:r>
                      <a:r>
                        <a:rPr lang="en-US" sz="900" u="none" strike="noStrike" baseline="0" dirty="0" smtClean="0">
                          <a:effectLst/>
                          <a:latin typeface="Times New Roman" pitchFamily="18" charset="0"/>
                          <a:cs typeface="Times New Roman" pitchFamily="18" charset="0"/>
                        </a:rPr>
                        <a:t>  the operating costs by 10% improving efficiency</a:t>
                      </a:r>
                      <a:endParaRPr lang="en-US" sz="900" b="0" i="0" u="none" strike="noStrike" dirty="0">
                        <a:effectLst/>
                        <a:latin typeface="Times New Roman" pitchFamily="18" charset="0"/>
                        <a:cs typeface="Times New Roman" pitchFamily="18" charset="0"/>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ctr" fontAlgn="ctr"/>
                      <a:r>
                        <a:rPr lang="zh-CN" altLang="en-US" sz="800" u="none" strike="noStrike">
                          <a:effectLst/>
                        </a:rPr>
                        <a:t>　</a:t>
                      </a:r>
                      <a:endParaRPr lang="zh-CN" altLang="en-US" sz="800" b="1" i="0" u="none" strike="noStrike">
                        <a:effectLst/>
                        <a:latin typeface="Arial"/>
                      </a:endParaRPr>
                    </a:p>
                  </a:txBody>
                  <a:tcPr marL="0" marR="0" marT="0" marB="0" anchor="ctr"/>
                </a:tc>
                <a:tc>
                  <a:txBody>
                    <a:bodyPr/>
                    <a:lstStyle/>
                    <a:p>
                      <a:pPr algn="l" fontAlgn="b"/>
                      <a:r>
                        <a:rPr lang="zh-CN" altLang="en-US" sz="600" u="none" strike="noStrike">
                          <a:effectLst/>
                        </a:rPr>
                        <a:t>　</a:t>
                      </a:r>
                      <a:endParaRPr lang="zh-CN" altLang="en-US" sz="600" b="1" i="0" u="none" strike="noStrike">
                        <a:effectLst/>
                        <a:latin typeface="Arial"/>
                      </a:endParaRPr>
                    </a:p>
                  </a:txBody>
                  <a:tcPr marL="0" marR="0" marT="0" marB="0" anchor="b"/>
                </a:tc>
                <a:tc gridSpan="6">
                  <a:txBody>
                    <a:bodyPr/>
                    <a:lstStyle/>
                    <a:p>
                      <a:pPr algn="l" fontAlgn="b"/>
                      <a:r>
                        <a:rPr lang="zh-CN" altLang="en-US" sz="900" u="none" strike="noStrike">
                          <a:effectLst/>
                        </a:rPr>
                        <a:t>　</a:t>
                      </a:r>
                      <a:endParaRPr lang="zh-CN" altLang="en-US" sz="900" b="1" i="0" u="none" strike="noStrike">
                        <a:effectLst/>
                        <a:latin typeface="Arial"/>
                      </a:endParaRPr>
                    </a:p>
                  </a:txBody>
                  <a:tcPr marL="0" marR="0" marT="0" marB="0" anchor="b"/>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l" fontAlgn="b"/>
                      <a:r>
                        <a:rPr lang="zh-CN" altLang="en-US" sz="600" u="none" strike="noStrike" dirty="0">
                          <a:effectLst/>
                        </a:rPr>
                        <a:t>　</a:t>
                      </a:r>
                      <a:endParaRPr lang="zh-CN" altLang="en-US" sz="600" b="0" i="0" u="none" strike="noStrike" dirty="0">
                        <a:effectLst/>
                        <a:latin typeface="Arial"/>
                      </a:endParaRPr>
                    </a:p>
                  </a:txBody>
                  <a:tcPr marL="0" marR="0" marT="0" marB="0" anchor="b"/>
                </a:tc>
              </a:tr>
            </a:tbl>
          </a:graphicData>
        </a:graphic>
      </p:graphicFrame>
      <p:sp>
        <p:nvSpPr>
          <p:cNvPr id="5" name="Text Box 8"/>
          <p:cNvSpPr txBox="1">
            <a:spLocks noChangeArrowheads="1"/>
          </p:cNvSpPr>
          <p:nvPr/>
        </p:nvSpPr>
        <p:spPr bwMode="auto">
          <a:xfrm>
            <a:off x="3733800" y="3667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9" name="Text Box 13"/>
          <p:cNvSpPr txBox="1">
            <a:spLocks noChangeArrowheads="1"/>
          </p:cNvSpPr>
          <p:nvPr/>
        </p:nvSpPr>
        <p:spPr bwMode="auto">
          <a:xfrm>
            <a:off x="4357488" y="4168990"/>
            <a:ext cx="1171575" cy="556154"/>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wrap="square" lIns="27432" tIns="22860" rIns="27432" bIns="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r>
              <a:rPr lang="en-US" altLang="zh-CN" sz="1200" b="1" i="0" u="none" strike="noStrike" baseline="0" dirty="0">
                <a:solidFill>
                  <a:srgbClr val="000000"/>
                </a:solidFill>
                <a:latin typeface="Arial"/>
                <a:cs typeface="Arial"/>
              </a:rPr>
              <a:t>Targets to Improve</a:t>
            </a:r>
          </a:p>
        </p:txBody>
      </p:sp>
      <p:sp>
        <p:nvSpPr>
          <p:cNvPr id="10" name="Text Box 14"/>
          <p:cNvSpPr txBox="1">
            <a:spLocks noChangeArrowheads="1"/>
          </p:cNvSpPr>
          <p:nvPr/>
        </p:nvSpPr>
        <p:spPr bwMode="auto">
          <a:xfrm>
            <a:off x="2906117" y="3424383"/>
            <a:ext cx="1314450" cy="7524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wrap="square" lIns="27432" tIns="22860" rIns="27432" bIns="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r>
              <a:rPr lang="en-US" altLang="zh-CN" sz="1200" b="1" i="0" u="none" strike="noStrike" baseline="0" dirty="0">
                <a:solidFill>
                  <a:srgbClr val="000000"/>
                </a:solidFill>
                <a:latin typeface="Arial"/>
                <a:cs typeface="Arial"/>
              </a:rPr>
              <a:t>Improvement Priorities</a:t>
            </a:r>
          </a:p>
        </p:txBody>
      </p:sp>
      <p:sp>
        <p:nvSpPr>
          <p:cNvPr id="11" name="Text Box 15"/>
          <p:cNvSpPr txBox="1">
            <a:spLocks noChangeArrowheads="1"/>
          </p:cNvSpPr>
          <p:nvPr/>
        </p:nvSpPr>
        <p:spPr bwMode="auto">
          <a:xfrm>
            <a:off x="1691680" y="4176858"/>
            <a:ext cx="1238250" cy="428919"/>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wrap="square" lIns="27432" tIns="22860" rIns="27432" bIns="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r>
              <a:rPr lang="en-US" altLang="zh-CN" sz="1200" b="1" i="0" u="none" strike="noStrike" baseline="0" dirty="0">
                <a:solidFill>
                  <a:srgbClr val="000000"/>
                </a:solidFill>
                <a:latin typeface="Arial"/>
                <a:cs typeface="Arial"/>
              </a:rPr>
              <a:t>Annual Objectives</a:t>
            </a:r>
          </a:p>
        </p:txBody>
      </p:sp>
      <p:sp>
        <p:nvSpPr>
          <p:cNvPr id="12" name="Text Box 16"/>
          <p:cNvSpPr txBox="1">
            <a:spLocks noChangeArrowheads="1"/>
          </p:cNvSpPr>
          <p:nvPr/>
        </p:nvSpPr>
        <p:spPr bwMode="auto">
          <a:xfrm>
            <a:off x="2658467" y="5013176"/>
            <a:ext cx="1809750" cy="469553"/>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wrap="square" lIns="27432" tIns="22860" rIns="27432" bIns="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r>
              <a:rPr lang="en-US" altLang="zh-CN" sz="1200" b="1" dirty="0">
                <a:solidFill>
                  <a:srgbClr val="000000"/>
                </a:solidFill>
                <a:latin typeface="Arial"/>
                <a:cs typeface="Arial"/>
              </a:rPr>
              <a:t>5</a:t>
            </a:r>
            <a:r>
              <a:rPr lang="en-US" altLang="zh-CN" sz="1200" b="1" i="0" u="none" strike="noStrike" baseline="0" dirty="0" smtClean="0">
                <a:solidFill>
                  <a:srgbClr val="000000"/>
                </a:solidFill>
                <a:latin typeface="Arial"/>
                <a:cs typeface="Arial"/>
              </a:rPr>
              <a:t> </a:t>
            </a:r>
            <a:r>
              <a:rPr lang="en-US" altLang="zh-CN" sz="1200" b="1" i="0" u="none" strike="noStrike" baseline="0" dirty="0">
                <a:solidFill>
                  <a:srgbClr val="000000"/>
                </a:solidFill>
                <a:latin typeface="Arial"/>
                <a:cs typeface="Arial"/>
              </a:rPr>
              <a:t>Year</a:t>
            </a:r>
          </a:p>
          <a:p>
            <a:pPr algn="ctr" rtl="0">
              <a:defRPr sz="1000"/>
            </a:pPr>
            <a:r>
              <a:rPr lang="en-US" altLang="zh-CN" sz="1200" b="1" i="0" u="none" strike="noStrike" baseline="0" dirty="0">
                <a:solidFill>
                  <a:srgbClr val="000000"/>
                </a:solidFill>
                <a:latin typeface="Arial"/>
                <a:cs typeface="Arial"/>
              </a:rPr>
              <a:t>Breakthough Objectives</a:t>
            </a:r>
          </a:p>
        </p:txBody>
      </p:sp>
      <p:sp>
        <p:nvSpPr>
          <p:cNvPr id="13" name="Text Box 17"/>
          <p:cNvSpPr txBox="1">
            <a:spLocks noChangeArrowheads="1"/>
          </p:cNvSpPr>
          <p:nvPr/>
        </p:nvSpPr>
        <p:spPr bwMode="auto">
          <a:xfrm>
            <a:off x="3733800" y="33623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14" name="Text Box 18"/>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15" name="Text Box 19"/>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16" name="Text Box 20"/>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17" name="Text Box 21"/>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18" name="Text Box 22"/>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19" name="Text Box 23"/>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20" name="Text Box 24"/>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21" name="Text Box 25"/>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22" name="Text Box 26"/>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23" name="Text Box 27"/>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24" name="Text Box 28"/>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25" name="Text Box 29"/>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26" name="Text Box 30"/>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27" name="Text Box 31"/>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28" name="Text Box 32"/>
          <p:cNvSpPr txBox="1">
            <a:spLocks noChangeArrowheads="1"/>
          </p:cNvSpPr>
          <p:nvPr/>
        </p:nvSpPr>
        <p:spPr bwMode="auto">
          <a:xfrm>
            <a:off x="3733800" y="24479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29" name="Text Box 33"/>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30" name="Text Box 34"/>
          <p:cNvSpPr txBox="1">
            <a:spLocks noChangeArrowheads="1"/>
          </p:cNvSpPr>
          <p:nvPr/>
        </p:nvSpPr>
        <p:spPr bwMode="auto">
          <a:xfrm>
            <a:off x="3733800" y="27527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31" name="Text Box 35"/>
          <p:cNvSpPr txBox="1">
            <a:spLocks noChangeArrowheads="1"/>
          </p:cNvSpPr>
          <p:nvPr/>
        </p:nvSpPr>
        <p:spPr bwMode="auto">
          <a:xfrm>
            <a:off x="3733800" y="24479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32" name="Text Box 36"/>
          <p:cNvSpPr txBox="1">
            <a:spLocks noChangeArrowheads="1"/>
          </p:cNvSpPr>
          <p:nvPr/>
        </p:nvSpPr>
        <p:spPr bwMode="auto">
          <a:xfrm>
            <a:off x="3733800" y="30575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33" name="Text Box 37"/>
          <p:cNvSpPr txBox="1">
            <a:spLocks noChangeArrowheads="1"/>
          </p:cNvSpPr>
          <p:nvPr/>
        </p:nvSpPr>
        <p:spPr bwMode="auto">
          <a:xfrm>
            <a:off x="3733800" y="27527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34" name="Text Box 38"/>
          <p:cNvSpPr txBox="1">
            <a:spLocks noChangeArrowheads="1"/>
          </p:cNvSpPr>
          <p:nvPr/>
        </p:nvSpPr>
        <p:spPr bwMode="auto">
          <a:xfrm>
            <a:off x="3733800" y="33623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35" name="Text Box 39"/>
          <p:cNvSpPr txBox="1">
            <a:spLocks noChangeArrowheads="1"/>
          </p:cNvSpPr>
          <p:nvPr/>
        </p:nvSpPr>
        <p:spPr bwMode="auto">
          <a:xfrm>
            <a:off x="3733800" y="30575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36" name="Text Box 40"/>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37" name="Text Box 41"/>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38" name="Text Box 42"/>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39" name="Text Box 43"/>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40" name="Text Box 44"/>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41" name="Text Box 45"/>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42" name="Text Box 46"/>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43" name="Text Box 47"/>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44" name="Text Box 48"/>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45" name="Text Box 49"/>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46" name="Text Box 51"/>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47" name="Text Box 52"/>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48" name="Text Box 53"/>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49" name="Text Box 54"/>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50" name="Text Box 55"/>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51" name="Text Box 56"/>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52" name="Text Box 57"/>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53" name="Text Box 58"/>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54" name="Text Box 59"/>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55" name="Text Box 60"/>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56" name="Text Box 61"/>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57" name="Text Box 62"/>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58" name="Text Box 63"/>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59" name="Text Box 64"/>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60" name="Text Box 65"/>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61" name="Text Box 66"/>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62" name="Text Box 67"/>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63" name="Text Box 68"/>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64" name="Text Box 69"/>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65" name="Text Box 70"/>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66" name="Text Box 71"/>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67" name="Text Box 72"/>
          <p:cNvSpPr txBox="1">
            <a:spLocks noChangeArrowheads="1"/>
          </p:cNvSpPr>
          <p:nvPr/>
        </p:nvSpPr>
        <p:spPr bwMode="auto">
          <a:xfrm>
            <a:off x="3733800" y="24479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68" name="Text Box 73"/>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69" name="Text Box 74"/>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70" name="Text Box 75"/>
          <p:cNvSpPr txBox="1">
            <a:spLocks noChangeArrowheads="1"/>
          </p:cNvSpPr>
          <p:nvPr/>
        </p:nvSpPr>
        <p:spPr bwMode="auto">
          <a:xfrm>
            <a:off x="3733800" y="27527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71" name="Text Box 76"/>
          <p:cNvSpPr txBox="1">
            <a:spLocks noChangeArrowheads="1"/>
          </p:cNvSpPr>
          <p:nvPr/>
        </p:nvSpPr>
        <p:spPr bwMode="auto">
          <a:xfrm>
            <a:off x="3733800" y="24479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72" name="Text Box 78"/>
          <p:cNvSpPr txBox="1">
            <a:spLocks noChangeArrowheads="1"/>
          </p:cNvSpPr>
          <p:nvPr/>
        </p:nvSpPr>
        <p:spPr bwMode="auto">
          <a:xfrm>
            <a:off x="3733800" y="30575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73" name="Text Box 79"/>
          <p:cNvSpPr txBox="1">
            <a:spLocks noChangeArrowheads="1"/>
          </p:cNvSpPr>
          <p:nvPr/>
        </p:nvSpPr>
        <p:spPr bwMode="auto">
          <a:xfrm>
            <a:off x="3733800" y="27527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74" name="Text Box 80"/>
          <p:cNvSpPr txBox="1">
            <a:spLocks noChangeArrowheads="1"/>
          </p:cNvSpPr>
          <p:nvPr/>
        </p:nvSpPr>
        <p:spPr bwMode="auto">
          <a:xfrm>
            <a:off x="3733800" y="27527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75" name="Text Box 81"/>
          <p:cNvSpPr txBox="1">
            <a:spLocks noChangeArrowheads="1"/>
          </p:cNvSpPr>
          <p:nvPr/>
        </p:nvSpPr>
        <p:spPr bwMode="auto">
          <a:xfrm>
            <a:off x="3733800" y="33623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76" name="Text Box 82"/>
          <p:cNvSpPr txBox="1">
            <a:spLocks noChangeArrowheads="1"/>
          </p:cNvSpPr>
          <p:nvPr/>
        </p:nvSpPr>
        <p:spPr bwMode="auto">
          <a:xfrm>
            <a:off x="3733800" y="30575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77" name="Text Box 83"/>
          <p:cNvSpPr txBox="1">
            <a:spLocks noChangeArrowheads="1"/>
          </p:cNvSpPr>
          <p:nvPr/>
        </p:nvSpPr>
        <p:spPr bwMode="auto">
          <a:xfrm>
            <a:off x="3733800" y="30575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78" name="Text Box 87"/>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79" name="Text Box 88"/>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80" name="Text Box 89"/>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81" name="Text Box 90"/>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82" name="Text Box 91"/>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83" name="Text Box 92"/>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84" name="Text Box 93"/>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85" name="Text Box 94"/>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86" name="Text Box 95"/>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87" name="Text Box 96"/>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88" name="Text Box 97"/>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89" name="Text Box 98"/>
          <p:cNvSpPr txBox="1">
            <a:spLocks noChangeArrowheads="1"/>
          </p:cNvSpPr>
          <p:nvPr/>
        </p:nvSpPr>
        <p:spPr bwMode="auto">
          <a:xfrm>
            <a:off x="3733800" y="2143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cxnSp>
        <p:nvCxnSpPr>
          <p:cNvPr id="90" name="直接连接符 89"/>
          <p:cNvCxnSpPr/>
          <p:nvPr/>
        </p:nvCxnSpPr>
        <p:spPr>
          <a:xfrm>
            <a:off x="1767979" y="3133870"/>
            <a:ext cx="3743324" cy="2590212"/>
          </a:xfrm>
          <a:prstGeom prst="line">
            <a:avLst/>
          </a:prstGeom>
        </p:spPr>
        <p:style>
          <a:lnRef idx="1">
            <a:schemeClr val="dk1"/>
          </a:lnRef>
          <a:fillRef idx="0">
            <a:schemeClr val="dk1"/>
          </a:fillRef>
          <a:effectRef idx="0">
            <a:schemeClr val="dk1"/>
          </a:effectRef>
          <a:fontRef idx="minor">
            <a:schemeClr val="tx1"/>
          </a:fontRef>
        </p:style>
      </p:cxnSp>
      <p:cxnSp>
        <p:nvCxnSpPr>
          <p:cNvPr id="92" name="直接连接符 91"/>
          <p:cNvCxnSpPr/>
          <p:nvPr/>
        </p:nvCxnSpPr>
        <p:spPr>
          <a:xfrm flipH="1">
            <a:off x="1789906" y="3151961"/>
            <a:ext cx="3743324" cy="2590212"/>
          </a:xfrm>
          <a:prstGeom prst="line">
            <a:avLst/>
          </a:prstGeom>
        </p:spPr>
        <p:style>
          <a:lnRef idx="1">
            <a:schemeClr val="dk1"/>
          </a:lnRef>
          <a:fillRef idx="0">
            <a:schemeClr val="dk1"/>
          </a:fillRef>
          <a:effectRef idx="0">
            <a:schemeClr val="dk1"/>
          </a:effectRef>
          <a:fontRef idx="minor">
            <a:schemeClr val="tx1"/>
          </a:fontRef>
        </p:style>
      </p:cxnSp>
      <p:sp>
        <p:nvSpPr>
          <p:cNvPr id="94" name="云形标注 93"/>
          <p:cNvSpPr/>
          <p:nvPr/>
        </p:nvSpPr>
        <p:spPr>
          <a:xfrm>
            <a:off x="6660232" y="5482729"/>
            <a:ext cx="1866900" cy="1209675"/>
          </a:xfrm>
          <a:prstGeom prst="cloudCallout">
            <a:avLst>
              <a:gd name="adj1" fmla="val -61649"/>
              <a:gd name="adj2" fmla="val -40387"/>
            </a:avLst>
          </a:prstGeom>
        </p:spPr>
        <p:style>
          <a:lnRef idx="1">
            <a:schemeClr val="accent4"/>
          </a:lnRef>
          <a:fillRef idx="2">
            <a:schemeClr val="accent4"/>
          </a:fillRef>
          <a:effectRef idx="1">
            <a:schemeClr val="accent4"/>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US" altLang="zh-CN" sz="2000" b="1" kern="1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 </a:t>
            </a:r>
            <a:r>
              <a:rPr lang="en-US" altLang="zh-CN" sz="2000" b="1" kern="1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 How much</a:t>
            </a:r>
            <a:endParaRPr lang="zh-CN" altLang="zh-CN" sz="2000" kern="100" dirty="0">
              <a:latin typeface="Times New Roman" pitchFamily="18" charset="0"/>
              <a:cs typeface="Times New Roman" pitchFamily="18" charset="0"/>
            </a:endParaRPr>
          </a:p>
        </p:txBody>
      </p:sp>
      <p:sp>
        <p:nvSpPr>
          <p:cNvPr id="91" name="内容占位符 16"/>
          <p:cNvSpPr txBox="1">
            <a:spLocks/>
          </p:cNvSpPr>
          <p:nvPr/>
        </p:nvSpPr>
        <p:spPr>
          <a:xfrm>
            <a:off x="7236296" y="1628800"/>
            <a:ext cx="1441242" cy="1152127"/>
          </a:xfrm>
          <a:prstGeom prst="stripedRightArrow">
            <a:avLst/>
          </a:prstGeom>
        </p:spPr>
        <p:style>
          <a:lnRef idx="0">
            <a:schemeClr val="accent1"/>
          </a:lnRef>
          <a:fillRef idx="3">
            <a:schemeClr val="accent1"/>
          </a:fillRef>
          <a:effectRef idx="3">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342900" indent="-342900" algn="l" defTabSz="914400" rtl="0" eaLnBrk="1" latinLnBrk="0" hangingPunct="1">
              <a:spcBef>
                <a:spcPct val="20000"/>
              </a:spcBef>
              <a:buFont typeface="Arial" pitchFamily="34" charset="0"/>
              <a:buChar char="•"/>
              <a:defRPr sz="3200" kern="1200">
                <a:solidFill>
                  <a:schemeClr val="lt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lt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lt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altLang="zh-CN" sz="2000" b="1" i="0" u="none" strike="noStrike" kern="1200" cap="none" spc="0" normalizeH="0" baseline="0" noProof="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uLnTx/>
                <a:uFillTx/>
                <a:latin typeface="+mn-lt"/>
                <a:ea typeface="+mn-ea"/>
                <a:cs typeface="+mn-cs"/>
              </a:rPr>
              <a:t>PLAN</a:t>
            </a:r>
            <a:endParaRPr kumimoji="0" lang="en-US" altLang="zh-CN" sz="2000" b="1" i="0" u="none" strike="noStrike" kern="1200" cap="none" spc="0" normalizeH="0" baseline="0" noProof="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uLnTx/>
              <a:uFillTx/>
              <a:latin typeface="+mn-lt"/>
              <a:ea typeface="+mn-ea"/>
              <a:cs typeface="+mn-cs"/>
            </a:endParaRPr>
          </a:p>
        </p:txBody>
      </p:sp>
      <p:sp>
        <p:nvSpPr>
          <p:cNvPr id="99" name="标题 1"/>
          <p:cNvSpPr>
            <a:spLocks noGrp="1"/>
          </p:cNvSpPr>
          <p:nvPr>
            <p:ph type="title"/>
          </p:nvPr>
        </p:nvSpPr>
        <p:spPr>
          <a:xfrm>
            <a:off x="457200" y="0"/>
            <a:ext cx="8229600" cy="1196752"/>
          </a:xfrm>
        </p:spPr>
        <p:txBody>
          <a:bodyPr/>
          <a:lstStyle/>
          <a:p>
            <a:pPr algn="l"/>
            <a:r>
              <a:rPr lang="en-GB" altLang="zh-CN" dirty="0" smtClean="0"/>
              <a:t>X-Matrix Approach </a:t>
            </a:r>
            <a:endParaRPr lang="zh-CN" altLang="en-US" dirty="0"/>
          </a:p>
        </p:txBody>
      </p:sp>
      <p:grpSp>
        <p:nvGrpSpPr>
          <p:cNvPr id="100" name="Group 99"/>
          <p:cNvGrpSpPr/>
          <p:nvPr/>
        </p:nvGrpSpPr>
        <p:grpSpPr>
          <a:xfrm>
            <a:off x="6500826" y="285728"/>
            <a:ext cx="2493449" cy="720080"/>
            <a:chOff x="6228184" y="260648"/>
            <a:chExt cx="2493449" cy="720080"/>
          </a:xfrm>
        </p:grpSpPr>
        <p:sp>
          <p:nvSpPr>
            <p:cNvPr id="101" name="Oval 100"/>
            <p:cNvSpPr/>
            <p:nvPr/>
          </p:nvSpPr>
          <p:spPr>
            <a:xfrm>
              <a:off x="6516216" y="260648"/>
              <a:ext cx="1944216" cy="720080"/>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2" name="Rectangle 101"/>
            <p:cNvSpPr/>
            <p:nvPr/>
          </p:nvSpPr>
          <p:spPr>
            <a:xfrm>
              <a:off x="6228184" y="332656"/>
              <a:ext cx="2493449" cy="523220"/>
            </a:xfrm>
            <a:prstGeom prst="rect">
              <a:avLst/>
            </a:prstGeom>
            <a:noFill/>
          </p:spPr>
          <p:txBody>
            <a:bodyPr wrap="square" lIns="91440" tIns="45720" rIns="91440" bIns="45720">
              <a:spAutoFit/>
            </a:bodyPr>
            <a:lstStyle/>
            <a:p>
              <a:pPr algn="ctr"/>
              <a:r>
                <a:rPr lang="en-US" sz="2800" b="1" i="1" cap="none" spc="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Forte" pitchFamily="66" charset="0"/>
                </a:rPr>
                <a:t>WaveRiders</a:t>
              </a:r>
              <a:endParaRPr lang="en-US" sz="2800" b="1" i="1" cap="none"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Forte" pitchFamily="66" charset="0"/>
              </a:endParaRPr>
            </a:p>
          </p:txBody>
        </p:sp>
      </p:grpSp>
    </p:spTree>
    <p:extLst>
      <p:ext uri="{BB962C8B-B14F-4D97-AF65-F5344CB8AC3E}">
        <p14:creationId xmlns:p14="http://schemas.microsoft.com/office/powerpoint/2010/main" xmlns="" val="3458906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3" presetClass="entr" presetSubtype="0" fill="hold" grpId="0" nodeType="after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fade">
                                      <p:cBhvr>
                                        <p:cTn id="7" dur="100"/>
                                        <p:tgtEl>
                                          <p:spTgt spid="94"/>
                                        </p:tgtEl>
                                      </p:cBhvr>
                                    </p:animEffect>
                                    <p:anim calcmode="lin" valueType="num">
                                      <p:cBhvr>
                                        <p:cTn id="8" dur="400" fill="hold"/>
                                        <p:tgtEl>
                                          <p:spTgt spid="94"/>
                                        </p:tgtEl>
                                        <p:attrNameLst>
                                          <p:attrName>ppt_x</p:attrName>
                                        </p:attrNameLst>
                                      </p:cBhvr>
                                      <p:tavLst>
                                        <p:tav tm="0">
                                          <p:val>
                                            <p:strVal val="#ppt_x"/>
                                          </p:val>
                                        </p:tav>
                                        <p:tav tm="100000">
                                          <p:val>
                                            <p:strVal val="#ppt_x"/>
                                          </p:val>
                                        </p:tav>
                                      </p:tavLst>
                                    </p:anim>
                                    <p:anim calcmode="lin" valueType="num">
                                      <p:cBhvr>
                                        <p:cTn id="9" dur="400" fill="hold"/>
                                        <p:tgtEl>
                                          <p:spTgt spid="94"/>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94"/>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94"/>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idx="1"/>
            <p:extLst>
              <p:ext uri="{D42A27DB-BD31-4B8C-83A1-F6EECF244321}">
                <p14:modId xmlns:p14="http://schemas.microsoft.com/office/powerpoint/2010/main" xmlns="" val="2469722763"/>
              </p:ext>
            </p:extLst>
          </p:nvPr>
        </p:nvGraphicFramePr>
        <p:xfrm>
          <a:off x="493150" y="1484789"/>
          <a:ext cx="8213557" cy="5229512"/>
        </p:xfrm>
        <a:graphic>
          <a:graphicData uri="http://schemas.openxmlformats.org/drawingml/2006/table">
            <a:tbl>
              <a:tblPr>
                <a:tableStyleId>{5C22544A-7EE6-4342-B048-85BDC9FD1C3A}</a:tableStyleId>
              </a:tblPr>
              <a:tblGrid>
                <a:gridCol w="334434"/>
                <a:gridCol w="216024"/>
                <a:gridCol w="216024"/>
                <a:gridCol w="288032"/>
                <a:gridCol w="288032"/>
                <a:gridCol w="186645"/>
                <a:gridCol w="3456712"/>
                <a:gridCol w="317083"/>
                <a:gridCol w="174825"/>
                <a:gridCol w="329231"/>
                <a:gridCol w="360040"/>
                <a:gridCol w="269145"/>
                <a:gridCol w="25400"/>
                <a:gridCol w="245954"/>
                <a:gridCol w="25400"/>
                <a:gridCol w="226128"/>
                <a:gridCol w="65051"/>
                <a:gridCol w="180903"/>
                <a:gridCol w="110277"/>
                <a:gridCol w="135677"/>
                <a:gridCol w="155503"/>
                <a:gridCol w="25400"/>
                <a:gridCol w="89729"/>
                <a:gridCol w="101617"/>
                <a:gridCol w="99111"/>
                <a:gridCol w="45226"/>
                <a:gridCol w="245954"/>
              </a:tblGrid>
              <a:tr h="360035">
                <a:tc>
                  <a:txBody>
                    <a:bodyPr/>
                    <a:lstStyle/>
                    <a:p>
                      <a:pPr algn="l" fontAlgn="b"/>
                      <a:endParaRPr lang="zh-CN" altLang="en-US" sz="600" b="0" i="0" u="none" strike="noStrike" dirty="0">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a:txBody>
                    <a:bodyPr/>
                    <a:lstStyle/>
                    <a:p>
                      <a:pPr algn="ctr" fontAlgn="b"/>
                      <a:r>
                        <a:rPr lang="en-US" sz="1900" u="none" strike="noStrike">
                          <a:effectLst/>
                        </a:rPr>
                        <a:t>Policy Deployment - X Matrix</a:t>
                      </a:r>
                      <a:endParaRPr lang="en-US" sz="1900" b="0" i="0" u="none" strike="noStrike">
                        <a:effectLst/>
                        <a:latin typeface="Arial"/>
                      </a:endParaRPr>
                    </a:p>
                  </a:txBody>
                  <a:tcPr marL="0" marR="0" marT="0" marB="0" anchor="b"/>
                </a:tc>
                <a:tc>
                  <a:txBody>
                    <a:bodyPr/>
                    <a:lstStyle/>
                    <a:p>
                      <a:pPr algn="l" fontAlgn="b"/>
                      <a:endParaRPr lang="zh-CN" altLang="en-US" sz="1200" b="0" i="0" u="none" strike="noStrike">
                        <a:effectLst/>
                        <a:latin typeface="+mn-lt"/>
                      </a:endParaRPr>
                    </a:p>
                  </a:txBody>
                  <a:tcPr marL="0" marR="0" marT="0" marB="0" anchor="b"/>
                </a:tc>
                <a:tc>
                  <a:txBody>
                    <a:bodyPr/>
                    <a:lstStyle/>
                    <a:p>
                      <a:pPr algn="l" fontAlgn="b"/>
                      <a:endParaRPr lang="zh-CN" altLang="en-US" sz="1200" b="0" i="0" u="none" strike="noStrike">
                        <a:effectLst/>
                        <a:latin typeface="+mn-lt"/>
                      </a:endParaRPr>
                    </a:p>
                  </a:txBody>
                  <a:tcPr marL="0" marR="0" marT="0" marB="0" anchor="b"/>
                </a:tc>
                <a:tc>
                  <a:txBody>
                    <a:bodyPr/>
                    <a:lstStyle/>
                    <a:p>
                      <a:pPr algn="l" fontAlgn="b"/>
                      <a:endParaRPr lang="zh-CN" altLang="en-US" sz="1200" b="0" i="0" u="none" strike="noStrike">
                        <a:effectLst/>
                        <a:latin typeface="+mn-lt"/>
                      </a:endParaRPr>
                    </a:p>
                  </a:txBody>
                  <a:tcPr marL="0" marR="0" marT="0" marB="0" anchor="b"/>
                </a:tc>
                <a:tc>
                  <a:txBody>
                    <a:bodyPr/>
                    <a:lstStyle/>
                    <a:p>
                      <a:pPr algn="l" fontAlgn="b"/>
                      <a:endParaRPr lang="zh-CN" altLang="en-US" sz="1200" b="0" i="0" u="none" strike="noStrike">
                        <a:effectLst/>
                        <a:latin typeface="+mn-lt"/>
                      </a:endParaRPr>
                    </a:p>
                  </a:txBody>
                  <a:tcPr marL="0" marR="0" marT="0" marB="0" anchor="b"/>
                </a:tc>
                <a:tc>
                  <a:txBody>
                    <a:bodyPr/>
                    <a:lstStyle/>
                    <a:p>
                      <a:pPr algn="l" fontAlgn="b"/>
                      <a:endParaRPr lang="zh-CN" altLang="en-US" sz="1200" b="0" i="0" u="none" strike="noStrike">
                        <a:effectLst/>
                        <a:latin typeface="+mn-lt"/>
                      </a:endParaRPr>
                    </a:p>
                  </a:txBody>
                  <a:tcPr marL="0" marR="0" marT="0" marB="0" anchor="b"/>
                </a:tc>
                <a:tc>
                  <a:txBody>
                    <a:bodyPr/>
                    <a:lstStyle/>
                    <a:p>
                      <a:pPr algn="l" fontAlgn="b"/>
                      <a:endParaRPr lang="zh-CN" altLang="en-US" sz="600" b="0" i="0" u="none" strike="noStrike">
                        <a:effectLst/>
                        <a:latin typeface="Arial"/>
                      </a:endParaRPr>
                    </a:p>
                  </a:txBody>
                  <a:tcPr marL="0" marR="0" marT="0" marB="0" anchor="b"/>
                </a:tc>
                <a:tc gridSpan="2">
                  <a:txBody>
                    <a:bodyPr/>
                    <a:lstStyle/>
                    <a:p>
                      <a:pPr algn="l" fontAlgn="b"/>
                      <a:endParaRPr lang="zh-CN" altLang="en-US" sz="600" b="0" i="0" u="none" strike="noStrike">
                        <a:effectLst/>
                        <a:latin typeface="Arial"/>
                      </a:endParaRPr>
                    </a:p>
                  </a:txBody>
                  <a:tcPr marL="0" marR="0" marT="0" marB="0" anchor="b"/>
                </a:tc>
                <a:tc hMerge="1">
                  <a:txBody>
                    <a:bodyPr/>
                    <a:lstStyle/>
                    <a:p>
                      <a:pPr algn="l" fontAlgn="b"/>
                      <a:endParaRPr lang="zh-CN" altLang="en-US" sz="600" b="0" i="0" u="none" strike="noStrike">
                        <a:effectLst/>
                        <a:latin typeface="Arial"/>
                      </a:endParaRPr>
                    </a:p>
                  </a:txBody>
                  <a:tcPr marL="0" marR="0" marT="0" marB="0" anchor="b"/>
                </a:tc>
                <a:tc gridSpan="2">
                  <a:txBody>
                    <a:bodyPr/>
                    <a:lstStyle/>
                    <a:p>
                      <a:endParaRPr lang="zh-CN" altLang="en-US" dirty="0"/>
                    </a:p>
                  </a:txBody>
                  <a:tcPr marL="0" marR="0" marT="0" marB="0" anchor="b"/>
                </a:tc>
                <a:tc hMerge="1">
                  <a:txBody>
                    <a:bodyPr/>
                    <a:lstStyle/>
                    <a:p>
                      <a:pPr algn="l" fontAlgn="b"/>
                      <a:endParaRPr lang="zh-CN" altLang="en-US" sz="600" b="0" i="0" u="none" strike="noStrike">
                        <a:effectLst/>
                        <a:latin typeface="Arial"/>
                      </a:endParaRPr>
                    </a:p>
                  </a:txBody>
                  <a:tcPr marL="0" marR="0" marT="0" marB="0" anchor="b"/>
                </a:tc>
                <a:tc gridSpan="2">
                  <a:txBody>
                    <a:bodyPr/>
                    <a:lstStyle/>
                    <a:p>
                      <a:endParaRPr lang="zh-CN" altLang="en-US" dirty="0"/>
                    </a:p>
                  </a:txBody>
                  <a:tcPr marL="0" marR="0" marT="0" marB="0" anchor="b"/>
                </a:tc>
                <a:tc hMerge="1">
                  <a:txBody>
                    <a:bodyPr/>
                    <a:lstStyle/>
                    <a:p>
                      <a:pPr algn="l" fontAlgn="b"/>
                      <a:endParaRPr lang="zh-CN" altLang="en-US" sz="600" b="0" i="0" u="none" strike="noStrike">
                        <a:effectLst/>
                        <a:latin typeface="Arial"/>
                      </a:endParaRPr>
                    </a:p>
                  </a:txBody>
                  <a:tcPr marL="0" marR="0" marT="0" marB="0" anchor="b"/>
                </a:tc>
                <a:tc gridSpan="3">
                  <a:txBody>
                    <a:bodyPr/>
                    <a:lstStyle/>
                    <a:p>
                      <a:endParaRPr lang="zh-CN" altLang="en-US" dirty="0"/>
                    </a:p>
                  </a:txBody>
                  <a:tcPr marL="0" marR="0" marT="0" marB="0" anchor="b"/>
                </a:tc>
                <a:tc hMerge="1">
                  <a:txBody>
                    <a:bodyPr/>
                    <a:lstStyle/>
                    <a:p>
                      <a:pPr algn="l" fontAlgn="b"/>
                      <a:endParaRPr lang="zh-CN" altLang="en-US" sz="600" b="0" i="0" u="none" strike="noStrike">
                        <a:effectLst/>
                        <a:latin typeface="Arial"/>
                      </a:endParaRPr>
                    </a:p>
                  </a:txBody>
                  <a:tcPr marL="0" marR="0" marT="0" marB="0" anchor="b"/>
                </a:tc>
                <a:tc hMerge="1">
                  <a:txBody>
                    <a:bodyPr/>
                    <a:lstStyle/>
                    <a:p>
                      <a:endParaRPr lang="zh-CN" altLang="en-US"/>
                    </a:p>
                  </a:txBody>
                  <a:tcPr/>
                </a:tc>
                <a:tc gridSpan="2">
                  <a:txBody>
                    <a:bodyPr/>
                    <a:lstStyle/>
                    <a:p>
                      <a:endParaRPr lang="zh-CN" altLang="en-US" dirty="0"/>
                    </a:p>
                  </a:txBody>
                  <a:tcPr marL="0" marR="0" marT="0" marB="0" anchor="b"/>
                </a:tc>
                <a:tc hMerge="1">
                  <a:txBody>
                    <a:bodyPr/>
                    <a:lstStyle/>
                    <a:p>
                      <a:pPr algn="l" fontAlgn="b"/>
                      <a:endParaRPr lang="zh-CN" altLang="en-US" sz="600" b="0" i="0" u="none" strike="noStrike">
                        <a:effectLst/>
                        <a:latin typeface="Arial"/>
                      </a:endParaRPr>
                    </a:p>
                  </a:txBody>
                  <a:tcPr marL="0" marR="0" marT="0" marB="0" anchor="b"/>
                </a:tc>
                <a:tc gridSpan="2">
                  <a:txBody>
                    <a:bodyPr/>
                    <a:lstStyle/>
                    <a:p>
                      <a:endParaRPr lang="zh-CN" altLang="en-US" dirty="0"/>
                    </a:p>
                  </a:txBody>
                  <a:tcPr marL="0" marR="0" marT="0" marB="0" anchor="b"/>
                </a:tc>
                <a:tc hMerge="1">
                  <a:txBody>
                    <a:bodyPr/>
                    <a:lstStyle/>
                    <a:p>
                      <a:endParaRPr lang="zh-CN" altLang="en-US"/>
                    </a:p>
                  </a:txBody>
                  <a:tcPr/>
                </a:tc>
                <a:tc>
                  <a:txBody>
                    <a:bodyPr/>
                    <a:lstStyle/>
                    <a:p>
                      <a:pPr algn="l" fontAlgn="b"/>
                      <a:endParaRPr lang="zh-CN" altLang="en-US" sz="600" b="0" i="0" u="none" strike="noStrike">
                        <a:effectLst/>
                        <a:latin typeface="Arial"/>
                      </a:endParaRPr>
                    </a:p>
                  </a:txBody>
                  <a:tcPr marL="0" marR="0" marT="0" marB="0" anchor="b"/>
                </a:tc>
              </a:tr>
              <a:tr h="169724">
                <a:tc>
                  <a:txBody>
                    <a:bodyPr/>
                    <a:lstStyle/>
                    <a:p>
                      <a:pPr algn="l" rtl="0" fontAlgn="b"/>
                      <a:r>
                        <a:rPr lang="en-US" sz="1200" u="none" strike="noStrike">
                          <a:effectLst/>
                        </a:rPr>
                        <a:t>   X</a:t>
                      </a:r>
                      <a:endParaRPr lang="en-US" sz="1200" b="0" i="0" u="none" strike="noStrike">
                        <a:solidFill>
                          <a:srgbClr val="000000"/>
                        </a:solidFill>
                        <a:effectLst/>
                        <a:latin typeface="Calibri"/>
                      </a:endParaRPr>
                    </a:p>
                  </a:txBody>
                  <a:tcPr marL="0" marR="0" marT="0" marB="0" anchor="b"/>
                </a:tc>
                <a:tc>
                  <a:txBody>
                    <a:bodyPr/>
                    <a:lstStyle/>
                    <a:p>
                      <a:pPr algn="ctr" rtl="0" fontAlgn="ctr"/>
                      <a:r>
                        <a:rPr lang="en-US" sz="1200" u="none" strike="noStrike">
                          <a:effectLst/>
                        </a:rPr>
                        <a:t>X</a:t>
                      </a:r>
                      <a:endParaRPr lang="en-US" sz="1200" b="0" i="0" u="none" strike="noStrike">
                        <a:solidFill>
                          <a:srgbClr val="000000"/>
                        </a:solidFill>
                        <a:effectLst/>
                        <a:latin typeface="Calibri"/>
                      </a:endParaRPr>
                    </a:p>
                  </a:txBody>
                  <a:tcPr marL="0" marR="0" marT="0" marB="0" anchor="ctr"/>
                </a:tc>
                <a:tc>
                  <a:txBody>
                    <a:bodyPr/>
                    <a:lstStyle/>
                    <a:p>
                      <a:pPr algn="ctr" fontAlgn="ctr"/>
                      <a:r>
                        <a:rPr lang="zh-CN" altLang="en-US" sz="1200" u="none" strike="noStrike">
                          <a:effectLst/>
                        </a:rPr>
                        <a:t>　</a:t>
                      </a:r>
                      <a:endParaRPr lang="zh-CN" altLang="en-US" sz="1200" b="0" i="0" u="none" strike="noStrike">
                        <a:effectLst/>
                        <a:latin typeface="Arial"/>
                      </a:endParaRPr>
                    </a:p>
                  </a:txBody>
                  <a:tcPr marL="0" marR="0" marT="0" marB="0" anchor="ctr"/>
                </a:tc>
                <a:tc>
                  <a:txBody>
                    <a:bodyPr/>
                    <a:lstStyle/>
                    <a:p>
                      <a:pPr algn="ctr" fontAlgn="ctr"/>
                      <a:r>
                        <a:rPr lang="zh-CN" altLang="en-US" sz="1200" u="none" strike="noStrike">
                          <a:effectLst/>
                        </a:rPr>
                        <a:t>　</a:t>
                      </a:r>
                      <a:endParaRPr lang="zh-CN" altLang="en-US" sz="1200" b="0" i="0" u="none" strike="noStrike">
                        <a:effectLst/>
                        <a:latin typeface="Arial"/>
                      </a:endParaRPr>
                    </a:p>
                  </a:txBody>
                  <a:tcPr marL="0" marR="0" marT="0" marB="0" anchor="ctr"/>
                </a:tc>
                <a:tc>
                  <a:txBody>
                    <a:bodyPr/>
                    <a:lstStyle/>
                    <a:p>
                      <a:pPr algn="ctr" rtl="0" fontAlgn="ctr"/>
                      <a:r>
                        <a:rPr lang="en-US" sz="1200" u="none" strike="noStrike">
                          <a:effectLst/>
                        </a:rPr>
                        <a:t>X</a:t>
                      </a:r>
                      <a:endParaRPr lang="en-US" sz="1200" b="0" i="0" u="none" strike="noStrike">
                        <a:solidFill>
                          <a:srgbClr val="000000"/>
                        </a:solidFill>
                        <a:effectLst/>
                        <a:latin typeface="Calibri"/>
                      </a:endParaRPr>
                    </a:p>
                  </a:txBody>
                  <a:tcPr marL="0" marR="0" marT="0" marB="0" anchor="ctr"/>
                </a:tc>
                <a:tc>
                  <a:txBody>
                    <a:bodyPr/>
                    <a:lstStyle/>
                    <a:p>
                      <a:pPr algn="ctr" fontAlgn="ctr"/>
                      <a:r>
                        <a:rPr lang="en-US" altLang="zh-CN" sz="1100" u="none" strike="noStrike">
                          <a:effectLst/>
                        </a:rPr>
                        <a:t>6</a:t>
                      </a:r>
                      <a:endParaRPr lang="en-US" altLang="zh-CN" sz="1100" b="0" i="0" u="none" strike="noStrike">
                        <a:effectLst/>
                        <a:latin typeface="Arial"/>
                      </a:endParaRPr>
                    </a:p>
                  </a:txBody>
                  <a:tcPr marL="0" marR="0" marT="0" marB="0" anchor="ctr"/>
                </a:tc>
                <a:tc>
                  <a:txBody>
                    <a:bodyPr/>
                    <a:lstStyle/>
                    <a:p>
                      <a:pPr algn="l" fontAlgn="b"/>
                      <a:r>
                        <a:rPr lang="en-US" sz="1100" u="none" strike="noStrike">
                          <a:effectLst/>
                        </a:rPr>
                        <a:t>Introducing new financial package for Euros </a:t>
                      </a:r>
                      <a:endParaRPr lang="en-US" sz="1100" b="0" i="0" u="none" strike="noStrike">
                        <a:effectLst/>
                        <a:latin typeface="Arial"/>
                      </a:endParaRPr>
                    </a:p>
                  </a:txBody>
                  <a:tcPr marL="0" marR="0" marT="0" marB="0" anchor="ctr"/>
                </a:tc>
                <a:tc>
                  <a:txBody>
                    <a:bodyPr/>
                    <a:lstStyle/>
                    <a:p>
                      <a:pPr algn="ctr" fontAlgn="ctr"/>
                      <a:r>
                        <a:rPr lang="zh-CN" altLang="en-US" sz="1200" u="none" strike="noStrike">
                          <a:effectLst/>
                          <a:latin typeface="+mn-lt"/>
                        </a:rPr>
                        <a:t>　</a:t>
                      </a:r>
                      <a:endParaRPr lang="zh-CN" altLang="en-US" sz="1200" b="0" i="0" u="none" strike="noStrike">
                        <a:effectLst/>
                        <a:latin typeface="+mn-lt"/>
                      </a:endParaRPr>
                    </a:p>
                  </a:txBody>
                  <a:tcPr marL="0" marR="0" marT="0" marB="0" anchor="ctr"/>
                </a:tc>
                <a:tc>
                  <a:txBody>
                    <a:bodyPr/>
                    <a:lstStyle/>
                    <a:p>
                      <a:pPr algn="ctr" fontAlgn="ctr"/>
                      <a:r>
                        <a:rPr lang="zh-CN" altLang="en-US" sz="1200" u="none" strike="noStrike">
                          <a:effectLst/>
                          <a:latin typeface="+mn-lt"/>
                        </a:rPr>
                        <a:t>　</a:t>
                      </a:r>
                      <a:endParaRPr lang="zh-CN" altLang="en-US" sz="1200" b="0" i="0" u="none" strike="noStrike">
                        <a:effectLst/>
                        <a:latin typeface="+mn-lt"/>
                      </a:endParaRPr>
                    </a:p>
                  </a:txBody>
                  <a:tcPr marL="0" marR="0" marT="0" marB="0" anchor="ctr"/>
                </a:tc>
                <a:tc>
                  <a:txBody>
                    <a:bodyPr/>
                    <a:lstStyle/>
                    <a:p>
                      <a:pPr algn="ctr" fontAlgn="ctr"/>
                      <a:r>
                        <a:rPr lang="zh-CN" altLang="en-US" sz="1200" u="none" strike="noStrike">
                          <a:effectLst/>
                          <a:latin typeface="+mn-lt"/>
                        </a:rPr>
                        <a:t>　</a:t>
                      </a:r>
                      <a:endParaRPr lang="zh-CN" altLang="en-US" sz="1200" b="0" i="0" u="none" strike="noStrike">
                        <a:effectLst/>
                        <a:latin typeface="+mn-lt"/>
                      </a:endParaRPr>
                    </a:p>
                  </a:txBody>
                  <a:tcPr marL="0" marR="0" marT="0" marB="0" anchor="ctr"/>
                </a:tc>
                <a:tc>
                  <a:txBody>
                    <a:bodyPr/>
                    <a:lstStyle/>
                    <a:p>
                      <a:pPr algn="ctr" fontAlgn="ctr"/>
                      <a:r>
                        <a:rPr lang="zh-CN" altLang="en-US" sz="1200" u="none" strike="noStrike">
                          <a:effectLst/>
                          <a:latin typeface="+mn-lt"/>
                        </a:rPr>
                        <a:t>　</a:t>
                      </a:r>
                      <a:endParaRPr lang="zh-CN" altLang="en-US" sz="1200" b="0" i="0" u="none" strike="noStrike">
                        <a:effectLst/>
                        <a:latin typeface="+mn-lt"/>
                      </a:endParaRPr>
                    </a:p>
                  </a:txBody>
                  <a:tcPr marL="0" marR="0" marT="0" marB="0" anchor="ctr"/>
                </a:tc>
                <a:tc>
                  <a:txBody>
                    <a:bodyPr/>
                    <a:lstStyle/>
                    <a:p>
                      <a:pPr algn="ctr" rtl="0" fontAlgn="ctr"/>
                      <a:r>
                        <a:rPr lang="en-US" sz="1200" u="none" strike="noStrike">
                          <a:effectLst/>
                          <a:latin typeface="+mn-lt"/>
                        </a:rPr>
                        <a:t>x</a:t>
                      </a:r>
                      <a:endParaRPr lang="en-US" sz="1200" b="1" i="0" u="none" strike="noStrike">
                        <a:solidFill>
                          <a:srgbClr val="000000"/>
                        </a:solidFill>
                        <a:effectLst/>
                        <a:latin typeface="+mn-lt"/>
                      </a:endParaRPr>
                    </a:p>
                  </a:txBody>
                  <a:tcPr marL="0" marR="0" marT="0" marB="0" anchor="ctr"/>
                </a:tc>
                <a:tc>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c gridSpan="2">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c hMerge="1">
                  <a:txBody>
                    <a:bodyPr/>
                    <a:lstStyle/>
                    <a:p>
                      <a:pPr algn="l" fontAlgn="b"/>
                      <a:endParaRPr lang="zh-CN" altLang="en-US" sz="600" b="0" i="0" u="none" strike="noStrike">
                        <a:effectLst/>
                        <a:latin typeface="Arial"/>
                      </a:endParaRPr>
                    </a:p>
                  </a:txBody>
                  <a:tcPr marL="0" marR="0" marT="0" marB="0" anchor="b"/>
                </a:tc>
                <a:tc gridSpan="2">
                  <a:txBody>
                    <a:bodyPr/>
                    <a:lstStyle/>
                    <a:p>
                      <a:pPr algn="l" fontAlgn="b"/>
                      <a:r>
                        <a:rPr lang="zh-CN" altLang="en-US" sz="600" u="none" strike="noStrike" dirty="0">
                          <a:effectLst/>
                        </a:rPr>
                        <a:t>　</a:t>
                      </a:r>
                      <a:r>
                        <a:rPr kumimoji="0" lang="en-US" altLang="zh-CN" sz="1200" b="0" i="0" u="none" strike="noStrike" kern="1200" cap="none" spc="0" normalizeH="0" baseline="0" noProof="0" dirty="0" smtClean="0">
                          <a:ln>
                            <a:noFill/>
                          </a:ln>
                          <a:solidFill>
                            <a:prstClr val="black"/>
                          </a:solidFill>
                          <a:effectLst/>
                          <a:uLnTx/>
                          <a:uFillTx/>
                          <a:latin typeface="+mn-lt"/>
                          <a:ea typeface="+mn-ea"/>
                          <a:cs typeface="+mn-cs"/>
                        </a:rPr>
                        <a:t>x</a:t>
                      </a:r>
                      <a:endParaRPr lang="zh-CN" altLang="en-US" sz="600" b="0" i="0" u="none" strike="noStrike" dirty="0">
                        <a:effectLst/>
                        <a:latin typeface="Arial"/>
                      </a:endParaRPr>
                    </a:p>
                  </a:txBody>
                  <a:tcPr marL="0" marR="0" marT="0" marB="0" anchor="b"/>
                </a:tc>
                <a:tc hMerge="1">
                  <a:txBody>
                    <a:bodyPr/>
                    <a:lstStyle/>
                    <a:p>
                      <a:pPr algn="ctr" fontAlgn="ctr"/>
                      <a:endParaRPr lang="zh-CN" altLang="en-US" sz="700" b="1" i="0" u="none" strike="noStrike">
                        <a:effectLst/>
                        <a:latin typeface="Arial"/>
                      </a:endParaRPr>
                    </a:p>
                  </a:txBody>
                  <a:tcPr marL="0" marR="0" marT="0" marB="0" anchor="ctr"/>
                </a:tc>
                <a:tc gridSpan="2">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c hMerge="1">
                  <a:txBody>
                    <a:bodyPr/>
                    <a:lstStyle/>
                    <a:p>
                      <a:pPr algn="ctr" fontAlgn="ctr"/>
                      <a:endParaRPr lang="zh-CN" altLang="en-US" sz="700" b="1" i="0" u="none" strike="noStrike">
                        <a:effectLst/>
                        <a:latin typeface="Arial"/>
                      </a:endParaRPr>
                    </a:p>
                  </a:txBody>
                  <a:tcPr marL="0" marR="0" marT="0" marB="0" anchor="ctr"/>
                </a:tc>
                <a:tc gridSpan="3">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c hMerge="1">
                  <a:txBody>
                    <a:bodyPr/>
                    <a:lstStyle/>
                    <a:p>
                      <a:pPr algn="ctr" fontAlgn="ctr"/>
                      <a:endParaRPr lang="zh-CN" altLang="en-US" sz="700" b="1" i="0" u="none" strike="noStrike">
                        <a:effectLst/>
                        <a:latin typeface="Arial"/>
                      </a:endParaRPr>
                    </a:p>
                  </a:txBody>
                  <a:tcPr marL="0" marR="0" marT="0" marB="0" anchor="ctr"/>
                </a:tc>
                <a:tc hMerge="1">
                  <a:txBody>
                    <a:bodyPr/>
                    <a:lstStyle/>
                    <a:p>
                      <a:endParaRPr lang="zh-CN" altLang="en-US"/>
                    </a:p>
                  </a:txBody>
                  <a:tcPr/>
                </a:tc>
                <a:tc gridSpan="2">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c hMerge="1">
                  <a:txBody>
                    <a:bodyPr/>
                    <a:lstStyle/>
                    <a:p>
                      <a:pPr algn="ctr" fontAlgn="ctr"/>
                      <a:endParaRPr lang="zh-CN" altLang="en-US" sz="700" b="1" i="0" u="none" strike="noStrike">
                        <a:effectLst/>
                        <a:latin typeface="Arial"/>
                      </a:endParaRPr>
                    </a:p>
                  </a:txBody>
                  <a:tcPr marL="0" marR="0" marT="0" marB="0" anchor="ctr"/>
                </a:tc>
                <a:tc gridSpan="2">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c hMerge="1">
                  <a:txBody>
                    <a:bodyPr/>
                    <a:lstStyle/>
                    <a:p>
                      <a:endParaRPr lang="zh-CN" altLang="en-US"/>
                    </a:p>
                  </a:txBody>
                  <a:tcPr/>
                </a:tc>
                <a:tc>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r>
              <a:tr h="169724">
                <a:tc>
                  <a:txBody>
                    <a:bodyPr/>
                    <a:lstStyle/>
                    <a:p>
                      <a:pPr algn="l" rtl="0" fontAlgn="b"/>
                      <a:r>
                        <a:rPr lang="zh-CN" altLang="en-US" sz="1200" u="none" strike="noStrike">
                          <a:effectLst/>
                        </a:rPr>
                        <a:t>　</a:t>
                      </a:r>
                      <a:endParaRPr lang="zh-CN" altLang="en-US" sz="1200" b="0" i="0" u="none" strike="noStrike">
                        <a:solidFill>
                          <a:srgbClr val="000000"/>
                        </a:solidFill>
                        <a:effectLst/>
                        <a:latin typeface="Arial"/>
                      </a:endParaRPr>
                    </a:p>
                  </a:txBody>
                  <a:tcPr marL="0" marR="0" marT="0" marB="0" anchor="b"/>
                </a:tc>
                <a:tc>
                  <a:txBody>
                    <a:bodyPr/>
                    <a:lstStyle/>
                    <a:p>
                      <a:pPr algn="ctr" rtl="0" fontAlgn="ctr"/>
                      <a:r>
                        <a:rPr lang="en-US" sz="1200" u="none" strike="noStrike">
                          <a:effectLst/>
                        </a:rPr>
                        <a:t>X　</a:t>
                      </a:r>
                      <a:endParaRPr lang="en-US" sz="1200" b="0" i="0" u="none" strike="noStrike">
                        <a:solidFill>
                          <a:srgbClr val="000000"/>
                        </a:solidFill>
                        <a:effectLst/>
                        <a:latin typeface="Calibri"/>
                      </a:endParaRPr>
                    </a:p>
                  </a:txBody>
                  <a:tcPr marL="0" marR="0" marT="0" marB="0" anchor="ctr"/>
                </a:tc>
                <a:tc>
                  <a:txBody>
                    <a:bodyPr/>
                    <a:lstStyle/>
                    <a:p>
                      <a:pPr algn="ctr" rtl="0" fontAlgn="ctr"/>
                      <a:r>
                        <a:rPr lang="zh-CN" altLang="en-US" sz="1200" u="none" strike="noStrike">
                          <a:effectLst/>
                        </a:rPr>
                        <a:t>　</a:t>
                      </a:r>
                      <a:endParaRPr lang="zh-CN" altLang="en-US" sz="1200" b="0" i="0" u="none" strike="noStrike">
                        <a:solidFill>
                          <a:srgbClr val="000000"/>
                        </a:solidFill>
                        <a:effectLst/>
                        <a:latin typeface="Arial"/>
                      </a:endParaRPr>
                    </a:p>
                  </a:txBody>
                  <a:tcPr marL="0" marR="0" marT="0" marB="0" anchor="ctr"/>
                </a:tc>
                <a:tc>
                  <a:txBody>
                    <a:bodyPr/>
                    <a:lstStyle/>
                    <a:p>
                      <a:pPr algn="ctr" rtl="0" fontAlgn="ctr"/>
                      <a:r>
                        <a:rPr lang="zh-CN" altLang="en-US" sz="1200" u="none" strike="noStrike">
                          <a:effectLst/>
                        </a:rPr>
                        <a:t>　</a:t>
                      </a:r>
                      <a:endParaRPr lang="zh-CN" altLang="en-US" sz="1200" b="0" i="0" u="none" strike="noStrike">
                        <a:solidFill>
                          <a:srgbClr val="000000"/>
                        </a:solidFill>
                        <a:effectLst/>
                        <a:latin typeface="Arial"/>
                      </a:endParaRPr>
                    </a:p>
                  </a:txBody>
                  <a:tcPr marL="0" marR="0" marT="0" marB="0" anchor="ctr"/>
                </a:tc>
                <a:tc>
                  <a:txBody>
                    <a:bodyPr/>
                    <a:lstStyle/>
                    <a:p>
                      <a:pPr algn="ctr" rtl="0" fontAlgn="ctr"/>
                      <a:r>
                        <a:rPr lang="zh-CN" altLang="en-US" sz="1200" u="none" strike="noStrike">
                          <a:effectLst/>
                        </a:rPr>
                        <a:t>　</a:t>
                      </a:r>
                      <a:endParaRPr lang="zh-CN" altLang="en-US" sz="1200" b="0" i="0" u="none" strike="noStrike">
                        <a:solidFill>
                          <a:srgbClr val="000000"/>
                        </a:solidFill>
                        <a:effectLst/>
                        <a:latin typeface="Arial"/>
                      </a:endParaRPr>
                    </a:p>
                  </a:txBody>
                  <a:tcPr marL="0" marR="0" marT="0" marB="0" anchor="ctr"/>
                </a:tc>
                <a:tc>
                  <a:txBody>
                    <a:bodyPr/>
                    <a:lstStyle/>
                    <a:p>
                      <a:pPr algn="ctr" fontAlgn="ctr"/>
                      <a:r>
                        <a:rPr lang="en-US" altLang="zh-CN" sz="1100" u="none" strike="noStrike">
                          <a:effectLst/>
                        </a:rPr>
                        <a:t>5</a:t>
                      </a:r>
                      <a:endParaRPr lang="en-US" altLang="zh-CN" sz="1100" b="0" i="0" u="none" strike="noStrike">
                        <a:effectLst/>
                        <a:latin typeface="Arial"/>
                      </a:endParaRPr>
                    </a:p>
                  </a:txBody>
                  <a:tcPr marL="0" marR="0" marT="0" marB="0" anchor="ctr"/>
                </a:tc>
                <a:tc>
                  <a:txBody>
                    <a:bodyPr/>
                    <a:lstStyle/>
                    <a:p>
                      <a:pPr algn="l" rtl="0" fontAlgn="ctr"/>
                      <a:r>
                        <a:rPr lang="en-US" sz="1100" u="none" strike="noStrike" dirty="0">
                          <a:effectLst/>
                        </a:rPr>
                        <a:t>Improving the quality and productivity</a:t>
                      </a:r>
                      <a:endParaRPr lang="en-US" sz="1100" b="0" i="0" u="none" strike="noStrike" dirty="0">
                        <a:solidFill>
                          <a:srgbClr val="000000"/>
                        </a:solidFill>
                        <a:effectLst/>
                        <a:latin typeface="Times New Roman"/>
                      </a:endParaRPr>
                    </a:p>
                  </a:txBody>
                  <a:tcPr marL="0" marR="0" marT="0" marB="0" anchor="ctr"/>
                </a:tc>
                <a:tc>
                  <a:txBody>
                    <a:bodyPr/>
                    <a:lstStyle/>
                    <a:p>
                      <a:pPr algn="ctr" rtl="0" fontAlgn="ctr"/>
                      <a:r>
                        <a:rPr lang="zh-CN" altLang="en-US" sz="1200" u="none" strike="noStrike">
                          <a:effectLst/>
                          <a:latin typeface="+mn-lt"/>
                        </a:rPr>
                        <a:t>　</a:t>
                      </a:r>
                      <a:endParaRPr lang="zh-CN" altLang="en-US" sz="1200" b="0" i="0" u="none" strike="noStrike">
                        <a:solidFill>
                          <a:srgbClr val="000000"/>
                        </a:solidFill>
                        <a:effectLst/>
                        <a:latin typeface="+mn-lt"/>
                      </a:endParaRPr>
                    </a:p>
                  </a:txBody>
                  <a:tcPr marL="0" marR="0" marT="0" marB="0" anchor="ctr"/>
                </a:tc>
                <a:tc>
                  <a:txBody>
                    <a:bodyPr/>
                    <a:lstStyle/>
                    <a:p>
                      <a:pPr algn="ctr" rtl="0" fontAlgn="ctr"/>
                      <a:r>
                        <a:rPr lang="en-US" sz="1200" u="none" strike="noStrike">
                          <a:effectLst/>
                          <a:latin typeface="+mn-lt"/>
                        </a:rPr>
                        <a:t>x　</a:t>
                      </a:r>
                      <a:endParaRPr lang="en-US" sz="1200" b="0" i="0" u="none" strike="noStrike">
                        <a:solidFill>
                          <a:srgbClr val="000000"/>
                        </a:solidFill>
                        <a:effectLst/>
                        <a:latin typeface="+mn-lt"/>
                      </a:endParaRPr>
                    </a:p>
                  </a:txBody>
                  <a:tcPr marL="0" marR="0" marT="0" marB="0" anchor="ctr"/>
                </a:tc>
                <a:tc>
                  <a:txBody>
                    <a:bodyPr/>
                    <a:lstStyle/>
                    <a:p>
                      <a:pPr algn="ctr" rtl="0" fontAlgn="ctr"/>
                      <a:r>
                        <a:rPr lang="zh-CN" altLang="en-US" sz="1200" u="none" strike="noStrike">
                          <a:effectLst/>
                          <a:latin typeface="+mn-lt"/>
                        </a:rPr>
                        <a:t>　</a:t>
                      </a:r>
                      <a:endParaRPr lang="zh-CN" altLang="en-US" sz="1200" b="0" i="0" u="none" strike="noStrike">
                        <a:solidFill>
                          <a:srgbClr val="000000"/>
                        </a:solidFill>
                        <a:effectLst/>
                        <a:latin typeface="+mn-lt"/>
                      </a:endParaRPr>
                    </a:p>
                  </a:txBody>
                  <a:tcPr marL="0" marR="0" marT="0" marB="0" anchor="ctr"/>
                </a:tc>
                <a:tc>
                  <a:txBody>
                    <a:bodyPr/>
                    <a:lstStyle/>
                    <a:p>
                      <a:pPr algn="ctr" rtl="0" fontAlgn="ctr"/>
                      <a:r>
                        <a:rPr lang="en-US" sz="1200" u="none" strike="noStrike">
                          <a:effectLst/>
                          <a:latin typeface="+mn-lt"/>
                        </a:rPr>
                        <a:t>x　</a:t>
                      </a:r>
                      <a:endParaRPr lang="en-US" sz="1200" b="0" i="0" u="none" strike="noStrike">
                        <a:solidFill>
                          <a:srgbClr val="000000"/>
                        </a:solidFill>
                        <a:effectLst/>
                        <a:latin typeface="+mn-lt"/>
                      </a:endParaRPr>
                    </a:p>
                  </a:txBody>
                  <a:tcPr marL="0" marR="0" marT="0" marB="0" anchor="ctr"/>
                </a:tc>
                <a:tc>
                  <a:txBody>
                    <a:bodyPr/>
                    <a:lstStyle/>
                    <a:p>
                      <a:pPr algn="ctr" rtl="0" fontAlgn="ctr"/>
                      <a:r>
                        <a:rPr lang="zh-CN" altLang="en-US" sz="1200" u="none" strike="noStrike">
                          <a:effectLst/>
                          <a:latin typeface="+mn-lt"/>
                        </a:rPr>
                        <a:t>　</a:t>
                      </a:r>
                      <a:endParaRPr lang="zh-CN" altLang="en-US" sz="1200" b="0" i="0" u="none" strike="noStrike">
                        <a:solidFill>
                          <a:srgbClr val="000000"/>
                        </a:solidFill>
                        <a:effectLst/>
                        <a:latin typeface="+mn-lt"/>
                      </a:endParaRPr>
                    </a:p>
                  </a:txBody>
                  <a:tcPr marL="0" marR="0" marT="0" marB="0" anchor="ctr"/>
                </a:tc>
                <a:tc>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c gridSpan="2">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c hMerge="1">
                  <a:txBody>
                    <a:bodyPr/>
                    <a:lstStyle/>
                    <a:p>
                      <a:pPr algn="l" fontAlgn="b"/>
                      <a:endParaRPr lang="zh-CN" altLang="en-US" sz="600" b="0" i="0" u="none" strike="noStrike">
                        <a:effectLst/>
                        <a:latin typeface="Arial"/>
                      </a:endParaRPr>
                    </a:p>
                  </a:txBody>
                  <a:tcPr marL="0" marR="0" marT="0" marB="0" anchor="b"/>
                </a:tc>
                <a:tc gridSpan="2">
                  <a:txBody>
                    <a:bodyPr/>
                    <a:lstStyle/>
                    <a:p>
                      <a:pPr algn="l" fontAlgn="b"/>
                      <a:r>
                        <a:rPr lang="zh-CN" altLang="en-US" sz="600" u="none" strike="noStrike">
                          <a:effectLst/>
                        </a:rPr>
                        <a:t>　</a:t>
                      </a:r>
                      <a:endParaRPr lang="zh-CN" altLang="en-US" sz="600" b="0" i="0" u="none" strike="noStrike">
                        <a:effectLst/>
                        <a:latin typeface="Arial"/>
                      </a:endParaRPr>
                    </a:p>
                  </a:txBody>
                  <a:tcPr marL="0" marR="0" marT="0" marB="0" anchor="b"/>
                </a:tc>
                <a:tc hMerge="1">
                  <a:txBody>
                    <a:bodyPr/>
                    <a:lstStyle/>
                    <a:p>
                      <a:pPr algn="ctr" fontAlgn="ctr"/>
                      <a:endParaRPr lang="zh-CN" altLang="en-US" sz="700" b="1" i="0" u="none" strike="noStrike">
                        <a:effectLst/>
                        <a:latin typeface="Arial"/>
                      </a:endParaRPr>
                    </a:p>
                  </a:txBody>
                  <a:tcPr marL="0" marR="0" marT="0" marB="0" anchor="ctr"/>
                </a:tc>
                <a:tc gridSpan="2">
                  <a:txBody>
                    <a:bodyPr/>
                    <a:lstStyle/>
                    <a:p>
                      <a:pPr algn="ctr" fontAlgn="ctr"/>
                      <a:r>
                        <a:rPr kumimoji="0" lang="en-US" altLang="zh-CN" sz="1200" b="0" i="0" u="none" strike="noStrike" kern="1200" cap="none" spc="0" normalizeH="0" baseline="0" noProof="0" dirty="0" smtClean="0">
                          <a:ln>
                            <a:noFill/>
                          </a:ln>
                          <a:solidFill>
                            <a:prstClr val="black"/>
                          </a:solidFill>
                          <a:effectLst/>
                          <a:uLnTx/>
                          <a:uFillTx/>
                          <a:latin typeface="+mn-lt"/>
                          <a:ea typeface="+mn-ea"/>
                          <a:cs typeface="+mn-cs"/>
                        </a:rPr>
                        <a:t>x</a:t>
                      </a:r>
                      <a:r>
                        <a:rPr lang="zh-CN" altLang="en-US" sz="700" u="none" strike="noStrike" dirty="0">
                          <a:effectLst/>
                        </a:rPr>
                        <a:t>　</a:t>
                      </a:r>
                      <a:endParaRPr lang="zh-CN" altLang="en-US" sz="700" b="1" i="0" u="none" strike="noStrike" dirty="0">
                        <a:effectLst/>
                        <a:latin typeface="Arial"/>
                      </a:endParaRPr>
                    </a:p>
                  </a:txBody>
                  <a:tcPr marL="0" marR="0" marT="0" marB="0" anchor="ctr"/>
                </a:tc>
                <a:tc hMerge="1">
                  <a:txBody>
                    <a:bodyPr/>
                    <a:lstStyle/>
                    <a:p>
                      <a:pPr algn="ctr" fontAlgn="ctr"/>
                      <a:endParaRPr lang="zh-CN" altLang="en-US" sz="700" b="1" i="0" u="none" strike="noStrike">
                        <a:effectLst/>
                        <a:latin typeface="Arial"/>
                      </a:endParaRPr>
                    </a:p>
                  </a:txBody>
                  <a:tcPr marL="0" marR="0" marT="0" marB="0" anchor="ctr"/>
                </a:tc>
                <a:tc gridSpan="3">
                  <a:txBody>
                    <a:bodyPr/>
                    <a:lstStyle/>
                    <a:p>
                      <a:endParaRPr lang="zh-CN" altLang="en-US"/>
                    </a:p>
                  </a:txBody>
                  <a:tcPr marL="0" marR="0" marT="0" marB="0" anchor="ctr"/>
                </a:tc>
                <a:tc hMerge="1">
                  <a:txBody>
                    <a:bodyPr/>
                    <a:lstStyle/>
                    <a:p>
                      <a:pPr algn="ctr" fontAlgn="ctr"/>
                      <a:endParaRPr lang="zh-CN" altLang="en-US" sz="700" b="1" i="0" u="none" strike="noStrike">
                        <a:effectLst/>
                        <a:latin typeface="Arial"/>
                      </a:endParaRPr>
                    </a:p>
                  </a:txBody>
                  <a:tcPr marL="0" marR="0" marT="0" marB="0" anchor="ctr"/>
                </a:tc>
                <a:tc hMerge="1">
                  <a:txBody>
                    <a:bodyPr/>
                    <a:lstStyle/>
                    <a:p>
                      <a:endParaRPr lang="zh-CN" altLang="en-US"/>
                    </a:p>
                  </a:txBody>
                  <a:tcPr/>
                </a:tc>
                <a:tc gridSpan="2">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c hMerge="1">
                  <a:txBody>
                    <a:bodyPr/>
                    <a:lstStyle/>
                    <a:p>
                      <a:pPr algn="ctr" fontAlgn="ctr"/>
                      <a:endParaRPr lang="zh-CN" altLang="en-US" sz="700" b="1" i="0" u="none" strike="noStrike">
                        <a:effectLst/>
                        <a:latin typeface="Arial"/>
                      </a:endParaRPr>
                    </a:p>
                  </a:txBody>
                  <a:tcPr marL="0" marR="0" marT="0" marB="0" anchor="ctr"/>
                </a:tc>
                <a:tc gridSpan="2">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c hMerge="1">
                  <a:txBody>
                    <a:bodyPr/>
                    <a:lstStyle/>
                    <a:p>
                      <a:endParaRPr lang="zh-CN" altLang="en-US"/>
                    </a:p>
                  </a:txBody>
                  <a:tcPr/>
                </a:tc>
                <a:tc>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r>
              <a:tr h="169724">
                <a:tc>
                  <a:txBody>
                    <a:bodyPr/>
                    <a:lstStyle/>
                    <a:p>
                      <a:pPr algn="l" rtl="0" fontAlgn="b"/>
                      <a:r>
                        <a:rPr lang="en-US" sz="1200" u="none" strike="noStrike">
                          <a:effectLst/>
                        </a:rPr>
                        <a:t>　X</a:t>
                      </a:r>
                      <a:endParaRPr lang="en-US" sz="1200" b="0" i="0" u="none" strike="noStrike">
                        <a:solidFill>
                          <a:srgbClr val="000000"/>
                        </a:solidFill>
                        <a:effectLst/>
                        <a:latin typeface="Arial"/>
                      </a:endParaRPr>
                    </a:p>
                  </a:txBody>
                  <a:tcPr marL="0" marR="0" marT="0" marB="0" anchor="b"/>
                </a:tc>
                <a:tc>
                  <a:txBody>
                    <a:bodyPr/>
                    <a:lstStyle/>
                    <a:p>
                      <a:pPr algn="ctr" rtl="0" fontAlgn="ctr"/>
                      <a:r>
                        <a:rPr lang="zh-CN" altLang="en-US" sz="1200" u="none" strike="noStrike">
                          <a:effectLst/>
                        </a:rPr>
                        <a:t>　</a:t>
                      </a:r>
                      <a:endParaRPr lang="zh-CN" altLang="en-US" sz="1200" b="0" i="0" u="none" strike="noStrike">
                        <a:solidFill>
                          <a:srgbClr val="000000"/>
                        </a:solidFill>
                        <a:effectLst/>
                        <a:latin typeface="Arial"/>
                      </a:endParaRPr>
                    </a:p>
                  </a:txBody>
                  <a:tcPr marL="0" marR="0" marT="0" marB="0" anchor="ctr"/>
                </a:tc>
                <a:tc>
                  <a:txBody>
                    <a:bodyPr/>
                    <a:lstStyle/>
                    <a:p>
                      <a:pPr algn="ctr" rtl="0" fontAlgn="ctr"/>
                      <a:r>
                        <a:rPr lang="zh-CN" altLang="en-US" sz="1200" u="none" strike="noStrike">
                          <a:effectLst/>
                        </a:rPr>
                        <a:t>　</a:t>
                      </a:r>
                      <a:endParaRPr lang="zh-CN" altLang="en-US" sz="1200" b="0" i="0" u="none" strike="noStrike">
                        <a:solidFill>
                          <a:srgbClr val="000000"/>
                        </a:solidFill>
                        <a:effectLst/>
                        <a:latin typeface="Arial"/>
                      </a:endParaRPr>
                    </a:p>
                  </a:txBody>
                  <a:tcPr marL="0" marR="0" marT="0" marB="0" anchor="ctr"/>
                </a:tc>
                <a:tc>
                  <a:txBody>
                    <a:bodyPr/>
                    <a:lstStyle/>
                    <a:p>
                      <a:pPr algn="ctr" rtl="0" fontAlgn="ctr"/>
                      <a:r>
                        <a:rPr lang="zh-CN" altLang="en-US" sz="1200" u="none" strike="noStrike">
                          <a:effectLst/>
                        </a:rPr>
                        <a:t>　</a:t>
                      </a:r>
                      <a:endParaRPr lang="zh-CN" altLang="en-US" sz="1200" b="0" i="0" u="none" strike="noStrike">
                        <a:solidFill>
                          <a:srgbClr val="000000"/>
                        </a:solidFill>
                        <a:effectLst/>
                        <a:latin typeface="Arial"/>
                      </a:endParaRPr>
                    </a:p>
                  </a:txBody>
                  <a:tcPr marL="0" marR="0" marT="0" marB="0" anchor="ctr"/>
                </a:tc>
                <a:tc>
                  <a:txBody>
                    <a:bodyPr/>
                    <a:lstStyle/>
                    <a:p>
                      <a:pPr algn="ctr" rtl="0" fontAlgn="ctr"/>
                      <a:r>
                        <a:rPr lang="zh-CN" altLang="en-US" sz="1200" u="none" strike="noStrike">
                          <a:effectLst/>
                        </a:rPr>
                        <a:t>　</a:t>
                      </a:r>
                      <a:endParaRPr lang="zh-CN" altLang="en-US" sz="1200" b="0" i="0" u="none" strike="noStrike">
                        <a:solidFill>
                          <a:srgbClr val="000000"/>
                        </a:solidFill>
                        <a:effectLst/>
                        <a:latin typeface="Arial"/>
                      </a:endParaRPr>
                    </a:p>
                  </a:txBody>
                  <a:tcPr marL="0" marR="0" marT="0" marB="0" anchor="ctr"/>
                </a:tc>
                <a:tc>
                  <a:txBody>
                    <a:bodyPr/>
                    <a:lstStyle/>
                    <a:p>
                      <a:pPr algn="ctr" fontAlgn="ctr"/>
                      <a:r>
                        <a:rPr lang="en-US" altLang="zh-CN" sz="1100" u="none" strike="noStrike">
                          <a:effectLst/>
                        </a:rPr>
                        <a:t>4</a:t>
                      </a:r>
                      <a:endParaRPr lang="en-US" altLang="zh-CN" sz="1100" b="0" i="0" u="none" strike="noStrike">
                        <a:effectLst/>
                        <a:latin typeface="Arial"/>
                      </a:endParaRPr>
                    </a:p>
                  </a:txBody>
                  <a:tcPr marL="0" marR="0" marT="0" marB="0" anchor="ctr"/>
                </a:tc>
                <a:tc>
                  <a:txBody>
                    <a:bodyPr/>
                    <a:lstStyle/>
                    <a:p>
                      <a:pPr algn="l" fontAlgn="b"/>
                      <a:r>
                        <a:rPr lang="en-US" sz="1100" u="none" strike="noStrike">
                          <a:effectLst/>
                        </a:rPr>
                        <a:t>Improving the organization structure by moving wages and salaries manager  into financial department</a:t>
                      </a:r>
                      <a:endParaRPr lang="en-US" sz="1100" b="0" i="0" u="none" strike="noStrike">
                        <a:effectLst/>
                        <a:latin typeface="Arial"/>
                      </a:endParaRPr>
                    </a:p>
                  </a:txBody>
                  <a:tcPr marL="0" marR="0" marT="0" marB="0" anchor="ctr"/>
                </a:tc>
                <a:tc>
                  <a:txBody>
                    <a:bodyPr/>
                    <a:lstStyle/>
                    <a:p>
                      <a:pPr algn="ctr" rtl="0" fontAlgn="ctr"/>
                      <a:r>
                        <a:rPr lang="zh-CN" altLang="en-US" sz="1200" u="none" strike="noStrike">
                          <a:effectLst/>
                          <a:latin typeface="+mn-lt"/>
                        </a:rPr>
                        <a:t>　</a:t>
                      </a:r>
                      <a:endParaRPr lang="zh-CN" altLang="en-US" sz="1200" b="0" i="0" u="none" strike="noStrike">
                        <a:solidFill>
                          <a:srgbClr val="000000"/>
                        </a:solidFill>
                        <a:effectLst/>
                        <a:latin typeface="+mn-lt"/>
                      </a:endParaRPr>
                    </a:p>
                  </a:txBody>
                  <a:tcPr marL="0" marR="0" marT="0" marB="0" anchor="ctr"/>
                </a:tc>
                <a:tc>
                  <a:txBody>
                    <a:bodyPr/>
                    <a:lstStyle/>
                    <a:p>
                      <a:pPr algn="ctr" rtl="0" fontAlgn="ctr"/>
                      <a:r>
                        <a:rPr lang="zh-CN" altLang="en-US" sz="1200" u="none" strike="noStrike">
                          <a:effectLst/>
                          <a:latin typeface="+mn-lt"/>
                        </a:rPr>
                        <a:t>　</a:t>
                      </a:r>
                      <a:endParaRPr lang="zh-CN" altLang="en-US" sz="1200" b="0" i="0" u="none" strike="noStrike">
                        <a:solidFill>
                          <a:srgbClr val="000000"/>
                        </a:solidFill>
                        <a:effectLst/>
                        <a:latin typeface="+mn-lt"/>
                      </a:endParaRPr>
                    </a:p>
                  </a:txBody>
                  <a:tcPr marL="0" marR="0" marT="0" marB="0" anchor="ctr"/>
                </a:tc>
                <a:tc>
                  <a:txBody>
                    <a:bodyPr/>
                    <a:lstStyle/>
                    <a:p>
                      <a:pPr algn="ctr" rtl="0" fontAlgn="ctr"/>
                      <a:r>
                        <a:rPr lang="zh-CN" altLang="en-US" sz="1200" u="none" strike="noStrike">
                          <a:effectLst/>
                          <a:latin typeface="+mn-lt"/>
                        </a:rPr>
                        <a:t>　</a:t>
                      </a:r>
                      <a:endParaRPr lang="zh-CN" altLang="en-US" sz="1200" b="0" i="0" u="none" strike="noStrike">
                        <a:solidFill>
                          <a:srgbClr val="000000"/>
                        </a:solidFill>
                        <a:effectLst/>
                        <a:latin typeface="+mn-lt"/>
                      </a:endParaRPr>
                    </a:p>
                  </a:txBody>
                  <a:tcPr marL="0" marR="0" marT="0" marB="0" anchor="ctr"/>
                </a:tc>
                <a:tc>
                  <a:txBody>
                    <a:bodyPr/>
                    <a:lstStyle/>
                    <a:p>
                      <a:pPr algn="ctr" rtl="0" fontAlgn="ctr"/>
                      <a:r>
                        <a:rPr lang="zh-CN" altLang="en-US" sz="1200" u="none" strike="noStrike" dirty="0">
                          <a:effectLst/>
                          <a:latin typeface="+mn-lt"/>
                        </a:rPr>
                        <a:t>　</a:t>
                      </a:r>
                      <a:endParaRPr lang="zh-CN" altLang="en-US" sz="1200" b="0" i="0" u="none" strike="noStrike" dirty="0">
                        <a:solidFill>
                          <a:srgbClr val="000000"/>
                        </a:solidFill>
                        <a:effectLst/>
                        <a:latin typeface="+mn-lt"/>
                      </a:endParaRPr>
                    </a:p>
                  </a:txBody>
                  <a:tcPr marL="0" marR="0" marT="0" marB="0" anchor="ctr"/>
                </a:tc>
                <a:tc>
                  <a:txBody>
                    <a:bodyPr/>
                    <a:lstStyle/>
                    <a:p>
                      <a:pPr algn="ctr" rtl="0" fontAlgn="ctr"/>
                      <a:r>
                        <a:rPr lang="en-US" sz="1200" u="none" strike="noStrike">
                          <a:effectLst/>
                          <a:latin typeface="+mn-lt"/>
                        </a:rPr>
                        <a:t>x　</a:t>
                      </a:r>
                      <a:endParaRPr lang="en-US" sz="1200" b="0" i="0" u="none" strike="noStrike">
                        <a:solidFill>
                          <a:srgbClr val="000000"/>
                        </a:solidFill>
                        <a:effectLst/>
                        <a:latin typeface="+mn-lt"/>
                      </a:endParaRPr>
                    </a:p>
                  </a:txBody>
                  <a:tcPr marL="0" marR="0" marT="0" marB="0" anchor="ctr"/>
                </a:tc>
                <a:tc>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c gridSpan="2">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c hMerge="1">
                  <a:txBody>
                    <a:bodyPr/>
                    <a:lstStyle/>
                    <a:p>
                      <a:pPr algn="ctr" fontAlgn="ctr"/>
                      <a:endParaRPr lang="zh-CN" altLang="en-US" sz="700" b="1" i="0" u="none" strike="noStrike">
                        <a:effectLst/>
                        <a:latin typeface="Arial"/>
                      </a:endParaRPr>
                    </a:p>
                  </a:txBody>
                  <a:tcPr marL="0" marR="0" marT="0" marB="0" anchor="ctr"/>
                </a:tc>
                <a:tc gridSpan="2">
                  <a:txBody>
                    <a:bodyPr/>
                    <a:lstStyle/>
                    <a:p>
                      <a:pPr algn="ctr" fontAlgn="ctr"/>
                      <a:r>
                        <a:rPr kumimoji="0" lang="en-US" altLang="zh-CN" sz="1200" b="0" i="0" u="none" strike="noStrike" kern="1200" cap="none" spc="0" normalizeH="0" baseline="0" noProof="0" dirty="0" smtClean="0">
                          <a:ln>
                            <a:noFill/>
                          </a:ln>
                          <a:solidFill>
                            <a:prstClr val="black"/>
                          </a:solidFill>
                          <a:effectLst/>
                          <a:uLnTx/>
                          <a:uFillTx/>
                          <a:latin typeface="+mn-lt"/>
                          <a:ea typeface="+mn-ea"/>
                          <a:cs typeface="+mn-cs"/>
                        </a:rPr>
                        <a:t>x</a:t>
                      </a:r>
                      <a:r>
                        <a:rPr lang="zh-CN" altLang="en-US" sz="700" u="none" strike="noStrike" dirty="0">
                          <a:effectLst/>
                        </a:rPr>
                        <a:t>　</a:t>
                      </a:r>
                      <a:endParaRPr lang="zh-CN" altLang="en-US" sz="700" b="1" i="0" u="none" strike="noStrike" dirty="0">
                        <a:effectLst/>
                        <a:latin typeface="Arial"/>
                      </a:endParaRPr>
                    </a:p>
                  </a:txBody>
                  <a:tcPr marL="0" marR="0" marT="0" marB="0" anchor="ctr"/>
                </a:tc>
                <a:tc hMerge="1">
                  <a:txBody>
                    <a:bodyPr/>
                    <a:lstStyle/>
                    <a:p>
                      <a:pPr algn="ctr" fontAlgn="ctr"/>
                      <a:endParaRPr lang="zh-CN" altLang="en-US" sz="700" b="1" i="0" u="none" strike="noStrike">
                        <a:effectLst/>
                        <a:latin typeface="Arial"/>
                      </a:endParaRPr>
                    </a:p>
                  </a:txBody>
                  <a:tcPr marL="0" marR="0" marT="0" marB="0" anchor="ctr"/>
                </a:tc>
                <a:tc gridSpan="2">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c hMerge="1">
                  <a:txBody>
                    <a:bodyPr/>
                    <a:lstStyle/>
                    <a:p>
                      <a:pPr algn="ctr" fontAlgn="ctr"/>
                      <a:endParaRPr lang="zh-CN" altLang="en-US" sz="700" b="1" i="0" u="none" strike="noStrike">
                        <a:effectLst/>
                        <a:latin typeface="Arial"/>
                      </a:endParaRPr>
                    </a:p>
                  </a:txBody>
                  <a:tcPr marL="0" marR="0" marT="0" marB="0" anchor="ctr"/>
                </a:tc>
                <a:tc gridSpan="3">
                  <a:txBody>
                    <a:bodyPr/>
                    <a:lstStyle/>
                    <a:p>
                      <a:endParaRPr lang="zh-CN" altLang="en-US"/>
                    </a:p>
                  </a:txBody>
                  <a:tcPr marL="0" marR="0" marT="0" marB="0" anchor="ctr"/>
                </a:tc>
                <a:tc hMerge="1">
                  <a:txBody>
                    <a:bodyPr/>
                    <a:lstStyle/>
                    <a:p>
                      <a:pPr algn="ctr" fontAlgn="ctr"/>
                      <a:endParaRPr lang="zh-CN" altLang="en-US" sz="700" b="1" i="0" u="none" strike="noStrike">
                        <a:effectLst/>
                        <a:latin typeface="Arial"/>
                      </a:endParaRPr>
                    </a:p>
                  </a:txBody>
                  <a:tcPr marL="0" marR="0" marT="0" marB="0" anchor="ctr"/>
                </a:tc>
                <a:tc hMerge="1">
                  <a:txBody>
                    <a:bodyPr/>
                    <a:lstStyle/>
                    <a:p>
                      <a:endParaRPr lang="zh-CN" altLang="en-US"/>
                    </a:p>
                  </a:txBody>
                  <a:tcPr/>
                </a:tc>
                <a:tc gridSpan="2">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c hMerge="1">
                  <a:txBody>
                    <a:bodyPr/>
                    <a:lstStyle/>
                    <a:p>
                      <a:pPr algn="ctr" fontAlgn="ctr"/>
                      <a:endParaRPr lang="zh-CN" altLang="en-US" sz="700" b="1" i="0" u="none" strike="noStrike">
                        <a:effectLst/>
                        <a:latin typeface="Arial"/>
                      </a:endParaRPr>
                    </a:p>
                  </a:txBody>
                  <a:tcPr marL="0" marR="0" marT="0" marB="0" anchor="ctr"/>
                </a:tc>
                <a:tc gridSpan="2">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c hMerge="1">
                  <a:txBody>
                    <a:bodyPr/>
                    <a:lstStyle/>
                    <a:p>
                      <a:endParaRPr lang="zh-CN" altLang="en-US"/>
                    </a:p>
                  </a:txBody>
                  <a:tcPr/>
                </a:tc>
                <a:tc>
                  <a:txBody>
                    <a:bodyPr/>
                    <a:lstStyle/>
                    <a:p>
                      <a:pPr algn="ctr" fontAlgn="b"/>
                      <a:r>
                        <a:rPr lang="zh-CN" altLang="en-US" sz="700" u="none" strike="noStrike">
                          <a:effectLst/>
                        </a:rPr>
                        <a:t>　</a:t>
                      </a:r>
                      <a:endParaRPr lang="zh-CN" altLang="en-US" sz="700" b="1" i="0" u="none" strike="noStrike">
                        <a:effectLst/>
                        <a:latin typeface="Arial"/>
                      </a:endParaRPr>
                    </a:p>
                  </a:txBody>
                  <a:tcPr marL="0" marR="0" marT="0" marB="0" anchor="b"/>
                </a:tc>
              </a:tr>
              <a:tr h="169724">
                <a:tc>
                  <a:txBody>
                    <a:bodyPr/>
                    <a:lstStyle/>
                    <a:p>
                      <a:pPr algn="l" rtl="0" fontAlgn="b"/>
                      <a:r>
                        <a:rPr lang="zh-CN" altLang="en-US" sz="1200" u="none" strike="noStrike">
                          <a:effectLst/>
                        </a:rPr>
                        <a:t>　</a:t>
                      </a:r>
                      <a:endParaRPr lang="zh-CN" altLang="en-US" sz="1200" b="0" i="0" u="none" strike="noStrike">
                        <a:solidFill>
                          <a:srgbClr val="000000"/>
                        </a:solidFill>
                        <a:effectLst/>
                        <a:latin typeface="Arial"/>
                      </a:endParaRPr>
                    </a:p>
                  </a:txBody>
                  <a:tcPr marL="0" marR="0" marT="0" marB="0" anchor="b"/>
                </a:tc>
                <a:tc>
                  <a:txBody>
                    <a:bodyPr/>
                    <a:lstStyle/>
                    <a:p>
                      <a:pPr algn="ctr" rtl="0" fontAlgn="ctr"/>
                      <a:r>
                        <a:rPr lang="zh-CN" altLang="en-US" sz="1200" u="none" strike="noStrike">
                          <a:effectLst/>
                        </a:rPr>
                        <a:t>　</a:t>
                      </a:r>
                      <a:endParaRPr lang="zh-CN" altLang="en-US" sz="1200" b="0" i="0" u="none" strike="noStrike">
                        <a:solidFill>
                          <a:srgbClr val="000000"/>
                        </a:solidFill>
                        <a:effectLst/>
                        <a:latin typeface="Arial"/>
                      </a:endParaRPr>
                    </a:p>
                  </a:txBody>
                  <a:tcPr marL="0" marR="0" marT="0" marB="0" anchor="ctr"/>
                </a:tc>
                <a:tc>
                  <a:txBody>
                    <a:bodyPr/>
                    <a:lstStyle/>
                    <a:p>
                      <a:pPr algn="ctr" rtl="0" fontAlgn="ctr"/>
                      <a:r>
                        <a:rPr lang="zh-CN" altLang="en-US" sz="1200" u="none" strike="noStrike">
                          <a:effectLst/>
                        </a:rPr>
                        <a:t>　</a:t>
                      </a:r>
                      <a:endParaRPr lang="zh-CN" altLang="en-US" sz="1200" b="0" i="0" u="none" strike="noStrike">
                        <a:solidFill>
                          <a:srgbClr val="000000"/>
                        </a:solidFill>
                        <a:effectLst/>
                        <a:latin typeface="Arial"/>
                      </a:endParaRPr>
                    </a:p>
                  </a:txBody>
                  <a:tcPr marL="0" marR="0" marT="0" marB="0" anchor="ctr"/>
                </a:tc>
                <a:tc>
                  <a:txBody>
                    <a:bodyPr/>
                    <a:lstStyle/>
                    <a:p>
                      <a:pPr algn="ctr" rtl="0" fontAlgn="ctr"/>
                      <a:r>
                        <a:rPr lang="zh-CN" altLang="en-US" sz="1200" u="none" strike="noStrike">
                          <a:effectLst/>
                        </a:rPr>
                        <a:t>　</a:t>
                      </a:r>
                      <a:endParaRPr lang="zh-CN" altLang="en-US" sz="1200" b="0" i="0" u="none" strike="noStrike">
                        <a:solidFill>
                          <a:srgbClr val="000000"/>
                        </a:solidFill>
                        <a:effectLst/>
                        <a:latin typeface="Arial"/>
                      </a:endParaRPr>
                    </a:p>
                  </a:txBody>
                  <a:tcPr marL="0" marR="0" marT="0" marB="0" anchor="ctr"/>
                </a:tc>
                <a:tc>
                  <a:txBody>
                    <a:bodyPr/>
                    <a:lstStyle/>
                    <a:p>
                      <a:pPr algn="ctr" rtl="0" fontAlgn="ctr"/>
                      <a:r>
                        <a:rPr lang="en-US" sz="1200" u="none" strike="noStrike">
                          <a:effectLst/>
                        </a:rPr>
                        <a:t>X　</a:t>
                      </a:r>
                      <a:endParaRPr lang="en-US" sz="1200" b="0" i="0" u="none" strike="noStrike">
                        <a:solidFill>
                          <a:srgbClr val="000000"/>
                        </a:solidFill>
                        <a:effectLst/>
                        <a:latin typeface="Calibri"/>
                      </a:endParaRPr>
                    </a:p>
                  </a:txBody>
                  <a:tcPr marL="0" marR="0" marT="0" marB="0" anchor="ctr"/>
                </a:tc>
                <a:tc>
                  <a:txBody>
                    <a:bodyPr/>
                    <a:lstStyle/>
                    <a:p>
                      <a:pPr algn="ctr" fontAlgn="ctr"/>
                      <a:r>
                        <a:rPr lang="en-US" altLang="zh-CN" sz="1100" u="none" strike="noStrike">
                          <a:effectLst/>
                        </a:rPr>
                        <a:t>3</a:t>
                      </a:r>
                      <a:endParaRPr lang="en-US" altLang="zh-CN" sz="1100" b="0" i="0" u="none" strike="noStrike">
                        <a:effectLst/>
                        <a:latin typeface="Arial"/>
                      </a:endParaRPr>
                    </a:p>
                  </a:txBody>
                  <a:tcPr marL="0" marR="0" marT="0" marB="0" anchor="ctr"/>
                </a:tc>
                <a:tc>
                  <a:txBody>
                    <a:bodyPr/>
                    <a:lstStyle/>
                    <a:p>
                      <a:pPr algn="l" fontAlgn="b"/>
                      <a:r>
                        <a:rPr lang="en-US" sz="1100" u="none" strike="noStrike">
                          <a:effectLst/>
                        </a:rPr>
                        <a:t>Research pricing structure, discounting, distribution, competition, product, and safety specifications in European market</a:t>
                      </a:r>
                      <a:endParaRPr lang="en-US" sz="1100" b="0" i="0" u="none" strike="noStrike">
                        <a:effectLst/>
                        <a:latin typeface="Arial"/>
                      </a:endParaRPr>
                    </a:p>
                  </a:txBody>
                  <a:tcPr marL="0" marR="0" marT="0" marB="0" anchor="ctr"/>
                </a:tc>
                <a:tc>
                  <a:txBody>
                    <a:bodyPr/>
                    <a:lstStyle/>
                    <a:p>
                      <a:pPr algn="ctr" rtl="0" fontAlgn="ctr"/>
                      <a:r>
                        <a:rPr lang="en-US" sz="1200" u="none" strike="noStrike">
                          <a:effectLst/>
                          <a:latin typeface="+mn-lt"/>
                        </a:rPr>
                        <a:t>x　</a:t>
                      </a:r>
                      <a:endParaRPr lang="en-US" sz="1200" b="0" i="0" u="none" strike="noStrike">
                        <a:solidFill>
                          <a:srgbClr val="000000"/>
                        </a:solidFill>
                        <a:effectLst/>
                        <a:latin typeface="+mn-lt"/>
                      </a:endParaRPr>
                    </a:p>
                  </a:txBody>
                  <a:tcPr marL="0" marR="0" marT="0" marB="0" anchor="ctr"/>
                </a:tc>
                <a:tc>
                  <a:txBody>
                    <a:bodyPr/>
                    <a:lstStyle/>
                    <a:p>
                      <a:pPr algn="ctr" rtl="0" fontAlgn="ctr"/>
                      <a:r>
                        <a:rPr lang="zh-CN" altLang="en-US" sz="1200" u="none" strike="noStrike">
                          <a:effectLst/>
                          <a:latin typeface="+mn-lt"/>
                        </a:rPr>
                        <a:t>　</a:t>
                      </a:r>
                      <a:endParaRPr lang="zh-CN" altLang="en-US" sz="1200" b="0" i="0" u="none" strike="noStrike">
                        <a:solidFill>
                          <a:srgbClr val="000000"/>
                        </a:solidFill>
                        <a:effectLst/>
                        <a:latin typeface="+mn-lt"/>
                      </a:endParaRPr>
                    </a:p>
                  </a:txBody>
                  <a:tcPr marL="0" marR="0" marT="0" marB="0" anchor="ctr"/>
                </a:tc>
                <a:tc>
                  <a:txBody>
                    <a:bodyPr/>
                    <a:lstStyle/>
                    <a:p>
                      <a:pPr algn="ctr" rtl="0" fontAlgn="ctr"/>
                      <a:r>
                        <a:rPr lang="en-US" sz="1200" u="none" strike="noStrike">
                          <a:effectLst/>
                          <a:latin typeface="+mn-lt"/>
                        </a:rPr>
                        <a:t>x　</a:t>
                      </a:r>
                      <a:endParaRPr lang="en-US" sz="1200" b="0" i="0" u="none" strike="noStrike">
                        <a:solidFill>
                          <a:srgbClr val="000000"/>
                        </a:solidFill>
                        <a:effectLst/>
                        <a:latin typeface="+mn-lt"/>
                      </a:endParaRPr>
                    </a:p>
                  </a:txBody>
                  <a:tcPr marL="0" marR="0" marT="0" marB="0" anchor="ctr"/>
                </a:tc>
                <a:tc>
                  <a:txBody>
                    <a:bodyPr/>
                    <a:lstStyle/>
                    <a:p>
                      <a:pPr algn="ctr" rtl="0" fontAlgn="ctr"/>
                      <a:r>
                        <a:rPr lang="zh-CN" altLang="en-US" sz="1200" u="none" strike="noStrike">
                          <a:effectLst/>
                          <a:latin typeface="+mn-lt"/>
                        </a:rPr>
                        <a:t>　</a:t>
                      </a:r>
                      <a:endParaRPr lang="zh-CN" altLang="en-US" sz="1200" b="0" i="0" u="none" strike="noStrike">
                        <a:solidFill>
                          <a:srgbClr val="000000"/>
                        </a:solidFill>
                        <a:effectLst/>
                        <a:latin typeface="+mn-lt"/>
                      </a:endParaRPr>
                    </a:p>
                  </a:txBody>
                  <a:tcPr marL="0" marR="0" marT="0" marB="0" anchor="ctr"/>
                </a:tc>
                <a:tc>
                  <a:txBody>
                    <a:bodyPr/>
                    <a:lstStyle/>
                    <a:p>
                      <a:pPr algn="ctr" rtl="0" fontAlgn="ctr"/>
                      <a:r>
                        <a:rPr lang="zh-CN" altLang="en-US" sz="1200" u="none" strike="noStrike">
                          <a:effectLst/>
                          <a:latin typeface="+mn-lt"/>
                        </a:rPr>
                        <a:t>　</a:t>
                      </a:r>
                      <a:endParaRPr lang="zh-CN" altLang="en-US" sz="1200" b="0" i="0" u="none" strike="noStrike">
                        <a:solidFill>
                          <a:srgbClr val="000000"/>
                        </a:solidFill>
                        <a:effectLst/>
                        <a:latin typeface="+mn-lt"/>
                      </a:endParaRPr>
                    </a:p>
                  </a:txBody>
                  <a:tcPr marL="0" marR="0" marT="0" marB="0" anchor="ctr"/>
                </a:tc>
                <a:tc>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c gridSpan="2">
                  <a:txBody>
                    <a:bodyPr/>
                    <a:lstStyle/>
                    <a:p>
                      <a:pPr algn="ctr" fontAlgn="ctr"/>
                      <a:r>
                        <a:rPr kumimoji="0" lang="en-US" altLang="zh-CN" sz="1200" b="0" i="0" u="none" strike="noStrike" kern="1200" cap="none" spc="0" normalizeH="0" baseline="0" noProof="0" dirty="0" smtClean="0">
                          <a:ln>
                            <a:noFill/>
                          </a:ln>
                          <a:solidFill>
                            <a:prstClr val="black"/>
                          </a:solidFill>
                          <a:effectLst/>
                          <a:uLnTx/>
                          <a:uFillTx/>
                          <a:latin typeface="+mn-lt"/>
                          <a:ea typeface="+mn-ea"/>
                          <a:cs typeface="+mn-cs"/>
                        </a:rPr>
                        <a:t>x</a:t>
                      </a:r>
                      <a:r>
                        <a:rPr lang="zh-CN" altLang="en-US" sz="700" u="none" strike="noStrike" dirty="0">
                          <a:effectLst/>
                        </a:rPr>
                        <a:t>　</a:t>
                      </a:r>
                      <a:endParaRPr lang="zh-CN" altLang="en-US" sz="700" b="1" i="0" u="none" strike="noStrike" dirty="0">
                        <a:effectLst/>
                        <a:latin typeface="Arial"/>
                      </a:endParaRPr>
                    </a:p>
                  </a:txBody>
                  <a:tcPr marL="0" marR="0" marT="0" marB="0" anchor="ctr"/>
                </a:tc>
                <a:tc hMerge="1">
                  <a:txBody>
                    <a:bodyPr/>
                    <a:lstStyle/>
                    <a:p>
                      <a:pPr algn="ctr" fontAlgn="ctr"/>
                      <a:endParaRPr lang="zh-CN" altLang="en-US" sz="700" b="1" i="0" u="none" strike="noStrike">
                        <a:effectLst/>
                        <a:latin typeface="Arial"/>
                      </a:endParaRPr>
                    </a:p>
                  </a:txBody>
                  <a:tcPr marL="0" marR="0" marT="0" marB="0" anchor="ctr"/>
                </a:tc>
                <a:tc gridSpan="2">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c hMerge="1">
                  <a:txBody>
                    <a:bodyPr/>
                    <a:lstStyle/>
                    <a:p>
                      <a:pPr algn="ctr" fontAlgn="ctr"/>
                      <a:endParaRPr lang="zh-CN" altLang="en-US" sz="700" b="1" i="0" u="none" strike="noStrike">
                        <a:effectLst/>
                        <a:latin typeface="Arial"/>
                      </a:endParaRPr>
                    </a:p>
                  </a:txBody>
                  <a:tcPr marL="0" marR="0" marT="0" marB="0" anchor="ctr"/>
                </a:tc>
                <a:tc gridSpan="2">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c hMerge="1">
                  <a:txBody>
                    <a:bodyPr/>
                    <a:lstStyle/>
                    <a:p>
                      <a:pPr algn="ctr" fontAlgn="ctr"/>
                      <a:endParaRPr lang="zh-CN" altLang="en-US" sz="700" b="1" i="0" u="none" strike="noStrike">
                        <a:effectLst/>
                        <a:latin typeface="Arial"/>
                      </a:endParaRPr>
                    </a:p>
                  </a:txBody>
                  <a:tcPr marL="0" marR="0" marT="0" marB="0" anchor="ctr"/>
                </a:tc>
                <a:tc gridSpan="3">
                  <a:txBody>
                    <a:bodyPr/>
                    <a:lstStyle/>
                    <a:p>
                      <a:pPr algn="ctr" fontAlgn="ctr"/>
                      <a:r>
                        <a:rPr lang="zh-CN" altLang="en-US" sz="700" u="none" strike="noStrike" dirty="0">
                          <a:effectLst/>
                        </a:rPr>
                        <a:t>　</a:t>
                      </a:r>
                      <a:endParaRPr lang="zh-CN" altLang="en-US" sz="700" b="1" i="0" u="none" strike="noStrike" dirty="0">
                        <a:effectLst/>
                        <a:latin typeface="Arial"/>
                      </a:endParaRPr>
                    </a:p>
                  </a:txBody>
                  <a:tcPr marL="0" marR="0" marT="0" marB="0" anchor="ctr"/>
                </a:tc>
                <a:tc hMerge="1">
                  <a:txBody>
                    <a:bodyPr/>
                    <a:lstStyle/>
                    <a:p>
                      <a:pPr algn="ctr" fontAlgn="ctr"/>
                      <a:endParaRPr lang="zh-CN" altLang="en-US" sz="700" b="1" i="0" u="none" strike="noStrike">
                        <a:effectLst/>
                        <a:latin typeface="Arial"/>
                      </a:endParaRPr>
                    </a:p>
                  </a:txBody>
                  <a:tcPr marL="0" marR="0" marT="0" marB="0" anchor="ctr"/>
                </a:tc>
                <a:tc hMerge="1">
                  <a:txBody>
                    <a:bodyPr/>
                    <a:lstStyle/>
                    <a:p>
                      <a:endParaRPr lang="zh-CN" altLang="en-US"/>
                    </a:p>
                  </a:txBody>
                  <a:tcPr/>
                </a:tc>
                <a:tc gridSpan="2">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c hMerge="1">
                  <a:txBody>
                    <a:bodyPr/>
                    <a:lstStyle/>
                    <a:p>
                      <a:pPr algn="ctr" fontAlgn="ctr"/>
                      <a:endParaRPr lang="zh-CN" altLang="en-US" sz="700" b="1" i="0" u="none" strike="noStrike">
                        <a:effectLst/>
                        <a:latin typeface="Arial"/>
                      </a:endParaRPr>
                    </a:p>
                  </a:txBody>
                  <a:tcPr marL="0" marR="0" marT="0" marB="0" anchor="ctr"/>
                </a:tc>
                <a:tc gridSpan="2">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c hMerge="1">
                  <a:txBody>
                    <a:bodyPr/>
                    <a:lstStyle/>
                    <a:p>
                      <a:endParaRPr lang="zh-CN" altLang="en-US"/>
                    </a:p>
                  </a:txBody>
                  <a:tcPr/>
                </a:tc>
                <a:tc>
                  <a:txBody>
                    <a:bodyPr/>
                    <a:lstStyle/>
                    <a:p>
                      <a:pPr algn="ctr" fontAlgn="ctr"/>
                      <a:r>
                        <a:rPr lang="zh-CN" altLang="en-US" sz="700" u="none" strike="noStrike" dirty="0">
                          <a:effectLst/>
                        </a:rPr>
                        <a:t>　</a:t>
                      </a:r>
                      <a:endParaRPr lang="zh-CN" altLang="en-US" sz="700" b="1" i="0" u="none" strike="noStrike" dirty="0">
                        <a:effectLst/>
                        <a:latin typeface="Arial"/>
                      </a:endParaRPr>
                    </a:p>
                  </a:txBody>
                  <a:tcPr marL="0" marR="0" marT="0" marB="0" anchor="ctr"/>
                </a:tc>
              </a:tr>
              <a:tr h="169724">
                <a:tc>
                  <a:txBody>
                    <a:bodyPr/>
                    <a:lstStyle/>
                    <a:p>
                      <a:pPr algn="l" rtl="0" fontAlgn="b"/>
                      <a:r>
                        <a:rPr lang="zh-CN" altLang="en-US" sz="1200" u="none" strike="noStrike">
                          <a:effectLst/>
                        </a:rPr>
                        <a:t>　</a:t>
                      </a:r>
                      <a:endParaRPr lang="zh-CN" altLang="en-US" sz="1200" b="0" i="0" u="none" strike="noStrike">
                        <a:solidFill>
                          <a:srgbClr val="000000"/>
                        </a:solidFill>
                        <a:effectLst/>
                        <a:latin typeface="Arial"/>
                      </a:endParaRPr>
                    </a:p>
                  </a:txBody>
                  <a:tcPr marL="0" marR="0" marT="0" marB="0" anchor="b"/>
                </a:tc>
                <a:tc>
                  <a:txBody>
                    <a:bodyPr/>
                    <a:lstStyle/>
                    <a:p>
                      <a:pPr algn="ctr" rtl="0" fontAlgn="ctr"/>
                      <a:r>
                        <a:rPr lang="zh-CN" altLang="en-US" sz="1200" u="none" strike="noStrike">
                          <a:effectLst/>
                        </a:rPr>
                        <a:t>　</a:t>
                      </a:r>
                      <a:endParaRPr lang="zh-CN" altLang="en-US" sz="1200" b="0" i="0" u="none" strike="noStrike">
                        <a:solidFill>
                          <a:srgbClr val="000000"/>
                        </a:solidFill>
                        <a:effectLst/>
                        <a:latin typeface="Arial"/>
                      </a:endParaRPr>
                    </a:p>
                  </a:txBody>
                  <a:tcPr marL="0" marR="0" marT="0" marB="0" anchor="ctr"/>
                </a:tc>
                <a:tc>
                  <a:txBody>
                    <a:bodyPr/>
                    <a:lstStyle/>
                    <a:p>
                      <a:pPr algn="ctr" rtl="0" fontAlgn="ctr"/>
                      <a:r>
                        <a:rPr lang="zh-CN" altLang="en-US" sz="1200" u="none" strike="noStrike">
                          <a:effectLst/>
                        </a:rPr>
                        <a:t>　</a:t>
                      </a:r>
                      <a:endParaRPr lang="zh-CN" altLang="en-US" sz="1200" b="0" i="0" u="none" strike="noStrike">
                        <a:solidFill>
                          <a:srgbClr val="000000"/>
                        </a:solidFill>
                        <a:effectLst/>
                        <a:latin typeface="Arial"/>
                      </a:endParaRPr>
                    </a:p>
                  </a:txBody>
                  <a:tcPr marL="0" marR="0" marT="0" marB="0" anchor="ctr"/>
                </a:tc>
                <a:tc>
                  <a:txBody>
                    <a:bodyPr/>
                    <a:lstStyle/>
                    <a:p>
                      <a:pPr algn="ctr" rtl="0" fontAlgn="ctr"/>
                      <a:r>
                        <a:rPr lang="zh-CN" altLang="en-US" sz="1200" u="none" strike="noStrike">
                          <a:effectLst/>
                        </a:rPr>
                        <a:t>　</a:t>
                      </a:r>
                      <a:endParaRPr lang="zh-CN" altLang="en-US" sz="1200" b="0" i="0" u="none" strike="noStrike">
                        <a:solidFill>
                          <a:srgbClr val="000000"/>
                        </a:solidFill>
                        <a:effectLst/>
                        <a:latin typeface="Arial"/>
                      </a:endParaRPr>
                    </a:p>
                  </a:txBody>
                  <a:tcPr marL="0" marR="0" marT="0" marB="0" anchor="ctr"/>
                </a:tc>
                <a:tc>
                  <a:txBody>
                    <a:bodyPr/>
                    <a:lstStyle/>
                    <a:p>
                      <a:pPr algn="ctr" rtl="0" fontAlgn="ctr"/>
                      <a:r>
                        <a:rPr lang="en-US" sz="1200" u="none" strike="noStrike">
                          <a:effectLst/>
                        </a:rPr>
                        <a:t>X　</a:t>
                      </a:r>
                      <a:endParaRPr lang="en-US" sz="1200" b="0" i="0" u="none" strike="noStrike">
                        <a:solidFill>
                          <a:srgbClr val="000000"/>
                        </a:solidFill>
                        <a:effectLst/>
                        <a:latin typeface="Calibri"/>
                      </a:endParaRPr>
                    </a:p>
                  </a:txBody>
                  <a:tcPr marL="0" marR="0" marT="0" marB="0" anchor="ctr"/>
                </a:tc>
                <a:tc>
                  <a:txBody>
                    <a:bodyPr/>
                    <a:lstStyle/>
                    <a:p>
                      <a:pPr algn="ctr" fontAlgn="ctr"/>
                      <a:r>
                        <a:rPr lang="en-US" altLang="zh-CN" sz="1100" u="none" strike="noStrike">
                          <a:effectLst/>
                        </a:rPr>
                        <a:t>2</a:t>
                      </a:r>
                      <a:endParaRPr lang="en-US" altLang="zh-CN" sz="1100" b="0" i="0" u="none" strike="noStrike">
                        <a:effectLst/>
                        <a:latin typeface="Arial"/>
                      </a:endParaRPr>
                    </a:p>
                  </a:txBody>
                  <a:tcPr marL="0" marR="0" marT="0" marB="0" anchor="ctr"/>
                </a:tc>
                <a:tc>
                  <a:txBody>
                    <a:bodyPr/>
                    <a:lstStyle/>
                    <a:p>
                      <a:pPr algn="l" fontAlgn="b"/>
                      <a:r>
                        <a:rPr lang="en-US" sz="1100" u="none" strike="noStrike">
                          <a:effectLst/>
                        </a:rPr>
                        <a:t>European sales representative in the rescue sales team</a:t>
                      </a:r>
                      <a:endParaRPr lang="en-US" sz="1100" b="0" i="0" u="none" strike="noStrike">
                        <a:effectLst/>
                        <a:latin typeface="Arial"/>
                      </a:endParaRPr>
                    </a:p>
                  </a:txBody>
                  <a:tcPr marL="0" marR="0" marT="0" marB="0" anchor="ctr"/>
                </a:tc>
                <a:tc>
                  <a:txBody>
                    <a:bodyPr/>
                    <a:lstStyle/>
                    <a:p>
                      <a:pPr algn="ctr" rtl="0" fontAlgn="ctr"/>
                      <a:r>
                        <a:rPr lang="en-US" sz="1200" u="none" strike="noStrike">
                          <a:effectLst/>
                          <a:latin typeface="+mn-lt"/>
                        </a:rPr>
                        <a:t>x　</a:t>
                      </a:r>
                      <a:endParaRPr lang="en-US" sz="1200" b="0" i="0" u="none" strike="noStrike">
                        <a:solidFill>
                          <a:srgbClr val="000000"/>
                        </a:solidFill>
                        <a:effectLst/>
                        <a:latin typeface="+mn-lt"/>
                      </a:endParaRPr>
                    </a:p>
                  </a:txBody>
                  <a:tcPr marL="0" marR="0" marT="0" marB="0" anchor="ctr"/>
                </a:tc>
                <a:tc>
                  <a:txBody>
                    <a:bodyPr/>
                    <a:lstStyle/>
                    <a:p>
                      <a:pPr algn="ctr" rtl="0" fontAlgn="ctr"/>
                      <a:r>
                        <a:rPr lang="zh-CN" altLang="en-US" sz="1200" u="none" strike="noStrike">
                          <a:effectLst/>
                          <a:latin typeface="+mn-lt"/>
                        </a:rPr>
                        <a:t>　</a:t>
                      </a:r>
                      <a:endParaRPr lang="zh-CN" altLang="en-US" sz="1200" b="0" i="0" u="none" strike="noStrike">
                        <a:solidFill>
                          <a:srgbClr val="000000"/>
                        </a:solidFill>
                        <a:effectLst/>
                        <a:latin typeface="+mn-lt"/>
                      </a:endParaRPr>
                    </a:p>
                  </a:txBody>
                  <a:tcPr marL="0" marR="0" marT="0" marB="0" anchor="ctr"/>
                </a:tc>
                <a:tc>
                  <a:txBody>
                    <a:bodyPr/>
                    <a:lstStyle/>
                    <a:p>
                      <a:pPr algn="ctr" rtl="0" fontAlgn="ctr"/>
                      <a:r>
                        <a:rPr lang="zh-CN" altLang="en-US" sz="1200" u="none" strike="noStrike">
                          <a:effectLst/>
                          <a:latin typeface="+mn-lt"/>
                        </a:rPr>
                        <a:t>　</a:t>
                      </a:r>
                      <a:endParaRPr lang="zh-CN" altLang="en-US" sz="1200" b="0" i="0" u="none" strike="noStrike">
                        <a:solidFill>
                          <a:srgbClr val="000000"/>
                        </a:solidFill>
                        <a:effectLst/>
                        <a:latin typeface="+mn-lt"/>
                      </a:endParaRPr>
                    </a:p>
                  </a:txBody>
                  <a:tcPr marL="0" marR="0" marT="0" marB="0" anchor="ctr"/>
                </a:tc>
                <a:tc>
                  <a:txBody>
                    <a:bodyPr/>
                    <a:lstStyle/>
                    <a:p>
                      <a:pPr algn="ctr" rtl="0" fontAlgn="ctr"/>
                      <a:r>
                        <a:rPr lang="zh-CN" altLang="en-US" sz="1200" u="none" strike="noStrike">
                          <a:effectLst/>
                          <a:latin typeface="+mn-lt"/>
                        </a:rPr>
                        <a:t>　</a:t>
                      </a:r>
                      <a:endParaRPr lang="zh-CN" altLang="en-US" sz="1200" b="0" i="0" u="none" strike="noStrike">
                        <a:solidFill>
                          <a:srgbClr val="000000"/>
                        </a:solidFill>
                        <a:effectLst/>
                        <a:latin typeface="+mn-lt"/>
                      </a:endParaRPr>
                    </a:p>
                  </a:txBody>
                  <a:tcPr marL="0" marR="0" marT="0" marB="0" anchor="ctr"/>
                </a:tc>
                <a:tc>
                  <a:txBody>
                    <a:bodyPr/>
                    <a:lstStyle/>
                    <a:p>
                      <a:pPr algn="ctr" rtl="0" fontAlgn="ctr"/>
                      <a:r>
                        <a:rPr lang="zh-CN" altLang="en-US" sz="1200" u="none" strike="noStrike">
                          <a:effectLst/>
                          <a:latin typeface="+mn-lt"/>
                        </a:rPr>
                        <a:t>　</a:t>
                      </a:r>
                      <a:endParaRPr lang="zh-CN" altLang="en-US" sz="1200" b="0" i="0" u="none" strike="noStrike">
                        <a:solidFill>
                          <a:srgbClr val="000000"/>
                        </a:solidFill>
                        <a:effectLst/>
                        <a:latin typeface="+mn-lt"/>
                      </a:endParaRPr>
                    </a:p>
                  </a:txBody>
                  <a:tcPr marL="0" marR="0" marT="0" marB="0" anchor="ctr"/>
                </a:tc>
                <a:tc>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c gridSpan="2">
                  <a:txBody>
                    <a:bodyPr/>
                    <a:lstStyle/>
                    <a:p>
                      <a:pPr algn="ctr" fontAlgn="ctr"/>
                      <a:r>
                        <a:rPr lang="zh-CN" altLang="en-US" sz="700" u="none" strike="noStrike" dirty="0">
                          <a:effectLst/>
                        </a:rPr>
                        <a:t>　</a:t>
                      </a:r>
                      <a:endParaRPr lang="zh-CN" altLang="en-US" sz="700" b="1" i="0" u="none" strike="noStrike" dirty="0">
                        <a:effectLst/>
                        <a:latin typeface="Arial"/>
                      </a:endParaRPr>
                    </a:p>
                  </a:txBody>
                  <a:tcPr marL="0" marR="0" marT="0" marB="0" anchor="ctr"/>
                </a:tc>
                <a:tc hMerge="1">
                  <a:txBody>
                    <a:bodyPr/>
                    <a:lstStyle/>
                    <a:p>
                      <a:pPr algn="ctr" fontAlgn="ctr"/>
                      <a:endParaRPr lang="zh-CN" altLang="en-US" sz="700" b="1" i="0" u="none" strike="noStrike">
                        <a:effectLst/>
                        <a:latin typeface="Arial"/>
                      </a:endParaRPr>
                    </a:p>
                  </a:txBody>
                  <a:tcPr marL="0" marR="0" marT="0" marB="0" anchor="ctr"/>
                </a:tc>
                <a:tc gridSpan="2">
                  <a:txBody>
                    <a:bodyPr/>
                    <a:lstStyle/>
                    <a:p>
                      <a:pPr algn="ctr" fontAlgn="ctr"/>
                      <a:r>
                        <a:rPr kumimoji="0" lang="en-US" altLang="zh-CN" sz="1200" b="0" i="0" u="none" strike="noStrike" kern="1200" cap="none" spc="0" normalizeH="0" baseline="0" noProof="0" dirty="0" smtClean="0">
                          <a:ln>
                            <a:noFill/>
                          </a:ln>
                          <a:solidFill>
                            <a:prstClr val="black"/>
                          </a:solidFill>
                          <a:effectLst/>
                          <a:uLnTx/>
                          <a:uFillTx/>
                          <a:latin typeface="+mn-lt"/>
                          <a:ea typeface="+mn-ea"/>
                          <a:cs typeface="+mn-cs"/>
                        </a:rPr>
                        <a:t>x</a:t>
                      </a:r>
                      <a:r>
                        <a:rPr lang="zh-CN" altLang="en-US" sz="700" u="none" strike="noStrike" dirty="0">
                          <a:effectLst/>
                        </a:rPr>
                        <a:t>　</a:t>
                      </a:r>
                      <a:endParaRPr lang="zh-CN" altLang="en-US" sz="700" b="1" i="0" u="none" strike="noStrike" dirty="0">
                        <a:effectLst/>
                        <a:latin typeface="Arial"/>
                      </a:endParaRPr>
                    </a:p>
                  </a:txBody>
                  <a:tcPr marL="0" marR="0" marT="0" marB="0" anchor="ctr"/>
                </a:tc>
                <a:tc hMerge="1">
                  <a:txBody>
                    <a:bodyPr/>
                    <a:lstStyle/>
                    <a:p>
                      <a:pPr algn="ctr" fontAlgn="ctr"/>
                      <a:endParaRPr lang="zh-CN" altLang="en-US" sz="700" b="1" i="0" u="none" strike="noStrike">
                        <a:effectLst/>
                        <a:latin typeface="Arial"/>
                      </a:endParaRPr>
                    </a:p>
                  </a:txBody>
                  <a:tcPr marL="0" marR="0" marT="0" marB="0" anchor="ctr"/>
                </a:tc>
                <a:tc gridSpan="2">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c hMerge="1">
                  <a:txBody>
                    <a:bodyPr/>
                    <a:lstStyle/>
                    <a:p>
                      <a:pPr algn="ctr" fontAlgn="ctr"/>
                      <a:endParaRPr lang="zh-CN" altLang="en-US" sz="700" b="1" i="0" u="none" strike="noStrike">
                        <a:effectLst/>
                        <a:latin typeface="Arial"/>
                      </a:endParaRPr>
                    </a:p>
                  </a:txBody>
                  <a:tcPr marL="0" marR="0" marT="0" marB="0" anchor="ctr"/>
                </a:tc>
                <a:tc gridSpan="3">
                  <a:txBody>
                    <a:bodyPr/>
                    <a:lstStyle/>
                    <a:p>
                      <a:pPr algn="ctr" fontAlgn="ctr"/>
                      <a:r>
                        <a:rPr kumimoji="0" lang="en-US" altLang="zh-CN" sz="1200" b="0" i="0" u="none" strike="noStrike" kern="1200" cap="none" spc="0" normalizeH="0" baseline="0" noProof="0" dirty="0" smtClean="0">
                          <a:ln>
                            <a:noFill/>
                          </a:ln>
                          <a:solidFill>
                            <a:prstClr val="black"/>
                          </a:solidFill>
                          <a:effectLst/>
                          <a:uLnTx/>
                          <a:uFillTx/>
                          <a:latin typeface="+mn-lt"/>
                          <a:ea typeface="+mn-ea"/>
                          <a:cs typeface="+mn-cs"/>
                        </a:rPr>
                        <a:t>x</a:t>
                      </a:r>
                      <a:r>
                        <a:rPr lang="zh-CN" altLang="en-US" sz="700" u="none" strike="noStrike" dirty="0">
                          <a:effectLst/>
                        </a:rPr>
                        <a:t>　</a:t>
                      </a:r>
                      <a:endParaRPr lang="zh-CN" altLang="en-US" sz="700" b="1" i="0" u="none" strike="noStrike" dirty="0">
                        <a:effectLst/>
                        <a:latin typeface="Arial"/>
                      </a:endParaRPr>
                    </a:p>
                  </a:txBody>
                  <a:tcPr marL="0" marR="0" marT="0" marB="0" anchor="ctr"/>
                </a:tc>
                <a:tc hMerge="1">
                  <a:txBody>
                    <a:bodyPr/>
                    <a:lstStyle/>
                    <a:p>
                      <a:pPr algn="ctr" fontAlgn="ctr"/>
                      <a:endParaRPr lang="zh-CN" altLang="en-US" sz="700" b="1" i="0" u="none" strike="noStrike">
                        <a:effectLst/>
                        <a:latin typeface="Arial"/>
                      </a:endParaRPr>
                    </a:p>
                  </a:txBody>
                  <a:tcPr marL="0" marR="0" marT="0" marB="0" anchor="ctr"/>
                </a:tc>
                <a:tc hMerge="1">
                  <a:txBody>
                    <a:bodyPr/>
                    <a:lstStyle/>
                    <a:p>
                      <a:endParaRPr lang="zh-CN" altLang="en-US"/>
                    </a:p>
                  </a:txBody>
                  <a:tcPr/>
                </a:tc>
                <a:tc gridSpan="2">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c hMerge="1">
                  <a:txBody>
                    <a:bodyPr/>
                    <a:lstStyle/>
                    <a:p>
                      <a:pPr algn="ctr" fontAlgn="ctr"/>
                      <a:endParaRPr lang="zh-CN" altLang="en-US" sz="700" b="1" i="0" u="none" strike="noStrike">
                        <a:effectLst/>
                        <a:latin typeface="Arial"/>
                      </a:endParaRPr>
                    </a:p>
                  </a:txBody>
                  <a:tcPr marL="0" marR="0" marT="0" marB="0" anchor="ctr"/>
                </a:tc>
                <a:tc gridSpan="2">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c hMerge="1">
                  <a:txBody>
                    <a:bodyPr/>
                    <a:lstStyle/>
                    <a:p>
                      <a:endParaRPr lang="zh-CN" altLang="en-US"/>
                    </a:p>
                  </a:txBody>
                  <a:tcPr/>
                </a:tc>
                <a:tc>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r>
              <a:tr h="262531">
                <a:tc>
                  <a:txBody>
                    <a:bodyPr/>
                    <a:lstStyle/>
                    <a:p>
                      <a:pPr algn="l" rtl="0" fontAlgn="b"/>
                      <a:r>
                        <a:rPr lang="zh-CN" altLang="en-US" sz="1200" u="none" strike="noStrike">
                          <a:effectLst/>
                        </a:rPr>
                        <a:t>　</a:t>
                      </a:r>
                      <a:endParaRPr lang="zh-CN" altLang="en-US" sz="1200" b="0" i="0" u="none" strike="noStrike">
                        <a:solidFill>
                          <a:srgbClr val="000000"/>
                        </a:solidFill>
                        <a:effectLst/>
                        <a:latin typeface="Arial"/>
                      </a:endParaRPr>
                    </a:p>
                  </a:txBody>
                  <a:tcPr marL="0" marR="0" marT="0" marB="0" anchor="b"/>
                </a:tc>
                <a:tc>
                  <a:txBody>
                    <a:bodyPr/>
                    <a:lstStyle/>
                    <a:p>
                      <a:pPr algn="ctr" rtl="0" fontAlgn="ctr"/>
                      <a:r>
                        <a:rPr lang="zh-CN" altLang="en-US" sz="1200" u="none" strike="noStrike">
                          <a:effectLst/>
                        </a:rPr>
                        <a:t>　</a:t>
                      </a:r>
                      <a:endParaRPr lang="zh-CN" altLang="en-US" sz="1200" b="0" i="0" u="none" strike="noStrike">
                        <a:solidFill>
                          <a:srgbClr val="000000"/>
                        </a:solidFill>
                        <a:effectLst/>
                        <a:latin typeface="Arial"/>
                      </a:endParaRPr>
                    </a:p>
                  </a:txBody>
                  <a:tcPr marL="0" marR="0" marT="0" marB="0" anchor="ctr"/>
                </a:tc>
                <a:tc>
                  <a:txBody>
                    <a:bodyPr/>
                    <a:lstStyle/>
                    <a:p>
                      <a:pPr algn="ctr" rtl="0" fontAlgn="ctr"/>
                      <a:r>
                        <a:rPr lang="en-US" sz="1200" u="none" strike="noStrike">
                          <a:effectLst/>
                        </a:rPr>
                        <a:t>X　</a:t>
                      </a:r>
                      <a:endParaRPr lang="en-US" sz="1200" b="0" i="0" u="none" strike="noStrike">
                        <a:solidFill>
                          <a:srgbClr val="000000"/>
                        </a:solidFill>
                        <a:effectLst/>
                        <a:latin typeface="Calibri"/>
                      </a:endParaRPr>
                    </a:p>
                  </a:txBody>
                  <a:tcPr marL="0" marR="0" marT="0" marB="0" anchor="ctr"/>
                </a:tc>
                <a:tc>
                  <a:txBody>
                    <a:bodyPr/>
                    <a:lstStyle/>
                    <a:p>
                      <a:pPr algn="ctr" rtl="0" fontAlgn="ctr"/>
                      <a:r>
                        <a:rPr lang="zh-CN" altLang="en-US" sz="1200" u="none" strike="noStrike">
                          <a:effectLst/>
                        </a:rPr>
                        <a:t>　</a:t>
                      </a:r>
                      <a:endParaRPr lang="zh-CN" altLang="en-US" sz="1200" b="0" i="0" u="none" strike="noStrike">
                        <a:solidFill>
                          <a:srgbClr val="000000"/>
                        </a:solidFill>
                        <a:effectLst/>
                        <a:latin typeface="Arial"/>
                      </a:endParaRPr>
                    </a:p>
                  </a:txBody>
                  <a:tcPr marL="0" marR="0" marT="0" marB="0" anchor="ctr"/>
                </a:tc>
                <a:tc>
                  <a:txBody>
                    <a:bodyPr/>
                    <a:lstStyle/>
                    <a:p>
                      <a:pPr algn="ctr" rtl="0" fontAlgn="ctr"/>
                      <a:r>
                        <a:rPr lang="en-US" sz="1200" u="none" strike="noStrike" dirty="0">
                          <a:effectLst/>
                        </a:rPr>
                        <a:t>X　</a:t>
                      </a:r>
                      <a:endParaRPr lang="en-US" sz="1200" b="0" i="0" u="none" strike="noStrike" dirty="0">
                        <a:solidFill>
                          <a:srgbClr val="000000"/>
                        </a:solidFill>
                        <a:effectLst/>
                        <a:latin typeface="Calibri"/>
                      </a:endParaRPr>
                    </a:p>
                  </a:txBody>
                  <a:tcPr marL="0" marR="0" marT="0" marB="0" anchor="ctr"/>
                </a:tc>
                <a:tc>
                  <a:txBody>
                    <a:bodyPr/>
                    <a:lstStyle/>
                    <a:p>
                      <a:pPr algn="ctr" fontAlgn="ctr"/>
                      <a:r>
                        <a:rPr lang="en-US" altLang="zh-CN" sz="1100" u="none" strike="noStrike">
                          <a:effectLst/>
                        </a:rPr>
                        <a:t>1</a:t>
                      </a:r>
                      <a:endParaRPr lang="en-US" altLang="zh-CN" sz="1100" b="0" i="0" u="none" strike="noStrike">
                        <a:effectLst/>
                        <a:latin typeface="Arial"/>
                      </a:endParaRPr>
                    </a:p>
                  </a:txBody>
                  <a:tcPr marL="0" marR="0" marT="0" marB="0" anchor="ctr"/>
                </a:tc>
                <a:tc>
                  <a:txBody>
                    <a:bodyPr/>
                    <a:lstStyle/>
                    <a:p>
                      <a:pPr algn="l" fontAlgn="b"/>
                      <a:r>
                        <a:rPr lang="en-US" sz="1100" u="none" strike="noStrike" dirty="0">
                          <a:effectLst/>
                        </a:rPr>
                        <a:t>Hire additional two leisure sales people (3Ex + 3In)</a:t>
                      </a:r>
                      <a:endParaRPr lang="en-US" sz="1100" b="0" i="0" u="none" strike="noStrike" dirty="0">
                        <a:effectLst/>
                        <a:latin typeface="Arial"/>
                      </a:endParaRPr>
                    </a:p>
                  </a:txBody>
                  <a:tcPr marL="0" marR="0" marT="0" marB="0" anchor="ctr"/>
                </a:tc>
                <a:tc>
                  <a:txBody>
                    <a:bodyPr/>
                    <a:lstStyle/>
                    <a:p>
                      <a:pPr algn="ctr" rtl="0" fontAlgn="ctr"/>
                      <a:r>
                        <a:rPr lang="en-US" sz="1200" u="none" strike="noStrike">
                          <a:effectLst/>
                          <a:latin typeface="+mn-lt"/>
                        </a:rPr>
                        <a:t>x　</a:t>
                      </a:r>
                      <a:endParaRPr lang="en-US" sz="1200" b="0" i="0" u="none" strike="noStrike">
                        <a:solidFill>
                          <a:srgbClr val="000000"/>
                        </a:solidFill>
                        <a:effectLst/>
                        <a:latin typeface="+mn-lt"/>
                      </a:endParaRPr>
                    </a:p>
                  </a:txBody>
                  <a:tcPr marL="0" marR="0" marT="0" marB="0" anchor="ctr"/>
                </a:tc>
                <a:tc>
                  <a:txBody>
                    <a:bodyPr/>
                    <a:lstStyle/>
                    <a:p>
                      <a:pPr algn="ctr" rtl="0" fontAlgn="ctr"/>
                      <a:r>
                        <a:rPr lang="zh-CN" altLang="en-US" sz="1200" u="none" strike="noStrike">
                          <a:effectLst/>
                          <a:latin typeface="+mn-lt"/>
                        </a:rPr>
                        <a:t>　</a:t>
                      </a:r>
                      <a:endParaRPr lang="zh-CN" altLang="en-US" sz="1200" b="0" i="0" u="none" strike="noStrike">
                        <a:solidFill>
                          <a:srgbClr val="000000"/>
                        </a:solidFill>
                        <a:effectLst/>
                        <a:latin typeface="+mn-lt"/>
                      </a:endParaRPr>
                    </a:p>
                  </a:txBody>
                  <a:tcPr marL="0" marR="0" marT="0" marB="0" anchor="ctr"/>
                </a:tc>
                <a:tc>
                  <a:txBody>
                    <a:bodyPr/>
                    <a:lstStyle/>
                    <a:p>
                      <a:pPr algn="ctr" rtl="0" fontAlgn="ctr"/>
                      <a:r>
                        <a:rPr lang="en-US" sz="1200" u="none" strike="noStrike">
                          <a:effectLst/>
                          <a:latin typeface="+mn-lt"/>
                        </a:rPr>
                        <a:t>x　</a:t>
                      </a:r>
                      <a:endParaRPr lang="en-US" sz="1200" b="0" i="0" u="none" strike="noStrike">
                        <a:solidFill>
                          <a:srgbClr val="000000"/>
                        </a:solidFill>
                        <a:effectLst/>
                        <a:latin typeface="+mn-lt"/>
                      </a:endParaRPr>
                    </a:p>
                  </a:txBody>
                  <a:tcPr marL="0" marR="0" marT="0" marB="0" anchor="ctr"/>
                </a:tc>
                <a:tc>
                  <a:txBody>
                    <a:bodyPr/>
                    <a:lstStyle/>
                    <a:p>
                      <a:pPr algn="ctr" rtl="0" fontAlgn="ctr"/>
                      <a:r>
                        <a:rPr lang="zh-CN" altLang="en-US" sz="1200" u="none" strike="noStrike">
                          <a:effectLst/>
                          <a:latin typeface="+mn-lt"/>
                        </a:rPr>
                        <a:t>　</a:t>
                      </a:r>
                      <a:endParaRPr lang="zh-CN" altLang="en-US" sz="1200" b="0" i="0" u="none" strike="noStrike">
                        <a:solidFill>
                          <a:srgbClr val="000000"/>
                        </a:solidFill>
                        <a:effectLst/>
                        <a:latin typeface="+mn-lt"/>
                      </a:endParaRPr>
                    </a:p>
                  </a:txBody>
                  <a:tcPr marL="0" marR="0" marT="0" marB="0" anchor="ctr"/>
                </a:tc>
                <a:tc>
                  <a:txBody>
                    <a:bodyPr/>
                    <a:lstStyle/>
                    <a:p>
                      <a:pPr algn="ctr" rtl="0" fontAlgn="ctr"/>
                      <a:r>
                        <a:rPr lang="en-US" sz="1200" u="none" strike="noStrike" dirty="0">
                          <a:effectLst/>
                          <a:latin typeface="+mn-lt"/>
                        </a:rPr>
                        <a:t>x　</a:t>
                      </a:r>
                      <a:endParaRPr lang="en-US" sz="1200" b="0" i="0" u="none" strike="noStrike" dirty="0">
                        <a:solidFill>
                          <a:srgbClr val="000000"/>
                        </a:solidFill>
                        <a:effectLst/>
                        <a:latin typeface="+mn-lt"/>
                      </a:endParaRPr>
                    </a:p>
                  </a:txBody>
                  <a:tcPr marL="0" marR="0" marT="0" marB="0" anchor="ctr"/>
                </a:tc>
                <a:tc>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c gridSpan="2">
                  <a:txBody>
                    <a:bodyPr/>
                    <a:lstStyle/>
                    <a:p>
                      <a:pPr algn="ctr" fontAlgn="ctr"/>
                      <a:r>
                        <a:rPr lang="zh-CN" altLang="en-US" sz="700" u="none" strike="noStrike" dirty="0">
                          <a:effectLst/>
                        </a:rPr>
                        <a:t>　</a:t>
                      </a:r>
                      <a:endParaRPr lang="zh-CN" altLang="en-US" sz="700" b="1" i="0" u="none" strike="noStrike" dirty="0">
                        <a:effectLst/>
                        <a:latin typeface="Arial"/>
                      </a:endParaRPr>
                    </a:p>
                  </a:txBody>
                  <a:tcPr marL="0" marR="0" marT="0" marB="0" anchor="ctr"/>
                </a:tc>
                <a:tc hMerge="1">
                  <a:txBody>
                    <a:bodyPr/>
                    <a:lstStyle/>
                    <a:p>
                      <a:pPr algn="ctr" fontAlgn="ctr"/>
                      <a:endParaRPr lang="zh-CN" altLang="en-US" sz="700" b="1" i="0" u="none" strike="noStrike" dirty="0">
                        <a:effectLst/>
                        <a:latin typeface="Arial"/>
                      </a:endParaRPr>
                    </a:p>
                  </a:txBody>
                  <a:tcPr marL="0" marR="0" marT="0" marB="0" anchor="ctr"/>
                </a:tc>
                <a:tc gridSpan="2">
                  <a:txBody>
                    <a:bodyPr/>
                    <a:lstStyle/>
                    <a:p>
                      <a:pPr algn="ctr" fontAlgn="ctr"/>
                      <a:r>
                        <a:rPr kumimoji="0" lang="en-US" altLang="zh-CN" sz="1200" b="0" i="0" u="none" strike="noStrike" kern="1200" cap="none" spc="0" normalizeH="0" baseline="0" noProof="0" dirty="0" smtClean="0">
                          <a:ln>
                            <a:noFill/>
                          </a:ln>
                          <a:solidFill>
                            <a:prstClr val="black"/>
                          </a:solidFill>
                          <a:effectLst/>
                          <a:uLnTx/>
                          <a:uFillTx/>
                          <a:latin typeface="+mn-lt"/>
                          <a:ea typeface="+mn-ea"/>
                          <a:cs typeface="+mn-cs"/>
                        </a:rPr>
                        <a:t>x</a:t>
                      </a:r>
                      <a:r>
                        <a:rPr lang="zh-CN" altLang="en-US" sz="700" u="none" strike="noStrike" dirty="0">
                          <a:effectLst/>
                        </a:rPr>
                        <a:t>　</a:t>
                      </a:r>
                      <a:endParaRPr lang="zh-CN" altLang="en-US" sz="700" b="1" i="0" u="none" strike="noStrike" dirty="0">
                        <a:effectLst/>
                        <a:latin typeface="Arial"/>
                      </a:endParaRPr>
                    </a:p>
                  </a:txBody>
                  <a:tcPr marL="0" marR="0" marT="0" marB="0" anchor="ctr"/>
                </a:tc>
                <a:tc hMerge="1">
                  <a:txBody>
                    <a:bodyPr/>
                    <a:lstStyle/>
                    <a:p>
                      <a:pPr algn="ctr" fontAlgn="ctr"/>
                      <a:endParaRPr lang="zh-CN" altLang="en-US" sz="700" b="1" i="0" u="none" strike="noStrike">
                        <a:effectLst/>
                        <a:latin typeface="Arial"/>
                      </a:endParaRPr>
                    </a:p>
                  </a:txBody>
                  <a:tcPr marL="0" marR="0" marT="0" marB="0" anchor="ctr"/>
                </a:tc>
                <a:tc gridSpan="2">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c hMerge="1">
                  <a:txBody>
                    <a:bodyPr/>
                    <a:lstStyle/>
                    <a:p>
                      <a:pPr algn="ctr" fontAlgn="ctr"/>
                      <a:endParaRPr lang="zh-CN" altLang="en-US" sz="700" b="1" i="0" u="none" strike="noStrike" dirty="0">
                        <a:effectLst/>
                        <a:latin typeface="Arial"/>
                      </a:endParaRPr>
                    </a:p>
                  </a:txBody>
                  <a:tcPr marL="0" marR="0" marT="0" marB="0" anchor="ctr"/>
                </a:tc>
                <a:tc gridSpan="3">
                  <a:txBody>
                    <a:bodyPr/>
                    <a:lstStyle/>
                    <a:p>
                      <a:pPr algn="ctr" fontAlgn="ctr"/>
                      <a:r>
                        <a:rPr kumimoji="0" lang="en-US" altLang="zh-CN" sz="1200" b="0" i="0" u="none" strike="noStrike" kern="1200" cap="none" spc="0" normalizeH="0" baseline="0" noProof="0" dirty="0" smtClean="0">
                          <a:ln>
                            <a:noFill/>
                          </a:ln>
                          <a:solidFill>
                            <a:prstClr val="black"/>
                          </a:solidFill>
                          <a:effectLst/>
                          <a:uLnTx/>
                          <a:uFillTx/>
                          <a:latin typeface="+mn-lt"/>
                          <a:ea typeface="+mn-ea"/>
                          <a:cs typeface="+mn-cs"/>
                        </a:rPr>
                        <a:t>x</a:t>
                      </a:r>
                      <a:r>
                        <a:rPr lang="zh-CN" altLang="en-US" sz="700" u="none" strike="noStrike" dirty="0">
                          <a:effectLst/>
                        </a:rPr>
                        <a:t>　</a:t>
                      </a:r>
                      <a:endParaRPr lang="zh-CN" altLang="en-US" sz="700" b="1" i="0" u="none" strike="noStrike" dirty="0">
                        <a:effectLst/>
                        <a:latin typeface="Arial"/>
                      </a:endParaRPr>
                    </a:p>
                  </a:txBody>
                  <a:tcPr marL="0" marR="0" marT="0" marB="0" anchor="ctr"/>
                </a:tc>
                <a:tc hMerge="1">
                  <a:txBody>
                    <a:bodyPr/>
                    <a:lstStyle/>
                    <a:p>
                      <a:pPr algn="ctr" fontAlgn="ctr"/>
                      <a:endParaRPr lang="zh-CN" altLang="en-US" sz="700" b="1" i="0" u="none" strike="noStrike">
                        <a:effectLst/>
                        <a:latin typeface="Arial"/>
                      </a:endParaRPr>
                    </a:p>
                  </a:txBody>
                  <a:tcPr marL="0" marR="0" marT="0" marB="0" anchor="ctr"/>
                </a:tc>
                <a:tc hMerge="1">
                  <a:txBody>
                    <a:bodyPr/>
                    <a:lstStyle/>
                    <a:p>
                      <a:endParaRPr lang="zh-CN" altLang="en-US"/>
                    </a:p>
                  </a:txBody>
                  <a:tcPr/>
                </a:tc>
                <a:tc gridSpan="2">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c hMerge="1">
                  <a:txBody>
                    <a:bodyPr/>
                    <a:lstStyle/>
                    <a:p>
                      <a:pPr algn="ctr" fontAlgn="ctr"/>
                      <a:endParaRPr lang="zh-CN" altLang="en-US" sz="700" b="1" i="0" u="none" strike="noStrike">
                        <a:effectLst/>
                        <a:latin typeface="Arial"/>
                      </a:endParaRPr>
                    </a:p>
                  </a:txBody>
                  <a:tcPr marL="0" marR="0" marT="0" marB="0" anchor="ctr"/>
                </a:tc>
                <a:tc gridSpan="2">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c hMerge="1">
                  <a:txBody>
                    <a:bodyPr/>
                    <a:lstStyle/>
                    <a:p>
                      <a:endParaRPr lang="zh-CN" altLang="en-US"/>
                    </a:p>
                  </a:txBody>
                  <a:tcPr/>
                </a:tc>
                <a:tc>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r>
              <a:tr h="1015693">
                <a:tc rowSpan="2">
                  <a:txBody>
                    <a:bodyPr/>
                    <a:lstStyle/>
                    <a:p>
                      <a:pPr algn="l" rtl="0" fontAlgn="b"/>
                      <a:r>
                        <a:rPr lang="en-US" sz="1200" u="none" strike="noStrike" dirty="0" smtClean="0">
                          <a:effectLst/>
                        </a:rPr>
                        <a:t>Reorganize </a:t>
                      </a:r>
                      <a:r>
                        <a:rPr lang="en-US" sz="1200" u="none" strike="noStrike" dirty="0">
                          <a:effectLst/>
                        </a:rPr>
                        <a:t>Finance and HR departments</a:t>
                      </a:r>
                      <a:endParaRPr lang="en-US" sz="1200" b="0" i="0" u="none" strike="noStrike" dirty="0">
                        <a:solidFill>
                          <a:srgbClr val="000000"/>
                        </a:solidFill>
                        <a:effectLst/>
                        <a:latin typeface="Times New Roman"/>
                      </a:endParaRPr>
                    </a:p>
                  </a:txBody>
                  <a:tcPr marL="0" marR="0" marT="0" marB="0" vert="vert270" anchor="b"/>
                </a:tc>
                <a:tc rowSpan="2">
                  <a:txBody>
                    <a:bodyPr/>
                    <a:lstStyle/>
                    <a:p>
                      <a:pPr algn="l" rtl="0" fontAlgn="b"/>
                      <a:r>
                        <a:rPr lang="en-US" sz="1200" u="none" strike="noStrike">
                          <a:effectLst/>
                        </a:rPr>
                        <a:t>Invest new technology</a:t>
                      </a:r>
                      <a:endParaRPr lang="en-US" sz="1200" b="0" i="0" u="none" strike="noStrike">
                        <a:solidFill>
                          <a:srgbClr val="000000"/>
                        </a:solidFill>
                        <a:effectLst/>
                        <a:latin typeface="Times New Roman"/>
                      </a:endParaRPr>
                    </a:p>
                  </a:txBody>
                  <a:tcPr marL="0" marR="0" marT="0" marB="0" vert="vert270" anchor="b"/>
                </a:tc>
                <a:tc rowSpan="2">
                  <a:txBody>
                    <a:bodyPr/>
                    <a:lstStyle/>
                    <a:p>
                      <a:pPr algn="l" rtl="0" fontAlgn="b"/>
                      <a:r>
                        <a:rPr lang="en-US" sz="1200" u="none" strike="noStrike" dirty="0">
                          <a:effectLst/>
                        </a:rPr>
                        <a:t>Reorganize the sales team</a:t>
                      </a:r>
                      <a:endParaRPr lang="en-US" sz="1200" b="0" i="0" u="none" strike="noStrike" dirty="0">
                        <a:solidFill>
                          <a:srgbClr val="000000"/>
                        </a:solidFill>
                        <a:effectLst/>
                        <a:latin typeface="Times New Roman"/>
                      </a:endParaRPr>
                    </a:p>
                  </a:txBody>
                  <a:tcPr marL="0" marR="0" marT="0" marB="0" vert="vert270" anchor="b"/>
                </a:tc>
                <a:tc rowSpan="2">
                  <a:txBody>
                    <a:bodyPr/>
                    <a:lstStyle/>
                    <a:p>
                      <a:pPr algn="l" fontAlgn="b"/>
                      <a:r>
                        <a:rPr lang="en-US" sz="1200" u="none" strike="noStrike">
                          <a:effectLst/>
                        </a:rPr>
                        <a:t>　   Increase price by 2.5%</a:t>
                      </a:r>
                      <a:endParaRPr lang="en-US" sz="1200" b="0" i="0" u="none" strike="noStrike">
                        <a:effectLst/>
                        <a:latin typeface="Arial"/>
                      </a:endParaRPr>
                    </a:p>
                  </a:txBody>
                  <a:tcPr marL="0" marR="0" marT="0" marB="0" vert="vert270"/>
                </a:tc>
                <a:tc rowSpan="2">
                  <a:txBody>
                    <a:bodyPr/>
                    <a:lstStyle/>
                    <a:p>
                      <a:pPr algn="l" rtl="0" fontAlgn="b"/>
                      <a:r>
                        <a:rPr lang="en-US" sz="1200" u="none" strike="noStrike" dirty="0">
                          <a:effectLst/>
                        </a:rPr>
                        <a:t>Research European Market</a:t>
                      </a:r>
                      <a:endParaRPr lang="en-US" sz="1200" b="0" i="0" u="none" strike="noStrike" dirty="0">
                        <a:solidFill>
                          <a:srgbClr val="000000"/>
                        </a:solidFill>
                        <a:effectLst/>
                        <a:latin typeface="Times New Roman"/>
                      </a:endParaRPr>
                    </a:p>
                  </a:txBody>
                  <a:tcPr marL="0" marR="0" marT="0" marB="0" vert="vert270" anchor="b"/>
                </a:tc>
                <a:tc rowSpan="2" gridSpan="2">
                  <a:txBody>
                    <a:bodyPr/>
                    <a:lstStyle/>
                    <a:p>
                      <a:pPr algn="l" fontAlgn="b"/>
                      <a:r>
                        <a:rPr lang="zh-CN" altLang="en-US" sz="600" u="none" strike="noStrike" dirty="0">
                          <a:effectLst/>
                        </a:rPr>
                        <a:t>　</a:t>
                      </a:r>
                      <a:endParaRPr lang="zh-CN" altLang="en-US" sz="600" b="0" i="0" u="none" strike="noStrike" dirty="0">
                        <a:effectLst/>
                        <a:latin typeface="Arial"/>
                      </a:endParaRPr>
                    </a:p>
                  </a:txBody>
                  <a:tcPr marL="0" marR="0" marT="0" marB="0"/>
                </a:tc>
                <a:tc rowSpan="2" hMerge="1">
                  <a:txBody>
                    <a:bodyPr/>
                    <a:lstStyle/>
                    <a:p>
                      <a:endParaRPr lang="zh-CN" altLang="en-US"/>
                    </a:p>
                  </a:txBody>
                  <a:tcPr/>
                </a:tc>
                <a:tc rowSpan="2">
                  <a:txBody>
                    <a:bodyPr/>
                    <a:lstStyle/>
                    <a:p>
                      <a:pPr algn="ctr" rtl="0" fontAlgn="b"/>
                      <a:r>
                        <a:rPr lang="en-US" sz="900" u="none" strike="noStrike" dirty="0">
                          <a:effectLst/>
                          <a:latin typeface="+mn-lt"/>
                          <a:cs typeface="Times New Roman" pitchFamily="18" charset="0"/>
                        </a:rPr>
                        <a:t>　Increase the ratio of sales in Europe to UK to 40/60</a:t>
                      </a:r>
                      <a:endParaRPr lang="en-US" sz="900" b="0" i="0" u="none" strike="noStrike" dirty="0">
                        <a:solidFill>
                          <a:srgbClr val="000000"/>
                        </a:solidFill>
                        <a:effectLst/>
                        <a:latin typeface="+mn-lt"/>
                        <a:cs typeface="Times New Roman" pitchFamily="18" charset="0"/>
                      </a:endParaRPr>
                    </a:p>
                  </a:txBody>
                  <a:tcPr marL="0" marR="0" marT="0" marB="0" vert="vert270" anchor="b"/>
                </a:tc>
                <a:tc rowSpan="2">
                  <a:txBody>
                    <a:bodyPr/>
                    <a:lstStyle/>
                    <a:p>
                      <a:pPr algn="ctr" rtl="0" fontAlgn="b"/>
                      <a:r>
                        <a:rPr lang="en-US" sz="900" u="none" strike="noStrike" dirty="0">
                          <a:effectLst/>
                          <a:latin typeface="+mn-lt"/>
                          <a:cs typeface="Times New Roman" pitchFamily="18" charset="0"/>
                        </a:rPr>
                        <a:t>　Reducing waste and defects by 20%</a:t>
                      </a:r>
                      <a:endParaRPr lang="en-US" sz="900" b="0" i="0" u="none" strike="noStrike" dirty="0">
                        <a:solidFill>
                          <a:srgbClr val="000000"/>
                        </a:solidFill>
                        <a:effectLst/>
                        <a:latin typeface="+mn-lt"/>
                        <a:cs typeface="Times New Roman" pitchFamily="18" charset="0"/>
                      </a:endParaRPr>
                    </a:p>
                  </a:txBody>
                  <a:tcPr marL="0" marR="0" marT="0" marB="0" vert="vert270" anchor="b"/>
                </a:tc>
                <a:tc rowSpan="2">
                  <a:txBody>
                    <a:bodyPr/>
                    <a:lstStyle/>
                    <a:p>
                      <a:pPr algn="ctr" rtl="0" fontAlgn="b"/>
                      <a:r>
                        <a:rPr lang="en-US" sz="900" u="none" strike="noStrike" dirty="0">
                          <a:effectLst/>
                          <a:latin typeface="+mn-lt"/>
                          <a:cs typeface="Times New Roman" pitchFamily="18" charset="0"/>
                        </a:rPr>
                        <a:t>　Achieve winning promotional strategies to a market spend of £250k </a:t>
                      </a:r>
                      <a:endParaRPr lang="en-US" sz="900" b="0" i="0" u="none" strike="noStrike" dirty="0">
                        <a:solidFill>
                          <a:srgbClr val="000000"/>
                        </a:solidFill>
                        <a:effectLst/>
                        <a:latin typeface="+mn-lt"/>
                        <a:cs typeface="Times New Roman" pitchFamily="18" charset="0"/>
                      </a:endParaRPr>
                    </a:p>
                  </a:txBody>
                  <a:tcPr marL="0" marR="0" marT="0" marB="0" vert="vert270" anchor="b"/>
                </a:tc>
                <a:tc rowSpan="2">
                  <a:txBody>
                    <a:bodyPr/>
                    <a:lstStyle/>
                    <a:p>
                      <a:pPr algn="ctr" rtl="0" fontAlgn="b"/>
                      <a:r>
                        <a:rPr lang="en-US" sz="900" u="none" strike="noStrike" dirty="0">
                          <a:effectLst/>
                          <a:latin typeface="+mn-lt"/>
                          <a:cs typeface="Times New Roman" pitchFamily="18" charset="0"/>
                        </a:rPr>
                        <a:t>　Capital expenditure of £150k  on technological advancement</a:t>
                      </a:r>
                      <a:endParaRPr lang="en-US" sz="900" b="0" i="0" u="none" strike="noStrike" dirty="0">
                        <a:solidFill>
                          <a:srgbClr val="000000"/>
                        </a:solidFill>
                        <a:effectLst/>
                        <a:latin typeface="+mn-lt"/>
                        <a:cs typeface="Times New Roman" pitchFamily="18" charset="0"/>
                      </a:endParaRPr>
                    </a:p>
                  </a:txBody>
                  <a:tcPr marL="0" marR="0" marT="0" marB="0" vert="vert270" anchor="b"/>
                </a:tc>
                <a:tc rowSpan="2">
                  <a:txBody>
                    <a:bodyPr/>
                    <a:lstStyle/>
                    <a:p>
                      <a:pPr algn="ctr" rtl="0" fontAlgn="b"/>
                      <a:r>
                        <a:rPr lang="en-US" sz="900" u="none" strike="noStrike" dirty="0">
                          <a:effectLst/>
                          <a:latin typeface="+mn-lt"/>
                          <a:cs typeface="Times New Roman" pitchFamily="18" charset="0"/>
                        </a:rPr>
                        <a:t>　Reduce administrative costs by 10%</a:t>
                      </a:r>
                      <a:endParaRPr lang="en-US" sz="900" b="0" i="0" u="none" strike="noStrike" dirty="0">
                        <a:solidFill>
                          <a:srgbClr val="000000"/>
                        </a:solidFill>
                        <a:effectLst/>
                        <a:latin typeface="+mn-lt"/>
                        <a:cs typeface="Times New Roman" pitchFamily="18" charset="0"/>
                      </a:endParaRPr>
                    </a:p>
                  </a:txBody>
                  <a:tcPr marL="0" marR="0" marT="0" marB="0" vert="vert270" anchor="b"/>
                </a:tc>
                <a:tc gridSpan="15">
                  <a:txBody>
                    <a:bodyPr/>
                    <a:lstStyle/>
                    <a:p>
                      <a:pPr algn="ctr" fontAlgn="ctr"/>
                      <a:r>
                        <a:rPr lang="en-US" sz="1200" u="none" strike="noStrike" dirty="0">
                          <a:effectLst/>
                        </a:rPr>
                        <a:t>RESOURCES </a:t>
                      </a:r>
                      <a:endParaRPr lang="en-US" sz="1200" b="1" i="0" u="none" strike="noStrike" dirty="0">
                        <a:effectLst/>
                        <a:latin typeface="Arial"/>
                      </a:endParaRPr>
                    </a:p>
                  </a:txBody>
                  <a:tcPr marL="0" marR="0"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1015693">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gridSpan="2" vMerge="1">
                  <a:txBody>
                    <a:bodyPr/>
                    <a:lstStyle/>
                    <a:p>
                      <a:endParaRPr lang="zh-CN" altLang="en-US"/>
                    </a:p>
                  </a:txBody>
                  <a:tcPr/>
                </a:tc>
                <a:tc hMerge="1"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gridSpan="3">
                  <a:txBody>
                    <a:bodyPr/>
                    <a:lstStyle/>
                    <a:p>
                      <a:pPr algn="ctr" fontAlgn="ctr"/>
                      <a:r>
                        <a:rPr lang="en-US" sz="1000" b="1" i="0" u="none" strike="noStrike" dirty="0" smtClean="0">
                          <a:effectLst/>
                          <a:latin typeface="Arial"/>
                        </a:rPr>
                        <a:t>MD</a:t>
                      </a:r>
                      <a:endParaRPr lang="en-US" sz="1000" b="1" i="0" u="none" strike="noStrike" dirty="0">
                        <a:effectLst/>
                        <a:latin typeface="Arial"/>
                      </a:endParaRPr>
                    </a:p>
                  </a:txBody>
                  <a:tcPr marL="0" marR="0" marT="0" marB="0" anchor="ctr"/>
                </a:tc>
                <a:tc hMerge="1">
                  <a:txBody>
                    <a:bodyPr/>
                    <a:lstStyle/>
                    <a:p>
                      <a:endParaRPr lang="zh-CN" altLang="en-US"/>
                    </a:p>
                  </a:txBody>
                  <a:tcPr/>
                </a:tc>
                <a:tc hMerge="1">
                  <a:txBody>
                    <a:bodyPr/>
                    <a:lstStyle/>
                    <a:p>
                      <a:endParaRPr lang="zh-CN" altLang="en-US"/>
                    </a:p>
                  </a:txBody>
                  <a:tcPr/>
                </a:tc>
                <a:tc gridSpan="2">
                  <a:txBody>
                    <a:bodyPr/>
                    <a:lstStyle/>
                    <a:p>
                      <a:pPr algn="ctr" fontAlgn="ctr"/>
                      <a:r>
                        <a:rPr lang="en-US" sz="1000" b="1" i="0" u="none" strike="noStrike" dirty="0" smtClean="0">
                          <a:effectLst/>
                          <a:latin typeface="Arial"/>
                        </a:rPr>
                        <a:t>FD</a:t>
                      </a:r>
                      <a:endParaRPr lang="en-US" sz="1000" b="1" i="0" u="none" strike="noStrike" dirty="0">
                        <a:effectLst/>
                        <a:latin typeface="Arial"/>
                      </a:endParaRPr>
                    </a:p>
                  </a:txBody>
                  <a:tcPr marL="0" marR="0" marT="0" marB="0" anchor="ctr"/>
                </a:tc>
                <a:tc hMerge="1">
                  <a:txBody>
                    <a:bodyPr/>
                    <a:lstStyle/>
                    <a:p>
                      <a:endParaRPr lang="zh-CN" altLang="en-US"/>
                    </a:p>
                  </a:txBody>
                  <a:tcPr/>
                </a:tc>
                <a:tc gridSpan="2">
                  <a:txBody>
                    <a:bodyPr/>
                    <a:lstStyle/>
                    <a:p>
                      <a:pPr algn="ctr" fontAlgn="ctr"/>
                      <a:r>
                        <a:rPr lang="en-US" sz="1000" b="1" i="0" u="none" strike="noStrike" dirty="0" smtClean="0">
                          <a:effectLst/>
                          <a:latin typeface="Arial"/>
                        </a:rPr>
                        <a:t>PD</a:t>
                      </a:r>
                      <a:endParaRPr lang="en-US" sz="1000" b="1" i="0" u="none" strike="noStrike" dirty="0">
                        <a:effectLst/>
                        <a:latin typeface="Arial"/>
                      </a:endParaRPr>
                    </a:p>
                  </a:txBody>
                  <a:tcPr marL="0" marR="0" marT="0" marB="0" anchor="ctr"/>
                </a:tc>
                <a:tc hMerge="1">
                  <a:txBody>
                    <a:bodyPr/>
                    <a:lstStyle/>
                    <a:p>
                      <a:endParaRPr lang="zh-CN" altLang="en-US"/>
                    </a:p>
                  </a:txBody>
                  <a:tcPr/>
                </a:tc>
                <a:tc gridSpan="2">
                  <a:txBody>
                    <a:bodyPr/>
                    <a:lstStyle/>
                    <a:p>
                      <a:pPr algn="ctr" fontAlgn="ctr"/>
                      <a:r>
                        <a:rPr lang="en-US" sz="1000" b="1" i="0" u="none" strike="noStrike" dirty="0" smtClean="0">
                          <a:effectLst/>
                          <a:latin typeface="Arial"/>
                        </a:rPr>
                        <a:t>HR</a:t>
                      </a:r>
                      <a:endParaRPr lang="en-US" sz="1000" b="1" i="0" u="none" strike="noStrike" dirty="0">
                        <a:effectLst/>
                        <a:latin typeface="Arial"/>
                      </a:endParaRPr>
                    </a:p>
                  </a:txBody>
                  <a:tcPr marL="0" marR="0" marT="0" marB="0" anchor="ctr"/>
                </a:tc>
                <a:tc hMerge="1">
                  <a:txBody>
                    <a:bodyPr/>
                    <a:lstStyle/>
                    <a:p>
                      <a:endParaRPr lang="zh-CN" altLang="en-US"/>
                    </a:p>
                  </a:txBody>
                  <a:tcPr/>
                </a:tc>
                <a:tc gridSpan="4">
                  <a:txBody>
                    <a:bodyPr/>
                    <a:lstStyle/>
                    <a:p>
                      <a:pPr algn="ctr" fontAlgn="ctr"/>
                      <a:endParaRPr lang="en-US" sz="1000" b="1" i="0" u="none" strike="noStrike" dirty="0">
                        <a:effectLst/>
                        <a:latin typeface="Arial"/>
                      </a:endParaRPr>
                    </a:p>
                  </a:txBody>
                  <a:tcPr marL="0" marR="0"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gridSpan="2">
                  <a:txBody>
                    <a:bodyPr/>
                    <a:lstStyle/>
                    <a:p>
                      <a:pPr algn="ctr" fontAlgn="ctr"/>
                      <a:endParaRPr lang="en-US" sz="1000" b="1" i="0" u="none" strike="noStrike" dirty="0">
                        <a:effectLst/>
                        <a:latin typeface="Arial"/>
                      </a:endParaRPr>
                    </a:p>
                  </a:txBody>
                  <a:tcPr marL="0" marR="0" marT="0" marB="0" anchor="ctr"/>
                </a:tc>
                <a:tc hMerge="1">
                  <a:txBody>
                    <a:bodyPr/>
                    <a:lstStyle/>
                    <a:p>
                      <a:endParaRPr lang="zh-CN" altLang="en-US"/>
                    </a:p>
                  </a:txBody>
                  <a:tcPr/>
                </a:tc>
              </a:tr>
              <a:tr h="169724">
                <a:tc>
                  <a:txBody>
                    <a:bodyPr/>
                    <a:lstStyle/>
                    <a:p>
                      <a:pPr algn="l" fontAlgn="b"/>
                      <a:r>
                        <a:rPr lang="zh-CN" altLang="en-US" sz="1200" u="none" strike="noStrike" dirty="0">
                          <a:effectLst/>
                          <a:latin typeface="+mj-lt"/>
                          <a:cs typeface="Times New Roman" pitchFamily="18" charset="0"/>
                        </a:rPr>
                        <a:t>　</a:t>
                      </a:r>
                      <a:endParaRPr lang="zh-CN" altLang="en-US" sz="1200" b="1" i="0" u="none" strike="noStrike" dirty="0">
                        <a:effectLst/>
                        <a:latin typeface="+mj-lt"/>
                        <a:cs typeface="Times New Roman" pitchFamily="18" charset="0"/>
                      </a:endParaRPr>
                    </a:p>
                  </a:txBody>
                  <a:tcPr marL="0" marR="0" marT="0" marB="0" anchor="b"/>
                </a:tc>
                <a:tc>
                  <a:txBody>
                    <a:bodyPr/>
                    <a:lstStyle/>
                    <a:p>
                      <a:pPr algn="ctr" fontAlgn="ctr"/>
                      <a:r>
                        <a:rPr lang="zh-CN" altLang="en-US" sz="1200" u="none" strike="noStrike">
                          <a:effectLst/>
                          <a:latin typeface="+mj-lt"/>
                          <a:cs typeface="Times New Roman" pitchFamily="18" charset="0"/>
                        </a:rPr>
                        <a:t>　</a:t>
                      </a:r>
                      <a:endParaRPr lang="zh-CN" altLang="en-US" sz="1200" b="1" i="0" u="none" strike="noStrike">
                        <a:effectLst/>
                        <a:latin typeface="+mj-lt"/>
                        <a:cs typeface="Times New Roman" pitchFamily="18" charset="0"/>
                      </a:endParaRPr>
                    </a:p>
                  </a:txBody>
                  <a:tcPr marL="0" marR="0" marT="0" marB="0" anchor="ctr"/>
                </a:tc>
                <a:tc>
                  <a:txBody>
                    <a:bodyPr/>
                    <a:lstStyle/>
                    <a:p>
                      <a:pPr algn="ctr" fontAlgn="ctr"/>
                      <a:r>
                        <a:rPr lang="zh-CN" altLang="en-US" sz="1200" u="none" strike="noStrike">
                          <a:effectLst/>
                          <a:latin typeface="+mj-lt"/>
                          <a:cs typeface="Times New Roman" pitchFamily="18" charset="0"/>
                        </a:rPr>
                        <a:t>　</a:t>
                      </a:r>
                      <a:endParaRPr lang="zh-CN" altLang="en-US" sz="1200" b="1" i="0" u="none" strike="noStrike">
                        <a:effectLst/>
                        <a:latin typeface="+mj-lt"/>
                        <a:cs typeface="Times New Roman" pitchFamily="18" charset="0"/>
                      </a:endParaRPr>
                    </a:p>
                  </a:txBody>
                  <a:tcPr marL="0" marR="0" marT="0" marB="0" anchor="ctr"/>
                </a:tc>
                <a:tc>
                  <a:txBody>
                    <a:bodyPr/>
                    <a:lstStyle/>
                    <a:p>
                      <a:pPr algn="ctr" fontAlgn="ctr"/>
                      <a:r>
                        <a:rPr lang="zh-CN" altLang="en-US" sz="1200" u="none" strike="noStrike">
                          <a:effectLst/>
                          <a:latin typeface="+mj-lt"/>
                          <a:cs typeface="Times New Roman" pitchFamily="18" charset="0"/>
                        </a:rPr>
                        <a:t>　</a:t>
                      </a:r>
                      <a:endParaRPr lang="zh-CN" altLang="en-US" sz="1200" b="1" i="0" u="none" strike="noStrike">
                        <a:effectLst/>
                        <a:latin typeface="+mj-lt"/>
                        <a:cs typeface="Times New Roman" pitchFamily="18" charset="0"/>
                      </a:endParaRPr>
                    </a:p>
                  </a:txBody>
                  <a:tcPr marL="0" marR="0" marT="0" marB="0" anchor="ctr"/>
                </a:tc>
                <a:tc>
                  <a:txBody>
                    <a:bodyPr/>
                    <a:lstStyle/>
                    <a:p>
                      <a:pPr algn="ctr" fontAlgn="ctr"/>
                      <a:r>
                        <a:rPr lang="en-US" sz="1200" u="none" strike="noStrike" dirty="0">
                          <a:effectLst/>
                          <a:latin typeface="+mj-lt"/>
                          <a:cs typeface="Times New Roman" pitchFamily="18" charset="0"/>
                        </a:rPr>
                        <a:t>X</a:t>
                      </a:r>
                      <a:endParaRPr lang="en-US" sz="1200" b="1" i="0" u="none" strike="noStrike" dirty="0">
                        <a:effectLst/>
                        <a:latin typeface="+mj-lt"/>
                        <a:cs typeface="Times New Roman" pitchFamily="18" charset="0"/>
                      </a:endParaRPr>
                    </a:p>
                  </a:txBody>
                  <a:tcPr marL="0" marR="0" marT="0" marB="0" anchor="ctr"/>
                </a:tc>
                <a:tc>
                  <a:txBody>
                    <a:bodyPr/>
                    <a:lstStyle/>
                    <a:p>
                      <a:pPr algn="ctr" fontAlgn="ctr"/>
                      <a:r>
                        <a:rPr lang="en-US" sz="1200" u="none" strike="noStrike" dirty="0">
                          <a:effectLst/>
                        </a:rPr>
                        <a:t>A</a:t>
                      </a:r>
                      <a:endParaRPr lang="en-US" sz="1200" b="0" i="0" u="none" strike="noStrike" dirty="0">
                        <a:effectLst/>
                        <a:latin typeface="Arial"/>
                      </a:endParaRPr>
                    </a:p>
                  </a:txBody>
                  <a:tcPr marL="0" marR="0" marT="0" marB="0" anchor="ctr"/>
                </a:tc>
                <a:tc>
                  <a:txBody>
                    <a:bodyPr/>
                    <a:lstStyle/>
                    <a:p>
                      <a:pPr algn="l" fontAlgn="b"/>
                      <a:r>
                        <a:rPr lang="en-US" sz="1200" u="none" strike="noStrike" dirty="0">
                          <a:effectLst/>
                        </a:rPr>
                        <a:t>Gain substantial European market share</a:t>
                      </a:r>
                      <a:endParaRPr lang="en-US" sz="1200" b="0" i="0" u="none" strike="noStrike" dirty="0">
                        <a:effectLst/>
                        <a:latin typeface="Arial"/>
                      </a:endParaRPr>
                    </a:p>
                  </a:txBody>
                  <a:tcPr marL="0" marR="0" marT="0" marB="0" anchor="ctr"/>
                </a:tc>
                <a:tc>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c>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c>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c>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c>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c>
                  <a:txBody>
                    <a:bodyPr/>
                    <a:lstStyle/>
                    <a:p>
                      <a:pPr algn="l" fontAlgn="b"/>
                      <a:r>
                        <a:rPr lang="zh-CN" altLang="en-US" sz="600" u="none" strike="noStrike">
                          <a:effectLst/>
                        </a:rPr>
                        <a:t>　</a:t>
                      </a:r>
                      <a:endParaRPr lang="zh-CN" altLang="en-US" sz="600" b="1" i="0" u="none" strike="noStrike">
                        <a:effectLst/>
                        <a:latin typeface="Arial"/>
                      </a:endParaRPr>
                    </a:p>
                  </a:txBody>
                  <a:tcPr marL="0" marR="0" marT="0" marB="0" anchor="b"/>
                </a:tc>
                <a:tc gridSpan="13">
                  <a:txBody>
                    <a:bodyPr/>
                    <a:lstStyle/>
                    <a:p>
                      <a:pPr algn="l" fontAlgn="b"/>
                      <a:endParaRPr lang="zh-CN" altLang="en-US" sz="800" b="1" i="0" u="none" strike="noStrike" dirty="0">
                        <a:effectLst/>
                        <a:latin typeface="Arial"/>
                      </a:endParaRPr>
                    </a:p>
                  </a:txBody>
                  <a:tcPr marL="0" marR="0" marT="0" marB="0" anchor="b"/>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l" fontAlgn="b"/>
                      <a:r>
                        <a:rPr lang="zh-CN" altLang="en-US" sz="600" u="none" strike="noStrike" dirty="0">
                          <a:effectLst/>
                        </a:rPr>
                        <a:t>　</a:t>
                      </a:r>
                      <a:endParaRPr lang="zh-CN" altLang="en-US" sz="600" b="0" i="0" u="none" strike="noStrike" dirty="0">
                        <a:effectLst/>
                        <a:latin typeface="Arial"/>
                      </a:endParaRPr>
                    </a:p>
                  </a:txBody>
                  <a:tcPr marL="0" marR="0" marT="0" marB="0" anchor="b"/>
                </a:tc>
              </a:tr>
              <a:tr h="169724">
                <a:tc>
                  <a:txBody>
                    <a:bodyPr/>
                    <a:lstStyle/>
                    <a:p>
                      <a:pPr algn="ctr" fontAlgn="ctr"/>
                      <a:r>
                        <a:rPr lang="zh-CN" altLang="en-US" sz="1200" u="none" strike="noStrike">
                          <a:effectLst/>
                          <a:latin typeface="+mj-lt"/>
                          <a:cs typeface="Times New Roman" pitchFamily="18" charset="0"/>
                        </a:rPr>
                        <a:t>　</a:t>
                      </a:r>
                      <a:endParaRPr lang="zh-CN" altLang="en-US" sz="1200" b="1" i="0" u="none" strike="noStrike">
                        <a:effectLst/>
                        <a:latin typeface="+mj-lt"/>
                        <a:cs typeface="Times New Roman" pitchFamily="18" charset="0"/>
                      </a:endParaRPr>
                    </a:p>
                  </a:txBody>
                  <a:tcPr marL="0" marR="0" marT="0" marB="0" anchor="ctr"/>
                </a:tc>
                <a:tc>
                  <a:txBody>
                    <a:bodyPr/>
                    <a:lstStyle/>
                    <a:p>
                      <a:pPr algn="ctr" fontAlgn="ctr"/>
                      <a:r>
                        <a:rPr lang="zh-CN" altLang="en-US" sz="1200" u="none" strike="noStrike">
                          <a:effectLst/>
                          <a:latin typeface="+mj-lt"/>
                          <a:cs typeface="Times New Roman" pitchFamily="18" charset="0"/>
                        </a:rPr>
                        <a:t>　</a:t>
                      </a:r>
                      <a:endParaRPr lang="zh-CN" altLang="en-US" sz="1200" b="1" i="0" u="none" strike="noStrike">
                        <a:effectLst/>
                        <a:latin typeface="+mj-lt"/>
                        <a:cs typeface="Times New Roman" pitchFamily="18" charset="0"/>
                      </a:endParaRPr>
                    </a:p>
                  </a:txBody>
                  <a:tcPr marL="0" marR="0" marT="0" marB="0" anchor="ctr"/>
                </a:tc>
                <a:tc>
                  <a:txBody>
                    <a:bodyPr/>
                    <a:lstStyle/>
                    <a:p>
                      <a:pPr algn="ctr" fontAlgn="ctr"/>
                      <a:r>
                        <a:rPr lang="zh-CN" altLang="en-US" sz="1200" u="none" strike="noStrike">
                          <a:effectLst/>
                          <a:latin typeface="+mj-lt"/>
                          <a:cs typeface="Times New Roman" pitchFamily="18" charset="0"/>
                        </a:rPr>
                        <a:t>　</a:t>
                      </a:r>
                      <a:endParaRPr lang="zh-CN" altLang="en-US" sz="1200" b="1" i="0" u="none" strike="noStrike">
                        <a:effectLst/>
                        <a:latin typeface="+mj-lt"/>
                        <a:cs typeface="Times New Roman" pitchFamily="18" charset="0"/>
                      </a:endParaRPr>
                    </a:p>
                  </a:txBody>
                  <a:tcPr marL="0" marR="0" marT="0" marB="0" anchor="ctr"/>
                </a:tc>
                <a:tc>
                  <a:txBody>
                    <a:bodyPr/>
                    <a:lstStyle/>
                    <a:p>
                      <a:pPr algn="ctr" fontAlgn="ctr"/>
                      <a:r>
                        <a:rPr lang="en-US" sz="1200" u="none" strike="noStrike">
                          <a:effectLst/>
                          <a:latin typeface="+mj-lt"/>
                          <a:cs typeface="Times New Roman" pitchFamily="18" charset="0"/>
                        </a:rPr>
                        <a:t>X</a:t>
                      </a:r>
                      <a:endParaRPr lang="en-US" sz="1200" b="1" i="0" u="none" strike="noStrike">
                        <a:effectLst/>
                        <a:latin typeface="+mj-lt"/>
                        <a:cs typeface="Times New Roman" pitchFamily="18" charset="0"/>
                      </a:endParaRPr>
                    </a:p>
                  </a:txBody>
                  <a:tcPr marL="0" marR="0" marT="0" marB="0" anchor="ctr"/>
                </a:tc>
                <a:tc>
                  <a:txBody>
                    <a:bodyPr/>
                    <a:lstStyle/>
                    <a:p>
                      <a:pPr algn="ctr" fontAlgn="ctr"/>
                      <a:r>
                        <a:rPr lang="zh-CN" altLang="en-US" sz="1200" u="none" strike="noStrike" dirty="0">
                          <a:effectLst/>
                          <a:latin typeface="+mj-lt"/>
                          <a:cs typeface="Times New Roman" pitchFamily="18" charset="0"/>
                        </a:rPr>
                        <a:t>　</a:t>
                      </a:r>
                      <a:endParaRPr lang="zh-CN" altLang="en-US" sz="1200" b="1" i="0" u="none" strike="noStrike" dirty="0">
                        <a:effectLst/>
                        <a:latin typeface="+mj-lt"/>
                        <a:cs typeface="Times New Roman" pitchFamily="18" charset="0"/>
                      </a:endParaRPr>
                    </a:p>
                  </a:txBody>
                  <a:tcPr marL="0" marR="0" marT="0" marB="0" anchor="ctr"/>
                </a:tc>
                <a:tc>
                  <a:txBody>
                    <a:bodyPr/>
                    <a:lstStyle/>
                    <a:p>
                      <a:pPr algn="ctr" fontAlgn="ctr"/>
                      <a:r>
                        <a:rPr lang="en-US" sz="1200" u="none" strike="noStrike">
                          <a:effectLst/>
                        </a:rPr>
                        <a:t>B</a:t>
                      </a:r>
                      <a:endParaRPr lang="en-US" sz="1200" b="0" i="0" u="none" strike="noStrike">
                        <a:effectLst/>
                        <a:latin typeface="Arial"/>
                      </a:endParaRPr>
                    </a:p>
                  </a:txBody>
                  <a:tcPr marL="0" marR="0" marT="0" marB="0" anchor="ctr"/>
                </a:tc>
                <a:tc>
                  <a:txBody>
                    <a:bodyPr/>
                    <a:lstStyle/>
                    <a:p>
                      <a:pPr algn="l" rtl="0" fontAlgn="ctr"/>
                      <a:r>
                        <a:rPr lang="en-US" sz="1200" u="none" strike="noStrike" dirty="0">
                          <a:effectLst/>
                        </a:rPr>
                        <a:t>Increase the profits after tax to £1m</a:t>
                      </a:r>
                      <a:endParaRPr lang="en-US" sz="1200" b="0" i="0" u="none" strike="noStrike" dirty="0">
                        <a:solidFill>
                          <a:srgbClr val="000000"/>
                        </a:solidFill>
                        <a:effectLst/>
                        <a:latin typeface="Times New Roman"/>
                      </a:endParaRPr>
                    </a:p>
                  </a:txBody>
                  <a:tcPr marL="0" marR="0" marT="0" marB="0" anchor="ctr"/>
                </a:tc>
                <a:tc>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c>
                  <a:txBody>
                    <a:bodyPr/>
                    <a:lstStyle/>
                    <a:p>
                      <a:pPr algn="ctr" fontAlgn="ctr"/>
                      <a:r>
                        <a:rPr lang="zh-CN" altLang="en-US" sz="700" u="none" strike="noStrike" dirty="0">
                          <a:effectLst/>
                        </a:rPr>
                        <a:t>　</a:t>
                      </a:r>
                      <a:endParaRPr lang="zh-CN" altLang="en-US" sz="700" b="1" i="0" u="none" strike="noStrike" dirty="0">
                        <a:effectLst/>
                        <a:latin typeface="Arial"/>
                      </a:endParaRPr>
                    </a:p>
                  </a:txBody>
                  <a:tcPr marL="0" marR="0" marT="0" marB="0" anchor="ctr"/>
                </a:tc>
                <a:tc>
                  <a:txBody>
                    <a:bodyPr/>
                    <a:lstStyle/>
                    <a:p>
                      <a:pPr algn="ctr" fontAlgn="ctr"/>
                      <a:r>
                        <a:rPr lang="zh-CN" altLang="en-US" sz="700" u="none" strike="noStrike" dirty="0">
                          <a:effectLst/>
                        </a:rPr>
                        <a:t>　</a:t>
                      </a:r>
                      <a:endParaRPr lang="zh-CN" altLang="en-US" sz="700" b="1" i="0" u="none" strike="noStrike" dirty="0">
                        <a:effectLst/>
                        <a:latin typeface="Arial"/>
                      </a:endParaRPr>
                    </a:p>
                  </a:txBody>
                  <a:tcPr marL="0" marR="0" marT="0" marB="0" anchor="ctr"/>
                </a:tc>
                <a:tc>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c>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c>
                  <a:txBody>
                    <a:bodyPr/>
                    <a:lstStyle/>
                    <a:p>
                      <a:pPr algn="l" fontAlgn="b"/>
                      <a:r>
                        <a:rPr lang="zh-CN" altLang="en-US" sz="600" u="none" strike="noStrike">
                          <a:effectLst/>
                        </a:rPr>
                        <a:t>　</a:t>
                      </a:r>
                      <a:endParaRPr lang="zh-CN" altLang="en-US" sz="600" b="1" i="0" u="none" strike="noStrike">
                        <a:effectLst/>
                        <a:latin typeface="Arial"/>
                      </a:endParaRPr>
                    </a:p>
                  </a:txBody>
                  <a:tcPr marL="0" marR="0" marT="0" marB="0" anchor="b"/>
                </a:tc>
                <a:tc gridSpan="13">
                  <a:txBody>
                    <a:bodyPr/>
                    <a:lstStyle/>
                    <a:p>
                      <a:pPr algn="l" fontAlgn="b"/>
                      <a:endParaRPr lang="zh-CN" altLang="en-US" sz="800" b="1" i="0" u="none" strike="noStrike">
                        <a:effectLst/>
                        <a:latin typeface="Arial"/>
                      </a:endParaRPr>
                    </a:p>
                  </a:txBody>
                  <a:tcPr marL="0" marR="0" marT="0" marB="0" anchor="b"/>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l" fontAlgn="b"/>
                      <a:r>
                        <a:rPr lang="zh-CN" altLang="en-US" sz="600" u="none" strike="noStrike">
                          <a:effectLst/>
                        </a:rPr>
                        <a:t>　</a:t>
                      </a:r>
                      <a:endParaRPr lang="zh-CN" altLang="en-US" sz="600" b="0" i="0" u="none" strike="noStrike">
                        <a:effectLst/>
                        <a:latin typeface="Arial"/>
                      </a:endParaRPr>
                    </a:p>
                  </a:txBody>
                  <a:tcPr marL="0" marR="0" marT="0" marB="0" anchor="b"/>
                </a:tc>
              </a:tr>
              <a:tr h="169724">
                <a:tc>
                  <a:txBody>
                    <a:bodyPr/>
                    <a:lstStyle/>
                    <a:p>
                      <a:pPr algn="l" fontAlgn="b"/>
                      <a:r>
                        <a:rPr lang="zh-CN" altLang="en-US" sz="1200" u="none" strike="noStrike">
                          <a:effectLst/>
                          <a:latin typeface="+mj-lt"/>
                          <a:cs typeface="Times New Roman" pitchFamily="18" charset="0"/>
                        </a:rPr>
                        <a:t>　</a:t>
                      </a:r>
                      <a:endParaRPr lang="zh-CN" altLang="en-US" sz="1200" b="1" i="0" u="none" strike="noStrike">
                        <a:effectLst/>
                        <a:latin typeface="+mj-lt"/>
                        <a:cs typeface="Times New Roman" pitchFamily="18" charset="0"/>
                      </a:endParaRPr>
                    </a:p>
                  </a:txBody>
                  <a:tcPr marL="0" marR="0" marT="0" marB="0" anchor="b"/>
                </a:tc>
                <a:tc>
                  <a:txBody>
                    <a:bodyPr/>
                    <a:lstStyle/>
                    <a:p>
                      <a:pPr algn="ctr" fontAlgn="ctr"/>
                      <a:r>
                        <a:rPr lang="zh-CN" altLang="en-US" sz="1200" u="none" strike="noStrike">
                          <a:effectLst/>
                          <a:latin typeface="+mj-lt"/>
                          <a:cs typeface="Times New Roman" pitchFamily="18" charset="0"/>
                        </a:rPr>
                        <a:t>　</a:t>
                      </a:r>
                      <a:endParaRPr lang="zh-CN" altLang="en-US" sz="1200" b="1" i="0" u="none" strike="noStrike">
                        <a:effectLst/>
                        <a:latin typeface="+mj-lt"/>
                        <a:cs typeface="Times New Roman" pitchFamily="18" charset="0"/>
                      </a:endParaRPr>
                    </a:p>
                  </a:txBody>
                  <a:tcPr marL="0" marR="0" marT="0" marB="0" anchor="ctr"/>
                </a:tc>
                <a:tc>
                  <a:txBody>
                    <a:bodyPr/>
                    <a:lstStyle/>
                    <a:p>
                      <a:pPr algn="ctr" fontAlgn="ctr"/>
                      <a:r>
                        <a:rPr lang="en-US" sz="1200" u="none" strike="noStrike">
                          <a:effectLst/>
                          <a:latin typeface="+mj-lt"/>
                          <a:cs typeface="Times New Roman" pitchFamily="18" charset="0"/>
                        </a:rPr>
                        <a:t>X</a:t>
                      </a:r>
                      <a:endParaRPr lang="en-US" sz="1200" b="1" i="0" u="none" strike="noStrike">
                        <a:effectLst/>
                        <a:latin typeface="+mj-lt"/>
                        <a:cs typeface="Times New Roman" pitchFamily="18" charset="0"/>
                      </a:endParaRPr>
                    </a:p>
                  </a:txBody>
                  <a:tcPr marL="0" marR="0" marT="0" marB="0" anchor="ctr"/>
                </a:tc>
                <a:tc>
                  <a:txBody>
                    <a:bodyPr/>
                    <a:lstStyle/>
                    <a:p>
                      <a:pPr algn="ctr" fontAlgn="ctr"/>
                      <a:r>
                        <a:rPr lang="zh-CN" altLang="en-US" sz="1200" u="none" strike="noStrike">
                          <a:effectLst/>
                          <a:latin typeface="+mj-lt"/>
                          <a:cs typeface="Times New Roman" pitchFamily="18" charset="0"/>
                        </a:rPr>
                        <a:t>　</a:t>
                      </a:r>
                      <a:endParaRPr lang="zh-CN" altLang="en-US" sz="1200" b="1" i="0" u="none" strike="noStrike">
                        <a:effectLst/>
                        <a:latin typeface="+mj-lt"/>
                        <a:cs typeface="Times New Roman" pitchFamily="18" charset="0"/>
                      </a:endParaRPr>
                    </a:p>
                  </a:txBody>
                  <a:tcPr marL="0" marR="0" marT="0" marB="0" anchor="ctr"/>
                </a:tc>
                <a:tc>
                  <a:txBody>
                    <a:bodyPr/>
                    <a:lstStyle/>
                    <a:p>
                      <a:pPr algn="ctr" fontAlgn="ctr"/>
                      <a:r>
                        <a:rPr lang="zh-CN" altLang="en-US" sz="1200" u="none" strike="noStrike" dirty="0">
                          <a:effectLst/>
                          <a:latin typeface="+mj-lt"/>
                          <a:cs typeface="Times New Roman" pitchFamily="18" charset="0"/>
                        </a:rPr>
                        <a:t>　</a:t>
                      </a:r>
                      <a:endParaRPr lang="zh-CN" altLang="en-US" sz="1200" b="1" i="0" u="none" strike="noStrike" dirty="0">
                        <a:effectLst/>
                        <a:latin typeface="+mj-lt"/>
                        <a:cs typeface="Times New Roman" pitchFamily="18" charset="0"/>
                      </a:endParaRPr>
                    </a:p>
                  </a:txBody>
                  <a:tcPr marL="0" marR="0" marT="0" marB="0" anchor="ctr"/>
                </a:tc>
                <a:tc>
                  <a:txBody>
                    <a:bodyPr/>
                    <a:lstStyle/>
                    <a:p>
                      <a:pPr algn="ctr" fontAlgn="ctr"/>
                      <a:r>
                        <a:rPr lang="en-US" sz="1200" u="none" strike="noStrike">
                          <a:effectLst/>
                        </a:rPr>
                        <a:t>C</a:t>
                      </a:r>
                      <a:endParaRPr lang="en-US" sz="1200" b="0" i="0" u="none" strike="noStrike">
                        <a:effectLst/>
                        <a:latin typeface="Arial"/>
                      </a:endParaRPr>
                    </a:p>
                  </a:txBody>
                  <a:tcPr marL="0" marR="0" marT="0" marB="0" anchor="ctr"/>
                </a:tc>
                <a:tc>
                  <a:txBody>
                    <a:bodyPr/>
                    <a:lstStyle/>
                    <a:p>
                      <a:pPr algn="l" rtl="0" fontAlgn="ctr"/>
                      <a:r>
                        <a:rPr lang="en-US" sz="1200" u="none" strike="noStrike" dirty="0">
                          <a:effectLst/>
                        </a:rPr>
                        <a:t>Increase sales to £15m</a:t>
                      </a:r>
                      <a:endParaRPr lang="en-US" sz="1200" b="0" i="0" u="none" strike="noStrike" dirty="0">
                        <a:solidFill>
                          <a:srgbClr val="000000"/>
                        </a:solidFill>
                        <a:effectLst/>
                        <a:latin typeface="Times New Roman"/>
                      </a:endParaRPr>
                    </a:p>
                  </a:txBody>
                  <a:tcPr marL="0" marR="0" marT="0" marB="0" anchor="ctr"/>
                </a:tc>
                <a:tc>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c>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c>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c>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c>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c>
                  <a:txBody>
                    <a:bodyPr/>
                    <a:lstStyle/>
                    <a:p>
                      <a:pPr algn="l" fontAlgn="b"/>
                      <a:r>
                        <a:rPr lang="zh-CN" altLang="en-US" sz="600" u="none" strike="noStrike">
                          <a:effectLst/>
                        </a:rPr>
                        <a:t>　</a:t>
                      </a:r>
                      <a:endParaRPr lang="zh-CN" altLang="en-US" sz="600" b="1" i="0" u="none" strike="noStrike">
                        <a:effectLst/>
                        <a:latin typeface="Arial"/>
                      </a:endParaRPr>
                    </a:p>
                  </a:txBody>
                  <a:tcPr marL="0" marR="0" marT="0" marB="0" anchor="b"/>
                </a:tc>
                <a:tc>
                  <a:txBody>
                    <a:bodyPr/>
                    <a:lstStyle/>
                    <a:p>
                      <a:pPr algn="l" fontAlgn="b"/>
                      <a:endParaRPr lang="zh-CN" altLang="en-US" sz="800" b="1" i="0" u="none" strike="noStrike">
                        <a:effectLst/>
                        <a:latin typeface="Arial"/>
                      </a:endParaRPr>
                    </a:p>
                  </a:txBody>
                  <a:tcPr marL="0" marR="0" marT="0" marB="0" anchor="b"/>
                </a:tc>
                <a:tc gridSpan="2">
                  <a:txBody>
                    <a:bodyPr/>
                    <a:lstStyle/>
                    <a:p>
                      <a:pPr algn="l" fontAlgn="b"/>
                      <a:endParaRPr lang="zh-CN" altLang="en-US" sz="800" b="1" i="0" u="none" strike="noStrike">
                        <a:effectLst/>
                        <a:latin typeface="Arial"/>
                      </a:endParaRPr>
                    </a:p>
                  </a:txBody>
                  <a:tcPr marL="0" marR="0" marT="0" marB="0" anchor="b"/>
                </a:tc>
                <a:tc hMerge="1">
                  <a:txBody>
                    <a:bodyPr/>
                    <a:lstStyle/>
                    <a:p>
                      <a:endParaRPr lang="zh-CN" altLang="en-US"/>
                    </a:p>
                  </a:txBody>
                  <a:tcPr/>
                </a:tc>
                <a:tc gridSpan="2">
                  <a:txBody>
                    <a:bodyPr/>
                    <a:lstStyle/>
                    <a:p>
                      <a:pPr algn="l" fontAlgn="b"/>
                      <a:endParaRPr lang="zh-CN" altLang="en-US" sz="800" b="1" i="0" u="none" strike="noStrike">
                        <a:effectLst/>
                        <a:latin typeface="Arial"/>
                      </a:endParaRPr>
                    </a:p>
                  </a:txBody>
                  <a:tcPr marL="0" marR="0" marT="0" marB="0" anchor="b"/>
                </a:tc>
                <a:tc hMerge="1">
                  <a:txBody>
                    <a:bodyPr/>
                    <a:lstStyle/>
                    <a:p>
                      <a:endParaRPr lang="zh-CN" altLang="en-US"/>
                    </a:p>
                  </a:txBody>
                  <a:tcPr/>
                </a:tc>
                <a:tc gridSpan="2">
                  <a:txBody>
                    <a:bodyPr/>
                    <a:lstStyle/>
                    <a:p>
                      <a:pPr algn="l" fontAlgn="b"/>
                      <a:endParaRPr lang="zh-CN" altLang="en-US" sz="800" b="1" i="0" u="none" strike="noStrike">
                        <a:effectLst/>
                        <a:latin typeface="Arial"/>
                      </a:endParaRPr>
                    </a:p>
                  </a:txBody>
                  <a:tcPr marL="0" marR="0" marT="0" marB="0" anchor="b"/>
                </a:tc>
                <a:tc hMerge="1">
                  <a:txBody>
                    <a:bodyPr/>
                    <a:lstStyle/>
                    <a:p>
                      <a:endParaRPr lang="zh-CN" altLang="en-US"/>
                    </a:p>
                  </a:txBody>
                  <a:tcPr/>
                </a:tc>
                <a:tc gridSpan="3">
                  <a:txBody>
                    <a:bodyPr/>
                    <a:lstStyle/>
                    <a:p>
                      <a:pPr algn="l" fontAlgn="b"/>
                      <a:endParaRPr lang="zh-CN" altLang="en-US" sz="800" b="1" i="0" u="none" strike="noStrike">
                        <a:effectLst/>
                        <a:latin typeface="Arial"/>
                      </a:endParaRPr>
                    </a:p>
                  </a:txBody>
                  <a:tcPr marL="0" marR="0" marT="0" marB="0" anchor="b"/>
                </a:tc>
                <a:tc hMerge="1">
                  <a:txBody>
                    <a:bodyPr/>
                    <a:lstStyle/>
                    <a:p>
                      <a:endParaRPr lang="zh-CN" altLang="en-US"/>
                    </a:p>
                  </a:txBody>
                  <a:tcPr/>
                </a:tc>
                <a:tc hMerge="1">
                  <a:txBody>
                    <a:bodyPr/>
                    <a:lstStyle/>
                    <a:p>
                      <a:endParaRPr lang="zh-CN" altLang="en-US"/>
                    </a:p>
                  </a:txBody>
                  <a:tcPr/>
                </a:tc>
                <a:tc gridSpan="3">
                  <a:txBody>
                    <a:bodyPr/>
                    <a:lstStyle/>
                    <a:p>
                      <a:pPr algn="l" fontAlgn="b"/>
                      <a:endParaRPr lang="zh-CN" altLang="en-US" sz="800" b="1" i="0" u="none" strike="noStrike">
                        <a:effectLst/>
                        <a:latin typeface="Arial"/>
                      </a:endParaRPr>
                    </a:p>
                  </a:txBody>
                  <a:tcPr marL="0" marR="0" marT="0" marB="0" anchor="b"/>
                </a:tc>
                <a:tc hMerge="1">
                  <a:txBody>
                    <a:bodyPr/>
                    <a:lstStyle/>
                    <a:p>
                      <a:endParaRPr lang="zh-CN" altLang="en-US"/>
                    </a:p>
                  </a:txBody>
                  <a:tcPr/>
                </a:tc>
                <a:tc hMerge="1">
                  <a:txBody>
                    <a:bodyPr/>
                    <a:lstStyle/>
                    <a:p>
                      <a:endParaRPr lang="zh-CN" altLang="en-US"/>
                    </a:p>
                  </a:txBody>
                  <a:tcPr/>
                </a:tc>
                <a:tc>
                  <a:txBody>
                    <a:bodyPr/>
                    <a:lstStyle/>
                    <a:p>
                      <a:pPr algn="l" fontAlgn="b"/>
                      <a:r>
                        <a:rPr lang="zh-CN" altLang="en-US" sz="600" u="none" strike="noStrike">
                          <a:effectLst/>
                        </a:rPr>
                        <a:t>　</a:t>
                      </a:r>
                      <a:endParaRPr lang="zh-CN" altLang="en-US" sz="600" b="0" i="0" u="none" strike="noStrike">
                        <a:effectLst/>
                        <a:latin typeface="Arial"/>
                      </a:endParaRPr>
                    </a:p>
                  </a:txBody>
                  <a:tcPr marL="0" marR="0" marT="0" marB="0" anchor="b"/>
                </a:tc>
              </a:tr>
              <a:tr h="148508">
                <a:tc>
                  <a:txBody>
                    <a:bodyPr/>
                    <a:lstStyle/>
                    <a:p>
                      <a:pPr algn="l" fontAlgn="b"/>
                      <a:r>
                        <a:rPr lang="zh-CN" altLang="en-US" sz="1200" u="none" strike="noStrike">
                          <a:effectLst/>
                          <a:latin typeface="+mj-lt"/>
                          <a:cs typeface="Times New Roman" pitchFamily="18" charset="0"/>
                        </a:rPr>
                        <a:t>　</a:t>
                      </a:r>
                      <a:endParaRPr lang="zh-CN" altLang="en-US" sz="1200" b="1" i="0" u="none" strike="noStrike">
                        <a:effectLst/>
                        <a:latin typeface="+mj-lt"/>
                        <a:cs typeface="Times New Roman" pitchFamily="18" charset="0"/>
                      </a:endParaRPr>
                    </a:p>
                  </a:txBody>
                  <a:tcPr marL="0" marR="0" marT="0" marB="0" anchor="b"/>
                </a:tc>
                <a:tc>
                  <a:txBody>
                    <a:bodyPr/>
                    <a:lstStyle/>
                    <a:p>
                      <a:pPr algn="ctr" fontAlgn="ctr"/>
                      <a:r>
                        <a:rPr lang="en-US" sz="1200" u="none" strike="noStrike">
                          <a:effectLst/>
                          <a:latin typeface="+mj-lt"/>
                          <a:cs typeface="Times New Roman" pitchFamily="18" charset="0"/>
                        </a:rPr>
                        <a:t>X</a:t>
                      </a:r>
                      <a:endParaRPr lang="en-US" sz="1200" b="1" i="0" u="none" strike="noStrike">
                        <a:effectLst/>
                        <a:latin typeface="+mj-lt"/>
                        <a:cs typeface="Times New Roman" pitchFamily="18" charset="0"/>
                      </a:endParaRPr>
                    </a:p>
                  </a:txBody>
                  <a:tcPr marL="0" marR="0" marT="0" marB="0" anchor="ctr"/>
                </a:tc>
                <a:tc>
                  <a:txBody>
                    <a:bodyPr/>
                    <a:lstStyle/>
                    <a:p>
                      <a:pPr algn="ctr" fontAlgn="ctr"/>
                      <a:r>
                        <a:rPr lang="zh-CN" altLang="en-US" sz="1200" u="none" strike="noStrike">
                          <a:effectLst/>
                          <a:latin typeface="+mj-lt"/>
                          <a:cs typeface="Times New Roman" pitchFamily="18" charset="0"/>
                        </a:rPr>
                        <a:t>　</a:t>
                      </a:r>
                      <a:endParaRPr lang="zh-CN" altLang="en-US" sz="1200" b="1" i="0" u="none" strike="noStrike">
                        <a:effectLst/>
                        <a:latin typeface="+mj-lt"/>
                        <a:cs typeface="Times New Roman" pitchFamily="18" charset="0"/>
                      </a:endParaRPr>
                    </a:p>
                  </a:txBody>
                  <a:tcPr marL="0" marR="0" marT="0" marB="0" anchor="ctr"/>
                </a:tc>
                <a:tc>
                  <a:txBody>
                    <a:bodyPr/>
                    <a:lstStyle/>
                    <a:p>
                      <a:pPr algn="ctr" fontAlgn="ctr"/>
                      <a:r>
                        <a:rPr lang="zh-CN" altLang="en-US" sz="1200" u="none" strike="noStrike">
                          <a:effectLst/>
                          <a:latin typeface="+mj-lt"/>
                          <a:cs typeface="Times New Roman" pitchFamily="18" charset="0"/>
                        </a:rPr>
                        <a:t>　</a:t>
                      </a:r>
                      <a:endParaRPr lang="zh-CN" altLang="en-US" sz="1200" b="1" i="0" u="none" strike="noStrike">
                        <a:effectLst/>
                        <a:latin typeface="+mj-lt"/>
                        <a:cs typeface="Times New Roman" pitchFamily="18" charset="0"/>
                      </a:endParaRPr>
                    </a:p>
                  </a:txBody>
                  <a:tcPr marL="0" marR="0" marT="0" marB="0" anchor="ctr"/>
                </a:tc>
                <a:tc>
                  <a:txBody>
                    <a:bodyPr/>
                    <a:lstStyle/>
                    <a:p>
                      <a:pPr algn="ctr" fontAlgn="ctr"/>
                      <a:r>
                        <a:rPr lang="zh-CN" altLang="en-US" sz="1200" u="none" strike="noStrike" dirty="0">
                          <a:effectLst/>
                          <a:latin typeface="+mj-lt"/>
                          <a:cs typeface="Times New Roman" pitchFamily="18" charset="0"/>
                        </a:rPr>
                        <a:t>　</a:t>
                      </a:r>
                      <a:endParaRPr lang="zh-CN" altLang="en-US" sz="1200" b="1" i="0" u="none" strike="noStrike" dirty="0">
                        <a:effectLst/>
                        <a:latin typeface="+mj-lt"/>
                        <a:cs typeface="Times New Roman" pitchFamily="18" charset="0"/>
                      </a:endParaRPr>
                    </a:p>
                  </a:txBody>
                  <a:tcPr marL="0" marR="0" marT="0" marB="0" anchor="ctr"/>
                </a:tc>
                <a:tc>
                  <a:txBody>
                    <a:bodyPr/>
                    <a:lstStyle/>
                    <a:p>
                      <a:pPr algn="ctr" fontAlgn="ctr"/>
                      <a:r>
                        <a:rPr lang="en-US" sz="1200" u="none" strike="noStrike">
                          <a:effectLst/>
                        </a:rPr>
                        <a:t>D</a:t>
                      </a:r>
                      <a:endParaRPr lang="en-US" sz="1200" b="0" i="0" u="none" strike="noStrike">
                        <a:effectLst/>
                        <a:latin typeface="Arial"/>
                      </a:endParaRPr>
                    </a:p>
                  </a:txBody>
                  <a:tcPr marL="0" marR="0" marT="0" marB="0" anchor="ctr"/>
                </a:tc>
                <a:tc>
                  <a:txBody>
                    <a:bodyPr/>
                    <a:lstStyle/>
                    <a:p>
                      <a:pPr algn="l" rtl="0" fontAlgn="ctr"/>
                      <a:r>
                        <a:rPr lang="en-US" sz="1200" u="none" strike="noStrike" dirty="0">
                          <a:effectLst/>
                        </a:rPr>
                        <a:t>Improve company  reputation through quality</a:t>
                      </a:r>
                      <a:endParaRPr lang="en-US" sz="1200" b="0" i="0" u="none" strike="noStrike" dirty="0">
                        <a:solidFill>
                          <a:srgbClr val="000000"/>
                        </a:solidFill>
                        <a:effectLst/>
                        <a:latin typeface="Times New Roman"/>
                      </a:endParaRPr>
                    </a:p>
                  </a:txBody>
                  <a:tcPr marL="0" marR="0" marT="0" marB="0" anchor="ctr"/>
                </a:tc>
                <a:tc>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c>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c>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c>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c>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c>
                  <a:txBody>
                    <a:bodyPr/>
                    <a:lstStyle/>
                    <a:p>
                      <a:pPr algn="l" fontAlgn="b"/>
                      <a:r>
                        <a:rPr lang="zh-CN" altLang="en-US" sz="600" u="none" strike="noStrike">
                          <a:effectLst/>
                        </a:rPr>
                        <a:t>　</a:t>
                      </a:r>
                      <a:endParaRPr lang="zh-CN" altLang="en-US" sz="600" b="1" i="0" u="none" strike="noStrike">
                        <a:effectLst/>
                        <a:latin typeface="Arial"/>
                      </a:endParaRPr>
                    </a:p>
                  </a:txBody>
                  <a:tcPr marL="0" marR="0" marT="0" marB="0" anchor="b"/>
                </a:tc>
                <a:tc>
                  <a:txBody>
                    <a:bodyPr/>
                    <a:lstStyle/>
                    <a:p>
                      <a:pPr algn="l" fontAlgn="b"/>
                      <a:endParaRPr lang="zh-CN" altLang="en-US" sz="800" b="1" i="0" u="none" strike="noStrike">
                        <a:effectLst/>
                        <a:latin typeface="Arial"/>
                      </a:endParaRPr>
                    </a:p>
                  </a:txBody>
                  <a:tcPr marL="0" marR="0" marT="0" marB="0" anchor="b"/>
                </a:tc>
                <a:tc gridSpan="2">
                  <a:txBody>
                    <a:bodyPr/>
                    <a:lstStyle/>
                    <a:p>
                      <a:pPr algn="l" fontAlgn="b"/>
                      <a:endParaRPr lang="zh-CN" altLang="en-US" sz="800" b="1" i="0" u="none" strike="noStrike">
                        <a:effectLst/>
                        <a:latin typeface="Arial"/>
                      </a:endParaRPr>
                    </a:p>
                  </a:txBody>
                  <a:tcPr marL="0" marR="0" marT="0" marB="0" anchor="b"/>
                </a:tc>
                <a:tc hMerge="1">
                  <a:txBody>
                    <a:bodyPr/>
                    <a:lstStyle/>
                    <a:p>
                      <a:endParaRPr lang="zh-CN" altLang="en-US"/>
                    </a:p>
                  </a:txBody>
                  <a:tcPr/>
                </a:tc>
                <a:tc gridSpan="2">
                  <a:txBody>
                    <a:bodyPr/>
                    <a:lstStyle/>
                    <a:p>
                      <a:pPr algn="l" fontAlgn="b"/>
                      <a:endParaRPr lang="zh-CN" altLang="en-US" sz="800" b="1" i="0" u="none" strike="noStrike">
                        <a:effectLst/>
                        <a:latin typeface="Arial"/>
                      </a:endParaRPr>
                    </a:p>
                  </a:txBody>
                  <a:tcPr marL="0" marR="0" marT="0" marB="0" anchor="b"/>
                </a:tc>
                <a:tc hMerge="1">
                  <a:txBody>
                    <a:bodyPr/>
                    <a:lstStyle/>
                    <a:p>
                      <a:endParaRPr lang="zh-CN" altLang="en-US"/>
                    </a:p>
                  </a:txBody>
                  <a:tcPr/>
                </a:tc>
                <a:tc gridSpan="2">
                  <a:txBody>
                    <a:bodyPr/>
                    <a:lstStyle/>
                    <a:p>
                      <a:pPr algn="l" fontAlgn="b"/>
                      <a:endParaRPr lang="zh-CN" altLang="en-US" sz="800" b="1" i="0" u="none" strike="noStrike">
                        <a:effectLst/>
                        <a:latin typeface="Arial"/>
                      </a:endParaRPr>
                    </a:p>
                  </a:txBody>
                  <a:tcPr marL="0" marR="0" marT="0" marB="0" anchor="b"/>
                </a:tc>
                <a:tc hMerge="1">
                  <a:txBody>
                    <a:bodyPr/>
                    <a:lstStyle/>
                    <a:p>
                      <a:endParaRPr lang="zh-CN" altLang="en-US"/>
                    </a:p>
                  </a:txBody>
                  <a:tcPr/>
                </a:tc>
                <a:tc gridSpan="3">
                  <a:txBody>
                    <a:bodyPr/>
                    <a:lstStyle/>
                    <a:p>
                      <a:pPr algn="l" fontAlgn="b"/>
                      <a:endParaRPr lang="zh-CN" altLang="en-US" sz="800" b="1" i="0" u="none" strike="noStrike">
                        <a:effectLst/>
                        <a:latin typeface="Arial"/>
                      </a:endParaRPr>
                    </a:p>
                  </a:txBody>
                  <a:tcPr marL="0" marR="0" marT="0" marB="0" anchor="b"/>
                </a:tc>
                <a:tc hMerge="1">
                  <a:txBody>
                    <a:bodyPr/>
                    <a:lstStyle/>
                    <a:p>
                      <a:endParaRPr lang="zh-CN" altLang="en-US"/>
                    </a:p>
                  </a:txBody>
                  <a:tcPr/>
                </a:tc>
                <a:tc hMerge="1">
                  <a:txBody>
                    <a:bodyPr/>
                    <a:lstStyle/>
                    <a:p>
                      <a:endParaRPr lang="zh-CN" altLang="en-US"/>
                    </a:p>
                  </a:txBody>
                  <a:tcPr/>
                </a:tc>
                <a:tc gridSpan="3">
                  <a:txBody>
                    <a:bodyPr/>
                    <a:lstStyle/>
                    <a:p>
                      <a:pPr algn="l" fontAlgn="b"/>
                      <a:endParaRPr lang="zh-CN" altLang="en-US" sz="800" b="1" i="0" u="none" strike="noStrike">
                        <a:effectLst/>
                        <a:latin typeface="Arial"/>
                      </a:endParaRPr>
                    </a:p>
                  </a:txBody>
                  <a:tcPr marL="0" marR="0" marT="0" marB="0" anchor="b"/>
                </a:tc>
                <a:tc hMerge="1">
                  <a:txBody>
                    <a:bodyPr/>
                    <a:lstStyle/>
                    <a:p>
                      <a:endParaRPr lang="zh-CN" altLang="en-US"/>
                    </a:p>
                  </a:txBody>
                  <a:tcPr/>
                </a:tc>
                <a:tc hMerge="1">
                  <a:txBody>
                    <a:bodyPr/>
                    <a:lstStyle/>
                    <a:p>
                      <a:endParaRPr lang="zh-CN" altLang="en-US"/>
                    </a:p>
                  </a:txBody>
                  <a:tcPr/>
                </a:tc>
                <a:tc>
                  <a:txBody>
                    <a:bodyPr/>
                    <a:lstStyle/>
                    <a:p>
                      <a:pPr algn="l" fontAlgn="b"/>
                      <a:r>
                        <a:rPr lang="zh-CN" altLang="en-US" sz="600" u="none" strike="noStrike">
                          <a:effectLst/>
                        </a:rPr>
                        <a:t>　</a:t>
                      </a:r>
                      <a:endParaRPr lang="zh-CN" altLang="en-US" sz="600" b="0" i="0" u="none" strike="noStrike">
                        <a:effectLst/>
                        <a:latin typeface="Arial"/>
                      </a:endParaRPr>
                    </a:p>
                  </a:txBody>
                  <a:tcPr marL="0" marR="0" marT="0" marB="0" anchor="b"/>
                </a:tc>
              </a:tr>
              <a:tr h="165546">
                <a:tc>
                  <a:txBody>
                    <a:bodyPr/>
                    <a:lstStyle/>
                    <a:p>
                      <a:pPr algn="ctr" fontAlgn="b"/>
                      <a:r>
                        <a:rPr lang="en-US" sz="1200" u="none" strike="noStrike" dirty="0">
                          <a:effectLst/>
                          <a:latin typeface="+mj-lt"/>
                          <a:cs typeface="Times New Roman" pitchFamily="18" charset="0"/>
                        </a:rPr>
                        <a:t>X</a:t>
                      </a:r>
                      <a:endParaRPr lang="en-US" sz="1200" b="1" i="0" u="none" strike="noStrike" dirty="0">
                        <a:effectLst/>
                        <a:latin typeface="+mj-lt"/>
                        <a:cs typeface="Times New Roman" pitchFamily="18" charset="0"/>
                      </a:endParaRPr>
                    </a:p>
                  </a:txBody>
                  <a:tcPr marL="0" marR="0" marT="0" marB="0" anchor="b"/>
                </a:tc>
                <a:tc>
                  <a:txBody>
                    <a:bodyPr/>
                    <a:lstStyle/>
                    <a:p>
                      <a:pPr algn="ctr" fontAlgn="ctr"/>
                      <a:r>
                        <a:rPr lang="zh-CN" altLang="en-US" sz="1200" u="none" strike="noStrike">
                          <a:effectLst/>
                          <a:latin typeface="+mj-lt"/>
                          <a:cs typeface="Times New Roman" pitchFamily="18" charset="0"/>
                        </a:rPr>
                        <a:t>　</a:t>
                      </a:r>
                      <a:endParaRPr lang="zh-CN" altLang="en-US" sz="1200" b="1" i="0" u="none" strike="noStrike">
                        <a:effectLst/>
                        <a:latin typeface="+mj-lt"/>
                        <a:cs typeface="Times New Roman" pitchFamily="18" charset="0"/>
                      </a:endParaRPr>
                    </a:p>
                  </a:txBody>
                  <a:tcPr marL="0" marR="0" marT="0" marB="0" anchor="ctr"/>
                </a:tc>
                <a:tc>
                  <a:txBody>
                    <a:bodyPr/>
                    <a:lstStyle/>
                    <a:p>
                      <a:pPr algn="ctr" fontAlgn="ctr"/>
                      <a:r>
                        <a:rPr lang="zh-CN" altLang="en-US" sz="1200" u="none" strike="noStrike">
                          <a:effectLst/>
                          <a:latin typeface="+mj-lt"/>
                          <a:cs typeface="Times New Roman" pitchFamily="18" charset="0"/>
                        </a:rPr>
                        <a:t>　</a:t>
                      </a:r>
                      <a:endParaRPr lang="zh-CN" altLang="en-US" sz="1200" b="1" i="0" u="none" strike="noStrike">
                        <a:effectLst/>
                        <a:latin typeface="+mj-lt"/>
                        <a:cs typeface="Times New Roman" pitchFamily="18" charset="0"/>
                      </a:endParaRPr>
                    </a:p>
                  </a:txBody>
                  <a:tcPr marL="0" marR="0" marT="0" marB="0" anchor="ctr"/>
                </a:tc>
                <a:tc>
                  <a:txBody>
                    <a:bodyPr/>
                    <a:lstStyle/>
                    <a:p>
                      <a:pPr algn="ctr" fontAlgn="ctr"/>
                      <a:r>
                        <a:rPr lang="zh-CN" altLang="en-US" sz="1200" u="none" strike="noStrike">
                          <a:effectLst/>
                          <a:latin typeface="+mj-lt"/>
                          <a:cs typeface="Times New Roman" pitchFamily="18" charset="0"/>
                        </a:rPr>
                        <a:t>　</a:t>
                      </a:r>
                      <a:endParaRPr lang="zh-CN" altLang="en-US" sz="1200" b="1" i="0" u="none" strike="noStrike">
                        <a:effectLst/>
                        <a:latin typeface="+mj-lt"/>
                        <a:cs typeface="Times New Roman" pitchFamily="18" charset="0"/>
                      </a:endParaRPr>
                    </a:p>
                  </a:txBody>
                  <a:tcPr marL="0" marR="0" marT="0" marB="0" anchor="ctr"/>
                </a:tc>
                <a:tc>
                  <a:txBody>
                    <a:bodyPr/>
                    <a:lstStyle/>
                    <a:p>
                      <a:pPr algn="ctr" fontAlgn="ctr"/>
                      <a:r>
                        <a:rPr lang="zh-CN" altLang="en-US" sz="1200" u="none" strike="noStrike" dirty="0">
                          <a:effectLst/>
                          <a:latin typeface="+mj-lt"/>
                          <a:cs typeface="Times New Roman" pitchFamily="18" charset="0"/>
                        </a:rPr>
                        <a:t>　</a:t>
                      </a:r>
                      <a:endParaRPr lang="zh-CN" altLang="en-US" sz="1200" b="1" i="0" u="none" strike="noStrike" dirty="0">
                        <a:effectLst/>
                        <a:latin typeface="+mj-lt"/>
                        <a:cs typeface="Times New Roman" pitchFamily="18" charset="0"/>
                      </a:endParaRPr>
                    </a:p>
                  </a:txBody>
                  <a:tcPr marL="0" marR="0" marT="0" marB="0" anchor="ctr"/>
                </a:tc>
                <a:tc>
                  <a:txBody>
                    <a:bodyPr/>
                    <a:lstStyle/>
                    <a:p>
                      <a:pPr algn="ctr" fontAlgn="ctr"/>
                      <a:r>
                        <a:rPr lang="en-US" sz="1200" u="none" strike="noStrike">
                          <a:effectLst/>
                        </a:rPr>
                        <a:t>E</a:t>
                      </a:r>
                      <a:endParaRPr lang="en-US" sz="1200" b="0" i="0" u="none" strike="noStrike">
                        <a:effectLst/>
                        <a:latin typeface="Arial"/>
                      </a:endParaRPr>
                    </a:p>
                  </a:txBody>
                  <a:tcPr marL="0" marR="0" marT="0" marB="0" anchor="ctr"/>
                </a:tc>
                <a:tc>
                  <a:txBody>
                    <a:bodyPr/>
                    <a:lstStyle/>
                    <a:p>
                      <a:pPr algn="l" rtl="0" fontAlgn="ctr"/>
                      <a:r>
                        <a:rPr lang="en-US" sz="1200" u="none" strike="noStrike" dirty="0">
                          <a:effectLst/>
                        </a:rPr>
                        <a:t>Reduce  the operating costs by 10% improving efficiency</a:t>
                      </a:r>
                      <a:endParaRPr lang="en-US" sz="1200" b="0" i="0" u="none" strike="noStrike" dirty="0">
                        <a:solidFill>
                          <a:srgbClr val="000000"/>
                        </a:solidFill>
                        <a:effectLst/>
                        <a:latin typeface="Times New Roman"/>
                      </a:endParaRPr>
                    </a:p>
                  </a:txBody>
                  <a:tcPr marL="0" marR="0" marT="0" marB="0" anchor="ctr"/>
                </a:tc>
                <a:tc>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c>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c>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c>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c>
                  <a:txBody>
                    <a:bodyPr/>
                    <a:lstStyle/>
                    <a:p>
                      <a:pPr algn="ctr" fontAlgn="ctr"/>
                      <a:r>
                        <a:rPr lang="zh-CN" altLang="en-US" sz="700" u="none" strike="noStrike">
                          <a:effectLst/>
                        </a:rPr>
                        <a:t>　</a:t>
                      </a:r>
                      <a:endParaRPr lang="zh-CN" altLang="en-US" sz="700" b="1" i="0" u="none" strike="noStrike">
                        <a:effectLst/>
                        <a:latin typeface="Arial"/>
                      </a:endParaRPr>
                    </a:p>
                  </a:txBody>
                  <a:tcPr marL="0" marR="0" marT="0" marB="0" anchor="ctr"/>
                </a:tc>
                <a:tc>
                  <a:txBody>
                    <a:bodyPr/>
                    <a:lstStyle/>
                    <a:p>
                      <a:pPr algn="l" fontAlgn="b"/>
                      <a:r>
                        <a:rPr lang="zh-CN" altLang="en-US" sz="600" u="none" strike="noStrike">
                          <a:effectLst/>
                        </a:rPr>
                        <a:t>　</a:t>
                      </a:r>
                      <a:endParaRPr lang="zh-CN" altLang="en-US" sz="600" b="1" i="0" u="none" strike="noStrike">
                        <a:effectLst/>
                        <a:latin typeface="Arial"/>
                      </a:endParaRPr>
                    </a:p>
                  </a:txBody>
                  <a:tcPr marL="0" marR="0" marT="0" marB="0" anchor="b"/>
                </a:tc>
                <a:tc gridSpan="13">
                  <a:txBody>
                    <a:bodyPr/>
                    <a:lstStyle/>
                    <a:p>
                      <a:pPr algn="l" fontAlgn="b"/>
                      <a:r>
                        <a:rPr lang="zh-CN" altLang="en-US" sz="800" u="none" strike="noStrike">
                          <a:effectLst/>
                        </a:rPr>
                        <a:t>　</a:t>
                      </a:r>
                      <a:endParaRPr lang="zh-CN" altLang="en-US" sz="800" b="1" i="0" u="none" strike="noStrike">
                        <a:effectLst/>
                        <a:latin typeface="Arial"/>
                      </a:endParaRPr>
                    </a:p>
                  </a:txBody>
                  <a:tcPr marL="0" marR="0" marT="0" marB="0" anchor="b"/>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l" fontAlgn="b"/>
                      <a:r>
                        <a:rPr lang="zh-CN" altLang="en-US" sz="600" u="none" strike="noStrike" dirty="0">
                          <a:effectLst/>
                        </a:rPr>
                        <a:t>　</a:t>
                      </a:r>
                      <a:endParaRPr lang="zh-CN" altLang="en-US" sz="600" b="0" i="0" u="none" strike="noStrike" dirty="0">
                        <a:effectLst/>
                        <a:latin typeface="Arial"/>
                      </a:endParaRPr>
                    </a:p>
                  </a:txBody>
                  <a:tcPr marL="0" marR="0" marT="0" marB="0" anchor="b"/>
                </a:tc>
              </a:tr>
            </a:tbl>
          </a:graphicData>
        </a:graphic>
      </p:graphicFrame>
      <p:sp>
        <p:nvSpPr>
          <p:cNvPr id="5" name="Text Box 8"/>
          <p:cNvSpPr txBox="1">
            <a:spLocks noChangeArrowheads="1"/>
          </p:cNvSpPr>
          <p:nvPr/>
        </p:nvSpPr>
        <p:spPr bwMode="auto">
          <a:xfrm>
            <a:off x="3814763" y="4302125"/>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9" name="Text Box 14"/>
          <p:cNvSpPr txBox="1">
            <a:spLocks noChangeArrowheads="1"/>
          </p:cNvSpPr>
          <p:nvPr/>
        </p:nvSpPr>
        <p:spPr bwMode="auto">
          <a:xfrm>
            <a:off x="2987824" y="3698874"/>
            <a:ext cx="1314450" cy="7524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wrap="square" lIns="27432" tIns="22860" rIns="27432" bIns="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r>
              <a:rPr lang="en-US" altLang="zh-CN" sz="1200" b="1" i="0" u="none" strike="noStrike" baseline="0" dirty="0">
                <a:solidFill>
                  <a:srgbClr val="000000"/>
                </a:solidFill>
                <a:latin typeface="Arial"/>
                <a:cs typeface="Arial"/>
              </a:rPr>
              <a:t>Improvement Priorities</a:t>
            </a:r>
          </a:p>
        </p:txBody>
      </p:sp>
      <p:sp>
        <p:nvSpPr>
          <p:cNvPr id="11" name="Text Box 17"/>
          <p:cNvSpPr txBox="1">
            <a:spLocks noChangeArrowheads="1"/>
          </p:cNvSpPr>
          <p:nvPr/>
        </p:nvSpPr>
        <p:spPr bwMode="auto">
          <a:xfrm>
            <a:off x="3814763" y="3663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12" name="Text Box 18"/>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13" name="Text Box 19"/>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14" name="Text Box 20"/>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15" name="Text Box 21"/>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16" name="Text Box 22"/>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17" name="Text Box 23"/>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18" name="Text Box 24"/>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19" name="Text Box 25"/>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20" name="Text Box 26"/>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21" name="Text Box 27"/>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22" name="Text Box 28"/>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23" name="Text Box 29"/>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24" name="Text Box 30"/>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25" name="Text Box 31"/>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26" name="Text Box 32"/>
          <p:cNvSpPr txBox="1">
            <a:spLocks noChangeArrowheads="1"/>
          </p:cNvSpPr>
          <p:nvPr/>
        </p:nvSpPr>
        <p:spPr bwMode="auto">
          <a:xfrm>
            <a:off x="3814763" y="27495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27" name="Text Box 33"/>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28" name="Text Box 34"/>
          <p:cNvSpPr txBox="1">
            <a:spLocks noChangeArrowheads="1"/>
          </p:cNvSpPr>
          <p:nvPr/>
        </p:nvSpPr>
        <p:spPr bwMode="auto">
          <a:xfrm>
            <a:off x="3814763" y="30543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29" name="Text Box 35"/>
          <p:cNvSpPr txBox="1">
            <a:spLocks noChangeArrowheads="1"/>
          </p:cNvSpPr>
          <p:nvPr/>
        </p:nvSpPr>
        <p:spPr bwMode="auto">
          <a:xfrm>
            <a:off x="3814763" y="27495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30" name="Text Box 36"/>
          <p:cNvSpPr txBox="1">
            <a:spLocks noChangeArrowheads="1"/>
          </p:cNvSpPr>
          <p:nvPr/>
        </p:nvSpPr>
        <p:spPr bwMode="auto">
          <a:xfrm>
            <a:off x="3814763" y="33591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31" name="Text Box 37"/>
          <p:cNvSpPr txBox="1">
            <a:spLocks noChangeArrowheads="1"/>
          </p:cNvSpPr>
          <p:nvPr/>
        </p:nvSpPr>
        <p:spPr bwMode="auto">
          <a:xfrm>
            <a:off x="3814763" y="30543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32" name="Text Box 38"/>
          <p:cNvSpPr txBox="1">
            <a:spLocks noChangeArrowheads="1"/>
          </p:cNvSpPr>
          <p:nvPr/>
        </p:nvSpPr>
        <p:spPr bwMode="auto">
          <a:xfrm>
            <a:off x="3814763" y="3663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33" name="Text Box 39"/>
          <p:cNvSpPr txBox="1">
            <a:spLocks noChangeArrowheads="1"/>
          </p:cNvSpPr>
          <p:nvPr/>
        </p:nvSpPr>
        <p:spPr bwMode="auto">
          <a:xfrm>
            <a:off x="3814763" y="33591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34" name="Text Box 40"/>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35" name="Text Box 41"/>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36" name="Text Box 42"/>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37" name="Text Box 43"/>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38" name="Text Box 44"/>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39" name="Text Box 45"/>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40" name="Text Box 46"/>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41" name="Text Box 47"/>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42" name="Text Box 48"/>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43" name="Text Box 49"/>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44" name="Text Box 51"/>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45" name="Text Box 52"/>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46" name="Text Box 53"/>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47" name="Text Box 54"/>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48" name="Text Box 55"/>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49" name="Text Box 56"/>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50" name="Text Box 57"/>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51" name="Text Box 58"/>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52" name="Text Box 59"/>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53" name="Text Box 60"/>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54" name="Text Box 61"/>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55" name="Text Box 62"/>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56" name="Text Box 63"/>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57" name="Text Box 64"/>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58" name="Text Box 65"/>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59" name="Text Box 66"/>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60" name="Text Box 67"/>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61" name="Text Box 68"/>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62" name="Text Box 69"/>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63" name="Text Box 70"/>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64" name="Text Box 71"/>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65" name="Text Box 72"/>
          <p:cNvSpPr txBox="1">
            <a:spLocks noChangeArrowheads="1"/>
          </p:cNvSpPr>
          <p:nvPr/>
        </p:nvSpPr>
        <p:spPr bwMode="auto">
          <a:xfrm>
            <a:off x="3814763" y="27495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66" name="Text Box 73"/>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67" name="Text Box 74"/>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68" name="Text Box 75"/>
          <p:cNvSpPr txBox="1">
            <a:spLocks noChangeArrowheads="1"/>
          </p:cNvSpPr>
          <p:nvPr/>
        </p:nvSpPr>
        <p:spPr bwMode="auto">
          <a:xfrm>
            <a:off x="3814763" y="30543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69" name="Text Box 76"/>
          <p:cNvSpPr txBox="1">
            <a:spLocks noChangeArrowheads="1"/>
          </p:cNvSpPr>
          <p:nvPr/>
        </p:nvSpPr>
        <p:spPr bwMode="auto">
          <a:xfrm>
            <a:off x="3814763" y="27495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70" name="Text Box 78"/>
          <p:cNvSpPr txBox="1">
            <a:spLocks noChangeArrowheads="1"/>
          </p:cNvSpPr>
          <p:nvPr/>
        </p:nvSpPr>
        <p:spPr bwMode="auto">
          <a:xfrm>
            <a:off x="3814763" y="33591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71" name="Text Box 79"/>
          <p:cNvSpPr txBox="1">
            <a:spLocks noChangeArrowheads="1"/>
          </p:cNvSpPr>
          <p:nvPr/>
        </p:nvSpPr>
        <p:spPr bwMode="auto">
          <a:xfrm>
            <a:off x="3814763" y="30543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72" name="Text Box 80"/>
          <p:cNvSpPr txBox="1">
            <a:spLocks noChangeArrowheads="1"/>
          </p:cNvSpPr>
          <p:nvPr/>
        </p:nvSpPr>
        <p:spPr bwMode="auto">
          <a:xfrm>
            <a:off x="3814763" y="30543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73" name="Text Box 81"/>
          <p:cNvSpPr txBox="1">
            <a:spLocks noChangeArrowheads="1"/>
          </p:cNvSpPr>
          <p:nvPr/>
        </p:nvSpPr>
        <p:spPr bwMode="auto">
          <a:xfrm>
            <a:off x="3814763" y="3663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74" name="Text Box 82"/>
          <p:cNvSpPr txBox="1">
            <a:spLocks noChangeArrowheads="1"/>
          </p:cNvSpPr>
          <p:nvPr/>
        </p:nvSpPr>
        <p:spPr bwMode="auto">
          <a:xfrm>
            <a:off x="3814763" y="33591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75" name="Text Box 83"/>
          <p:cNvSpPr txBox="1">
            <a:spLocks noChangeArrowheads="1"/>
          </p:cNvSpPr>
          <p:nvPr/>
        </p:nvSpPr>
        <p:spPr bwMode="auto">
          <a:xfrm>
            <a:off x="3814763" y="33591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76" name="Text Box 87"/>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77" name="Text Box 88"/>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78" name="Text Box 89"/>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79" name="Text Box 90"/>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80" name="Text Box 91"/>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81" name="Text Box 92"/>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82" name="Text Box 93"/>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83" name="Text Box 94"/>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84" name="Text Box 95"/>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85" name="Text Box 96"/>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86" name="Text Box 97"/>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87" name="Text Box 98"/>
          <p:cNvSpPr txBox="1">
            <a:spLocks noChangeArrowheads="1"/>
          </p:cNvSpPr>
          <p:nvPr/>
        </p:nvSpPr>
        <p:spPr bwMode="auto">
          <a:xfrm>
            <a:off x="3814763" y="2139950"/>
            <a:ext cx="104775" cy="25717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a:lstStyle/>
          <a:p>
            <a:endParaRPr lang="zh-CN" altLang="en-US"/>
          </a:p>
        </p:txBody>
      </p:sp>
      <p:sp>
        <p:nvSpPr>
          <p:cNvPr id="88" name="Text Box 13"/>
          <p:cNvSpPr txBox="1">
            <a:spLocks noChangeArrowheads="1"/>
          </p:cNvSpPr>
          <p:nvPr/>
        </p:nvSpPr>
        <p:spPr bwMode="auto">
          <a:xfrm>
            <a:off x="4211960" y="4365104"/>
            <a:ext cx="1171575" cy="44385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wrap="square" lIns="27432" tIns="22860" rIns="27432" bIns="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r>
              <a:rPr lang="en-US" altLang="zh-CN" sz="1200" b="1" i="0" u="none" strike="noStrike" baseline="0" dirty="0">
                <a:solidFill>
                  <a:srgbClr val="000000"/>
                </a:solidFill>
                <a:latin typeface="Arial"/>
                <a:cs typeface="Arial"/>
              </a:rPr>
              <a:t>Targets to Improve</a:t>
            </a:r>
          </a:p>
        </p:txBody>
      </p:sp>
      <p:sp>
        <p:nvSpPr>
          <p:cNvPr id="89" name="Text Box 16"/>
          <p:cNvSpPr txBox="1">
            <a:spLocks noChangeArrowheads="1"/>
          </p:cNvSpPr>
          <p:nvPr/>
        </p:nvSpPr>
        <p:spPr bwMode="auto">
          <a:xfrm>
            <a:off x="2740174" y="4941168"/>
            <a:ext cx="1809750" cy="542925"/>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wrap="square" lIns="27432" tIns="22860" rIns="27432" bIns="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r>
              <a:rPr lang="en-US" altLang="zh-CN" sz="1200" b="1" dirty="0">
                <a:solidFill>
                  <a:srgbClr val="000000"/>
                </a:solidFill>
                <a:latin typeface="Arial"/>
                <a:cs typeface="Arial"/>
              </a:rPr>
              <a:t>5</a:t>
            </a:r>
            <a:r>
              <a:rPr lang="en-US" altLang="zh-CN" sz="1200" b="1" i="0" u="none" strike="noStrike" baseline="0" dirty="0" smtClean="0">
                <a:solidFill>
                  <a:srgbClr val="000000"/>
                </a:solidFill>
                <a:latin typeface="Arial"/>
                <a:cs typeface="Arial"/>
              </a:rPr>
              <a:t> </a:t>
            </a:r>
            <a:r>
              <a:rPr lang="en-US" altLang="zh-CN" sz="1200" b="1" i="0" u="none" strike="noStrike" baseline="0" dirty="0">
                <a:solidFill>
                  <a:srgbClr val="000000"/>
                </a:solidFill>
                <a:latin typeface="Arial"/>
                <a:cs typeface="Arial"/>
              </a:rPr>
              <a:t>Year</a:t>
            </a:r>
          </a:p>
          <a:p>
            <a:pPr algn="ctr" rtl="0">
              <a:defRPr sz="1000"/>
            </a:pPr>
            <a:r>
              <a:rPr lang="en-US" altLang="zh-CN" sz="1200" b="1" i="0" u="none" strike="noStrike" baseline="0" dirty="0" smtClean="0">
                <a:solidFill>
                  <a:srgbClr val="000000"/>
                </a:solidFill>
                <a:latin typeface="Arial"/>
                <a:cs typeface="Arial"/>
              </a:rPr>
              <a:t>Breakthough </a:t>
            </a:r>
            <a:r>
              <a:rPr lang="en-US" altLang="zh-CN" sz="1200" b="1" i="0" u="none" strike="noStrike" baseline="0" dirty="0">
                <a:solidFill>
                  <a:srgbClr val="000000"/>
                </a:solidFill>
                <a:latin typeface="Arial"/>
                <a:cs typeface="Arial"/>
              </a:rPr>
              <a:t>Objectives</a:t>
            </a:r>
          </a:p>
        </p:txBody>
      </p:sp>
      <p:sp>
        <p:nvSpPr>
          <p:cNvPr id="90" name="Text Box 15"/>
          <p:cNvSpPr txBox="1">
            <a:spLocks noChangeArrowheads="1"/>
          </p:cNvSpPr>
          <p:nvPr/>
        </p:nvSpPr>
        <p:spPr bwMode="auto">
          <a:xfrm>
            <a:off x="1835696" y="4293096"/>
            <a:ext cx="1232189" cy="554038"/>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a14" a14:legacySpreadsheetColorIndex="9"/>
                </a:solidFill>
              </a14:hiddenFill>
            </a:ext>
            <a:ext uri="{91240B29-F687-4f45-9708-019B960494DF}">
              <a14:hiddenLine xmlns:a14="http://schemas.microsoft.com/office/drawing/2010/main" xmlns="" w="9525">
                <a:solidFill>
                  <a:srgbClr xmlns:mc="http://schemas.openxmlformats.org/markup-compatibility/2006" val="000000" mc:Ignorable="a14" a14:legacySpreadsheetColorIndex="64"/>
                </a:solidFill>
                <a:miter lim="800000"/>
                <a:headEnd/>
                <a:tailEnd/>
              </a14:hiddenLine>
            </a:ext>
          </a:extLst>
        </p:spPr>
        <p:txBody>
          <a:bodyPr wrap="square" lIns="27432" tIns="22860" rIns="27432" bIns="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r>
              <a:rPr lang="en-US" altLang="zh-CN" sz="1200" b="1" i="0" u="none" strike="noStrike" baseline="0" dirty="0">
                <a:solidFill>
                  <a:srgbClr val="000000"/>
                </a:solidFill>
                <a:latin typeface="Arial"/>
                <a:cs typeface="Arial"/>
              </a:rPr>
              <a:t>Annual Objectives</a:t>
            </a:r>
          </a:p>
        </p:txBody>
      </p:sp>
      <p:cxnSp>
        <p:nvCxnSpPr>
          <p:cNvPr id="91" name="直接连接符 90"/>
          <p:cNvCxnSpPr/>
          <p:nvPr/>
        </p:nvCxnSpPr>
        <p:spPr>
          <a:xfrm>
            <a:off x="1835696" y="3573016"/>
            <a:ext cx="3672408" cy="2016224"/>
          </a:xfrm>
          <a:prstGeom prst="line">
            <a:avLst/>
          </a:prstGeom>
        </p:spPr>
        <p:style>
          <a:lnRef idx="1">
            <a:schemeClr val="dk1"/>
          </a:lnRef>
          <a:fillRef idx="0">
            <a:schemeClr val="dk1"/>
          </a:fillRef>
          <a:effectRef idx="0">
            <a:schemeClr val="dk1"/>
          </a:effectRef>
          <a:fontRef idx="minor">
            <a:schemeClr val="tx1"/>
          </a:fontRef>
        </p:style>
      </p:cxnSp>
      <p:cxnSp>
        <p:nvCxnSpPr>
          <p:cNvPr id="92" name="直接连接符 91"/>
          <p:cNvCxnSpPr/>
          <p:nvPr/>
        </p:nvCxnSpPr>
        <p:spPr>
          <a:xfrm flipH="1">
            <a:off x="1835696" y="3645024"/>
            <a:ext cx="3603600" cy="1986831"/>
          </a:xfrm>
          <a:prstGeom prst="line">
            <a:avLst/>
          </a:prstGeom>
        </p:spPr>
        <p:style>
          <a:lnRef idx="1">
            <a:schemeClr val="dk1"/>
          </a:lnRef>
          <a:fillRef idx="0">
            <a:schemeClr val="dk1"/>
          </a:fillRef>
          <a:effectRef idx="0">
            <a:schemeClr val="dk1"/>
          </a:effectRef>
          <a:fontRef idx="minor">
            <a:schemeClr val="tx1"/>
          </a:fontRef>
        </p:style>
      </p:cxnSp>
      <p:sp>
        <p:nvSpPr>
          <p:cNvPr id="97" name="内容占位符 16"/>
          <p:cNvSpPr txBox="1">
            <a:spLocks/>
          </p:cNvSpPr>
          <p:nvPr/>
        </p:nvSpPr>
        <p:spPr>
          <a:xfrm>
            <a:off x="7092280" y="5517232"/>
            <a:ext cx="1441242" cy="1152127"/>
          </a:xfrm>
          <a:prstGeom prst="stripedRightArrow">
            <a:avLst/>
          </a:prstGeom>
        </p:spPr>
        <p:style>
          <a:lnRef idx="0">
            <a:schemeClr val="accent1"/>
          </a:lnRef>
          <a:fillRef idx="3">
            <a:schemeClr val="accent1"/>
          </a:fillRef>
          <a:effectRef idx="3">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342900" indent="-342900" algn="l" defTabSz="914400" rtl="0" eaLnBrk="1" latinLnBrk="0" hangingPunct="1">
              <a:spcBef>
                <a:spcPct val="20000"/>
              </a:spcBef>
              <a:buFont typeface="Arial" pitchFamily="34" charset="0"/>
              <a:buChar char="•"/>
              <a:defRPr sz="3200" kern="1200">
                <a:solidFill>
                  <a:schemeClr val="lt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lt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lt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altLang="zh-CN" sz="2000" b="1" i="0" u="none" strike="noStrike" kern="1200" cap="none" spc="0" normalizeH="0" baseline="0" noProof="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uLnTx/>
                <a:uFillTx/>
                <a:latin typeface="+mn-lt"/>
                <a:ea typeface="+mn-ea"/>
                <a:cs typeface="+mn-cs"/>
              </a:rPr>
              <a:t>PLAN</a:t>
            </a:r>
            <a:endParaRPr kumimoji="0" lang="en-US" altLang="zh-CN" sz="2000" b="1" i="0" u="none" strike="noStrike" kern="1200" cap="none" spc="0" normalizeH="0" baseline="0" noProof="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uLnTx/>
              <a:uFillTx/>
              <a:latin typeface="+mn-lt"/>
              <a:ea typeface="+mn-ea"/>
              <a:cs typeface="+mn-cs"/>
            </a:endParaRPr>
          </a:p>
        </p:txBody>
      </p:sp>
      <p:sp>
        <p:nvSpPr>
          <p:cNvPr id="99" name="标题 1"/>
          <p:cNvSpPr>
            <a:spLocks noGrp="1"/>
          </p:cNvSpPr>
          <p:nvPr>
            <p:ph type="title"/>
          </p:nvPr>
        </p:nvSpPr>
        <p:spPr>
          <a:xfrm>
            <a:off x="457200" y="0"/>
            <a:ext cx="8229600" cy="1196752"/>
          </a:xfrm>
        </p:spPr>
        <p:txBody>
          <a:bodyPr/>
          <a:lstStyle/>
          <a:p>
            <a:pPr algn="l"/>
            <a:r>
              <a:rPr lang="en-GB" altLang="zh-CN" dirty="0" smtClean="0"/>
              <a:t>X-Matrix Approach </a:t>
            </a:r>
            <a:endParaRPr lang="zh-CN" altLang="en-US" dirty="0"/>
          </a:p>
        </p:txBody>
      </p:sp>
      <p:grpSp>
        <p:nvGrpSpPr>
          <p:cNvPr id="100" name="Group 99"/>
          <p:cNvGrpSpPr/>
          <p:nvPr/>
        </p:nvGrpSpPr>
        <p:grpSpPr>
          <a:xfrm>
            <a:off x="6500826" y="285728"/>
            <a:ext cx="2493449" cy="720080"/>
            <a:chOff x="6228184" y="260648"/>
            <a:chExt cx="2493449" cy="720080"/>
          </a:xfrm>
        </p:grpSpPr>
        <p:sp>
          <p:nvSpPr>
            <p:cNvPr id="101" name="Oval 100"/>
            <p:cNvSpPr/>
            <p:nvPr/>
          </p:nvSpPr>
          <p:spPr>
            <a:xfrm>
              <a:off x="6516216" y="260648"/>
              <a:ext cx="1944216" cy="720080"/>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2" name="Rectangle 101"/>
            <p:cNvSpPr/>
            <p:nvPr/>
          </p:nvSpPr>
          <p:spPr>
            <a:xfrm>
              <a:off x="6228184" y="332656"/>
              <a:ext cx="2493449" cy="523220"/>
            </a:xfrm>
            <a:prstGeom prst="rect">
              <a:avLst/>
            </a:prstGeom>
            <a:noFill/>
          </p:spPr>
          <p:txBody>
            <a:bodyPr wrap="square" lIns="91440" tIns="45720" rIns="91440" bIns="45720">
              <a:spAutoFit/>
            </a:bodyPr>
            <a:lstStyle/>
            <a:p>
              <a:pPr algn="ctr"/>
              <a:r>
                <a:rPr lang="en-US" sz="2800" b="1" i="1" cap="none" spc="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Forte" pitchFamily="66" charset="0"/>
                </a:rPr>
                <a:t>WaveRiders</a:t>
              </a:r>
              <a:endParaRPr lang="en-US" sz="2800" b="1" i="1" cap="none"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Forte" pitchFamily="66" charset="0"/>
              </a:endParaRPr>
            </a:p>
          </p:txBody>
        </p:sp>
      </p:grpSp>
    </p:spTree>
    <p:extLst>
      <p:ext uri="{BB962C8B-B14F-4D97-AF65-F5344CB8AC3E}">
        <p14:creationId xmlns:p14="http://schemas.microsoft.com/office/powerpoint/2010/main" xmlns="" val="29317713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3" descr="C:\Users\user\Desktop\action_plan.png"/>
          <p:cNvPicPr>
            <a:picLocks noChangeAspect="1" noChangeArrowheads="1"/>
          </p:cNvPicPr>
          <p:nvPr/>
        </p:nvPicPr>
        <p:blipFill>
          <a:blip r:embed="rId2" cstate="print"/>
          <a:srcRect/>
          <a:stretch>
            <a:fillRect/>
          </a:stretch>
        </p:blipFill>
        <p:spPr bwMode="auto">
          <a:xfrm>
            <a:off x="366125" y="1704734"/>
            <a:ext cx="8411750" cy="4510348"/>
          </a:xfrm>
          <a:prstGeom prst="rect">
            <a:avLst/>
          </a:prstGeom>
          <a:noFill/>
        </p:spPr>
      </p:pic>
      <p:sp>
        <p:nvSpPr>
          <p:cNvPr id="4" name="标题 1"/>
          <p:cNvSpPr>
            <a:spLocks noGrp="1"/>
          </p:cNvSpPr>
          <p:nvPr>
            <p:ph type="title"/>
          </p:nvPr>
        </p:nvSpPr>
        <p:spPr>
          <a:xfrm>
            <a:off x="428596" y="142852"/>
            <a:ext cx="8229600" cy="1196752"/>
          </a:xfrm>
        </p:spPr>
        <p:txBody>
          <a:bodyPr/>
          <a:lstStyle/>
          <a:p>
            <a:pPr algn="l"/>
            <a:r>
              <a:rPr lang="en-GB" altLang="zh-CN" dirty="0" smtClean="0"/>
              <a:t>Action Plan </a:t>
            </a:r>
            <a:endParaRPr lang="zh-CN" altLang="en-US" dirty="0"/>
          </a:p>
        </p:txBody>
      </p:sp>
      <p:sp>
        <p:nvSpPr>
          <p:cNvPr id="5" name="内容占位符 16"/>
          <p:cNvSpPr txBox="1">
            <a:spLocks noGrp="1"/>
          </p:cNvSpPr>
          <p:nvPr>
            <p:ph idx="1"/>
          </p:nvPr>
        </p:nvSpPr>
        <p:spPr>
          <a:xfrm>
            <a:off x="7524328" y="5229200"/>
            <a:ext cx="1450504" cy="1252735"/>
          </a:xfrm>
          <a:prstGeom prst="stripedRightArrow">
            <a:avLst/>
          </a:prstGeom>
        </p:spPr>
        <p:style>
          <a:lnRef idx="0">
            <a:schemeClr val="accent1"/>
          </a:lnRef>
          <a:fillRef idx="3">
            <a:schemeClr val="accent1"/>
          </a:fillRef>
          <a:effectRef idx="3">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342900" indent="-342900" algn="l" defTabSz="914400" rtl="0" eaLnBrk="1" latinLnBrk="0" hangingPunct="1">
              <a:spcBef>
                <a:spcPct val="20000"/>
              </a:spcBef>
              <a:buFont typeface="Arial" pitchFamily="34" charset="0"/>
              <a:buChar char="•"/>
              <a:defRPr sz="3200" kern="1200">
                <a:solidFill>
                  <a:schemeClr val="lt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lt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lt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9pPr>
          </a:lstStyle>
          <a:p>
            <a:pPr marL="0" indent="0">
              <a:buFont typeface="Arial" pitchFamily="34" charset="0"/>
              <a:buNone/>
            </a:pPr>
            <a:r>
              <a:rPr lang="en-US" altLang="zh-CN" sz="2700" dirty="0"/>
              <a:t> </a:t>
            </a:r>
            <a:r>
              <a:rPr lang="en-US" altLang="zh-CN" sz="2700" dirty="0" smtClean="0"/>
              <a:t> </a:t>
            </a:r>
            <a:r>
              <a:rPr lang="en-US" altLang="zh-CN" sz="27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DO</a:t>
            </a:r>
          </a:p>
        </p:txBody>
      </p:sp>
      <p:grpSp>
        <p:nvGrpSpPr>
          <p:cNvPr id="6" name="Group 5"/>
          <p:cNvGrpSpPr/>
          <p:nvPr/>
        </p:nvGrpSpPr>
        <p:grpSpPr>
          <a:xfrm>
            <a:off x="6228184" y="260648"/>
            <a:ext cx="2493449" cy="720080"/>
            <a:chOff x="6228184" y="260648"/>
            <a:chExt cx="2493449" cy="720080"/>
          </a:xfrm>
        </p:grpSpPr>
        <p:sp>
          <p:nvSpPr>
            <p:cNvPr id="7" name="Oval 6"/>
            <p:cNvSpPr/>
            <p:nvPr/>
          </p:nvSpPr>
          <p:spPr>
            <a:xfrm>
              <a:off x="6516216" y="260648"/>
              <a:ext cx="1944216" cy="720080"/>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6228184" y="332656"/>
              <a:ext cx="2493449" cy="523220"/>
            </a:xfrm>
            <a:prstGeom prst="rect">
              <a:avLst/>
            </a:prstGeom>
            <a:noFill/>
          </p:spPr>
          <p:txBody>
            <a:bodyPr wrap="square" lIns="91440" tIns="45720" rIns="91440" bIns="45720">
              <a:spAutoFit/>
            </a:bodyPr>
            <a:lstStyle/>
            <a:p>
              <a:pPr algn="ctr"/>
              <a:r>
                <a:rPr lang="en-US" sz="2800" b="1" i="1" cap="none" spc="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Forte" pitchFamily="66" charset="0"/>
                </a:rPr>
                <a:t>WaveRiders</a:t>
              </a:r>
              <a:endParaRPr lang="en-US" sz="2800" b="1" i="1" cap="none"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Forte" pitchFamily="66" charset="0"/>
              </a:endParaRPr>
            </a:p>
          </p:txBody>
        </p:sp>
      </p:grpSp>
    </p:spTree>
    <p:extLst>
      <p:ext uri="{BB962C8B-B14F-4D97-AF65-F5344CB8AC3E}">
        <p14:creationId xmlns:p14="http://schemas.microsoft.com/office/powerpoint/2010/main" xmlns="" val="9941096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428652"/>
            <a:ext cx="8229600" cy="1600200"/>
          </a:xfrm>
        </p:spPr>
        <p:txBody>
          <a:bodyPr/>
          <a:lstStyle/>
          <a:p>
            <a:pPr algn="l"/>
            <a:r>
              <a:rPr lang="en-US" dirty="0" smtClean="0"/>
              <a:t>Self-Assessment</a:t>
            </a:r>
            <a:endParaRPr lang="en-IN" dirty="0"/>
          </a:p>
        </p:txBody>
      </p:sp>
      <p:sp>
        <p:nvSpPr>
          <p:cNvPr id="3" name="Content Placeholder 2"/>
          <p:cNvSpPr>
            <a:spLocks noGrp="1"/>
          </p:cNvSpPr>
          <p:nvPr>
            <p:ph idx="1"/>
          </p:nvPr>
        </p:nvSpPr>
        <p:spPr>
          <a:xfrm>
            <a:off x="428596" y="2714620"/>
            <a:ext cx="8229600" cy="3768733"/>
          </a:xfrm>
        </p:spPr>
        <p:txBody>
          <a:bodyPr/>
          <a:lstStyle/>
          <a:p>
            <a:r>
              <a:rPr lang="en-US" dirty="0" smtClean="0">
                <a:latin typeface="+mn-lt"/>
              </a:rPr>
              <a:t>Monthly Gantt Chart checks and updates</a:t>
            </a:r>
          </a:p>
          <a:p>
            <a:r>
              <a:rPr lang="en-US" dirty="0" smtClean="0">
                <a:latin typeface="+mn-lt"/>
              </a:rPr>
              <a:t>Revision of actions where required</a:t>
            </a:r>
          </a:p>
          <a:p>
            <a:r>
              <a:rPr lang="en-US" dirty="0" smtClean="0">
                <a:latin typeface="+mn-lt"/>
              </a:rPr>
              <a:t>Annual assessment of X-matrix objectives</a:t>
            </a:r>
          </a:p>
          <a:p>
            <a:r>
              <a:rPr lang="en-US" dirty="0" smtClean="0">
                <a:latin typeface="+mn-lt"/>
              </a:rPr>
              <a:t>Generation of new X-matrix</a:t>
            </a:r>
          </a:p>
          <a:p>
            <a:endParaRPr lang="en-US" dirty="0" smtClean="0">
              <a:latin typeface="+mn-lt"/>
            </a:endParaRPr>
          </a:p>
          <a:p>
            <a:endParaRPr lang="en-IN" dirty="0"/>
          </a:p>
        </p:txBody>
      </p:sp>
      <p:sp>
        <p:nvSpPr>
          <p:cNvPr id="4" name="内容占位符 16"/>
          <p:cNvSpPr txBox="1">
            <a:spLocks/>
          </p:cNvSpPr>
          <p:nvPr/>
        </p:nvSpPr>
        <p:spPr>
          <a:xfrm>
            <a:off x="357158" y="1142984"/>
            <a:ext cx="1857388" cy="1252735"/>
          </a:xfrm>
          <a:prstGeom prst="stripedRightArrow">
            <a:avLst/>
          </a:prstGeom>
        </p:spPr>
        <p:style>
          <a:lnRef idx="0">
            <a:schemeClr val="accent1"/>
          </a:lnRef>
          <a:fillRef idx="3">
            <a:schemeClr val="accent1"/>
          </a:fillRef>
          <a:effectRef idx="3">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342900" indent="-342900" algn="l" defTabSz="914400" rtl="0" eaLnBrk="1" latinLnBrk="0" hangingPunct="1">
              <a:spcBef>
                <a:spcPct val="20000"/>
              </a:spcBef>
              <a:buFont typeface="Arial" pitchFamily="34" charset="0"/>
              <a:buChar char="•"/>
              <a:defRPr sz="3200" kern="1200">
                <a:solidFill>
                  <a:schemeClr val="lt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lt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lt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altLang="zh-CN" sz="2700" b="0" i="0" u="none" strike="noStrike" kern="1200" cap="none" spc="0" normalizeH="0" baseline="0" noProof="0" dirty="0" smtClean="0">
                <a:ln>
                  <a:noFill/>
                </a:ln>
                <a:solidFill>
                  <a:schemeClr val="lt1"/>
                </a:solidFill>
                <a:effectLst/>
                <a:uLnTx/>
                <a:uFillTx/>
                <a:latin typeface="+mn-lt"/>
                <a:ea typeface="+mn-ea"/>
                <a:cs typeface="+mn-cs"/>
              </a:rPr>
              <a:t>Review</a:t>
            </a:r>
            <a:endParaRPr kumimoji="0" lang="en-US" altLang="zh-CN" sz="2700" b="1" i="0" u="none" strike="noStrike" kern="1200" cap="none" spc="0" normalizeH="0" baseline="0" noProof="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C:\Users\zhao\AppData\Roaming\Tencent\Users\1412220022\QQ\WinTemp\RichOle\GS%7TJC7{NWO)1FHO)EL0UW.jpg"/>
          <p:cNvPicPr/>
          <p:nvPr/>
        </p:nvPicPr>
        <p:blipFill>
          <a:blip r:embed="rId2" cstate="print">
            <a:extLst>
              <a:ext uri="{BEBA8EAE-BF5A-486C-A8C5-ECC9F3942E4B}">
                <a14:imgProps xmlns:a14="http://schemas.microsoft.com/office/drawing/2010/main" xmlns="">
                  <a14:imgLayer r:embed="rId4">
                    <a14:imgEffect>
                      <a14:sharpenSoften amount="50000"/>
                    </a14:imgEffect>
                  </a14:imgLayer>
                </a14:imgProps>
              </a:ext>
              <a:ext uri="{28A0092B-C50C-407E-A947-70E740481C1C}">
                <a14:useLocalDpi xmlns:a14="http://schemas.microsoft.com/office/drawing/2010/main" xmlns="" val="0"/>
              </a:ext>
            </a:extLst>
          </a:blip>
          <a:srcRect/>
          <a:stretch>
            <a:fillRect/>
          </a:stretch>
        </p:blipFill>
        <p:spPr bwMode="auto">
          <a:xfrm>
            <a:off x="2627784" y="2348880"/>
            <a:ext cx="4032448" cy="3240360"/>
          </a:xfrm>
          <a:prstGeom prst="rect">
            <a:avLst/>
          </a:prstGeom>
          <a:noFill/>
          <a:ln>
            <a:noFill/>
          </a:ln>
        </p:spPr>
      </p:pic>
      <p:sp>
        <p:nvSpPr>
          <p:cNvPr id="2" name="Title 1"/>
          <p:cNvSpPr>
            <a:spLocks noGrp="1"/>
          </p:cNvSpPr>
          <p:nvPr>
            <p:ph type="title"/>
          </p:nvPr>
        </p:nvSpPr>
        <p:spPr>
          <a:xfrm>
            <a:off x="457200" y="0"/>
            <a:ext cx="8229600" cy="1357298"/>
          </a:xfrm>
        </p:spPr>
        <p:txBody>
          <a:bodyPr/>
          <a:lstStyle/>
          <a:p>
            <a:r>
              <a:rPr lang="en-US" dirty="0" smtClean="0"/>
              <a:t>How it Works?</a:t>
            </a:r>
            <a:endParaRPr lang="en-IN" dirty="0"/>
          </a:p>
        </p:txBody>
      </p:sp>
      <p:pic>
        <p:nvPicPr>
          <p:cNvPr id="4"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1979712" y="1268760"/>
            <a:ext cx="5380869" cy="5318591"/>
          </a:xfrm>
          <a:prstGeom prst="rect">
            <a:avLst/>
          </a:prstGeom>
          <a:noFill/>
          <a:ln>
            <a:noFill/>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p:cNvGrpSpPr/>
          <p:nvPr/>
        </p:nvGrpSpPr>
        <p:grpSpPr>
          <a:xfrm>
            <a:off x="1607734" y="1547261"/>
            <a:ext cx="6701001" cy="4551455"/>
            <a:chOff x="1259632" y="670640"/>
            <a:chExt cx="7117706" cy="5021341"/>
          </a:xfrm>
        </p:grpSpPr>
        <p:sp>
          <p:nvSpPr>
            <p:cNvPr id="8" name="Isosceles Triangle 7"/>
            <p:cNvSpPr/>
            <p:nvPr/>
          </p:nvSpPr>
          <p:spPr>
            <a:xfrm>
              <a:off x="1259632" y="1166018"/>
              <a:ext cx="2551014" cy="4525963"/>
            </a:xfrm>
            <a:prstGeom prst="triangle">
              <a:avLst/>
            </a:prstGeom>
            <a:scene3d>
              <a:camera prst="orthographicFront"/>
              <a:lightRig rig="threePt" dir="t">
                <a:rot lat="0" lon="0" rev="7500000"/>
              </a:lightRig>
            </a:scene3d>
            <a:sp3d prstMaterial="plastic">
              <a:bevelT w="127000" h="25400" prst="relaxedInset"/>
            </a:sp3d>
          </p:spPr>
          <p:style>
            <a:lnRef idx="0">
              <a:schemeClr val="dk1">
                <a:shade val="80000"/>
                <a:hueOff val="0"/>
                <a:satOff val="0"/>
                <a:lumOff val="0"/>
                <a:alphaOff val="0"/>
              </a:schemeClr>
            </a:lnRef>
            <a:fillRef idx="3">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sp>
        <p:sp>
          <p:nvSpPr>
            <p:cNvPr id="10" name="Isosceles Triangle 9"/>
            <p:cNvSpPr/>
            <p:nvPr/>
          </p:nvSpPr>
          <p:spPr>
            <a:xfrm>
              <a:off x="5580112" y="1166018"/>
              <a:ext cx="2551014" cy="4525963"/>
            </a:xfrm>
            <a:prstGeom prst="triangle">
              <a:avLst/>
            </a:prstGeom>
            <a:scene3d>
              <a:camera prst="orthographicFront"/>
              <a:lightRig rig="threePt" dir="t">
                <a:rot lat="0" lon="0" rev="7500000"/>
              </a:lightRig>
            </a:scene3d>
            <a:sp3d prstMaterial="plastic">
              <a:bevelT w="127000" h="25400" prst="relaxedInset"/>
            </a:sp3d>
          </p:spPr>
          <p:style>
            <a:lnRef idx="0">
              <a:schemeClr val="dk1">
                <a:shade val="80000"/>
                <a:hueOff val="0"/>
                <a:satOff val="0"/>
                <a:lumOff val="0"/>
                <a:alphaOff val="0"/>
              </a:schemeClr>
            </a:lnRef>
            <a:fillRef idx="3">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228156" y="2653761"/>
              <a:ext cx="576064" cy="50428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535139" y="3657600"/>
              <a:ext cx="538162"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3"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411760" y="4424536"/>
              <a:ext cx="576064" cy="50428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4"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763688" y="4195936"/>
              <a:ext cx="538162"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2379980" y="3414712"/>
              <a:ext cx="476250" cy="4714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3073301" y="5121678"/>
              <a:ext cx="576064" cy="57030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7" name="Picture 5"/>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704102" y="4987097"/>
              <a:ext cx="576064" cy="57030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8" name="Picture 5"/>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2042041" y="4701945"/>
              <a:ext cx="576064" cy="57030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992134" y="3786848"/>
              <a:ext cx="576064" cy="50428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1"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246918" y="4114800"/>
              <a:ext cx="538162"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2"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013818" y="3176854"/>
              <a:ext cx="576064" cy="50428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3"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801908" y="4114800"/>
              <a:ext cx="576064" cy="50428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81" name="Picture 9" descr="http://www.drawingcoach.com/image-files/cartoon_duck_st5.gif"/>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5645057" y="5252211"/>
              <a:ext cx="373106" cy="355197"/>
            </a:xfrm>
            <a:prstGeom prst="rect">
              <a:avLst/>
            </a:prstGeom>
            <a:noFill/>
            <a:extLst>
              <a:ext uri="{909E8E84-426E-40dd-AFC4-6F175D3DCCD1}">
                <a14:hiddenFill xmlns:a14="http://schemas.microsoft.com/office/drawing/2010/main" xmlns="">
                  <a:solidFill>
                    <a:srgbClr val="FFFFFF"/>
                  </a:solidFill>
                </a14:hiddenFill>
              </a:ext>
            </a:extLst>
          </p:spPr>
        </p:pic>
        <p:pic>
          <p:nvPicPr>
            <p:cNvPr id="27" name="Picture 9" descr="http://www.drawingcoach.com/image-files/cartoon_duck_st5.gif"/>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5992123" y="5252211"/>
              <a:ext cx="373106" cy="355197"/>
            </a:xfrm>
            <a:prstGeom prst="rect">
              <a:avLst/>
            </a:prstGeom>
            <a:noFill/>
            <a:extLst>
              <a:ext uri="{909E8E84-426E-40dd-AFC4-6F175D3DCCD1}">
                <a14:hiddenFill xmlns:a14="http://schemas.microsoft.com/office/drawing/2010/main" xmlns="">
                  <a:solidFill>
                    <a:srgbClr val="FFFFFF"/>
                  </a:solidFill>
                </a14:hiddenFill>
              </a:ext>
            </a:extLst>
          </p:spPr>
        </p:pic>
        <p:pic>
          <p:nvPicPr>
            <p:cNvPr id="28" name="Picture 9" descr="http://www.drawingcoach.com/image-files/cartoon_duck_st5.gif"/>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6353518" y="5252211"/>
              <a:ext cx="373106" cy="355197"/>
            </a:xfrm>
            <a:prstGeom prst="rect">
              <a:avLst/>
            </a:prstGeom>
            <a:noFill/>
            <a:extLst>
              <a:ext uri="{909E8E84-426E-40dd-AFC4-6F175D3DCCD1}">
                <a14:hiddenFill xmlns:a14="http://schemas.microsoft.com/office/drawing/2010/main" xmlns="">
                  <a:solidFill>
                    <a:srgbClr val="FFFFFF"/>
                  </a:solidFill>
                </a14:hiddenFill>
              </a:ext>
            </a:extLst>
          </p:spPr>
        </p:pic>
        <p:pic>
          <p:nvPicPr>
            <p:cNvPr id="29" name="Picture 9" descr="http://www.drawingcoach.com/image-files/cartoon_duck_st5.gif"/>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6726624" y="5252211"/>
              <a:ext cx="373106" cy="355197"/>
            </a:xfrm>
            <a:prstGeom prst="rect">
              <a:avLst/>
            </a:prstGeom>
            <a:noFill/>
            <a:extLst>
              <a:ext uri="{909E8E84-426E-40dd-AFC4-6F175D3DCCD1}">
                <a14:hiddenFill xmlns:a14="http://schemas.microsoft.com/office/drawing/2010/main" xmlns="">
                  <a:solidFill>
                    <a:srgbClr val="FFFFFF"/>
                  </a:solidFill>
                </a14:hiddenFill>
              </a:ext>
            </a:extLst>
          </p:spPr>
        </p:pic>
        <p:pic>
          <p:nvPicPr>
            <p:cNvPr id="30" name="Picture 9" descr="http://www.drawingcoach.com/image-files/cartoon_duck_st5.gif"/>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7099730" y="5252210"/>
              <a:ext cx="373106" cy="355197"/>
            </a:xfrm>
            <a:prstGeom prst="rect">
              <a:avLst/>
            </a:prstGeom>
            <a:noFill/>
            <a:extLst>
              <a:ext uri="{909E8E84-426E-40dd-AFC4-6F175D3DCCD1}">
                <a14:hiddenFill xmlns:a14="http://schemas.microsoft.com/office/drawing/2010/main" xmlns="">
                  <a:solidFill>
                    <a:srgbClr val="FFFFFF"/>
                  </a:solidFill>
                </a14:hiddenFill>
              </a:ext>
            </a:extLst>
          </p:spPr>
        </p:pic>
        <p:pic>
          <p:nvPicPr>
            <p:cNvPr id="31" name="Picture 9" descr="http://www.drawingcoach.com/image-files/cartoon_duck_st5.gif"/>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7439254" y="5252209"/>
              <a:ext cx="373106" cy="355197"/>
            </a:xfrm>
            <a:prstGeom prst="rect">
              <a:avLst/>
            </a:prstGeom>
            <a:noFill/>
            <a:extLst>
              <a:ext uri="{909E8E84-426E-40dd-AFC4-6F175D3DCCD1}">
                <a14:hiddenFill xmlns:a14="http://schemas.microsoft.com/office/drawing/2010/main" xmlns="">
                  <a:solidFill>
                    <a:srgbClr val="FFFFFF"/>
                  </a:solidFill>
                </a14:hiddenFill>
              </a:ext>
            </a:extLst>
          </p:spPr>
        </p:pic>
        <p:pic>
          <p:nvPicPr>
            <p:cNvPr id="32" name="Picture 9" descr="http://www.drawingcoach.com/image-files/cartoon_duck_st5.gif"/>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5796136" y="4905979"/>
              <a:ext cx="373106" cy="355197"/>
            </a:xfrm>
            <a:prstGeom prst="rect">
              <a:avLst/>
            </a:prstGeom>
            <a:noFill/>
            <a:extLst>
              <a:ext uri="{909E8E84-426E-40dd-AFC4-6F175D3DCCD1}">
                <a14:hiddenFill xmlns:a14="http://schemas.microsoft.com/office/drawing/2010/main" xmlns="">
                  <a:solidFill>
                    <a:srgbClr val="FFFFFF"/>
                  </a:solidFill>
                </a14:hiddenFill>
              </a:ext>
            </a:extLst>
          </p:spPr>
        </p:pic>
        <p:pic>
          <p:nvPicPr>
            <p:cNvPr id="33" name="Picture 9" descr="http://www.drawingcoach.com/image-files/cartoon_duck_st5.gif"/>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6143202" y="4905979"/>
              <a:ext cx="373106" cy="355197"/>
            </a:xfrm>
            <a:prstGeom prst="rect">
              <a:avLst/>
            </a:prstGeom>
            <a:noFill/>
            <a:extLst>
              <a:ext uri="{909E8E84-426E-40dd-AFC4-6F175D3DCCD1}">
                <a14:hiddenFill xmlns:a14="http://schemas.microsoft.com/office/drawing/2010/main" xmlns="">
                  <a:solidFill>
                    <a:srgbClr val="FFFFFF"/>
                  </a:solidFill>
                </a14:hiddenFill>
              </a:ext>
            </a:extLst>
          </p:spPr>
        </p:pic>
        <p:pic>
          <p:nvPicPr>
            <p:cNvPr id="34" name="Picture 9" descr="http://www.drawingcoach.com/image-files/cartoon_duck_st5.gif"/>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6504597" y="4905979"/>
              <a:ext cx="373106" cy="355197"/>
            </a:xfrm>
            <a:prstGeom prst="rect">
              <a:avLst/>
            </a:prstGeom>
            <a:noFill/>
            <a:extLst>
              <a:ext uri="{909E8E84-426E-40dd-AFC4-6F175D3DCCD1}">
                <a14:hiddenFill xmlns:a14="http://schemas.microsoft.com/office/drawing/2010/main" xmlns="">
                  <a:solidFill>
                    <a:srgbClr val="FFFFFF"/>
                  </a:solidFill>
                </a14:hiddenFill>
              </a:ext>
            </a:extLst>
          </p:spPr>
        </p:pic>
        <p:pic>
          <p:nvPicPr>
            <p:cNvPr id="35" name="Picture 9" descr="http://www.drawingcoach.com/image-files/cartoon_duck_st5.gif"/>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6877703" y="4905979"/>
              <a:ext cx="373106" cy="355197"/>
            </a:xfrm>
            <a:prstGeom prst="rect">
              <a:avLst/>
            </a:prstGeom>
            <a:noFill/>
            <a:extLst>
              <a:ext uri="{909E8E84-426E-40dd-AFC4-6F175D3DCCD1}">
                <a14:hiddenFill xmlns:a14="http://schemas.microsoft.com/office/drawing/2010/main" xmlns="">
                  <a:solidFill>
                    <a:srgbClr val="FFFFFF"/>
                  </a:solidFill>
                </a14:hiddenFill>
              </a:ext>
            </a:extLst>
          </p:spPr>
        </p:pic>
        <p:pic>
          <p:nvPicPr>
            <p:cNvPr id="36" name="Picture 9" descr="http://www.drawingcoach.com/image-files/cartoon_duck_st5.gif"/>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7250809" y="4905978"/>
              <a:ext cx="373106" cy="355197"/>
            </a:xfrm>
            <a:prstGeom prst="rect">
              <a:avLst/>
            </a:prstGeom>
            <a:noFill/>
            <a:extLst>
              <a:ext uri="{909E8E84-426E-40dd-AFC4-6F175D3DCCD1}">
                <a14:hiddenFill xmlns:a14="http://schemas.microsoft.com/office/drawing/2010/main" xmlns="">
                  <a:solidFill>
                    <a:srgbClr val="FFFFFF"/>
                  </a:solidFill>
                </a14:hiddenFill>
              </a:ext>
            </a:extLst>
          </p:spPr>
        </p:pic>
        <p:pic>
          <p:nvPicPr>
            <p:cNvPr id="37" name="Picture 9" descr="http://www.drawingcoach.com/image-files/cartoon_duck_st5.gif"/>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7758020" y="5252209"/>
              <a:ext cx="373106" cy="355197"/>
            </a:xfrm>
            <a:prstGeom prst="rect">
              <a:avLst/>
            </a:prstGeom>
            <a:noFill/>
            <a:extLst>
              <a:ext uri="{909E8E84-426E-40dd-AFC4-6F175D3DCCD1}">
                <a14:hiddenFill xmlns:a14="http://schemas.microsoft.com/office/drawing/2010/main" xmlns="">
                  <a:solidFill>
                    <a:srgbClr val="FFFFFF"/>
                  </a:solidFill>
                </a14:hiddenFill>
              </a:ext>
            </a:extLst>
          </p:spPr>
        </p:pic>
        <p:pic>
          <p:nvPicPr>
            <p:cNvPr id="38" name="Picture 9" descr="http://www.drawingcoach.com/image-files/cartoon_duck_st5.gif"/>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5984581" y="4550782"/>
              <a:ext cx="373106" cy="355197"/>
            </a:xfrm>
            <a:prstGeom prst="rect">
              <a:avLst/>
            </a:prstGeom>
            <a:noFill/>
            <a:extLst>
              <a:ext uri="{909E8E84-426E-40dd-AFC4-6F175D3DCCD1}">
                <a14:hiddenFill xmlns:a14="http://schemas.microsoft.com/office/drawing/2010/main" xmlns="">
                  <a:solidFill>
                    <a:srgbClr val="FFFFFF"/>
                  </a:solidFill>
                </a14:hiddenFill>
              </a:ext>
            </a:extLst>
          </p:spPr>
        </p:pic>
        <p:pic>
          <p:nvPicPr>
            <p:cNvPr id="39" name="Picture 9" descr="http://www.drawingcoach.com/image-files/cartoon_duck_st5.gif"/>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6331647" y="4550782"/>
              <a:ext cx="373106" cy="355197"/>
            </a:xfrm>
            <a:prstGeom prst="rect">
              <a:avLst/>
            </a:prstGeom>
            <a:noFill/>
            <a:extLst>
              <a:ext uri="{909E8E84-426E-40dd-AFC4-6F175D3DCCD1}">
                <a14:hiddenFill xmlns:a14="http://schemas.microsoft.com/office/drawing/2010/main" xmlns="">
                  <a:solidFill>
                    <a:srgbClr val="FFFFFF"/>
                  </a:solidFill>
                </a14:hiddenFill>
              </a:ext>
            </a:extLst>
          </p:spPr>
        </p:pic>
        <p:pic>
          <p:nvPicPr>
            <p:cNvPr id="40" name="Picture 9" descr="http://www.drawingcoach.com/image-files/cartoon_duck_st5.gif"/>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6693042" y="4550782"/>
              <a:ext cx="373106" cy="355197"/>
            </a:xfrm>
            <a:prstGeom prst="rect">
              <a:avLst/>
            </a:prstGeom>
            <a:noFill/>
            <a:extLst>
              <a:ext uri="{909E8E84-426E-40dd-AFC4-6F175D3DCCD1}">
                <a14:hiddenFill xmlns:a14="http://schemas.microsoft.com/office/drawing/2010/main" xmlns="">
                  <a:solidFill>
                    <a:srgbClr val="FFFFFF"/>
                  </a:solidFill>
                </a14:hiddenFill>
              </a:ext>
            </a:extLst>
          </p:spPr>
        </p:pic>
        <p:pic>
          <p:nvPicPr>
            <p:cNvPr id="41" name="Picture 9" descr="http://www.drawingcoach.com/image-files/cartoon_duck_st5.gif"/>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7066148" y="4550782"/>
              <a:ext cx="373106" cy="355197"/>
            </a:xfrm>
            <a:prstGeom prst="rect">
              <a:avLst/>
            </a:prstGeom>
            <a:noFill/>
            <a:extLst>
              <a:ext uri="{909E8E84-426E-40dd-AFC4-6F175D3DCCD1}">
                <a14:hiddenFill xmlns:a14="http://schemas.microsoft.com/office/drawing/2010/main" xmlns="">
                  <a:solidFill>
                    <a:srgbClr val="FFFFFF"/>
                  </a:solidFill>
                </a14:hiddenFill>
              </a:ext>
            </a:extLst>
          </p:spPr>
        </p:pic>
        <p:pic>
          <p:nvPicPr>
            <p:cNvPr id="42" name="Picture 9" descr="http://www.drawingcoach.com/image-files/cartoon_duck_st5.gif"/>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7439254" y="4550781"/>
              <a:ext cx="373106" cy="355197"/>
            </a:xfrm>
            <a:prstGeom prst="rect">
              <a:avLst/>
            </a:prstGeom>
            <a:noFill/>
            <a:extLst>
              <a:ext uri="{909E8E84-426E-40dd-AFC4-6F175D3DCCD1}">
                <a14:hiddenFill xmlns:a14="http://schemas.microsoft.com/office/drawing/2010/main" xmlns="">
                  <a:solidFill>
                    <a:srgbClr val="FFFFFF"/>
                  </a:solidFill>
                </a14:hiddenFill>
              </a:ext>
            </a:extLst>
          </p:spPr>
        </p:pic>
        <p:pic>
          <p:nvPicPr>
            <p:cNvPr id="43" name="Picture 9" descr="http://www.drawingcoach.com/image-files/cartoon_duck_st5.gif"/>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7548575" y="4905978"/>
              <a:ext cx="373106" cy="355197"/>
            </a:xfrm>
            <a:prstGeom prst="rect">
              <a:avLst/>
            </a:prstGeom>
            <a:noFill/>
            <a:extLst>
              <a:ext uri="{909E8E84-426E-40dd-AFC4-6F175D3DCCD1}">
                <a14:hiddenFill xmlns:a14="http://schemas.microsoft.com/office/drawing/2010/main" xmlns="">
                  <a:solidFill>
                    <a:srgbClr val="FFFFFF"/>
                  </a:solidFill>
                </a14:hiddenFill>
              </a:ext>
            </a:extLst>
          </p:spPr>
        </p:pic>
        <p:pic>
          <p:nvPicPr>
            <p:cNvPr id="44" name="Picture 9" descr="http://www.drawingcoach.com/image-files/cartoon_duck_st5.gif"/>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6141663" y="4195584"/>
              <a:ext cx="373106" cy="355197"/>
            </a:xfrm>
            <a:prstGeom prst="rect">
              <a:avLst/>
            </a:prstGeom>
            <a:noFill/>
            <a:extLst>
              <a:ext uri="{909E8E84-426E-40dd-AFC4-6F175D3DCCD1}">
                <a14:hiddenFill xmlns:a14="http://schemas.microsoft.com/office/drawing/2010/main" xmlns="">
                  <a:solidFill>
                    <a:srgbClr val="FFFFFF"/>
                  </a:solidFill>
                </a14:hiddenFill>
              </a:ext>
            </a:extLst>
          </p:spPr>
        </p:pic>
        <p:pic>
          <p:nvPicPr>
            <p:cNvPr id="45" name="Picture 9" descr="http://www.drawingcoach.com/image-files/cartoon_duck_st5.gif"/>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6488729" y="4195584"/>
              <a:ext cx="373106" cy="355197"/>
            </a:xfrm>
            <a:prstGeom prst="rect">
              <a:avLst/>
            </a:prstGeom>
            <a:noFill/>
            <a:extLst>
              <a:ext uri="{909E8E84-426E-40dd-AFC4-6F175D3DCCD1}">
                <a14:hiddenFill xmlns:a14="http://schemas.microsoft.com/office/drawing/2010/main" xmlns="">
                  <a:solidFill>
                    <a:srgbClr val="FFFFFF"/>
                  </a:solidFill>
                </a14:hiddenFill>
              </a:ext>
            </a:extLst>
          </p:spPr>
        </p:pic>
        <p:pic>
          <p:nvPicPr>
            <p:cNvPr id="46" name="Picture 9" descr="http://www.drawingcoach.com/image-files/cartoon_duck_st5.gif"/>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6850124" y="4195584"/>
              <a:ext cx="373106" cy="355197"/>
            </a:xfrm>
            <a:prstGeom prst="rect">
              <a:avLst/>
            </a:prstGeom>
            <a:noFill/>
            <a:extLst>
              <a:ext uri="{909E8E84-426E-40dd-AFC4-6F175D3DCCD1}">
                <a14:hiddenFill xmlns:a14="http://schemas.microsoft.com/office/drawing/2010/main" xmlns="">
                  <a:solidFill>
                    <a:srgbClr val="FFFFFF"/>
                  </a:solidFill>
                </a14:hiddenFill>
              </a:ext>
            </a:extLst>
          </p:spPr>
        </p:pic>
        <p:pic>
          <p:nvPicPr>
            <p:cNvPr id="47" name="Picture 9" descr="http://www.drawingcoach.com/image-files/cartoon_duck_st5.gif"/>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7223230" y="4195584"/>
              <a:ext cx="373106" cy="355197"/>
            </a:xfrm>
            <a:prstGeom prst="rect">
              <a:avLst/>
            </a:prstGeom>
            <a:noFill/>
            <a:extLst>
              <a:ext uri="{909E8E84-426E-40dd-AFC4-6F175D3DCCD1}">
                <a14:hiddenFill xmlns:a14="http://schemas.microsoft.com/office/drawing/2010/main" xmlns="">
                  <a:solidFill>
                    <a:srgbClr val="FFFFFF"/>
                  </a:solidFill>
                </a14:hiddenFill>
              </a:ext>
            </a:extLst>
          </p:spPr>
        </p:pic>
        <p:pic>
          <p:nvPicPr>
            <p:cNvPr id="49" name="Picture 9" descr="http://www.drawingcoach.com/image-files/cartoon_duck_st5.gif"/>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6287126" y="3861048"/>
              <a:ext cx="373106" cy="355197"/>
            </a:xfrm>
            <a:prstGeom prst="rect">
              <a:avLst/>
            </a:prstGeom>
            <a:noFill/>
            <a:extLst>
              <a:ext uri="{909E8E84-426E-40dd-AFC4-6F175D3DCCD1}">
                <a14:hiddenFill xmlns:a14="http://schemas.microsoft.com/office/drawing/2010/main" xmlns="">
                  <a:solidFill>
                    <a:srgbClr val="FFFFFF"/>
                  </a:solidFill>
                </a14:hiddenFill>
              </a:ext>
            </a:extLst>
          </p:spPr>
        </p:pic>
        <p:pic>
          <p:nvPicPr>
            <p:cNvPr id="50" name="Picture 9" descr="http://www.drawingcoach.com/image-files/cartoon_duck_st5.gif"/>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6488729" y="3861048"/>
              <a:ext cx="373106" cy="355197"/>
            </a:xfrm>
            <a:prstGeom prst="rect">
              <a:avLst/>
            </a:prstGeom>
            <a:noFill/>
            <a:extLst>
              <a:ext uri="{909E8E84-426E-40dd-AFC4-6F175D3DCCD1}">
                <a14:hiddenFill xmlns:a14="http://schemas.microsoft.com/office/drawing/2010/main" xmlns="">
                  <a:solidFill>
                    <a:srgbClr val="FFFFFF"/>
                  </a:solidFill>
                </a14:hiddenFill>
              </a:ext>
            </a:extLst>
          </p:spPr>
        </p:pic>
        <p:pic>
          <p:nvPicPr>
            <p:cNvPr id="51" name="Picture 9" descr="http://www.drawingcoach.com/image-files/cartoon_duck_st5.gif"/>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6850124" y="3861048"/>
              <a:ext cx="373106" cy="355197"/>
            </a:xfrm>
            <a:prstGeom prst="rect">
              <a:avLst/>
            </a:prstGeom>
            <a:noFill/>
            <a:extLst>
              <a:ext uri="{909E8E84-426E-40dd-AFC4-6F175D3DCCD1}">
                <a14:hiddenFill xmlns:a14="http://schemas.microsoft.com/office/drawing/2010/main" xmlns="">
                  <a:solidFill>
                    <a:srgbClr val="FFFFFF"/>
                  </a:solidFill>
                </a14:hiddenFill>
              </a:ext>
            </a:extLst>
          </p:spPr>
        </p:pic>
        <p:pic>
          <p:nvPicPr>
            <p:cNvPr id="52" name="Picture 9" descr="http://www.drawingcoach.com/image-files/cartoon_duck_st5.gif"/>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7092280" y="3861048"/>
              <a:ext cx="373106" cy="355197"/>
            </a:xfrm>
            <a:prstGeom prst="rect">
              <a:avLst/>
            </a:prstGeom>
            <a:noFill/>
            <a:extLst>
              <a:ext uri="{909E8E84-426E-40dd-AFC4-6F175D3DCCD1}">
                <a14:hiddenFill xmlns:a14="http://schemas.microsoft.com/office/drawing/2010/main" xmlns="">
                  <a:solidFill>
                    <a:srgbClr val="FFFFFF"/>
                  </a:solidFill>
                </a14:hiddenFill>
              </a:ext>
            </a:extLst>
          </p:spPr>
        </p:pic>
        <p:pic>
          <p:nvPicPr>
            <p:cNvPr id="53" name="Picture 9" descr="http://www.drawingcoach.com/image-files/cartoon_duck_st5.gif"/>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6287126" y="3501008"/>
              <a:ext cx="373106" cy="355197"/>
            </a:xfrm>
            <a:prstGeom prst="rect">
              <a:avLst/>
            </a:prstGeom>
            <a:noFill/>
            <a:extLst>
              <a:ext uri="{909E8E84-426E-40dd-AFC4-6F175D3DCCD1}">
                <a14:hiddenFill xmlns:a14="http://schemas.microsoft.com/office/drawing/2010/main" xmlns="">
                  <a:solidFill>
                    <a:srgbClr val="FFFFFF"/>
                  </a:solidFill>
                </a14:hiddenFill>
              </a:ext>
            </a:extLst>
          </p:spPr>
        </p:pic>
        <p:pic>
          <p:nvPicPr>
            <p:cNvPr id="54" name="Picture 9" descr="http://www.drawingcoach.com/image-files/cartoon_duck_st5.gif"/>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6645811" y="3501008"/>
              <a:ext cx="373106" cy="355197"/>
            </a:xfrm>
            <a:prstGeom prst="rect">
              <a:avLst/>
            </a:prstGeom>
            <a:noFill/>
            <a:extLst>
              <a:ext uri="{909E8E84-426E-40dd-AFC4-6F175D3DCCD1}">
                <a14:hiddenFill xmlns:a14="http://schemas.microsoft.com/office/drawing/2010/main" xmlns="">
                  <a:solidFill>
                    <a:srgbClr val="FFFFFF"/>
                  </a:solidFill>
                </a14:hiddenFill>
              </a:ext>
            </a:extLst>
          </p:spPr>
        </p:pic>
        <p:pic>
          <p:nvPicPr>
            <p:cNvPr id="55" name="Picture 9" descr="http://www.drawingcoach.com/image-files/cartoon_duck_st5.gif"/>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7007206" y="3501008"/>
              <a:ext cx="373106" cy="355197"/>
            </a:xfrm>
            <a:prstGeom prst="rect">
              <a:avLst/>
            </a:prstGeom>
            <a:noFill/>
            <a:extLst>
              <a:ext uri="{909E8E84-426E-40dd-AFC4-6F175D3DCCD1}">
                <a14:hiddenFill xmlns:a14="http://schemas.microsoft.com/office/drawing/2010/main" xmlns="">
                  <a:solidFill>
                    <a:srgbClr val="FFFFFF"/>
                  </a:solidFill>
                </a14:hiddenFill>
              </a:ext>
            </a:extLst>
          </p:spPr>
        </p:pic>
        <p:pic>
          <p:nvPicPr>
            <p:cNvPr id="57" name="Picture 9" descr="http://www.drawingcoach.com/image-files/cartoon_duck_st5.gif"/>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6431142" y="3145811"/>
              <a:ext cx="373106" cy="355197"/>
            </a:xfrm>
            <a:prstGeom prst="rect">
              <a:avLst/>
            </a:prstGeom>
            <a:noFill/>
            <a:extLst>
              <a:ext uri="{909E8E84-426E-40dd-AFC4-6F175D3DCCD1}">
                <a14:hiddenFill xmlns:a14="http://schemas.microsoft.com/office/drawing/2010/main" xmlns="">
                  <a:solidFill>
                    <a:srgbClr val="FFFFFF"/>
                  </a:solidFill>
                </a14:hiddenFill>
              </a:ext>
            </a:extLst>
          </p:spPr>
        </p:pic>
        <p:pic>
          <p:nvPicPr>
            <p:cNvPr id="58" name="Picture 9" descr="http://www.drawingcoach.com/image-files/cartoon_duck_st5.gif"/>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6657522" y="3145811"/>
              <a:ext cx="373106" cy="355197"/>
            </a:xfrm>
            <a:prstGeom prst="rect">
              <a:avLst/>
            </a:prstGeom>
            <a:noFill/>
            <a:extLst>
              <a:ext uri="{909E8E84-426E-40dd-AFC4-6F175D3DCCD1}">
                <a14:hiddenFill xmlns:a14="http://schemas.microsoft.com/office/drawing/2010/main" xmlns="">
                  <a:solidFill>
                    <a:srgbClr val="FFFFFF"/>
                  </a:solidFill>
                </a14:hiddenFill>
              </a:ext>
            </a:extLst>
          </p:spPr>
        </p:pic>
        <p:pic>
          <p:nvPicPr>
            <p:cNvPr id="59" name="Picture 9" descr="http://www.drawingcoach.com/image-files/cartoon_duck_st5.gif"/>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6876256" y="3145811"/>
              <a:ext cx="373106" cy="355197"/>
            </a:xfrm>
            <a:prstGeom prst="rect">
              <a:avLst/>
            </a:prstGeom>
            <a:noFill/>
            <a:extLst>
              <a:ext uri="{909E8E84-426E-40dd-AFC4-6F175D3DCCD1}">
                <a14:hiddenFill xmlns:a14="http://schemas.microsoft.com/office/drawing/2010/main" xmlns="">
                  <a:solidFill>
                    <a:srgbClr val="FFFFFF"/>
                  </a:solidFill>
                </a14:hiddenFill>
              </a:ext>
            </a:extLst>
          </p:spPr>
        </p:pic>
        <p:pic>
          <p:nvPicPr>
            <p:cNvPr id="60" name="Picture 9" descr="http://www.drawingcoach.com/image-files/cartoon_duck_st5.gif"/>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6503150" y="2780928"/>
              <a:ext cx="373106" cy="355197"/>
            </a:xfrm>
            <a:prstGeom prst="rect">
              <a:avLst/>
            </a:prstGeom>
            <a:noFill/>
            <a:extLst>
              <a:ext uri="{909E8E84-426E-40dd-AFC4-6F175D3DCCD1}">
                <a14:hiddenFill xmlns:a14="http://schemas.microsoft.com/office/drawing/2010/main" xmlns="">
                  <a:solidFill>
                    <a:srgbClr val="FFFFFF"/>
                  </a:solidFill>
                </a14:hiddenFill>
              </a:ext>
            </a:extLst>
          </p:spPr>
        </p:pic>
        <p:pic>
          <p:nvPicPr>
            <p:cNvPr id="62" name="Picture 9" descr="http://www.drawingcoach.com/image-files/cartoon_duck_st5.gif"/>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6804248" y="2780928"/>
              <a:ext cx="373106" cy="355197"/>
            </a:xfrm>
            <a:prstGeom prst="rect">
              <a:avLst/>
            </a:prstGeom>
            <a:noFill/>
            <a:extLst>
              <a:ext uri="{909E8E84-426E-40dd-AFC4-6F175D3DCCD1}">
                <a14:hiddenFill xmlns:a14="http://schemas.microsoft.com/office/drawing/2010/main" xmlns="">
                  <a:solidFill>
                    <a:srgbClr val="FFFFFF"/>
                  </a:solidFill>
                </a14:hiddenFill>
              </a:ext>
            </a:extLst>
          </p:spPr>
        </p:pic>
        <p:pic>
          <p:nvPicPr>
            <p:cNvPr id="63" name="Picture 9" descr="http://www.drawingcoach.com/image-files/cartoon_duck_st5.gif"/>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6548253" y="2425731"/>
              <a:ext cx="375078" cy="355197"/>
            </a:xfrm>
            <a:prstGeom prst="rect">
              <a:avLst/>
            </a:prstGeom>
            <a:noFill/>
            <a:extLst>
              <a:ext uri="{909E8E84-426E-40dd-AFC4-6F175D3DCCD1}">
                <a14:hiddenFill xmlns:a14="http://schemas.microsoft.com/office/drawing/2010/main" xmlns="">
                  <a:solidFill>
                    <a:srgbClr val="FFFFFF"/>
                  </a:solidFill>
                </a14:hiddenFill>
              </a:ext>
            </a:extLst>
          </p:spPr>
        </p:pic>
        <p:pic>
          <p:nvPicPr>
            <p:cNvPr id="64" name="Picture 9" descr="http://www.drawingcoach.com/image-files/cartoon_duck_st5.gif"/>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6717202" y="2425731"/>
              <a:ext cx="375078" cy="355197"/>
            </a:xfrm>
            <a:prstGeom prst="rect">
              <a:avLst/>
            </a:prstGeom>
            <a:noFill/>
            <a:extLst>
              <a:ext uri="{909E8E84-426E-40dd-AFC4-6F175D3DCCD1}">
                <a14:hiddenFill xmlns:a14="http://schemas.microsoft.com/office/drawing/2010/main" xmlns="">
                  <a:solidFill>
                    <a:srgbClr val="FFFFFF"/>
                  </a:solidFill>
                </a14:hiddenFill>
              </a:ext>
            </a:extLst>
          </p:spPr>
        </p:pic>
        <p:pic>
          <p:nvPicPr>
            <p:cNvPr id="65" name="Picture 9" descr="http://www.drawingcoach.com/image-files/cartoon_duck_st5.gif"/>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6645811" y="2070534"/>
              <a:ext cx="375078" cy="355197"/>
            </a:xfrm>
            <a:prstGeom prst="rect">
              <a:avLst/>
            </a:prstGeom>
            <a:noFill/>
            <a:extLst>
              <a:ext uri="{909E8E84-426E-40dd-AFC4-6F175D3DCCD1}">
                <a14:hiddenFill xmlns:a14="http://schemas.microsoft.com/office/drawing/2010/main" xmlns="">
                  <a:solidFill>
                    <a:srgbClr val="FFFFFF"/>
                  </a:solidFill>
                </a14:hiddenFill>
              </a:ext>
            </a:extLst>
          </p:spPr>
        </p:pic>
        <p:sp>
          <p:nvSpPr>
            <p:cNvPr id="11" name="TextBox 10"/>
            <p:cNvSpPr txBox="1"/>
            <p:nvPr/>
          </p:nvSpPr>
          <p:spPr>
            <a:xfrm>
              <a:off x="1481645" y="702906"/>
              <a:ext cx="2468759" cy="407461"/>
            </a:xfrm>
            <a:prstGeom prst="rect">
              <a:avLst/>
            </a:prstGeom>
            <a:noFill/>
          </p:spPr>
          <p:txBody>
            <a:bodyPr wrap="none" rtlCol="0">
              <a:spAutoFit/>
            </a:bodyPr>
            <a:lstStyle/>
            <a:p>
              <a:r>
                <a:rPr lang="en-GB" dirty="0" smtClean="0">
                  <a:solidFill>
                    <a:schemeClr val="bg1">
                      <a:lumMod val="50000"/>
                    </a:schemeClr>
                  </a:solidFill>
                </a:rPr>
                <a:t>Typical Organisation</a:t>
              </a:r>
              <a:endParaRPr lang="en-GB" dirty="0">
                <a:solidFill>
                  <a:schemeClr val="bg1">
                    <a:lumMod val="50000"/>
                  </a:schemeClr>
                </a:solidFill>
              </a:endParaRPr>
            </a:p>
          </p:txBody>
        </p:sp>
        <p:sp>
          <p:nvSpPr>
            <p:cNvPr id="67" name="TextBox 66"/>
            <p:cNvSpPr txBox="1"/>
            <p:nvPr/>
          </p:nvSpPr>
          <p:spPr>
            <a:xfrm>
              <a:off x="5821265" y="670640"/>
              <a:ext cx="2556073" cy="407461"/>
            </a:xfrm>
            <a:prstGeom prst="rect">
              <a:avLst/>
            </a:prstGeom>
            <a:noFill/>
          </p:spPr>
          <p:txBody>
            <a:bodyPr wrap="none" rtlCol="0">
              <a:spAutoFit/>
            </a:bodyPr>
            <a:lstStyle/>
            <a:p>
              <a:r>
                <a:rPr lang="en-GB" dirty="0" smtClean="0">
                  <a:solidFill>
                    <a:schemeClr val="bg1">
                      <a:lumMod val="50000"/>
                    </a:schemeClr>
                  </a:solidFill>
                </a:rPr>
                <a:t>Aligned Organisation</a:t>
              </a:r>
              <a:endParaRPr lang="en-GB" dirty="0">
                <a:solidFill>
                  <a:schemeClr val="bg1">
                    <a:lumMod val="50000"/>
                  </a:schemeClr>
                </a:solidFill>
              </a:endParaRPr>
            </a:p>
          </p:txBody>
        </p:sp>
        <p:sp>
          <p:nvSpPr>
            <p:cNvPr id="12" name="Right Arrow 11"/>
            <p:cNvSpPr/>
            <p:nvPr/>
          </p:nvSpPr>
          <p:spPr>
            <a:xfrm>
              <a:off x="4211960" y="4793477"/>
              <a:ext cx="1152128" cy="600626"/>
            </a:xfrm>
            <a:prstGeom prs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GB">
                <a:solidFill>
                  <a:prstClr val="white"/>
                </a:solidFill>
              </a:endParaRPr>
            </a:p>
          </p:txBody>
        </p:sp>
      </p:grpSp>
      <p:sp>
        <p:nvSpPr>
          <p:cNvPr id="61" name="标题 1"/>
          <p:cNvSpPr>
            <a:spLocks noGrp="1"/>
          </p:cNvSpPr>
          <p:nvPr>
            <p:ph type="title"/>
          </p:nvPr>
        </p:nvSpPr>
        <p:spPr>
          <a:xfrm>
            <a:off x="457200" y="0"/>
            <a:ext cx="8229600" cy="1268760"/>
          </a:xfrm>
        </p:spPr>
        <p:txBody>
          <a:bodyPr/>
          <a:lstStyle/>
          <a:p>
            <a:r>
              <a:rPr lang="en-GB" altLang="zh-CN" sz="4400" dirty="0" smtClean="0">
                <a:latin typeface="Times New Roman" pitchFamily="18" charset="0"/>
                <a:cs typeface="Times New Roman" pitchFamily="18" charset="0"/>
              </a:rPr>
              <a:t>Hoshin Kanri (Policy Deployment)</a:t>
            </a:r>
            <a:endParaRPr lang="zh-CN" altLang="en-US" sz="4400" dirty="0">
              <a:latin typeface="Times New Roman" pitchFamily="18" charset="0"/>
              <a:cs typeface="Times New Roman" pitchFamily="18" charset="0"/>
            </a:endParaRPr>
          </a:p>
        </p:txBody>
      </p:sp>
      <p:sp>
        <p:nvSpPr>
          <p:cNvPr id="2" name="云形 1"/>
          <p:cNvSpPr/>
          <p:nvPr/>
        </p:nvSpPr>
        <p:spPr>
          <a:xfrm>
            <a:off x="510411" y="2185541"/>
            <a:ext cx="2376264" cy="1387814"/>
          </a:xfrm>
          <a:prstGeom prst="cloud">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altLang="zh-CN" sz="2000" dirty="0" smtClean="0">
                <a:solidFill>
                  <a:schemeClr val="bg1">
                    <a:lumMod val="50000"/>
                  </a:schemeClr>
                </a:solidFill>
                <a:latin typeface="Times New Roman" pitchFamily="18" charset="0"/>
                <a:cs typeface="Times New Roman" pitchFamily="18" charset="0"/>
              </a:rPr>
              <a:t>Low performance</a:t>
            </a:r>
            <a:endParaRPr lang="zh-CN" altLang="en-US" sz="2000" dirty="0">
              <a:solidFill>
                <a:schemeClr val="bg1">
                  <a:lumMod val="50000"/>
                </a:schemeClr>
              </a:solidFill>
              <a:latin typeface="Times New Roman" pitchFamily="18" charset="0"/>
              <a:cs typeface="Times New Roman" pitchFamily="18" charset="0"/>
            </a:endParaRPr>
          </a:p>
        </p:txBody>
      </p:sp>
      <p:sp>
        <p:nvSpPr>
          <p:cNvPr id="66" name="云形 65"/>
          <p:cNvSpPr/>
          <p:nvPr/>
        </p:nvSpPr>
        <p:spPr>
          <a:xfrm>
            <a:off x="6767736" y="1772816"/>
            <a:ext cx="2376264" cy="1387814"/>
          </a:xfrm>
          <a:prstGeom prst="cloud">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altLang="zh-CN" sz="2000" dirty="0" smtClean="0">
                <a:solidFill>
                  <a:schemeClr val="bg1">
                    <a:lumMod val="50000"/>
                  </a:schemeClr>
                </a:solidFill>
                <a:latin typeface="Times New Roman" pitchFamily="18" charset="0"/>
                <a:cs typeface="Times New Roman" pitchFamily="18" charset="0"/>
              </a:rPr>
              <a:t>High performance</a:t>
            </a:r>
            <a:endParaRPr lang="zh-CN" altLang="en-US" sz="2000" dirty="0">
              <a:solidFill>
                <a:schemeClr val="bg1">
                  <a:lumMod val="50000"/>
                </a:schemeClr>
              </a:solidFill>
              <a:latin typeface="Times New Roman" pitchFamily="18" charset="0"/>
              <a:cs typeface="Times New Roman" pitchFamily="18" charset="0"/>
            </a:endParaRPr>
          </a:p>
        </p:txBody>
      </p:sp>
      <p:sp>
        <p:nvSpPr>
          <p:cNvPr id="68" name="TextBox 67"/>
          <p:cNvSpPr txBox="1"/>
          <p:nvPr/>
        </p:nvSpPr>
        <p:spPr>
          <a:xfrm>
            <a:off x="5796136" y="6309320"/>
            <a:ext cx="2736304" cy="369332"/>
          </a:xfrm>
          <a:prstGeom prst="rect">
            <a:avLst/>
          </a:prstGeom>
          <a:noFill/>
        </p:spPr>
        <p:txBody>
          <a:bodyPr wrap="square" rtlCol="0">
            <a:spAutoFit/>
          </a:bodyPr>
          <a:lstStyle/>
          <a:p>
            <a:r>
              <a:rPr lang="en-GB" dirty="0" smtClean="0"/>
              <a:t>Source: Hutchins,2008</a:t>
            </a:r>
            <a:endParaRPr lang="en-GB" dirty="0"/>
          </a:p>
        </p:txBody>
      </p:sp>
    </p:spTree>
    <p:extLst>
      <p:ext uri="{BB962C8B-B14F-4D97-AF65-F5344CB8AC3E}">
        <p14:creationId xmlns:p14="http://schemas.microsoft.com/office/powerpoint/2010/main" xmlns="" val="2966156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cBhvr>
                                        <p:cTn id="7" dur="1000" fill="hold"/>
                                        <p:tgtEl>
                                          <p:spTgt spid="66"/>
                                        </p:tgtEl>
                                        <p:attrNameLst>
                                          <p:attrName>ppt_w</p:attrName>
                                        </p:attrNameLst>
                                      </p:cBhvr>
                                      <p:tavLst>
                                        <p:tav tm="0">
                                          <p:val>
                                            <p:fltVal val="0"/>
                                          </p:val>
                                        </p:tav>
                                        <p:tav tm="100000">
                                          <p:val>
                                            <p:strVal val="#ppt_w"/>
                                          </p:val>
                                        </p:tav>
                                      </p:tavLst>
                                    </p:anim>
                                    <p:anim calcmode="lin" valueType="num">
                                      <p:cBhvr>
                                        <p:cTn id="8" dur="1000" fill="hold"/>
                                        <p:tgtEl>
                                          <p:spTgt spid="66"/>
                                        </p:tgtEl>
                                        <p:attrNameLst>
                                          <p:attrName>ppt_h</p:attrName>
                                        </p:attrNameLst>
                                      </p:cBhvr>
                                      <p:tavLst>
                                        <p:tav tm="0">
                                          <p:val>
                                            <p:fltVal val="0"/>
                                          </p:val>
                                        </p:tav>
                                        <p:tav tm="100000">
                                          <p:val>
                                            <p:strVal val="#ppt_h"/>
                                          </p:val>
                                        </p:tav>
                                      </p:tavLst>
                                    </p:anim>
                                    <p:anim calcmode="lin" valueType="num">
                                      <p:cBhvr>
                                        <p:cTn id="9" dur="1000" fill="hold"/>
                                        <p:tgtEl>
                                          <p:spTgt spid="66"/>
                                        </p:tgtEl>
                                        <p:attrNameLst>
                                          <p:attrName>style.rotation</p:attrName>
                                        </p:attrNameLst>
                                      </p:cBhvr>
                                      <p:tavLst>
                                        <p:tav tm="0">
                                          <p:val>
                                            <p:fltVal val="90"/>
                                          </p:val>
                                        </p:tav>
                                        <p:tav tm="100000">
                                          <p:val>
                                            <p:fltVal val="0"/>
                                          </p:val>
                                        </p:tav>
                                      </p:tavLst>
                                    </p:anim>
                                    <p:animEffect transition="in" filter="fade">
                                      <p:cBhvr>
                                        <p:cTn id="10" dur="1000"/>
                                        <p:tgtEl>
                                          <p:spTgt spid="66"/>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1000" fill="hold"/>
                                        <p:tgtEl>
                                          <p:spTgt spid="2"/>
                                        </p:tgtEl>
                                        <p:attrNameLst>
                                          <p:attrName>ppt_w</p:attrName>
                                        </p:attrNameLst>
                                      </p:cBhvr>
                                      <p:tavLst>
                                        <p:tav tm="0">
                                          <p:val>
                                            <p:fltVal val="0"/>
                                          </p:val>
                                        </p:tav>
                                        <p:tav tm="100000">
                                          <p:val>
                                            <p:strVal val="#ppt_w"/>
                                          </p:val>
                                        </p:tav>
                                      </p:tavLst>
                                    </p:anim>
                                    <p:anim calcmode="lin" valueType="num">
                                      <p:cBhvr>
                                        <p:cTn id="14" dur="1000" fill="hold"/>
                                        <p:tgtEl>
                                          <p:spTgt spid="2"/>
                                        </p:tgtEl>
                                        <p:attrNameLst>
                                          <p:attrName>ppt_h</p:attrName>
                                        </p:attrNameLst>
                                      </p:cBhvr>
                                      <p:tavLst>
                                        <p:tav tm="0">
                                          <p:val>
                                            <p:fltVal val="0"/>
                                          </p:val>
                                        </p:tav>
                                        <p:tav tm="100000">
                                          <p:val>
                                            <p:strVal val="#ppt_h"/>
                                          </p:val>
                                        </p:tav>
                                      </p:tavLst>
                                    </p:anim>
                                    <p:anim calcmode="lin" valueType="num">
                                      <p:cBhvr>
                                        <p:cTn id="15" dur="1000" fill="hold"/>
                                        <p:tgtEl>
                                          <p:spTgt spid="2"/>
                                        </p:tgtEl>
                                        <p:attrNameLst>
                                          <p:attrName>style.rotation</p:attrName>
                                        </p:attrNameLst>
                                      </p:cBhvr>
                                      <p:tavLst>
                                        <p:tav tm="0">
                                          <p:val>
                                            <p:fltVal val="90"/>
                                          </p:val>
                                        </p:tav>
                                        <p:tav tm="100000">
                                          <p:val>
                                            <p:fltVal val="0"/>
                                          </p:val>
                                        </p:tav>
                                      </p:tavLst>
                                    </p:anim>
                                    <p:animEffect transition="in" filter="fade">
                                      <p:cBhvr>
                                        <p:cTn id="16"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latin typeface="Times New Roman" pitchFamily="18" charset="0"/>
                <a:cs typeface="Times New Roman" pitchFamily="18" charset="0"/>
              </a:rPr>
              <a:t>Catchball</a:t>
            </a:r>
            <a:endParaRPr lang="zh-CN" altLang="en-US" dirty="0">
              <a:latin typeface="Times New Roman" pitchFamily="18" charset="0"/>
              <a:cs typeface="Times New Roman" pitchFamily="18" charset="0"/>
            </a:endParaRPr>
          </a:p>
        </p:txBody>
      </p:sp>
      <p:grpSp>
        <p:nvGrpSpPr>
          <p:cNvPr id="3" name="Group 60"/>
          <p:cNvGrpSpPr/>
          <p:nvPr/>
        </p:nvGrpSpPr>
        <p:grpSpPr>
          <a:xfrm>
            <a:off x="6228184" y="260648"/>
            <a:ext cx="2493449" cy="720080"/>
            <a:chOff x="6228184" y="260648"/>
            <a:chExt cx="2493449" cy="720080"/>
          </a:xfrm>
        </p:grpSpPr>
        <p:sp>
          <p:nvSpPr>
            <p:cNvPr id="63" name="Oval 62"/>
            <p:cNvSpPr/>
            <p:nvPr/>
          </p:nvSpPr>
          <p:spPr>
            <a:xfrm>
              <a:off x="6516216" y="260648"/>
              <a:ext cx="1944216" cy="720080"/>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Rectangle 64"/>
            <p:cNvSpPr/>
            <p:nvPr/>
          </p:nvSpPr>
          <p:spPr>
            <a:xfrm>
              <a:off x="6228184" y="332656"/>
              <a:ext cx="2493449" cy="523220"/>
            </a:xfrm>
            <a:prstGeom prst="rect">
              <a:avLst/>
            </a:prstGeom>
            <a:noFill/>
          </p:spPr>
          <p:txBody>
            <a:bodyPr wrap="square" lIns="91440" tIns="45720" rIns="91440" bIns="45720">
              <a:spAutoFit/>
            </a:bodyPr>
            <a:lstStyle/>
            <a:p>
              <a:pPr algn="ctr"/>
              <a:r>
                <a:rPr lang="en-US" sz="2800" b="1" i="1" cap="none" spc="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Forte" pitchFamily="66" charset="0"/>
                </a:rPr>
                <a:t>WaveRiders</a:t>
              </a:r>
              <a:endParaRPr lang="en-US" sz="2800" b="1" i="1" cap="none"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Forte" pitchFamily="66" charset="0"/>
              </a:endParaRPr>
            </a:p>
          </p:txBody>
        </p:sp>
      </p:grpSp>
      <p:sp>
        <p:nvSpPr>
          <p:cNvPr id="1026" name="AutoShape 2" descr="Organization chart"/>
          <p:cNvSpPr>
            <a:spLocks noChangeAspect="1" noChangeArrowheads="1"/>
          </p:cNvSpPr>
          <p:nvPr/>
        </p:nvSpPr>
        <p:spPr bwMode="auto">
          <a:xfrm>
            <a:off x="28575" y="-603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IN"/>
          </a:p>
        </p:txBody>
      </p:sp>
      <p:pic>
        <p:nvPicPr>
          <p:cNvPr id="59" name="Picture 58" descr="org_chart_2.jpg"/>
          <p:cNvPicPr>
            <a:picLocks noChangeAspect="1"/>
          </p:cNvPicPr>
          <p:nvPr/>
        </p:nvPicPr>
        <p:blipFill>
          <a:blip r:embed="rId2"/>
          <a:stretch>
            <a:fillRect/>
          </a:stretch>
        </p:blipFill>
        <p:spPr>
          <a:xfrm>
            <a:off x="0" y="1571612"/>
            <a:ext cx="9144000" cy="4491633"/>
          </a:xfrm>
          <a:prstGeom prst="rect">
            <a:avLst/>
          </a:prstGeom>
        </p:spPr>
      </p:pic>
      <p:cxnSp>
        <p:nvCxnSpPr>
          <p:cNvPr id="84" name="Straight Arrow Connector 83"/>
          <p:cNvCxnSpPr/>
          <p:nvPr/>
        </p:nvCxnSpPr>
        <p:spPr>
          <a:xfrm rot="5400000" flipH="1" flipV="1">
            <a:off x="4572000" y="2143116"/>
            <a:ext cx="1588"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86" name="Straight Arrow Connector 85"/>
          <p:cNvCxnSpPr/>
          <p:nvPr/>
        </p:nvCxnSpPr>
        <p:spPr>
          <a:xfrm rot="10800000" flipV="1">
            <a:off x="1142976" y="2071678"/>
            <a:ext cx="2714644" cy="500066"/>
          </a:xfrm>
          <a:prstGeom prst="straightConnector1">
            <a:avLst/>
          </a:prstGeom>
          <a:ln>
            <a:headEnd type="arrow"/>
            <a:tailEnd type="arrow"/>
          </a:ln>
        </p:spPr>
        <p:style>
          <a:lnRef idx="3">
            <a:schemeClr val="accent3"/>
          </a:lnRef>
          <a:fillRef idx="0">
            <a:schemeClr val="accent3"/>
          </a:fillRef>
          <a:effectRef idx="2">
            <a:schemeClr val="accent3"/>
          </a:effectRef>
          <a:fontRef idx="minor">
            <a:schemeClr val="tx1"/>
          </a:fontRef>
        </p:style>
      </p:cxnSp>
      <p:cxnSp>
        <p:nvCxnSpPr>
          <p:cNvPr id="90" name="Straight Arrow Connector 89"/>
          <p:cNvCxnSpPr/>
          <p:nvPr/>
        </p:nvCxnSpPr>
        <p:spPr>
          <a:xfrm rot="10800000" flipV="1">
            <a:off x="3071802" y="2143116"/>
            <a:ext cx="1285884" cy="571504"/>
          </a:xfrm>
          <a:prstGeom prst="straightConnector1">
            <a:avLst/>
          </a:prstGeom>
          <a:ln>
            <a:headEnd type="arrow"/>
            <a:tailEnd type="arrow"/>
          </a:ln>
        </p:spPr>
        <p:style>
          <a:lnRef idx="3">
            <a:schemeClr val="accent3"/>
          </a:lnRef>
          <a:fillRef idx="0">
            <a:schemeClr val="accent3"/>
          </a:fillRef>
          <a:effectRef idx="2">
            <a:schemeClr val="accent3"/>
          </a:effectRef>
          <a:fontRef idx="minor">
            <a:schemeClr val="tx1"/>
          </a:fontRef>
        </p:style>
      </p:cxnSp>
      <p:cxnSp>
        <p:nvCxnSpPr>
          <p:cNvPr id="91" name="Straight Arrow Connector 90"/>
          <p:cNvCxnSpPr/>
          <p:nvPr/>
        </p:nvCxnSpPr>
        <p:spPr>
          <a:xfrm rot="16200000" flipH="1">
            <a:off x="4714876" y="2143116"/>
            <a:ext cx="500066" cy="500066"/>
          </a:xfrm>
          <a:prstGeom prst="straightConnector1">
            <a:avLst/>
          </a:prstGeom>
          <a:ln>
            <a:headEnd type="arrow"/>
            <a:tailEnd type="arrow"/>
          </a:ln>
        </p:spPr>
        <p:style>
          <a:lnRef idx="3">
            <a:schemeClr val="accent3"/>
          </a:lnRef>
          <a:fillRef idx="0">
            <a:schemeClr val="accent3"/>
          </a:fillRef>
          <a:effectRef idx="2">
            <a:schemeClr val="accent3"/>
          </a:effectRef>
          <a:fontRef idx="minor">
            <a:schemeClr val="tx1"/>
          </a:fontRef>
        </p:style>
      </p:cxnSp>
      <p:cxnSp>
        <p:nvCxnSpPr>
          <p:cNvPr id="92" name="Straight Arrow Connector 91"/>
          <p:cNvCxnSpPr/>
          <p:nvPr/>
        </p:nvCxnSpPr>
        <p:spPr>
          <a:xfrm>
            <a:off x="5214942" y="2071678"/>
            <a:ext cx="2614634" cy="542932"/>
          </a:xfrm>
          <a:prstGeom prst="straightConnector1">
            <a:avLst/>
          </a:prstGeom>
          <a:ln>
            <a:headEnd type="arrow"/>
            <a:tailEnd type="arrow"/>
          </a:ln>
        </p:spPr>
        <p:style>
          <a:lnRef idx="3">
            <a:schemeClr val="accent3"/>
          </a:lnRef>
          <a:fillRef idx="0">
            <a:schemeClr val="accent3"/>
          </a:fillRef>
          <a:effectRef idx="2">
            <a:schemeClr val="accent3"/>
          </a:effectRef>
          <a:fontRef idx="minor">
            <a:schemeClr val="tx1"/>
          </a:fontRef>
        </p:style>
      </p:cxnSp>
      <p:cxnSp>
        <p:nvCxnSpPr>
          <p:cNvPr id="97" name="Straight Arrow Connector 96"/>
          <p:cNvCxnSpPr/>
          <p:nvPr/>
        </p:nvCxnSpPr>
        <p:spPr>
          <a:xfrm rot="10800000">
            <a:off x="1428728" y="2786058"/>
            <a:ext cx="857256" cy="1588"/>
          </a:xfrm>
          <a:prstGeom prst="straightConnector1">
            <a:avLst/>
          </a:prstGeom>
          <a:ln>
            <a:headEnd type="arrow"/>
            <a:tailEnd type="arrow"/>
          </a:ln>
        </p:spPr>
        <p:style>
          <a:lnRef idx="3">
            <a:schemeClr val="accent3"/>
          </a:lnRef>
          <a:fillRef idx="0">
            <a:schemeClr val="accent3"/>
          </a:fillRef>
          <a:effectRef idx="2">
            <a:schemeClr val="accent3"/>
          </a:effectRef>
          <a:fontRef idx="minor">
            <a:schemeClr val="tx1"/>
          </a:fontRef>
        </p:style>
      </p:cxnSp>
      <p:cxnSp>
        <p:nvCxnSpPr>
          <p:cNvPr id="98" name="Straight Arrow Connector 97"/>
          <p:cNvCxnSpPr/>
          <p:nvPr/>
        </p:nvCxnSpPr>
        <p:spPr>
          <a:xfrm rot="10800000">
            <a:off x="3286116" y="2786058"/>
            <a:ext cx="1643074" cy="1588"/>
          </a:xfrm>
          <a:prstGeom prst="straightConnector1">
            <a:avLst/>
          </a:prstGeom>
          <a:ln>
            <a:headEnd type="arrow"/>
            <a:tailEnd type="arrow"/>
          </a:ln>
        </p:spPr>
        <p:style>
          <a:lnRef idx="3">
            <a:schemeClr val="accent3"/>
          </a:lnRef>
          <a:fillRef idx="0">
            <a:schemeClr val="accent3"/>
          </a:fillRef>
          <a:effectRef idx="2">
            <a:schemeClr val="accent3"/>
          </a:effectRef>
          <a:fontRef idx="minor">
            <a:schemeClr val="tx1"/>
          </a:fontRef>
        </p:style>
      </p:cxnSp>
      <p:cxnSp>
        <p:nvCxnSpPr>
          <p:cNvPr id="99" name="Straight Arrow Connector 98"/>
          <p:cNvCxnSpPr/>
          <p:nvPr/>
        </p:nvCxnSpPr>
        <p:spPr>
          <a:xfrm rot="10800000">
            <a:off x="6000760" y="2786058"/>
            <a:ext cx="1714512" cy="1588"/>
          </a:xfrm>
          <a:prstGeom prst="straightConnector1">
            <a:avLst/>
          </a:prstGeom>
          <a:ln>
            <a:headEnd type="arrow"/>
            <a:tailEnd type="arrow"/>
          </a:ln>
        </p:spPr>
        <p:style>
          <a:lnRef idx="3">
            <a:schemeClr val="accent3"/>
          </a:lnRef>
          <a:fillRef idx="0">
            <a:schemeClr val="accent3"/>
          </a:fillRef>
          <a:effectRef idx="2">
            <a:schemeClr val="accent3"/>
          </a:effectRef>
          <a:fontRef idx="minor">
            <a:schemeClr val="tx1"/>
          </a:fontRef>
        </p:style>
      </p:cxnSp>
      <p:cxnSp>
        <p:nvCxnSpPr>
          <p:cNvPr id="104" name="Straight Arrow Connector 103"/>
          <p:cNvCxnSpPr/>
          <p:nvPr/>
        </p:nvCxnSpPr>
        <p:spPr>
          <a:xfrm rot="10800000" flipV="1">
            <a:off x="4071934" y="3000372"/>
            <a:ext cx="1000132" cy="428628"/>
          </a:xfrm>
          <a:prstGeom prst="straightConnector1">
            <a:avLst/>
          </a:prstGeom>
          <a:ln>
            <a:solidFill>
              <a:srgbClr val="00B050"/>
            </a:solidFill>
            <a:headEnd type="arrow"/>
            <a:tailEnd type="arrow"/>
          </a:ln>
        </p:spPr>
        <p:style>
          <a:lnRef idx="3">
            <a:schemeClr val="accent5"/>
          </a:lnRef>
          <a:fillRef idx="0">
            <a:schemeClr val="accent5"/>
          </a:fillRef>
          <a:effectRef idx="2">
            <a:schemeClr val="accent5"/>
          </a:effectRef>
          <a:fontRef idx="minor">
            <a:schemeClr val="tx1"/>
          </a:fontRef>
        </p:style>
      </p:cxnSp>
      <p:cxnSp>
        <p:nvCxnSpPr>
          <p:cNvPr id="106" name="Straight Arrow Connector 105"/>
          <p:cNvCxnSpPr/>
          <p:nvPr/>
        </p:nvCxnSpPr>
        <p:spPr>
          <a:xfrm rot="5400000">
            <a:off x="4929190" y="3071810"/>
            <a:ext cx="500066" cy="357190"/>
          </a:xfrm>
          <a:prstGeom prst="straightConnector1">
            <a:avLst/>
          </a:prstGeom>
          <a:ln>
            <a:solidFill>
              <a:srgbClr val="00B050"/>
            </a:solidFill>
            <a:headEnd type="arrow"/>
            <a:tailEnd type="arrow"/>
          </a:ln>
        </p:spPr>
        <p:style>
          <a:lnRef idx="3">
            <a:schemeClr val="accent5"/>
          </a:lnRef>
          <a:fillRef idx="0">
            <a:schemeClr val="accent5"/>
          </a:fillRef>
          <a:effectRef idx="2">
            <a:schemeClr val="accent5"/>
          </a:effectRef>
          <a:fontRef idx="minor">
            <a:schemeClr val="tx1"/>
          </a:fontRef>
        </p:style>
      </p:cxnSp>
      <p:cxnSp>
        <p:nvCxnSpPr>
          <p:cNvPr id="107" name="Straight Arrow Connector 106"/>
          <p:cNvCxnSpPr/>
          <p:nvPr/>
        </p:nvCxnSpPr>
        <p:spPr>
          <a:xfrm rot="16200000" flipH="1">
            <a:off x="5500694" y="3071810"/>
            <a:ext cx="428628" cy="285752"/>
          </a:xfrm>
          <a:prstGeom prst="straightConnector1">
            <a:avLst/>
          </a:prstGeom>
          <a:ln>
            <a:solidFill>
              <a:srgbClr val="00B050"/>
            </a:solidFill>
            <a:headEnd type="arrow"/>
            <a:tailEnd type="arrow"/>
          </a:ln>
        </p:spPr>
        <p:style>
          <a:lnRef idx="3">
            <a:schemeClr val="accent5"/>
          </a:lnRef>
          <a:fillRef idx="0">
            <a:schemeClr val="accent5"/>
          </a:fillRef>
          <a:effectRef idx="2">
            <a:schemeClr val="accent5"/>
          </a:effectRef>
          <a:fontRef idx="minor">
            <a:schemeClr val="tx1"/>
          </a:fontRef>
        </p:style>
      </p:cxnSp>
      <p:cxnSp>
        <p:nvCxnSpPr>
          <p:cNvPr id="108" name="Straight Arrow Connector 107"/>
          <p:cNvCxnSpPr/>
          <p:nvPr/>
        </p:nvCxnSpPr>
        <p:spPr>
          <a:xfrm>
            <a:off x="5857884" y="3000372"/>
            <a:ext cx="928694" cy="428628"/>
          </a:xfrm>
          <a:prstGeom prst="straightConnector1">
            <a:avLst/>
          </a:prstGeom>
          <a:ln>
            <a:solidFill>
              <a:srgbClr val="00B050"/>
            </a:solidFill>
            <a:headEnd type="arrow"/>
            <a:tailEnd type="arrow"/>
          </a:ln>
        </p:spPr>
        <p:style>
          <a:lnRef idx="3">
            <a:schemeClr val="accent5"/>
          </a:lnRef>
          <a:fillRef idx="0">
            <a:schemeClr val="accent5"/>
          </a:fillRef>
          <a:effectRef idx="2">
            <a:schemeClr val="accent5"/>
          </a:effectRef>
          <a:fontRef idx="minor">
            <a:schemeClr val="tx1"/>
          </a:fontRef>
        </p:style>
      </p:cxnSp>
      <p:cxnSp>
        <p:nvCxnSpPr>
          <p:cNvPr id="114" name="Straight Arrow Connector 113"/>
          <p:cNvCxnSpPr/>
          <p:nvPr/>
        </p:nvCxnSpPr>
        <p:spPr>
          <a:xfrm rot="10800000">
            <a:off x="4286248" y="3571876"/>
            <a:ext cx="571504" cy="1588"/>
          </a:xfrm>
          <a:prstGeom prst="straightConnector1">
            <a:avLst/>
          </a:prstGeom>
          <a:ln>
            <a:solidFill>
              <a:srgbClr val="00B050"/>
            </a:solidFill>
            <a:headEnd type="arrow"/>
            <a:tailEnd type="arrow"/>
          </a:ln>
        </p:spPr>
        <p:style>
          <a:lnRef idx="3">
            <a:schemeClr val="accent5"/>
          </a:lnRef>
          <a:fillRef idx="0">
            <a:schemeClr val="accent5"/>
          </a:fillRef>
          <a:effectRef idx="2">
            <a:schemeClr val="accent5"/>
          </a:effectRef>
          <a:fontRef idx="minor">
            <a:schemeClr val="tx1"/>
          </a:fontRef>
        </p:style>
      </p:cxnSp>
      <p:cxnSp>
        <p:nvCxnSpPr>
          <p:cNvPr id="115" name="Straight Arrow Connector 114"/>
          <p:cNvCxnSpPr/>
          <p:nvPr/>
        </p:nvCxnSpPr>
        <p:spPr>
          <a:xfrm rot="10800000">
            <a:off x="6072198" y="3643314"/>
            <a:ext cx="642942" cy="1588"/>
          </a:xfrm>
          <a:prstGeom prst="straightConnector1">
            <a:avLst/>
          </a:prstGeom>
          <a:ln>
            <a:solidFill>
              <a:srgbClr val="00B050"/>
            </a:solidFill>
            <a:headEnd type="arrow"/>
            <a:tailEnd type="arrow"/>
          </a:ln>
        </p:spPr>
        <p:style>
          <a:lnRef idx="3">
            <a:schemeClr val="accent5"/>
          </a:lnRef>
          <a:fillRef idx="0">
            <a:schemeClr val="accent5"/>
          </a:fillRef>
          <a:effectRef idx="2">
            <a:schemeClr val="accent5"/>
          </a:effectRef>
          <a:fontRef idx="minor">
            <a:schemeClr val="tx1"/>
          </a:fontRef>
        </p:style>
      </p:cxnSp>
      <p:cxnSp>
        <p:nvCxnSpPr>
          <p:cNvPr id="120" name="Straight Arrow Connector 119"/>
          <p:cNvCxnSpPr/>
          <p:nvPr/>
        </p:nvCxnSpPr>
        <p:spPr>
          <a:xfrm rot="10800000">
            <a:off x="5143504" y="3643314"/>
            <a:ext cx="571504" cy="1588"/>
          </a:xfrm>
          <a:prstGeom prst="straightConnector1">
            <a:avLst/>
          </a:prstGeom>
          <a:ln>
            <a:solidFill>
              <a:srgbClr val="00B050"/>
            </a:solidFill>
            <a:headEnd type="arrow"/>
            <a:tailEnd type="arrow"/>
          </a:ln>
        </p:spPr>
        <p:style>
          <a:lnRef idx="3">
            <a:schemeClr val="accent5"/>
          </a:lnRef>
          <a:fillRef idx="0">
            <a:schemeClr val="accent5"/>
          </a:fillRef>
          <a:effectRef idx="2">
            <a:schemeClr val="accent5"/>
          </a:effectRef>
          <a:fontRef idx="minor">
            <a:schemeClr val="tx1"/>
          </a:fontRef>
        </p:style>
      </p:cxnSp>
      <p:cxnSp>
        <p:nvCxnSpPr>
          <p:cNvPr id="123" name="Straight Arrow Connector 122"/>
          <p:cNvCxnSpPr/>
          <p:nvPr/>
        </p:nvCxnSpPr>
        <p:spPr>
          <a:xfrm rot="5400000">
            <a:off x="6001554" y="4142586"/>
            <a:ext cx="714380" cy="1588"/>
          </a:xfrm>
          <a:prstGeom prst="straightConnector1">
            <a:avLst/>
          </a:prstGeom>
          <a:ln>
            <a:solidFill>
              <a:schemeClr val="tx2">
                <a:lumMod val="75000"/>
              </a:schemeClr>
            </a:solidFill>
            <a:headEnd type="arrow"/>
            <a:tailEnd type="arrow"/>
          </a:ln>
        </p:spPr>
        <p:style>
          <a:lnRef idx="3">
            <a:schemeClr val="accent2"/>
          </a:lnRef>
          <a:fillRef idx="0">
            <a:schemeClr val="accent2"/>
          </a:fillRef>
          <a:effectRef idx="2">
            <a:schemeClr val="accent2"/>
          </a:effectRef>
          <a:fontRef idx="minor">
            <a:schemeClr val="tx1"/>
          </a:fontRef>
        </p:style>
      </p:cxnSp>
      <p:cxnSp>
        <p:nvCxnSpPr>
          <p:cNvPr id="124" name="Straight Arrow Connector 123"/>
          <p:cNvCxnSpPr/>
          <p:nvPr/>
        </p:nvCxnSpPr>
        <p:spPr>
          <a:xfrm rot="5400000">
            <a:off x="5930116" y="5214156"/>
            <a:ext cx="570710" cy="794"/>
          </a:xfrm>
          <a:prstGeom prst="straightConnector1">
            <a:avLst/>
          </a:prstGeom>
          <a:ln>
            <a:solidFill>
              <a:schemeClr val="tx2">
                <a:lumMod val="75000"/>
              </a:schemeClr>
            </a:solidFill>
            <a:headEnd type="arrow"/>
            <a:tailEnd type="arrow"/>
          </a:ln>
        </p:spPr>
        <p:style>
          <a:lnRef idx="3">
            <a:schemeClr val="accent1"/>
          </a:lnRef>
          <a:fillRef idx="0">
            <a:schemeClr val="accent1"/>
          </a:fillRef>
          <a:effectRef idx="2">
            <a:schemeClr val="accent1"/>
          </a:effectRef>
          <a:fontRef idx="minor">
            <a:schemeClr val="tx1"/>
          </a:fontRef>
        </p:style>
      </p:cxnSp>
      <p:sp>
        <p:nvSpPr>
          <p:cNvPr id="131" name="Curved Left Arrow 130"/>
          <p:cNvSpPr/>
          <p:nvPr/>
        </p:nvSpPr>
        <p:spPr>
          <a:xfrm>
            <a:off x="6715140" y="4429132"/>
            <a:ext cx="285752" cy="357190"/>
          </a:xfrm>
          <a:prstGeom prst="curvedLeftArrow">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tx1"/>
              </a:solidFill>
            </a:endParaRPr>
          </a:p>
        </p:txBody>
      </p:sp>
      <p:sp>
        <p:nvSpPr>
          <p:cNvPr id="132" name="Curved Right Arrow 131"/>
          <p:cNvSpPr/>
          <p:nvPr/>
        </p:nvSpPr>
        <p:spPr>
          <a:xfrm>
            <a:off x="5715008" y="4429132"/>
            <a:ext cx="331471" cy="357190"/>
          </a:xfrm>
          <a:prstGeom prst="curvedRightArrow">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tx1"/>
              </a:solidFill>
            </a:endParaRPr>
          </a:p>
        </p:txBody>
      </p:sp>
      <p:sp>
        <p:nvSpPr>
          <p:cNvPr id="133" name="Curved Left Arrow 132"/>
          <p:cNvSpPr/>
          <p:nvPr/>
        </p:nvSpPr>
        <p:spPr>
          <a:xfrm>
            <a:off x="6715140" y="5429264"/>
            <a:ext cx="285752" cy="357190"/>
          </a:xfrm>
          <a:prstGeom prst="curvedLeftArrow">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tx1"/>
              </a:solidFill>
            </a:endParaRPr>
          </a:p>
        </p:txBody>
      </p:sp>
      <p:sp>
        <p:nvSpPr>
          <p:cNvPr id="134" name="Curved Right Arrow 133"/>
          <p:cNvSpPr/>
          <p:nvPr/>
        </p:nvSpPr>
        <p:spPr>
          <a:xfrm>
            <a:off x="5715008" y="5429264"/>
            <a:ext cx="331471" cy="357190"/>
          </a:xfrm>
          <a:prstGeom prst="curvedRightArrow">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tx1"/>
              </a:solidFill>
            </a:endParaRPr>
          </a:p>
        </p:txBody>
      </p:sp>
    </p:spTree>
    <p:extLst>
      <p:ext uri="{BB962C8B-B14F-4D97-AF65-F5344CB8AC3E}">
        <p14:creationId xmlns:p14="http://schemas.microsoft.com/office/powerpoint/2010/main" xmlns="" val="1151083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p:cTn id="7" dur="1000" fill="hold"/>
                                        <p:tgtEl>
                                          <p:spTgt spid="86"/>
                                        </p:tgtEl>
                                        <p:attrNameLst>
                                          <p:attrName>ppt_w</p:attrName>
                                        </p:attrNameLst>
                                      </p:cBhvr>
                                      <p:tavLst>
                                        <p:tav tm="0">
                                          <p:val>
                                            <p:fltVal val="0"/>
                                          </p:val>
                                        </p:tav>
                                        <p:tav tm="100000">
                                          <p:val>
                                            <p:strVal val="#ppt_w"/>
                                          </p:val>
                                        </p:tav>
                                      </p:tavLst>
                                    </p:anim>
                                    <p:anim calcmode="lin" valueType="num">
                                      <p:cBhvr>
                                        <p:cTn id="8" dur="1000" fill="hold"/>
                                        <p:tgtEl>
                                          <p:spTgt spid="86"/>
                                        </p:tgtEl>
                                        <p:attrNameLst>
                                          <p:attrName>ppt_h</p:attrName>
                                        </p:attrNameLst>
                                      </p:cBhvr>
                                      <p:tavLst>
                                        <p:tav tm="0">
                                          <p:val>
                                            <p:fltVal val="0"/>
                                          </p:val>
                                        </p:tav>
                                        <p:tav tm="100000">
                                          <p:val>
                                            <p:strVal val="#ppt_h"/>
                                          </p:val>
                                        </p:tav>
                                      </p:tavLst>
                                    </p:anim>
                                    <p:anim calcmode="lin" valueType="num">
                                      <p:cBhvr>
                                        <p:cTn id="9" dur="1000" fill="hold"/>
                                        <p:tgtEl>
                                          <p:spTgt spid="86"/>
                                        </p:tgtEl>
                                        <p:attrNameLst>
                                          <p:attrName>style.rotation</p:attrName>
                                        </p:attrNameLst>
                                      </p:cBhvr>
                                      <p:tavLst>
                                        <p:tav tm="0">
                                          <p:val>
                                            <p:fltVal val="360"/>
                                          </p:val>
                                        </p:tav>
                                        <p:tav tm="100000">
                                          <p:val>
                                            <p:fltVal val="0"/>
                                          </p:val>
                                        </p:tav>
                                      </p:tavLst>
                                    </p:anim>
                                    <p:animEffect transition="in" filter="fade">
                                      <p:cBhvr>
                                        <p:cTn id="10" dur="1000"/>
                                        <p:tgtEl>
                                          <p:spTgt spid="86"/>
                                        </p:tgtEl>
                                      </p:cBhvr>
                                    </p:animEffect>
                                  </p:childTnLst>
                                </p:cTn>
                              </p:par>
                              <p:par>
                                <p:cTn id="11" presetID="49" presetClass="entr" presetSubtype="0" decel="100000" fill="hold" nodeType="withEffect">
                                  <p:stCondLst>
                                    <p:cond delay="0"/>
                                  </p:stCondLst>
                                  <p:childTnLst>
                                    <p:set>
                                      <p:cBhvr>
                                        <p:cTn id="12" dur="1" fill="hold">
                                          <p:stCondLst>
                                            <p:cond delay="0"/>
                                          </p:stCondLst>
                                        </p:cTn>
                                        <p:tgtEl>
                                          <p:spTgt spid="97"/>
                                        </p:tgtEl>
                                        <p:attrNameLst>
                                          <p:attrName>style.visibility</p:attrName>
                                        </p:attrNameLst>
                                      </p:cBhvr>
                                      <p:to>
                                        <p:strVal val="visible"/>
                                      </p:to>
                                    </p:set>
                                    <p:anim calcmode="lin" valueType="num">
                                      <p:cBhvr>
                                        <p:cTn id="13" dur="1000" fill="hold"/>
                                        <p:tgtEl>
                                          <p:spTgt spid="97"/>
                                        </p:tgtEl>
                                        <p:attrNameLst>
                                          <p:attrName>ppt_w</p:attrName>
                                        </p:attrNameLst>
                                      </p:cBhvr>
                                      <p:tavLst>
                                        <p:tav tm="0">
                                          <p:val>
                                            <p:fltVal val="0"/>
                                          </p:val>
                                        </p:tav>
                                        <p:tav tm="100000">
                                          <p:val>
                                            <p:strVal val="#ppt_w"/>
                                          </p:val>
                                        </p:tav>
                                      </p:tavLst>
                                    </p:anim>
                                    <p:anim calcmode="lin" valueType="num">
                                      <p:cBhvr>
                                        <p:cTn id="14" dur="1000" fill="hold"/>
                                        <p:tgtEl>
                                          <p:spTgt spid="97"/>
                                        </p:tgtEl>
                                        <p:attrNameLst>
                                          <p:attrName>ppt_h</p:attrName>
                                        </p:attrNameLst>
                                      </p:cBhvr>
                                      <p:tavLst>
                                        <p:tav tm="0">
                                          <p:val>
                                            <p:fltVal val="0"/>
                                          </p:val>
                                        </p:tav>
                                        <p:tav tm="100000">
                                          <p:val>
                                            <p:strVal val="#ppt_h"/>
                                          </p:val>
                                        </p:tav>
                                      </p:tavLst>
                                    </p:anim>
                                    <p:anim calcmode="lin" valueType="num">
                                      <p:cBhvr>
                                        <p:cTn id="15" dur="1000" fill="hold"/>
                                        <p:tgtEl>
                                          <p:spTgt spid="97"/>
                                        </p:tgtEl>
                                        <p:attrNameLst>
                                          <p:attrName>style.rotation</p:attrName>
                                        </p:attrNameLst>
                                      </p:cBhvr>
                                      <p:tavLst>
                                        <p:tav tm="0">
                                          <p:val>
                                            <p:fltVal val="360"/>
                                          </p:val>
                                        </p:tav>
                                        <p:tav tm="100000">
                                          <p:val>
                                            <p:fltVal val="0"/>
                                          </p:val>
                                        </p:tav>
                                      </p:tavLst>
                                    </p:anim>
                                    <p:animEffect transition="in" filter="fade">
                                      <p:cBhvr>
                                        <p:cTn id="16" dur="1000"/>
                                        <p:tgtEl>
                                          <p:spTgt spid="97"/>
                                        </p:tgtEl>
                                      </p:cBhvr>
                                    </p:animEffect>
                                  </p:childTnLst>
                                </p:cTn>
                              </p:par>
                              <p:par>
                                <p:cTn id="17" presetID="49" presetClass="entr" presetSubtype="0" decel="100000" fill="hold" nodeType="withEffect">
                                  <p:stCondLst>
                                    <p:cond delay="0"/>
                                  </p:stCondLst>
                                  <p:childTnLst>
                                    <p:set>
                                      <p:cBhvr>
                                        <p:cTn id="18" dur="1" fill="hold">
                                          <p:stCondLst>
                                            <p:cond delay="0"/>
                                          </p:stCondLst>
                                        </p:cTn>
                                        <p:tgtEl>
                                          <p:spTgt spid="98"/>
                                        </p:tgtEl>
                                        <p:attrNameLst>
                                          <p:attrName>style.visibility</p:attrName>
                                        </p:attrNameLst>
                                      </p:cBhvr>
                                      <p:to>
                                        <p:strVal val="visible"/>
                                      </p:to>
                                    </p:set>
                                    <p:anim calcmode="lin" valueType="num">
                                      <p:cBhvr>
                                        <p:cTn id="19" dur="1000" fill="hold"/>
                                        <p:tgtEl>
                                          <p:spTgt spid="98"/>
                                        </p:tgtEl>
                                        <p:attrNameLst>
                                          <p:attrName>ppt_w</p:attrName>
                                        </p:attrNameLst>
                                      </p:cBhvr>
                                      <p:tavLst>
                                        <p:tav tm="0">
                                          <p:val>
                                            <p:fltVal val="0"/>
                                          </p:val>
                                        </p:tav>
                                        <p:tav tm="100000">
                                          <p:val>
                                            <p:strVal val="#ppt_w"/>
                                          </p:val>
                                        </p:tav>
                                      </p:tavLst>
                                    </p:anim>
                                    <p:anim calcmode="lin" valueType="num">
                                      <p:cBhvr>
                                        <p:cTn id="20" dur="1000" fill="hold"/>
                                        <p:tgtEl>
                                          <p:spTgt spid="98"/>
                                        </p:tgtEl>
                                        <p:attrNameLst>
                                          <p:attrName>ppt_h</p:attrName>
                                        </p:attrNameLst>
                                      </p:cBhvr>
                                      <p:tavLst>
                                        <p:tav tm="0">
                                          <p:val>
                                            <p:fltVal val="0"/>
                                          </p:val>
                                        </p:tav>
                                        <p:tav tm="100000">
                                          <p:val>
                                            <p:strVal val="#ppt_h"/>
                                          </p:val>
                                        </p:tav>
                                      </p:tavLst>
                                    </p:anim>
                                    <p:anim calcmode="lin" valueType="num">
                                      <p:cBhvr>
                                        <p:cTn id="21" dur="1000" fill="hold"/>
                                        <p:tgtEl>
                                          <p:spTgt spid="98"/>
                                        </p:tgtEl>
                                        <p:attrNameLst>
                                          <p:attrName>style.rotation</p:attrName>
                                        </p:attrNameLst>
                                      </p:cBhvr>
                                      <p:tavLst>
                                        <p:tav tm="0">
                                          <p:val>
                                            <p:fltVal val="360"/>
                                          </p:val>
                                        </p:tav>
                                        <p:tav tm="100000">
                                          <p:val>
                                            <p:fltVal val="0"/>
                                          </p:val>
                                        </p:tav>
                                      </p:tavLst>
                                    </p:anim>
                                    <p:animEffect transition="in" filter="fade">
                                      <p:cBhvr>
                                        <p:cTn id="22" dur="1000"/>
                                        <p:tgtEl>
                                          <p:spTgt spid="98"/>
                                        </p:tgtEl>
                                      </p:cBhvr>
                                    </p:animEffect>
                                  </p:childTnLst>
                                </p:cTn>
                              </p:par>
                              <p:par>
                                <p:cTn id="23" presetID="49" presetClass="entr" presetSubtype="0" decel="100000" fill="hold" nodeType="withEffect">
                                  <p:stCondLst>
                                    <p:cond delay="0"/>
                                  </p:stCondLst>
                                  <p:childTnLst>
                                    <p:set>
                                      <p:cBhvr>
                                        <p:cTn id="24" dur="1" fill="hold">
                                          <p:stCondLst>
                                            <p:cond delay="0"/>
                                          </p:stCondLst>
                                        </p:cTn>
                                        <p:tgtEl>
                                          <p:spTgt spid="90"/>
                                        </p:tgtEl>
                                        <p:attrNameLst>
                                          <p:attrName>style.visibility</p:attrName>
                                        </p:attrNameLst>
                                      </p:cBhvr>
                                      <p:to>
                                        <p:strVal val="visible"/>
                                      </p:to>
                                    </p:set>
                                    <p:anim calcmode="lin" valueType="num">
                                      <p:cBhvr>
                                        <p:cTn id="25" dur="1000" fill="hold"/>
                                        <p:tgtEl>
                                          <p:spTgt spid="90"/>
                                        </p:tgtEl>
                                        <p:attrNameLst>
                                          <p:attrName>ppt_w</p:attrName>
                                        </p:attrNameLst>
                                      </p:cBhvr>
                                      <p:tavLst>
                                        <p:tav tm="0">
                                          <p:val>
                                            <p:fltVal val="0"/>
                                          </p:val>
                                        </p:tav>
                                        <p:tav tm="100000">
                                          <p:val>
                                            <p:strVal val="#ppt_w"/>
                                          </p:val>
                                        </p:tav>
                                      </p:tavLst>
                                    </p:anim>
                                    <p:anim calcmode="lin" valueType="num">
                                      <p:cBhvr>
                                        <p:cTn id="26" dur="1000" fill="hold"/>
                                        <p:tgtEl>
                                          <p:spTgt spid="90"/>
                                        </p:tgtEl>
                                        <p:attrNameLst>
                                          <p:attrName>ppt_h</p:attrName>
                                        </p:attrNameLst>
                                      </p:cBhvr>
                                      <p:tavLst>
                                        <p:tav tm="0">
                                          <p:val>
                                            <p:fltVal val="0"/>
                                          </p:val>
                                        </p:tav>
                                        <p:tav tm="100000">
                                          <p:val>
                                            <p:strVal val="#ppt_h"/>
                                          </p:val>
                                        </p:tav>
                                      </p:tavLst>
                                    </p:anim>
                                    <p:anim calcmode="lin" valueType="num">
                                      <p:cBhvr>
                                        <p:cTn id="27" dur="1000" fill="hold"/>
                                        <p:tgtEl>
                                          <p:spTgt spid="90"/>
                                        </p:tgtEl>
                                        <p:attrNameLst>
                                          <p:attrName>style.rotation</p:attrName>
                                        </p:attrNameLst>
                                      </p:cBhvr>
                                      <p:tavLst>
                                        <p:tav tm="0">
                                          <p:val>
                                            <p:fltVal val="360"/>
                                          </p:val>
                                        </p:tav>
                                        <p:tav tm="100000">
                                          <p:val>
                                            <p:fltVal val="0"/>
                                          </p:val>
                                        </p:tav>
                                      </p:tavLst>
                                    </p:anim>
                                    <p:animEffect transition="in" filter="fade">
                                      <p:cBhvr>
                                        <p:cTn id="28" dur="1000"/>
                                        <p:tgtEl>
                                          <p:spTgt spid="90"/>
                                        </p:tgtEl>
                                      </p:cBhvr>
                                    </p:animEffect>
                                  </p:childTnLst>
                                </p:cTn>
                              </p:par>
                              <p:par>
                                <p:cTn id="29" presetID="49" presetClass="entr" presetSubtype="0" decel="100000" fill="hold" nodeType="withEffect">
                                  <p:stCondLst>
                                    <p:cond delay="0"/>
                                  </p:stCondLst>
                                  <p:childTnLst>
                                    <p:set>
                                      <p:cBhvr>
                                        <p:cTn id="30" dur="1" fill="hold">
                                          <p:stCondLst>
                                            <p:cond delay="0"/>
                                          </p:stCondLst>
                                        </p:cTn>
                                        <p:tgtEl>
                                          <p:spTgt spid="91"/>
                                        </p:tgtEl>
                                        <p:attrNameLst>
                                          <p:attrName>style.visibility</p:attrName>
                                        </p:attrNameLst>
                                      </p:cBhvr>
                                      <p:to>
                                        <p:strVal val="visible"/>
                                      </p:to>
                                    </p:set>
                                    <p:anim calcmode="lin" valueType="num">
                                      <p:cBhvr>
                                        <p:cTn id="31" dur="1000" fill="hold"/>
                                        <p:tgtEl>
                                          <p:spTgt spid="91"/>
                                        </p:tgtEl>
                                        <p:attrNameLst>
                                          <p:attrName>ppt_w</p:attrName>
                                        </p:attrNameLst>
                                      </p:cBhvr>
                                      <p:tavLst>
                                        <p:tav tm="0">
                                          <p:val>
                                            <p:fltVal val="0"/>
                                          </p:val>
                                        </p:tav>
                                        <p:tav tm="100000">
                                          <p:val>
                                            <p:strVal val="#ppt_w"/>
                                          </p:val>
                                        </p:tav>
                                      </p:tavLst>
                                    </p:anim>
                                    <p:anim calcmode="lin" valueType="num">
                                      <p:cBhvr>
                                        <p:cTn id="32" dur="1000" fill="hold"/>
                                        <p:tgtEl>
                                          <p:spTgt spid="91"/>
                                        </p:tgtEl>
                                        <p:attrNameLst>
                                          <p:attrName>ppt_h</p:attrName>
                                        </p:attrNameLst>
                                      </p:cBhvr>
                                      <p:tavLst>
                                        <p:tav tm="0">
                                          <p:val>
                                            <p:fltVal val="0"/>
                                          </p:val>
                                        </p:tav>
                                        <p:tav tm="100000">
                                          <p:val>
                                            <p:strVal val="#ppt_h"/>
                                          </p:val>
                                        </p:tav>
                                      </p:tavLst>
                                    </p:anim>
                                    <p:anim calcmode="lin" valueType="num">
                                      <p:cBhvr>
                                        <p:cTn id="33" dur="1000" fill="hold"/>
                                        <p:tgtEl>
                                          <p:spTgt spid="91"/>
                                        </p:tgtEl>
                                        <p:attrNameLst>
                                          <p:attrName>style.rotation</p:attrName>
                                        </p:attrNameLst>
                                      </p:cBhvr>
                                      <p:tavLst>
                                        <p:tav tm="0">
                                          <p:val>
                                            <p:fltVal val="360"/>
                                          </p:val>
                                        </p:tav>
                                        <p:tav tm="100000">
                                          <p:val>
                                            <p:fltVal val="0"/>
                                          </p:val>
                                        </p:tav>
                                      </p:tavLst>
                                    </p:anim>
                                    <p:animEffect transition="in" filter="fade">
                                      <p:cBhvr>
                                        <p:cTn id="34" dur="1000"/>
                                        <p:tgtEl>
                                          <p:spTgt spid="91"/>
                                        </p:tgtEl>
                                      </p:cBhvr>
                                    </p:animEffect>
                                  </p:childTnLst>
                                </p:cTn>
                              </p:par>
                              <p:par>
                                <p:cTn id="35" presetID="49" presetClass="entr" presetSubtype="0" decel="100000" fill="hold" nodeType="withEffect">
                                  <p:stCondLst>
                                    <p:cond delay="0"/>
                                  </p:stCondLst>
                                  <p:childTnLst>
                                    <p:set>
                                      <p:cBhvr>
                                        <p:cTn id="36" dur="1" fill="hold">
                                          <p:stCondLst>
                                            <p:cond delay="0"/>
                                          </p:stCondLst>
                                        </p:cTn>
                                        <p:tgtEl>
                                          <p:spTgt spid="99"/>
                                        </p:tgtEl>
                                        <p:attrNameLst>
                                          <p:attrName>style.visibility</p:attrName>
                                        </p:attrNameLst>
                                      </p:cBhvr>
                                      <p:to>
                                        <p:strVal val="visible"/>
                                      </p:to>
                                    </p:set>
                                    <p:anim calcmode="lin" valueType="num">
                                      <p:cBhvr>
                                        <p:cTn id="37" dur="1000" fill="hold"/>
                                        <p:tgtEl>
                                          <p:spTgt spid="99"/>
                                        </p:tgtEl>
                                        <p:attrNameLst>
                                          <p:attrName>ppt_w</p:attrName>
                                        </p:attrNameLst>
                                      </p:cBhvr>
                                      <p:tavLst>
                                        <p:tav tm="0">
                                          <p:val>
                                            <p:fltVal val="0"/>
                                          </p:val>
                                        </p:tav>
                                        <p:tav tm="100000">
                                          <p:val>
                                            <p:strVal val="#ppt_w"/>
                                          </p:val>
                                        </p:tav>
                                      </p:tavLst>
                                    </p:anim>
                                    <p:anim calcmode="lin" valueType="num">
                                      <p:cBhvr>
                                        <p:cTn id="38" dur="1000" fill="hold"/>
                                        <p:tgtEl>
                                          <p:spTgt spid="99"/>
                                        </p:tgtEl>
                                        <p:attrNameLst>
                                          <p:attrName>ppt_h</p:attrName>
                                        </p:attrNameLst>
                                      </p:cBhvr>
                                      <p:tavLst>
                                        <p:tav tm="0">
                                          <p:val>
                                            <p:fltVal val="0"/>
                                          </p:val>
                                        </p:tav>
                                        <p:tav tm="100000">
                                          <p:val>
                                            <p:strVal val="#ppt_h"/>
                                          </p:val>
                                        </p:tav>
                                      </p:tavLst>
                                    </p:anim>
                                    <p:anim calcmode="lin" valueType="num">
                                      <p:cBhvr>
                                        <p:cTn id="39" dur="1000" fill="hold"/>
                                        <p:tgtEl>
                                          <p:spTgt spid="99"/>
                                        </p:tgtEl>
                                        <p:attrNameLst>
                                          <p:attrName>style.rotation</p:attrName>
                                        </p:attrNameLst>
                                      </p:cBhvr>
                                      <p:tavLst>
                                        <p:tav tm="0">
                                          <p:val>
                                            <p:fltVal val="360"/>
                                          </p:val>
                                        </p:tav>
                                        <p:tav tm="100000">
                                          <p:val>
                                            <p:fltVal val="0"/>
                                          </p:val>
                                        </p:tav>
                                      </p:tavLst>
                                    </p:anim>
                                    <p:animEffect transition="in" filter="fade">
                                      <p:cBhvr>
                                        <p:cTn id="40" dur="1000"/>
                                        <p:tgtEl>
                                          <p:spTgt spid="99"/>
                                        </p:tgtEl>
                                      </p:cBhvr>
                                    </p:animEffect>
                                  </p:childTnLst>
                                </p:cTn>
                              </p:par>
                              <p:par>
                                <p:cTn id="41" presetID="49" presetClass="entr" presetSubtype="0" decel="100000" fill="hold" nodeType="withEffect">
                                  <p:stCondLst>
                                    <p:cond delay="0"/>
                                  </p:stCondLst>
                                  <p:childTnLst>
                                    <p:set>
                                      <p:cBhvr>
                                        <p:cTn id="42" dur="1" fill="hold">
                                          <p:stCondLst>
                                            <p:cond delay="0"/>
                                          </p:stCondLst>
                                        </p:cTn>
                                        <p:tgtEl>
                                          <p:spTgt spid="92"/>
                                        </p:tgtEl>
                                        <p:attrNameLst>
                                          <p:attrName>style.visibility</p:attrName>
                                        </p:attrNameLst>
                                      </p:cBhvr>
                                      <p:to>
                                        <p:strVal val="visible"/>
                                      </p:to>
                                    </p:set>
                                    <p:anim calcmode="lin" valueType="num">
                                      <p:cBhvr>
                                        <p:cTn id="43" dur="1000" fill="hold"/>
                                        <p:tgtEl>
                                          <p:spTgt spid="92"/>
                                        </p:tgtEl>
                                        <p:attrNameLst>
                                          <p:attrName>ppt_w</p:attrName>
                                        </p:attrNameLst>
                                      </p:cBhvr>
                                      <p:tavLst>
                                        <p:tav tm="0">
                                          <p:val>
                                            <p:fltVal val="0"/>
                                          </p:val>
                                        </p:tav>
                                        <p:tav tm="100000">
                                          <p:val>
                                            <p:strVal val="#ppt_w"/>
                                          </p:val>
                                        </p:tav>
                                      </p:tavLst>
                                    </p:anim>
                                    <p:anim calcmode="lin" valueType="num">
                                      <p:cBhvr>
                                        <p:cTn id="44" dur="1000" fill="hold"/>
                                        <p:tgtEl>
                                          <p:spTgt spid="92"/>
                                        </p:tgtEl>
                                        <p:attrNameLst>
                                          <p:attrName>ppt_h</p:attrName>
                                        </p:attrNameLst>
                                      </p:cBhvr>
                                      <p:tavLst>
                                        <p:tav tm="0">
                                          <p:val>
                                            <p:fltVal val="0"/>
                                          </p:val>
                                        </p:tav>
                                        <p:tav tm="100000">
                                          <p:val>
                                            <p:strVal val="#ppt_h"/>
                                          </p:val>
                                        </p:tav>
                                      </p:tavLst>
                                    </p:anim>
                                    <p:anim calcmode="lin" valueType="num">
                                      <p:cBhvr>
                                        <p:cTn id="45" dur="1000" fill="hold"/>
                                        <p:tgtEl>
                                          <p:spTgt spid="92"/>
                                        </p:tgtEl>
                                        <p:attrNameLst>
                                          <p:attrName>style.rotation</p:attrName>
                                        </p:attrNameLst>
                                      </p:cBhvr>
                                      <p:tavLst>
                                        <p:tav tm="0">
                                          <p:val>
                                            <p:fltVal val="360"/>
                                          </p:val>
                                        </p:tav>
                                        <p:tav tm="100000">
                                          <p:val>
                                            <p:fltVal val="0"/>
                                          </p:val>
                                        </p:tav>
                                      </p:tavLst>
                                    </p:anim>
                                    <p:animEffect transition="in" filter="fade">
                                      <p:cBhvr>
                                        <p:cTn id="46" dur="1000"/>
                                        <p:tgtEl>
                                          <p:spTgt spid="92"/>
                                        </p:tgtEl>
                                      </p:cBhvr>
                                    </p:animEffect>
                                  </p:childTnLst>
                                </p:cTn>
                              </p:par>
                            </p:childTnLst>
                          </p:cTn>
                        </p:par>
                      </p:childTnLst>
                    </p:cTn>
                  </p:par>
                  <p:par>
                    <p:cTn id="47" fill="hold">
                      <p:stCondLst>
                        <p:cond delay="indefinite"/>
                      </p:stCondLst>
                      <p:childTnLst>
                        <p:par>
                          <p:cTn id="48" fill="hold">
                            <p:stCondLst>
                              <p:cond delay="0"/>
                            </p:stCondLst>
                            <p:childTnLst>
                              <p:par>
                                <p:cTn id="49" presetID="2" presetClass="exit" presetSubtype="4" fill="hold" nodeType="clickEffect">
                                  <p:stCondLst>
                                    <p:cond delay="0"/>
                                  </p:stCondLst>
                                  <p:childTnLst>
                                    <p:anim calcmode="lin" valueType="num">
                                      <p:cBhvr additive="base">
                                        <p:cTn id="50" dur="1000"/>
                                        <p:tgtEl>
                                          <p:spTgt spid="92"/>
                                        </p:tgtEl>
                                        <p:attrNameLst>
                                          <p:attrName>ppt_x</p:attrName>
                                        </p:attrNameLst>
                                      </p:cBhvr>
                                      <p:tavLst>
                                        <p:tav tm="0">
                                          <p:val>
                                            <p:strVal val="ppt_x"/>
                                          </p:val>
                                        </p:tav>
                                        <p:tav tm="100000">
                                          <p:val>
                                            <p:strVal val="ppt_x"/>
                                          </p:val>
                                        </p:tav>
                                      </p:tavLst>
                                    </p:anim>
                                    <p:anim calcmode="lin" valueType="num">
                                      <p:cBhvr additive="base">
                                        <p:cTn id="51" dur="1000"/>
                                        <p:tgtEl>
                                          <p:spTgt spid="92"/>
                                        </p:tgtEl>
                                        <p:attrNameLst>
                                          <p:attrName>ppt_y</p:attrName>
                                        </p:attrNameLst>
                                      </p:cBhvr>
                                      <p:tavLst>
                                        <p:tav tm="0">
                                          <p:val>
                                            <p:strVal val="ppt_y"/>
                                          </p:val>
                                        </p:tav>
                                        <p:tav tm="100000">
                                          <p:val>
                                            <p:strVal val="1+ppt_h/2"/>
                                          </p:val>
                                        </p:tav>
                                      </p:tavLst>
                                    </p:anim>
                                    <p:set>
                                      <p:cBhvr>
                                        <p:cTn id="52" dur="1" fill="hold">
                                          <p:stCondLst>
                                            <p:cond delay="999"/>
                                          </p:stCondLst>
                                        </p:cTn>
                                        <p:tgtEl>
                                          <p:spTgt spid="92"/>
                                        </p:tgtEl>
                                        <p:attrNameLst>
                                          <p:attrName>style.visibility</p:attrName>
                                        </p:attrNameLst>
                                      </p:cBhvr>
                                      <p:to>
                                        <p:strVal val="hidden"/>
                                      </p:to>
                                    </p:set>
                                  </p:childTnLst>
                                </p:cTn>
                              </p:par>
                              <p:par>
                                <p:cTn id="53" presetID="2" presetClass="exit" presetSubtype="4" fill="hold" nodeType="withEffect">
                                  <p:stCondLst>
                                    <p:cond delay="0"/>
                                  </p:stCondLst>
                                  <p:childTnLst>
                                    <p:anim calcmode="lin" valueType="num">
                                      <p:cBhvr additive="base">
                                        <p:cTn id="54" dur="1000"/>
                                        <p:tgtEl>
                                          <p:spTgt spid="99"/>
                                        </p:tgtEl>
                                        <p:attrNameLst>
                                          <p:attrName>ppt_x</p:attrName>
                                        </p:attrNameLst>
                                      </p:cBhvr>
                                      <p:tavLst>
                                        <p:tav tm="0">
                                          <p:val>
                                            <p:strVal val="ppt_x"/>
                                          </p:val>
                                        </p:tav>
                                        <p:tav tm="100000">
                                          <p:val>
                                            <p:strVal val="ppt_x"/>
                                          </p:val>
                                        </p:tav>
                                      </p:tavLst>
                                    </p:anim>
                                    <p:anim calcmode="lin" valueType="num">
                                      <p:cBhvr additive="base">
                                        <p:cTn id="55" dur="1000"/>
                                        <p:tgtEl>
                                          <p:spTgt spid="99"/>
                                        </p:tgtEl>
                                        <p:attrNameLst>
                                          <p:attrName>ppt_y</p:attrName>
                                        </p:attrNameLst>
                                      </p:cBhvr>
                                      <p:tavLst>
                                        <p:tav tm="0">
                                          <p:val>
                                            <p:strVal val="ppt_y"/>
                                          </p:val>
                                        </p:tav>
                                        <p:tav tm="100000">
                                          <p:val>
                                            <p:strVal val="1+ppt_h/2"/>
                                          </p:val>
                                        </p:tav>
                                      </p:tavLst>
                                    </p:anim>
                                    <p:set>
                                      <p:cBhvr>
                                        <p:cTn id="56" dur="1" fill="hold">
                                          <p:stCondLst>
                                            <p:cond delay="999"/>
                                          </p:stCondLst>
                                        </p:cTn>
                                        <p:tgtEl>
                                          <p:spTgt spid="99"/>
                                        </p:tgtEl>
                                        <p:attrNameLst>
                                          <p:attrName>style.visibility</p:attrName>
                                        </p:attrNameLst>
                                      </p:cBhvr>
                                      <p:to>
                                        <p:strVal val="hidden"/>
                                      </p:to>
                                    </p:set>
                                  </p:childTnLst>
                                </p:cTn>
                              </p:par>
                              <p:par>
                                <p:cTn id="57" presetID="2" presetClass="exit" presetSubtype="4" fill="hold" nodeType="withEffect">
                                  <p:stCondLst>
                                    <p:cond delay="0"/>
                                  </p:stCondLst>
                                  <p:childTnLst>
                                    <p:anim calcmode="lin" valueType="num">
                                      <p:cBhvr additive="base">
                                        <p:cTn id="58" dur="1000"/>
                                        <p:tgtEl>
                                          <p:spTgt spid="98"/>
                                        </p:tgtEl>
                                        <p:attrNameLst>
                                          <p:attrName>ppt_x</p:attrName>
                                        </p:attrNameLst>
                                      </p:cBhvr>
                                      <p:tavLst>
                                        <p:tav tm="0">
                                          <p:val>
                                            <p:strVal val="ppt_x"/>
                                          </p:val>
                                        </p:tav>
                                        <p:tav tm="100000">
                                          <p:val>
                                            <p:strVal val="ppt_x"/>
                                          </p:val>
                                        </p:tav>
                                      </p:tavLst>
                                    </p:anim>
                                    <p:anim calcmode="lin" valueType="num">
                                      <p:cBhvr additive="base">
                                        <p:cTn id="59" dur="1000"/>
                                        <p:tgtEl>
                                          <p:spTgt spid="98"/>
                                        </p:tgtEl>
                                        <p:attrNameLst>
                                          <p:attrName>ppt_y</p:attrName>
                                        </p:attrNameLst>
                                      </p:cBhvr>
                                      <p:tavLst>
                                        <p:tav tm="0">
                                          <p:val>
                                            <p:strVal val="ppt_y"/>
                                          </p:val>
                                        </p:tav>
                                        <p:tav tm="100000">
                                          <p:val>
                                            <p:strVal val="1+ppt_h/2"/>
                                          </p:val>
                                        </p:tav>
                                      </p:tavLst>
                                    </p:anim>
                                    <p:set>
                                      <p:cBhvr>
                                        <p:cTn id="60" dur="1" fill="hold">
                                          <p:stCondLst>
                                            <p:cond delay="999"/>
                                          </p:stCondLst>
                                        </p:cTn>
                                        <p:tgtEl>
                                          <p:spTgt spid="98"/>
                                        </p:tgtEl>
                                        <p:attrNameLst>
                                          <p:attrName>style.visibility</p:attrName>
                                        </p:attrNameLst>
                                      </p:cBhvr>
                                      <p:to>
                                        <p:strVal val="hidden"/>
                                      </p:to>
                                    </p:set>
                                  </p:childTnLst>
                                </p:cTn>
                              </p:par>
                              <p:par>
                                <p:cTn id="61" presetID="2" presetClass="exit" presetSubtype="4" fill="hold" nodeType="withEffect">
                                  <p:stCondLst>
                                    <p:cond delay="0"/>
                                  </p:stCondLst>
                                  <p:childTnLst>
                                    <p:anim calcmode="lin" valueType="num">
                                      <p:cBhvr additive="base">
                                        <p:cTn id="62" dur="1000"/>
                                        <p:tgtEl>
                                          <p:spTgt spid="90"/>
                                        </p:tgtEl>
                                        <p:attrNameLst>
                                          <p:attrName>ppt_x</p:attrName>
                                        </p:attrNameLst>
                                      </p:cBhvr>
                                      <p:tavLst>
                                        <p:tav tm="0">
                                          <p:val>
                                            <p:strVal val="ppt_x"/>
                                          </p:val>
                                        </p:tav>
                                        <p:tav tm="100000">
                                          <p:val>
                                            <p:strVal val="ppt_x"/>
                                          </p:val>
                                        </p:tav>
                                      </p:tavLst>
                                    </p:anim>
                                    <p:anim calcmode="lin" valueType="num">
                                      <p:cBhvr additive="base">
                                        <p:cTn id="63" dur="1000"/>
                                        <p:tgtEl>
                                          <p:spTgt spid="90"/>
                                        </p:tgtEl>
                                        <p:attrNameLst>
                                          <p:attrName>ppt_y</p:attrName>
                                        </p:attrNameLst>
                                      </p:cBhvr>
                                      <p:tavLst>
                                        <p:tav tm="0">
                                          <p:val>
                                            <p:strVal val="ppt_y"/>
                                          </p:val>
                                        </p:tav>
                                        <p:tav tm="100000">
                                          <p:val>
                                            <p:strVal val="1+ppt_h/2"/>
                                          </p:val>
                                        </p:tav>
                                      </p:tavLst>
                                    </p:anim>
                                    <p:set>
                                      <p:cBhvr>
                                        <p:cTn id="64" dur="1" fill="hold">
                                          <p:stCondLst>
                                            <p:cond delay="999"/>
                                          </p:stCondLst>
                                        </p:cTn>
                                        <p:tgtEl>
                                          <p:spTgt spid="90"/>
                                        </p:tgtEl>
                                        <p:attrNameLst>
                                          <p:attrName>style.visibility</p:attrName>
                                        </p:attrNameLst>
                                      </p:cBhvr>
                                      <p:to>
                                        <p:strVal val="hidden"/>
                                      </p:to>
                                    </p:set>
                                  </p:childTnLst>
                                </p:cTn>
                              </p:par>
                              <p:par>
                                <p:cTn id="65" presetID="2" presetClass="exit" presetSubtype="4" fill="hold" nodeType="withEffect">
                                  <p:stCondLst>
                                    <p:cond delay="0"/>
                                  </p:stCondLst>
                                  <p:childTnLst>
                                    <p:anim calcmode="lin" valueType="num">
                                      <p:cBhvr additive="base">
                                        <p:cTn id="66" dur="1000"/>
                                        <p:tgtEl>
                                          <p:spTgt spid="86"/>
                                        </p:tgtEl>
                                        <p:attrNameLst>
                                          <p:attrName>ppt_x</p:attrName>
                                        </p:attrNameLst>
                                      </p:cBhvr>
                                      <p:tavLst>
                                        <p:tav tm="0">
                                          <p:val>
                                            <p:strVal val="ppt_x"/>
                                          </p:val>
                                        </p:tav>
                                        <p:tav tm="100000">
                                          <p:val>
                                            <p:strVal val="ppt_x"/>
                                          </p:val>
                                        </p:tav>
                                      </p:tavLst>
                                    </p:anim>
                                    <p:anim calcmode="lin" valueType="num">
                                      <p:cBhvr additive="base">
                                        <p:cTn id="67" dur="1000"/>
                                        <p:tgtEl>
                                          <p:spTgt spid="86"/>
                                        </p:tgtEl>
                                        <p:attrNameLst>
                                          <p:attrName>ppt_y</p:attrName>
                                        </p:attrNameLst>
                                      </p:cBhvr>
                                      <p:tavLst>
                                        <p:tav tm="0">
                                          <p:val>
                                            <p:strVal val="ppt_y"/>
                                          </p:val>
                                        </p:tav>
                                        <p:tav tm="100000">
                                          <p:val>
                                            <p:strVal val="1+ppt_h/2"/>
                                          </p:val>
                                        </p:tav>
                                      </p:tavLst>
                                    </p:anim>
                                    <p:set>
                                      <p:cBhvr>
                                        <p:cTn id="68" dur="1" fill="hold">
                                          <p:stCondLst>
                                            <p:cond delay="999"/>
                                          </p:stCondLst>
                                        </p:cTn>
                                        <p:tgtEl>
                                          <p:spTgt spid="86"/>
                                        </p:tgtEl>
                                        <p:attrNameLst>
                                          <p:attrName>style.visibility</p:attrName>
                                        </p:attrNameLst>
                                      </p:cBhvr>
                                      <p:to>
                                        <p:strVal val="hidden"/>
                                      </p:to>
                                    </p:set>
                                  </p:childTnLst>
                                </p:cTn>
                              </p:par>
                              <p:par>
                                <p:cTn id="69" presetID="2" presetClass="exit" presetSubtype="4" fill="hold" nodeType="withEffect">
                                  <p:stCondLst>
                                    <p:cond delay="0"/>
                                  </p:stCondLst>
                                  <p:childTnLst>
                                    <p:anim calcmode="lin" valueType="num">
                                      <p:cBhvr additive="base">
                                        <p:cTn id="70" dur="1000"/>
                                        <p:tgtEl>
                                          <p:spTgt spid="97"/>
                                        </p:tgtEl>
                                        <p:attrNameLst>
                                          <p:attrName>ppt_x</p:attrName>
                                        </p:attrNameLst>
                                      </p:cBhvr>
                                      <p:tavLst>
                                        <p:tav tm="0">
                                          <p:val>
                                            <p:strVal val="ppt_x"/>
                                          </p:val>
                                        </p:tav>
                                        <p:tav tm="100000">
                                          <p:val>
                                            <p:strVal val="ppt_x"/>
                                          </p:val>
                                        </p:tav>
                                      </p:tavLst>
                                    </p:anim>
                                    <p:anim calcmode="lin" valueType="num">
                                      <p:cBhvr additive="base">
                                        <p:cTn id="71" dur="1000"/>
                                        <p:tgtEl>
                                          <p:spTgt spid="97"/>
                                        </p:tgtEl>
                                        <p:attrNameLst>
                                          <p:attrName>ppt_y</p:attrName>
                                        </p:attrNameLst>
                                      </p:cBhvr>
                                      <p:tavLst>
                                        <p:tav tm="0">
                                          <p:val>
                                            <p:strVal val="ppt_y"/>
                                          </p:val>
                                        </p:tav>
                                        <p:tav tm="100000">
                                          <p:val>
                                            <p:strVal val="1+ppt_h/2"/>
                                          </p:val>
                                        </p:tav>
                                      </p:tavLst>
                                    </p:anim>
                                    <p:set>
                                      <p:cBhvr>
                                        <p:cTn id="72" dur="1" fill="hold">
                                          <p:stCondLst>
                                            <p:cond delay="999"/>
                                          </p:stCondLst>
                                        </p:cTn>
                                        <p:tgtEl>
                                          <p:spTgt spid="97"/>
                                        </p:tgtEl>
                                        <p:attrNameLst>
                                          <p:attrName>style.visibility</p:attrName>
                                        </p:attrNameLst>
                                      </p:cBhvr>
                                      <p:to>
                                        <p:strVal val="hidden"/>
                                      </p:to>
                                    </p:set>
                                  </p:childTnLst>
                                </p:cTn>
                              </p:par>
                              <p:par>
                                <p:cTn id="73" presetID="2" presetClass="exit" presetSubtype="4" fill="hold" nodeType="withEffect">
                                  <p:stCondLst>
                                    <p:cond delay="0"/>
                                  </p:stCondLst>
                                  <p:childTnLst>
                                    <p:anim calcmode="lin" valueType="num">
                                      <p:cBhvr additive="base">
                                        <p:cTn id="74" dur="1000"/>
                                        <p:tgtEl>
                                          <p:spTgt spid="91"/>
                                        </p:tgtEl>
                                        <p:attrNameLst>
                                          <p:attrName>ppt_x</p:attrName>
                                        </p:attrNameLst>
                                      </p:cBhvr>
                                      <p:tavLst>
                                        <p:tav tm="0">
                                          <p:val>
                                            <p:strVal val="ppt_x"/>
                                          </p:val>
                                        </p:tav>
                                        <p:tav tm="100000">
                                          <p:val>
                                            <p:strVal val="ppt_x"/>
                                          </p:val>
                                        </p:tav>
                                      </p:tavLst>
                                    </p:anim>
                                    <p:anim calcmode="lin" valueType="num">
                                      <p:cBhvr additive="base">
                                        <p:cTn id="75" dur="1000"/>
                                        <p:tgtEl>
                                          <p:spTgt spid="91"/>
                                        </p:tgtEl>
                                        <p:attrNameLst>
                                          <p:attrName>ppt_y</p:attrName>
                                        </p:attrNameLst>
                                      </p:cBhvr>
                                      <p:tavLst>
                                        <p:tav tm="0">
                                          <p:val>
                                            <p:strVal val="ppt_y"/>
                                          </p:val>
                                        </p:tav>
                                        <p:tav tm="100000">
                                          <p:val>
                                            <p:strVal val="1+ppt_h/2"/>
                                          </p:val>
                                        </p:tav>
                                      </p:tavLst>
                                    </p:anim>
                                    <p:set>
                                      <p:cBhvr>
                                        <p:cTn id="76" dur="1" fill="hold">
                                          <p:stCondLst>
                                            <p:cond delay="999"/>
                                          </p:stCondLst>
                                        </p:cTn>
                                        <p:tgtEl>
                                          <p:spTgt spid="91"/>
                                        </p:tgtEl>
                                        <p:attrNameLst>
                                          <p:attrName>style.visibility</p:attrName>
                                        </p:attrNameLst>
                                      </p:cBhvr>
                                      <p:to>
                                        <p:strVal val="hidden"/>
                                      </p:to>
                                    </p:set>
                                  </p:childTnLst>
                                </p:cTn>
                              </p:par>
                            </p:childTnLst>
                          </p:cTn>
                        </p:par>
                        <p:par>
                          <p:cTn id="77" fill="hold">
                            <p:stCondLst>
                              <p:cond delay="1000"/>
                            </p:stCondLst>
                            <p:childTnLst>
                              <p:par>
                                <p:cTn id="78" presetID="49" presetClass="entr" presetSubtype="0" decel="100000" fill="hold" nodeType="afterEffect">
                                  <p:stCondLst>
                                    <p:cond delay="0"/>
                                  </p:stCondLst>
                                  <p:childTnLst>
                                    <p:set>
                                      <p:cBhvr>
                                        <p:cTn id="79" dur="1" fill="hold">
                                          <p:stCondLst>
                                            <p:cond delay="0"/>
                                          </p:stCondLst>
                                        </p:cTn>
                                        <p:tgtEl>
                                          <p:spTgt spid="104"/>
                                        </p:tgtEl>
                                        <p:attrNameLst>
                                          <p:attrName>style.visibility</p:attrName>
                                        </p:attrNameLst>
                                      </p:cBhvr>
                                      <p:to>
                                        <p:strVal val="visible"/>
                                      </p:to>
                                    </p:set>
                                    <p:anim calcmode="lin" valueType="num">
                                      <p:cBhvr>
                                        <p:cTn id="80" dur="1000" fill="hold"/>
                                        <p:tgtEl>
                                          <p:spTgt spid="104"/>
                                        </p:tgtEl>
                                        <p:attrNameLst>
                                          <p:attrName>ppt_w</p:attrName>
                                        </p:attrNameLst>
                                      </p:cBhvr>
                                      <p:tavLst>
                                        <p:tav tm="0">
                                          <p:val>
                                            <p:fltVal val="0"/>
                                          </p:val>
                                        </p:tav>
                                        <p:tav tm="100000">
                                          <p:val>
                                            <p:strVal val="#ppt_w"/>
                                          </p:val>
                                        </p:tav>
                                      </p:tavLst>
                                    </p:anim>
                                    <p:anim calcmode="lin" valueType="num">
                                      <p:cBhvr>
                                        <p:cTn id="81" dur="1000" fill="hold"/>
                                        <p:tgtEl>
                                          <p:spTgt spid="104"/>
                                        </p:tgtEl>
                                        <p:attrNameLst>
                                          <p:attrName>ppt_h</p:attrName>
                                        </p:attrNameLst>
                                      </p:cBhvr>
                                      <p:tavLst>
                                        <p:tav tm="0">
                                          <p:val>
                                            <p:fltVal val="0"/>
                                          </p:val>
                                        </p:tav>
                                        <p:tav tm="100000">
                                          <p:val>
                                            <p:strVal val="#ppt_h"/>
                                          </p:val>
                                        </p:tav>
                                      </p:tavLst>
                                    </p:anim>
                                    <p:anim calcmode="lin" valueType="num">
                                      <p:cBhvr>
                                        <p:cTn id="82" dur="1000" fill="hold"/>
                                        <p:tgtEl>
                                          <p:spTgt spid="104"/>
                                        </p:tgtEl>
                                        <p:attrNameLst>
                                          <p:attrName>style.rotation</p:attrName>
                                        </p:attrNameLst>
                                      </p:cBhvr>
                                      <p:tavLst>
                                        <p:tav tm="0">
                                          <p:val>
                                            <p:fltVal val="360"/>
                                          </p:val>
                                        </p:tav>
                                        <p:tav tm="100000">
                                          <p:val>
                                            <p:fltVal val="0"/>
                                          </p:val>
                                        </p:tav>
                                      </p:tavLst>
                                    </p:anim>
                                    <p:animEffect transition="in" filter="fade">
                                      <p:cBhvr>
                                        <p:cTn id="83" dur="1000"/>
                                        <p:tgtEl>
                                          <p:spTgt spid="104"/>
                                        </p:tgtEl>
                                      </p:cBhvr>
                                    </p:animEffect>
                                  </p:childTnLst>
                                </p:cTn>
                              </p:par>
                              <p:par>
                                <p:cTn id="84" presetID="49" presetClass="entr" presetSubtype="0" decel="100000" fill="hold" nodeType="withEffect">
                                  <p:stCondLst>
                                    <p:cond delay="0"/>
                                  </p:stCondLst>
                                  <p:childTnLst>
                                    <p:set>
                                      <p:cBhvr>
                                        <p:cTn id="85" dur="1" fill="hold">
                                          <p:stCondLst>
                                            <p:cond delay="0"/>
                                          </p:stCondLst>
                                        </p:cTn>
                                        <p:tgtEl>
                                          <p:spTgt spid="106"/>
                                        </p:tgtEl>
                                        <p:attrNameLst>
                                          <p:attrName>style.visibility</p:attrName>
                                        </p:attrNameLst>
                                      </p:cBhvr>
                                      <p:to>
                                        <p:strVal val="visible"/>
                                      </p:to>
                                    </p:set>
                                    <p:anim calcmode="lin" valueType="num">
                                      <p:cBhvr>
                                        <p:cTn id="86" dur="1000" fill="hold"/>
                                        <p:tgtEl>
                                          <p:spTgt spid="106"/>
                                        </p:tgtEl>
                                        <p:attrNameLst>
                                          <p:attrName>ppt_w</p:attrName>
                                        </p:attrNameLst>
                                      </p:cBhvr>
                                      <p:tavLst>
                                        <p:tav tm="0">
                                          <p:val>
                                            <p:fltVal val="0"/>
                                          </p:val>
                                        </p:tav>
                                        <p:tav tm="100000">
                                          <p:val>
                                            <p:strVal val="#ppt_w"/>
                                          </p:val>
                                        </p:tav>
                                      </p:tavLst>
                                    </p:anim>
                                    <p:anim calcmode="lin" valueType="num">
                                      <p:cBhvr>
                                        <p:cTn id="87" dur="1000" fill="hold"/>
                                        <p:tgtEl>
                                          <p:spTgt spid="106"/>
                                        </p:tgtEl>
                                        <p:attrNameLst>
                                          <p:attrName>ppt_h</p:attrName>
                                        </p:attrNameLst>
                                      </p:cBhvr>
                                      <p:tavLst>
                                        <p:tav tm="0">
                                          <p:val>
                                            <p:fltVal val="0"/>
                                          </p:val>
                                        </p:tav>
                                        <p:tav tm="100000">
                                          <p:val>
                                            <p:strVal val="#ppt_h"/>
                                          </p:val>
                                        </p:tav>
                                      </p:tavLst>
                                    </p:anim>
                                    <p:anim calcmode="lin" valueType="num">
                                      <p:cBhvr>
                                        <p:cTn id="88" dur="1000" fill="hold"/>
                                        <p:tgtEl>
                                          <p:spTgt spid="106"/>
                                        </p:tgtEl>
                                        <p:attrNameLst>
                                          <p:attrName>style.rotation</p:attrName>
                                        </p:attrNameLst>
                                      </p:cBhvr>
                                      <p:tavLst>
                                        <p:tav tm="0">
                                          <p:val>
                                            <p:fltVal val="360"/>
                                          </p:val>
                                        </p:tav>
                                        <p:tav tm="100000">
                                          <p:val>
                                            <p:fltVal val="0"/>
                                          </p:val>
                                        </p:tav>
                                      </p:tavLst>
                                    </p:anim>
                                    <p:animEffect transition="in" filter="fade">
                                      <p:cBhvr>
                                        <p:cTn id="89" dur="1000"/>
                                        <p:tgtEl>
                                          <p:spTgt spid="106"/>
                                        </p:tgtEl>
                                      </p:cBhvr>
                                    </p:animEffect>
                                  </p:childTnLst>
                                </p:cTn>
                              </p:par>
                              <p:par>
                                <p:cTn id="90" presetID="49" presetClass="entr" presetSubtype="0" decel="100000" fill="hold" nodeType="withEffect">
                                  <p:stCondLst>
                                    <p:cond delay="0"/>
                                  </p:stCondLst>
                                  <p:childTnLst>
                                    <p:set>
                                      <p:cBhvr>
                                        <p:cTn id="91" dur="1" fill="hold">
                                          <p:stCondLst>
                                            <p:cond delay="0"/>
                                          </p:stCondLst>
                                        </p:cTn>
                                        <p:tgtEl>
                                          <p:spTgt spid="107"/>
                                        </p:tgtEl>
                                        <p:attrNameLst>
                                          <p:attrName>style.visibility</p:attrName>
                                        </p:attrNameLst>
                                      </p:cBhvr>
                                      <p:to>
                                        <p:strVal val="visible"/>
                                      </p:to>
                                    </p:set>
                                    <p:anim calcmode="lin" valueType="num">
                                      <p:cBhvr>
                                        <p:cTn id="92" dur="1000" fill="hold"/>
                                        <p:tgtEl>
                                          <p:spTgt spid="107"/>
                                        </p:tgtEl>
                                        <p:attrNameLst>
                                          <p:attrName>ppt_w</p:attrName>
                                        </p:attrNameLst>
                                      </p:cBhvr>
                                      <p:tavLst>
                                        <p:tav tm="0">
                                          <p:val>
                                            <p:fltVal val="0"/>
                                          </p:val>
                                        </p:tav>
                                        <p:tav tm="100000">
                                          <p:val>
                                            <p:strVal val="#ppt_w"/>
                                          </p:val>
                                        </p:tav>
                                      </p:tavLst>
                                    </p:anim>
                                    <p:anim calcmode="lin" valueType="num">
                                      <p:cBhvr>
                                        <p:cTn id="93" dur="1000" fill="hold"/>
                                        <p:tgtEl>
                                          <p:spTgt spid="107"/>
                                        </p:tgtEl>
                                        <p:attrNameLst>
                                          <p:attrName>ppt_h</p:attrName>
                                        </p:attrNameLst>
                                      </p:cBhvr>
                                      <p:tavLst>
                                        <p:tav tm="0">
                                          <p:val>
                                            <p:fltVal val="0"/>
                                          </p:val>
                                        </p:tav>
                                        <p:tav tm="100000">
                                          <p:val>
                                            <p:strVal val="#ppt_h"/>
                                          </p:val>
                                        </p:tav>
                                      </p:tavLst>
                                    </p:anim>
                                    <p:anim calcmode="lin" valueType="num">
                                      <p:cBhvr>
                                        <p:cTn id="94" dur="1000" fill="hold"/>
                                        <p:tgtEl>
                                          <p:spTgt spid="107"/>
                                        </p:tgtEl>
                                        <p:attrNameLst>
                                          <p:attrName>style.rotation</p:attrName>
                                        </p:attrNameLst>
                                      </p:cBhvr>
                                      <p:tavLst>
                                        <p:tav tm="0">
                                          <p:val>
                                            <p:fltVal val="360"/>
                                          </p:val>
                                        </p:tav>
                                        <p:tav tm="100000">
                                          <p:val>
                                            <p:fltVal val="0"/>
                                          </p:val>
                                        </p:tav>
                                      </p:tavLst>
                                    </p:anim>
                                    <p:animEffect transition="in" filter="fade">
                                      <p:cBhvr>
                                        <p:cTn id="95" dur="1000"/>
                                        <p:tgtEl>
                                          <p:spTgt spid="107"/>
                                        </p:tgtEl>
                                      </p:cBhvr>
                                    </p:animEffect>
                                  </p:childTnLst>
                                </p:cTn>
                              </p:par>
                              <p:par>
                                <p:cTn id="96" presetID="49" presetClass="entr" presetSubtype="0" decel="100000" fill="hold" nodeType="withEffect">
                                  <p:stCondLst>
                                    <p:cond delay="0"/>
                                  </p:stCondLst>
                                  <p:childTnLst>
                                    <p:set>
                                      <p:cBhvr>
                                        <p:cTn id="97" dur="1" fill="hold">
                                          <p:stCondLst>
                                            <p:cond delay="0"/>
                                          </p:stCondLst>
                                        </p:cTn>
                                        <p:tgtEl>
                                          <p:spTgt spid="108"/>
                                        </p:tgtEl>
                                        <p:attrNameLst>
                                          <p:attrName>style.visibility</p:attrName>
                                        </p:attrNameLst>
                                      </p:cBhvr>
                                      <p:to>
                                        <p:strVal val="visible"/>
                                      </p:to>
                                    </p:set>
                                    <p:anim calcmode="lin" valueType="num">
                                      <p:cBhvr>
                                        <p:cTn id="98" dur="1000" fill="hold"/>
                                        <p:tgtEl>
                                          <p:spTgt spid="108"/>
                                        </p:tgtEl>
                                        <p:attrNameLst>
                                          <p:attrName>ppt_w</p:attrName>
                                        </p:attrNameLst>
                                      </p:cBhvr>
                                      <p:tavLst>
                                        <p:tav tm="0">
                                          <p:val>
                                            <p:fltVal val="0"/>
                                          </p:val>
                                        </p:tav>
                                        <p:tav tm="100000">
                                          <p:val>
                                            <p:strVal val="#ppt_w"/>
                                          </p:val>
                                        </p:tav>
                                      </p:tavLst>
                                    </p:anim>
                                    <p:anim calcmode="lin" valueType="num">
                                      <p:cBhvr>
                                        <p:cTn id="99" dur="1000" fill="hold"/>
                                        <p:tgtEl>
                                          <p:spTgt spid="108"/>
                                        </p:tgtEl>
                                        <p:attrNameLst>
                                          <p:attrName>ppt_h</p:attrName>
                                        </p:attrNameLst>
                                      </p:cBhvr>
                                      <p:tavLst>
                                        <p:tav tm="0">
                                          <p:val>
                                            <p:fltVal val="0"/>
                                          </p:val>
                                        </p:tav>
                                        <p:tav tm="100000">
                                          <p:val>
                                            <p:strVal val="#ppt_h"/>
                                          </p:val>
                                        </p:tav>
                                      </p:tavLst>
                                    </p:anim>
                                    <p:anim calcmode="lin" valueType="num">
                                      <p:cBhvr>
                                        <p:cTn id="100" dur="1000" fill="hold"/>
                                        <p:tgtEl>
                                          <p:spTgt spid="108"/>
                                        </p:tgtEl>
                                        <p:attrNameLst>
                                          <p:attrName>style.rotation</p:attrName>
                                        </p:attrNameLst>
                                      </p:cBhvr>
                                      <p:tavLst>
                                        <p:tav tm="0">
                                          <p:val>
                                            <p:fltVal val="360"/>
                                          </p:val>
                                        </p:tav>
                                        <p:tav tm="100000">
                                          <p:val>
                                            <p:fltVal val="0"/>
                                          </p:val>
                                        </p:tav>
                                      </p:tavLst>
                                    </p:anim>
                                    <p:animEffect transition="in" filter="fade">
                                      <p:cBhvr>
                                        <p:cTn id="101" dur="1000"/>
                                        <p:tgtEl>
                                          <p:spTgt spid="108"/>
                                        </p:tgtEl>
                                      </p:cBhvr>
                                    </p:animEffect>
                                  </p:childTnLst>
                                </p:cTn>
                              </p:par>
                              <p:par>
                                <p:cTn id="102" presetID="49" presetClass="entr" presetSubtype="0" decel="100000" fill="hold" nodeType="withEffect">
                                  <p:stCondLst>
                                    <p:cond delay="0"/>
                                  </p:stCondLst>
                                  <p:childTnLst>
                                    <p:set>
                                      <p:cBhvr>
                                        <p:cTn id="103" dur="1" fill="hold">
                                          <p:stCondLst>
                                            <p:cond delay="0"/>
                                          </p:stCondLst>
                                        </p:cTn>
                                        <p:tgtEl>
                                          <p:spTgt spid="114"/>
                                        </p:tgtEl>
                                        <p:attrNameLst>
                                          <p:attrName>style.visibility</p:attrName>
                                        </p:attrNameLst>
                                      </p:cBhvr>
                                      <p:to>
                                        <p:strVal val="visible"/>
                                      </p:to>
                                    </p:set>
                                    <p:anim calcmode="lin" valueType="num">
                                      <p:cBhvr>
                                        <p:cTn id="104" dur="1000" fill="hold"/>
                                        <p:tgtEl>
                                          <p:spTgt spid="114"/>
                                        </p:tgtEl>
                                        <p:attrNameLst>
                                          <p:attrName>ppt_w</p:attrName>
                                        </p:attrNameLst>
                                      </p:cBhvr>
                                      <p:tavLst>
                                        <p:tav tm="0">
                                          <p:val>
                                            <p:fltVal val="0"/>
                                          </p:val>
                                        </p:tav>
                                        <p:tav tm="100000">
                                          <p:val>
                                            <p:strVal val="#ppt_w"/>
                                          </p:val>
                                        </p:tav>
                                      </p:tavLst>
                                    </p:anim>
                                    <p:anim calcmode="lin" valueType="num">
                                      <p:cBhvr>
                                        <p:cTn id="105" dur="1000" fill="hold"/>
                                        <p:tgtEl>
                                          <p:spTgt spid="114"/>
                                        </p:tgtEl>
                                        <p:attrNameLst>
                                          <p:attrName>ppt_h</p:attrName>
                                        </p:attrNameLst>
                                      </p:cBhvr>
                                      <p:tavLst>
                                        <p:tav tm="0">
                                          <p:val>
                                            <p:fltVal val="0"/>
                                          </p:val>
                                        </p:tav>
                                        <p:tav tm="100000">
                                          <p:val>
                                            <p:strVal val="#ppt_h"/>
                                          </p:val>
                                        </p:tav>
                                      </p:tavLst>
                                    </p:anim>
                                    <p:anim calcmode="lin" valueType="num">
                                      <p:cBhvr>
                                        <p:cTn id="106" dur="1000" fill="hold"/>
                                        <p:tgtEl>
                                          <p:spTgt spid="114"/>
                                        </p:tgtEl>
                                        <p:attrNameLst>
                                          <p:attrName>style.rotation</p:attrName>
                                        </p:attrNameLst>
                                      </p:cBhvr>
                                      <p:tavLst>
                                        <p:tav tm="0">
                                          <p:val>
                                            <p:fltVal val="360"/>
                                          </p:val>
                                        </p:tav>
                                        <p:tav tm="100000">
                                          <p:val>
                                            <p:fltVal val="0"/>
                                          </p:val>
                                        </p:tav>
                                      </p:tavLst>
                                    </p:anim>
                                    <p:animEffect transition="in" filter="fade">
                                      <p:cBhvr>
                                        <p:cTn id="107" dur="1000"/>
                                        <p:tgtEl>
                                          <p:spTgt spid="114"/>
                                        </p:tgtEl>
                                      </p:cBhvr>
                                    </p:animEffect>
                                  </p:childTnLst>
                                </p:cTn>
                              </p:par>
                              <p:par>
                                <p:cTn id="108" presetID="49" presetClass="entr" presetSubtype="0" decel="100000" fill="hold" nodeType="withEffect">
                                  <p:stCondLst>
                                    <p:cond delay="0"/>
                                  </p:stCondLst>
                                  <p:childTnLst>
                                    <p:set>
                                      <p:cBhvr>
                                        <p:cTn id="109" dur="1" fill="hold">
                                          <p:stCondLst>
                                            <p:cond delay="0"/>
                                          </p:stCondLst>
                                        </p:cTn>
                                        <p:tgtEl>
                                          <p:spTgt spid="115"/>
                                        </p:tgtEl>
                                        <p:attrNameLst>
                                          <p:attrName>style.visibility</p:attrName>
                                        </p:attrNameLst>
                                      </p:cBhvr>
                                      <p:to>
                                        <p:strVal val="visible"/>
                                      </p:to>
                                    </p:set>
                                    <p:anim calcmode="lin" valueType="num">
                                      <p:cBhvr>
                                        <p:cTn id="110" dur="1000" fill="hold"/>
                                        <p:tgtEl>
                                          <p:spTgt spid="115"/>
                                        </p:tgtEl>
                                        <p:attrNameLst>
                                          <p:attrName>ppt_w</p:attrName>
                                        </p:attrNameLst>
                                      </p:cBhvr>
                                      <p:tavLst>
                                        <p:tav tm="0">
                                          <p:val>
                                            <p:fltVal val="0"/>
                                          </p:val>
                                        </p:tav>
                                        <p:tav tm="100000">
                                          <p:val>
                                            <p:strVal val="#ppt_w"/>
                                          </p:val>
                                        </p:tav>
                                      </p:tavLst>
                                    </p:anim>
                                    <p:anim calcmode="lin" valueType="num">
                                      <p:cBhvr>
                                        <p:cTn id="111" dur="1000" fill="hold"/>
                                        <p:tgtEl>
                                          <p:spTgt spid="115"/>
                                        </p:tgtEl>
                                        <p:attrNameLst>
                                          <p:attrName>ppt_h</p:attrName>
                                        </p:attrNameLst>
                                      </p:cBhvr>
                                      <p:tavLst>
                                        <p:tav tm="0">
                                          <p:val>
                                            <p:fltVal val="0"/>
                                          </p:val>
                                        </p:tav>
                                        <p:tav tm="100000">
                                          <p:val>
                                            <p:strVal val="#ppt_h"/>
                                          </p:val>
                                        </p:tav>
                                      </p:tavLst>
                                    </p:anim>
                                    <p:anim calcmode="lin" valueType="num">
                                      <p:cBhvr>
                                        <p:cTn id="112" dur="1000" fill="hold"/>
                                        <p:tgtEl>
                                          <p:spTgt spid="115"/>
                                        </p:tgtEl>
                                        <p:attrNameLst>
                                          <p:attrName>style.rotation</p:attrName>
                                        </p:attrNameLst>
                                      </p:cBhvr>
                                      <p:tavLst>
                                        <p:tav tm="0">
                                          <p:val>
                                            <p:fltVal val="360"/>
                                          </p:val>
                                        </p:tav>
                                        <p:tav tm="100000">
                                          <p:val>
                                            <p:fltVal val="0"/>
                                          </p:val>
                                        </p:tav>
                                      </p:tavLst>
                                    </p:anim>
                                    <p:animEffect transition="in" filter="fade">
                                      <p:cBhvr>
                                        <p:cTn id="113" dur="1000"/>
                                        <p:tgtEl>
                                          <p:spTgt spid="115"/>
                                        </p:tgtEl>
                                      </p:cBhvr>
                                    </p:animEffect>
                                  </p:childTnLst>
                                </p:cTn>
                              </p:par>
                              <p:par>
                                <p:cTn id="114" presetID="49" presetClass="entr" presetSubtype="0" decel="100000" fill="hold" nodeType="withEffect">
                                  <p:stCondLst>
                                    <p:cond delay="0"/>
                                  </p:stCondLst>
                                  <p:childTnLst>
                                    <p:set>
                                      <p:cBhvr>
                                        <p:cTn id="115" dur="1" fill="hold">
                                          <p:stCondLst>
                                            <p:cond delay="0"/>
                                          </p:stCondLst>
                                        </p:cTn>
                                        <p:tgtEl>
                                          <p:spTgt spid="120"/>
                                        </p:tgtEl>
                                        <p:attrNameLst>
                                          <p:attrName>style.visibility</p:attrName>
                                        </p:attrNameLst>
                                      </p:cBhvr>
                                      <p:to>
                                        <p:strVal val="visible"/>
                                      </p:to>
                                    </p:set>
                                    <p:anim calcmode="lin" valueType="num">
                                      <p:cBhvr>
                                        <p:cTn id="116" dur="1000" fill="hold"/>
                                        <p:tgtEl>
                                          <p:spTgt spid="120"/>
                                        </p:tgtEl>
                                        <p:attrNameLst>
                                          <p:attrName>ppt_w</p:attrName>
                                        </p:attrNameLst>
                                      </p:cBhvr>
                                      <p:tavLst>
                                        <p:tav tm="0">
                                          <p:val>
                                            <p:fltVal val="0"/>
                                          </p:val>
                                        </p:tav>
                                        <p:tav tm="100000">
                                          <p:val>
                                            <p:strVal val="#ppt_w"/>
                                          </p:val>
                                        </p:tav>
                                      </p:tavLst>
                                    </p:anim>
                                    <p:anim calcmode="lin" valueType="num">
                                      <p:cBhvr>
                                        <p:cTn id="117" dur="1000" fill="hold"/>
                                        <p:tgtEl>
                                          <p:spTgt spid="120"/>
                                        </p:tgtEl>
                                        <p:attrNameLst>
                                          <p:attrName>ppt_h</p:attrName>
                                        </p:attrNameLst>
                                      </p:cBhvr>
                                      <p:tavLst>
                                        <p:tav tm="0">
                                          <p:val>
                                            <p:fltVal val="0"/>
                                          </p:val>
                                        </p:tav>
                                        <p:tav tm="100000">
                                          <p:val>
                                            <p:strVal val="#ppt_h"/>
                                          </p:val>
                                        </p:tav>
                                      </p:tavLst>
                                    </p:anim>
                                    <p:anim calcmode="lin" valueType="num">
                                      <p:cBhvr>
                                        <p:cTn id="118" dur="1000" fill="hold"/>
                                        <p:tgtEl>
                                          <p:spTgt spid="120"/>
                                        </p:tgtEl>
                                        <p:attrNameLst>
                                          <p:attrName>style.rotation</p:attrName>
                                        </p:attrNameLst>
                                      </p:cBhvr>
                                      <p:tavLst>
                                        <p:tav tm="0">
                                          <p:val>
                                            <p:fltVal val="360"/>
                                          </p:val>
                                        </p:tav>
                                        <p:tav tm="100000">
                                          <p:val>
                                            <p:fltVal val="0"/>
                                          </p:val>
                                        </p:tav>
                                      </p:tavLst>
                                    </p:anim>
                                    <p:animEffect transition="in" filter="fade">
                                      <p:cBhvr>
                                        <p:cTn id="119" dur="1000"/>
                                        <p:tgtEl>
                                          <p:spTgt spid="120"/>
                                        </p:tgtEl>
                                      </p:cBhvr>
                                    </p:animEffect>
                                  </p:childTnLst>
                                </p:cTn>
                              </p:par>
                            </p:childTnLst>
                          </p:cTn>
                        </p:par>
                      </p:childTnLst>
                    </p:cTn>
                  </p:par>
                  <p:par>
                    <p:cTn id="120" fill="hold">
                      <p:stCondLst>
                        <p:cond delay="indefinite"/>
                      </p:stCondLst>
                      <p:childTnLst>
                        <p:par>
                          <p:cTn id="121" fill="hold">
                            <p:stCondLst>
                              <p:cond delay="0"/>
                            </p:stCondLst>
                            <p:childTnLst>
                              <p:par>
                                <p:cTn id="122" presetID="2" presetClass="exit" presetSubtype="4" fill="hold" nodeType="clickEffect">
                                  <p:stCondLst>
                                    <p:cond delay="0"/>
                                  </p:stCondLst>
                                  <p:childTnLst>
                                    <p:anim calcmode="lin" valueType="num">
                                      <p:cBhvr additive="base">
                                        <p:cTn id="123" dur="1000"/>
                                        <p:tgtEl>
                                          <p:spTgt spid="104"/>
                                        </p:tgtEl>
                                        <p:attrNameLst>
                                          <p:attrName>ppt_x</p:attrName>
                                        </p:attrNameLst>
                                      </p:cBhvr>
                                      <p:tavLst>
                                        <p:tav tm="0">
                                          <p:val>
                                            <p:strVal val="ppt_x"/>
                                          </p:val>
                                        </p:tav>
                                        <p:tav tm="100000">
                                          <p:val>
                                            <p:strVal val="ppt_x"/>
                                          </p:val>
                                        </p:tav>
                                      </p:tavLst>
                                    </p:anim>
                                    <p:anim calcmode="lin" valueType="num">
                                      <p:cBhvr additive="base">
                                        <p:cTn id="124" dur="1000"/>
                                        <p:tgtEl>
                                          <p:spTgt spid="104"/>
                                        </p:tgtEl>
                                        <p:attrNameLst>
                                          <p:attrName>ppt_y</p:attrName>
                                        </p:attrNameLst>
                                      </p:cBhvr>
                                      <p:tavLst>
                                        <p:tav tm="0">
                                          <p:val>
                                            <p:strVal val="ppt_y"/>
                                          </p:val>
                                        </p:tav>
                                        <p:tav tm="100000">
                                          <p:val>
                                            <p:strVal val="1+ppt_h/2"/>
                                          </p:val>
                                        </p:tav>
                                      </p:tavLst>
                                    </p:anim>
                                    <p:set>
                                      <p:cBhvr>
                                        <p:cTn id="125" dur="1" fill="hold">
                                          <p:stCondLst>
                                            <p:cond delay="999"/>
                                          </p:stCondLst>
                                        </p:cTn>
                                        <p:tgtEl>
                                          <p:spTgt spid="104"/>
                                        </p:tgtEl>
                                        <p:attrNameLst>
                                          <p:attrName>style.visibility</p:attrName>
                                        </p:attrNameLst>
                                      </p:cBhvr>
                                      <p:to>
                                        <p:strVal val="hidden"/>
                                      </p:to>
                                    </p:set>
                                  </p:childTnLst>
                                </p:cTn>
                              </p:par>
                              <p:par>
                                <p:cTn id="126" presetID="2" presetClass="exit" presetSubtype="4" fill="hold" nodeType="withEffect">
                                  <p:stCondLst>
                                    <p:cond delay="0"/>
                                  </p:stCondLst>
                                  <p:childTnLst>
                                    <p:anim calcmode="lin" valueType="num">
                                      <p:cBhvr additive="base">
                                        <p:cTn id="127" dur="1000"/>
                                        <p:tgtEl>
                                          <p:spTgt spid="106"/>
                                        </p:tgtEl>
                                        <p:attrNameLst>
                                          <p:attrName>ppt_x</p:attrName>
                                        </p:attrNameLst>
                                      </p:cBhvr>
                                      <p:tavLst>
                                        <p:tav tm="0">
                                          <p:val>
                                            <p:strVal val="ppt_x"/>
                                          </p:val>
                                        </p:tav>
                                        <p:tav tm="100000">
                                          <p:val>
                                            <p:strVal val="ppt_x"/>
                                          </p:val>
                                        </p:tav>
                                      </p:tavLst>
                                    </p:anim>
                                    <p:anim calcmode="lin" valueType="num">
                                      <p:cBhvr additive="base">
                                        <p:cTn id="128" dur="1000"/>
                                        <p:tgtEl>
                                          <p:spTgt spid="106"/>
                                        </p:tgtEl>
                                        <p:attrNameLst>
                                          <p:attrName>ppt_y</p:attrName>
                                        </p:attrNameLst>
                                      </p:cBhvr>
                                      <p:tavLst>
                                        <p:tav tm="0">
                                          <p:val>
                                            <p:strVal val="ppt_y"/>
                                          </p:val>
                                        </p:tav>
                                        <p:tav tm="100000">
                                          <p:val>
                                            <p:strVal val="1+ppt_h/2"/>
                                          </p:val>
                                        </p:tav>
                                      </p:tavLst>
                                    </p:anim>
                                    <p:set>
                                      <p:cBhvr>
                                        <p:cTn id="129" dur="1" fill="hold">
                                          <p:stCondLst>
                                            <p:cond delay="999"/>
                                          </p:stCondLst>
                                        </p:cTn>
                                        <p:tgtEl>
                                          <p:spTgt spid="106"/>
                                        </p:tgtEl>
                                        <p:attrNameLst>
                                          <p:attrName>style.visibility</p:attrName>
                                        </p:attrNameLst>
                                      </p:cBhvr>
                                      <p:to>
                                        <p:strVal val="hidden"/>
                                      </p:to>
                                    </p:set>
                                  </p:childTnLst>
                                </p:cTn>
                              </p:par>
                              <p:par>
                                <p:cTn id="130" presetID="2" presetClass="exit" presetSubtype="4" fill="hold" nodeType="withEffect">
                                  <p:stCondLst>
                                    <p:cond delay="0"/>
                                  </p:stCondLst>
                                  <p:childTnLst>
                                    <p:anim calcmode="lin" valueType="num">
                                      <p:cBhvr additive="base">
                                        <p:cTn id="131" dur="1000"/>
                                        <p:tgtEl>
                                          <p:spTgt spid="107"/>
                                        </p:tgtEl>
                                        <p:attrNameLst>
                                          <p:attrName>ppt_x</p:attrName>
                                        </p:attrNameLst>
                                      </p:cBhvr>
                                      <p:tavLst>
                                        <p:tav tm="0">
                                          <p:val>
                                            <p:strVal val="ppt_x"/>
                                          </p:val>
                                        </p:tav>
                                        <p:tav tm="100000">
                                          <p:val>
                                            <p:strVal val="ppt_x"/>
                                          </p:val>
                                        </p:tav>
                                      </p:tavLst>
                                    </p:anim>
                                    <p:anim calcmode="lin" valueType="num">
                                      <p:cBhvr additive="base">
                                        <p:cTn id="132" dur="1000"/>
                                        <p:tgtEl>
                                          <p:spTgt spid="107"/>
                                        </p:tgtEl>
                                        <p:attrNameLst>
                                          <p:attrName>ppt_y</p:attrName>
                                        </p:attrNameLst>
                                      </p:cBhvr>
                                      <p:tavLst>
                                        <p:tav tm="0">
                                          <p:val>
                                            <p:strVal val="ppt_y"/>
                                          </p:val>
                                        </p:tav>
                                        <p:tav tm="100000">
                                          <p:val>
                                            <p:strVal val="1+ppt_h/2"/>
                                          </p:val>
                                        </p:tav>
                                      </p:tavLst>
                                    </p:anim>
                                    <p:set>
                                      <p:cBhvr>
                                        <p:cTn id="133" dur="1" fill="hold">
                                          <p:stCondLst>
                                            <p:cond delay="999"/>
                                          </p:stCondLst>
                                        </p:cTn>
                                        <p:tgtEl>
                                          <p:spTgt spid="107"/>
                                        </p:tgtEl>
                                        <p:attrNameLst>
                                          <p:attrName>style.visibility</p:attrName>
                                        </p:attrNameLst>
                                      </p:cBhvr>
                                      <p:to>
                                        <p:strVal val="hidden"/>
                                      </p:to>
                                    </p:set>
                                  </p:childTnLst>
                                </p:cTn>
                              </p:par>
                              <p:par>
                                <p:cTn id="134" presetID="2" presetClass="exit" presetSubtype="4" fill="hold" nodeType="withEffect">
                                  <p:stCondLst>
                                    <p:cond delay="0"/>
                                  </p:stCondLst>
                                  <p:childTnLst>
                                    <p:anim calcmode="lin" valueType="num">
                                      <p:cBhvr additive="base">
                                        <p:cTn id="135" dur="1000"/>
                                        <p:tgtEl>
                                          <p:spTgt spid="108"/>
                                        </p:tgtEl>
                                        <p:attrNameLst>
                                          <p:attrName>ppt_x</p:attrName>
                                        </p:attrNameLst>
                                      </p:cBhvr>
                                      <p:tavLst>
                                        <p:tav tm="0">
                                          <p:val>
                                            <p:strVal val="ppt_x"/>
                                          </p:val>
                                        </p:tav>
                                        <p:tav tm="100000">
                                          <p:val>
                                            <p:strVal val="ppt_x"/>
                                          </p:val>
                                        </p:tav>
                                      </p:tavLst>
                                    </p:anim>
                                    <p:anim calcmode="lin" valueType="num">
                                      <p:cBhvr additive="base">
                                        <p:cTn id="136" dur="1000"/>
                                        <p:tgtEl>
                                          <p:spTgt spid="108"/>
                                        </p:tgtEl>
                                        <p:attrNameLst>
                                          <p:attrName>ppt_y</p:attrName>
                                        </p:attrNameLst>
                                      </p:cBhvr>
                                      <p:tavLst>
                                        <p:tav tm="0">
                                          <p:val>
                                            <p:strVal val="ppt_y"/>
                                          </p:val>
                                        </p:tav>
                                        <p:tav tm="100000">
                                          <p:val>
                                            <p:strVal val="1+ppt_h/2"/>
                                          </p:val>
                                        </p:tav>
                                      </p:tavLst>
                                    </p:anim>
                                    <p:set>
                                      <p:cBhvr>
                                        <p:cTn id="137" dur="1" fill="hold">
                                          <p:stCondLst>
                                            <p:cond delay="999"/>
                                          </p:stCondLst>
                                        </p:cTn>
                                        <p:tgtEl>
                                          <p:spTgt spid="108"/>
                                        </p:tgtEl>
                                        <p:attrNameLst>
                                          <p:attrName>style.visibility</p:attrName>
                                        </p:attrNameLst>
                                      </p:cBhvr>
                                      <p:to>
                                        <p:strVal val="hidden"/>
                                      </p:to>
                                    </p:set>
                                  </p:childTnLst>
                                </p:cTn>
                              </p:par>
                              <p:par>
                                <p:cTn id="138" presetID="2" presetClass="exit" presetSubtype="4" fill="hold" nodeType="withEffect">
                                  <p:stCondLst>
                                    <p:cond delay="0"/>
                                  </p:stCondLst>
                                  <p:childTnLst>
                                    <p:anim calcmode="lin" valueType="num">
                                      <p:cBhvr additive="base">
                                        <p:cTn id="139" dur="1000"/>
                                        <p:tgtEl>
                                          <p:spTgt spid="114"/>
                                        </p:tgtEl>
                                        <p:attrNameLst>
                                          <p:attrName>ppt_x</p:attrName>
                                        </p:attrNameLst>
                                      </p:cBhvr>
                                      <p:tavLst>
                                        <p:tav tm="0">
                                          <p:val>
                                            <p:strVal val="ppt_x"/>
                                          </p:val>
                                        </p:tav>
                                        <p:tav tm="100000">
                                          <p:val>
                                            <p:strVal val="ppt_x"/>
                                          </p:val>
                                        </p:tav>
                                      </p:tavLst>
                                    </p:anim>
                                    <p:anim calcmode="lin" valueType="num">
                                      <p:cBhvr additive="base">
                                        <p:cTn id="140" dur="1000"/>
                                        <p:tgtEl>
                                          <p:spTgt spid="114"/>
                                        </p:tgtEl>
                                        <p:attrNameLst>
                                          <p:attrName>ppt_y</p:attrName>
                                        </p:attrNameLst>
                                      </p:cBhvr>
                                      <p:tavLst>
                                        <p:tav tm="0">
                                          <p:val>
                                            <p:strVal val="ppt_y"/>
                                          </p:val>
                                        </p:tav>
                                        <p:tav tm="100000">
                                          <p:val>
                                            <p:strVal val="1+ppt_h/2"/>
                                          </p:val>
                                        </p:tav>
                                      </p:tavLst>
                                    </p:anim>
                                    <p:set>
                                      <p:cBhvr>
                                        <p:cTn id="141" dur="1" fill="hold">
                                          <p:stCondLst>
                                            <p:cond delay="999"/>
                                          </p:stCondLst>
                                        </p:cTn>
                                        <p:tgtEl>
                                          <p:spTgt spid="114"/>
                                        </p:tgtEl>
                                        <p:attrNameLst>
                                          <p:attrName>style.visibility</p:attrName>
                                        </p:attrNameLst>
                                      </p:cBhvr>
                                      <p:to>
                                        <p:strVal val="hidden"/>
                                      </p:to>
                                    </p:set>
                                  </p:childTnLst>
                                </p:cTn>
                              </p:par>
                              <p:par>
                                <p:cTn id="142" presetID="2" presetClass="exit" presetSubtype="4" fill="hold" nodeType="withEffect">
                                  <p:stCondLst>
                                    <p:cond delay="0"/>
                                  </p:stCondLst>
                                  <p:childTnLst>
                                    <p:anim calcmode="lin" valueType="num">
                                      <p:cBhvr additive="base">
                                        <p:cTn id="143" dur="1000"/>
                                        <p:tgtEl>
                                          <p:spTgt spid="115"/>
                                        </p:tgtEl>
                                        <p:attrNameLst>
                                          <p:attrName>ppt_x</p:attrName>
                                        </p:attrNameLst>
                                      </p:cBhvr>
                                      <p:tavLst>
                                        <p:tav tm="0">
                                          <p:val>
                                            <p:strVal val="ppt_x"/>
                                          </p:val>
                                        </p:tav>
                                        <p:tav tm="100000">
                                          <p:val>
                                            <p:strVal val="ppt_x"/>
                                          </p:val>
                                        </p:tav>
                                      </p:tavLst>
                                    </p:anim>
                                    <p:anim calcmode="lin" valueType="num">
                                      <p:cBhvr additive="base">
                                        <p:cTn id="144" dur="1000"/>
                                        <p:tgtEl>
                                          <p:spTgt spid="115"/>
                                        </p:tgtEl>
                                        <p:attrNameLst>
                                          <p:attrName>ppt_y</p:attrName>
                                        </p:attrNameLst>
                                      </p:cBhvr>
                                      <p:tavLst>
                                        <p:tav tm="0">
                                          <p:val>
                                            <p:strVal val="ppt_y"/>
                                          </p:val>
                                        </p:tav>
                                        <p:tav tm="100000">
                                          <p:val>
                                            <p:strVal val="1+ppt_h/2"/>
                                          </p:val>
                                        </p:tav>
                                      </p:tavLst>
                                    </p:anim>
                                    <p:set>
                                      <p:cBhvr>
                                        <p:cTn id="145" dur="1" fill="hold">
                                          <p:stCondLst>
                                            <p:cond delay="999"/>
                                          </p:stCondLst>
                                        </p:cTn>
                                        <p:tgtEl>
                                          <p:spTgt spid="115"/>
                                        </p:tgtEl>
                                        <p:attrNameLst>
                                          <p:attrName>style.visibility</p:attrName>
                                        </p:attrNameLst>
                                      </p:cBhvr>
                                      <p:to>
                                        <p:strVal val="hidden"/>
                                      </p:to>
                                    </p:set>
                                  </p:childTnLst>
                                </p:cTn>
                              </p:par>
                              <p:par>
                                <p:cTn id="146" presetID="2" presetClass="exit" presetSubtype="4" fill="hold" nodeType="withEffect">
                                  <p:stCondLst>
                                    <p:cond delay="0"/>
                                  </p:stCondLst>
                                  <p:childTnLst>
                                    <p:anim calcmode="lin" valueType="num">
                                      <p:cBhvr additive="base">
                                        <p:cTn id="147" dur="1000"/>
                                        <p:tgtEl>
                                          <p:spTgt spid="120"/>
                                        </p:tgtEl>
                                        <p:attrNameLst>
                                          <p:attrName>ppt_x</p:attrName>
                                        </p:attrNameLst>
                                      </p:cBhvr>
                                      <p:tavLst>
                                        <p:tav tm="0">
                                          <p:val>
                                            <p:strVal val="ppt_x"/>
                                          </p:val>
                                        </p:tav>
                                        <p:tav tm="100000">
                                          <p:val>
                                            <p:strVal val="ppt_x"/>
                                          </p:val>
                                        </p:tav>
                                      </p:tavLst>
                                    </p:anim>
                                    <p:anim calcmode="lin" valueType="num">
                                      <p:cBhvr additive="base">
                                        <p:cTn id="148" dur="1000"/>
                                        <p:tgtEl>
                                          <p:spTgt spid="120"/>
                                        </p:tgtEl>
                                        <p:attrNameLst>
                                          <p:attrName>ppt_y</p:attrName>
                                        </p:attrNameLst>
                                      </p:cBhvr>
                                      <p:tavLst>
                                        <p:tav tm="0">
                                          <p:val>
                                            <p:strVal val="ppt_y"/>
                                          </p:val>
                                        </p:tav>
                                        <p:tav tm="100000">
                                          <p:val>
                                            <p:strVal val="1+ppt_h/2"/>
                                          </p:val>
                                        </p:tav>
                                      </p:tavLst>
                                    </p:anim>
                                    <p:set>
                                      <p:cBhvr>
                                        <p:cTn id="149" dur="1" fill="hold">
                                          <p:stCondLst>
                                            <p:cond delay="999"/>
                                          </p:stCondLst>
                                        </p:cTn>
                                        <p:tgtEl>
                                          <p:spTgt spid="120"/>
                                        </p:tgtEl>
                                        <p:attrNameLst>
                                          <p:attrName>style.visibility</p:attrName>
                                        </p:attrNameLst>
                                      </p:cBhvr>
                                      <p:to>
                                        <p:strVal val="hidden"/>
                                      </p:to>
                                    </p:set>
                                  </p:childTnLst>
                                </p:cTn>
                              </p:par>
                            </p:childTnLst>
                          </p:cTn>
                        </p:par>
                        <p:par>
                          <p:cTn id="150" fill="hold">
                            <p:stCondLst>
                              <p:cond delay="1000"/>
                            </p:stCondLst>
                            <p:childTnLst>
                              <p:par>
                                <p:cTn id="151" presetID="49" presetClass="entr" presetSubtype="0" decel="100000" fill="hold" grpId="0" nodeType="afterEffect">
                                  <p:stCondLst>
                                    <p:cond delay="0"/>
                                  </p:stCondLst>
                                  <p:childTnLst>
                                    <p:set>
                                      <p:cBhvr>
                                        <p:cTn id="152" dur="1" fill="hold">
                                          <p:stCondLst>
                                            <p:cond delay="0"/>
                                          </p:stCondLst>
                                        </p:cTn>
                                        <p:tgtEl>
                                          <p:spTgt spid="134"/>
                                        </p:tgtEl>
                                        <p:attrNameLst>
                                          <p:attrName>style.visibility</p:attrName>
                                        </p:attrNameLst>
                                      </p:cBhvr>
                                      <p:to>
                                        <p:strVal val="visible"/>
                                      </p:to>
                                    </p:set>
                                    <p:anim calcmode="lin" valueType="num">
                                      <p:cBhvr>
                                        <p:cTn id="153" dur="1000" fill="hold"/>
                                        <p:tgtEl>
                                          <p:spTgt spid="134"/>
                                        </p:tgtEl>
                                        <p:attrNameLst>
                                          <p:attrName>ppt_w</p:attrName>
                                        </p:attrNameLst>
                                      </p:cBhvr>
                                      <p:tavLst>
                                        <p:tav tm="0">
                                          <p:val>
                                            <p:fltVal val="0"/>
                                          </p:val>
                                        </p:tav>
                                        <p:tav tm="100000">
                                          <p:val>
                                            <p:strVal val="#ppt_w"/>
                                          </p:val>
                                        </p:tav>
                                      </p:tavLst>
                                    </p:anim>
                                    <p:anim calcmode="lin" valueType="num">
                                      <p:cBhvr>
                                        <p:cTn id="154" dur="1000" fill="hold"/>
                                        <p:tgtEl>
                                          <p:spTgt spid="134"/>
                                        </p:tgtEl>
                                        <p:attrNameLst>
                                          <p:attrName>ppt_h</p:attrName>
                                        </p:attrNameLst>
                                      </p:cBhvr>
                                      <p:tavLst>
                                        <p:tav tm="0">
                                          <p:val>
                                            <p:fltVal val="0"/>
                                          </p:val>
                                        </p:tav>
                                        <p:tav tm="100000">
                                          <p:val>
                                            <p:strVal val="#ppt_h"/>
                                          </p:val>
                                        </p:tav>
                                      </p:tavLst>
                                    </p:anim>
                                    <p:anim calcmode="lin" valueType="num">
                                      <p:cBhvr>
                                        <p:cTn id="155" dur="1000" fill="hold"/>
                                        <p:tgtEl>
                                          <p:spTgt spid="134"/>
                                        </p:tgtEl>
                                        <p:attrNameLst>
                                          <p:attrName>style.rotation</p:attrName>
                                        </p:attrNameLst>
                                      </p:cBhvr>
                                      <p:tavLst>
                                        <p:tav tm="0">
                                          <p:val>
                                            <p:fltVal val="360"/>
                                          </p:val>
                                        </p:tav>
                                        <p:tav tm="100000">
                                          <p:val>
                                            <p:fltVal val="0"/>
                                          </p:val>
                                        </p:tav>
                                      </p:tavLst>
                                    </p:anim>
                                    <p:animEffect transition="in" filter="fade">
                                      <p:cBhvr>
                                        <p:cTn id="156" dur="1000"/>
                                        <p:tgtEl>
                                          <p:spTgt spid="134"/>
                                        </p:tgtEl>
                                      </p:cBhvr>
                                    </p:animEffect>
                                  </p:childTnLst>
                                </p:cTn>
                              </p:par>
                              <p:par>
                                <p:cTn id="157" presetID="49" presetClass="entr" presetSubtype="0" decel="100000" fill="hold" nodeType="withEffect">
                                  <p:stCondLst>
                                    <p:cond delay="0"/>
                                  </p:stCondLst>
                                  <p:childTnLst>
                                    <p:set>
                                      <p:cBhvr>
                                        <p:cTn id="158" dur="1" fill="hold">
                                          <p:stCondLst>
                                            <p:cond delay="0"/>
                                          </p:stCondLst>
                                        </p:cTn>
                                        <p:tgtEl>
                                          <p:spTgt spid="124"/>
                                        </p:tgtEl>
                                        <p:attrNameLst>
                                          <p:attrName>style.visibility</p:attrName>
                                        </p:attrNameLst>
                                      </p:cBhvr>
                                      <p:to>
                                        <p:strVal val="visible"/>
                                      </p:to>
                                    </p:set>
                                    <p:anim calcmode="lin" valueType="num">
                                      <p:cBhvr>
                                        <p:cTn id="159" dur="1000" fill="hold"/>
                                        <p:tgtEl>
                                          <p:spTgt spid="124"/>
                                        </p:tgtEl>
                                        <p:attrNameLst>
                                          <p:attrName>ppt_w</p:attrName>
                                        </p:attrNameLst>
                                      </p:cBhvr>
                                      <p:tavLst>
                                        <p:tav tm="0">
                                          <p:val>
                                            <p:fltVal val="0"/>
                                          </p:val>
                                        </p:tav>
                                        <p:tav tm="100000">
                                          <p:val>
                                            <p:strVal val="#ppt_w"/>
                                          </p:val>
                                        </p:tav>
                                      </p:tavLst>
                                    </p:anim>
                                    <p:anim calcmode="lin" valueType="num">
                                      <p:cBhvr>
                                        <p:cTn id="160" dur="1000" fill="hold"/>
                                        <p:tgtEl>
                                          <p:spTgt spid="124"/>
                                        </p:tgtEl>
                                        <p:attrNameLst>
                                          <p:attrName>ppt_h</p:attrName>
                                        </p:attrNameLst>
                                      </p:cBhvr>
                                      <p:tavLst>
                                        <p:tav tm="0">
                                          <p:val>
                                            <p:fltVal val="0"/>
                                          </p:val>
                                        </p:tav>
                                        <p:tav tm="100000">
                                          <p:val>
                                            <p:strVal val="#ppt_h"/>
                                          </p:val>
                                        </p:tav>
                                      </p:tavLst>
                                    </p:anim>
                                    <p:anim calcmode="lin" valueType="num">
                                      <p:cBhvr>
                                        <p:cTn id="161" dur="1000" fill="hold"/>
                                        <p:tgtEl>
                                          <p:spTgt spid="124"/>
                                        </p:tgtEl>
                                        <p:attrNameLst>
                                          <p:attrName>style.rotation</p:attrName>
                                        </p:attrNameLst>
                                      </p:cBhvr>
                                      <p:tavLst>
                                        <p:tav tm="0">
                                          <p:val>
                                            <p:fltVal val="360"/>
                                          </p:val>
                                        </p:tav>
                                        <p:tav tm="100000">
                                          <p:val>
                                            <p:fltVal val="0"/>
                                          </p:val>
                                        </p:tav>
                                      </p:tavLst>
                                    </p:anim>
                                    <p:animEffect transition="in" filter="fade">
                                      <p:cBhvr>
                                        <p:cTn id="162" dur="1000"/>
                                        <p:tgtEl>
                                          <p:spTgt spid="124"/>
                                        </p:tgtEl>
                                      </p:cBhvr>
                                    </p:animEffect>
                                  </p:childTnLst>
                                </p:cTn>
                              </p:par>
                              <p:par>
                                <p:cTn id="163" presetID="49" presetClass="entr" presetSubtype="0" decel="100000" fill="hold" nodeType="withEffect">
                                  <p:stCondLst>
                                    <p:cond delay="0"/>
                                  </p:stCondLst>
                                  <p:childTnLst>
                                    <p:set>
                                      <p:cBhvr>
                                        <p:cTn id="164" dur="1" fill="hold">
                                          <p:stCondLst>
                                            <p:cond delay="0"/>
                                          </p:stCondLst>
                                        </p:cTn>
                                        <p:tgtEl>
                                          <p:spTgt spid="123"/>
                                        </p:tgtEl>
                                        <p:attrNameLst>
                                          <p:attrName>style.visibility</p:attrName>
                                        </p:attrNameLst>
                                      </p:cBhvr>
                                      <p:to>
                                        <p:strVal val="visible"/>
                                      </p:to>
                                    </p:set>
                                    <p:anim calcmode="lin" valueType="num">
                                      <p:cBhvr>
                                        <p:cTn id="165" dur="1000" fill="hold"/>
                                        <p:tgtEl>
                                          <p:spTgt spid="123"/>
                                        </p:tgtEl>
                                        <p:attrNameLst>
                                          <p:attrName>ppt_w</p:attrName>
                                        </p:attrNameLst>
                                      </p:cBhvr>
                                      <p:tavLst>
                                        <p:tav tm="0">
                                          <p:val>
                                            <p:fltVal val="0"/>
                                          </p:val>
                                        </p:tav>
                                        <p:tav tm="100000">
                                          <p:val>
                                            <p:strVal val="#ppt_w"/>
                                          </p:val>
                                        </p:tav>
                                      </p:tavLst>
                                    </p:anim>
                                    <p:anim calcmode="lin" valueType="num">
                                      <p:cBhvr>
                                        <p:cTn id="166" dur="1000" fill="hold"/>
                                        <p:tgtEl>
                                          <p:spTgt spid="123"/>
                                        </p:tgtEl>
                                        <p:attrNameLst>
                                          <p:attrName>ppt_h</p:attrName>
                                        </p:attrNameLst>
                                      </p:cBhvr>
                                      <p:tavLst>
                                        <p:tav tm="0">
                                          <p:val>
                                            <p:fltVal val="0"/>
                                          </p:val>
                                        </p:tav>
                                        <p:tav tm="100000">
                                          <p:val>
                                            <p:strVal val="#ppt_h"/>
                                          </p:val>
                                        </p:tav>
                                      </p:tavLst>
                                    </p:anim>
                                    <p:anim calcmode="lin" valueType="num">
                                      <p:cBhvr>
                                        <p:cTn id="167" dur="1000" fill="hold"/>
                                        <p:tgtEl>
                                          <p:spTgt spid="123"/>
                                        </p:tgtEl>
                                        <p:attrNameLst>
                                          <p:attrName>style.rotation</p:attrName>
                                        </p:attrNameLst>
                                      </p:cBhvr>
                                      <p:tavLst>
                                        <p:tav tm="0">
                                          <p:val>
                                            <p:fltVal val="360"/>
                                          </p:val>
                                        </p:tav>
                                        <p:tav tm="100000">
                                          <p:val>
                                            <p:fltVal val="0"/>
                                          </p:val>
                                        </p:tav>
                                      </p:tavLst>
                                    </p:anim>
                                    <p:animEffect transition="in" filter="fade">
                                      <p:cBhvr>
                                        <p:cTn id="168" dur="1000"/>
                                        <p:tgtEl>
                                          <p:spTgt spid="123"/>
                                        </p:tgtEl>
                                      </p:cBhvr>
                                    </p:animEffect>
                                  </p:childTnLst>
                                </p:cTn>
                              </p:par>
                              <p:par>
                                <p:cTn id="169" presetID="49" presetClass="entr" presetSubtype="0" decel="100000" fill="hold" grpId="0" nodeType="withEffect">
                                  <p:stCondLst>
                                    <p:cond delay="0"/>
                                  </p:stCondLst>
                                  <p:childTnLst>
                                    <p:set>
                                      <p:cBhvr>
                                        <p:cTn id="170" dur="1" fill="hold">
                                          <p:stCondLst>
                                            <p:cond delay="0"/>
                                          </p:stCondLst>
                                        </p:cTn>
                                        <p:tgtEl>
                                          <p:spTgt spid="132"/>
                                        </p:tgtEl>
                                        <p:attrNameLst>
                                          <p:attrName>style.visibility</p:attrName>
                                        </p:attrNameLst>
                                      </p:cBhvr>
                                      <p:to>
                                        <p:strVal val="visible"/>
                                      </p:to>
                                    </p:set>
                                    <p:anim calcmode="lin" valueType="num">
                                      <p:cBhvr>
                                        <p:cTn id="171" dur="1000" fill="hold"/>
                                        <p:tgtEl>
                                          <p:spTgt spid="132"/>
                                        </p:tgtEl>
                                        <p:attrNameLst>
                                          <p:attrName>ppt_w</p:attrName>
                                        </p:attrNameLst>
                                      </p:cBhvr>
                                      <p:tavLst>
                                        <p:tav tm="0">
                                          <p:val>
                                            <p:fltVal val="0"/>
                                          </p:val>
                                        </p:tav>
                                        <p:tav tm="100000">
                                          <p:val>
                                            <p:strVal val="#ppt_w"/>
                                          </p:val>
                                        </p:tav>
                                      </p:tavLst>
                                    </p:anim>
                                    <p:anim calcmode="lin" valueType="num">
                                      <p:cBhvr>
                                        <p:cTn id="172" dur="1000" fill="hold"/>
                                        <p:tgtEl>
                                          <p:spTgt spid="132"/>
                                        </p:tgtEl>
                                        <p:attrNameLst>
                                          <p:attrName>ppt_h</p:attrName>
                                        </p:attrNameLst>
                                      </p:cBhvr>
                                      <p:tavLst>
                                        <p:tav tm="0">
                                          <p:val>
                                            <p:fltVal val="0"/>
                                          </p:val>
                                        </p:tav>
                                        <p:tav tm="100000">
                                          <p:val>
                                            <p:strVal val="#ppt_h"/>
                                          </p:val>
                                        </p:tav>
                                      </p:tavLst>
                                    </p:anim>
                                    <p:anim calcmode="lin" valueType="num">
                                      <p:cBhvr>
                                        <p:cTn id="173" dur="1000" fill="hold"/>
                                        <p:tgtEl>
                                          <p:spTgt spid="132"/>
                                        </p:tgtEl>
                                        <p:attrNameLst>
                                          <p:attrName>style.rotation</p:attrName>
                                        </p:attrNameLst>
                                      </p:cBhvr>
                                      <p:tavLst>
                                        <p:tav tm="0">
                                          <p:val>
                                            <p:fltVal val="360"/>
                                          </p:val>
                                        </p:tav>
                                        <p:tav tm="100000">
                                          <p:val>
                                            <p:fltVal val="0"/>
                                          </p:val>
                                        </p:tav>
                                      </p:tavLst>
                                    </p:anim>
                                    <p:animEffect transition="in" filter="fade">
                                      <p:cBhvr>
                                        <p:cTn id="174" dur="1000"/>
                                        <p:tgtEl>
                                          <p:spTgt spid="132"/>
                                        </p:tgtEl>
                                      </p:cBhvr>
                                    </p:animEffect>
                                  </p:childTnLst>
                                </p:cTn>
                              </p:par>
                              <p:par>
                                <p:cTn id="175" presetID="49" presetClass="entr" presetSubtype="0" decel="100000" fill="hold" grpId="0" nodeType="withEffect">
                                  <p:stCondLst>
                                    <p:cond delay="0"/>
                                  </p:stCondLst>
                                  <p:childTnLst>
                                    <p:set>
                                      <p:cBhvr>
                                        <p:cTn id="176" dur="1" fill="hold">
                                          <p:stCondLst>
                                            <p:cond delay="0"/>
                                          </p:stCondLst>
                                        </p:cTn>
                                        <p:tgtEl>
                                          <p:spTgt spid="131"/>
                                        </p:tgtEl>
                                        <p:attrNameLst>
                                          <p:attrName>style.visibility</p:attrName>
                                        </p:attrNameLst>
                                      </p:cBhvr>
                                      <p:to>
                                        <p:strVal val="visible"/>
                                      </p:to>
                                    </p:set>
                                    <p:anim calcmode="lin" valueType="num">
                                      <p:cBhvr>
                                        <p:cTn id="177" dur="1000" fill="hold"/>
                                        <p:tgtEl>
                                          <p:spTgt spid="131"/>
                                        </p:tgtEl>
                                        <p:attrNameLst>
                                          <p:attrName>ppt_w</p:attrName>
                                        </p:attrNameLst>
                                      </p:cBhvr>
                                      <p:tavLst>
                                        <p:tav tm="0">
                                          <p:val>
                                            <p:fltVal val="0"/>
                                          </p:val>
                                        </p:tav>
                                        <p:tav tm="100000">
                                          <p:val>
                                            <p:strVal val="#ppt_w"/>
                                          </p:val>
                                        </p:tav>
                                      </p:tavLst>
                                    </p:anim>
                                    <p:anim calcmode="lin" valueType="num">
                                      <p:cBhvr>
                                        <p:cTn id="178" dur="1000" fill="hold"/>
                                        <p:tgtEl>
                                          <p:spTgt spid="131"/>
                                        </p:tgtEl>
                                        <p:attrNameLst>
                                          <p:attrName>ppt_h</p:attrName>
                                        </p:attrNameLst>
                                      </p:cBhvr>
                                      <p:tavLst>
                                        <p:tav tm="0">
                                          <p:val>
                                            <p:fltVal val="0"/>
                                          </p:val>
                                        </p:tav>
                                        <p:tav tm="100000">
                                          <p:val>
                                            <p:strVal val="#ppt_h"/>
                                          </p:val>
                                        </p:tav>
                                      </p:tavLst>
                                    </p:anim>
                                    <p:anim calcmode="lin" valueType="num">
                                      <p:cBhvr>
                                        <p:cTn id="179" dur="1000" fill="hold"/>
                                        <p:tgtEl>
                                          <p:spTgt spid="131"/>
                                        </p:tgtEl>
                                        <p:attrNameLst>
                                          <p:attrName>style.rotation</p:attrName>
                                        </p:attrNameLst>
                                      </p:cBhvr>
                                      <p:tavLst>
                                        <p:tav tm="0">
                                          <p:val>
                                            <p:fltVal val="360"/>
                                          </p:val>
                                        </p:tav>
                                        <p:tav tm="100000">
                                          <p:val>
                                            <p:fltVal val="0"/>
                                          </p:val>
                                        </p:tav>
                                      </p:tavLst>
                                    </p:anim>
                                    <p:animEffect transition="in" filter="fade">
                                      <p:cBhvr>
                                        <p:cTn id="180" dur="1000"/>
                                        <p:tgtEl>
                                          <p:spTgt spid="131"/>
                                        </p:tgtEl>
                                      </p:cBhvr>
                                    </p:animEffect>
                                  </p:childTnLst>
                                </p:cTn>
                              </p:par>
                              <p:par>
                                <p:cTn id="181" presetID="49" presetClass="entr" presetSubtype="0" decel="100000" fill="hold" grpId="0" nodeType="withEffect">
                                  <p:stCondLst>
                                    <p:cond delay="0"/>
                                  </p:stCondLst>
                                  <p:childTnLst>
                                    <p:set>
                                      <p:cBhvr>
                                        <p:cTn id="182" dur="1" fill="hold">
                                          <p:stCondLst>
                                            <p:cond delay="0"/>
                                          </p:stCondLst>
                                        </p:cTn>
                                        <p:tgtEl>
                                          <p:spTgt spid="133"/>
                                        </p:tgtEl>
                                        <p:attrNameLst>
                                          <p:attrName>style.visibility</p:attrName>
                                        </p:attrNameLst>
                                      </p:cBhvr>
                                      <p:to>
                                        <p:strVal val="visible"/>
                                      </p:to>
                                    </p:set>
                                    <p:anim calcmode="lin" valueType="num">
                                      <p:cBhvr>
                                        <p:cTn id="183" dur="1000" fill="hold"/>
                                        <p:tgtEl>
                                          <p:spTgt spid="133"/>
                                        </p:tgtEl>
                                        <p:attrNameLst>
                                          <p:attrName>ppt_w</p:attrName>
                                        </p:attrNameLst>
                                      </p:cBhvr>
                                      <p:tavLst>
                                        <p:tav tm="0">
                                          <p:val>
                                            <p:fltVal val="0"/>
                                          </p:val>
                                        </p:tav>
                                        <p:tav tm="100000">
                                          <p:val>
                                            <p:strVal val="#ppt_w"/>
                                          </p:val>
                                        </p:tav>
                                      </p:tavLst>
                                    </p:anim>
                                    <p:anim calcmode="lin" valueType="num">
                                      <p:cBhvr>
                                        <p:cTn id="184" dur="1000" fill="hold"/>
                                        <p:tgtEl>
                                          <p:spTgt spid="133"/>
                                        </p:tgtEl>
                                        <p:attrNameLst>
                                          <p:attrName>ppt_h</p:attrName>
                                        </p:attrNameLst>
                                      </p:cBhvr>
                                      <p:tavLst>
                                        <p:tav tm="0">
                                          <p:val>
                                            <p:fltVal val="0"/>
                                          </p:val>
                                        </p:tav>
                                        <p:tav tm="100000">
                                          <p:val>
                                            <p:strVal val="#ppt_h"/>
                                          </p:val>
                                        </p:tav>
                                      </p:tavLst>
                                    </p:anim>
                                    <p:anim calcmode="lin" valueType="num">
                                      <p:cBhvr>
                                        <p:cTn id="185" dur="1000" fill="hold"/>
                                        <p:tgtEl>
                                          <p:spTgt spid="133"/>
                                        </p:tgtEl>
                                        <p:attrNameLst>
                                          <p:attrName>style.rotation</p:attrName>
                                        </p:attrNameLst>
                                      </p:cBhvr>
                                      <p:tavLst>
                                        <p:tav tm="0">
                                          <p:val>
                                            <p:fltVal val="360"/>
                                          </p:val>
                                        </p:tav>
                                        <p:tav tm="100000">
                                          <p:val>
                                            <p:fltVal val="0"/>
                                          </p:val>
                                        </p:tav>
                                      </p:tavLst>
                                    </p:anim>
                                    <p:animEffect transition="in" filter="fade">
                                      <p:cBhvr>
                                        <p:cTn id="186" dur="1000"/>
                                        <p:tgtEl>
                                          <p:spTgt spid="1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 grpId="0" animBg="1"/>
      <p:bldP spid="132" grpId="0" animBg="1"/>
      <p:bldP spid="133" grpId="0" animBg="1"/>
      <p:bldP spid="13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en-US" altLang="zh-CN" dirty="0" smtClean="0">
                <a:latin typeface="Times New Roman" pitchFamily="18" charset="0"/>
                <a:cs typeface="Times New Roman" pitchFamily="18" charset="0"/>
              </a:rPr>
              <a:t>The Challenge</a:t>
            </a:r>
            <a:endParaRPr lang="zh-CN" altLang="en-US" dirty="0">
              <a:latin typeface="Times New Roman" pitchFamily="18" charset="0"/>
              <a:cs typeface="Times New Roman" pitchFamily="18" charset="0"/>
            </a:endParaRPr>
          </a:p>
        </p:txBody>
      </p:sp>
      <p:sp>
        <p:nvSpPr>
          <p:cNvPr id="3" name="内容占位符 2"/>
          <p:cNvSpPr>
            <a:spLocks noGrp="1"/>
          </p:cNvSpPr>
          <p:nvPr>
            <p:ph idx="1"/>
          </p:nvPr>
        </p:nvSpPr>
        <p:spPr>
          <a:xfrm>
            <a:off x="428596" y="1785926"/>
            <a:ext cx="8229600" cy="2214577"/>
          </a:xfrm>
        </p:spPr>
        <p:txBody>
          <a:bodyPr>
            <a:normAutofit/>
          </a:bodyPr>
          <a:lstStyle/>
          <a:p>
            <a:pPr lvl="0" algn="just"/>
            <a:r>
              <a:rPr lang="en-US" altLang="zh-CN" kern="0" dirty="0" smtClean="0">
                <a:solidFill>
                  <a:schemeClr val="tx1">
                    <a:lumMod val="65000"/>
                    <a:lumOff val="35000"/>
                  </a:schemeClr>
                </a:solidFill>
                <a:latin typeface="Times New Roman" pitchFamily="18" charset="0"/>
                <a:cs typeface="Times New Roman" pitchFamily="18" charset="0"/>
              </a:rPr>
              <a:t>Long term commitment</a:t>
            </a:r>
          </a:p>
          <a:p>
            <a:pPr lvl="0" algn="just">
              <a:spcAft>
                <a:spcPts val="0"/>
              </a:spcAft>
            </a:pPr>
            <a:endParaRPr lang="zh-CN" altLang="zh-CN" kern="100" dirty="0" smtClean="0">
              <a:solidFill>
                <a:schemeClr val="tx1">
                  <a:lumMod val="65000"/>
                  <a:lumOff val="35000"/>
                </a:schemeClr>
              </a:solidFill>
              <a:latin typeface="Times New Roman" pitchFamily="18" charset="0"/>
              <a:cs typeface="Times New Roman" pitchFamily="18" charset="0"/>
            </a:endParaRPr>
          </a:p>
          <a:p>
            <a:pPr lvl="0" algn="just"/>
            <a:r>
              <a:rPr lang="en-US" altLang="zh-CN" kern="0" dirty="0" smtClean="0">
                <a:solidFill>
                  <a:schemeClr val="tx1">
                    <a:lumMod val="65000"/>
                    <a:lumOff val="35000"/>
                  </a:schemeClr>
                </a:solidFill>
                <a:latin typeface="Times New Roman" pitchFamily="18" charset="0"/>
                <a:cs typeface="Times New Roman" pitchFamily="18" charset="0"/>
              </a:rPr>
              <a:t>The breakthrough objective must be stable during a 3-5 year period</a:t>
            </a:r>
            <a:endParaRPr lang="zh-CN" altLang="zh-CN" kern="100" dirty="0" smtClean="0">
              <a:solidFill>
                <a:schemeClr val="tx1">
                  <a:lumMod val="65000"/>
                  <a:lumOff val="35000"/>
                </a:schemeClr>
              </a:solidFill>
              <a:latin typeface="Times New Roman" pitchFamily="18" charset="0"/>
              <a:cs typeface="Times New Roman" pitchFamily="18" charset="0"/>
            </a:endParaRPr>
          </a:p>
          <a:p>
            <a:pPr>
              <a:buNone/>
            </a:pPr>
            <a:r>
              <a:rPr lang="en-US" altLang="zh-CN" dirty="0" smtClean="0"/>
              <a:t> </a:t>
            </a:r>
            <a:endParaRPr lang="zh-CN" altLang="en-US" dirty="0"/>
          </a:p>
        </p:txBody>
      </p:sp>
      <p:grpSp>
        <p:nvGrpSpPr>
          <p:cNvPr id="4" name="Group 3"/>
          <p:cNvGrpSpPr/>
          <p:nvPr/>
        </p:nvGrpSpPr>
        <p:grpSpPr>
          <a:xfrm>
            <a:off x="6228184" y="260648"/>
            <a:ext cx="2493449" cy="720080"/>
            <a:chOff x="6228184" y="260648"/>
            <a:chExt cx="2493449" cy="720080"/>
          </a:xfrm>
        </p:grpSpPr>
        <p:sp>
          <p:nvSpPr>
            <p:cNvPr id="5" name="Oval 4"/>
            <p:cNvSpPr/>
            <p:nvPr/>
          </p:nvSpPr>
          <p:spPr>
            <a:xfrm>
              <a:off x="6516216" y="260648"/>
              <a:ext cx="1944216" cy="720080"/>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p:cNvSpPr/>
            <p:nvPr/>
          </p:nvSpPr>
          <p:spPr>
            <a:xfrm>
              <a:off x="6228184" y="332656"/>
              <a:ext cx="2493449" cy="523220"/>
            </a:xfrm>
            <a:prstGeom prst="rect">
              <a:avLst/>
            </a:prstGeom>
            <a:noFill/>
          </p:spPr>
          <p:txBody>
            <a:bodyPr wrap="square" lIns="91440" tIns="45720" rIns="91440" bIns="45720">
              <a:spAutoFit/>
            </a:bodyPr>
            <a:lstStyle/>
            <a:p>
              <a:pPr algn="ctr"/>
              <a:r>
                <a:rPr lang="en-US" sz="2800" b="1" i="1" cap="none" spc="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Forte" pitchFamily="66" charset="0"/>
                </a:rPr>
                <a:t>WaveRiders</a:t>
              </a:r>
              <a:endParaRPr lang="en-US" sz="2800" b="1" i="1" cap="none"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Forte" pitchFamily="66" charset="0"/>
              </a:endParaRPr>
            </a:p>
          </p:txBody>
        </p:sp>
      </p:grpSp>
    </p:spTree>
    <p:extLst>
      <p:ext uri="{BB962C8B-B14F-4D97-AF65-F5344CB8AC3E}">
        <p14:creationId xmlns:p14="http://schemas.microsoft.com/office/powerpoint/2010/main" xmlns="" val="309938540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xmlns="" val="932441742"/>
              </p:ext>
            </p:extLst>
          </p:nvPr>
        </p:nvGraphicFramePr>
        <p:xfrm>
          <a:off x="1547664" y="404664"/>
          <a:ext cx="6072336" cy="10958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Diagram 5"/>
          <p:cNvGraphicFramePr/>
          <p:nvPr>
            <p:extLst>
              <p:ext uri="{D42A27DB-BD31-4B8C-83A1-F6EECF244321}">
                <p14:modId xmlns:p14="http://schemas.microsoft.com/office/powerpoint/2010/main" xmlns="" val="1352718612"/>
              </p:ext>
            </p:extLst>
          </p:nvPr>
        </p:nvGraphicFramePr>
        <p:xfrm>
          <a:off x="467544" y="1484784"/>
          <a:ext cx="8352928" cy="4608512"/>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grpSp>
        <p:nvGrpSpPr>
          <p:cNvPr id="4" name="Group 3"/>
          <p:cNvGrpSpPr/>
          <p:nvPr/>
        </p:nvGrpSpPr>
        <p:grpSpPr>
          <a:xfrm>
            <a:off x="6650551" y="214290"/>
            <a:ext cx="2493449" cy="720080"/>
            <a:chOff x="6228184" y="260648"/>
            <a:chExt cx="2493449" cy="720080"/>
          </a:xfrm>
        </p:grpSpPr>
        <p:sp>
          <p:nvSpPr>
            <p:cNvPr id="7" name="Oval 6"/>
            <p:cNvSpPr/>
            <p:nvPr/>
          </p:nvSpPr>
          <p:spPr>
            <a:xfrm>
              <a:off x="6516216" y="260648"/>
              <a:ext cx="1944216" cy="720080"/>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6228184" y="332656"/>
              <a:ext cx="2493449" cy="523220"/>
            </a:xfrm>
            <a:prstGeom prst="rect">
              <a:avLst/>
            </a:prstGeom>
            <a:noFill/>
          </p:spPr>
          <p:txBody>
            <a:bodyPr wrap="square" lIns="91440" tIns="45720" rIns="91440" bIns="45720">
              <a:spAutoFit/>
            </a:bodyPr>
            <a:lstStyle/>
            <a:p>
              <a:pPr algn="ctr"/>
              <a:r>
                <a:rPr lang="en-US" sz="2800" b="1" i="1" cap="none" spc="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Forte" pitchFamily="66" charset="0"/>
                </a:rPr>
                <a:t>WaveRiders</a:t>
              </a:r>
              <a:endParaRPr lang="en-US" sz="2800" b="1" i="1" cap="none"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Forte" pitchFamily="66" charset="0"/>
              </a:endParaRPr>
            </a:p>
          </p:txBody>
        </p:sp>
      </p:grpSp>
    </p:spTree>
    <p:extLst>
      <p:ext uri="{BB962C8B-B14F-4D97-AF65-F5344CB8AC3E}">
        <p14:creationId xmlns:p14="http://schemas.microsoft.com/office/powerpoint/2010/main" xmlns="" val="41170617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6228184" y="260648"/>
            <a:ext cx="2493449" cy="720080"/>
            <a:chOff x="6228184" y="260648"/>
            <a:chExt cx="2493449" cy="720080"/>
          </a:xfrm>
        </p:grpSpPr>
        <p:sp>
          <p:nvSpPr>
            <p:cNvPr id="12" name="Oval 11"/>
            <p:cNvSpPr/>
            <p:nvPr/>
          </p:nvSpPr>
          <p:spPr>
            <a:xfrm>
              <a:off x="6516216" y="260648"/>
              <a:ext cx="1944216" cy="720080"/>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6228184" y="332656"/>
              <a:ext cx="2493449" cy="523220"/>
            </a:xfrm>
            <a:prstGeom prst="rect">
              <a:avLst/>
            </a:prstGeom>
            <a:noFill/>
          </p:spPr>
          <p:txBody>
            <a:bodyPr wrap="square" lIns="91440" tIns="45720" rIns="91440" bIns="45720">
              <a:spAutoFit/>
            </a:bodyPr>
            <a:lstStyle/>
            <a:p>
              <a:pPr algn="ctr"/>
              <a:r>
                <a:rPr lang="en-US" sz="2800" b="1" i="1" cap="none" spc="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Forte" pitchFamily="66" charset="0"/>
                </a:rPr>
                <a:t>WaveRiders</a:t>
              </a:r>
              <a:endParaRPr lang="en-US" sz="2800" b="1" i="1" cap="none"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Forte" pitchFamily="66" charset="0"/>
              </a:endParaRPr>
            </a:p>
          </p:txBody>
        </p:sp>
      </p:grpSp>
      <p:sp>
        <p:nvSpPr>
          <p:cNvPr id="14" name="标题 1"/>
          <p:cNvSpPr>
            <a:spLocks noGrp="1"/>
          </p:cNvSpPr>
          <p:nvPr>
            <p:ph type="title"/>
          </p:nvPr>
        </p:nvSpPr>
        <p:spPr>
          <a:xfrm>
            <a:off x="457200" y="0"/>
            <a:ext cx="8229600" cy="1600200"/>
          </a:xfrm>
        </p:spPr>
        <p:txBody>
          <a:bodyPr/>
          <a:lstStyle/>
          <a:p>
            <a:pPr algn="l"/>
            <a:r>
              <a:rPr lang="en-US" altLang="zh-CN" dirty="0" smtClean="0">
                <a:latin typeface="Times New Roman" pitchFamily="18" charset="0"/>
                <a:cs typeface="Times New Roman" pitchFamily="18" charset="0"/>
              </a:rPr>
              <a:t>Conclusion</a:t>
            </a:r>
            <a:endParaRPr lang="zh-CN" altLang="en-US" dirty="0">
              <a:latin typeface="Times New Roman" pitchFamily="18" charset="0"/>
              <a:cs typeface="Times New Roman" pitchFamily="18" charset="0"/>
            </a:endParaRPr>
          </a:p>
        </p:txBody>
      </p:sp>
      <p:sp>
        <p:nvSpPr>
          <p:cNvPr id="15" name="TextBox 14"/>
          <p:cNvSpPr txBox="1"/>
          <p:nvPr/>
        </p:nvSpPr>
        <p:spPr>
          <a:xfrm>
            <a:off x="1357290" y="2285992"/>
            <a:ext cx="6500858" cy="1015663"/>
          </a:xfrm>
          <a:prstGeom prst="rect">
            <a:avLst/>
          </a:prstGeom>
          <a:noFill/>
        </p:spPr>
        <p:txBody>
          <a:bodyPr wrap="square" rtlCol="0">
            <a:spAutoFit/>
          </a:bodyPr>
          <a:lstStyle/>
          <a:p>
            <a:r>
              <a:rPr lang="en-US" sz="2000" i="1" dirty="0" smtClean="0"/>
              <a:t>“It is not enough to do your best; you must know what to do, and then do your best.”</a:t>
            </a:r>
          </a:p>
          <a:p>
            <a:pPr algn="r"/>
            <a:r>
              <a:rPr lang="en-US" sz="2000" dirty="0" smtClean="0"/>
              <a:t>W. Edwards Deming</a:t>
            </a:r>
            <a:endParaRPr lang="en-IN" sz="2000" dirty="0"/>
          </a:p>
        </p:txBody>
      </p:sp>
    </p:spTree>
    <p:extLst>
      <p:ext uri="{BB962C8B-B14F-4D97-AF65-F5344CB8AC3E}">
        <p14:creationId xmlns:p14="http://schemas.microsoft.com/office/powerpoint/2010/main" xmlns="" val="2524186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en-US" altLang="zh-CN" dirty="0" smtClean="0">
                <a:latin typeface="Times New Roman" pitchFamily="18" charset="0"/>
                <a:cs typeface="Times New Roman" pitchFamily="18" charset="0"/>
              </a:rPr>
              <a:t>References</a:t>
            </a:r>
            <a:endParaRPr lang="zh-CN" altLang="en-US" dirty="0">
              <a:latin typeface="Times New Roman" pitchFamily="18" charset="0"/>
              <a:cs typeface="Times New Roman" pitchFamily="18" charset="0"/>
            </a:endParaRPr>
          </a:p>
        </p:txBody>
      </p:sp>
      <p:sp>
        <p:nvSpPr>
          <p:cNvPr id="3" name="内容占位符 2"/>
          <p:cNvSpPr>
            <a:spLocks noGrp="1"/>
          </p:cNvSpPr>
          <p:nvPr>
            <p:ph idx="1"/>
          </p:nvPr>
        </p:nvSpPr>
        <p:spPr/>
        <p:txBody>
          <a:bodyPr>
            <a:normAutofit fontScale="85000" lnSpcReduction="10000"/>
          </a:bodyPr>
          <a:lstStyle/>
          <a:p>
            <a:pPr algn="just"/>
            <a:r>
              <a:rPr lang="en-GB" dirty="0" smtClean="0">
                <a:solidFill>
                  <a:schemeClr val="tx1">
                    <a:lumMod val="65000"/>
                    <a:lumOff val="35000"/>
                  </a:schemeClr>
                </a:solidFill>
                <a:latin typeface="Times New Roman" pitchFamily="18" charset="0"/>
                <a:cs typeface="Times New Roman" pitchFamily="18" charset="0"/>
              </a:rPr>
              <a:t>Newcomb, J.E. (1989), “Management by policy deployment”, </a:t>
            </a:r>
            <a:r>
              <a:rPr lang="en-GB" i="1" dirty="0" smtClean="0">
                <a:solidFill>
                  <a:schemeClr val="tx1">
                    <a:lumMod val="65000"/>
                    <a:lumOff val="35000"/>
                  </a:schemeClr>
                </a:solidFill>
                <a:latin typeface="Times New Roman" pitchFamily="18" charset="0"/>
                <a:cs typeface="Times New Roman" pitchFamily="18" charset="0"/>
              </a:rPr>
              <a:t>Quality, </a:t>
            </a:r>
            <a:r>
              <a:rPr lang="en-GB" dirty="0" smtClean="0">
                <a:solidFill>
                  <a:schemeClr val="tx1">
                    <a:lumMod val="65000"/>
                    <a:lumOff val="35000"/>
                  </a:schemeClr>
                </a:solidFill>
                <a:latin typeface="Times New Roman" pitchFamily="18" charset="0"/>
                <a:cs typeface="Times New Roman" pitchFamily="18" charset="0"/>
              </a:rPr>
              <a:t>Vol. 28 No. 1, pp. 29-30.</a:t>
            </a:r>
          </a:p>
          <a:p>
            <a:pPr algn="just"/>
            <a:r>
              <a:rPr lang="en-GB" dirty="0" smtClean="0">
                <a:solidFill>
                  <a:schemeClr val="tx1">
                    <a:lumMod val="65000"/>
                    <a:lumOff val="35000"/>
                  </a:schemeClr>
                </a:solidFill>
                <a:latin typeface="Times New Roman" pitchFamily="18" charset="0"/>
                <a:cs typeface="Times New Roman" pitchFamily="18" charset="0"/>
              </a:rPr>
              <a:t>Lee, R. G., &amp; Dale, B. G. (1998). Policy deployment: an examination of the theory. </a:t>
            </a:r>
            <a:r>
              <a:rPr lang="en-GB" i="1" dirty="0" smtClean="0">
                <a:solidFill>
                  <a:schemeClr val="tx1">
                    <a:lumMod val="65000"/>
                    <a:lumOff val="35000"/>
                  </a:schemeClr>
                </a:solidFill>
                <a:latin typeface="Times New Roman" pitchFamily="18" charset="0"/>
                <a:cs typeface="Times New Roman" pitchFamily="18" charset="0"/>
              </a:rPr>
              <a:t>International Journal of Quality and Reliability Management</a:t>
            </a:r>
            <a:r>
              <a:rPr lang="en-GB" dirty="0" smtClean="0">
                <a:solidFill>
                  <a:schemeClr val="tx1">
                    <a:lumMod val="65000"/>
                    <a:lumOff val="35000"/>
                  </a:schemeClr>
                </a:solidFill>
                <a:latin typeface="Times New Roman" pitchFamily="18" charset="0"/>
                <a:cs typeface="Times New Roman" pitchFamily="18" charset="0"/>
              </a:rPr>
              <a:t>, 15, (5), 520-540.</a:t>
            </a:r>
          </a:p>
          <a:p>
            <a:r>
              <a:rPr lang="en-GB" dirty="0" smtClean="0">
                <a:solidFill>
                  <a:schemeClr val="tx1">
                    <a:lumMod val="65000"/>
                    <a:lumOff val="35000"/>
                  </a:schemeClr>
                </a:solidFill>
                <a:latin typeface="Times New Roman" pitchFamily="18" charset="0"/>
                <a:cs typeface="Times New Roman" pitchFamily="18" charset="0"/>
              </a:rPr>
              <a:t>Akao, Y. (1991). </a:t>
            </a:r>
            <a:r>
              <a:rPr lang="en-GB" i="1" dirty="0" smtClean="0">
                <a:solidFill>
                  <a:schemeClr val="tx1">
                    <a:lumMod val="65000"/>
                    <a:lumOff val="35000"/>
                  </a:schemeClr>
                </a:solidFill>
                <a:latin typeface="Times New Roman" pitchFamily="18" charset="0"/>
                <a:cs typeface="Times New Roman" pitchFamily="18" charset="0"/>
              </a:rPr>
              <a:t>Hoshin Kanri policy deployment for successful TQM</a:t>
            </a:r>
            <a:r>
              <a:rPr lang="en-GB" dirty="0" smtClean="0">
                <a:solidFill>
                  <a:schemeClr val="tx1">
                    <a:lumMod val="65000"/>
                    <a:lumOff val="35000"/>
                  </a:schemeClr>
                </a:solidFill>
                <a:latin typeface="Times New Roman" pitchFamily="18" charset="0"/>
                <a:cs typeface="Times New Roman" pitchFamily="18" charset="0"/>
              </a:rPr>
              <a:t>. Productivity Press: Weston</a:t>
            </a:r>
          </a:p>
          <a:p>
            <a:r>
              <a:rPr lang="en-GB" dirty="0" smtClean="0">
                <a:solidFill>
                  <a:schemeClr val="tx1">
                    <a:lumMod val="65000"/>
                    <a:lumOff val="35000"/>
                  </a:schemeClr>
                </a:solidFill>
                <a:latin typeface="Times New Roman" pitchFamily="18" charset="0"/>
                <a:cs typeface="Times New Roman" pitchFamily="18" charset="0"/>
              </a:rPr>
              <a:t>Hutchins, D. (2008). </a:t>
            </a:r>
            <a:r>
              <a:rPr lang="en-GB" i="1" dirty="0" smtClean="0">
                <a:solidFill>
                  <a:schemeClr val="tx1">
                    <a:lumMod val="65000"/>
                    <a:lumOff val="35000"/>
                  </a:schemeClr>
                </a:solidFill>
                <a:latin typeface="Times New Roman" pitchFamily="18" charset="0"/>
                <a:cs typeface="Times New Roman" pitchFamily="18" charset="0"/>
              </a:rPr>
              <a:t>Hoshin Kanri the strategic approach to continuous improvement</a:t>
            </a:r>
            <a:r>
              <a:rPr lang="en-GB" dirty="0" smtClean="0">
                <a:solidFill>
                  <a:schemeClr val="tx1">
                    <a:lumMod val="65000"/>
                    <a:lumOff val="35000"/>
                  </a:schemeClr>
                </a:solidFill>
                <a:latin typeface="Times New Roman" pitchFamily="18" charset="0"/>
                <a:cs typeface="Times New Roman" pitchFamily="18" charset="0"/>
              </a:rPr>
              <a:t>. Gower House: England</a:t>
            </a:r>
          </a:p>
          <a:p>
            <a:r>
              <a:rPr lang="en-GB" dirty="0" smtClean="0">
                <a:solidFill>
                  <a:schemeClr val="tx1">
                    <a:lumMod val="65000"/>
                    <a:lumOff val="35000"/>
                  </a:schemeClr>
                </a:solidFill>
                <a:latin typeface="Times New Roman" pitchFamily="18" charset="0"/>
                <a:cs typeface="Times New Roman" pitchFamily="18" charset="0"/>
              </a:rPr>
              <a:t>Kaplan, R.S., and Norton, D.P. (1992). </a:t>
            </a:r>
            <a:r>
              <a:rPr lang="en-GB" i="1" dirty="0" smtClean="0">
                <a:solidFill>
                  <a:schemeClr val="tx1">
                    <a:lumMod val="65000"/>
                    <a:lumOff val="35000"/>
                  </a:schemeClr>
                </a:solidFill>
                <a:latin typeface="Times New Roman" pitchFamily="18" charset="0"/>
                <a:cs typeface="Times New Roman" pitchFamily="18" charset="0"/>
              </a:rPr>
              <a:t>The Balanced Scorecard - Measures that Drive Performance</a:t>
            </a:r>
            <a:r>
              <a:rPr lang="en-GB" dirty="0" smtClean="0">
                <a:solidFill>
                  <a:schemeClr val="tx1">
                    <a:lumMod val="65000"/>
                    <a:lumOff val="35000"/>
                  </a:schemeClr>
                </a:solidFill>
                <a:latin typeface="Times New Roman" pitchFamily="18" charset="0"/>
                <a:cs typeface="Times New Roman" pitchFamily="18" charset="0"/>
              </a:rPr>
              <a:t>. Harvard Business Review: Boston </a:t>
            </a:r>
            <a:endParaRPr lang="en-GB" dirty="0" smtClean="0">
              <a:solidFill>
                <a:schemeClr val="tx1">
                  <a:lumMod val="65000"/>
                  <a:lumOff val="35000"/>
                </a:schemeClr>
              </a:solidFill>
              <a:latin typeface="Times New Roman" pitchFamily="18" charset="0"/>
              <a:cs typeface="Times New Roman" pitchFamily="18" charset="0"/>
            </a:endParaRPr>
          </a:p>
          <a:p>
            <a:r>
              <a:rPr lang="en-IN" dirty="0" err="1" smtClean="0">
                <a:solidFill>
                  <a:schemeClr val="tx1">
                    <a:lumMod val="65000"/>
                    <a:lumOff val="35000"/>
                  </a:schemeClr>
                </a:solidFill>
                <a:latin typeface="Times New Roman" pitchFamily="18" charset="0"/>
                <a:cs typeface="Times New Roman" pitchFamily="18" charset="0"/>
              </a:rPr>
              <a:t>Makarenko</a:t>
            </a:r>
            <a:r>
              <a:rPr lang="en-IN" dirty="0" smtClean="0">
                <a:solidFill>
                  <a:schemeClr val="tx1">
                    <a:lumMod val="65000"/>
                    <a:lumOff val="35000"/>
                  </a:schemeClr>
                </a:solidFill>
                <a:latin typeface="Times New Roman" pitchFamily="18" charset="0"/>
                <a:cs typeface="Times New Roman" pitchFamily="18" charset="0"/>
              </a:rPr>
              <a:t>, Y. M. (1981), </a:t>
            </a:r>
            <a:r>
              <a:rPr lang="en-IN" i="1" dirty="0" smtClean="0">
                <a:solidFill>
                  <a:schemeClr val="tx1">
                    <a:lumMod val="65000"/>
                    <a:lumOff val="35000"/>
                  </a:schemeClr>
                </a:solidFill>
                <a:latin typeface="Times New Roman" pitchFamily="18" charset="0"/>
                <a:cs typeface="Times New Roman" pitchFamily="18" charset="0"/>
              </a:rPr>
              <a:t>‘X-matrix simplex method’</a:t>
            </a:r>
            <a:r>
              <a:rPr lang="en-IN" dirty="0" smtClean="0">
                <a:solidFill>
                  <a:schemeClr val="tx1">
                    <a:lumMod val="65000"/>
                    <a:lumOff val="35000"/>
                  </a:schemeClr>
                </a:solidFill>
                <a:latin typeface="Times New Roman" pitchFamily="18" charset="0"/>
                <a:cs typeface="Times New Roman" pitchFamily="18" charset="0"/>
              </a:rPr>
              <a:t>, </a:t>
            </a:r>
            <a:r>
              <a:rPr lang="en-IN" dirty="0" err="1" smtClean="0">
                <a:solidFill>
                  <a:schemeClr val="tx1">
                    <a:lumMod val="65000"/>
                    <a:lumOff val="35000"/>
                  </a:schemeClr>
                </a:solidFill>
                <a:latin typeface="Times New Roman" pitchFamily="18" charset="0"/>
                <a:cs typeface="Times New Roman" pitchFamily="18" charset="0"/>
              </a:rPr>
              <a:t>Dokl</a:t>
            </a:r>
            <a:r>
              <a:rPr lang="en-IN" dirty="0" smtClean="0">
                <a:solidFill>
                  <a:schemeClr val="tx1">
                    <a:lumMod val="65000"/>
                    <a:lumOff val="35000"/>
                  </a:schemeClr>
                </a:solidFill>
                <a:latin typeface="Times New Roman" pitchFamily="18" charset="0"/>
                <a:cs typeface="Times New Roman" pitchFamily="18" charset="0"/>
              </a:rPr>
              <a:t>. </a:t>
            </a:r>
            <a:r>
              <a:rPr lang="en-IN" dirty="0" err="1" smtClean="0">
                <a:solidFill>
                  <a:schemeClr val="tx1">
                    <a:lumMod val="65000"/>
                    <a:lumOff val="35000"/>
                  </a:schemeClr>
                </a:solidFill>
                <a:latin typeface="Times New Roman" pitchFamily="18" charset="0"/>
                <a:cs typeface="Times New Roman" pitchFamily="18" charset="0"/>
              </a:rPr>
              <a:t>Akad</a:t>
            </a:r>
            <a:r>
              <a:rPr lang="en-IN" dirty="0" smtClean="0">
                <a:solidFill>
                  <a:schemeClr val="tx1">
                    <a:lumMod val="65000"/>
                    <a:lumOff val="35000"/>
                  </a:schemeClr>
                </a:solidFill>
                <a:latin typeface="Times New Roman" pitchFamily="18" charset="0"/>
                <a:cs typeface="Times New Roman" pitchFamily="18" charset="0"/>
              </a:rPr>
              <a:t>. </a:t>
            </a:r>
            <a:r>
              <a:rPr lang="en-IN" dirty="0" err="1" smtClean="0">
                <a:solidFill>
                  <a:schemeClr val="tx1">
                    <a:lumMod val="65000"/>
                    <a:lumOff val="35000"/>
                  </a:schemeClr>
                </a:solidFill>
                <a:latin typeface="Times New Roman" pitchFamily="18" charset="0"/>
                <a:cs typeface="Times New Roman" pitchFamily="18" charset="0"/>
              </a:rPr>
              <a:t>Nauk</a:t>
            </a:r>
            <a:r>
              <a:rPr lang="en-IN" dirty="0" smtClean="0">
                <a:solidFill>
                  <a:schemeClr val="tx1">
                    <a:lumMod val="65000"/>
                    <a:lumOff val="35000"/>
                  </a:schemeClr>
                </a:solidFill>
                <a:latin typeface="Times New Roman" pitchFamily="18" charset="0"/>
                <a:cs typeface="Times New Roman" pitchFamily="18" charset="0"/>
              </a:rPr>
              <a:t> SSSR,259, No. 1, Pp 30-33.</a:t>
            </a:r>
            <a:r>
              <a:rPr lang="en-GB" dirty="0" smtClean="0">
                <a:solidFill>
                  <a:schemeClr val="tx1">
                    <a:lumMod val="65000"/>
                    <a:lumOff val="35000"/>
                  </a:schemeClr>
                </a:solidFill>
                <a:latin typeface="Times New Roman" pitchFamily="18" charset="0"/>
                <a:cs typeface="Times New Roman" pitchFamily="18" charset="0"/>
              </a:rPr>
              <a:t/>
            </a:r>
            <a:br>
              <a:rPr lang="en-GB" dirty="0" smtClean="0">
                <a:solidFill>
                  <a:schemeClr val="tx1">
                    <a:lumMod val="65000"/>
                    <a:lumOff val="35000"/>
                  </a:schemeClr>
                </a:solidFill>
                <a:latin typeface="Times New Roman" pitchFamily="18" charset="0"/>
                <a:cs typeface="Times New Roman" pitchFamily="18" charset="0"/>
              </a:rPr>
            </a:br>
            <a:r>
              <a:rPr lang="en-GB" dirty="0" smtClean="0"/>
              <a:t/>
            </a:r>
            <a:br>
              <a:rPr lang="en-GB" dirty="0" smtClean="0"/>
            </a:br>
            <a:endParaRPr lang="zh-CN" altLang="en-US"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35298981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004048" y="3476327"/>
            <a:ext cx="3384376" cy="769441"/>
          </a:xfrm>
          <a:prstGeom prst="rect">
            <a:avLst/>
          </a:prstGeom>
        </p:spPr>
        <p:txBody>
          <a:bodyPr wrap="square">
            <a:spAutoFit/>
            <a:scene3d>
              <a:camera prst="orthographicFront"/>
              <a:lightRig rig="threePt" dir="t"/>
            </a:scene3d>
            <a:sp3d extrusionH="57150">
              <a:bevelT w="38100" h="38100" prst="convex"/>
            </a:sp3d>
          </a:bodyPr>
          <a:lstStyle/>
          <a:p>
            <a:r>
              <a:rPr lang="en-US" altLang="zh-CN" sz="4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63500">
                    <a:schemeClr val="accent1">
                      <a:satMod val="175000"/>
                      <a:alpha val="40000"/>
                    </a:schemeClr>
                  </a:glow>
                  <a:innerShdw blurRad="114300">
                    <a:prstClr val="black"/>
                  </a:innerShdw>
                  <a:reflection blurRad="6350" stA="60000" endA="900" endPos="60000" dist="60007" dir="5400000" sy="-100000" algn="bl" rotWithShape="0"/>
                </a:effectLst>
                <a:latin typeface="Times New Roman" pitchFamily="18" charset="0"/>
                <a:cs typeface="Times New Roman" pitchFamily="18" charset="0"/>
              </a:rPr>
              <a:t>Thank </a:t>
            </a:r>
            <a:r>
              <a:rPr lang="en-US" altLang="zh-CN"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63500">
                    <a:schemeClr val="accent1">
                      <a:satMod val="175000"/>
                      <a:alpha val="40000"/>
                    </a:schemeClr>
                  </a:glow>
                  <a:innerShdw blurRad="114300">
                    <a:prstClr val="black"/>
                  </a:innerShdw>
                  <a:reflection blurRad="6350" stA="60000" endA="900" endPos="60000" dist="60007" dir="5400000" sy="-100000" algn="bl" rotWithShape="0"/>
                </a:effectLst>
                <a:latin typeface="Times New Roman" pitchFamily="18" charset="0"/>
                <a:cs typeface="Times New Roman" pitchFamily="18" charset="0"/>
              </a:rPr>
              <a:t>you</a:t>
            </a:r>
          </a:p>
        </p:txBody>
      </p:sp>
      <p:sp>
        <p:nvSpPr>
          <p:cNvPr id="3" name="TextBox 2"/>
          <p:cNvSpPr txBox="1"/>
          <p:nvPr/>
        </p:nvSpPr>
        <p:spPr>
          <a:xfrm>
            <a:off x="4143372" y="4500570"/>
            <a:ext cx="4429156" cy="646331"/>
          </a:xfrm>
          <a:prstGeom prst="rect">
            <a:avLst/>
          </a:prstGeom>
          <a:noFill/>
        </p:spPr>
        <p:txBody>
          <a:bodyPr wrap="square" rtlCol="0">
            <a:spAutoFit/>
          </a:bodyPr>
          <a:lstStyle/>
          <a:p>
            <a:r>
              <a:rPr lang="en-US" altLang="zh-CN" dirty="0" smtClean="0">
                <a:solidFill>
                  <a:schemeClr val="tx1">
                    <a:lumMod val="50000"/>
                    <a:lumOff val="50000"/>
                  </a:schemeClr>
                </a:solidFill>
                <a:cs typeface="Times New Roman" pitchFamily="18" charset="0"/>
              </a:rPr>
              <a:t>Questions/ Suggestions </a:t>
            </a:r>
            <a:r>
              <a:rPr lang="en-US" altLang="zh-CN" dirty="0" smtClean="0">
                <a:solidFill>
                  <a:schemeClr val="tx1">
                    <a:lumMod val="50000"/>
                    <a:lumOff val="50000"/>
                  </a:schemeClr>
                </a:solidFill>
                <a:cs typeface="Times New Roman" pitchFamily="18" charset="0"/>
              </a:rPr>
              <a:t>Welcome..</a:t>
            </a:r>
            <a:endParaRPr lang="zh-CN" altLang="zh-CN" dirty="0" smtClean="0">
              <a:solidFill>
                <a:schemeClr val="tx1">
                  <a:lumMod val="50000"/>
                  <a:lumOff val="50000"/>
                </a:schemeClr>
              </a:solidFill>
              <a:cs typeface="Times New Roman" pitchFamily="18" charset="0"/>
            </a:endParaRPr>
          </a:p>
          <a:p>
            <a:endParaRPr lang="en-IN" dirty="0"/>
          </a:p>
        </p:txBody>
      </p:sp>
    </p:spTree>
    <p:extLst>
      <p:ext uri="{BB962C8B-B14F-4D97-AF65-F5344CB8AC3E}">
        <p14:creationId xmlns:p14="http://schemas.microsoft.com/office/powerpoint/2010/main" xmlns="" val="4179833330"/>
      </p:ext>
    </p:extLst>
  </p:cSld>
  <p:clrMapOvr>
    <a:masterClrMapping/>
  </p:clrMapOvr>
  <p:transition advClick="0" advTm="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500"/>
                                        <p:tgtEl>
                                          <p:spTgt spid="3"/>
                                        </p:tgtEl>
                                      </p:cBhvr>
                                    </p:animEffect>
                                  </p:childTnLst>
                                </p:cTn>
                              </p:par>
                            </p:childTnLst>
                          </p:cTn>
                        </p:par>
                        <p:par>
                          <p:cTn id="8" fill="hold">
                            <p:stCondLst>
                              <p:cond delay="500"/>
                            </p:stCondLst>
                            <p:childTnLst>
                              <p:par>
                                <p:cTn id="9" presetID="10" presetClass="entr" presetSubtype="0" fill="hold" grpId="1"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标题 1"/>
          <p:cNvSpPr>
            <a:spLocks noGrp="1"/>
          </p:cNvSpPr>
          <p:nvPr>
            <p:ph type="title"/>
          </p:nvPr>
        </p:nvSpPr>
        <p:spPr>
          <a:xfrm>
            <a:off x="457200" y="274638"/>
            <a:ext cx="8229600" cy="922114"/>
          </a:xfrm>
        </p:spPr>
        <p:txBody>
          <a:bodyPr/>
          <a:lstStyle/>
          <a:p>
            <a:pPr algn="l"/>
            <a:r>
              <a:rPr lang="en-GB" altLang="zh-CN" dirty="0" smtClean="0">
                <a:latin typeface="Times New Roman" pitchFamily="18" charset="0"/>
                <a:cs typeface="Times New Roman" pitchFamily="18" charset="0"/>
              </a:rPr>
              <a:t>Hoshin Kanri: Success story</a:t>
            </a:r>
            <a:endParaRPr lang="zh-CN" altLang="en-US"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1682343279"/>
              </p:ext>
            </p:extLst>
          </p:nvPr>
        </p:nvGraphicFramePr>
        <p:xfrm>
          <a:off x="467544" y="1844824"/>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26" name="Picture 2" descr="Dr. Juran"/>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683568" y="4509120"/>
            <a:ext cx="630400" cy="966614"/>
          </a:xfrm>
          <a:prstGeom prst="rect">
            <a:avLst/>
          </a:prstGeom>
          <a:noFill/>
          <a:extLst>
            <a:ext uri="{909E8E84-426E-40dd-AFC4-6F175D3DCCD1}">
              <a14:hiddenFill xmlns:a14="http://schemas.microsoft.com/office/drawing/2010/main" xmlns="">
                <a:solidFill>
                  <a:srgbClr val="FFFFFF"/>
                </a:solidFill>
              </a14:hiddenFill>
            </a:ext>
          </a:extLst>
        </p:spPr>
      </p:pic>
      <p:pic>
        <p:nvPicPr>
          <p:cNvPr id="1028" name="Picture 4" descr="JUSE"/>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854752" y="3711816"/>
            <a:ext cx="1440160" cy="315035"/>
          </a:xfrm>
          <a:prstGeom prst="rect">
            <a:avLst/>
          </a:prstGeom>
          <a:noFill/>
          <a:extLst>
            <a:ext uri="{909E8E84-426E-40dd-AFC4-6F175D3DCCD1}">
              <a14:hiddenFill xmlns:a14="http://schemas.microsoft.com/office/drawing/2010/main" xmlns="">
                <a:solidFill>
                  <a:srgbClr val="FFFFFF"/>
                </a:solidFill>
              </a14:hiddenFill>
            </a:ext>
          </a:extLst>
        </p:spPr>
      </p:pic>
      <p:pic>
        <p:nvPicPr>
          <p:cNvPr id="1030" name="Picture 6" descr="Bridgestone Europe logo"/>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1851025" y="2708920"/>
            <a:ext cx="1695450" cy="381001"/>
          </a:xfrm>
          <a:prstGeom prst="rect">
            <a:avLst/>
          </a:prstGeom>
          <a:noFill/>
          <a:extLst>
            <a:ext uri="{909E8E84-426E-40dd-AFC4-6F175D3DCCD1}">
              <a14:hiddenFill xmlns:a14="http://schemas.microsoft.com/office/drawing/2010/main" xmlns="">
                <a:solidFill>
                  <a:srgbClr val="FFFFFF"/>
                </a:solidFill>
              </a14:hiddenFill>
            </a:ext>
          </a:extLst>
        </p:spPr>
      </p:pic>
      <p:pic>
        <p:nvPicPr>
          <p:cNvPr id="1032" name="Picture 8" descr="http://www.loneleeplanet.com/blogs/loneleeplanet/wp-content/uploads/2010/02/toyota_logo_2005.jpg"/>
          <p:cNvPicPr>
            <a:picLocks noChangeAspect="1" noChangeArrowheads="1"/>
          </p:cNvPicPr>
          <p:nvPr/>
        </p:nvPicPr>
        <p:blipFill>
          <a:blip r:embed="rId10" cstate="print">
            <a:extLst>
              <a:ext uri="{28A0092B-C50C-407E-A947-70E740481C1C}">
                <a14:useLocalDpi xmlns:a14="http://schemas.microsoft.com/office/drawing/2010/main" xmlns="" val="0"/>
              </a:ext>
            </a:extLst>
          </a:blip>
          <a:srcRect/>
          <a:stretch>
            <a:fillRect/>
          </a:stretch>
        </p:blipFill>
        <p:spPr bwMode="auto">
          <a:xfrm>
            <a:off x="3923928" y="1556792"/>
            <a:ext cx="921033" cy="792088"/>
          </a:xfrm>
          <a:prstGeom prst="rect">
            <a:avLst/>
          </a:prstGeom>
          <a:noFill/>
          <a:extLst>
            <a:ext uri="{909E8E84-426E-40dd-AFC4-6F175D3DCCD1}">
              <a14:hiddenFill xmlns:a14="http://schemas.microsoft.com/office/drawing/2010/main" xmlns="">
                <a:solidFill>
                  <a:srgbClr val="FFFFFF"/>
                </a:solidFill>
              </a14:hiddenFill>
            </a:ext>
          </a:extLst>
        </p:spPr>
      </p:pic>
      <p:pic>
        <p:nvPicPr>
          <p:cNvPr id="1036" name="Picture 12" descr="http://t2.gstatic.com/images?q=tbn:ANd9GcSghnEg82phVGGdINu80v1wAHT0xQmCDxEw4_4sgrg9nMgRUNbG"/>
          <p:cNvPicPr>
            <a:picLocks noChangeAspect="1" noChangeArrowheads="1"/>
          </p:cNvPicPr>
          <p:nvPr/>
        </p:nvPicPr>
        <p:blipFill>
          <a:blip r:embed="rId11" cstate="print">
            <a:extLst>
              <a:ext uri="{28A0092B-C50C-407E-A947-70E740481C1C}">
                <a14:useLocalDpi xmlns:a14="http://schemas.microsoft.com/office/drawing/2010/main" xmlns="" val="0"/>
              </a:ext>
            </a:extLst>
          </a:blip>
          <a:srcRect/>
          <a:stretch>
            <a:fillRect/>
          </a:stretch>
        </p:blipFill>
        <p:spPr bwMode="auto">
          <a:xfrm>
            <a:off x="5436096" y="1556792"/>
            <a:ext cx="697489" cy="576064"/>
          </a:xfrm>
          <a:prstGeom prst="rect">
            <a:avLst/>
          </a:prstGeom>
          <a:noFill/>
          <a:extLst>
            <a:ext uri="{909E8E84-426E-40dd-AFC4-6F175D3DCCD1}">
              <a14:hiddenFill xmlns:a14="http://schemas.microsoft.com/office/drawing/2010/main" xmlns="">
                <a:solidFill>
                  <a:srgbClr val="FFFFFF"/>
                </a:solidFill>
              </a14:hiddenFill>
            </a:ext>
          </a:extLst>
        </p:spPr>
      </p:pic>
      <p:pic>
        <p:nvPicPr>
          <p:cNvPr id="1038" name="Picture 14" descr="http://t0.gstatic.com/images?q=tbn:ANd9GcRUCy7CJDc7Pgh_EVZ_ReNLhteMiK_qPrIctJb7v1uo3FMjN1Nv"/>
          <p:cNvPicPr>
            <a:picLocks noChangeAspect="1" noChangeArrowheads="1"/>
          </p:cNvPicPr>
          <p:nvPr/>
        </p:nvPicPr>
        <p:blipFill>
          <a:blip r:embed="rId12" cstate="print">
            <a:extLst>
              <a:ext uri="{28A0092B-C50C-407E-A947-70E740481C1C}">
                <a14:useLocalDpi xmlns:a14="http://schemas.microsoft.com/office/drawing/2010/main" xmlns="" val="0"/>
              </a:ext>
            </a:extLst>
          </a:blip>
          <a:srcRect/>
          <a:stretch>
            <a:fillRect/>
          </a:stretch>
        </p:blipFill>
        <p:spPr bwMode="auto">
          <a:xfrm>
            <a:off x="6156176" y="1844824"/>
            <a:ext cx="567897" cy="481782"/>
          </a:xfrm>
          <a:prstGeom prst="rect">
            <a:avLst/>
          </a:prstGeom>
          <a:noFill/>
          <a:extLst>
            <a:ext uri="{909E8E84-426E-40dd-AFC4-6F175D3DCCD1}">
              <a14:hiddenFill xmlns:a14="http://schemas.microsoft.com/office/drawing/2010/main" xmlns="">
                <a:solidFill>
                  <a:srgbClr val="FFFFFF"/>
                </a:solidFill>
              </a14:hiddenFill>
            </a:ext>
          </a:extLst>
        </p:spPr>
      </p:pic>
      <p:pic>
        <p:nvPicPr>
          <p:cNvPr id="1040" name="Picture 16" descr="http://t3.gstatic.com/images?q=tbn:ANd9GcRBbe6anGJE0UNHacUgWuQ_OqWYInfZRnsX0JASDi0LFMLz_w"/>
          <p:cNvPicPr>
            <a:picLocks noChangeAspect="1" noChangeArrowheads="1"/>
          </p:cNvPicPr>
          <p:nvPr/>
        </p:nvPicPr>
        <p:blipFill>
          <a:blip r:embed="rId13" cstate="print">
            <a:extLst>
              <a:ext uri="{28A0092B-C50C-407E-A947-70E740481C1C}">
                <a14:useLocalDpi xmlns:a14="http://schemas.microsoft.com/office/drawing/2010/main" xmlns="" val="0"/>
              </a:ext>
            </a:extLst>
          </a:blip>
          <a:srcRect/>
          <a:stretch>
            <a:fillRect/>
          </a:stretch>
        </p:blipFill>
        <p:spPr bwMode="auto">
          <a:xfrm>
            <a:off x="6444208" y="1412776"/>
            <a:ext cx="853093" cy="412020"/>
          </a:xfrm>
          <a:prstGeom prst="rect">
            <a:avLst/>
          </a:prstGeom>
          <a:noFill/>
          <a:extLst>
            <a:ext uri="{909E8E84-426E-40dd-AFC4-6F175D3DCCD1}">
              <a14:hiddenFill xmlns:a14="http://schemas.microsoft.com/office/drawing/2010/main" xmlns="">
                <a:solidFill>
                  <a:srgbClr val="FFFFFF"/>
                </a:solidFill>
              </a14:hiddenFill>
            </a:ext>
          </a:extLst>
        </p:spPr>
      </p:pic>
      <p:pic>
        <p:nvPicPr>
          <p:cNvPr id="1025" name="Picture 1" descr="C:\Users\zhao\AppData\Roaming\Tencent\Users\1412220022\QQ\WinTemp\RichOle\93EVES488T{~SEBL323YF@J.jpg"/>
          <p:cNvPicPr>
            <a:picLocks noChangeAspect="1" noChangeArrowheads="1"/>
          </p:cNvPicPr>
          <p:nvPr/>
        </p:nvPicPr>
        <p:blipFill>
          <a:blip r:embed="rId14" cstate="print">
            <a:extLst>
              <a:ext uri="{28A0092B-C50C-407E-A947-70E740481C1C}">
                <a14:useLocalDpi xmlns:a14="http://schemas.microsoft.com/office/drawing/2010/main" xmlns="" val="0"/>
              </a:ext>
            </a:extLst>
          </a:blip>
          <a:srcRect/>
          <a:stretch>
            <a:fillRect/>
          </a:stretch>
        </p:blipFill>
        <p:spPr bwMode="auto">
          <a:xfrm>
            <a:off x="4067174" y="2348880"/>
            <a:ext cx="1373486" cy="360040"/>
          </a:xfrm>
          <a:prstGeom prst="rect">
            <a:avLst/>
          </a:prstGeom>
          <a:noFill/>
          <a:extLst>
            <a:ext uri="{909E8E84-426E-40dd-AFC4-6F175D3DCCD1}">
              <a14:hiddenFill xmlns:a14="http://schemas.microsoft.com/office/drawing/2010/main" xmlns="">
                <a:solidFill>
                  <a:srgbClr val="FFFFFF"/>
                </a:solidFill>
              </a14:hiddenFill>
            </a:ext>
          </a:extLst>
        </p:spPr>
      </p:pic>
      <p:sp>
        <p:nvSpPr>
          <p:cNvPr id="12" name="TextBox 11"/>
          <p:cNvSpPr txBox="1"/>
          <p:nvPr/>
        </p:nvSpPr>
        <p:spPr>
          <a:xfrm>
            <a:off x="5868144" y="6237312"/>
            <a:ext cx="2808312" cy="369332"/>
          </a:xfrm>
          <a:prstGeom prst="rect">
            <a:avLst/>
          </a:prstGeom>
          <a:noFill/>
        </p:spPr>
        <p:txBody>
          <a:bodyPr wrap="square" rtlCol="0">
            <a:spAutoFit/>
          </a:bodyPr>
          <a:lstStyle/>
          <a:p>
            <a:r>
              <a:rPr lang="en-GB" dirty="0" smtClean="0"/>
              <a:t>Source: Lee &amp; Dale, 1998</a:t>
            </a:r>
            <a:endParaRPr lang="en-GB" dirty="0"/>
          </a:p>
        </p:txBody>
      </p:sp>
    </p:spTree>
    <p:extLst>
      <p:ext uri="{BB962C8B-B14F-4D97-AF65-F5344CB8AC3E}">
        <p14:creationId xmlns:p14="http://schemas.microsoft.com/office/powerpoint/2010/main" xmlns="" val="5508396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C:\Users\zhao\AppData\Roaming\Tencent\Users\1412220022\QQ\WinTemp\RichOle\GS%7TJC7{NWO)1FHO)EL0UW.jpg"/>
          <p:cNvPicPr/>
          <p:nvPr/>
        </p:nvPicPr>
        <p:blipFill>
          <a:blip r:embed="rId3" cstate="print">
            <a:extLst>
              <a:ext uri="{BEBA8EAE-BF5A-486C-A8C5-ECC9F3942E4B}">
                <a14:imgProps xmlns:a14="http://schemas.microsoft.com/office/drawing/2010/main" xmlns="">
                  <a14:imgLayer r:embed="rId4">
                    <a14:imgEffect>
                      <a14:sharpenSoften amount="50000"/>
                    </a14:imgEffect>
                  </a14:imgLayer>
                </a14:imgProps>
              </a:ext>
              <a:ext uri="{28A0092B-C50C-407E-A947-70E740481C1C}">
                <a14:useLocalDpi xmlns:a14="http://schemas.microsoft.com/office/drawing/2010/main" xmlns="" val="0"/>
              </a:ext>
            </a:extLst>
          </a:blip>
          <a:srcRect/>
          <a:stretch>
            <a:fillRect/>
          </a:stretch>
        </p:blipFill>
        <p:spPr bwMode="auto">
          <a:xfrm>
            <a:off x="2627784" y="2348880"/>
            <a:ext cx="4032448" cy="3240360"/>
          </a:xfrm>
          <a:prstGeom prst="rect">
            <a:avLst/>
          </a:prstGeom>
          <a:noFill/>
          <a:ln>
            <a:noFill/>
          </a:ln>
        </p:spPr>
      </p:pic>
      <p:pic>
        <p:nvPicPr>
          <p:cNvPr id="1026"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1979712" y="1268760"/>
            <a:ext cx="5380869" cy="5318591"/>
          </a:xfrm>
          <a:prstGeom prst="rect">
            <a:avLst/>
          </a:prstGeom>
          <a:noFill/>
          <a:ln>
            <a:noFill/>
          </a:ln>
          <a:effectLst/>
        </p:spPr>
      </p:pic>
      <p:sp>
        <p:nvSpPr>
          <p:cNvPr id="3" name="标题 1"/>
          <p:cNvSpPr>
            <a:spLocks noGrp="1"/>
          </p:cNvSpPr>
          <p:nvPr>
            <p:ph type="title"/>
          </p:nvPr>
        </p:nvSpPr>
        <p:spPr>
          <a:xfrm>
            <a:off x="395536" y="188640"/>
            <a:ext cx="8229600" cy="1195536"/>
          </a:xfrm>
        </p:spPr>
        <p:txBody>
          <a:bodyPr/>
          <a:lstStyle/>
          <a:p>
            <a:pPr algn="l"/>
            <a:r>
              <a:rPr lang="en-GB" altLang="zh-CN" dirty="0" smtClean="0">
                <a:latin typeface="Times New Roman" pitchFamily="18" charset="0"/>
                <a:cs typeface="Times New Roman" pitchFamily="18" charset="0"/>
              </a:rPr>
              <a:t>Hoshin Kanri: Approach</a:t>
            </a:r>
            <a:endParaRPr lang="zh-CN" altLang="en-US" dirty="0">
              <a:latin typeface="Times New Roman" pitchFamily="18" charset="0"/>
              <a:cs typeface="Times New Roman" pitchFamily="18" charset="0"/>
            </a:endParaRPr>
          </a:p>
        </p:txBody>
      </p:sp>
      <p:sp>
        <p:nvSpPr>
          <p:cNvPr id="6" name="TextBox 5"/>
          <p:cNvSpPr txBox="1"/>
          <p:nvPr/>
        </p:nvSpPr>
        <p:spPr>
          <a:xfrm>
            <a:off x="5940152" y="6093296"/>
            <a:ext cx="2592288" cy="369332"/>
          </a:xfrm>
          <a:prstGeom prst="rect">
            <a:avLst/>
          </a:prstGeom>
          <a:noFill/>
        </p:spPr>
        <p:txBody>
          <a:bodyPr wrap="square" rtlCol="0">
            <a:spAutoFit/>
          </a:bodyPr>
          <a:lstStyle/>
          <a:p>
            <a:r>
              <a:rPr lang="en-GB" dirty="0" smtClean="0">
                <a:solidFill>
                  <a:schemeClr val="bg1">
                    <a:lumMod val="50000"/>
                  </a:schemeClr>
                </a:solidFill>
              </a:rPr>
              <a:t>Source: Akao, 1991</a:t>
            </a:r>
          </a:p>
        </p:txBody>
      </p:sp>
    </p:spTree>
    <p:extLst>
      <p:ext uri="{BB962C8B-B14F-4D97-AF65-F5344CB8AC3E}">
        <p14:creationId xmlns:p14="http://schemas.microsoft.com/office/powerpoint/2010/main" xmlns="" val="2707205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afterEffect">
                                  <p:stCondLst>
                                    <p:cond delay="0"/>
                                  </p:stCondLst>
                                  <p:childTnLst>
                                    <p:animRot by="21600000">
                                      <p:cBhvr>
                                        <p:cTn id="6" dur="6000" fill="hold"/>
                                        <p:tgtEl>
                                          <p:spTgt spid="102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0"/>
            <a:ext cx="8229600" cy="1340768"/>
          </a:xfrm>
        </p:spPr>
        <p:txBody>
          <a:bodyPr>
            <a:normAutofit/>
          </a:bodyPr>
          <a:lstStyle/>
          <a:p>
            <a:pPr algn="l"/>
            <a:r>
              <a:rPr lang="en-US" altLang="zh-CN" sz="4200" dirty="0" smtClean="0">
                <a:latin typeface="Times New Roman" pitchFamily="18" charset="0"/>
                <a:cs typeface="Times New Roman" pitchFamily="18" charset="0"/>
              </a:rPr>
              <a:t>Hoshin Kanri vs. Balanced Scorecard</a:t>
            </a:r>
            <a:endParaRPr lang="zh-CN" altLang="en-US" sz="4200" dirty="0">
              <a:latin typeface="Times New Roman" pitchFamily="18" charset="0"/>
              <a:cs typeface="Times New Roman" pitchFamily="18" charset="0"/>
            </a:endParaRPr>
          </a:p>
        </p:txBody>
      </p:sp>
      <p:sp>
        <p:nvSpPr>
          <p:cNvPr id="5" name="Rounded Rectangle 7"/>
          <p:cNvSpPr/>
          <p:nvPr/>
        </p:nvSpPr>
        <p:spPr>
          <a:xfrm>
            <a:off x="275928" y="1645686"/>
            <a:ext cx="3600400" cy="4536504"/>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marL="342900" lvl="0" indent="-342900" algn="just">
              <a:spcAft>
                <a:spcPts val="0"/>
              </a:spcAft>
              <a:buFont typeface="Wingdings"/>
              <a:buChar char=""/>
            </a:pPr>
            <a:r>
              <a:rPr lang="en-US" altLang="zh-CN" kern="0" dirty="0">
                <a:solidFill>
                  <a:schemeClr val="bg1">
                    <a:lumMod val="50000"/>
                  </a:schemeClr>
                </a:solidFill>
                <a:latin typeface="Times New Roman"/>
                <a:cs typeface="Times New Roman"/>
              </a:rPr>
              <a:t>Increases interdepartmental </a:t>
            </a:r>
            <a:r>
              <a:rPr lang="en-US" altLang="zh-CN" kern="0" dirty="0" smtClean="0">
                <a:solidFill>
                  <a:schemeClr val="bg1">
                    <a:lumMod val="50000"/>
                  </a:schemeClr>
                </a:solidFill>
                <a:latin typeface="Times New Roman"/>
                <a:cs typeface="Times New Roman"/>
              </a:rPr>
              <a:t>cooperation </a:t>
            </a:r>
            <a:endParaRPr lang="zh-CN" altLang="zh-CN" sz="1400" kern="100" dirty="0">
              <a:solidFill>
                <a:schemeClr val="bg1">
                  <a:lumMod val="50000"/>
                </a:schemeClr>
              </a:solidFill>
              <a:cs typeface="Times New Roman"/>
            </a:endParaRPr>
          </a:p>
          <a:p>
            <a:pPr marL="342900" lvl="0" indent="-342900" algn="just">
              <a:spcAft>
                <a:spcPts val="0"/>
              </a:spcAft>
              <a:buFont typeface="Wingdings"/>
              <a:buChar char=""/>
            </a:pPr>
            <a:r>
              <a:rPr lang="en-US" altLang="zh-CN" kern="0" dirty="0">
                <a:solidFill>
                  <a:schemeClr val="bg1">
                    <a:lumMod val="50000"/>
                  </a:schemeClr>
                </a:solidFill>
                <a:latin typeface="Times New Roman"/>
                <a:cs typeface="Times New Roman"/>
              </a:rPr>
              <a:t>The planning process is continuously improved, uses and reinforces Plan-Do-Check-Act </a:t>
            </a:r>
            <a:endParaRPr lang="zh-CN" altLang="zh-CN" sz="1400" kern="100" dirty="0">
              <a:solidFill>
                <a:schemeClr val="bg1">
                  <a:lumMod val="50000"/>
                </a:schemeClr>
              </a:solidFill>
              <a:cs typeface="Times New Roman"/>
            </a:endParaRPr>
          </a:p>
          <a:p>
            <a:pPr marL="342900" lvl="0" indent="-342900" algn="just">
              <a:spcAft>
                <a:spcPts val="0"/>
              </a:spcAft>
              <a:buFont typeface="Wingdings"/>
              <a:buChar char=""/>
            </a:pPr>
            <a:r>
              <a:rPr lang="en-US" altLang="zh-CN" kern="0" dirty="0">
                <a:solidFill>
                  <a:schemeClr val="bg1">
                    <a:lumMod val="50000"/>
                  </a:schemeClr>
                </a:solidFill>
                <a:latin typeface="Times New Roman"/>
                <a:cs typeface="Times New Roman"/>
              </a:rPr>
              <a:t>Creates </a:t>
            </a:r>
            <a:r>
              <a:rPr lang="en-US" altLang="zh-CN" kern="0" dirty="0" smtClean="0">
                <a:solidFill>
                  <a:schemeClr val="bg1">
                    <a:lumMod val="50000"/>
                  </a:schemeClr>
                </a:solidFill>
                <a:latin typeface="Times New Roman"/>
                <a:cs typeface="Times New Roman"/>
              </a:rPr>
              <a:t>disciplined </a:t>
            </a:r>
            <a:r>
              <a:rPr lang="en-US" altLang="zh-CN" kern="0" dirty="0">
                <a:solidFill>
                  <a:schemeClr val="bg1">
                    <a:lumMod val="50000"/>
                  </a:schemeClr>
                </a:solidFill>
                <a:latin typeface="Times New Roman"/>
                <a:cs typeface="Times New Roman"/>
              </a:rPr>
              <a:t>planning system that is responsive and flexible </a:t>
            </a:r>
            <a:endParaRPr lang="zh-CN" altLang="zh-CN" sz="1400" kern="100" dirty="0">
              <a:solidFill>
                <a:schemeClr val="bg1">
                  <a:lumMod val="50000"/>
                </a:schemeClr>
              </a:solidFill>
              <a:cs typeface="Times New Roman"/>
            </a:endParaRPr>
          </a:p>
          <a:p>
            <a:pPr marL="342900" lvl="0" indent="-342900" algn="just">
              <a:spcAft>
                <a:spcPts val="0"/>
              </a:spcAft>
              <a:buFont typeface="Wingdings"/>
              <a:buChar char=""/>
            </a:pPr>
            <a:r>
              <a:rPr lang="en-US" altLang="zh-CN" kern="0" dirty="0">
                <a:solidFill>
                  <a:schemeClr val="bg1">
                    <a:lumMod val="50000"/>
                  </a:schemeClr>
                </a:solidFill>
                <a:latin typeface="Times New Roman"/>
                <a:cs typeface="Times New Roman"/>
              </a:rPr>
              <a:t>Creates a common focus throughout the organization </a:t>
            </a:r>
            <a:endParaRPr lang="zh-CN" altLang="zh-CN" sz="1400" kern="100" dirty="0">
              <a:solidFill>
                <a:schemeClr val="bg1">
                  <a:lumMod val="50000"/>
                </a:schemeClr>
              </a:solidFill>
              <a:cs typeface="Times New Roman"/>
            </a:endParaRPr>
          </a:p>
          <a:p>
            <a:pPr marL="342900" lvl="0" indent="-342900">
              <a:buFont typeface="Wingdings"/>
              <a:buChar char=""/>
            </a:pPr>
            <a:r>
              <a:rPr lang="en-US" altLang="zh-CN" kern="0" dirty="0">
                <a:solidFill>
                  <a:schemeClr val="bg1">
                    <a:lumMod val="50000"/>
                  </a:schemeClr>
                </a:solidFill>
                <a:latin typeface="Times New Roman"/>
                <a:cs typeface="Times New Roman"/>
              </a:rPr>
              <a:t>Planning is systematic</a:t>
            </a:r>
            <a:endParaRPr lang="zh-CN" altLang="zh-CN" sz="1400" kern="100" dirty="0">
              <a:solidFill>
                <a:schemeClr val="bg1">
                  <a:lumMod val="50000"/>
                </a:schemeClr>
              </a:solidFill>
              <a:cs typeface="Times New Roman"/>
            </a:endParaRPr>
          </a:p>
        </p:txBody>
      </p:sp>
      <p:sp>
        <p:nvSpPr>
          <p:cNvPr id="7" name="Rounded Rectangle 7"/>
          <p:cNvSpPr/>
          <p:nvPr/>
        </p:nvSpPr>
        <p:spPr>
          <a:xfrm>
            <a:off x="5292080" y="2893314"/>
            <a:ext cx="3600400" cy="3416006"/>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marL="342900" lvl="0" indent="-342900" algn="just">
              <a:spcAft>
                <a:spcPts val="0"/>
              </a:spcAft>
              <a:buFont typeface="Wingdings"/>
              <a:buChar char=""/>
            </a:pPr>
            <a:r>
              <a:rPr lang="en-US" altLang="zh-CN" kern="0" dirty="0">
                <a:latin typeface="Times New Roman" pitchFamily="18" charset="0"/>
                <a:cs typeface="Times New Roman" pitchFamily="18" charset="0"/>
              </a:rPr>
              <a:t>Long term </a:t>
            </a:r>
            <a:r>
              <a:rPr lang="en-US" altLang="zh-CN" kern="0" dirty="0" smtClean="0">
                <a:latin typeface="Times New Roman" pitchFamily="18" charset="0"/>
                <a:cs typeface="Times New Roman" pitchFamily="18" charset="0"/>
              </a:rPr>
              <a:t>commitment</a:t>
            </a:r>
          </a:p>
          <a:p>
            <a:pPr lvl="0" algn="just">
              <a:spcAft>
                <a:spcPts val="0"/>
              </a:spcAft>
            </a:pPr>
            <a:endParaRPr lang="zh-CN" altLang="zh-CN" kern="100" dirty="0">
              <a:latin typeface="Times New Roman" pitchFamily="18" charset="0"/>
              <a:cs typeface="Times New Roman" pitchFamily="18" charset="0"/>
            </a:endParaRPr>
          </a:p>
          <a:p>
            <a:pPr marL="342900" lvl="0" indent="-342900" algn="just">
              <a:spcAft>
                <a:spcPts val="0"/>
              </a:spcAft>
              <a:buFont typeface="Wingdings"/>
              <a:buChar char=""/>
            </a:pPr>
            <a:r>
              <a:rPr lang="en-US" altLang="zh-CN" kern="0" dirty="0">
                <a:latin typeface="Times New Roman" pitchFamily="18" charset="0"/>
                <a:cs typeface="Times New Roman" pitchFamily="18" charset="0"/>
              </a:rPr>
              <a:t>The breakthrough objective must be stable during a </a:t>
            </a:r>
            <a:r>
              <a:rPr lang="en-US" altLang="zh-CN" kern="0" dirty="0" smtClean="0">
                <a:latin typeface="Times New Roman" pitchFamily="18" charset="0"/>
                <a:cs typeface="Times New Roman" pitchFamily="18" charset="0"/>
              </a:rPr>
              <a:t>3-5 </a:t>
            </a:r>
            <a:r>
              <a:rPr lang="en-US" altLang="zh-CN" kern="0" dirty="0">
                <a:latin typeface="Times New Roman" pitchFamily="18" charset="0"/>
                <a:cs typeface="Times New Roman" pitchFamily="18" charset="0"/>
              </a:rPr>
              <a:t>year period</a:t>
            </a:r>
            <a:endParaRPr lang="zh-CN" altLang="zh-CN" kern="100" dirty="0">
              <a:latin typeface="Times New Roman" pitchFamily="18" charset="0"/>
              <a:cs typeface="Times New Roman" pitchFamily="18" charset="0"/>
            </a:endParaRPr>
          </a:p>
        </p:txBody>
      </p:sp>
      <p:sp>
        <p:nvSpPr>
          <p:cNvPr id="8" name="右箭头 7"/>
          <p:cNvSpPr/>
          <p:nvPr/>
        </p:nvSpPr>
        <p:spPr>
          <a:xfrm>
            <a:off x="4520952" y="4941168"/>
            <a:ext cx="1152128" cy="1044116"/>
          </a:xfrm>
          <a:prstGeom prs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altLang="zh-CN" sz="2200" dirty="0" smtClean="0">
                <a:latin typeface="Times New Roman" pitchFamily="18" charset="0"/>
                <a:cs typeface="Times New Roman" pitchFamily="18" charset="0"/>
              </a:rPr>
              <a:t> Cons</a:t>
            </a:r>
            <a:endParaRPr lang="zh-CN" altLang="en-US" sz="2200" dirty="0">
              <a:latin typeface="Times New Roman" pitchFamily="18" charset="0"/>
              <a:cs typeface="Times New Roman" pitchFamily="18" charset="0"/>
            </a:endParaRPr>
          </a:p>
        </p:txBody>
      </p:sp>
      <p:sp>
        <p:nvSpPr>
          <p:cNvPr id="9" name="右箭头 8"/>
          <p:cNvSpPr/>
          <p:nvPr/>
        </p:nvSpPr>
        <p:spPr>
          <a:xfrm rot="10800000">
            <a:off x="3393659" y="2187830"/>
            <a:ext cx="1152128" cy="1044116"/>
          </a:xfrm>
          <a:prstGeom prs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zh-CN" altLang="en-US" sz="2200" dirty="0">
              <a:latin typeface="Times New Roman" pitchFamily="18" charset="0"/>
              <a:cs typeface="Times New Roman" pitchFamily="18" charset="0"/>
            </a:endParaRPr>
          </a:p>
        </p:txBody>
      </p:sp>
      <p:sp>
        <p:nvSpPr>
          <p:cNvPr id="10" name="矩形 9"/>
          <p:cNvSpPr/>
          <p:nvPr/>
        </p:nvSpPr>
        <p:spPr>
          <a:xfrm>
            <a:off x="3716164" y="2494444"/>
            <a:ext cx="686406" cy="430887"/>
          </a:xfrm>
          <a:prstGeom prst="rect">
            <a:avLst/>
          </a:prstGeom>
        </p:spPr>
        <p:txBody>
          <a:bodyPr wrap="none">
            <a:spAutoFit/>
          </a:bodyPr>
          <a:lstStyle/>
          <a:p>
            <a:r>
              <a:rPr lang="en-US" altLang="zh-CN" sz="2200" dirty="0">
                <a:solidFill>
                  <a:schemeClr val="bg1"/>
                </a:solidFill>
                <a:latin typeface="Times New Roman" pitchFamily="18" charset="0"/>
                <a:cs typeface="Times New Roman" pitchFamily="18" charset="0"/>
              </a:rPr>
              <a:t>Pros</a:t>
            </a:r>
            <a:endParaRPr lang="zh-CN" altLang="zh-CN" sz="2200" dirty="0">
              <a:solidFill>
                <a:schemeClr val="bg1"/>
              </a:solidFill>
              <a:latin typeface="Times New Roman" pitchFamily="18" charset="0"/>
              <a:cs typeface="Times New Roman" pitchFamily="18" charset="0"/>
            </a:endParaRPr>
          </a:p>
        </p:txBody>
      </p:sp>
      <p:grpSp>
        <p:nvGrpSpPr>
          <p:cNvPr id="21" name="组合 20"/>
          <p:cNvGrpSpPr/>
          <p:nvPr/>
        </p:nvGrpSpPr>
        <p:grpSpPr>
          <a:xfrm>
            <a:off x="1991013" y="2569278"/>
            <a:ext cx="170229" cy="276988"/>
            <a:chOff x="4545787" y="1484784"/>
            <a:chExt cx="551229" cy="553976"/>
          </a:xfrm>
        </p:grpSpPr>
        <p:cxnSp>
          <p:nvCxnSpPr>
            <p:cNvPr id="14" name="直接连接符 13"/>
            <p:cNvCxnSpPr/>
            <p:nvPr/>
          </p:nvCxnSpPr>
          <p:spPr>
            <a:xfrm>
              <a:off x="4545787" y="1842223"/>
              <a:ext cx="170229" cy="196537"/>
            </a:xfrm>
            <a:prstGeom prst="line">
              <a:avLst/>
            </a:prstGeom>
            <a:ln w="38100">
              <a:solidFill>
                <a:srgbClr val="660066"/>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V="1">
              <a:off x="4716016" y="1484784"/>
              <a:ext cx="381000" cy="553976"/>
            </a:xfrm>
            <a:prstGeom prst="line">
              <a:avLst/>
            </a:prstGeom>
            <a:ln w="38100">
              <a:solidFill>
                <a:srgbClr val="660066"/>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a:off x="8172400" y="3933056"/>
            <a:ext cx="170229" cy="276988"/>
            <a:chOff x="4545787" y="1484784"/>
            <a:chExt cx="551229" cy="553976"/>
          </a:xfrm>
        </p:grpSpPr>
        <p:cxnSp>
          <p:nvCxnSpPr>
            <p:cNvPr id="23" name="直接连接符 22"/>
            <p:cNvCxnSpPr/>
            <p:nvPr/>
          </p:nvCxnSpPr>
          <p:spPr>
            <a:xfrm>
              <a:off x="4545787" y="1842223"/>
              <a:ext cx="170229" cy="196537"/>
            </a:xfrm>
            <a:prstGeom prst="line">
              <a:avLst/>
            </a:prstGeom>
            <a:ln w="38100">
              <a:solidFill>
                <a:srgbClr val="660066"/>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V="1">
              <a:off x="4716016" y="1484784"/>
              <a:ext cx="381000" cy="553976"/>
            </a:xfrm>
            <a:prstGeom prst="line">
              <a:avLst/>
            </a:prstGeom>
            <a:ln w="38100">
              <a:solidFill>
                <a:srgbClr val="660066"/>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2915816" y="5324732"/>
            <a:ext cx="170229" cy="276988"/>
            <a:chOff x="4545787" y="1484784"/>
            <a:chExt cx="551229" cy="553976"/>
          </a:xfrm>
        </p:grpSpPr>
        <p:cxnSp>
          <p:nvCxnSpPr>
            <p:cNvPr id="26" name="直接连接符 25"/>
            <p:cNvCxnSpPr/>
            <p:nvPr/>
          </p:nvCxnSpPr>
          <p:spPr>
            <a:xfrm>
              <a:off x="4545787" y="1842223"/>
              <a:ext cx="170229" cy="196537"/>
            </a:xfrm>
            <a:prstGeom prst="line">
              <a:avLst/>
            </a:prstGeom>
            <a:ln w="38100">
              <a:solidFill>
                <a:srgbClr val="660066"/>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V="1">
              <a:off x="4716016" y="1484784"/>
              <a:ext cx="381000" cy="553976"/>
            </a:xfrm>
            <a:prstGeom prst="line">
              <a:avLst/>
            </a:prstGeom>
            <a:ln w="38100">
              <a:solidFill>
                <a:srgbClr val="660066"/>
              </a:solidFill>
            </a:ln>
          </p:spPr>
          <p:style>
            <a:lnRef idx="1">
              <a:schemeClr val="accent1"/>
            </a:lnRef>
            <a:fillRef idx="0">
              <a:schemeClr val="accent1"/>
            </a:fillRef>
            <a:effectRef idx="0">
              <a:schemeClr val="accent1"/>
            </a:effectRef>
            <a:fontRef idx="minor">
              <a:schemeClr val="tx1"/>
            </a:fontRef>
          </p:style>
        </p:cxnSp>
      </p:grpSp>
      <p:grpSp>
        <p:nvGrpSpPr>
          <p:cNvPr id="31" name="组合 30"/>
          <p:cNvGrpSpPr/>
          <p:nvPr/>
        </p:nvGrpSpPr>
        <p:grpSpPr>
          <a:xfrm>
            <a:off x="3393659" y="5047744"/>
            <a:ext cx="170229" cy="276988"/>
            <a:chOff x="4545787" y="1484784"/>
            <a:chExt cx="551229" cy="553976"/>
          </a:xfrm>
        </p:grpSpPr>
        <p:cxnSp>
          <p:nvCxnSpPr>
            <p:cNvPr id="32" name="直接连接符 31"/>
            <p:cNvCxnSpPr/>
            <p:nvPr/>
          </p:nvCxnSpPr>
          <p:spPr>
            <a:xfrm>
              <a:off x="4545787" y="1842223"/>
              <a:ext cx="170229" cy="196537"/>
            </a:xfrm>
            <a:prstGeom prst="line">
              <a:avLst/>
            </a:prstGeom>
            <a:ln w="38100">
              <a:solidFill>
                <a:srgbClr val="660066"/>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V="1">
              <a:off x="4716016" y="1484784"/>
              <a:ext cx="381000" cy="553976"/>
            </a:xfrm>
            <a:prstGeom prst="line">
              <a:avLst/>
            </a:prstGeom>
            <a:ln w="38100">
              <a:solidFill>
                <a:srgbClr val="660066"/>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2743328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1+#ppt_w/2"/>
                                          </p:val>
                                        </p:tav>
                                        <p:tav tm="100000">
                                          <p:val>
                                            <p:strVal val="#ppt_x"/>
                                          </p:val>
                                        </p:tav>
                                      </p:tavLst>
                                    </p:anim>
                                    <p:anim calcmode="lin" valueType="num">
                                      <p:cBhvr additive="base">
                                        <p:cTn id="13" dur="500" fill="hold"/>
                                        <p:tgtEl>
                                          <p:spTgt spid="9"/>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fill="hold"/>
                                        <p:tgtEl>
                                          <p:spTgt spid="8"/>
                                        </p:tgtEl>
                                        <p:attrNameLst>
                                          <p:attrName>ppt_x</p:attrName>
                                        </p:attrNameLst>
                                      </p:cBhvr>
                                      <p:tavLst>
                                        <p:tav tm="0">
                                          <p:val>
                                            <p:strVal val="0-#ppt_w/2"/>
                                          </p:val>
                                        </p:tav>
                                        <p:tav tm="100000">
                                          <p:val>
                                            <p:strVal val="#ppt_x"/>
                                          </p:val>
                                        </p:tav>
                                      </p:tavLst>
                                    </p:anim>
                                    <p:anim calcmode="lin" valueType="num">
                                      <p:cBhvr additive="base">
                                        <p:cTn id="17" dur="500" fill="hold"/>
                                        <p:tgtEl>
                                          <p:spTgt spid="8"/>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30" presetClass="entr" presetSubtype="0"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800" decel="100000"/>
                                        <p:tgtEl>
                                          <p:spTgt spid="22"/>
                                        </p:tgtEl>
                                      </p:cBhvr>
                                    </p:animEffect>
                                    <p:anim calcmode="lin" valueType="num">
                                      <p:cBhvr>
                                        <p:cTn id="22" dur="800" decel="100000" fill="hold"/>
                                        <p:tgtEl>
                                          <p:spTgt spid="22"/>
                                        </p:tgtEl>
                                        <p:attrNameLst>
                                          <p:attrName>style.rotation</p:attrName>
                                        </p:attrNameLst>
                                      </p:cBhvr>
                                      <p:tavLst>
                                        <p:tav tm="0">
                                          <p:val>
                                            <p:fltVal val="-90"/>
                                          </p:val>
                                        </p:tav>
                                        <p:tav tm="100000">
                                          <p:val>
                                            <p:fltVal val="0"/>
                                          </p:val>
                                        </p:tav>
                                      </p:tavLst>
                                    </p:anim>
                                    <p:anim calcmode="lin" valueType="num">
                                      <p:cBhvr>
                                        <p:cTn id="23" dur="800" decel="100000" fill="hold"/>
                                        <p:tgtEl>
                                          <p:spTgt spid="22"/>
                                        </p:tgtEl>
                                        <p:attrNameLst>
                                          <p:attrName>ppt_x</p:attrName>
                                        </p:attrNameLst>
                                      </p:cBhvr>
                                      <p:tavLst>
                                        <p:tav tm="0">
                                          <p:val>
                                            <p:strVal val="#ppt_x+0.4"/>
                                          </p:val>
                                        </p:tav>
                                        <p:tav tm="100000">
                                          <p:val>
                                            <p:strVal val="#ppt_x-0.05"/>
                                          </p:val>
                                        </p:tav>
                                      </p:tavLst>
                                    </p:anim>
                                    <p:anim calcmode="lin" valueType="num">
                                      <p:cBhvr>
                                        <p:cTn id="24" dur="800" decel="100000" fill="hold"/>
                                        <p:tgtEl>
                                          <p:spTgt spid="22"/>
                                        </p:tgtEl>
                                        <p:attrNameLst>
                                          <p:attrName>ppt_y</p:attrName>
                                        </p:attrNameLst>
                                      </p:cBhvr>
                                      <p:tavLst>
                                        <p:tav tm="0">
                                          <p:val>
                                            <p:strVal val="#ppt_y-0.4"/>
                                          </p:val>
                                        </p:tav>
                                        <p:tav tm="100000">
                                          <p:val>
                                            <p:strVal val="#ppt_y+0.1"/>
                                          </p:val>
                                        </p:tav>
                                      </p:tavLst>
                                    </p:anim>
                                    <p:anim calcmode="lin" valueType="num">
                                      <p:cBhvr>
                                        <p:cTn id="25" dur="200" accel="100000" fill="hold">
                                          <p:stCondLst>
                                            <p:cond delay="800"/>
                                          </p:stCondLst>
                                        </p:cTn>
                                        <p:tgtEl>
                                          <p:spTgt spid="22"/>
                                        </p:tgtEl>
                                        <p:attrNameLst>
                                          <p:attrName>ppt_x</p:attrName>
                                        </p:attrNameLst>
                                      </p:cBhvr>
                                      <p:tavLst>
                                        <p:tav tm="0">
                                          <p:val>
                                            <p:strVal val="#ppt_x-0.05"/>
                                          </p:val>
                                        </p:tav>
                                        <p:tav tm="100000">
                                          <p:val>
                                            <p:strVal val="#ppt_x"/>
                                          </p:val>
                                        </p:tav>
                                      </p:tavLst>
                                    </p:anim>
                                    <p:anim calcmode="lin" valueType="num">
                                      <p:cBhvr>
                                        <p:cTn id="26" dur="200" accel="100000" fill="hold">
                                          <p:stCondLst>
                                            <p:cond delay="800"/>
                                          </p:stCondLst>
                                        </p:cTn>
                                        <p:tgtEl>
                                          <p:spTgt spid="22"/>
                                        </p:tgtEl>
                                        <p:attrNameLst>
                                          <p:attrName>ppt_y</p:attrName>
                                        </p:attrNameLst>
                                      </p:cBhvr>
                                      <p:tavLst>
                                        <p:tav tm="0">
                                          <p:val>
                                            <p:strVal val="#ppt_y+0.1"/>
                                          </p:val>
                                        </p:tav>
                                        <p:tav tm="100000">
                                          <p:val>
                                            <p:strVal val="#ppt_y"/>
                                          </p:val>
                                        </p:tav>
                                      </p:tavLst>
                                    </p:anim>
                                  </p:childTnLst>
                                </p:cTn>
                              </p:par>
                              <p:par>
                                <p:cTn id="27" presetID="30" presetClass="entr" presetSubtype="0" fill="hold" nodeType="with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fade">
                                      <p:cBhvr>
                                        <p:cTn id="29" dur="800" decel="100000"/>
                                        <p:tgtEl>
                                          <p:spTgt spid="25"/>
                                        </p:tgtEl>
                                      </p:cBhvr>
                                    </p:animEffect>
                                    <p:anim calcmode="lin" valueType="num">
                                      <p:cBhvr>
                                        <p:cTn id="30" dur="800" decel="100000" fill="hold"/>
                                        <p:tgtEl>
                                          <p:spTgt spid="25"/>
                                        </p:tgtEl>
                                        <p:attrNameLst>
                                          <p:attrName>style.rotation</p:attrName>
                                        </p:attrNameLst>
                                      </p:cBhvr>
                                      <p:tavLst>
                                        <p:tav tm="0">
                                          <p:val>
                                            <p:fltVal val="-90"/>
                                          </p:val>
                                        </p:tav>
                                        <p:tav tm="100000">
                                          <p:val>
                                            <p:fltVal val="0"/>
                                          </p:val>
                                        </p:tav>
                                      </p:tavLst>
                                    </p:anim>
                                    <p:anim calcmode="lin" valueType="num">
                                      <p:cBhvr>
                                        <p:cTn id="31" dur="800" decel="100000" fill="hold"/>
                                        <p:tgtEl>
                                          <p:spTgt spid="25"/>
                                        </p:tgtEl>
                                        <p:attrNameLst>
                                          <p:attrName>ppt_x</p:attrName>
                                        </p:attrNameLst>
                                      </p:cBhvr>
                                      <p:tavLst>
                                        <p:tav tm="0">
                                          <p:val>
                                            <p:strVal val="#ppt_x+0.4"/>
                                          </p:val>
                                        </p:tav>
                                        <p:tav tm="100000">
                                          <p:val>
                                            <p:strVal val="#ppt_x-0.05"/>
                                          </p:val>
                                        </p:tav>
                                      </p:tavLst>
                                    </p:anim>
                                    <p:anim calcmode="lin" valueType="num">
                                      <p:cBhvr>
                                        <p:cTn id="32" dur="800" decel="100000" fill="hold"/>
                                        <p:tgtEl>
                                          <p:spTgt spid="25"/>
                                        </p:tgtEl>
                                        <p:attrNameLst>
                                          <p:attrName>ppt_y</p:attrName>
                                        </p:attrNameLst>
                                      </p:cBhvr>
                                      <p:tavLst>
                                        <p:tav tm="0">
                                          <p:val>
                                            <p:strVal val="#ppt_y-0.4"/>
                                          </p:val>
                                        </p:tav>
                                        <p:tav tm="100000">
                                          <p:val>
                                            <p:strVal val="#ppt_y+0.1"/>
                                          </p:val>
                                        </p:tav>
                                      </p:tavLst>
                                    </p:anim>
                                    <p:anim calcmode="lin" valueType="num">
                                      <p:cBhvr>
                                        <p:cTn id="33" dur="200" accel="100000" fill="hold">
                                          <p:stCondLst>
                                            <p:cond delay="800"/>
                                          </p:stCondLst>
                                        </p:cTn>
                                        <p:tgtEl>
                                          <p:spTgt spid="25"/>
                                        </p:tgtEl>
                                        <p:attrNameLst>
                                          <p:attrName>ppt_x</p:attrName>
                                        </p:attrNameLst>
                                      </p:cBhvr>
                                      <p:tavLst>
                                        <p:tav tm="0">
                                          <p:val>
                                            <p:strVal val="#ppt_x-0.05"/>
                                          </p:val>
                                        </p:tav>
                                        <p:tav tm="100000">
                                          <p:val>
                                            <p:strVal val="#ppt_x"/>
                                          </p:val>
                                        </p:tav>
                                      </p:tavLst>
                                    </p:anim>
                                    <p:anim calcmode="lin" valueType="num">
                                      <p:cBhvr>
                                        <p:cTn id="34" dur="200" accel="100000" fill="hold">
                                          <p:stCondLst>
                                            <p:cond delay="800"/>
                                          </p:stCondLst>
                                        </p:cTn>
                                        <p:tgtEl>
                                          <p:spTgt spid="25"/>
                                        </p:tgtEl>
                                        <p:attrNameLst>
                                          <p:attrName>ppt_y</p:attrName>
                                        </p:attrNameLst>
                                      </p:cBhvr>
                                      <p:tavLst>
                                        <p:tav tm="0">
                                          <p:val>
                                            <p:strVal val="#ppt_y+0.1"/>
                                          </p:val>
                                        </p:tav>
                                        <p:tav tm="100000">
                                          <p:val>
                                            <p:strVal val="#ppt_y"/>
                                          </p:val>
                                        </p:tav>
                                      </p:tavLst>
                                    </p:anim>
                                  </p:childTnLst>
                                </p:cTn>
                              </p:par>
                              <p:par>
                                <p:cTn id="35" presetID="30" presetClass="entr" presetSubtype="0" fill="hold" nodeType="with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800" decel="100000"/>
                                        <p:tgtEl>
                                          <p:spTgt spid="31"/>
                                        </p:tgtEl>
                                      </p:cBhvr>
                                    </p:animEffect>
                                    <p:anim calcmode="lin" valueType="num">
                                      <p:cBhvr>
                                        <p:cTn id="38" dur="800" decel="100000" fill="hold"/>
                                        <p:tgtEl>
                                          <p:spTgt spid="31"/>
                                        </p:tgtEl>
                                        <p:attrNameLst>
                                          <p:attrName>style.rotation</p:attrName>
                                        </p:attrNameLst>
                                      </p:cBhvr>
                                      <p:tavLst>
                                        <p:tav tm="0">
                                          <p:val>
                                            <p:fltVal val="-90"/>
                                          </p:val>
                                        </p:tav>
                                        <p:tav tm="100000">
                                          <p:val>
                                            <p:fltVal val="0"/>
                                          </p:val>
                                        </p:tav>
                                      </p:tavLst>
                                    </p:anim>
                                    <p:anim calcmode="lin" valueType="num">
                                      <p:cBhvr>
                                        <p:cTn id="39" dur="800" decel="100000" fill="hold"/>
                                        <p:tgtEl>
                                          <p:spTgt spid="31"/>
                                        </p:tgtEl>
                                        <p:attrNameLst>
                                          <p:attrName>ppt_x</p:attrName>
                                        </p:attrNameLst>
                                      </p:cBhvr>
                                      <p:tavLst>
                                        <p:tav tm="0">
                                          <p:val>
                                            <p:strVal val="#ppt_x+0.4"/>
                                          </p:val>
                                        </p:tav>
                                        <p:tav tm="100000">
                                          <p:val>
                                            <p:strVal val="#ppt_x-0.05"/>
                                          </p:val>
                                        </p:tav>
                                      </p:tavLst>
                                    </p:anim>
                                    <p:anim calcmode="lin" valueType="num">
                                      <p:cBhvr>
                                        <p:cTn id="40" dur="800" decel="100000" fill="hold"/>
                                        <p:tgtEl>
                                          <p:spTgt spid="31"/>
                                        </p:tgtEl>
                                        <p:attrNameLst>
                                          <p:attrName>ppt_y</p:attrName>
                                        </p:attrNameLst>
                                      </p:cBhvr>
                                      <p:tavLst>
                                        <p:tav tm="0">
                                          <p:val>
                                            <p:strVal val="#ppt_y-0.4"/>
                                          </p:val>
                                        </p:tav>
                                        <p:tav tm="100000">
                                          <p:val>
                                            <p:strVal val="#ppt_y+0.1"/>
                                          </p:val>
                                        </p:tav>
                                      </p:tavLst>
                                    </p:anim>
                                    <p:anim calcmode="lin" valueType="num">
                                      <p:cBhvr>
                                        <p:cTn id="41" dur="200" accel="100000" fill="hold">
                                          <p:stCondLst>
                                            <p:cond delay="800"/>
                                          </p:stCondLst>
                                        </p:cTn>
                                        <p:tgtEl>
                                          <p:spTgt spid="31"/>
                                        </p:tgtEl>
                                        <p:attrNameLst>
                                          <p:attrName>ppt_x</p:attrName>
                                        </p:attrNameLst>
                                      </p:cBhvr>
                                      <p:tavLst>
                                        <p:tav tm="0">
                                          <p:val>
                                            <p:strVal val="#ppt_x-0.05"/>
                                          </p:val>
                                        </p:tav>
                                        <p:tav tm="100000">
                                          <p:val>
                                            <p:strVal val="#ppt_x"/>
                                          </p:val>
                                        </p:tav>
                                      </p:tavLst>
                                    </p:anim>
                                    <p:anim calcmode="lin" valueType="num">
                                      <p:cBhvr>
                                        <p:cTn id="42" dur="200" accel="100000" fill="hold">
                                          <p:stCondLst>
                                            <p:cond delay="800"/>
                                          </p:stCondLst>
                                        </p:cTn>
                                        <p:tgtEl>
                                          <p:spTgt spid="31"/>
                                        </p:tgtEl>
                                        <p:attrNameLst>
                                          <p:attrName>ppt_y</p:attrName>
                                        </p:attrNameLst>
                                      </p:cBhvr>
                                      <p:tavLst>
                                        <p:tav tm="0">
                                          <p:val>
                                            <p:strVal val="#ppt_y+0.1"/>
                                          </p:val>
                                        </p:tav>
                                        <p:tav tm="100000">
                                          <p:val>
                                            <p:strVal val="#ppt_y"/>
                                          </p:val>
                                        </p:tav>
                                      </p:tavLst>
                                    </p:anim>
                                  </p:childTnLst>
                                </p:cTn>
                              </p:par>
                              <p:par>
                                <p:cTn id="43" presetID="30" presetClass="entr" presetSubtype="0" fill="hold" nodeType="with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800" decel="100000"/>
                                        <p:tgtEl>
                                          <p:spTgt spid="21"/>
                                        </p:tgtEl>
                                      </p:cBhvr>
                                    </p:animEffect>
                                    <p:anim calcmode="lin" valueType="num">
                                      <p:cBhvr>
                                        <p:cTn id="46" dur="800" decel="100000" fill="hold"/>
                                        <p:tgtEl>
                                          <p:spTgt spid="21"/>
                                        </p:tgtEl>
                                        <p:attrNameLst>
                                          <p:attrName>style.rotation</p:attrName>
                                        </p:attrNameLst>
                                      </p:cBhvr>
                                      <p:tavLst>
                                        <p:tav tm="0">
                                          <p:val>
                                            <p:fltVal val="-90"/>
                                          </p:val>
                                        </p:tav>
                                        <p:tav tm="100000">
                                          <p:val>
                                            <p:fltVal val="0"/>
                                          </p:val>
                                        </p:tav>
                                      </p:tavLst>
                                    </p:anim>
                                    <p:anim calcmode="lin" valueType="num">
                                      <p:cBhvr>
                                        <p:cTn id="47" dur="800" decel="100000" fill="hold"/>
                                        <p:tgtEl>
                                          <p:spTgt spid="21"/>
                                        </p:tgtEl>
                                        <p:attrNameLst>
                                          <p:attrName>ppt_x</p:attrName>
                                        </p:attrNameLst>
                                      </p:cBhvr>
                                      <p:tavLst>
                                        <p:tav tm="0">
                                          <p:val>
                                            <p:strVal val="#ppt_x+0.4"/>
                                          </p:val>
                                        </p:tav>
                                        <p:tav tm="100000">
                                          <p:val>
                                            <p:strVal val="#ppt_x-0.05"/>
                                          </p:val>
                                        </p:tav>
                                      </p:tavLst>
                                    </p:anim>
                                    <p:anim calcmode="lin" valueType="num">
                                      <p:cBhvr>
                                        <p:cTn id="48" dur="800" decel="100000" fill="hold"/>
                                        <p:tgtEl>
                                          <p:spTgt spid="21"/>
                                        </p:tgtEl>
                                        <p:attrNameLst>
                                          <p:attrName>ppt_y</p:attrName>
                                        </p:attrNameLst>
                                      </p:cBhvr>
                                      <p:tavLst>
                                        <p:tav tm="0">
                                          <p:val>
                                            <p:strVal val="#ppt_y-0.4"/>
                                          </p:val>
                                        </p:tav>
                                        <p:tav tm="100000">
                                          <p:val>
                                            <p:strVal val="#ppt_y+0.1"/>
                                          </p:val>
                                        </p:tav>
                                      </p:tavLst>
                                    </p:anim>
                                    <p:anim calcmode="lin" valueType="num">
                                      <p:cBhvr>
                                        <p:cTn id="49" dur="200" accel="100000" fill="hold">
                                          <p:stCondLst>
                                            <p:cond delay="800"/>
                                          </p:stCondLst>
                                        </p:cTn>
                                        <p:tgtEl>
                                          <p:spTgt spid="21"/>
                                        </p:tgtEl>
                                        <p:attrNameLst>
                                          <p:attrName>ppt_x</p:attrName>
                                        </p:attrNameLst>
                                      </p:cBhvr>
                                      <p:tavLst>
                                        <p:tav tm="0">
                                          <p:val>
                                            <p:strVal val="#ppt_x-0.05"/>
                                          </p:val>
                                        </p:tav>
                                        <p:tav tm="100000">
                                          <p:val>
                                            <p:strVal val="#ppt_x"/>
                                          </p:val>
                                        </p:tav>
                                      </p:tavLst>
                                    </p:anim>
                                    <p:anim calcmode="lin" valueType="num">
                                      <p:cBhvr>
                                        <p:cTn id="50" dur="200" accel="100000" fill="hold">
                                          <p:stCondLst>
                                            <p:cond delay="800"/>
                                          </p:stCondLst>
                                        </p:cTn>
                                        <p:tgtEl>
                                          <p:spTgt spid="21"/>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0"/>
            <a:ext cx="8229600" cy="1268760"/>
          </a:xfrm>
        </p:spPr>
        <p:txBody>
          <a:bodyPr>
            <a:normAutofit/>
          </a:bodyPr>
          <a:lstStyle/>
          <a:p>
            <a:pPr algn="l"/>
            <a:r>
              <a:rPr lang="en-US" altLang="zh-CN" sz="4200" dirty="0">
                <a:latin typeface="Times New Roman" pitchFamily="18" charset="0"/>
                <a:cs typeface="Times New Roman" pitchFamily="18" charset="0"/>
              </a:rPr>
              <a:t>Hoshin Kanri vs. </a:t>
            </a:r>
            <a:r>
              <a:rPr lang="en-US" altLang="zh-CN" sz="4200" dirty="0" smtClean="0">
                <a:latin typeface="Times New Roman" pitchFamily="18" charset="0"/>
                <a:cs typeface="Times New Roman" pitchFamily="18" charset="0"/>
              </a:rPr>
              <a:t>Balanced </a:t>
            </a:r>
            <a:r>
              <a:rPr lang="en-US" altLang="zh-CN" sz="4200" dirty="0">
                <a:latin typeface="Times New Roman" pitchFamily="18" charset="0"/>
                <a:cs typeface="Times New Roman" pitchFamily="18" charset="0"/>
              </a:rPr>
              <a:t>Scorecard</a:t>
            </a:r>
            <a:endParaRPr lang="zh-CN" altLang="en-US" sz="4200" dirty="0"/>
          </a:p>
        </p:txBody>
      </p:sp>
      <p:sp>
        <p:nvSpPr>
          <p:cNvPr id="4" name="椭圆 3"/>
          <p:cNvSpPr/>
          <p:nvPr/>
        </p:nvSpPr>
        <p:spPr>
          <a:xfrm>
            <a:off x="1475656" y="1644700"/>
            <a:ext cx="4248472" cy="4176464"/>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dirty="0"/>
          </a:p>
        </p:txBody>
      </p:sp>
      <p:sp>
        <p:nvSpPr>
          <p:cNvPr id="5" name="椭圆 4"/>
          <p:cNvSpPr/>
          <p:nvPr/>
        </p:nvSpPr>
        <p:spPr>
          <a:xfrm>
            <a:off x="3707904" y="1644700"/>
            <a:ext cx="4248472" cy="4176464"/>
          </a:xfrm>
          <a:prstGeom prst="ellipse">
            <a:avLst/>
          </a:prstGeom>
          <a:no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zh-CN" altLang="en-US" dirty="0"/>
          </a:p>
        </p:txBody>
      </p:sp>
      <p:sp>
        <p:nvSpPr>
          <p:cNvPr id="6" name="矩形 5"/>
          <p:cNvSpPr/>
          <p:nvPr/>
        </p:nvSpPr>
        <p:spPr>
          <a:xfrm>
            <a:off x="3889276" y="2855769"/>
            <a:ext cx="1637928" cy="1754326"/>
          </a:xfrm>
          <a:prstGeom prst="rect">
            <a:avLst/>
          </a:prstGeom>
        </p:spPr>
        <p:txBody>
          <a:bodyPr wrap="square">
            <a:spAutoFit/>
          </a:bodyPr>
          <a:lstStyle/>
          <a:p>
            <a:pPr algn="ctr"/>
            <a:r>
              <a:rPr lang="en-US" altLang="zh-CN" i="1" dirty="0">
                <a:solidFill>
                  <a:schemeClr val="bg1">
                    <a:lumMod val="50000"/>
                  </a:schemeClr>
                </a:solidFill>
                <a:latin typeface="Times New Roman" pitchFamily="18" charset="0"/>
                <a:cs typeface="Times New Roman" pitchFamily="18" charset="0"/>
              </a:rPr>
              <a:t>B</a:t>
            </a:r>
            <a:r>
              <a:rPr lang="en-US" altLang="zh-CN" i="1" dirty="0" smtClean="0">
                <a:solidFill>
                  <a:schemeClr val="bg1">
                    <a:lumMod val="50000"/>
                  </a:schemeClr>
                </a:solidFill>
                <a:latin typeface="Times New Roman" pitchFamily="18" charset="0"/>
                <a:cs typeface="Times New Roman" pitchFamily="18" charset="0"/>
              </a:rPr>
              <a:t>reakthrough </a:t>
            </a:r>
            <a:r>
              <a:rPr lang="en-US" altLang="zh-CN" i="1" dirty="0">
                <a:solidFill>
                  <a:schemeClr val="bg1">
                    <a:lumMod val="50000"/>
                  </a:schemeClr>
                </a:solidFill>
                <a:latin typeface="Times New Roman" pitchFamily="18" charset="0"/>
                <a:cs typeface="Times New Roman" pitchFamily="18" charset="0"/>
              </a:rPr>
              <a:t>performance, alignment, and integrated targets for all levels</a:t>
            </a:r>
            <a:endParaRPr lang="zh-CN" altLang="en-US" i="1" dirty="0">
              <a:solidFill>
                <a:schemeClr val="bg1">
                  <a:lumMod val="50000"/>
                </a:schemeClr>
              </a:solidFill>
              <a:latin typeface="Times New Roman" pitchFamily="18" charset="0"/>
              <a:cs typeface="Times New Roman" pitchFamily="18" charset="0"/>
            </a:endParaRPr>
          </a:p>
        </p:txBody>
      </p:sp>
      <p:sp>
        <p:nvSpPr>
          <p:cNvPr id="7" name="矩形 6"/>
          <p:cNvSpPr/>
          <p:nvPr/>
        </p:nvSpPr>
        <p:spPr>
          <a:xfrm>
            <a:off x="5796136" y="3284984"/>
            <a:ext cx="2038040" cy="1077218"/>
          </a:xfrm>
          <a:prstGeom prst="rect">
            <a:avLst/>
          </a:prstGeom>
        </p:spPr>
        <p:txBody>
          <a:bodyPr wrap="square">
            <a:spAutoFit/>
          </a:bodyPr>
          <a:lstStyle/>
          <a:p>
            <a:pPr algn="ctr"/>
            <a:r>
              <a:rPr lang="en-US" altLang="zh-CN" sz="3200" b="1" dirty="0" smtClean="0">
                <a:ln w="12700">
                  <a:solidFill>
                    <a:schemeClr val="tx2">
                      <a:satMod val="155000"/>
                    </a:schemeClr>
                  </a:solidFill>
                  <a:prstDash val="solid"/>
                </a:ln>
                <a:solidFill>
                  <a:schemeClr val="bg2">
                    <a:tint val="85000"/>
                    <a:satMod val="155000"/>
                  </a:schemeClr>
                </a:solidFill>
                <a:effectLst>
                  <a:glow rad="228600">
                    <a:schemeClr val="accent5">
                      <a:satMod val="175000"/>
                      <a:alpha val="40000"/>
                    </a:schemeClr>
                  </a:glow>
                  <a:outerShdw blurRad="41275" dist="20320" dir="1800000" algn="tl" rotWithShape="0">
                    <a:srgbClr val="000000">
                      <a:alpha val="40000"/>
                    </a:srgbClr>
                  </a:outerShdw>
                  <a:reflection blurRad="6350" stA="55000" endA="50" endPos="85000" dist="29997" dir="5400000" sy="-100000" algn="bl" rotWithShape="0"/>
                </a:effectLst>
              </a:rPr>
              <a:t>Balanced</a:t>
            </a:r>
          </a:p>
          <a:p>
            <a:pPr algn="ctr"/>
            <a:r>
              <a:rPr lang="en-US" altLang="zh-CN" sz="3200" b="1" dirty="0" smtClean="0">
                <a:ln w="12700">
                  <a:solidFill>
                    <a:schemeClr val="tx2">
                      <a:satMod val="155000"/>
                    </a:schemeClr>
                  </a:solidFill>
                  <a:prstDash val="solid"/>
                </a:ln>
                <a:solidFill>
                  <a:schemeClr val="bg2">
                    <a:tint val="85000"/>
                    <a:satMod val="155000"/>
                  </a:schemeClr>
                </a:solidFill>
                <a:effectLst>
                  <a:glow rad="228600">
                    <a:schemeClr val="accent5">
                      <a:satMod val="175000"/>
                      <a:alpha val="40000"/>
                    </a:schemeClr>
                  </a:glow>
                  <a:outerShdw blurRad="41275" dist="20320" dir="1800000" algn="tl" rotWithShape="0">
                    <a:srgbClr val="000000">
                      <a:alpha val="40000"/>
                    </a:srgbClr>
                  </a:outerShdw>
                  <a:reflection blurRad="6350" stA="55000" endA="50" endPos="85000" dist="29997" dir="5400000" sy="-100000" algn="bl" rotWithShape="0"/>
                </a:effectLst>
              </a:rPr>
              <a:t>Scorecard </a:t>
            </a:r>
            <a:endParaRPr lang="zh-CN" altLang="zh-CN" sz="3200" dirty="0">
              <a:solidFill>
                <a:schemeClr val="bg1"/>
              </a:solidFill>
              <a:effectLst>
                <a:glow rad="228600">
                  <a:schemeClr val="accent5">
                    <a:satMod val="175000"/>
                    <a:alpha val="40000"/>
                  </a:schemeClr>
                </a:glow>
                <a:outerShdw blurRad="41275" dist="20320" dir="1800000" algn="tl" rotWithShape="0">
                  <a:srgbClr val="000000">
                    <a:alpha val="40000"/>
                  </a:srgbClr>
                </a:outerShdw>
                <a:reflection blurRad="6350" stA="55000" endA="50" endPos="85000" dist="29997" dir="5400000" sy="-100000" algn="bl" rotWithShape="0"/>
              </a:effectLst>
            </a:endParaRPr>
          </a:p>
        </p:txBody>
      </p:sp>
      <p:sp>
        <p:nvSpPr>
          <p:cNvPr id="8" name="矩形 7"/>
          <p:cNvSpPr/>
          <p:nvPr/>
        </p:nvSpPr>
        <p:spPr>
          <a:xfrm>
            <a:off x="1877081" y="2671102"/>
            <a:ext cx="1540806" cy="1077218"/>
          </a:xfrm>
          <a:prstGeom prst="rect">
            <a:avLst/>
          </a:prstGeom>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altLang="zh-CN" sz="3200" b="1" dirty="0" err="1" smtClean="0">
                <a:ln w="18000">
                  <a:solidFill>
                    <a:schemeClr val="accent2">
                      <a:satMod val="140000"/>
                    </a:schemeClr>
                  </a:solidFill>
                  <a:prstDash val="solid"/>
                  <a:miter lim="800000"/>
                </a:ln>
                <a:noFill/>
                <a:effectLst>
                  <a:outerShdw blurRad="25500" dist="23000" dir="7020000" algn="tl">
                    <a:srgbClr val="000000">
                      <a:alpha val="50000"/>
                    </a:srgbClr>
                  </a:outerShdw>
                  <a:reflection blurRad="6350" stA="60000" endA="900" endPos="60000" dist="29997" dir="5400000" sy="-100000" algn="bl" rotWithShape="0"/>
                </a:effectLst>
                <a:latin typeface="Times New Roman" pitchFamily="18" charset="0"/>
                <a:cs typeface="Times New Roman" pitchFamily="18" charset="0"/>
              </a:rPr>
              <a:t>Hoshin</a:t>
            </a:r>
            <a:r>
              <a:rPr lang="en-US" altLang="zh-CN" sz="3200" b="1" dirty="0" smtClean="0">
                <a:ln w="18000">
                  <a:solidFill>
                    <a:schemeClr val="accent2">
                      <a:satMod val="140000"/>
                    </a:schemeClr>
                  </a:solidFill>
                  <a:prstDash val="solid"/>
                  <a:miter lim="800000"/>
                </a:ln>
                <a:noFill/>
                <a:effectLst>
                  <a:outerShdw blurRad="25500" dist="23000" dir="7020000" algn="tl">
                    <a:srgbClr val="000000">
                      <a:alpha val="50000"/>
                    </a:srgbClr>
                  </a:outerShdw>
                  <a:reflection blurRad="6350" stA="60000" endA="900" endPos="60000" dist="29997" dir="5400000" sy="-100000" algn="bl" rotWithShape="0"/>
                </a:effectLst>
                <a:latin typeface="Times New Roman" pitchFamily="18" charset="0"/>
                <a:cs typeface="Times New Roman" pitchFamily="18" charset="0"/>
              </a:rPr>
              <a:t> </a:t>
            </a:r>
          </a:p>
          <a:p>
            <a:r>
              <a:rPr lang="en-US" altLang="zh-CN" sz="3200" b="1" dirty="0" err="1" smtClean="0">
                <a:ln w="18000">
                  <a:solidFill>
                    <a:schemeClr val="accent2">
                      <a:satMod val="140000"/>
                    </a:schemeClr>
                  </a:solidFill>
                  <a:prstDash val="solid"/>
                  <a:miter lim="800000"/>
                </a:ln>
                <a:noFill/>
                <a:effectLst>
                  <a:outerShdw blurRad="25500" dist="23000" dir="7020000" algn="tl">
                    <a:srgbClr val="000000">
                      <a:alpha val="50000"/>
                    </a:srgbClr>
                  </a:outerShdw>
                  <a:reflection blurRad="6350" stA="60000" endA="900" endPos="60000" dist="29997" dir="5400000" sy="-100000" algn="bl" rotWithShape="0"/>
                </a:effectLst>
                <a:latin typeface="Times New Roman" pitchFamily="18" charset="0"/>
                <a:cs typeface="Times New Roman" pitchFamily="18" charset="0"/>
              </a:rPr>
              <a:t>Kanri</a:t>
            </a:r>
            <a:endParaRPr lang="zh-CN" altLang="zh-CN" sz="3200" b="1" spc="50" dirty="0">
              <a:ln w="11430"/>
              <a:gradFill>
                <a:gsLst>
                  <a:gs pos="25000">
                    <a:schemeClr val="accent2">
                      <a:satMod val="155000"/>
                    </a:schemeClr>
                  </a:gs>
                  <a:gs pos="100000">
                    <a:schemeClr val="accent2">
                      <a:shade val="45000"/>
                      <a:satMod val="165000"/>
                    </a:schemeClr>
                  </a:gs>
                </a:gsLst>
                <a:lin ang="5400000"/>
              </a:gradFill>
              <a:effectLst>
                <a:outerShdw blurRad="25500" dist="23000" dir="7020000" algn="tl">
                  <a:srgbClr val="000000">
                    <a:alpha val="50000"/>
                  </a:srgbClr>
                </a:outerShdw>
                <a:reflection blurRad="6350" stA="60000" endA="900" endPos="60000" dist="29997" dir="5400000" sy="-100000" algn="bl" rotWithShape="0"/>
              </a:effectLst>
              <a:latin typeface="Times New Roman" pitchFamily="18" charset="0"/>
              <a:cs typeface="Times New Roman" pitchFamily="18" charset="0"/>
            </a:endParaRPr>
          </a:p>
        </p:txBody>
      </p:sp>
      <p:sp>
        <p:nvSpPr>
          <p:cNvPr id="9" name="TextBox 8"/>
          <p:cNvSpPr txBox="1"/>
          <p:nvPr/>
        </p:nvSpPr>
        <p:spPr>
          <a:xfrm>
            <a:off x="2123728" y="4365104"/>
            <a:ext cx="1440160" cy="369332"/>
          </a:xfrm>
          <a:prstGeom prst="rect">
            <a:avLst/>
          </a:prstGeom>
          <a:noFill/>
        </p:spPr>
        <p:txBody>
          <a:bodyPr wrap="square" rtlCol="0">
            <a:spAutoFit/>
          </a:bodyPr>
          <a:lstStyle/>
          <a:p>
            <a:r>
              <a:rPr lang="en-GB" i="1" dirty="0" err="1" smtClean="0">
                <a:solidFill>
                  <a:schemeClr val="bg1">
                    <a:lumMod val="50000"/>
                  </a:schemeClr>
                </a:solidFill>
              </a:rPr>
              <a:t>Catchball</a:t>
            </a:r>
            <a:endParaRPr lang="en-GB" i="1" dirty="0">
              <a:solidFill>
                <a:schemeClr val="bg1">
                  <a:lumMod val="50000"/>
                </a:schemeClr>
              </a:solidFill>
            </a:endParaRPr>
          </a:p>
        </p:txBody>
      </p:sp>
      <p:sp>
        <p:nvSpPr>
          <p:cNvPr id="11" name="TextBox 10"/>
          <p:cNvSpPr txBox="1"/>
          <p:nvPr/>
        </p:nvSpPr>
        <p:spPr>
          <a:xfrm>
            <a:off x="5580112" y="4725144"/>
            <a:ext cx="2016224" cy="646331"/>
          </a:xfrm>
          <a:prstGeom prst="rect">
            <a:avLst/>
          </a:prstGeom>
          <a:noFill/>
        </p:spPr>
        <p:txBody>
          <a:bodyPr wrap="square" rtlCol="0">
            <a:spAutoFit/>
          </a:bodyPr>
          <a:lstStyle/>
          <a:p>
            <a:r>
              <a:rPr lang="en-GB" i="1" dirty="0" smtClean="0">
                <a:solidFill>
                  <a:schemeClr val="bg1">
                    <a:lumMod val="50000"/>
                  </a:schemeClr>
                </a:solidFill>
              </a:rPr>
              <a:t>Comprehensive </a:t>
            </a:r>
          </a:p>
          <a:p>
            <a:r>
              <a:rPr lang="en-GB" i="1" dirty="0" smtClean="0">
                <a:solidFill>
                  <a:schemeClr val="bg1">
                    <a:lumMod val="50000"/>
                  </a:schemeClr>
                </a:solidFill>
              </a:rPr>
              <a:t>Measurement</a:t>
            </a:r>
          </a:p>
        </p:txBody>
      </p:sp>
    </p:spTree>
    <p:extLst>
      <p:ext uri="{BB962C8B-B14F-4D97-AF65-F5344CB8AC3E}">
        <p14:creationId xmlns:p14="http://schemas.microsoft.com/office/powerpoint/2010/main" xmlns="" val="2721049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anim calcmode="lin" valueType="num">
                                      <p:cBhvr>
                                        <p:cTn id="8" dur="2000" fill="hold"/>
                                        <p:tgtEl>
                                          <p:spTgt spid="8"/>
                                        </p:tgtEl>
                                        <p:attrNameLst>
                                          <p:attrName>style.rotation</p:attrName>
                                        </p:attrNameLst>
                                      </p:cBhvr>
                                      <p:tavLst>
                                        <p:tav tm="0">
                                          <p:val>
                                            <p:fltVal val="720"/>
                                          </p:val>
                                        </p:tav>
                                        <p:tav tm="100000">
                                          <p:val>
                                            <p:fltVal val="0"/>
                                          </p:val>
                                        </p:tav>
                                      </p:tavLst>
                                    </p:anim>
                                    <p:anim calcmode="lin" valueType="num">
                                      <p:cBhvr>
                                        <p:cTn id="9" dur="2000" fill="hold"/>
                                        <p:tgtEl>
                                          <p:spTgt spid="8"/>
                                        </p:tgtEl>
                                        <p:attrNameLst>
                                          <p:attrName>ppt_h</p:attrName>
                                        </p:attrNameLst>
                                      </p:cBhvr>
                                      <p:tavLst>
                                        <p:tav tm="0">
                                          <p:val>
                                            <p:fltVal val="0"/>
                                          </p:val>
                                        </p:tav>
                                        <p:tav tm="100000">
                                          <p:val>
                                            <p:strVal val="#ppt_h"/>
                                          </p:val>
                                        </p:tav>
                                      </p:tavLst>
                                    </p:anim>
                                    <p:anim calcmode="lin" valueType="num">
                                      <p:cBhvr>
                                        <p:cTn id="10" dur="2000" fill="hold"/>
                                        <p:tgtEl>
                                          <p:spTgt spid="8"/>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35"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2000"/>
                                        <p:tgtEl>
                                          <p:spTgt spid="7"/>
                                        </p:tgtEl>
                                      </p:cBhvr>
                                    </p:animEffect>
                                    <p:anim calcmode="lin" valueType="num">
                                      <p:cBhvr>
                                        <p:cTn id="15" dur="2000" fill="hold"/>
                                        <p:tgtEl>
                                          <p:spTgt spid="7"/>
                                        </p:tgtEl>
                                        <p:attrNameLst>
                                          <p:attrName>style.rotation</p:attrName>
                                        </p:attrNameLst>
                                      </p:cBhvr>
                                      <p:tavLst>
                                        <p:tav tm="0">
                                          <p:val>
                                            <p:fltVal val="720"/>
                                          </p:val>
                                        </p:tav>
                                        <p:tav tm="100000">
                                          <p:val>
                                            <p:fltVal val="0"/>
                                          </p:val>
                                        </p:tav>
                                      </p:tavLst>
                                    </p:anim>
                                    <p:anim calcmode="lin" valueType="num">
                                      <p:cBhvr>
                                        <p:cTn id="16" dur="2000" fill="hold"/>
                                        <p:tgtEl>
                                          <p:spTgt spid="7"/>
                                        </p:tgtEl>
                                        <p:attrNameLst>
                                          <p:attrName>ppt_h</p:attrName>
                                        </p:attrNameLst>
                                      </p:cBhvr>
                                      <p:tavLst>
                                        <p:tav tm="0">
                                          <p:val>
                                            <p:fltVal val="0"/>
                                          </p:val>
                                        </p:tav>
                                        <p:tav tm="100000">
                                          <p:val>
                                            <p:strVal val="#ppt_h"/>
                                          </p:val>
                                        </p:tav>
                                      </p:tavLst>
                                    </p:anim>
                                    <p:anim calcmode="lin" valueType="num">
                                      <p:cBhvr>
                                        <p:cTn id="17" dur="2000" fill="hold"/>
                                        <p:tgtEl>
                                          <p:spTgt spid="7"/>
                                        </p:tgtEl>
                                        <p:attrNameLst>
                                          <p:attrName>ppt_w</p:attrName>
                                        </p:attrNameLst>
                                      </p:cBhvr>
                                      <p:tavLst>
                                        <p:tav tm="0">
                                          <p:val>
                                            <p:fltVal val="0"/>
                                          </p:val>
                                        </p:tav>
                                        <p:tav tm="100000">
                                          <p:val>
                                            <p:strVal val="#ppt_w"/>
                                          </p:val>
                                        </p:tav>
                                      </p:tavLst>
                                    </p:anim>
                                  </p:childTnLst>
                                </p:cTn>
                              </p:par>
                            </p:childTnLst>
                          </p:cTn>
                        </p:par>
                        <p:par>
                          <p:cTn id="18" fill="hold">
                            <p:stCondLst>
                              <p:cond delay="4000"/>
                            </p:stCondLst>
                            <p:childTnLst>
                              <p:par>
                                <p:cTn id="19" presetID="35" presetClass="entr" presetSubtype="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2000"/>
                                        <p:tgtEl>
                                          <p:spTgt spid="6"/>
                                        </p:tgtEl>
                                      </p:cBhvr>
                                    </p:animEffect>
                                    <p:anim calcmode="lin" valueType="num">
                                      <p:cBhvr>
                                        <p:cTn id="22" dur="2000" fill="hold"/>
                                        <p:tgtEl>
                                          <p:spTgt spid="6"/>
                                        </p:tgtEl>
                                        <p:attrNameLst>
                                          <p:attrName>style.rotation</p:attrName>
                                        </p:attrNameLst>
                                      </p:cBhvr>
                                      <p:tavLst>
                                        <p:tav tm="0">
                                          <p:val>
                                            <p:fltVal val="720"/>
                                          </p:val>
                                        </p:tav>
                                        <p:tav tm="100000">
                                          <p:val>
                                            <p:fltVal val="0"/>
                                          </p:val>
                                        </p:tav>
                                      </p:tavLst>
                                    </p:anim>
                                    <p:anim calcmode="lin" valueType="num">
                                      <p:cBhvr>
                                        <p:cTn id="23" dur="2000" fill="hold"/>
                                        <p:tgtEl>
                                          <p:spTgt spid="6"/>
                                        </p:tgtEl>
                                        <p:attrNameLst>
                                          <p:attrName>ppt_h</p:attrName>
                                        </p:attrNameLst>
                                      </p:cBhvr>
                                      <p:tavLst>
                                        <p:tav tm="0">
                                          <p:val>
                                            <p:fltVal val="0"/>
                                          </p:val>
                                        </p:tav>
                                        <p:tav tm="100000">
                                          <p:val>
                                            <p:strVal val="#ppt_h"/>
                                          </p:val>
                                        </p:tav>
                                      </p:tavLst>
                                    </p:anim>
                                    <p:anim calcmode="lin" valueType="num">
                                      <p:cBhvr>
                                        <p:cTn id="24" dur="2000" fill="hold"/>
                                        <p:tgtEl>
                                          <p:spTgt spid="6"/>
                                        </p:tgtEl>
                                        <p:attrNameLst>
                                          <p:attrName>ppt_w</p:attrName>
                                        </p:attrNameLst>
                                      </p:cBhvr>
                                      <p:tavLst>
                                        <p:tav tm="0">
                                          <p:val>
                                            <p:fltVal val="0"/>
                                          </p:val>
                                        </p:tav>
                                        <p:tav tm="100000">
                                          <p:val>
                                            <p:strVal val="#ppt_w"/>
                                          </p:val>
                                        </p:tav>
                                      </p:tavLst>
                                    </p:anim>
                                  </p:childTnLst>
                                </p:cTn>
                              </p:par>
                            </p:childTnLst>
                          </p:cTn>
                        </p:par>
                        <p:par>
                          <p:cTn id="25" fill="hold">
                            <p:stCondLst>
                              <p:cond delay="6000"/>
                            </p:stCondLst>
                            <p:childTnLst>
                              <p:par>
                                <p:cTn id="26" presetID="2" presetClass="entr" presetSubtype="4"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fill="hold"/>
                                        <p:tgtEl>
                                          <p:spTgt spid="11"/>
                                        </p:tgtEl>
                                        <p:attrNameLst>
                                          <p:attrName>ppt_x</p:attrName>
                                        </p:attrNameLst>
                                      </p:cBhvr>
                                      <p:tavLst>
                                        <p:tav tm="0">
                                          <p:val>
                                            <p:strVal val="#ppt_x"/>
                                          </p:val>
                                        </p:tav>
                                        <p:tav tm="100000">
                                          <p:val>
                                            <p:strVal val="#ppt_x"/>
                                          </p:val>
                                        </p:tav>
                                      </p:tavLst>
                                    </p:anim>
                                    <p:anim calcmode="lin" valueType="num">
                                      <p:cBhvr additive="base">
                                        <p:cTn id="29" dur="500" fill="hold"/>
                                        <p:tgtEl>
                                          <p:spTgt spid="11"/>
                                        </p:tgtEl>
                                        <p:attrNameLst>
                                          <p:attrName>ppt_y</p:attrName>
                                        </p:attrNameLst>
                                      </p:cBhvr>
                                      <p:tavLst>
                                        <p:tav tm="0">
                                          <p:val>
                                            <p:strVal val="1+#ppt_h/2"/>
                                          </p:val>
                                        </p:tav>
                                        <p:tav tm="100000">
                                          <p:val>
                                            <p:strVal val="#ppt_y"/>
                                          </p:val>
                                        </p:tav>
                                      </p:tavLst>
                                    </p:anim>
                                  </p:childTnLst>
                                </p:cTn>
                              </p:par>
                            </p:childTnLst>
                          </p:cTn>
                        </p:par>
                        <p:par>
                          <p:cTn id="30" fill="hold">
                            <p:stCondLst>
                              <p:cond delay="6500"/>
                            </p:stCondLst>
                            <p:childTnLst>
                              <p:par>
                                <p:cTn id="31" presetID="2" presetClass="entr" presetSubtype="4"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ppt_x"/>
                                          </p:val>
                                        </p:tav>
                                        <p:tav tm="100000">
                                          <p:val>
                                            <p:strVal val="#ppt_x"/>
                                          </p:val>
                                        </p:tav>
                                      </p:tavLst>
                                    </p:anim>
                                    <p:anim calcmode="lin" valueType="num">
                                      <p:cBhvr additive="base">
                                        <p:cTn id="3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0"/>
            <a:ext cx="8229600" cy="1268760"/>
          </a:xfrm>
        </p:spPr>
        <p:txBody>
          <a:bodyPr/>
          <a:lstStyle/>
          <a:p>
            <a:pPr algn="l"/>
            <a:r>
              <a:rPr lang="en-GB" altLang="zh-CN" sz="4800" dirty="0" smtClean="0">
                <a:latin typeface="Times New Roman" pitchFamily="18" charset="0"/>
                <a:cs typeface="Times New Roman" pitchFamily="18" charset="0"/>
              </a:rPr>
              <a:t>Policy Deployment: Overview</a:t>
            </a:r>
            <a:endParaRPr lang="zh-CN" altLang="en-US" sz="4800" dirty="0">
              <a:latin typeface="Times New Roman" pitchFamily="18" charset="0"/>
              <a:cs typeface="Times New Roman" pitchFamily="18" charset="0"/>
            </a:endParaRPr>
          </a:p>
        </p:txBody>
      </p:sp>
      <p:sp>
        <p:nvSpPr>
          <p:cNvPr id="36" name="内容占位符 16"/>
          <p:cNvSpPr txBox="1">
            <a:spLocks/>
          </p:cNvSpPr>
          <p:nvPr/>
        </p:nvSpPr>
        <p:spPr>
          <a:xfrm>
            <a:off x="4759686" y="1298001"/>
            <a:ext cx="1944216" cy="2282892"/>
          </a:xfrm>
          <a:prstGeom prst="stripedRightArrow">
            <a:avLst/>
          </a:prstGeom>
        </p:spPr>
        <p:style>
          <a:lnRef idx="0">
            <a:schemeClr val="accent1"/>
          </a:lnRef>
          <a:fillRef idx="3">
            <a:schemeClr val="accent1"/>
          </a:fillRef>
          <a:effectRef idx="3">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342900" indent="-342900" algn="l" defTabSz="914400" rtl="0" eaLnBrk="1" latinLnBrk="0" hangingPunct="1">
              <a:spcBef>
                <a:spcPct val="20000"/>
              </a:spcBef>
              <a:buFont typeface="Arial" pitchFamily="34" charset="0"/>
              <a:buChar char="•"/>
              <a:defRPr sz="3200" kern="1200">
                <a:solidFill>
                  <a:schemeClr val="lt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lt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lt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9pPr>
          </a:lstStyle>
          <a:p>
            <a:pPr marL="0" indent="0">
              <a:buFont typeface="Arial" pitchFamily="34" charset="0"/>
              <a:buNone/>
            </a:pPr>
            <a:r>
              <a:rPr lang="en-US" altLang="zh-CN" sz="18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a:cs typeface="Times New Roman"/>
              </a:rPr>
              <a:t>   PLAN</a:t>
            </a:r>
          </a:p>
        </p:txBody>
      </p:sp>
      <p:sp>
        <p:nvSpPr>
          <p:cNvPr id="37" name="内容占位符 16"/>
          <p:cNvSpPr txBox="1">
            <a:spLocks/>
          </p:cNvSpPr>
          <p:nvPr/>
        </p:nvSpPr>
        <p:spPr>
          <a:xfrm>
            <a:off x="6902826" y="1298001"/>
            <a:ext cx="1944216" cy="2282892"/>
          </a:xfrm>
          <a:prstGeom prst="stripedRightArrow">
            <a:avLst/>
          </a:prstGeom>
        </p:spPr>
        <p:style>
          <a:lnRef idx="0">
            <a:schemeClr val="accent1"/>
          </a:lnRef>
          <a:fillRef idx="3">
            <a:schemeClr val="accent1"/>
          </a:fillRef>
          <a:effectRef idx="3">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342900" indent="-342900" algn="l" defTabSz="914400" rtl="0" eaLnBrk="1" latinLnBrk="0" hangingPunct="1">
              <a:spcBef>
                <a:spcPct val="20000"/>
              </a:spcBef>
              <a:buFont typeface="Arial" pitchFamily="34" charset="0"/>
              <a:buChar char="•"/>
              <a:defRPr sz="3200" kern="1200">
                <a:solidFill>
                  <a:schemeClr val="lt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lt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lt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9pPr>
          </a:lstStyle>
          <a:p>
            <a:pPr marL="0" indent="0">
              <a:buFont typeface="Arial" pitchFamily="34" charset="0"/>
              <a:buNone/>
            </a:pPr>
            <a:r>
              <a:rPr lang="en-US" altLang="zh-CN" sz="1800" dirty="0" smtClean="0">
                <a:latin typeface="Times New Roman"/>
                <a:cs typeface="Times New Roman"/>
              </a:rPr>
              <a:t>     </a:t>
            </a:r>
            <a:r>
              <a:rPr lang="en-US" altLang="zh-CN" sz="18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a:cs typeface="Times New Roman"/>
              </a:rPr>
              <a:t>DO</a:t>
            </a:r>
          </a:p>
        </p:txBody>
      </p:sp>
      <p:sp>
        <p:nvSpPr>
          <p:cNvPr id="38" name="内容占位符 16"/>
          <p:cNvSpPr txBox="1">
            <a:spLocks/>
          </p:cNvSpPr>
          <p:nvPr/>
        </p:nvSpPr>
        <p:spPr>
          <a:xfrm>
            <a:off x="513494" y="1226563"/>
            <a:ext cx="1944216" cy="2282892"/>
          </a:xfrm>
          <a:prstGeom prst="stripedRightArrow">
            <a:avLst/>
          </a:prstGeom>
        </p:spPr>
        <p:style>
          <a:lnRef idx="0">
            <a:schemeClr val="accent1"/>
          </a:lnRef>
          <a:fillRef idx="3">
            <a:schemeClr val="accent1"/>
          </a:fillRef>
          <a:effectRef idx="3">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342900" indent="-342900" algn="l" defTabSz="914400" rtl="0" eaLnBrk="1" latinLnBrk="0" hangingPunct="1">
              <a:spcBef>
                <a:spcPct val="20000"/>
              </a:spcBef>
              <a:buFont typeface="Arial" pitchFamily="34" charset="0"/>
              <a:buChar char="•"/>
              <a:defRPr sz="3200" kern="1200">
                <a:solidFill>
                  <a:schemeClr val="lt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lt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lt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9pPr>
          </a:lstStyle>
          <a:p>
            <a:pPr marL="0" indent="0">
              <a:buFont typeface="Arial" pitchFamily="34" charset="0"/>
              <a:buNone/>
            </a:pPr>
            <a:r>
              <a:rPr lang="en-US" altLang="zh-CN" sz="18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a:cs typeface="Times New Roman"/>
              </a:rPr>
              <a:t>  CHECK</a:t>
            </a:r>
          </a:p>
        </p:txBody>
      </p:sp>
      <p:sp>
        <p:nvSpPr>
          <p:cNvPr id="39" name="内容占位符 16"/>
          <p:cNvSpPr txBox="1">
            <a:spLocks/>
          </p:cNvSpPr>
          <p:nvPr/>
        </p:nvSpPr>
        <p:spPr>
          <a:xfrm>
            <a:off x="2616546" y="1298001"/>
            <a:ext cx="1944216" cy="2282892"/>
          </a:xfrm>
          <a:prstGeom prst="stripedRightArrow">
            <a:avLst/>
          </a:prstGeom>
        </p:spPr>
        <p:style>
          <a:lnRef idx="0">
            <a:schemeClr val="accent1"/>
          </a:lnRef>
          <a:fillRef idx="3">
            <a:schemeClr val="accent1"/>
          </a:fillRef>
          <a:effectRef idx="3">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342900" indent="-342900" algn="l" defTabSz="914400" rtl="0" eaLnBrk="1" latinLnBrk="0" hangingPunct="1">
              <a:spcBef>
                <a:spcPct val="20000"/>
              </a:spcBef>
              <a:buFont typeface="Arial" pitchFamily="34" charset="0"/>
              <a:buChar char="•"/>
              <a:defRPr sz="3200" kern="1200">
                <a:solidFill>
                  <a:schemeClr val="lt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lt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lt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9pPr>
          </a:lstStyle>
          <a:p>
            <a:pPr marL="0" indent="0">
              <a:buFont typeface="Arial" pitchFamily="34" charset="0"/>
              <a:buNone/>
            </a:pPr>
            <a:r>
              <a:rPr lang="en-US" altLang="zh-CN" sz="1800" dirty="0" smtClean="0">
                <a:latin typeface="Times New Roman"/>
                <a:cs typeface="Times New Roman"/>
              </a:rPr>
              <a:t>    </a:t>
            </a:r>
            <a:r>
              <a:rPr lang="en-US" altLang="zh-CN" sz="18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a:cs typeface="Times New Roman"/>
              </a:rPr>
              <a:t>ACT</a:t>
            </a:r>
          </a:p>
        </p:txBody>
      </p:sp>
      <p:sp>
        <p:nvSpPr>
          <p:cNvPr id="40" name="上箭头 39"/>
          <p:cNvSpPr/>
          <p:nvPr/>
        </p:nvSpPr>
        <p:spPr>
          <a:xfrm>
            <a:off x="401968" y="3580892"/>
            <a:ext cx="1638300" cy="2085975"/>
          </a:xfrm>
          <a:prstGeom prst="upArrow">
            <a:avLst/>
          </a:prstGeom>
        </p:spPr>
        <p:style>
          <a:lnRef idx="1">
            <a:schemeClr val="accent1"/>
          </a:lnRef>
          <a:fillRef idx="2">
            <a:schemeClr val="accent1"/>
          </a:fillRef>
          <a:effectRef idx="1">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en-US" altLang="zh-CN" sz="1200" dirty="0" smtClean="0">
                <a:solidFill>
                  <a:schemeClr val="bg1">
                    <a:lumMod val="50000"/>
                  </a:schemeClr>
                </a:solidFill>
                <a:latin typeface="Times New Roman" pitchFamily="18" charset="0"/>
                <a:cs typeface="Times New Roman" pitchFamily="18" charset="0"/>
              </a:rPr>
              <a:t>Current situation</a:t>
            </a:r>
            <a:endParaRPr lang="zh-CN" altLang="en-US" sz="1200" dirty="0">
              <a:solidFill>
                <a:schemeClr val="bg1">
                  <a:lumMod val="50000"/>
                </a:schemeClr>
              </a:solidFill>
              <a:latin typeface="Times New Roman" pitchFamily="18" charset="0"/>
              <a:cs typeface="Times New Roman" pitchFamily="18" charset="0"/>
            </a:endParaRPr>
          </a:p>
        </p:txBody>
      </p:sp>
      <p:sp>
        <p:nvSpPr>
          <p:cNvPr id="42" name="上箭头 41"/>
          <p:cNvSpPr/>
          <p:nvPr/>
        </p:nvSpPr>
        <p:spPr>
          <a:xfrm>
            <a:off x="4634446" y="3580893"/>
            <a:ext cx="1638300" cy="2085975"/>
          </a:xfrm>
          <a:prstGeom prst="upArrow">
            <a:avLst/>
          </a:prstGeom>
        </p:spPr>
        <p:style>
          <a:lnRef idx="1">
            <a:schemeClr val="accent1"/>
          </a:lnRef>
          <a:fillRef idx="2">
            <a:schemeClr val="accent1"/>
          </a:fillRef>
          <a:effectRef idx="1">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a:r>
              <a:rPr lang="en-GB" sz="1050" dirty="0">
                <a:solidFill>
                  <a:schemeClr val="bg1">
                    <a:lumMod val="50000"/>
                  </a:schemeClr>
                </a:solidFill>
                <a:latin typeface="Times New Roman" pitchFamily="18" charset="0"/>
                <a:cs typeface="Times New Roman" pitchFamily="18" charset="0"/>
              </a:rPr>
              <a:t>strategic </a:t>
            </a:r>
            <a:r>
              <a:rPr lang="en-GB" sz="1050" dirty="0" smtClean="0">
                <a:solidFill>
                  <a:schemeClr val="bg1">
                    <a:lumMod val="50000"/>
                  </a:schemeClr>
                </a:solidFill>
                <a:latin typeface="Times New Roman" pitchFamily="18" charset="0"/>
                <a:cs typeface="Times New Roman" pitchFamily="18" charset="0"/>
              </a:rPr>
              <a:t>deployment plan</a:t>
            </a:r>
          </a:p>
        </p:txBody>
      </p:sp>
      <p:sp>
        <p:nvSpPr>
          <p:cNvPr id="43" name="上箭头 42"/>
          <p:cNvSpPr/>
          <p:nvPr/>
        </p:nvSpPr>
        <p:spPr>
          <a:xfrm>
            <a:off x="6660232" y="3573016"/>
            <a:ext cx="1643074" cy="2085975"/>
          </a:xfrm>
          <a:prstGeom prst="upArrow">
            <a:avLst/>
          </a:prstGeom>
        </p:spPr>
        <p:style>
          <a:lnRef idx="1">
            <a:schemeClr val="accent1"/>
          </a:lnRef>
          <a:fillRef idx="2">
            <a:schemeClr val="accent1"/>
          </a:fillRef>
          <a:effectRef idx="1">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en-US" altLang="zh-CN" sz="900" dirty="0" smtClean="0">
                <a:solidFill>
                  <a:schemeClr val="bg1">
                    <a:lumMod val="50000"/>
                  </a:schemeClr>
                </a:solidFill>
                <a:latin typeface="Times New Roman" pitchFamily="18" charset="0"/>
                <a:cs typeface="Times New Roman" pitchFamily="18" charset="0"/>
              </a:rPr>
              <a:t>Implementing plan</a:t>
            </a:r>
          </a:p>
        </p:txBody>
      </p:sp>
      <p:sp>
        <p:nvSpPr>
          <p:cNvPr id="44" name="上箭头 43"/>
          <p:cNvSpPr/>
          <p:nvPr/>
        </p:nvSpPr>
        <p:spPr>
          <a:xfrm>
            <a:off x="2473670" y="3610218"/>
            <a:ext cx="1638300" cy="2085975"/>
          </a:xfrm>
          <a:prstGeom prst="upArrow">
            <a:avLst/>
          </a:prstGeom>
        </p:spPr>
        <p:style>
          <a:lnRef idx="1">
            <a:schemeClr val="accent1"/>
          </a:lnRef>
          <a:fillRef idx="2">
            <a:schemeClr val="accent1"/>
          </a:fillRef>
          <a:effectRef idx="1">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en-US" altLang="zh-CN" sz="1200" dirty="0" smtClean="0">
                <a:solidFill>
                  <a:schemeClr val="bg1">
                    <a:lumMod val="50000"/>
                  </a:schemeClr>
                </a:solidFill>
                <a:latin typeface="Times New Roman" pitchFamily="18" charset="0"/>
                <a:cs typeface="Times New Roman" pitchFamily="18" charset="0"/>
              </a:rPr>
              <a:t>Target setting</a:t>
            </a:r>
            <a:endParaRPr lang="zh-CN" altLang="en-US" sz="1200" dirty="0">
              <a:solidFill>
                <a:schemeClr val="bg1">
                  <a:lumMod val="50000"/>
                </a:schemeClr>
              </a:solidFill>
              <a:latin typeface="Times New Roman" pitchFamily="18" charset="0"/>
              <a:cs typeface="Times New Roman" pitchFamily="18" charset="0"/>
            </a:endParaRPr>
          </a:p>
        </p:txBody>
      </p:sp>
      <p:sp>
        <p:nvSpPr>
          <p:cNvPr id="3" name="Left Arrow 2"/>
          <p:cNvSpPr/>
          <p:nvPr/>
        </p:nvSpPr>
        <p:spPr>
          <a:xfrm>
            <a:off x="414916" y="5702122"/>
            <a:ext cx="7888390" cy="476672"/>
          </a:xfrm>
          <a:prstGeom prst="left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GB" dirty="0" smtClean="0">
                <a:solidFill>
                  <a:schemeClr val="bg1">
                    <a:lumMod val="50000"/>
                  </a:schemeClr>
                </a:solidFill>
              </a:rPr>
              <a:t>Review</a:t>
            </a:r>
            <a:endParaRPr lang="en-GB" dirty="0">
              <a:solidFill>
                <a:schemeClr val="bg1">
                  <a:lumMod val="50000"/>
                </a:schemeClr>
              </a:solidFill>
            </a:endParaRPr>
          </a:p>
        </p:txBody>
      </p:sp>
      <p:sp>
        <p:nvSpPr>
          <p:cNvPr id="12" name="TextBox 11"/>
          <p:cNvSpPr txBox="1"/>
          <p:nvPr/>
        </p:nvSpPr>
        <p:spPr>
          <a:xfrm>
            <a:off x="5868144" y="6237312"/>
            <a:ext cx="2808312" cy="369332"/>
          </a:xfrm>
          <a:prstGeom prst="rect">
            <a:avLst/>
          </a:prstGeom>
          <a:noFill/>
        </p:spPr>
        <p:txBody>
          <a:bodyPr wrap="square" rtlCol="0">
            <a:spAutoFit/>
          </a:bodyPr>
          <a:lstStyle/>
          <a:p>
            <a:r>
              <a:rPr lang="en-GB" dirty="0" smtClean="0">
                <a:solidFill>
                  <a:schemeClr val="bg1">
                    <a:lumMod val="50000"/>
                  </a:schemeClr>
                </a:solidFill>
              </a:rPr>
              <a:t>Source: Lee &amp; Dale, 1998</a:t>
            </a:r>
            <a:endParaRPr lang="en-GB" dirty="0">
              <a:solidFill>
                <a:schemeClr val="bg1">
                  <a:lumMod val="50000"/>
                </a:schemeClr>
              </a:solidFill>
            </a:endParaRPr>
          </a:p>
        </p:txBody>
      </p:sp>
    </p:spTree>
    <p:extLst>
      <p:ext uri="{BB962C8B-B14F-4D97-AF65-F5344CB8AC3E}">
        <p14:creationId xmlns:p14="http://schemas.microsoft.com/office/powerpoint/2010/main" xmlns="" val="468237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ppt_x</p:attrName>
                                        </p:attrNameLst>
                                      </p:cBhvr>
                                      <p:tavLst>
                                        <p:tav tm="0">
                                          <p:val>
                                            <p:strVal val="#ppt_x-.2"/>
                                          </p:val>
                                        </p:tav>
                                        <p:tav tm="100000">
                                          <p:val>
                                            <p:strVal val="#ppt_x"/>
                                          </p:val>
                                        </p:tav>
                                      </p:tavLst>
                                    </p:anim>
                                    <p:anim calcmode="lin" valueType="num">
                                      <p:cBhvr>
                                        <p:cTn id="8" dur="500" fill="hold"/>
                                        <p:tgtEl>
                                          <p:spTgt spid="36"/>
                                        </p:tgtEl>
                                        <p:attrNameLst>
                                          <p:attrName>ppt_y</p:attrName>
                                        </p:attrNameLst>
                                      </p:cBhvr>
                                      <p:tavLst>
                                        <p:tav tm="0">
                                          <p:val>
                                            <p:strVal val="#ppt_y"/>
                                          </p:val>
                                        </p:tav>
                                        <p:tav tm="100000">
                                          <p:val>
                                            <p:strVal val="#ppt_y"/>
                                          </p:val>
                                        </p:tav>
                                      </p:tavLst>
                                    </p:anim>
                                    <p:animEffect transition="in" filter="wipe(right)" prLst="gradientSize: 0.1">
                                      <p:cBhvr>
                                        <p:cTn id="9" dur="500"/>
                                        <p:tgtEl>
                                          <p:spTgt spid="36"/>
                                        </p:tgtEl>
                                      </p:cBhvr>
                                    </p:animEffect>
                                  </p:childTnLst>
                                </p:cTn>
                              </p:par>
                              <p:par>
                                <p:cTn id="10" presetID="29" presetClass="entr" presetSubtype="0" fill="hold" grpId="0" nodeType="with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p:cTn id="12" dur="500" fill="hold"/>
                                        <p:tgtEl>
                                          <p:spTgt spid="37"/>
                                        </p:tgtEl>
                                        <p:attrNameLst>
                                          <p:attrName>ppt_x</p:attrName>
                                        </p:attrNameLst>
                                      </p:cBhvr>
                                      <p:tavLst>
                                        <p:tav tm="0">
                                          <p:val>
                                            <p:strVal val="#ppt_x-.2"/>
                                          </p:val>
                                        </p:tav>
                                        <p:tav tm="100000">
                                          <p:val>
                                            <p:strVal val="#ppt_x"/>
                                          </p:val>
                                        </p:tav>
                                      </p:tavLst>
                                    </p:anim>
                                    <p:anim calcmode="lin" valueType="num">
                                      <p:cBhvr>
                                        <p:cTn id="13" dur="500" fill="hold"/>
                                        <p:tgtEl>
                                          <p:spTgt spid="37"/>
                                        </p:tgtEl>
                                        <p:attrNameLst>
                                          <p:attrName>ppt_y</p:attrName>
                                        </p:attrNameLst>
                                      </p:cBhvr>
                                      <p:tavLst>
                                        <p:tav tm="0">
                                          <p:val>
                                            <p:strVal val="#ppt_y"/>
                                          </p:val>
                                        </p:tav>
                                        <p:tav tm="100000">
                                          <p:val>
                                            <p:strVal val="#ppt_y"/>
                                          </p:val>
                                        </p:tav>
                                      </p:tavLst>
                                    </p:anim>
                                    <p:animEffect transition="in" filter="wipe(right)" prLst="gradientSize: 0.1">
                                      <p:cBhvr>
                                        <p:cTn id="14" dur="500"/>
                                        <p:tgtEl>
                                          <p:spTgt spid="37"/>
                                        </p:tgtEl>
                                      </p:cBhvr>
                                    </p:animEffect>
                                  </p:childTnLst>
                                </p:cTn>
                              </p:par>
                              <p:par>
                                <p:cTn id="15" presetID="29" presetClass="entr" presetSubtype="0" fill="hold" grpId="0" nodeType="with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p:cTn id="17" dur="500" fill="hold"/>
                                        <p:tgtEl>
                                          <p:spTgt spid="39"/>
                                        </p:tgtEl>
                                        <p:attrNameLst>
                                          <p:attrName>ppt_x</p:attrName>
                                        </p:attrNameLst>
                                      </p:cBhvr>
                                      <p:tavLst>
                                        <p:tav tm="0">
                                          <p:val>
                                            <p:strVal val="#ppt_x-.2"/>
                                          </p:val>
                                        </p:tav>
                                        <p:tav tm="100000">
                                          <p:val>
                                            <p:strVal val="#ppt_x"/>
                                          </p:val>
                                        </p:tav>
                                      </p:tavLst>
                                    </p:anim>
                                    <p:anim calcmode="lin" valueType="num">
                                      <p:cBhvr>
                                        <p:cTn id="18" dur="500" fill="hold"/>
                                        <p:tgtEl>
                                          <p:spTgt spid="39"/>
                                        </p:tgtEl>
                                        <p:attrNameLst>
                                          <p:attrName>ppt_y</p:attrName>
                                        </p:attrNameLst>
                                      </p:cBhvr>
                                      <p:tavLst>
                                        <p:tav tm="0">
                                          <p:val>
                                            <p:strVal val="#ppt_y"/>
                                          </p:val>
                                        </p:tav>
                                        <p:tav tm="100000">
                                          <p:val>
                                            <p:strVal val="#ppt_y"/>
                                          </p:val>
                                        </p:tav>
                                      </p:tavLst>
                                    </p:anim>
                                    <p:animEffect transition="in" filter="wipe(right)" prLst="gradientSize: 0.1">
                                      <p:cBhvr>
                                        <p:cTn id="19" dur="500"/>
                                        <p:tgtEl>
                                          <p:spTgt spid="39"/>
                                        </p:tgtEl>
                                      </p:cBhvr>
                                    </p:animEffect>
                                  </p:childTnLst>
                                </p:cTn>
                              </p:par>
                              <p:par>
                                <p:cTn id="20" presetID="29" presetClass="entr" presetSubtype="0" fill="hold" grpId="0" nodeType="with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p:cTn id="22" dur="500" fill="hold"/>
                                        <p:tgtEl>
                                          <p:spTgt spid="38"/>
                                        </p:tgtEl>
                                        <p:attrNameLst>
                                          <p:attrName>ppt_x</p:attrName>
                                        </p:attrNameLst>
                                      </p:cBhvr>
                                      <p:tavLst>
                                        <p:tav tm="0">
                                          <p:val>
                                            <p:strVal val="#ppt_x-.2"/>
                                          </p:val>
                                        </p:tav>
                                        <p:tav tm="100000">
                                          <p:val>
                                            <p:strVal val="#ppt_x"/>
                                          </p:val>
                                        </p:tav>
                                      </p:tavLst>
                                    </p:anim>
                                    <p:anim calcmode="lin" valueType="num">
                                      <p:cBhvr>
                                        <p:cTn id="23" dur="500" fill="hold"/>
                                        <p:tgtEl>
                                          <p:spTgt spid="38"/>
                                        </p:tgtEl>
                                        <p:attrNameLst>
                                          <p:attrName>ppt_y</p:attrName>
                                        </p:attrNameLst>
                                      </p:cBhvr>
                                      <p:tavLst>
                                        <p:tav tm="0">
                                          <p:val>
                                            <p:strVal val="#ppt_y"/>
                                          </p:val>
                                        </p:tav>
                                        <p:tav tm="100000">
                                          <p:val>
                                            <p:strVal val="#ppt_y"/>
                                          </p:val>
                                        </p:tav>
                                      </p:tavLst>
                                    </p:anim>
                                    <p:animEffect transition="in" filter="wipe(right)" prLst="gradientSize: 0.1">
                                      <p:cBhvr>
                                        <p:cTn id="2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P spid="3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404664"/>
            <a:ext cx="8229600" cy="1051520"/>
          </a:xfrm>
        </p:spPr>
        <p:txBody>
          <a:bodyPr>
            <a:normAutofit/>
          </a:bodyPr>
          <a:lstStyle/>
          <a:p>
            <a:pPr algn="l"/>
            <a:r>
              <a:rPr lang="en-US" altLang="zh-CN" dirty="0">
                <a:latin typeface="Times New Roman" pitchFamily="18" charset="0"/>
                <a:cs typeface="Times New Roman" pitchFamily="18" charset="0"/>
              </a:rPr>
              <a:t>Current </a:t>
            </a:r>
            <a:r>
              <a:rPr lang="en-US" altLang="zh-CN" dirty="0" smtClean="0">
                <a:latin typeface="Times New Roman" pitchFamily="18" charset="0"/>
                <a:cs typeface="Times New Roman" pitchFamily="18" charset="0"/>
              </a:rPr>
              <a:t>situation</a:t>
            </a:r>
            <a:endParaRPr lang="zh-CN" altLang="en-US" dirty="0"/>
          </a:p>
        </p:txBody>
      </p:sp>
      <p:sp>
        <p:nvSpPr>
          <p:cNvPr id="3" name="内容占位符 2"/>
          <p:cNvSpPr>
            <a:spLocks noGrp="1"/>
          </p:cNvSpPr>
          <p:nvPr>
            <p:ph idx="1"/>
          </p:nvPr>
        </p:nvSpPr>
        <p:spPr>
          <a:xfrm>
            <a:off x="539552" y="2492896"/>
            <a:ext cx="4824536" cy="4493096"/>
          </a:xfrm>
        </p:spPr>
        <p:txBody>
          <a:bodyPr>
            <a:normAutofit fontScale="47500" lnSpcReduction="20000"/>
          </a:bodyPr>
          <a:lstStyle/>
          <a:p>
            <a:pPr marL="0" indent="0">
              <a:buNone/>
            </a:pPr>
            <a:endParaRPr lang="zh-CN" altLang="zh-CN" dirty="0">
              <a:latin typeface="Times New Roman" pitchFamily="18" charset="0"/>
              <a:cs typeface="Times New Roman" pitchFamily="18" charset="0"/>
            </a:endParaRPr>
          </a:p>
          <a:p>
            <a:pPr lvl="0">
              <a:buFont typeface="Wingdings" pitchFamily="2" charset="2"/>
              <a:buChar char="Ø"/>
            </a:pPr>
            <a:r>
              <a:rPr lang="en-US" altLang="zh-CN" sz="3800" dirty="0">
                <a:latin typeface="Times New Roman" pitchFamily="18" charset="0"/>
                <a:cs typeface="Times New Roman" pitchFamily="18" charset="0"/>
              </a:rPr>
              <a:t>Business performance has been in decline over the last 5 years:</a:t>
            </a:r>
            <a:endParaRPr lang="zh-CN" altLang="zh-CN" sz="3800" dirty="0">
              <a:latin typeface="Times New Roman" pitchFamily="18" charset="0"/>
              <a:cs typeface="Times New Roman" pitchFamily="18" charset="0"/>
            </a:endParaRPr>
          </a:p>
          <a:p>
            <a:pPr marL="514350" lvl="0" indent="-514350">
              <a:buFont typeface="+mj-lt"/>
              <a:buAutoNum type="alphaLcParenR"/>
            </a:pPr>
            <a:r>
              <a:rPr lang="en-US" altLang="zh-CN" sz="3800" dirty="0" smtClean="0">
                <a:latin typeface="Times New Roman" pitchFamily="18" charset="0"/>
                <a:cs typeface="Times New Roman" pitchFamily="18" charset="0"/>
              </a:rPr>
              <a:t>Declining profits</a:t>
            </a:r>
            <a:endParaRPr lang="zh-CN" altLang="zh-CN" sz="3800" dirty="0" smtClean="0">
              <a:latin typeface="Times New Roman" pitchFamily="18" charset="0"/>
              <a:cs typeface="Times New Roman" pitchFamily="18" charset="0"/>
            </a:endParaRPr>
          </a:p>
          <a:p>
            <a:pPr marL="514350" lvl="0" indent="-514350">
              <a:buFont typeface="+mj-lt"/>
              <a:buAutoNum type="alphaLcParenR"/>
            </a:pPr>
            <a:r>
              <a:rPr lang="en-US" altLang="zh-CN" sz="3800" dirty="0" smtClean="0">
                <a:latin typeface="Times New Roman" pitchFamily="18" charset="0"/>
                <a:cs typeface="Times New Roman" pitchFamily="18" charset="0"/>
              </a:rPr>
              <a:t>Falling </a:t>
            </a:r>
            <a:r>
              <a:rPr lang="en-US" altLang="zh-CN" sz="3800" dirty="0">
                <a:latin typeface="Times New Roman" pitchFamily="18" charset="0"/>
                <a:cs typeface="Times New Roman" pitchFamily="18" charset="0"/>
              </a:rPr>
              <a:t>sales</a:t>
            </a:r>
            <a:endParaRPr lang="zh-CN" altLang="zh-CN" sz="3800" dirty="0">
              <a:latin typeface="Times New Roman" pitchFamily="18" charset="0"/>
              <a:cs typeface="Times New Roman" pitchFamily="18" charset="0"/>
            </a:endParaRPr>
          </a:p>
          <a:p>
            <a:pPr marL="514350" lvl="0" indent="-514350">
              <a:buFont typeface="+mj-lt"/>
              <a:buAutoNum type="alphaLcParenR"/>
            </a:pPr>
            <a:r>
              <a:rPr lang="en-US" altLang="zh-CN" sz="3800" dirty="0">
                <a:latin typeface="Times New Roman" pitchFamily="18" charset="0"/>
                <a:cs typeface="Times New Roman" pitchFamily="18" charset="0"/>
              </a:rPr>
              <a:t>Overproduction</a:t>
            </a:r>
            <a:endParaRPr lang="zh-CN" altLang="zh-CN" sz="3800" dirty="0">
              <a:latin typeface="Times New Roman" pitchFamily="18" charset="0"/>
              <a:cs typeface="Times New Roman" pitchFamily="18" charset="0"/>
            </a:endParaRPr>
          </a:p>
          <a:p>
            <a:pPr marL="514350" lvl="0" indent="-514350">
              <a:buFont typeface="+mj-lt"/>
              <a:buAutoNum type="alphaLcParenR"/>
            </a:pPr>
            <a:r>
              <a:rPr lang="en-US" altLang="zh-CN" sz="3800" dirty="0">
                <a:latin typeface="Times New Roman" pitchFamily="18" charset="0"/>
                <a:cs typeface="Times New Roman" pitchFamily="18" charset="0"/>
              </a:rPr>
              <a:t>High stockholding</a:t>
            </a:r>
            <a:endParaRPr lang="zh-CN" altLang="zh-CN" sz="3800" dirty="0">
              <a:latin typeface="Times New Roman" pitchFamily="18" charset="0"/>
              <a:cs typeface="Times New Roman" pitchFamily="18" charset="0"/>
            </a:endParaRPr>
          </a:p>
          <a:p>
            <a:pPr lvl="0">
              <a:buFont typeface="Wingdings" pitchFamily="2" charset="2"/>
              <a:buChar char="Ø"/>
            </a:pPr>
            <a:r>
              <a:rPr lang="en-US" altLang="zh-CN" sz="3800" dirty="0">
                <a:latin typeface="Times New Roman" pitchFamily="18" charset="0"/>
                <a:cs typeface="Times New Roman" pitchFamily="18" charset="0"/>
              </a:rPr>
              <a:t>Rising costs or inefficiency</a:t>
            </a:r>
            <a:endParaRPr lang="zh-CN" altLang="zh-CN" sz="3800" dirty="0">
              <a:latin typeface="Times New Roman" pitchFamily="18" charset="0"/>
              <a:cs typeface="Times New Roman" pitchFamily="18" charset="0"/>
            </a:endParaRPr>
          </a:p>
          <a:p>
            <a:pPr lvl="0">
              <a:buFont typeface="Wingdings" pitchFamily="2" charset="2"/>
              <a:buChar char="Ø"/>
            </a:pPr>
            <a:r>
              <a:rPr lang="en-US" altLang="zh-CN" sz="3800" dirty="0">
                <a:latin typeface="Times New Roman" pitchFamily="18" charset="0"/>
                <a:cs typeface="Times New Roman" pitchFamily="18" charset="0"/>
              </a:rPr>
              <a:t>ROCE decreased, </a:t>
            </a:r>
            <a:r>
              <a:rPr lang="en-US" altLang="zh-CN" sz="3800" dirty="0" smtClean="0">
                <a:latin typeface="Times New Roman" pitchFamily="18" charset="0"/>
                <a:cs typeface="Times New Roman" pitchFamily="18" charset="0"/>
              </a:rPr>
              <a:t>due to </a:t>
            </a:r>
            <a:r>
              <a:rPr lang="en-US" altLang="zh-CN" sz="3800" dirty="0">
                <a:latin typeface="Times New Roman" pitchFamily="18" charset="0"/>
                <a:cs typeface="Times New Roman" pitchFamily="18" charset="0"/>
              </a:rPr>
              <a:t>capital </a:t>
            </a:r>
            <a:r>
              <a:rPr lang="en-US" altLang="zh-CN" sz="3800" dirty="0" smtClean="0">
                <a:latin typeface="Times New Roman" pitchFamily="18" charset="0"/>
                <a:cs typeface="Times New Roman" pitchFamily="18" charset="0"/>
              </a:rPr>
              <a:t>inefficiency</a:t>
            </a:r>
            <a:endParaRPr lang="en-GB" altLang="zh-CN" sz="3800" dirty="0">
              <a:latin typeface="Times New Roman" pitchFamily="18" charset="0"/>
              <a:cs typeface="Times New Roman" pitchFamily="18" charset="0"/>
            </a:endParaRPr>
          </a:p>
          <a:p>
            <a:pPr lvl="0">
              <a:buFont typeface="Wingdings" pitchFamily="2" charset="2"/>
              <a:buChar char="Ø"/>
            </a:pPr>
            <a:r>
              <a:rPr lang="en-US" altLang="zh-CN" sz="3800" dirty="0" smtClean="0">
                <a:latin typeface="Times New Roman" pitchFamily="18" charset="0"/>
                <a:cs typeface="Times New Roman" pitchFamily="18" charset="0"/>
              </a:rPr>
              <a:t>Poor </a:t>
            </a:r>
            <a:r>
              <a:rPr lang="en-US" altLang="zh-CN" sz="3800" dirty="0">
                <a:latin typeface="Times New Roman" pitchFamily="18" charset="0"/>
                <a:cs typeface="Times New Roman" pitchFamily="18" charset="0"/>
              </a:rPr>
              <a:t>debt recovery or lack of </a:t>
            </a:r>
            <a:r>
              <a:rPr lang="en-US" altLang="zh-CN" sz="3800" dirty="0" smtClean="0">
                <a:latin typeface="Times New Roman" pitchFamily="18" charset="0"/>
                <a:cs typeface="Times New Roman" pitchFamily="18" charset="0"/>
              </a:rPr>
              <a:t>investment</a:t>
            </a:r>
          </a:p>
          <a:p>
            <a:pPr lvl="0">
              <a:buFont typeface="Wingdings" pitchFamily="2" charset="2"/>
              <a:buChar char="Ø"/>
            </a:pPr>
            <a:r>
              <a:rPr lang="en-US" altLang="zh-CN" sz="3800" dirty="0" smtClean="0">
                <a:latin typeface="Times New Roman" pitchFamily="18" charset="0"/>
                <a:cs typeface="Times New Roman" pitchFamily="18" charset="0"/>
              </a:rPr>
              <a:t>Overproduction</a:t>
            </a:r>
            <a:r>
              <a:rPr lang="en-US" altLang="zh-CN" sz="3800" dirty="0">
                <a:latin typeface="Times New Roman" pitchFamily="18" charset="0"/>
                <a:cs typeface="Times New Roman" pitchFamily="18" charset="0"/>
              </a:rPr>
              <a:t>, </a:t>
            </a:r>
            <a:r>
              <a:rPr lang="en-US" altLang="zh-CN" sz="3800" dirty="0" smtClean="0">
                <a:latin typeface="Times New Roman" pitchFamily="18" charset="0"/>
                <a:cs typeface="Times New Roman" pitchFamily="18" charset="0"/>
              </a:rPr>
              <a:t>large </a:t>
            </a:r>
            <a:r>
              <a:rPr lang="en-US" altLang="zh-CN" sz="3800" dirty="0">
                <a:latin typeface="Times New Roman" pitchFamily="18" charset="0"/>
                <a:cs typeface="Times New Roman" pitchFamily="18" charset="0"/>
              </a:rPr>
              <a:t>quantities </a:t>
            </a:r>
            <a:r>
              <a:rPr lang="en-US" altLang="zh-CN" sz="3800" dirty="0" smtClean="0">
                <a:latin typeface="Times New Roman" pitchFamily="18" charset="0"/>
                <a:cs typeface="Times New Roman" pitchFamily="18" charset="0"/>
              </a:rPr>
              <a:t>of</a:t>
            </a:r>
            <a:r>
              <a:rPr lang="en-GB" altLang="zh-CN" sz="3800" dirty="0" smtClean="0">
                <a:latin typeface="Times New Roman" pitchFamily="18" charset="0"/>
                <a:cs typeface="Times New Roman" pitchFamily="18" charset="0"/>
              </a:rPr>
              <a:t> stock</a:t>
            </a:r>
            <a:endParaRPr lang="zh-CN" altLang="zh-CN" sz="3800" dirty="0">
              <a:latin typeface="Times New Roman" pitchFamily="18" charset="0"/>
              <a:cs typeface="Times New Roman" pitchFamily="18" charset="0"/>
            </a:endParaRPr>
          </a:p>
          <a:p>
            <a:pPr lvl="0">
              <a:buFont typeface="Wingdings" pitchFamily="2" charset="2"/>
              <a:buChar char="Ø"/>
            </a:pPr>
            <a:r>
              <a:rPr lang="en-US" altLang="zh-CN" sz="3800" dirty="0">
                <a:latin typeface="Times New Roman" pitchFamily="18" charset="0"/>
                <a:cs typeface="Times New Roman" pitchFamily="18" charset="0"/>
              </a:rPr>
              <a:t>Falling </a:t>
            </a:r>
            <a:r>
              <a:rPr lang="en-US" altLang="zh-CN" sz="3800" dirty="0" smtClean="0">
                <a:latin typeface="Times New Roman" pitchFamily="18" charset="0"/>
                <a:cs typeface="Times New Roman" pitchFamily="18" charset="0"/>
              </a:rPr>
              <a:t>returns</a:t>
            </a:r>
          </a:p>
          <a:p>
            <a:pPr lvl="0">
              <a:buFont typeface="Wingdings" pitchFamily="2" charset="2"/>
              <a:buChar char="Ø"/>
            </a:pPr>
            <a:r>
              <a:rPr lang="en-US" altLang="zh-CN" sz="3800" dirty="0" smtClean="0">
                <a:latin typeface="Times New Roman" pitchFamily="18" charset="0"/>
                <a:cs typeface="Times New Roman" pitchFamily="18" charset="0"/>
              </a:rPr>
              <a:t>Stagnant UK Market</a:t>
            </a:r>
          </a:p>
          <a:p>
            <a:pPr lvl="0">
              <a:buFont typeface="Wingdings" pitchFamily="2" charset="2"/>
              <a:buChar char="Ø"/>
            </a:pPr>
            <a:r>
              <a:rPr lang="en-US" altLang="zh-CN" sz="3800" dirty="0" smtClean="0">
                <a:latin typeface="Times New Roman" pitchFamily="18" charset="0"/>
                <a:cs typeface="Times New Roman" pitchFamily="18" charset="0"/>
              </a:rPr>
              <a:t>Constant Market share over five years</a:t>
            </a:r>
          </a:p>
          <a:p>
            <a:pPr lvl="0">
              <a:buFont typeface="Wingdings" pitchFamily="2" charset="2"/>
              <a:buChar char="Ø"/>
            </a:pPr>
            <a:endParaRPr lang="zh-CN" altLang="zh-CN" sz="3800" dirty="0">
              <a:latin typeface="Times New Roman" pitchFamily="18" charset="0"/>
              <a:cs typeface="Times New Roman" pitchFamily="18" charset="0"/>
            </a:endParaRPr>
          </a:p>
          <a:p>
            <a:endParaRPr lang="zh-CN" altLang="en-US" dirty="0"/>
          </a:p>
        </p:txBody>
      </p:sp>
      <p:pic>
        <p:nvPicPr>
          <p:cNvPr id="2049" name="Picture 1" descr="C:\Users\zhao\AppData\Roaming\Tencent\Users\1412220022\QQ\WinTemp\RichOle\3R4$RC~G4D@GZ2L~DT0%S[4.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052373" y="2262098"/>
            <a:ext cx="1574016" cy="1533769"/>
          </a:xfrm>
          <a:prstGeom prst="rect">
            <a:avLst/>
          </a:prstGeom>
          <a:noFill/>
          <a:extLst>
            <a:ext uri="{909E8E84-426E-40dd-AFC4-6F175D3DCCD1}">
              <a14:hiddenFill xmlns:a14="http://schemas.microsoft.com/office/drawing/2010/main" xmlns="">
                <a:solidFill>
                  <a:srgbClr val="FFFFFF"/>
                </a:solidFill>
              </a14:hiddenFill>
            </a:ext>
          </a:extLst>
        </p:spPr>
      </p:pic>
      <p:pic>
        <p:nvPicPr>
          <p:cNvPr id="2050" name="Picture 2" descr="C:\Users\zhao\AppData\Roaming\Tencent\Users\1412220022\QQ\WinTemp\RichOle\4PQ6GK]ISFYFH{R{[{6B_BB.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978539" y="4210999"/>
            <a:ext cx="1547663" cy="1679475"/>
          </a:xfrm>
          <a:prstGeom prst="rect">
            <a:avLst/>
          </a:prstGeom>
          <a:noFill/>
          <a:extLst>
            <a:ext uri="{909E8E84-426E-40dd-AFC4-6F175D3DCCD1}">
              <a14:hiddenFill xmlns:a14="http://schemas.microsoft.com/office/drawing/2010/main" xmlns="">
                <a:solidFill>
                  <a:srgbClr val="FFFFFF"/>
                </a:solidFill>
              </a14:hiddenFill>
            </a:ext>
          </a:extLst>
        </p:spPr>
      </p:pic>
      <p:sp>
        <p:nvSpPr>
          <p:cNvPr id="13" name="矩形 12"/>
          <p:cNvSpPr/>
          <p:nvPr/>
        </p:nvSpPr>
        <p:spPr>
          <a:xfrm>
            <a:off x="6224975" y="5521142"/>
            <a:ext cx="1056700" cy="369332"/>
          </a:xfrm>
          <a:prstGeom prst="rect">
            <a:avLst/>
          </a:prstGeom>
        </p:spPr>
        <p:txBody>
          <a:bodyPr wrap="none">
            <a:spAutoFit/>
          </a:bodyPr>
          <a:lstStyle/>
          <a:p>
            <a:pPr algn="just">
              <a:spcAft>
                <a:spcPts val="0"/>
              </a:spcAft>
            </a:pPr>
            <a:r>
              <a:rPr lang="en-US" altLang="zh-CN" kern="100" dirty="0">
                <a:latin typeface="Times New Roman" pitchFamily="18" charset="0"/>
                <a:cs typeface="Times New Roman" pitchFamily="18" charset="0"/>
              </a:rPr>
              <a:t>SeaSpray</a:t>
            </a:r>
            <a:endParaRPr lang="zh-CN" altLang="zh-CN" kern="100" dirty="0">
              <a:latin typeface="Times New Roman" pitchFamily="18" charset="0"/>
              <a:cs typeface="Times New Roman" pitchFamily="18" charset="0"/>
            </a:endParaRPr>
          </a:p>
        </p:txBody>
      </p:sp>
      <p:sp>
        <p:nvSpPr>
          <p:cNvPr id="14" name="矩形 13"/>
          <p:cNvSpPr/>
          <p:nvPr/>
        </p:nvSpPr>
        <p:spPr>
          <a:xfrm>
            <a:off x="7304619" y="3429666"/>
            <a:ext cx="1069524" cy="369332"/>
          </a:xfrm>
          <a:prstGeom prst="rect">
            <a:avLst/>
          </a:prstGeom>
        </p:spPr>
        <p:txBody>
          <a:bodyPr wrap="none">
            <a:spAutoFit/>
          </a:bodyPr>
          <a:lstStyle/>
          <a:p>
            <a:pPr algn="just">
              <a:spcAft>
                <a:spcPts val="0"/>
              </a:spcAft>
            </a:pPr>
            <a:r>
              <a:rPr lang="en-US" altLang="zh-CN" kern="100" dirty="0">
                <a:latin typeface="Times New Roman" pitchFamily="18" charset="0"/>
                <a:cs typeface="Times New Roman" pitchFamily="18" charset="0"/>
              </a:rPr>
              <a:t>SeaHorse</a:t>
            </a:r>
            <a:endParaRPr lang="zh-CN" altLang="zh-CN" kern="100" dirty="0">
              <a:latin typeface="Times New Roman" pitchFamily="18" charset="0"/>
              <a:cs typeface="Times New Roman" pitchFamily="18" charset="0"/>
            </a:endParaRPr>
          </a:p>
        </p:txBody>
      </p:sp>
      <p:sp>
        <p:nvSpPr>
          <p:cNvPr id="16" name="内容占位符 16"/>
          <p:cNvSpPr txBox="1">
            <a:spLocks/>
          </p:cNvSpPr>
          <p:nvPr/>
        </p:nvSpPr>
        <p:spPr>
          <a:xfrm>
            <a:off x="179512" y="1440388"/>
            <a:ext cx="1512168" cy="1226541"/>
          </a:xfrm>
          <a:prstGeom prst="stripedRightArrow">
            <a:avLst/>
          </a:prstGeom>
        </p:spPr>
        <p:style>
          <a:lnRef idx="0">
            <a:schemeClr val="accent1"/>
          </a:lnRef>
          <a:fillRef idx="3">
            <a:schemeClr val="accent1"/>
          </a:fillRef>
          <a:effectRef idx="3">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342900" indent="-342900" algn="l" defTabSz="914400" rtl="0" eaLnBrk="1" latinLnBrk="0" hangingPunct="1">
              <a:spcBef>
                <a:spcPct val="20000"/>
              </a:spcBef>
              <a:buFont typeface="Arial" pitchFamily="34" charset="0"/>
              <a:buChar char="•"/>
              <a:defRPr sz="3200" kern="1200">
                <a:solidFill>
                  <a:schemeClr val="lt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lt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lt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9pPr>
          </a:lstStyle>
          <a:p>
            <a:pPr marL="0" indent="0">
              <a:buFont typeface="Arial" pitchFamily="34" charset="0"/>
              <a:buNone/>
            </a:pPr>
            <a:r>
              <a:rPr lang="en-US" altLang="zh-CN" sz="20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Check</a:t>
            </a:r>
          </a:p>
        </p:txBody>
      </p:sp>
      <p:grpSp>
        <p:nvGrpSpPr>
          <p:cNvPr id="11" name="Group 10"/>
          <p:cNvGrpSpPr/>
          <p:nvPr/>
        </p:nvGrpSpPr>
        <p:grpSpPr>
          <a:xfrm>
            <a:off x="6228184" y="260648"/>
            <a:ext cx="2493449" cy="720080"/>
            <a:chOff x="6228184" y="260648"/>
            <a:chExt cx="2493449" cy="720080"/>
          </a:xfrm>
        </p:grpSpPr>
        <p:sp>
          <p:nvSpPr>
            <p:cNvPr id="10" name="Oval 9"/>
            <p:cNvSpPr/>
            <p:nvPr/>
          </p:nvSpPr>
          <p:spPr>
            <a:xfrm>
              <a:off x="6516216" y="260648"/>
              <a:ext cx="1944216" cy="720080"/>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6228184" y="332656"/>
              <a:ext cx="2493449" cy="523220"/>
            </a:xfrm>
            <a:prstGeom prst="rect">
              <a:avLst/>
            </a:prstGeom>
            <a:noFill/>
          </p:spPr>
          <p:txBody>
            <a:bodyPr wrap="square" lIns="91440" tIns="45720" rIns="91440" bIns="45720">
              <a:spAutoFit/>
            </a:bodyPr>
            <a:lstStyle/>
            <a:p>
              <a:pPr algn="ctr"/>
              <a:r>
                <a:rPr lang="en-US" sz="2800" b="1" i="1" cap="none" spc="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Forte" pitchFamily="66" charset="0"/>
                </a:rPr>
                <a:t>WaveRiders</a:t>
              </a:r>
              <a:endParaRPr lang="en-US" sz="2800" b="1" i="1" cap="none"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Forte" pitchFamily="66" charset="0"/>
              </a:endParaRPr>
            </a:p>
          </p:txBody>
        </p:sp>
      </p:grpSp>
    </p:spTree>
    <p:extLst>
      <p:ext uri="{BB962C8B-B14F-4D97-AF65-F5344CB8AC3E}">
        <p14:creationId xmlns:p14="http://schemas.microsoft.com/office/powerpoint/2010/main" xmlns="" val="10766620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0"/>
            <a:ext cx="8229600" cy="1340768"/>
          </a:xfrm>
        </p:spPr>
        <p:txBody>
          <a:bodyPr/>
          <a:lstStyle/>
          <a:p>
            <a:pPr algn="l"/>
            <a:r>
              <a:rPr lang="en-US" altLang="zh-CN" dirty="0" smtClean="0">
                <a:latin typeface="Times New Roman" pitchFamily="18" charset="0"/>
                <a:cs typeface="Times New Roman" pitchFamily="18" charset="0"/>
              </a:rPr>
              <a:t>Current situation</a:t>
            </a:r>
            <a:endParaRPr lang="zh-CN" altLang="en-US" dirty="0">
              <a:latin typeface="Times New Roman" pitchFamily="18" charset="0"/>
              <a:cs typeface="Times New Roman" pitchFamily="18" charset="0"/>
            </a:endParaRPr>
          </a:p>
        </p:txBody>
      </p:sp>
      <p:sp>
        <p:nvSpPr>
          <p:cNvPr id="4" name="内容占位符 16"/>
          <p:cNvSpPr>
            <a:spLocks noGrp="1"/>
          </p:cNvSpPr>
          <p:nvPr>
            <p:ph idx="1"/>
          </p:nvPr>
        </p:nvSpPr>
        <p:spPr>
          <a:xfrm>
            <a:off x="179512" y="1440388"/>
            <a:ext cx="1440160" cy="1226541"/>
          </a:xfrm>
          <a:prstGeom prst="stripedRightArrow">
            <a:avLst/>
          </a:prstGeom>
        </p:spPr>
        <p:style>
          <a:lnRef idx="0">
            <a:schemeClr val="accent1"/>
          </a:lnRef>
          <a:fillRef idx="3">
            <a:schemeClr val="accent1"/>
          </a:fillRef>
          <a:effectRef idx="3">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indent="0">
              <a:buNone/>
            </a:pPr>
            <a:r>
              <a:rPr lang="en-US" altLang="zh-CN" sz="20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C</a:t>
            </a:r>
            <a:r>
              <a:rPr lang="en-US" altLang="zh-CN" sz="20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heck</a:t>
            </a:r>
          </a:p>
        </p:txBody>
      </p:sp>
      <p:graphicFrame>
        <p:nvGraphicFramePr>
          <p:cNvPr id="6" name="表格 5"/>
          <p:cNvGraphicFramePr>
            <a:graphicFrameLocks noGrp="1"/>
          </p:cNvGraphicFramePr>
          <p:nvPr>
            <p:extLst>
              <p:ext uri="{D42A27DB-BD31-4B8C-83A1-F6EECF244321}">
                <p14:modId xmlns:p14="http://schemas.microsoft.com/office/powerpoint/2010/main" xmlns="" val="2789889231"/>
              </p:ext>
            </p:extLst>
          </p:nvPr>
        </p:nvGraphicFramePr>
        <p:xfrm>
          <a:off x="187643" y="2924944"/>
          <a:ext cx="4240341" cy="3312369"/>
        </p:xfrm>
        <a:graphic>
          <a:graphicData uri="http://schemas.openxmlformats.org/drawingml/2006/table">
            <a:tbl>
              <a:tblPr firstRow="1" firstCol="1" bandRow="1">
                <a:tableStyleId>{5C22544A-7EE6-4342-B048-85BDC9FD1C3A}</a:tableStyleId>
              </a:tblPr>
              <a:tblGrid>
                <a:gridCol w="1939840"/>
                <a:gridCol w="1160349"/>
                <a:gridCol w="1140152"/>
              </a:tblGrid>
              <a:tr h="110412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kern="100" dirty="0">
                          <a:effectLst/>
                        </a:rPr>
                        <a:t> </a:t>
                      </a:r>
                      <a:r>
                        <a:rPr lang="en-US" sz="2000" kern="100" dirty="0" smtClean="0">
                          <a:effectLst/>
                        </a:rPr>
                        <a:t>Products</a:t>
                      </a:r>
                      <a:r>
                        <a:rPr lang="en-GB" sz="2000" kern="100" dirty="0" smtClean="0">
                          <a:effectLst/>
                        </a:rPr>
                        <a:t>/</a:t>
                      </a:r>
                    </a:p>
                    <a:p>
                      <a:pPr marL="0" marR="0" indent="0" algn="ctr" defTabSz="914400" rtl="0" eaLnBrk="1" fontAlgn="auto" latinLnBrk="0" hangingPunct="1">
                        <a:lnSpc>
                          <a:spcPct val="100000"/>
                        </a:lnSpc>
                        <a:spcBef>
                          <a:spcPts val="0"/>
                        </a:spcBef>
                        <a:spcAft>
                          <a:spcPts val="0"/>
                        </a:spcAft>
                        <a:buClrTx/>
                        <a:buSzTx/>
                        <a:buFontTx/>
                        <a:buNone/>
                        <a:tabLst/>
                        <a:defRPr/>
                      </a:pPr>
                      <a:r>
                        <a:rPr lang="en-GB" sz="2000" kern="100" dirty="0" smtClean="0">
                          <a:effectLst/>
                        </a:rPr>
                        <a:t>Market</a:t>
                      </a:r>
                      <a:endParaRPr lang="zh-CN" altLang="en-US" sz="2000" kern="100" dirty="0" smtClean="0">
                        <a:effectLst/>
                        <a:latin typeface="Times New Roman" pitchFamily="18" charset="0"/>
                        <a:ea typeface="+mn-ea"/>
                        <a:cs typeface="Times New Roman" pitchFamily="18" charset="0"/>
                      </a:endParaRPr>
                    </a:p>
                  </a:txBody>
                  <a:tcPr marL="68580" marR="68580" marT="0" marB="0" anchor="ctr"/>
                </a:tc>
                <a:tc>
                  <a:txBody>
                    <a:bodyPr/>
                    <a:lstStyle/>
                    <a:p>
                      <a:pPr indent="229235" algn="ctr">
                        <a:spcAft>
                          <a:spcPts val="0"/>
                        </a:spcAft>
                      </a:pPr>
                      <a:r>
                        <a:rPr lang="en-US" sz="2000" kern="100" dirty="0" smtClean="0">
                          <a:effectLst/>
                        </a:rPr>
                        <a:t>UK(%)</a:t>
                      </a:r>
                      <a:endParaRPr lang="zh-CN" sz="2000" kern="100" dirty="0">
                        <a:effectLst/>
                        <a:latin typeface="Times New Roman" pitchFamily="18" charset="0"/>
                        <a:ea typeface="宋体"/>
                        <a:cs typeface="Times New Roman" pitchFamily="18" charset="0"/>
                      </a:endParaRPr>
                    </a:p>
                  </a:txBody>
                  <a:tcPr marL="68580" marR="68580" marT="0" marB="0" anchor="ctr"/>
                </a:tc>
                <a:tc>
                  <a:txBody>
                    <a:bodyPr/>
                    <a:lstStyle/>
                    <a:p>
                      <a:pPr indent="229235" algn="ctr">
                        <a:spcAft>
                          <a:spcPts val="0"/>
                        </a:spcAft>
                      </a:pPr>
                      <a:r>
                        <a:rPr lang="en-US" sz="2000" kern="100" dirty="0" smtClean="0">
                          <a:effectLst/>
                        </a:rPr>
                        <a:t>EU(%)</a:t>
                      </a:r>
                      <a:endParaRPr lang="zh-CN" sz="2000" kern="100" dirty="0">
                        <a:effectLst/>
                        <a:latin typeface="Times New Roman" pitchFamily="18" charset="0"/>
                        <a:ea typeface="宋体"/>
                        <a:cs typeface="Times New Roman" pitchFamily="18" charset="0"/>
                      </a:endParaRPr>
                    </a:p>
                  </a:txBody>
                  <a:tcPr marL="68580" marR="68580" marT="0" marB="0" anchor="ctr"/>
                </a:tc>
              </a:tr>
              <a:tr h="1104123">
                <a:tc>
                  <a:txBody>
                    <a:bodyPr/>
                    <a:lstStyle/>
                    <a:p>
                      <a:pPr algn="ctr">
                        <a:spcAft>
                          <a:spcPts val="0"/>
                        </a:spcAft>
                      </a:pPr>
                      <a:r>
                        <a:rPr lang="en-US" sz="1900" kern="100" dirty="0">
                          <a:effectLst/>
                        </a:rPr>
                        <a:t>SeaSpray</a:t>
                      </a:r>
                      <a:endParaRPr lang="zh-CN" sz="1900" kern="100" dirty="0">
                        <a:effectLst/>
                        <a:latin typeface="Times New Roman" pitchFamily="18" charset="0"/>
                        <a:ea typeface="宋体"/>
                        <a:cs typeface="Times New Roman" pitchFamily="18" charset="0"/>
                      </a:endParaRPr>
                    </a:p>
                  </a:txBody>
                  <a:tcPr marL="68580" marR="68580" marT="0" marB="0" anchor="ctr"/>
                </a:tc>
                <a:tc>
                  <a:txBody>
                    <a:bodyPr/>
                    <a:lstStyle/>
                    <a:p>
                      <a:pPr algn="ctr">
                        <a:spcAft>
                          <a:spcPts val="0"/>
                        </a:spcAft>
                      </a:pPr>
                      <a:r>
                        <a:rPr lang="en-US" sz="2000" kern="100" dirty="0">
                          <a:effectLst/>
                        </a:rPr>
                        <a:t>    </a:t>
                      </a:r>
                      <a:r>
                        <a:rPr lang="en-US" sz="2000" kern="100" dirty="0" smtClean="0">
                          <a:effectLst/>
                        </a:rPr>
                        <a:t>95</a:t>
                      </a:r>
                      <a:endParaRPr lang="zh-CN" sz="2000" kern="100" dirty="0">
                        <a:effectLst/>
                        <a:latin typeface="Times New Roman" pitchFamily="18" charset="0"/>
                        <a:ea typeface="宋体"/>
                        <a:cs typeface="Times New Roman" pitchFamily="18" charset="0"/>
                      </a:endParaRPr>
                    </a:p>
                  </a:txBody>
                  <a:tcPr marL="68580" marR="68580" marT="0" marB="0" anchor="ctr"/>
                </a:tc>
                <a:tc>
                  <a:txBody>
                    <a:bodyPr/>
                    <a:lstStyle/>
                    <a:p>
                      <a:pPr algn="ctr">
                        <a:spcAft>
                          <a:spcPts val="0"/>
                        </a:spcAft>
                      </a:pPr>
                      <a:r>
                        <a:rPr lang="en-US" sz="2000" kern="100" dirty="0">
                          <a:effectLst/>
                        </a:rPr>
                        <a:t>   </a:t>
                      </a:r>
                      <a:r>
                        <a:rPr lang="en-US" sz="2000" kern="100" dirty="0" smtClean="0">
                          <a:effectLst/>
                        </a:rPr>
                        <a:t>5 </a:t>
                      </a:r>
                      <a:endParaRPr lang="zh-CN" sz="2000" kern="100" dirty="0">
                        <a:effectLst/>
                        <a:latin typeface="Times New Roman" pitchFamily="18" charset="0"/>
                        <a:ea typeface="宋体"/>
                        <a:cs typeface="Times New Roman" pitchFamily="18" charset="0"/>
                      </a:endParaRPr>
                    </a:p>
                  </a:txBody>
                  <a:tcPr marL="68580" marR="68580" marT="0" marB="0" anchor="ctr"/>
                </a:tc>
              </a:tr>
              <a:tr h="1104123">
                <a:tc>
                  <a:txBody>
                    <a:bodyPr/>
                    <a:lstStyle/>
                    <a:p>
                      <a:pPr algn="ctr">
                        <a:spcAft>
                          <a:spcPts val="0"/>
                        </a:spcAft>
                      </a:pPr>
                      <a:r>
                        <a:rPr lang="en-US" sz="1900" kern="100" dirty="0">
                          <a:effectLst/>
                        </a:rPr>
                        <a:t>SeaHorse</a:t>
                      </a:r>
                      <a:endParaRPr lang="zh-CN" sz="1900" kern="100" dirty="0">
                        <a:effectLst/>
                        <a:latin typeface="Times New Roman" pitchFamily="18" charset="0"/>
                        <a:ea typeface="宋体"/>
                        <a:cs typeface="Times New Roman" pitchFamily="18" charset="0"/>
                      </a:endParaRPr>
                    </a:p>
                  </a:txBody>
                  <a:tcPr marL="68580" marR="68580" marT="0" marB="0" anchor="ctr"/>
                </a:tc>
                <a:tc>
                  <a:txBody>
                    <a:bodyPr/>
                    <a:lstStyle/>
                    <a:p>
                      <a:pPr algn="ctr">
                        <a:spcAft>
                          <a:spcPts val="0"/>
                        </a:spcAft>
                      </a:pPr>
                      <a:r>
                        <a:rPr lang="en-US" sz="2000" kern="100" dirty="0">
                          <a:effectLst/>
                        </a:rPr>
                        <a:t>    </a:t>
                      </a:r>
                      <a:r>
                        <a:rPr lang="en-US" sz="2000" kern="100" dirty="0" smtClean="0">
                          <a:effectLst/>
                        </a:rPr>
                        <a:t>90</a:t>
                      </a:r>
                      <a:endParaRPr lang="zh-CN" sz="2000" kern="100" dirty="0">
                        <a:effectLst/>
                        <a:latin typeface="Times New Roman" pitchFamily="18" charset="0"/>
                        <a:ea typeface="宋体"/>
                        <a:cs typeface="Times New Roman" pitchFamily="18" charset="0"/>
                      </a:endParaRPr>
                    </a:p>
                  </a:txBody>
                  <a:tcPr marL="68580" marR="68580" marT="0" marB="0" anchor="ctr"/>
                </a:tc>
                <a:tc>
                  <a:txBody>
                    <a:bodyPr/>
                    <a:lstStyle/>
                    <a:p>
                      <a:pPr algn="ctr">
                        <a:spcAft>
                          <a:spcPts val="0"/>
                        </a:spcAft>
                      </a:pPr>
                      <a:r>
                        <a:rPr lang="en-US" sz="2000" kern="100" dirty="0">
                          <a:effectLst/>
                        </a:rPr>
                        <a:t>    </a:t>
                      </a:r>
                      <a:r>
                        <a:rPr lang="en-US" sz="2000" kern="100" dirty="0" smtClean="0">
                          <a:effectLst/>
                        </a:rPr>
                        <a:t>10</a:t>
                      </a:r>
                      <a:endParaRPr lang="zh-CN" sz="2000" kern="100" dirty="0">
                        <a:effectLst/>
                        <a:latin typeface="Times New Roman" pitchFamily="18" charset="0"/>
                        <a:ea typeface="宋体"/>
                        <a:cs typeface="Times New Roman" pitchFamily="18" charset="0"/>
                      </a:endParaRPr>
                    </a:p>
                  </a:txBody>
                  <a:tcPr marL="68580" marR="68580" marT="0" marB="0" anchor="ctr"/>
                </a:tc>
              </a:tr>
            </a:tbl>
          </a:graphicData>
        </a:graphic>
      </p:graphicFrame>
      <p:sp>
        <p:nvSpPr>
          <p:cNvPr id="7" name="矩形 6"/>
          <p:cNvSpPr/>
          <p:nvPr/>
        </p:nvSpPr>
        <p:spPr>
          <a:xfrm>
            <a:off x="1835696" y="6347215"/>
            <a:ext cx="1528432" cy="369332"/>
          </a:xfrm>
          <a:prstGeom prst="rect">
            <a:avLst/>
          </a:prstGeom>
        </p:spPr>
        <p:txBody>
          <a:bodyPr wrap="none">
            <a:spAutoFit/>
          </a:bodyPr>
          <a:lstStyle/>
          <a:p>
            <a:r>
              <a:rPr lang="en-US" altLang="zh-CN" dirty="0">
                <a:latin typeface="Times New Roman" pitchFamily="18" charset="0"/>
                <a:cs typeface="Times New Roman" pitchFamily="18" charset="0"/>
              </a:rPr>
              <a:t>Market Matrix</a:t>
            </a:r>
            <a:endParaRPr lang="zh-CN" altLang="zh-CN" dirty="0">
              <a:latin typeface="Times New Roman" pitchFamily="18" charset="0"/>
              <a:cs typeface="Times New Roman" pitchFamily="18" charset="0"/>
            </a:endParaRPr>
          </a:p>
        </p:txBody>
      </p:sp>
      <p:cxnSp>
        <p:nvCxnSpPr>
          <p:cNvPr id="16" name="直接箭头连接符 15"/>
          <p:cNvCxnSpPr/>
          <p:nvPr/>
        </p:nvCxnSpPr>
        <p:spPr>
          <a:xfrm flipV="1">
            <a:off x="5364088" y="3356992"/>
            <a:ext cx="0" cy="299022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直接箭头连接符 17"/>
          <p:cNvCxnSpPr/>
          <p:nvPr/>
        </p:nvCxnSpPr>
        <p:spPr>
          <a:xfrm>
            <a:off x="5714864" y="2924944"/>
            <a:ext cx="3190875"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19" name="表格 18"/>
          <p:cNvGraphicFramePr>
            <a:graphicFrameLocks noGrp="1"/>
          </p:cNvGraphicFramePr>
          <p:nvPr>
            <p:extLst>
              <p:ext uri="{D42A27DB-BD31-4B8C-83A1-F6EECF244321}">
                <p14:modId xmlns:p14="http://schemas.microsoft.com/office/powerpoint/2010/main" xmlns="" val="328660413"/>
              </p:ext>
            </p:extLst>
          </p:nvPr>
        </p:nvGraphicFramePr>
        <p:xfrm>
          <a:off x="5724128" y="3501007"/>
          <a:ext cx="3190875" cy="2846207"/>
        </p:xfrm>
        <a:graphic>
          <a:graphicData uri="http://schemas.openxmlformats.org/drawingml/2006/table">
            <a:tbl>
              <a:tblPr firstRow="1" firstCol="1" bandRow="1">
                <a:tableStyleId>{BC89EF96-8CEA-46FF-86C4-4CE0E7609802}</a:tableStyleId>
              </a:tblPr>
              <a:tblGrid>
                <a:gridCol w="1550092"/>
                <a:gridCol w="1640783"/>
              </a:tblGrid>
              <a:tr h="1370284">
                <a:tc>
                  <a:txBody>
                    <a:bodyPr/>
                    <a:lstStyle/>
                    <a:p>
                      <a:pPr algn="just">
                        <a:spcAft>
                          <a:spcPts val="0"/>
                        </a:spcAft>
                      </a:pPr>
                      <a:r>
                        <a:rPr lang="en-US" sz="1050" kern="100" dirty="0">
                          <a:effectLst/>
                        </a:rPr>
                        <a:t> </a:t>
                      </a:r>
                      <a:endParaRPr lang="zh-CN" sz="1050" kern="100" dirty="0">
                        <a:effectLst/>
                        <a:latin typeface="Calibri"/>
                        <a:ea typeface="宋体"/>
                        <a:cs typeface="Times New Roman"/>
                      </a:endParaRPr>
                    </a:p>
                  </a:txBody>
                  <a:tcPr marL="68580" marR="68580" marT="0" marB="0"/>
                </a:tc>
                <a:tc>
                  <a:txBody>
                    <a:bodyPr/>
                    <a:lstStyle/>
                    <a:p>
                      <a:pPr algn="just">
                        <a:spcAft>
                          <a:spcPts val="0"/>
                        </a:spcAft>
                      </a:pPr>
                      <a:r>
                        <a:rPr lang="en-US" sz="1050" kern="100" dirty="0">
                          <a:effectLst/>
                        </a:rPr>
                        <a:t> </a:t>
                      </a:r>
                      <a:endParaRPr lang="zh-CN" sz="1050" kern="100" dirty="0">
                        <a:effectLst/>
                        <a:latin typeface="Calibri"/>
                        <a:ea typeface="宋体"/>
                        <a:cs typeface="Times New Roman"/>
                      </a:endParaRPr>
                    </a:p>
                  </a:txBody>
                  <a:tcPr marL="68580" marR="68580" marT="0" marB="0"/>
                </a:tc>
              </a:tr>
              <a:tr h="1475923">
                <a:tc>
                  <a:txBody>
                    <a:bodyPr/>
                    <a:lstStyle/>
                    <a:p>
                      <a:pPr algn="just">
                        <a:spcAft>
                          <a:spcPts val="0"/>
                        </a:spcAft>
                      </a:pPr>
                      <a:r>
                        <a:rPr lang="en-US" sz="1050" kern="100" dirty="0">
                          <a:effectLst/>
                        </a:rPr>
                        <a:t> </a:t>
                      </a:r>
                      <a:endParaRPr lang="zh-CN" sz="1050" kern="100" dirty="0">
                        <a:effectLst/>
                        <a:latin typeface="Calibri"/>
                        <a:ea typeface="宋体"/>
                        <a:cs typeface="Times New Roman"/>
                      </a:endParaRPr>
                    </a:p>
                  </a:txBody>
                  <a:tcPr marL="68580" marR="68580" marT="0" marB="0"/>
                </a:tc>
                <a:tc>
                  <a:txBody>
                    <a:bodyPr/>
                    <a:lstStyle/>
                    <a:p>
                      <a:pPr algn="just">
                        <a:spcAft>
                          <a:spcPts val="0"/>
                        </a:spcAft>
                      </a:pPr>
                      <a:r>
                        <a:rPr lang="en-US" sz="1050" kern="100" dirty="0">
                          <a:effectLst/>
                        </a:rPr>
                        <a:t> </a:t>
                      </a:r>
                      <a:endParaRPr lang="zh-CN" sz="1050" kern="100" dirty="0">
                        <a:effectLst/>
                        <a:latin typeface="Calibri"/>
                        <a:ea typeface="宋体"/>
                        <a:cs typeface="Times New Roman"/>
                      </a:endParaRPr>
                    </a:p>
                  </a:txBody>
                  <a:tcPr marL="68580" marR="68580" marT="0" marB="0"/>
                </a:tc>
              </a:tr>
            </a:tbl>
          </a:graphicData>
        </a:graphic>
      </p:graphicFrame>
      <p:sp>
        <p:nvSpPr>
          <p:cNvPr id="21" name="矩形 20"/>
          <p:cNvSpPr/>
          <p:nvPr/>
        </p:nvSpPr>
        <p:spPr>
          <a:xfrm>
            <a:off x="5965093" y="2382643"/>
            <a:ext cx="2690417" cy="369332"/>
          </a:xfrm>
          <a:prstGeom prst="rect">
            <a:avLst/>
          </a:prstGeom>
        </p:spPr>
        <p:txBody>
          <a:bodyPr wrap="none">
            <a:spAutoFit/>
          </a:bodyPr>
          <a:lstStyle/>
          <a:p>
            <a:r>
              <a:rPr lang="zh-CN" altLang="zh-CN" dirty="0" smtClean="0"/>
              <a:t> </a:t>
            </a:r>
            <a:r>
              <a:rPr lang="en-US" altLang="zh-CN" dirty="0" smtClean="0">
                <a:latin typeface="Times New Roman" pitchFamily="18" charset="0"/>
                <a:cs typeface="Times New Roman" pitchFamily="18" charset="0"/>
              </a:rPr>
              <a:t>Production Differentiation</a:t>
            </a:r>
            <a:endParaRPr lang="zh-CN" altLang="en-US" dirty="0">
              <a:latin typeface="Times New Roman" pitchFamily="18" charset="0"/>
              <a:cs typeface="Times New Roman" pitchFamily="18" charset="0"/>
            </a:endParaRPr>
          </a:p>
        </p:txBody>
      </p:sp>
      <p:sp>
        <p:nvSpPr>
          <p:cNvPr id="22" name="矩形 21"/>
          <p:cNvSpPr/>
          <p:nvPr/>
        </p:nvSpPr>
        <p:spPr>
          <a:xfrm>
            <a:off x="5599183" y="3059668"/>
            <a:ext cx="1732334" cy="369332"/>
          </a:xfrm>
          <a:prstGeom prst="rect">
            <a:avLst/>
          </a:prstGeom>
        </p:spPr>
        <p:txBody>
          <a:bodyPr wrap="none">
            <a:spAutoFit/>
          </a:bodyPr>
          <a:lstStyle/>
          <a:p>
            <a:r>
              <a:rPr lang="en-US" altLang="zh-CN" dirty="0"/>
              <a:t> </a:t>
            </a:r>
            <a:r>
              <a:rPr lang="en-US" altLang="zh-CN" dirty="0" smtClean="0">
                <a:latin typeface="Times New Roman" pitchFamily="18" charset="0"/>
                <a:cs typeface="Times New Roman" pitchFamily="18" charset="0"/>
              </a:rPr>
              <a:t>Worse products </a:t>
            </a:r>
            <a:endParaRPr lang="zh-CN" altLang="en-US" dirty="0">
              <a:latin typeface="Times New Roman" pitchFamily="18" charset="0"/>
              <a:cs typeface="Times New Roman" pitchFamily="18" charset="0"/>
            </a:endParaRPr>
          </a:p>
        </p:txBody>
      </p:sp>
      <p:sp>
        <p:nvSpPr>
          <p:cNvPr id="23" name="矩形 22"/>
          <p:cNvSpPr/>
          <p:nvPr/>
        </p:nvSpPr>
        <p:spPr>
          <a:xfrm>
            <a:off x="7310302" y="3059668"/>
            <a:ext cx="1601721" cy="369332"/>
          </a:xfrm>
          <a:prstGeom prst="rect">
            <a:avLst/>
          </a:prstGeom>
        </p:spPr>
        <p:txBody>
          <a:bodyPr wrap="none">
            <a:spAutoFit/>
          </a:bodyPr>
          <a:lstStyle/>
          <a:p>
            <a:r>
              <a:rPr lang="en-US" altLang="zh-CN" dirty="0" smtClean="0">
                <a:latin typeface="Times New Roman" pitchFamily="18" charset="0"/>
                <a:cs typeface="Times New Roman" pitchFamily="18" charset="0"/>
              </a:rPr>
              <a:t>Better products</a:t>
            </a:r>
            <a:endParaRPr lang="zh-CN" altLang="zh-CN" dirty="0">
              <a:latin typeface="Times New Roman" pitchFamily="18" charset="0"/>
              <a:cs typeface="Times New Roman" pitchFamily="18" charset="0"/>
            </a:endParaRPr>
          </a:p>
        </p:txBody>
      </p:sp>
      <p:sp>
        <p:nvSpPr>
          <p:cNvPr id="26" name="矩形 25"/>
          <p:cNvSpPr/>
          <p:nvPr/>
        </p:nvSpPr>
        <p:spPr>
          <a:xfrm rot="16200000">
            <a:off x="4978602" y="5454348"/>
            <a:ext cx="1103187" cy="338554"/>
          </a:xfrm>
          <a:prstGeom prst="rect">
            <a:avLst/>
          </a:prstGeom>
        </p:spPr>
        <p:txBody>
          <a:bodyPr wrap="none">
            <a:spAutoFit/>
          </a:bodyPr>
          <a:lstStyle/>
          <a:p>
            <a:r>
              <a:rPr lang="en-US" altLang="zh-CN" sz="1600" dirty="0" smtClean="0">
                <a:latin typeface="Times New Roman" pitchFamily="18" charset="0"/>
                <a:cs typeface="Times New Roman" pitchFamily="18" charset="0"/>
              </a:rPr>
              <a:t>UK market</a:t>
            </a:r>
            <a:endParaRPr lang="zh-CN" altLang="zh-CN" sz="1600" dirty="0">
              <a:latin typeface="Times New Roman" pitchFamily="18" charset="0"/>
              <a:cs typeface="Times New Roman" pitchFamily="18" charset="0"/>
            </a:endParaRPr>
          </a:p>
        </p:txBody>
      </p:sp>
      <p:sp>
        <p:nvSpPr>
          <p:cNvPr id="27" name="矩形 26"/>
          <p:cNvSpPr/>
          <p:nvPr/>
        </p:nvSpPr>
        <p:spPr>
          <a:xfrm rot="16200000">
            <a:off x="3588241" y="4431295"/>
            <a:ext cx="3180636" cy="461665"/>
          </a:xfrm>
          <a:prstGeom prst="rect">
            <a:avLst/>
          </a:prstGeom>
        </p:spPr>
        <p:txBody>
          <a:bodyPr wrap="square">
            <a:spAutoFit/>
          </a:bodyPr>
          <a:lstStyle/>
          <a:p>
            <a:r>
              <a:rPr lang="en-US" altLang="zh-CN" sz="2400" dirty="0" smtClean="0">
                <a:latin typeface="Times New Roman" pitchFamily="18" charset="0"/>
                <a:cs typeface="Times New Roman" pitchFamily="18" charset="0"/>
              </a:rPr>
              <a:t> Product Distribution</a:t>
            </a:r>
            <a:endParaRPr lang="zh-CN" altLang="zh-CN" sz="2400" dirty="0">
              <a:latin typeface="Times New Roman" pitchFamily="18" charset="0"/>
              <a:cs typeface="Times New Roman" pitchFamily="18" charset="0"/>
            </a:endParaRPr>
          </a:p>
        </p:txBody>
      </p:sp>
      <p:sp>
        <p:nvSpPr>
          <p:cNvPr id="28" name="矩形 27"/>
          <p:cNvSpPr/>
          <p:nvPr/>
        </p:nvSpPr>
        <p:spPr>
          <a:xfrm rot="16200000">
            <a:off x="4705223" y="3954936"/>
            <a:ext cx="1649952" cy="307777"/>
          </a:xfrm>
          <a:prstGeom prst="rect">
            <a:avLst/>
          </a:prstGeom>
        </p:spPr>
        <p:txBody>
          <a:bodyPr wrap="square">
            <a:spAutoFit/>
          </a:bodyPr>
          <a:lstStyle/>
          <a:p>
            <a:r>
              <a:rPr lang="en-US" altLang="zh-CN" sz="1400" dirty="0" smtClean="0">
                <a:latin typeface="Times New Roman" pitchFamily="18" charset="0"/>
                <a:cs typeface="Times New Roman" pitchFamily="18" charset="0"/>
              </a:rPr>
              <a:t>   Other markets</a:t>
            </a:r>
            <a:endParaRPr lang="zh-CN" altLang="zh-CN" sz="1400" dirty="0">
              <a:latin typeface="Times New Roman" pitchFamily="18" charset="0"/>
              <a:cs typeface="Times New Roman" pitchFamily="18" charset="0"/>
            </a:endParaRPr>
          </a:p>
        </p:txBody>
      </p:sp>
      <p:sp>
        <p:nvSpPr>
          <p:cNvPr id="29" name="矩形 28"/>
          <p:cNvSpPr/>
          <p:nvPr/>
        </p:nvSpPr>
        <p:spPr>
          <a:xfrm>
            <a:off x="5364088" y="6347215"/>
            <a:ext cx="3689985" cy="369332"/>
          </a:xfrm>
          <a:prstGeom prst="rect">
            <a:avLst/>
          </a:prstGeom>
        </p:spPr>
        <p:txBody>
          <a:bodyPr wrap="none">
            <a:spAutoFit/>
          </a:bodyPr>
          <a:lstStyle/>
          <a:p>
            <a:r>
              <a:rPr lang="en-US" altLang="zh-CN" dirty="0">
                <a:latin typeface="Times New Roman" pitchFamily="18" charset="0"/>
                <a:cs typeface="Times New Roman" pitchFamily="18" charset="0"/>
              </a:rPr>
              <a:t>Porter Matrix for Competitor Analysis</a:t>
            </a:r>
            <a:endParaRPr lang="zh-CN" altLang="zh-CN" dirty="0">
              <a:latin typeface="Times New Roman" pitchFamily="18" charset="0"/>
              <a:cs typeface="Times New Roman" pitchFamily="18" charset="0"/>
            </a:endParaRPr>
          </a:p>
        </p:txBody>
      </p:sp>
      <p:sp>
        <p:nvSpPr>
          <p:cNvPr id="33" name="椭圆 32"/>
          <p:cNvSpPr/>
          <p:nvPr/>
        </p:nvSpPr>
        <p:spPr>
          <a:xfrm>
            <a:off x="6500826" y="4500570"/>
            <a:ext cx="709965" cy="670349"/>
          </a:xfrm>
          <a:prstGeom prst="ellipse">
            <a:avLst/>
          </a:prstGeom>
        </p:spPr>
        <p:style>
          <a:lnRef idx="1">
            <a:schemeClr val="accent5"/>
          </a:lnRef>
          <a:fillRef idx="2">
            <a:schemeClr val="accent5"/>
          </a:fillRef>
          <a:effectRef idx="1">
            <a:schemeClr val="accent5"/>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r>
              <a:rPr lang="en-US" altLang="zh-CN" sz="1600" dirty="0" smtClean="0">
                <a:latin typeface="Times New Roman" pitchFamily="18" charset="0"/>
                <a:cs typeface="Times New Roman" pitchFamily="18" charset="0"/>
              </a:rPr>
              <a:t>ZA</a:t>
            </a:r>
            <a:endParaRPr lang="zh-CN" altLang="en-US" sz="1600" dirty="0">
              <a:latin typeface="Times New Roman" pitchFamily="18" charset="0"/>
              <a:cs typeface="Times New Roman" pitchFamily="18" charset="0"/>
            </a:endParaRPr>
          </a:p>
        </p:txBody>
      </p:sp>
      <p:sp>
        <p:nvSpPr>
          <p:cNvPr id="34" name="椭圆 33"/>
          <p:cNvSpPr/>
          <p:nvPr/>
        </p:nvSpPr>
        <p:spPr>
          <a:xfrm>
            <a:off x="7376734" y="4736856"/>
            <a:ext cx="709965" cy="670349"/>
          </a:xfrm>
          <a:prstGeom prst="ellipse">
            <a:avLst/>
          </a:prstGeom>
        </p:spPr>
        <p:style>
          <a:lnRef idx="1">
            <a:schemeClr val="accent1"/>
          </a:lnRef>
          <a:fillRef idx="2">
            <a:schemeClr val="accent1"/>
          </a:fillRef>
          <a:effectRef idx="1">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r>
              <a:rPr lang="en-US" altLang="zh-CN" sz="1400" dirty="0" smtClean="0">
                <a:latin typeface="Times New Roman" pitchFamily="18" charset="0"/>
                <a:cs typeface="Times New Roman" pitchFamily="18" charset="0"/>
              </a:rPr>
              <a:t>WR</a:t>
            </a:r>
            <a:endParaRPr lang="zh-CN" altLang="en-US" sz="1400" dirty="0">
              <a:latin typeface="Times New Roman" pitchFamily="18" charset="0"/>
              <a:cs typeface="Times New Roman" pitchFamily="18" charset="0"/>
            </a:endParaRPr>
          </a:p>
        </p:txBody>
      </p:sp>
      <p:sp>
        <p:nvSpPr>
          <p:cNvPr id="36" name="椭圆 35"/>
          <p:cNvSpPr/>
          <p:nvPr/>
        </p:nvSpPr>
        <p:spPr>
          <a:xfrm>
            <a:off x="6572264" y="4500570"/>
            <a:ext cx="709965" cy="670349"/>
          </a:xfrm>
          <a:prstGeom prst="ellipse">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r>
              <a:rPr lang="en-US" altLang="zh-CN" sz="1600" dirty="0">
                <a:latin typeface="Times New Roman" pitchFamily="18" charset="0"/>
                <a:cs typeface="Times New Roman" pitchFamily="18" charset="0"/>
              </a:rPr>
              <a:t> </a:t>
            </a:r>
            <a:r>
              <a:rPr lang="en-US" altLang="zh-CN" sz="1600" dirty="0" smtClean="0">
                <a:latin typeface="Times New Roman" pitchFamily="18" charset="0"/>
                <a:cs typeface="Times New Roman" pitchFamily="18" charset="0"/>
              </a:rPr>
              <a:t> H</a:t>
            </a:r>
            <a:endParaRPr lang="zh-CN" altLang="en-US" sz="1600" dirty="0">
              <a:latin typeface="Times New Roman" pitchFamily="18" charset="0"/>
              <a:cs typeface="Times New Roman" pitchFamily="18" charset="0"/>
            </a:endParaRPr>
          </a:p>
        </p:txBody>
      </p:sp>
      <p:sp>
        <p:nvSpPr>
          <p:cNvPr id="37" name="圆角矩形 36"/>
          <p:cNvSpPr/>
          <p:nvPr/>
        </p:nvSpPr>
        <p:spPr>
          <a:xfrm>
            <a:off x="7209079" y="1550411"/>
            <a:ext cx="390525" cy="171450"/>
          </a:xfrm>
          <a:prstGeom prst="roundRect">
            <a:avLst/>
          </a:prstGeom>
        </p:spPr>
        <p:style>
          <a:lnRef idx="1">
            <a:schemeClr val="accent1"/>
          </a:lnRef>
          <a:fillRef idx="2">
            <a:schemeClr val="accent1"/>
          </a:fillRef>
          <a:effectRef idx="1">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a:p>
        </p:txBody>
      </p:sp>
      <p:sp>
        <p:nvSpPr>
          <p:cNvPr id="38" name="圆角矩形 37"/>
          <p:cNvSpPr/>
          <p:nvPr/>
        </p:nvSpPr>
        <p:spPr>
          <a:xfrm>
            <a:off x="7209080" y="1882209"/>
            <a:ext cx="390525" cy="171450"/>
          </a:xfrm>
          <a:prstGeom prst="roundRect">
            <a:avLst/>
          </a:prstGeom>
        </p:spPr>
        <p:style>
          <a:lnRef idx="1">
            <a:schemeClr val="accent5"/>
          </a:lnRef>
          <a:fillRef idx="2">
            <a:schemeClr val="accent5"/>
          </a:fillRef>
          <a:effectRef idx="1">
            <a:schemeClr val="accent5"/>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a:p>
        </p:txBody>
      </p:sp>
      <p:sp>
        <p:nvSpPr>
          <p:cNvPr id="39" name="圆角矩形 38"/>
          <p:cNvSpPr/>
          <p:nvPr/>
        </p:nvSpPr>
        <p:spPr>
          <a:xfrm>
            <a:off x="7209080" y="2188416"/>
            <a:ext cx="390525" cy="171450"/>
          </a:xfrm>
          <a:prstGeom prst="round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a:p>
        </p:txBody>
      </p:sp>
      <p:sp>
        <p:nvSpPr>
          <p:cNvPr id="35" name="矩形 34"/>
          <p:cNvSpPr/>
          <p:nvPr/>
        </p:nvSpPr>
        <p:spPr>
          <a:xfrm>
            <a:off x="7688602" y="1513026"/>
            <a:ext cx="966908" cy="246221"/>
          </a:xfrm>
          <a:prstGeom prst="rect">
            <a:avLst/>
          </a:prstGeom>
        </p:spPr>
        <p:txBody>
          <a:bodyPr wrap="square">
            <a:spAutoFit/>
          </a:bodyPr>
          <a:lstStyle/>
          <a:p>
            <a:r>
              <a:rPr lang="en-US" altLang="zh-CN" sz="1000" dirty="0">
                <a:latin typeface="Times New Roman" pitchFamily="18" charset="0"/>
                <a:cs typeface="Times New Roman" pitchFamily="18" charset="0"/>
              </a:rPr>
              <a:t>= WaveRiders</a:t>
            </a:r>
            <a:endParaRPr lang="zh-CN" altLang="zh-CN" sz="1000" dirty="0">
              <a:latin typeface="Times New Roman" pitchFamily="18" charset="0"/>
              <a:cs typeface="Times New Roman" pitchFamily="18" charset="0"/>
            </a:endParaRPr>
          </a:p>
        </p:txBody>
      </p:sp>
      <p:sp>
        <p:nvSpPr>
          <p:cNvPr id="40" name="矩形 39"/>
          <p:cNvSpPr/>
          <p:nvPr/>
        </p:nvSpPr>
        <p:spPr>
          <a:xfrm>
            <a:off x="7700784" y="1844824"/>
            <a:ext cx="771830" cy="246221"/>
          </a:xfrm>
          <a:prstGeom prst="rect">
            <a:avLst/>
          </a:prstGeom>
        </p:spPr>
        <p:txBody>
          <a:bodyPr wrap="square">
            <a:spAutoFit/>
          </a:bodyPr>
          <a:lstStyle/>
          <a:p>
            <a:r>
              <a:rPr lang="en-US" altLang="zh-CN" sz="1000" dirty="0">
                <a:latin typeface="Times New Roman" pitchFamily="18" charset="0"/>
                <a:cs typeface="Times New Roman" pitchFamily="18" charset="0"/>
              </a:rPr>
              <a:t>= Surf ZA </a:t>
            </a:r>
            <a:endParaRPr lang="zh-CN" altLang="zh-CN" sz="1000" dirty="0">
              <a:latin typeface="Times New Roman" pitchFamily="18" charset="0"/>
              <a:cs typeface="Times New Roman" pitchFamily="18" charset="0"/>
            </a:endParaRPr>
          </a:p>
        </p:txBody>
      </p:sp>
      <p:sp>
        <p:nvSpPr>
          <p:cNvPr id="41" name="矩形 40"/>
          <p:cNvSpPr/>
          <p:nvPr/>
        </p:nvSpPr>
        <p:spPr>
          <a:xfrm>
            <a:off x="7734591" y="2184048"/>
            <a:ext cx="784013" cy="246221"/>
          </a:xfrm>
          <a:prstGeom prst="rect">
            <a:avLst/>
          </a:prstGeom>
        </p:spPr>
        <p:txBody>
          <a:bodyPr wrap="square">
            <a:spAutoFit/>
          </a:bodyPr>
          <a:lstStyle/>
          <a:p>
            <a:r>
              <a:rPr lang="en-US" altLang="zh-CN" sz="1000" dirty="0">
                <a:latin typeface="Times New Roman" pitchFamily="18" charset="0"/>
                <a:cs typeface="Times New Roman" pitchFamily="18" charset="0"/>
              </a:rPr>
              <a:t>= Hagen</a:t>
            </a:r>
            <a:endParaRPr lang="zh-CN" altLang="zh-CN" sz="1000" dirty="0">
              <a:latin typeface="Times New Roman" pitchFamily="18" charset="0"/>
              <a:cs typeface="Times New Roman" pitchFamily="18" charset="0"/>
            </a:endParaRPr>
          </a:p>
        </p:txBody>
      </p:sp>
      <p:grpSp>
        <p:nvGrpSpPr>
          <p:cNvPr id="25" name="Group 24"/>
          <p:cNvGrpSpPr/>
          <p:nvPr/>
        </p:nvGrpSpPr>
        <p:grpSpPr>
          <a:xfrm>
            <a:off x="6228184" y="260648"/>
            <a:ext cx="2493449" cy="720080"/>
            <a:chOff x="6228184" y="260648"/>
            <a:chExt cx="2493449" cy="720080"/>
          </a:xfrm>
        </p:grpSpPr>
        <p:sp>
          <p:nvSpPr>
            <p:cNvPr id="30" name="Oval 29"/>
            <p:cNvSpPr/>
            <p:nvPr/>
          </p:nvSpPr>
          <p:spPr>
            <a:xfrm>
              <a:off x="6516216" y="260648"/>
              <a:ext cx="1944216" cy="720080"/>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p:cNvSpPr/>
            <p:nvPr/>
          </p:nvSpPr>
          <p:spPr>
            <a:xfrm>
              <a:off x="6228184" y="332656"/>
              <a:ext cx="2493449" cy="523220"/>
            </a:xfrm>
            <a:prstGeom prst="rect">
              <a:avLst/>
            </a:prstGeom>
            <a:noFill/>
          </p:spPr>
          <p:txBody>
            <a:bodyPr wrap="square" lIns="91440" tIns="45720" rIns="91440" bIns="45720">
              <a:spAutoFit/>
            </a:bodyPr>
            <a:lstStyle/>
            <a:p>
              <a:pPr algn="ctr"/>
              <a:r>
                <a:rPr lang="en-US" sz="2800" b="1" i="1" cap="none" spc="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Forte" pitchFamily="66" charset="0"/>
                </a:rPr>
                <a:t>WaveRiders</a:t>
              </a:r>
              <a:endParaRPr lang="en-US" sz="2800" b="1" i="1" cap="none"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Forte" pitchFamily="66" charset="0"/>
              </a:endParaRPr>
            </a:p>
          </p:txBody>
        </p:sp>
      </p:grpSp>
    </p:spTree>
    <p:extLst>
      <p:ext uri="{BB962C8B-B14F-4D97-AF65-F5344CB8AC3E}">
        <p14:creationId xmlns:p14="http://schemas.microsoft.com/office/powerpoint/2010/main" xmlns="" val="2771269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3.88889E-6 0.00186 C 0.00573 0.00023 0.00954 -0.00115 0.01493 -0.00208 C 0.02222 -0.00416 0.03368 -0.00416 0.04027 -0.00671 C 0.04392 -0.0081 0.04791 -0.00972 0.05156 -0.01111 C 0.05729 -0.01319 0.06145 -0.01527 0.06805 -0.01666 C 0.07048 -0.01713 0.07309 -0.01736 0.07552 -0.01782 C 0.07691 -0.01805 0.07968 -0.01898 0.07968 -0.01875 " pathEditMode="relative" rAng="0" ptsTypes="ffffffA">
                                      <p:cBhvr>
                                        <p:cTn id="6" dur="2000" fill="hold"/>
                                        <p:tgtEl>
                                          <p:spTgt spid="34"/>
                                        </p:tgtEl>
                                        <p:attrNameLst>
                                          <p:attrName>ppt_x</p:attrName>
                                          <p:attrName>ppt_y</p:attrName>
                                        </p:attrNameLst>
                                      </p:cBhvr>
                                      <p:rCtr x="3976" y="-104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Executive.thmx</Template>
  <TotalTime>1501</TotalTime>
  <Words>1572</Words>
  <Application>Microsoft Office PowerPoint</Application>
  <PresentationFormat>On-screen Show (4:3)</PresentationFormat>
  <Paragraphs>1228</Paragraphs>
  <Slides>25</Slides>
  <Notes>12</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Executive</vt:lpstr>
      <vt:lpstr>Slide 1</vt:lpstr>
      <vt:lpstr>Hoshin Kanri (Policy Deployment)</vt:lpstr>
      <vt:lpstr>Hoshin Kanri: Success story</vt:lpstr>
      <vt:lpstr>Hoshin Kanri: Approach</vt:lpstr>
      <vt:lpstr>Hoshin Kanri vs. Balanced Scorecard</vt:lpstr>
      <vt:lpstr>Hoshin Kanri vs. Balanced Scorecard</vt:lpstr>
      <vt:lpstr>Policy Deployment: Overview</vt:lpstr>
      <vt:lpstr>Current situation</vt:lpstr>
      <vt:lpstr>Current situation</vt:lpstr>
      <vt:lpstr>SWOT</vt:lpstr>
      <vt:lpstr>Slide 11</vt:lpstr>
      <vt:lpstr>X-Matrix Approach </vt:lpstr>
      <vt:lpstr>X-Matrix Approach </vt:lpstr>
      <vt:lpstr>X-Matrix Approach </vt:lpstr>
      <vt:lpstr>X-Matrix Approach </vt:lpstr>
      <vt:lpstr>X-Matrix Approach </vt:lpstr>
      <vt:lpstr>Action Plan </vt:lpstr>
      <vt:lpstr>Self-Assessment</vt:lpstr>
      <vt:lpstr>How it Works?</vt:lpstr>
      <vt:lpstr>Catchball</vt:lpstr>
      <vt:lpstr>The Challenge</vt:lpstr>
      <vt:lpstr>Slide 22</vt:lpstr>
      <vt:lpstr>Conclusion</vt:lpstr>
      <vt:lpstr>References</vt:lpstr>
      <vt:lpstr>Slide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zhao</dc:creator>
  <cp:lastModifiedBy>user</cp:lastModifiedBy>
  <cp:revision>199</cp:revision>
  <dcterms:created xsi:type="dcterms:W3CDTF">2011-02-09T20:50:47Z</dcterms:created>
  <dcterms:modified xsi:type="dcterms:W3CDTF">2011-02-22T01:08:38Z</dcterms:modified>
</cp:coreProperties>
</file>