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1"/>
  </p:notesMasterIdLst>
  <p:handoutMasterIdLst>
    <p:handoutMasterId r:id="rId22"/>
  </p:handoutMasterIdLst>
  <p:sldIdLst>
    <p:sldId id="259" r:id="rId2"/>
    <p:sldId id="261" r:id="rId3"/>
    <p:sldId id="262" r:id="rId4"/>
    <p:sldId id="273" r:id="rId5"/>
    <p:sldId id="272" r:id="rId6"/>
    <p:sldId id="277" r:id="rId7"/>
    <p:sldId id="293" r:id="rId8"/>
    <p:sldId id="280" r:id="rId9"/>
    <p:sldId id="295" r:id="rId10"/>
    <p:sldId id="281" r:id="rId11"/>
    <p:sldId id="286" r:id="rId12"/>
    <p:sldId id="291" r:id="rId13"/>
    <p:sldId id="288" r:id="rId14"/>
    <p:sldId id="289" r:id="rId15"/>
    <p:sldId id="290" r:id="rId16"/>
    <p:sldId id="292" r:id="rId17"/>
    <p:sldId id="269" r:id="rId18"/>
    <p:sldId id="270" r:id="rId19"/>
    <p:sldId id="29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92832F5-EA01-48E5-B403-87E193F50680}">
          <p14:sldIdLst>
            <p14:sldId id="259"/>
            <p14:sldId id="261"/>
            <p14:sldId id="262"/>
            <p14:sldId id="273"/>
            <p14:sldId id="272"/>
            <p14:sldId id="277"/>
            <p14:sldId id="293"/>
            <p14:sldId id="280"/>
            <p14:sldId id="295"/>
            <p14:sldId id="281"/>
            <p14:sldId id="286"/>
            <p14:sldId id="291"/>
            <p14:sldId id="288"/>
            <p14:sldId id="289"/>
            <p14:sldId id="290"/>
            <p14:sldId id="292"/>
            <p14:sldId id="269"/>
            <p14:sldId id="270"/>
            <p14:sldId id="29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99F90"/>
    <a:srgbClr val="F4A6FF"/>
    <a:srgbClr val="EB64FF"/>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79" autoAdjust="0"/>
    <p:restoredTop sz="96232" autoAdjust="0"/>
  </p:normalViewPr>
  <p:slideViewPr>
    <p:cSldViewPr>
      <p:cViewPr varScale="1">
        <p:scale>
          <a:sx n="123" d="100"/>
          <a:sy n="123" d="100"/>
        </p:scale>
        <p:origin x="-456" y="-96"/>
      </p:cViewPr>
      <p:guideLst>
        <p:guide orient="horz" pos="2160"/>
        <p:guide orient="horz" pos="576"/>
        <p:guide pos="2880"/>
        <p:guide pos="288"/>
      </p:guideLst>
    </p:cSldViewPr>
  </p:slideViewPr>
  <p:outlineViewPr>
    <p:cViewPr>
      <p:scale>
        <a:sx n="33" d="100"/>
        <a:sy n="33" d="100"/>
      </p:scale>
      <p:origin x="0" y="8056"/>
    </p:cViewPr>
  </p:outlineViewPr>
  <p:notesTextViewPr>
    <p:cViewPr>
      <p:scale>
        <a:sx n="100" d="100"/>
        <a:sy n="100" d="100"/>
      </p:scale>
      <p:origin x="0" y="0"/>
    </p:cViewPr>
  </p:notesTextViewPr>
  <p:sorterViewPr>
    <p:cViewPr>
      <p:scale>
        <a:sx n="100" d="100"/>
        <a:sy n="100" d="100"/>
      </p:scale>
      <p:origin x="0" y="130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6181A5-C7B4-A74B-A296-5631F99D1C46}" type="doc">
      <dgm:prSet loTypeId="urn:microsoft.com/office/officeart/2005/8/layout/pyramid1" loCatId="" qsTypeId="urn:microsoft.com/office/officeart/2005/8/quickstyle/3D7" qsCatId="3D" csTypeId="urn:microsoft.com/office/officeart/2005/8/colors/colorful4" csCatId="colorful" phldr="1"/>
      <dgm:spPr/>
    </dgm:pt>
    <dgm:pt modelId="{7F3DA9A5-0B18-AC42-9927-28F46741A092}">
      <dgm:prSet phldrT="[Text]" custT="1"/>
      <dgm:spPr/>
      <dgm:t>
        <a:bodyPr/>
        <a:lstStyle/>
        <a:p>
          <a:r>
            <a:rPr lang="en-US" sz="1400" dirty="0" smtClean="0">
              <a:latin typeface="Times New Roman"/>
              <a:cs typeface="Times New Roman"/>
            </a:rPr>
            <a:t>Philanthropic</a:t>
          </a:r>
        </a:p>
        <a:p>
          <a:r>
            <a:rPr lang="en-US" sz="1400" dirty="0" smtClean="0">
              <a:latin typeface="Times New Roman"/>
              <a:cs typeface="Times New Roman"/>
            </a:rPr>
            <a:t>Responsibility</a:t>
          </a:r>
          <a:endParaRPr lang="en-US" sz="1400" dirty="0">
            <a:latin typeface="Times New Roman"/>
            <a:cs typeface="Times New Roman"/>
          </a:endParaRPr>
        </a:p>
      </dgm:t>
    </dgm:pt>
    <dgm:pt modelId="{3F674449-632C-DF4D-BA5A-0DBC75589F59}" type="parTrans" cxnId="{121998D9-94B1-E84A-B6C1-60A7888D4D75}">
      <dgm:prSet/>
      <dgm:spPr/>
      <dgm:t>
        <a:bodyPr/>
        <a:lstStyle/>
        <a:p>
          <a:endParaRPr lang="en-US"/>
        </a:p>
      </dgm:t>
    </dgm:pt>
    <dgm:pt modelId="{9FCCBDFF-4E47-7746-B127-14B99039E034}" type="sibTrans" cxnId="{121998D9-94B1-E84A-B6C1-60A7888D4D75}">
      <dgm:prSet/>
      <dgm:spPr/>
      <dgm:t>
        <a:bodyPr/>
        <a:lstStyle/>
        <a:p>
          <a:endParaRPr lang="en-US"/>
        </a:p>
      </dgm:t>
    </dgm:pt>
    <dgm:pt modelId="{9454307E-5B10-E945-ADBA-CD918C75D076}">
      <dgm:prSet phldrT="[Text]" custT="1"/>
      <dgm:spPr/>
      <dgm:t>
        <a:bodyPr/>
        <a:lstStyle/>
        <a:p>
          <a:r>
            <a:rPr lang="en-US" sz="2000" dirty="0" smtClean="0">
              <a:latin typeface="Times New Roman"/>
              <a:cs typeface="Times New Roman"/>
            </a:rPr>
            <a:t>Ethical Responsibility</a:t>
          </a:r>
          <a:endParaRPr lang="en-US" sz="2000" dirty="0">
            <a:latin typeface="Times New Roman"/>
            <a:cs typeface="Times New Roman"/>
          </a:endParaRPr>
        </a:p>
      </dgm:t>
    </dgm:pt>
    <dgm:pt modelId="{4E80D22A-FFDE-5140-92F2-9DE6F422ACA2}" type="parTrans" cxnId="{030191F7-A3A4-EF4F-900B-BABD9880F52A}">
      <dgm:prSet/>
      <dgm:spPr/>
      <dgm:t>
        <a:bodyPr/>
        <a:lstStyle/>
        <a:p>
          <a:endParaRPr lang="en-US"/>
        </a:p>
      </dgm:t>
    </dgm:pt>
    <dgm:pt modelId="{DB726793-85FF-BA45-8BDA-0DF0102A4BE3}" type="sibTrans" cxnId="{030191F7-A3A4-EF4F-900B-BABD9880F52A}">
      <dgm:prSet/>
      <dgm:spPr/>
      <dgm:t>
        <a:bodyPr/>
        <a:lstStyle/>
        <a:p>
          <a:endParaRPr lang="en-US"/>
        </a:p>
      </dgm:t>
    </dgm:pt>
    <dgm:pt modelId="{1CF7A243-2BB8-7F49-A4AB-2AF06CD71747}">
      <dgm:prSet phldrT="[Text]" custT="1"/>
      <dgm:spPr/>
      <dgm:t>
        <a:bodyPr/>
        <a:lstStyle/>
        <a:p>
          <a:r>
            <a:rPr lang="en-US" sz="2000" dirty="0" smtClean="0">
              <a:latin typeface="Times New Roman"/>
              <a:cs typeface="Times New Roman"/>
            </a:rPr>
            <a:t>Legal Responsibility</a:t>
          </a:r>
        </a:p>
      </dgm:t>
    </dgm:pt>
    <dgm:pt modelId="{EFE5854D-948A-B342-8096-1E4D8F040F6F}" type="parTrans" cxnId="{44BFE744-31A4-D54C-8642-3BD424098154}">
      <dgm:prSet/>
      <dgm:spPr/>
      <dgm:t>
        <a:bodyPr/>
        <a:lstStyle/>
        <a:p>
          <a:endParaRPr lang="en-US"/>
        </a:p>
      </dgm:t>
    </dgm:pt>
    <dgm:pt modelId="{2D794428-790D-B540-B4DF-042715A22660}" type="sibTrans" cxnId="{44BFE744-31A4-D54C-8642-3BD424098154}">
      <dgm:prSet/>
      <dgm:spPr/>
      <dgm:t>
        <a:bodyPr/>
        <a:lstStyle/>
        <a:p>
          <a:endParaRPr lang="en-US"/>
        </a:p>
      </dgm:t>
    </dgm:pt>
    <dgm:pt modelId="{02DCF6CF-8CE8-6F4E-88FC-3CE3D1C2A3E0}">
      <dgm:prSet custT="1"/>
      <dgm:spPr/>
      <dgm:t>
        <a:bodyPr/>
        <a:lstStyle/>
        <a:p>
          <a:r>
            <a:rPr lang="en-US" sz="2000" dirty="0" smtClean="0">
              <a:latin typeface="Times New Roman"/>
              <a:cs typeface="Times New Roman"/>
            </a:rPr>
            <a:t>Economic Responsibility</a:t>
          </a:r>
        </a:p>
      </dgm:t>
    </dgm:pt>
    <dgm:pt modelId="{E969DABB-5F88-3A49-8811-030C080D171E}" type="parTrans" cxnId="{EE2CF8CC-C17F-9148-9AC2-222B958FD8A0}">
      <dgm:prSet/>
      <dgm:spPr/>
      <dgm:t>
        <a:bodyPr/>
        <a:lstStyle/>
        <a:p>
          <a:endParaRPr lang="en-US"/>
        </a:p>
      </dgm:t>
    </dgm:pt>
    <dgm:pt modelId="{1941DB56-8952-6546-BCD1-16E4D1A4EE48}" type="sibTrans" cxnId="{EE2CF8CC-C17F-9148-9AC2-222B958FD8A0}">
      <dgm:prSet/>
      <dgm:spPr/>
      <dgm:t>
        <a:bodyPr/>
        <a:lstStyle/>
        <a:p>
          <a:endParaRPr lang="en-US"/>
        </a:p>
      </dgm:t>
    </dgm:pt>
    <dgm:pt modelId="{7F5462C0-D014-0447-8656-95395EF2B58A}" type="pres">
      <dgm:prSet presAssocID="{D06181A5-C7B4-A74B-A296-5631F99D1C46}" presName="Name0" presStyleCnt="0">
        <dgm:presLayoutVars>
          <dgm:dir/>
          <dgm:animLvl val="lvl"/>
          <dgm:resizeHandles val="exact"/>
        </dgm:presLayoutVars>
      </dgm:prSet>
      <dgm:spPr/>
    </dgm:pt>
    <dgm:pt modelId="{D3AEF202-0EAE-4B44-B6FD-00DC39A0450F}" type="pres">
      <dgm:prSet presAssocID="{7F3DA9A5-0B18-AC42-9927-28F46741A092}" presName="Name8" presStyleCnt="0"/>
      <dgm:spPr/>
    </dgm:pt>
    <dgm:pt modelId="{8D305FB4-0484-5F4B-8F59-98C417BAC34B}" type="pres">
      <dgm:prSet presAssocID="{7F3DA9A5-0B18-AC42-9927-28F46741A092}" presName="level" presStyleLbl="node1" presStyleIdx="0" presStyleCnt="4">
        <dgm:presLayoutVars>
          <dgm:chMax val="1"/>
          <dgm:bulletEnabled val="1"/>
        </dgm:presLayoutVars>
      </dgm:prSet>
      <dgm:spPr/>
      <dgm:t>
        <a:bodyPr/>
        <a:lstStyle/>
        <a:p>
          <a:endParaRPr lang="en-US"/>
        </a:p>
      </dgm:t>
    </dgm:pt>
    <dgm:pt modelId="{E111170E-1FA3-5F46-B239-5CAD5722BFC4}" type="pres">
      <dgm:prSet presAssocID="{7F3DA9A5-0B18-AC42-9927-28F46741A092}" presName="levelTx" presStyleLbl="revTx" presStyleIdx="0" presStyleCnt="0">
        <dgm:presLayoutVars>
          <dgm:chMax val="1"/>
          <dgm:bulletEnabled val="1"/>
        </dgm:presLayoutVars>
      </dgm:prSet>
      <dgm:spPr/>
      <dgm:t>
        <a:bodyPr/>
        <a:lstStyle/>
        <a:p>
          <a:endParaRPr lang="en-US"/>
        </a:p>
      </dgm:t>
    </dgm:pt>
    <dgm:pt modelId="{A5149E9C-D45D-614A-A6D8-F46ECBE0CE62}" type="pres">
      <dgm:prSet presAssocID="{9454307E-5B10-E945-ADBA-CD918C75D076}" presName="Name8" presStyleCnt="0"/>
      <dgm:spPr/>
    </dgm:pt>
    <dgm:pt modelId="{0CD69B27-BD40-A047-A3CB-CBFE4A831689}" type="pres">
      <dgm:prSet presAssocID="{9454307E-5B10-E945-ADBA-CD918C75D076}" presName="level" presStyleLbl="node1" presStyleIdx="1" presStyleCnt="4">
        <dgm:presLayoutVars>
          <dgm:chMax val="1"/>
          <dgm:bulletEnabled val="1"/>
        </dgm:presLayoutVars>
      </dgm:prSet>
      <dgm:spPr/>
      <dgm:t>
        <a:bodyPr/>
        <a:lstStyle/>
        <a:p>
          <a:endParaRPr lang="en-US"/>
        </a:p>
      </dgm:t>
    </dgm:pt>
    <dgm:pt modelId="{758948A9-654F-1347-972A-BEF59F10A48A}" type="pres">
      <dgm:prSet presAssocID="{9454307E-5B10-E945-ADBA-CD918C75D076}" presName="levelTx" presStyleLbl="revTx" presStyleIdx="0" presStyleCnt="0">
        <dgm:presLayoutVars>
          <dgm:chMax val="1"/>
          <dgm:bulletEnabled val="1"/>
        </dgm:presLayoutVars>
      </dgm:prSet>
      <dgm:spPr/>
      <dgm:t>
        <a:bodyPr/>
        <a:lstStyle/>
        <a:p>
          <a:endParaRPr lang="en-US"/>
        </a:p>
      </dgm:t>
    </dgm:pt>
    <dgm:pt modelId="{B8FBB0D0-67CB-6F42-B65E-411BBBFAAA37}" type="pres">
      <dgm:prSet presAssocID="{1CF7A243-2BB8-7F49-A4AB-2AF06CD71747}" presName="Name8" presStyleCnt="0"/>
      <dgm:spPr/>
    </dgm:pt>
    <dgm:pt modelId="{662757E7-4035-1A4E-ADE6-C073DE6AB70F}" type="pres">
      <dgm:prSet presAssocID="{1CF7A243-2BB8-7F49-A4AB-2AF06CD71747}" presName="level" presStyleLbl="node1" presStyleIdx="2" presStyleCnt="4">
        <dgm:presLayoutVars>
          <dgm:chMax val="1"/>
          <dgm:bulletEnabled val="1"/>
        </dgm:presLayoutVars>
      </dgm:prSet>
      <dgm:spPr/>
      <dgm:t>
        <a:bodyPr/>
        <a:lstStyle/>
        <a:p>
          <a:endParaRPr lang="en-US"/>
        </a:p>
      </dgm:t>
    </dgm:pt>
    <dgm:pt modelId="{2C072178-B15F-4947-8E2E-83B21B47AD5E}" type="pres">
      <dgm:prSet presAssocID="{1CF7A243-2BB8-7F49-A4AB-2AF06CD71747}" presName="levelTx" presStyleLbl="revTx" presStyleIdx="0" presStyleCnt="0">
        <dgm:presLayoutVars>
          <dgm:chMax val="1"/>
          <dgm:bulletEnabled val="1"/>
        </dgm:presLayoutVars>
      </dgm:prSet>
      <dgm:spPr/>
      <dgm:t>
        <a:bodyPr/>
        <a:lstStyle/>
        <a:p>
          <a:endParaRPr lang="en-US"/>
        </a:p>
      </dgm:t>
    </dgm:pt>
    <dgm:pt modelId="{4BBFDF3D-E1E8-394F-BCBC-C7E2FE054D00}" type="pres">
      <dgm:prSet presAssocID="{02DCF6CF-8CE8-6F4E-88FC-3CE3D1C2A3E0}" presName="Name8" presStyleCnt="0"/>
      <dgm:spPr/>
    </dgm:pt>
    <dgm:pt modelId="{8E69CA3E-E6D4-4043-A0A8-8575000EADC6}" type="pres">
      <dgm:prSet presAssocID="{02DCF6CF-8CE8-6F4E-88FC-3CE3D1C2A3E0}" presName="level" presStyleLbl="node1" presStyleIdx="3" presStyleCnt="4">
        <dgm:presLayoutVars>
          <dgm:chMax val="1"/>
          <dgm:bulletEnabled val="1"/>
        </dgm:presLayoutVars>
      </dgm:prSet>
      <dgm:spPr/>
      <dgm:t>
        <a:bodyPr/>
        <a:lstStyle/>
        <a:p>
          <a:endParaRPr lang="en-US"/>
        </a:p>
      </dgm:t>
    </dgm:pt>
    <dgm:pt modelId="{F91645BB-6262-4A42-883B-87E71FD2FAA8}" type="pres">
      <dgm:prSet presAssocID="{02DCF6CF-8CE8-6F4E-88FC-3CE3D1C2A3E0}" presName="levelTx" presStyleLbl="revTx" presStyleIdx="0" presStyleCnt="0">
        <dgm:presLayoutVars>
          <dgm:chMax val="1"/>
          <dgm:bulletEnabled val="1"/>
        </dgm:presLayoutVars>
      </dgm:prSet>
      <dgm:spPr/>
      <dgm:t>
        <a:bodyPr/>
        <a:lstStyle/>
        <a:p>
          <a:endParaRPr lang="en-US"/>
        </a:p>
      </dgm:t>
    </dgm:pt>
  </dgm:ptLst>
  <dgm:cxnLst>
    <dgm:cxn modelId="{5F6865D3-69C8-C04E-8993-2919BC23DA05}" type="presOf" srcId="{9454307E-5B10-E945-ADBA-CD918C75D076}" destId="{0CD69B27-BD40-A047-A3CB-CBFE4A831689}" srcOrd="0" destOrd="0" presId="urn:microsoft.com/office/officeart/2005/8/layout/pyramid1"/>
    <dgm:cxn modelId="{78DD65A3-FC3E-FB41-BF1D-DA4AED670922}" type="presOf" srcId="{1CF7A243-2BB8-7F49-A4AB-2AF06CD71747}" destId="{662757E7-4035-1A4E-ADE6-C073DE6AB70F}" srcOrd="0" destOrd="0" presId="urn:microsoft.com/office/officeart/2005/8/layout/pyramid1"/>
    <dgm:cxn modelId="{47EAB247-7861-514D-AD52-DE7029046F08}" type="presOf" srcId="{D06181A5-C7B4-A74B-A296-5631F99D1C46}" destId="{7F5462C0-D014-0447-8656-95395EF2B58A}" srcOrd="0" destOrd="0" presId="urn:microsoft.com/office/officeart/2005/8/layout/pyramid1"/>
    <dgm:cxn modelId="{5C360143-B6C3-6E42-B301-278A6AD913FC}" type="presOf" srcId="{9454307E-5B10-E945-ADBA-CD918C75D076}" destId="{758948A9-654F-1347-972A-BEF59F10A48A}" srcOrd="1" destOrd="0" presId="urn:microsoft.com/office/officeart/2005/8/layout/pyramid1"/>
    <dgm:cxn modelId="{F481F91A-DBBE-B74D-B216-44D252402C20}" type="presOf" srcId="{7F3DA9A5-0B18-AC42-9927-28F46741A092}" destId="{E111170E-1FA3-5F46-B239-5CAD5722BFC4}" srcOrd="1" destOrd="0" presId="urn:microsoft.com/office/officeart/2005/8/layout/pyramid1"/>
    <dgm:cxn modelId="{97FBF4D6-8401-D24C-AD6C-F84245815CAC}" type="presOf" srcId="{7F3DA9A5-0B18-AC42-9927-28F46741A092}" destId="{8D305FB4-0484-5F4B-8F59-98C417BAC34B}" srcOrd="0" destOrd="0" presId="urn:microsoft.com/office/officeart/2005/8/layout/pyramid1"/>
    <dgm:cxn modelId="{030191F7-A3A4-EF4F-900B-BABD9880F52A}" srcId="{D06181A5-C7B4-A74B-A296-5631F99D1C46}" destId="{9454307E-5B10-E945-ADBA-CD918C75D076}" srcOrd="1" destOrd="0" parTransId="{4E80D22A-FFDE-5140-92F2-9DE6F422ACA2}" sibTransId="{DB726793-85FF-BA45-8BDA-0DF0102A4BE3}"/>
    <dgm:cxn modelId="{13CD2A1B-F2C2-524C-B0F3-3862C901A8BF}" type="presOf" srcId="{02DCF6CF-8CE8-6F4E-88FC-3CE3D1C2A3E0}" destId="{F91645BB-6262-4A42-883B-87E71FD2FAA8}" srcOrd="1" destOrd="0" presId="urn:microsoft.com/office/officeart/2005/8/layout/pyramid1"/>
    <dgm:cxn modelId="{EE2CF8CC-C17F-9148-9AC2-222B958FD8A0}" srcId="{D06181A5-C7B4-A74B-A296-5631F99D1C46}" destId="{02DCF6CF-8CE8-6F4E-88FC-3CE3D1C2A3E0}" srcOrd="3" destOrd="0" parTransId="{E969DABB-5F88-3A49-8811-030C080D171E}" sibTransId="{1941DB56-8952-6546-BCD1-16E4D1A4EE48}"/>
    <dgm:cxn modelId="{8B70BEBF-9681-194B-85B3-CCF04159D20D}" type="presOf" srcId="{02DCF6CF-8CE8-6F4E-88FC-3CE3D1C2A3E0}" destId="{8E69CA3E-E6D4-4043-A0A8-8575000EADC6}" srcOrd="0" destOrd="0" presId="urn:microsoft.com/office/officeart/2005/8/layout/pyramid1"/>
    <dgm:cxn modelId="{44BFE744-31A4-D54C-8642-3BD424098154}" srcId="{D06181A5-C7B4-A74B-A296-5631F99D1C46}" destId="{1CF7A243-2BB8-7F49-A4AB-2AF06CD71747}" srcOrd="2" destOrd="0" parTransId="{EFE5854D-948A-B342-8096-1E4D8F040F6F}" sibTransId="{2D794428-790D-B540-B4DF-042715A22660}"/>
    <dgm:cxn modelId="{121998D9-94B1-E84A-B6C1-60A7888D4D75}" srcId="{D06181A5-C7B4-A74B-A296-5631F99D1C46}" destId="{7F3DA9A5-0B18-AC42-9927-28F46741A092}" srcOrd="0" destOrd="0" parTransId="{3F674449-632C-DF4D-BA5A-0DBC75589F59}" sibTransId="{9FCCBDFF-4E47-7746-B127-14B99039E034}"/>
    <dgm:cxn modelId="{9A97FB02-C0A7-5E4B-9561-3FEE2B9B422A}" type="presOf" srcId="{1CF7A243-2BB8-7F49-A4AB-2AF06CD71747}" destId="{2C072178-B15F-4947-8E2E-83B21B47AD5E}" srcOrd="1" destOrd="0" presId="urn:microsoft.com/office/officeart/2005/8/layout/pyramid1"/>
    <dgm:cxn modelId="{B15E8B00-6039-9041-825A-8DA36A0031A9}" type="presParOf" srcId="{7F5462C0-D014-0447-8656-95395EF2B58A}" destId="{D3AEF202-0EAE-4B44-B6FD-00DC39A0450F}" srcOrd="0" destOrd="0" presId="urn:microsoft.com/office/officeart/2005/8/layout/pyramid1"/>
    <dgm:cxn modelId="{14DE6716-7C82-0341-9369-CB73F37D3201}" type="presParOf" srcId="{D3AEF202-0EAE-4B44-B6FD-00DC39A0450F}" destId="{8D305FB4-0484-5F4B-8F59-98C417BAC34B}" srcOrd="0" destOrd="0" presId="urn:microsoft.com/office/officeart/2005/8/layout/pyramid1"/>
    <dgm:cxn modelId="{527BE965-DB14-6445-BC57-93C83F342F11}" type="presParOf" srcId="{D3AEF202-0EAE-4B44-B6FD-00DC39A0450F}" destId="{E111170E-1FA3-5F46-B239-5CAD5722BFC4}" srcOrd="1" destOrd="0" presId="urn:microsoft.com/office/officeart/2005/8/layout/pyramid1"/>
    <dgm:cxn modelId="{E62B8BD2-9995-4E46-9435-9F7AC089446A}" type="presParOf" srcId="{7F5462C0-D014-0447-8656-95395EF2B58A}" destId="{A5149E9C-D45D-614A-A6D8-F46ECBE0CE62}" srcOrd="1" destOrd="0" presId="urn:microsoft.com/office/officeart/2005/8/layout/pyramid1"/>
    <dgm:cxn modelId="{92BCCDE7-BC8E-A245-A7D6-3F2D7DF55FE1}" type="presParOf" srcId="{A5149E9C-D45D-614A-A6D8-F46ECBE0CE62}" destId="{0CD69B27-BD40-A047-A3CB-CBFE4A831689}" srcOrd="0" destOrd="0" presId="urn:microsoft.com/office/officeart/2005/8/layout/pyramid1"/>
    <dgm:cxn modelId="{CFF5B085-ED3E-A944-9B2C-C683E452E705}" type="presParOf" srcId="{A5149E9C-D45D-614A-A6D8-F46ECBE0CE62}" destId="{758948A9-654F-1347-972A-BEF59F10A48A}" srcOrd="1" destOrd="0" presId="urn:microsoft.com/office/officeart/2005/8/layout/pyramid1"/>
    <dgm:cxn modelId="{D5165943-9FCB-304F-BA19-A5069E70E7BF}" type="presParOf" srcId="{7F5462C0-D014-0447-8656-95395EF2B58A}" destId="{B8FBB0D0-67CB-6F42-B65E-411BBBFAAA37}" srcOrd="2" destOrd="0" presId="urn:microsoft.com/office/officeart/2005/8/layout/pyramid1"/>
    <dgm:cxn modelId="{FE8B58AB-860E-B34C-942E-4D779CF6573F}" type="presParOf" srcId="{B8FBB0D0-67CB-6F42-B65E-411BBBFAAA37}" destId="{662757E7-4035-1A4E-ADE6-C073DE6AB70F}" srcOrd="0" destOrd="0" presId="urn:microsoft.com/office/officeart/2005/8/layout/pyramid1"/>
    <dgm:cxn modelId="{E72E995E-7C17-D548-BA02-1700F69C89B4}" type="presParOf" srcId="{B8FBB0D0-67CB-6F42-B65E-411BBBFAAA37}" destId="{2C072178-B15F-4947-8E2E-83B21B47AD5E}" srcOrd="1" destOrd="0" presId="urn:microsoft.com/office/officeart/2005/8/layout/pyramid1"/>
    <dgm:cxn modelId="{6D2B5820-870B-EB43-A4BF-B7D4A3449FD8}" type="presParOf" srcId="{7F5462C0-D014-0447-8656-95395EF2B58A}" destId="{4BBFDF3D-E1E8-394F-BCBC-C7E2FE054D00}" srcOrd="3" destOrd="0" presId="urn:microsoft.com/office/officeart/2005/8/layout/pyramid1"/>
    <dgm:cxn modelId="{45A2EF7C-29CC-AD49-B957-A818E5F7B459}" type="presParOf" srcId="{4BBFDF3D-E1E8-394F-BCBC-C7E2FE054D00}" destId="{8E69CA3E-E6D4-4043-A0A8-8575000EADC6}" srcOrd="0" destOrd="0" presId="urn:microsoft.com/office/officeart/2005/8/layout/pyramid1"/>
    <dgm:cxn modelId="{5E944EF3-255F-D545-AE1F-3E8F40EC7F9E}" type="presParOf" srcId="{4BBFDF3D-E1E8-394F-BCBC-C7E2FE054D00}" destId="{F91645BB-6262-4A42-883B-87E71FD2F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05FB4-0484-5F4B-8F59-98C417BAC34B}">
      <dsp:nvSpPr>
        <dsp:cNvPr id="0" name=""/>
        <dsp:cNvSpPr/>
      </dsp:nvSpPr>
      <dsp:spPr>
        <a:xfrm>
          <a:off x="2977923" y="0"/>
          <a:ext cx="1985282" cy="1279355"/>
        </a:xfrm>
        <a:prstGeom prst="trapezoid">
          <a:avLst>
            <a:gd name="adj" fmla="val 77589"/>
          </a:avLst>
        </a:prstGeom>
        <a:solidFill>
          <a:schemeClr val="accent4">
            <a:hueOff val="0"/>
            <a:satOff val="0"/>
            <a:lumOff val="0"/>
            <a:alphaOff val="0"/>
          </a:schemeClr>
        </a:solidFill>
        <a:ln>
          <a:noFill/>
        </a:ln>
        <a:effectLst>
          <a:outerShdw blurRad="51500" dist="254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a:cs typeface="Times New Roman"/>
            </a:rPr>
            <a:t>Philanthropic</a:t>
          </a:r>
        </a:p>
        <a:p>
          <a:pPr lvl="0" algn="ctr" defTabSz="622300">
            <a:lnSpc>
              <a:spcPct val="90000"/>
            </a:lnSpc>
            <a:spcBef>
              <a:spcPct val="0"/>
            </a:spcBef>
            <a:spcAft>
              <a:spcPct val="35000"/>
            </a:spcAft>
          </a:pPr>
          <a:r>
            <a:rPr lang="en-US" sz="1400" kern="1200" dirty="0" smtClean="0">
              <a:latin typeface="Times New Roman"/>
              <a:cs typeface="Times New Roman"/>
            </a:rPr>
            <a:t>Responsibility</a:t>
          </a:r>
          <a:endParaRPr lang="en-US" sz="1400" kern="1200" dirty="0">
            <a:latin typeface="Times New Roman"/>
            <a:cs typeface="Times New Roman"/>
          </a:endParaRPr>
        </a:p>
      </dsp:txBody>
      <dsp:txXfrm>
        <a:off x="2977923" y="0"/>
        <a:ext cx="1985282" cy="1279355"/>
      </dsp:txXfrm>
    </dsp:sp>
    <dsp:sp modelId="{0CD69B27-BD40-A047-A3CB-CBFE4A831689}">
      <dsp:nvSpPr>
        <dsp:cNvPr id="0" name=""/>
        <dsp:cNvSpPr/>
      </dsp:nvSpPr>
      <dsp:spPr>
        <a:xfrm>
          <a:off x="1985282" y="1279355"/>
          <a:ext cx="3970564" cy="1279355"/>
        </a:xfrm>
        <a:prstGeom prst="trapezoid">
          <a:avLst>
            <a:gd name="adj" fmla="val 77589"/>
          </a:avLst>
        </a:prstGeom>
        <a:solidFill>
          <a:schemeClr val="accent4">
            <a:hueOff val="-1488257"/>
            <a:satOff val="8966"/>
            <a:lumOff val="719"/>
            <a:alphaOff val="0"/>
          </a:schemeClr>
        </a:solidFill>
        <a:ln>
          <a:noFill/>
        </a:ln>
        <a:effectLst>
          <a:outerShdw blurRad="51500" dist="254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a:cs typeface="Times New Roman"/>
            </a:rPr>
            <a:t>Ethical Responsibility</a:t>
          </a:r>
          <a:endParaRPr lang="en-US" sz="2000" kern="1200" dirty="0">
            <a:latin typeface="Times New Roman"/>
            <a:cs typeface="Times New Roman"/>
          </a:endParaRPr>
        </a:p>
      </dsp:txBody>
      <dsp:txXfrm>
        <a:off x="2680130" y="1279355"/>
        <a:ext cx="2580866" cy="1279355"/>
      </dsp:txXfrm>
    </dsp:sp>
    <dsp:sp modelId="{662757E7-4035-1A4E-ADE6-C073DE6AB70F}">
      <dsp:nvSpPr>
        <dsp:cNvPr id="0" name=""/>
        <dsp:cNvSpPr/>
      </dsp:nvSpPr>
      <dsp:spPr>
        <a:xfrm>
          <a:off x="992641" y="2558710"/>
          <a:ext cx="5955846" cy="1279355"/>
        </a:xfrm>
        <a:prstGeom prst="trapezoid">
          <a:avLst>
            <a:gd name="adj" fmla="val 77589"/>
          </a:avLst>
        </a:prstGeom>
        <a:solidFill>
          <a:schemeClr val="accent4">
            <a:hueOff val="-2976514"/>
            <a:satOff val="17933"/>
            <a:lumOff val="1437"/>
            <a:alphaOff val="0"/>
          </a:schemeClr>
        </a:solidFill>
        <a:ln>
          <a:noFill/>
        </a:ln>
        <a:effectLst>
          <a:outerShdw blurRad="51500" dist="254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a:cs typeface="Times New Roman"/>
            </a:rPr>
            <a:t>Legal Responsibility</a:t>
          </a:r>
        </a:p>
      </dsp:txBody>
      <dsp:txXfrm>
        <a:off x="2034914" y="2558710"/>
        <a:ext cx="3871299" cy="1279355"/>
      </dsp:txXfrm>
    </dsp:sp>
    <dsp:sp modelId="{8E69CA3E-E6D4-4043-A0A8-8575000EADC6}">
      <dsp:nvSpPr>
        <dsp:cNvPr id="0" name=""/>
        <dsp:cNvSpPr/>
      </dsp:nvSpPr>
      <dsp:spPr>
        <a:xfrm>
          <a:off x="0" y="3838065"/>
          <a:ext cx="7941128" cy="1279355"/>
        </a:xfrm>
        <a:prstGeom prst="trapezoid">
          <a:avLst>
            <a:gd name="adj" fmla="val 77589"/>
          </a:avLst>
        </a:prstGeom>
        <a:solidFill>
          <a:schemeClr val="accent4">
            <a:hueOff val="-4464771"/>
            <a:satOff val="26899"/>
            <a:lumOff val="2156"/>
            <a:alphaOff val="0"/>
          </a:schemeClr>
        </a:solidFill>
        <a:ln>
          <a:noFill/>
        </a:ln>
        <a:effectLst>
          <a:outerShdw blurRad="51500" dist="254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a:cs typeface="Times New Roman"/>
            </a:rPr>
            <a:t>Economic Responsibility</a:t>
          </a:r>
        </a:p>
      </dsp:txBody>
      <dsp:txXfrm>
        <a:off x="1389697" y="3838065"/>
        <a:ext cx="5161733" cy="127935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9.emf"/><Relationship Id="rId3"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D0A4CB2-3057-E64D-869C-C8637B9128A9}" type="datetimeFigureOut">
              <a:rPr lang="en-US" smtClean="0"/>
              <a:t>11-2-23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C549E4-D966-0948-B2A6-98231524F13F}" type="slidenum">
              <a:rPr lang="en-US" smtClean="0"/>
              <a:t>‹#›</a:t>
            </a:fld>
            <a:endParaRPr lang="en-US"/>
          </a:p>
        </p:txBody>
      </p:sp>
    </p:spTree>
    <p:extLst>
      <p:ext uri="{BB962C8B-B14F-4D97-AF65-F5344CB8AC3E}">
        <p14:creationId xmlns:p14="http://schemas.microsoft.com/office/powerpoint/2010/main" val="799807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506C0-3FFE-45A5-803D-9F4FC5464A70}" type="datetimeFigureOut">
              <a:rPr lang="en-US" smtClean="0"/>
              <a:pPr/>
              <a:t>11-2-23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646707-6BBD-41A9-B4DF-0C76A73A2D2A}" type="slidenum">
              <a:rPr lang="en-US" smtClean="0"/>
              <a:pPr/>
              <a:t>‹#›</a:t>
            </a:fld>
            <a:endParaRPr lang="en-US"/>
          </a:p>
        </p:txBody>
      </p:sp>
    </p:spTree>
    <p:extLst>
      <p:ext uri="{BB962C8B-B14F-4D97-AF65-F5344CB8AC3E}">
        <p14:creationId xmlns:p14="http://schemas.microsoft.com/office/powerpoint/2010/main" val="40447232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None/>
            </a:pPr>
            <a:endParaRPr lang="en-US" baseline="0"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646707-6BBD-41A9-B4DF-0C76A73A2D2A}" type="slidenum">
              <a:rPr lang="en-US" smtClean="0"/>
              <a:pPr/>
              <a:t>15</a:t>
            </a:fld>
            <a:endParaRPr lang="en-US"/>
          </a:p>
        </p:txBody>
      </p:sp>
    </p:spTree>
    <p:extLst>
      <p:ext uri="{BB962C8B-B14F-4D97-AF65-F5344CB8AC3E}">
        <p14:creationId xmlns:p14="http://schemas.microsoft.com/office/powerpoint/2010/main" val="1260598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Prepare slides for the appendix in</a:t>
            </a:r>
            <a:r>
              <a:rPr lang="en-US" baseline="0" dirty="0" smtClean="0"/>
              <a:t> the event that more details or supplemental slides are needed. The appendix is also useful if the presentation is distributed later. </a:t>
            </a:r>
            <a:endParaRPr lang="en-US" dirty="0" smtClean="0"/>
          </a:p>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733203"/>
            <a:ext cx="9144000" cy="6124797"/>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477000" y="1295400"/>
            <a:ext cx="901373" cy="901373"/>
          </a:xfrm>
          <a:prstGeom prst="ellipse">
            <a:avLst/>
          </a:prstGeom>
          <a:ln>
            <a:noFill/>
          </a:ln>
          <a:effectLst>
            <a:outerShdw blurRad="292100" dist="76200" dir="2700000" algn="tl" rotWithShape="0">
              <a:srgbClr val="333333">
                <a:alpha val="50000"/>
              </a:srgbClr>
            </a:outerShdw>
          </a:effectLst>
        </p:spPr>
      </p:pic>
      <p:pic>
        <p:nvPicPr>
          <p:cNvPr id="9" name="Picture 8"/>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791200" y="1905000"/>
            <a:ext cx="1240461" cy="1240461"/>
          </a:xfrm>
          <a:prstGeom prst="ellipse">
            <a:avLst/>
          </a:prstGeom>
          <a:ln>
            <a:noFill/>
          </a:ln>
          <a:effectLst>
            <a:outerShdw blurRad="292100" dist="76200" dir="2700000" algn="tl" rotWithShape="0">
              <a:srgbClr val="333333">
                <a:alpha val="50000"/>
              </a:srgbClr>
            </a:outerShdw>
          </a:effectLst>
        </p:spPr>
      </p:pic>
      <p:pic>
        <p:nvPicPr>
          <p:cNvPr id="10" name="Picture 9"/>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6705600" y="2209800"/>
            <a:ext cx="1828800" cy="1828800"/>
          </a:xfrm>
          <a:prstGeom prst="ellipse">
            <a:avLst/>
          </a:prstGeom>
          <a:ln>
            <a:noFill/>
          </a:ln>
          <a:effectLst>
            <a:outerShdw blurRad="292100" dist="76200" dir="2700000" algn="tl" rotWithShape="0">
              <a:srgbClr val="333333">
                <a:alpha val="50000"/>
              </a:srgbClr>
            </a:outerShdw>
          </a:effectLst>
        </p:spPr>
      </p:pic>
      <p:sp>
        <p:nvSpPr>
          <p:cNvPr id="2" name="Title 1"/>
          <p:cNvSpPr>
            <a:spLocks noGrp="1"/>
          </p:cNvSpPr>
          <p:nvPr>
            <p:ph type="ctrTitle"/>
          </p:nvPr>
        </p:nvSpPr>
        <p:spPr>
          <a:xfrm>
            <a:off x="381000" y="381001"/>
            <a:ext cx="7772400" cy="761999"/>
          </a:xfrm>
        </p:spPr>
        <p:txBody>
          <a:bodyPr anchor="t"/>
          <a:lstStyle>
            <a:lvl1pPr algn="l">
              <a:defRPr>
                <a:latin typeface="Georgia" pitchFamily="18" charset="0"/>
              </a:defRPr>
            </a:lvl1pPr>
          </a:lstStyle>
          <a:p>
            <a:r>
              <a:rPr lang="en-GB" smtClean="0"/>
              <a:t>Click to edit Master title style</a:t>
            </a:r>
            <a:endParaRPr lang="en-US" dirty="0"/>
          </a:p>
        </p:txBody>
      </p:sp>
      <p:sp>
        <p:nvSpPr>
          <p:cNvPr id="3" name="Subtitle 2"/>
          <p:cNvSpPr>
            <a:spLocks noGrp="1"/>
          </p:cNvSpPr>
          <p:nvPr>
            <p:ph type="subTitle" idx="1" hasCustomPrompt="1"/>
          </p:nvPr>
        </p:nvSpPr>
        <p:spPr>
          <a:xfrm>
            <a:off x="439948" y="1219200"/>
            <a:ext cx="5275052" cy="1295400"/>
          </a:xfrm>
        </p:spPr>
        <p:txBody>
          <a:bodyPr>
            <a:normAutofit/>
          </a:bodyPr>
          <a:lstStyle>
            <a:lvl1pPr marL="0" indent="0" algn="l">
              <a:buNone/>
              <a:defRPr sz="1600" baseline="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a:t>
            </a:r>
            <a:endParaRPr lang="en-US" dirty="0"/>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500"/>
                                  </p:stCondLst>
                                  <p:iterate type="lt">
                                    <p:tmPct val="5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par>
                                <p:cTn id="17" presetID="31" presetClass="entr" presetSubtype="0" fill="hold" nodeType="withEffect">
                                  <p:stCondLst>
                                    <p:cond delay="100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0"/>
            <a:ext cx="2057400" cy="52117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914400"/>
            <a:ext cx="6019800" cy="5211763"/>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srcRect l="-92" t="50811" r="45394" b="-590"/>
          <a:stretch/>
        </p:blipFill>
        <p:spPr>
          <a:xfrm>
            <a:off x="-13648" y="0"/>
            <a:ext cx="9157648" cy="5582272"/>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85800" y="1066799"/>
            <a:ext cx="1979920" cy="2013807"/>
          </a:xfrm>
          <a:prstGeom prst="ellipse">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a:xfrm>
            <a:off x="3768304" y="1905000"/>
            <a:ext cx="5105400" cy="1143001"/>
          </a:xfrm>
        </p:spPr>
        <p:txBody>
          <a:bodyPr anchor="b" anchorCtr="0">
            <a:normAutofit/>
          </a:bodyPr>
          <a:lstStyle>
            <a:lvl1pPr algn="l">
              <a:defRPr sz="3600" b="0" cap="none">
                <a:latin typeface="Georgia"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0" y="3048000"/>
            <a:ext cx="5105400" cy="1500187"/>
          </a:xfrm>
        </p:spPr>
        <p:txBody>
          <a:bodyPr anchor="t"/>
          <a:lstStyle>
            <a:lvl1pPr marL="0" indent="0">
              <a:buNone/>
              <a:defRPr sz="2000">
                <a:solidFill>
                  <a:schemeClr val="tx1"/>
                </a:solidFill>
                <a:latin typeface="Georgia"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14400"/>
          </a:xfrm>
        </p:spPr>
        <p:txBody>
          <a:bodyPr anchor="t">
            <a:normAutofit/>
          </a:bodyPr>
          <a:lstStyle>
            <a:lvl1pPr algn="l">
              <a:defRPr sz="2800">
                <a:latin typeface="Georgia" pitchFamily="18" charset="0"/>
              </a:defRPr>
            </a:lvl1pPr>
          </a:lstStyle>
          <a:p>
            <a:r>
              <a:rPr lang="en-GB"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lnSpc>
                <a:spcPct val="150000"/>
              </a:lnSpc>
              <a:spcBef>
                <a:spcPts val="0"/>
              </a:spcBef>
              <a:buSzPct val="130000"/>
              <a:buFont typeface="Arial" pitchFamily="34" charset="0"/>
              <a:buChar char="•"/>
              <a:defRPr sz="2000">
                <a:latin typeface="Georgia" pitchFamily="18" charset="0"/>
              </a:defRPr>
            </a:lvl1pPr>
            <a:lvl2pPr marL="571500" indent="-228600">
              <a:lnSpc>
                <a:spcPct val="150000"/>
              </a:lnSpc>
              <a:spcBef>
                <a:spcPts val="0"/>
              </a:spcBef>
              <a:buSzPct val="60000"/>
              <a:buFont typeface="Courier New" pitchFamily="49" charset="0"/>
              <a:buChar char="o"/>
              <a:defRPr sz="1800">
                <a:latin typeface="Georgia" pitchFamily="18" charset="0"/>
              </a:defRPr>
            </a:lvl2pPr>
            <a:lvl3pPr>
              <a:defRPr sz="2000">
                <a:latin typeface="Georgia" pitchFamily="18" charset="0"/>
              </a:defRPr>
            </a:lvl3pPr>
            <a:lvl4pPr>
              <a:defRPr sz="2000">
                <a:latin typeface="Georgia" pitchFamily="18" charset="0"/>
              </a:defRPr>
            </a:lvl4pPr>
            <a:lvl5pPr>
              <a:defRPr sz="2000">
                <a:latin typeface="Georgia" pitchFamily="18" charset="0"/>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r>
              <a:rPr lang="en-GB" smtClean="0"/>
              <a:t>By team A-4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609600"/>
          </a:xfrm>
        </p:spPr>
        <p:txBody>
          <a:bodyPr/>
          <a:lstStyle>
            <a:lvl1pPr>
              <a:defRPr/>
            </a:lvl1pPr>
          </a:lstStyle>
          <a:p>
            <a:r>
              <a:rPr lang="en-GB"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By team A-4</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defRPr sz="2800"/>
            </a:lvl1p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r>
              <a:rPr lang="en-GB" smtClean="0"/>
              <a:t>By team A-4</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By team A-4</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3008313" cy="76200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914400"/>
            <a:ext cx="5111750" cy="521176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457200" y="1752600"/>
            <a:ext cx="3008313" cy="4373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By team A-4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By team A-4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4400"/>
            <a:ext cx="8229600" cy="914400"/>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828800"/>
            <a:ext cx="8229600" cy="42973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By team A-4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FC477-0A05-4F3E-8EE9-E015C9089D56}" type="slidenum">
              <a:rPr lang="en-US" smtClean="0"/>
              <a:pPr/>
              <a:t>‹#›</a:t>
            </a:fld>
            <a:endParaRPr lang="en-US"/>
          </a:p>
        </p:txBody>
      </p:sp>
      <p:pic>
        <p:nvPicPr>
          <p:cNvPr id="7" name="Picture 6"/>
          <p:cNvPicPr>
            <a:picLocks noChangeAspect="1"/>
          </p:cNvPicPr>
          <p:nvPr/>
        </p:nvPicPr>
        <p:blipFill rotWithShape="1">
          <a:blip r:embed="rId13" cstate="email">
            <a:extLst>
              <a:ext uri="{28A0092B-C50C-407E-A947-70E740481C1C}">
                <a14:useLocalDpi xmlns:a14="http://schemas.microsoft.com/office/drawing/2010/main"/>
              </a:ext>
            </a:extLst>
          </a:blip>
          <a:srcRect l="-144"/>
          <a:stretch/>
        </p:blipFill>
        <p:spPr>
          <a:xfrm>
            <a:off x="-13251" y="0"/>
            <a:ext cx="9157252" cy="66044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fade/>
  </p:transition>
  <p:timing>
    <p:tnLst>
      <p:par>
        <p:cTn xmlns:p14="http://schemas.microsoft.com/office/powerpoint/2010/main" id="1" dur="indefinite" restart="never" nodeType="tmRoot"/>
      </p:par>
    </p:tnLst>
  </p:timing>
  <p:hf hdr="0" ftr="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1.xml"/><Relationship Id="rId6" Type="http://schemas.openxmlformats.org/officeDocument/2006/relationships/notesSlide" Target="../notesSlides/notesSlide1.xml"/><Relationship Id="rId1" Type="http://schemas.openxmlformats.org/officeDocument/2006/relationships/tags" Target="../tags/tag1.xml"/><Relationship Id="rId2"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4.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notesSlide" Target="../notesSlides/notesSlide3.xml"/><Relationship Id="rId1" Type="http://schemas.openxmlformats.org/officeDocument/2006/relationships/tags" Target="../tags/tag6.xml"/><Relationship Id="rId2" Type="http://schemas.openxmlformats.org/officeDocument/2006/relationships/tags" Target="../tags/tag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file:///\\localhost\Users\shenjiuk\Documents\Macintosh%20HD:Users:shenjiuk:Downloads:csr%20boats.doc!OLE_LINK1" TargetMode="External"/><Relationship Id="rId4" Type="http://schemas.openxmlformats.org/officeDocument/2006/relationships/image" Target="../media/image8.emf"/><Relationship Id="rId5" Type="http://schemas.openxmlformats.org/officeDocument/2006/relationships/oleObject" Target="file:///\\localhost\Users\shenjiuk\Documents\Macintosh%20HD:Users:shenjiuk:Downloads:csr%20boats.doc!OLE_LINK2" TargetMode="External"/><Relationship Id="rId6" Type="http://schemas.openxmlformats.org/officeDocument/2006/relationships/image" Target="../media/image9.emf"/><Relationship Id="rId7" Type="http://schemas.openxmlformats.org/officeDocument/2006/relationships/oleObject" Target="file:///\\localhost\Users\shenjiuk\Documents\Macintosh%20HD:Users:shenjiuk:Downloads:csr%20boats.doc!OLE_LINK3" TargetMode="External"/><Relationship Id="rId8"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381000" y="381000"/>
            <a:ext cx="7772400" cy="761999"/>
          </a:xfrm>
        </p:spPr>
        <p:txBody>
          <a:bodyPr/>
          <a:lstStyle/>
          <a:p>
            <a:r>
              <a:rPr lang="en-US" dirty="0">
                <a:latin typeface="Times New Roman"/>
                <a:cs typeface="Times New Roman"/>
              </a:rPr>
              <a:t>Corporate Social Responsibility</a:t>
            </a:r>
          </a:p>
        </p:txBody>
      </p:sp>
      <p:sp>
        <p:nvSpPr>
          <p:cNvPr id="3" name="Subtitle 2"/>
          <p:cNvSpPr>
            <a:spLocks noGrp="1"/>
          </p:cNvSpPr>
          <p:nvPr>
            <p:ph type="subTitle" idx="1"/>
            <p:custDataLst>
              <p:tags r:id="rId3"/>
            </p:custDataLst>
          </p:nvPr>
        </p:nvSpPr>
        <p:spPr>
          <a:xfrm>
            <a:off x="457200" y="1143000"/>
            <a:ext cx="5275052" cy="2514600"/>
          </a:xfrm>
        </p:spPr>
        <p:txBody>
          <a:bodyPr>
            <a:normAutofit/>
          </a:bodyPr>
          <a:lstStyle/>
          <a:p>
            <a:r>
              <a:rPr lang="en-GB" sz="1200" i="1" dirty="0" err="1">
                <a:latin typeface="Times New Roman"/>
                <a:cs typeface="Times New Roman"/>
              </a:rPr>
              <a:t>Fani</a:t>
            </a:r>
            <a:r>
              <a:rPr lang="en-GB" sz="1200" i="1" dirty="0">
                <a:latin typeface="Times New Roman"/>
                <a:cs typeface="Times New Roman"/>
              </a:rPr>
              <a:t> </a:t>
            </a:r>
            <a:r>
              <a:rPr lang="en-GB" sz="1200" i="1" dirty="0" err="1">
                <a:latin typeface="Times New Roman"/>
                <a:cs typeface="Times New Roman"/>
              </a:rPr>
              <a:t>Dimopoulou</a:t>
            </a:r>
            <a:r>
              <a:rPr lang="en-GB" sz="1200" i="1" dirty="0">
                <a:latin typeface="Times New Roman"/>
                <a:cs typeface="Times New Roman"/>
              </a:rPr>
              <a:t> </a:t>
            </a:r>
          </a:p>
          <a:p>
            <a:r>
              <a:rPr lang="en-GB" sz="1200" i="1" dirty="0">
                <a:latin typeface="Times New Roman"/>
                <a:cs typeface="Times New Roman"/>
              </a:rPr>
              <a:t>Thomas </a:t>
            </a:r>
            <a:r>
              <a:rPr lang="en-GB" sz="1200" i="1" dirty="0" err="1">
                <a:latin typeface="Times New Roman"/>
                <a:cs typeface="Times New Roman"/>
              </a:rPr>
              <a:t>Kandrikal</a:t>
            </a:r>
            <a:endParaRPr lang="en-GB" sz="1200" i="1" dirty="0">
              <a:latin typeface="Times New Roman"/>
              <a:cs typeface="Times New Roman"/>
            </a:endParaRPr>
          </a:p>
          <a:p>
            <a:r>
              <a:rPr lang="en-GB" sz="1200" i="1" dirty="0">
                <a:latin typeface="Times New Roman"/>
                <a:cs typeface="Times New Roman"/>
              </a:rPr>
              <a:t>Surya </a:t>
            </a:r>
            <a:r>
              <a:rPr lang="en-GB" sz="1200" i="1" dirty="0" err="1">
                <a:latin typeface="Times New Roman"/>
                <a:cs typeface="Times New Roman"/>
              </a:rPr>
              <a:t>Saha</a:t>
            </a:r>
            <a:r>
              <a:rPr lang="en-GB" sz="1200" i="1" dirty="0">
                <a:latin typeface="Times New Roman"/>
                <a:cs typeface="Times New Roman"/>
              </a:rPr>
              <a:t> </a:t>
            </a:r>
          </a:p>
          <a:p>
            <a:r>
              <a:rPr lang="en-GB" sz="1200" i="1" dirty="0" err="1">
                <a:latin typeface="Times New Roman"/>
                <a:cs typeface="Times New Roman"/>
              </a:rPr>
              <a:t>Ji</a:t>
            </a:r>
            <a:r>
              <a:rPr lang="en-GB" sz="1200" i="1" dirty="0">
                <a:latin typeface="Times New Roman"/>
                <a:cs typeface="Times New Roman"/>
              </a:rPr>
              <a:t> </a:t>
            </a:r>
            <a:r>
              <a:rPr lang="en-GB" sz="1200" i="1" dirty="0" err="1">
                <a:latin typeface="Times New Roman"/>
                <a:cs typeface="Times New Roman"/>
              </a:rPr>
              <a:t>Shen</a:t>
            </a:r>
            <a:endParaRPr lang="en-GB" sz="1200" i="1" dirty="0">
              <a:latin typeface="Times New Roman"/>
              <a:cs typeface="Times New Roman"/>
            </a:endParaRPr>
          </a:p>
          <a:p>
            <a:r>
              <a:rPr lang="en-GB" sz="1200" i="1" dirty="0" err="1">
                <a:latin typeface="Times New Roman"/>
                <a:cs typeface="Times New Roman"/>
              </a:rPr>
              <a:t>Ivaylo</a:t>
            </a:r>
            <a:r>
              <a:rPr lang="en-GB" sz="1200" i="1" dirty="0">
                <a:latin typeface="Times New Roman"/>
                <a:cs typeface="Times New Roman"/>
              </a:rPr>
              <a:t> </a:t>
            </a:r>
            <a:r>
              <a:rPr lang="en-GB" sz="1200" i="1" dirty="0" err="1">
                <a:latin typeface="Times New Roman"/>
                <a:cs typeface="Times New Roman"/>
              </a:rPr>
              <a:t>Stoykov</a:t>
            </a:r>
            <a:r>
              <a:rPr lang="en-GB" sz="1200" i="1" dirty="0">
                <a:latin typeface="Times New Roman"/>
                <a:cs typeface="Times New Roman"/>
              </a:rPr>
              <a:t>  </a:t>
            </a:r>
          </a:p>
          <a:p>
            <a:r>
              <a:rPr lang="en-GB" sz="1200" i="1" dirty="0" err="1">
                <a:latin typeface="Times New Roman"/>
                <a:cs typeface="Times New Roman"/>
              </a:rPr>
              <a:t>Miia</a:t>
            </a:r>
            <a:r>
              <a:rPr lang="en-GB" sz="1200" i="1" dirty="0">
                <a:latin typeface="Times New Roman"/>
                <a:cs typeface="Times New Roman"/>
              </a:rPr>
              <a:t> </a:t>
            </a:r>
            <a:r>
              <a:rPr lang="en-GB" sz="1200" i="1" dirty="0" smtClean="0">
                <a:latin typeface="Times New Roman"/>
                <a:cs typeface="Times New Roman"/>
              </a:rPr>
              <a:t>Zhang                                                            </a:t>
            </a:r>
          </a:p>
          <a:p>
            <a:endParaRPr lang="en-GB" sz="1000" i="1" dirty="0">
              <a:latin typeface="Times New Roman"/>
              <a:cs typeface="Times New Roman"/>
            </a:endParaRPr>
          </a:p>
          <a:p>
            <a:endParaRPr lang="en-US" dirty="0"/>
          </a:p>
        </p:txBody>
      </p:sp>
      <p:sp>
        <p:nvSpPr>
          <p:cNvPr id="4" name="Subtitle 2"/>
          <p:cNvSpPr txBox="1">
            <a:spLocks/>
          </p:cNvSpPr>
          <p:nvPr>
            <p:custDataLst>
              <p:tags r:id="rId4"/>
            </p:custDataLst>
          </p:nvPr>
        </p:nvSpPr>
        <p:spPr>
          <a:xfrm>
            <a:off x="3657600" y="5410200"/>
            <a:ext cx="5257800" cy="685800"/>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sz="1600" kern="1200" baseline="0">
                <a:solidFill>
                  <a:schemeClr val="tx1"/>
                </a:solidFill>
                <a:latin typeface="Georgia" pitchFamily="18" charset="0"/>
                <a:ea typeface="+mn-ea"/>
                <a:cs typeface="+mn-cs"/>
              </a:defRPr>
            </a:lvl1pPr>
            <a:lvl2pPr marL="457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900" dirty="0">
                <a:latin typeface="Times New Roman"/>
                <a:cs typeface="Times New Roman"/>
              </a:rPr>
              <a:t>Team A4 – Leadership &amp; Excellence / MBE</a:t>
            </a:r>
          </a:p>
          <a:p>
            <a:pPr algn="r"/>
            <a:r>
              <a:rPr lang="en-US" sz="900" dirty="0">
                <a:latin typeface="Times New Roman"/>
                <a:cs typeface="Times New Roman"/>
              </a:rPr>
              <a:t>23/02/2011</a:t>
            </a:r>
          </a:p>
          <a:p>
            <a:pPr algn="r"/>
            <a:endParaRPr lang="en-GB" sz="1000" i="1" dirty="0" smtClean="0">
              <a:latin typeface="Times New Roman"/>
              <a:cs typeface="Times New Roman"/>
            </a:endParaRPr>
          </a:p>
          <a:p>
            <a:pPr algn="r"/>
            <a:endParaRPr lang="en-US" sz="1000" dirty="0">
              <a:latin typeface="Times New Roman"/>
              <a:cs typeface="Times New Roman"/>
            </a:endParaRPr>
          </a:p>
        </p:txBody>
      </p:sp>
      <p:sp>
        <p:nvSpPr>
          <p:cNvPr id="5" name="Date Placeholder 4"/>
          <p:cNvSpPr>
            <a:spLocks noGrp="1"/>
          </p:cNvSpPr>
          <p:nvPr>
            <p:ph type="dt" sz="half" idx="10"/>
          </p:nvPr>
        </p:nvSpPr>
        <p:spPr/>
        <p:txBody>
          <a:bodyPr/>
          <a:lstStyle/>
          <a:p>
            <a:r>
              <a:rPr lang="en-GB" smtClean="0"/>
              <a:t>By team A-4</a:t>
            </a:r>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1</a:t>
            </a:fld>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fade">
                                      <p:cBhvr>
                                        <p:cTn id="43" dur="1000"/>
                                        <p:tgtEl>
                                          <p:spTgt spid="4">
                                            <p:txEl>
                                              <p:pRg st="0" end="0"/>
                                            </p:txEl>
                                          </p:spTgt>
                                        </p:tgtEl>
                                      </p:cBhvr>
                                    </p:animEffect>
                                    <p:anim calcmode="lin" valueType="num">
                                      <p:cBhvr>
                                        <p:cTn id="4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1000"/>
                                        <p:tgtEl>
                                          <p:spTgt spid="4">
                                            <p:txEl>
                                              <p:pRg st="1" end="1"/>
                                            </p:txEl>
                                          </p:spTgt>
                                        </p:tgtEl>
                                      </p:cBhvr>
                                    </p:animEffect>
                                    <p:anim calcmode="lin" valueType="num">
                                      <p:cBhvr>
                                        <p:cTn id="5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Implementation of CSR in </a:t>
            </a:r>
            <a:r>
              <a:rPr lang="en-US" dirty="0" err="1" smtClean="0"/>
              <a:t>WaveRiders</a:t>
            </a:r>
            <a:endParaRPr lang="en-US" dirty="0"/>
          </a:p>
        </p:txBody>
      </p:sp>
      <p:sp>
        <p:nvSpPr>
          <p:cNvPr id="4" name="Oval 3"/>
          <p:cNvSpPr/>
          <p:nvPr/>
        </p:nvSpPr>
        <p:spPr>
          <a:xfrm>
            <a:off x="1752600" y="23622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sz="1200" dirty="0">
                <a:latin typeface="Times New Roman"/>
                <a:cs typeface="Times New Roman"/>
              </a:rPr>
              <a:t>Environmental Activities</a:t>
            </a:r>
            <a:endParaRPr lang="en-US" sz="1200" dirty="0">
              <a:latin typeface="Times New Roman"/>
              <a:cs typeface="Times New Roman"/>
            </a:endParaRPr>
          </a:p>
        </p:txBody>
      </p:sp>
      <p:sp>
        <p:nvSpPr>
          <p:cNvPr id="6" name="Oval 5"/>
          <p:cNvSpPr/>
          <p:nvPr/>
        </p:nvSpPr>
        <p:spPr>
          <a:xfrm>
            <a:off x="3429000" y="32766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latin typeface="Times New Roman"/>
                <a:cs typeface="Times New Roman"/>
              </a:rPr>
              <a:t>CSR in </a:t>
            </a:r>
            <a:r>
              <a:rPr lang="en-US" sz="1400" dirty="0" err="1" smtClean="0">
                <a:latin typeface="Times New Roman"/>
                <a:cs typeface="Times New Roman"/>
              </a:rPr>
              <a:t>WaveRider</a:t>
            </a:r>
            <a:endParaRPr lang="en-US" sz="1400" dirty="0">
              <a:latin typeface="Times New Roman"/>
              <a:cs typeface="Times New Roman"/>
            </a:endParaRPr>
          </a:p>
        </p:txBody>
      </p:sp>
      <p:sp>
        <p:nvSpPr>
          <p:cNvPr id="7" name="Oval 6"/>
          <p:cNvSpPr/>
          <p:nvPr/>
        </p:nvSpPr>
        <p:spPr>
          <a:xfrm>
            <a:off x="1676400" y="41910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a:latin typeface="Times New Roman"/>
                <a:cs typeface="Times New Roman"/>
              </a:rPr>
              <a:t>Community Activities</a:t>
            </a:r>
          </a:p>
        </p:txBody>
      </p:sp>
      <p:sp>
        <p:nvSpPr>
          <p:cNvPr id="8" name="Oval 7"/>
          <p:cNvSpPr/>
          <p:nvPr/>
        </p:nvSpPr>
        <p:spPr>
          <a:xfrm>
            <a:off x="3429000" y="51816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latin typeface="Times New Roman"/>
                <a:cs typeface="Times New Roman"/>
              </a:rPr>
              <a:t>Marketplace Activities</a:t>
            </a:r>
            <a:endParaRPr lang="en-US" sz="1400" dirty="0">
              <a:latin typeface="Times New Roman"/>
              <a:cs typeface="Times New Roman"/>
            </a:endParaRPr>
          </a:p>
        </p:txBody>
      </p:sp>
      <p:sp>
        <p:nvSpPr>
          <p:cNvPr id="9" name="Oval 8"/>
          <p:cNvSpPr/>
          <p:nvPr/>
        </p:nvSpPr>
        <p:spPr>
          <a:xfrm>
            <a:off x="5105400" y="41910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sz="1400" dirty="0">
                <a:latin typeface="Times New Roman"/>
                <a:cs typeface="Times New Roman"/>
              </a:rPr>
              <a:t>Supply Chain Activities</a:t>
            </a:r>
            <a:endParaRPr lang="en-US" sz="1400" dirty="0">
              <a:latin typeface="Times New Roman"/>
              <a:cs typeface="Times New Roman"/>
            </a:endParaRPr>
          </a:p>
        </p:txBody>
      </p:sp>
      <p:sp>
        <p:nvSpPr>
          <p:cNvPr id="10" name="Oval 9"/>
          <p:cNvSpPr/>
          <p:nvPr/>
        </p:nvSpPr>
        <p:spPr>
          <a:xfrm>
            <a:off x="5105400" y="23622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latin typeface="Times New Roman"/>
                <a:cs typeface="Times New Roman"/>
              </a:rPr>
              <a:t>Workforce Activities</a:t>
            </a:r>
            <a:endParaRPr lang="en-US" sz="1400" dirty="0">
              <a:latin typeface="Times New Roman"/>
              <a:cs typeface="Times New Roman"/>
            </a:endParaRPr>
          </a:p>
        </p:txBody>
      </p:sp>
      <p:sp>
        <p:nvSpPr>
          <p:cNvPr id="11" name="Oval 10"/>
          <p:cNvSpPr/>
          <p:nvPr/>
        </p:nvSpPr>
        <p:spPr>
          <a:xfrm>
            <a:off x="3429000" y="1447800"/>
            <a:ext cx="1600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sz="1400" dirty="0">
                <a:latin typeface="Times New Roman"/>
                <a:cs typeface="Times New Roman"/>
              </a:rPr>
              <a:t>Leadership, Vision  and Values</a:t>
            </a:r>
            <a:endParaRPr lang="en-US" sz="1400" dirty="0">
              <a:latin typeface="Times New Roman"/>
              <a:cs typeface="Times New Roman"/>
            </a:endParaRPr>
          </a:p>
        </p:txBody>
      </p:sp>
      <p:sp>
        <p:nvSpPr>
          <p:cNvPr id="13" name="Up Arrow 12"/>
          <p:cNvSpPr/>
          <p:nvPr/>
        </p:nvSpPr>
        <p:spPr>
          <a:xfrm rot="3463515">
            <a:off x="4994541" y="3512498"/>
            <a:ext cx="222115" cy="219749"/>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Up Arrow 13"/>
          <p:cNvSpPr/>
          <p:nvPr/>
        </p:nvSpPr>
        <p:spPr>
          <a:xfrm>
            <a:off x="4114800" y="2971800"/>
            <a:ext cx="228600" cy="230785"/>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5" name="Up Arrow 14"/>
          <p:cNvSpPr/>
          <p:nvPr/>
        </p:nvSpPr>
        <p:spPr>
          <a:xfrm rot="6982419">
            <a:off x="5066261" y="4220675"/>
            <a:ext cx="218508" cy="245449"/>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Up Arrow 18"/>
          <p:cNvSpPr/>
          <p:nvPr/>
        </p:nvSpPr>
        <p:spPr>
          <a:xfrm rot="10800000">
            <a:off x="4114800" y="4874616"/>
            <a:ext cx="228600" cy="230783"/>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Up Arrow 19"/>
          <p:cNvSpPr/>
          <p:nvPr/>
        </p:nvSpPr>
        <p:spPr>
          <a:xfrm rot="13893077">
            <a:off x="3236675" y="4408095"/>
            <a:ext cx="273792" cy="224849"/>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Up Arrow 20"/>
          <p:cNvSpPr/>
          <p:nvPr/>
        </p:nvSpPr>
        <p:spPr>
          <a:xfrm rot="18928679">
            <a:off x="3239939" y="3492721"/>
            <a:ext cx="273792" cy="224849"/>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 name="Date Placeholder 2"/>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10</a:t>
            </a:fld>
            <a:endParaRPr lang="en-US"/>
          </a:p>
        </p:txBody>
      </p:sp>
    </p:spTree>
    <p:extLst>
      <p:ext uri="{BB962C8B-B14F-4D97-AF65-F5344CB8AC3E}">
        <p14:creationId xmlns:p14="http://schemas.microsoft.com/office/powerpoint/2010/main" val="206103227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36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360"/>
                                          </p:val>
                                        </p:tav>
                                        <p:tav tm="100000">
                                          <p:val>
                                            <p:fltVal val="0"/>
                                          </p:val>
                                        </p:tav>
                                      </p:tavLst>
                                    </p:anim>
                                    <p:animEffect transition="in" filter="fade">
                                      <p:cBhvr>
                                        <p:cTn id="24" dur="1000"/>
                                        <p:tgtEl>
                                          <p:spTgt spid="10"/>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49" presetClass="entr" presetSubtype="0" decel="10000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360"/>
                                          </p:val>
                                        </p:tav>
                                        <p:tav tm="100000">
                                          <p:val>
                                            <p:fltVal val="0"/>
                                          </p:val>
                                        </p:tav>
                                      </p:tavLst>
                                    </p:anim>
                                    <p:animEffect transition="in" filter="fade">
                                      <p:cBhvr>
                                        <p:cTn id="38" dur="100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49" presetClass="entr" presetSubtype="0" decel="10000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fltVal val="0"/>
                                          </p:val>
                                        </p:tav>
                                        <p:tav tm="100000">
                                          <p:val>
                                            <p:strVal val="#ppt_w"/>
                                          </p:val>
                                        </p:tav>
                                      </p:tavLst>
                                    </p:anim>
                                    <p:anim calcmode="lin" valueType="num">
                                      <p:cBhvr>
                                        <p:cTn id="50" dur="1000" fill="hold"/>
                                        <p:tgtEl>
                                          <p:spTgt spid="8"/>
                                        </p:tgtEl>
                                        <p:attrNameLst>
                                          <p:attrName>ppt_h</p:attrName>
                                        </p:attrNameLst>
                                      </p:cBhvr>
                                      <p:tavLst>
                                        <p:tav tm="0">
                                          <p:val>
                                            <p:fltVal val="0"/>
                                          </p:val>
                                        </p:tav>
                                        <p:tav tm="100000">
                                          <p:val>
                                            <p:strVal val="#ppt_h"/>
                                          </p:val>
                                        </p:tav>
                                      </p:tavLst>
                                    </p:anim>
                                    <p:anim calcmode="lin" valueType="num">
                                      <p:cBhvr>
                                        <p:cTn id="51" dur="1000" fill="hold"/>
                                        <p:tgtEl>
                                          <p:spTgt spid="8"/>
                                        </p:tgtEl>
                                        <p:attrNameLst>
                                          <p:attrName>style.rotation</p:attrName>
                                        </p:attrNameLst>
                                      </p:cBhvr>
                                      <p:tavLst>
                                        <p:tav tm="0">
                                          <p:val>
                                            <p:fltVal val="360"/>
                                          </p:val>
                                        </p:tav>
                                        <p:tav tm="100000">
                                          <p:val>
                                            <p:fltVal val="0"/>
                                          </p:val>
                                        </p:tav>
                                      </p:tavLst>
                                    </p:anim>
                                    <p:animEffect transition="in" filter="fade">
                                      <p:cBhvr>
                                        <p:cTn id="52" dur="1000"/>
                                        <p:tgtEl>
                                          <p:spTgt spid="8"/>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49" presetClass="entr" presetSubtype="0" decel="10000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1000" fill="hold"/>
                                        <p:tgtEl>
                                          <p:spTgt spid="7"/>
                                        </p:tgtEl>
                                        <p:attrNameLst>
                                          <p:attrName>ppt_w</p:attrName>
                                        </p:attrNameLst>
                                      </p:cBhvr>
                                      <p:tavLst>
                                        <p:tav tm="0">
                                          <p:val>
                                            <p:fltVal val="0"/>
                                          </p:val>
                                        </p:tav>
                                        <p:tav tm="100000">
                                          <p:val>
                                            <p:strVal val="#ppt_w"/>
                                          </p:val>
                                        </p:tav>
                                      </p:tavLst>
                                    </p:anim>
                                    <p:anim calcmode="lin" valueType="num">
                                      <p:cBhvr>
                                        <p:cTn id="64" dur="1000" fill="hold"/>
                                        <p:tgtEl>
                                          <p:spTgt spid="7"/>
                                        </p:tgtEl>
                                        <p:attrNameLst>
                                          <p:attrName>ppt_h</p:attrName>
                                        </p:attrNameLst>
                                      </p:cBhvr>
                                      <p:tavLst>
                                        <p:tav tm="0">
                                          <p:val>
                                            <p:fltVal val="0"/>
                                          </p:val>
                                        </p:tav>
                                        <p:tav tm="100000">
                                          <p:val>
                                            <p:strVal val="#ppt_h"/>
                                          </p:val>
                                        </p:tav>
                                      </p:tavLst>
                                    </p:anim>
                                    <p:anim calcmode="lin" valueType="num">
                                      <p:cBhvr>
                                        <p:cTn id="65" dur="1000" fill="hold"/>
                                        <p:tgtEl>
                                          <p:spTgt spid="7"/>
                                        </p:tgtEl>
                                        <p:attrNameLst>
                                          <p:attrName>style.rotation</p:attrName>
                                        </p:attrNameLst>
                                      </p:cBhvr>
                                      <p:tavLst>
                                        <p:tav tm="0">
                                          <p:val>
                                            <p:fltVal val="360"/>
                                          </p:val>
                                        </p:tav>
                                        <p:tav tm="100000">
                                          <p:val>
                                            <p:fltVal val="0"/>
                                          </p:val>
                                        </p:tav>
                                      </p:tavLst>
                                    </p:anim>
                                    <p:animEffect transition="in" filter="fade">
                                      <p:cBhvr>
                                        <p:cTn id="66" dur="1000"/>
                                        <p:tgtEl>
                                          <p:spTgt spid="7"/>
                                        </p:tgtEl>
                                      </p:cBhvr>
                                    </p:animEffect>
                                  </p:childTnLst>
                                </p:cTn>
                              </p:par>
                            </p:childTnLst>
                          </p:cTn>
                        </p:par>
                        <p:par>
                          <p:cTn id="67" fill="hold">
                            <p:stCondLst>
                              <p:cond delay="10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49" presetClass="entr" presetSubtype="0" decel="100000" fill="hold" grpId="0" nodeType="click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p:cTn id="77" dur="1000" fill="hold"/>
                                        <p:tgtEl>
                                          <p:spTgt spid="4"/>
                                        </p:tgtEl>
                                        <p:attrNameLst>
                                          <p:attrName>ppt_w</p:attrName>
                                        </p:attrNameLst>
                                      </p:cBhvr>
                                      <p:tavLst>
                                        <p:tav tm="0">
                                          <p:val>
                                            <p:fltVal val="0"/>
                                          </p:val>
                                        </p:tav>
                                        <p:tav tm="100000">
                                          <p:val>
                                            <p:strVal val="#ppt_w"/>
                                          </p:val>
                                        </p:tav>
                                      </p:tavLst>
                                    </p:anim>
                                    <p:anim calcmode="lin" valueType="num">
                                      <p:cBhvr>
                                        <p:cTn id="78" dur="1000" fill="hold"/>
                                        <p:tgtEl>
                                          <p:spTgt spid="4"/>
                                        </p:tgtEl>
                                        <p:attrNameLst>
                                          <p:attrName>ppt_h</p:attrName>
                                        </p:attrNameLst>
                                      </p:cBhvr>
                                      <p:tavLst>
                                        <p:tav tm="0">
                                          <p:val>
                                            <p:fltVal val="0"/>
                                          </p:val>
                                        </p:tav>
                                        <p:tav tm="100000">
                                          <p:val>
                                            <p:strVal val="#ppt_h"/>
                                          </p:val>
                                        </p:tav>
                                      </p:tavLst>
                                    </p:anim>
                                    <p:anim calcmode="lin" valueType="num">
                                      <p:cBhvr>
                                        <p:cTn id="79" dur="1000" fill="hold"/>
                                        <p:tgtEl>
                                          <p:spTgt spid="4"/>
                                        </p:tgtEl>
                                        <p:attrNameLst>
                                          <p:attrName>style.rotation</p:attrName>
                                        </p:attrNameLst>
                                      </p:cBhvr>
                                      <p:tavLst>
                                        <p:tav tm="0">
                                          <p:val>
                                            <p:fltVal val="360"/>
                                          </p:val>
                                        </p:tav>
                                        <p:tav tm="100000">
                                          <p:val>
                                            <p:fltVal val="0"/>
                                          </p:val>
                                        </p:tav>
                                      </p:tavLst>
                                    </p:anim>
                                    <p:animEffect transition="in" filter="fade">
                                      <p:cBhvr>
                                        <p:cTn id="80" dur="1000"/>
                                        <p:tgtEl>
                                          <p:spTgt spid="4"/>
                                        </p:tgtEl>
                                      </p:cBhvr>
                                    </p:animEffect>
                                  </p:childTnLst>
                                </p:cTn>
                              </p:par>
                            </p:childTnLst>
                          </p:cTn>
                        </p:par>
                        <p:par>
                          <p:cTn id="81" fill="hold">
                            <p:stCondLst>
                              <p:cond delay="1000"/>
                            </p:stCondLst>
                            <p:childTnLst>
                              <p:par>
                                <p:cTn id="82" presetID="53" presetClass="entr" presetSubtype="16"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3" grpId="0" animBg="1"/>
      <p:bldP spid="14" grpId="0" animBg="1"/>
      <p:bldP spid="15" grpId="0" animBg="1"/>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a:cs typeface="Times New Roman"/>
              </a:rPr>
              <a:t>Leadership</a:t>
            </a:r>
            <a:r>
              <a:rPr lang="en-GB" dirty="0" smtClean="0"/>
              <a:t>, Vision  and Values</a:t>
            </a:r>
            <a:endParaRPr lang="zh-CN" altLang="en-US" dirty="0"/>
          </a:p>
        </p:txBody>
      </p:sp>
      <p:sp>
        <p:nvSpPr>
          <p:cNvPr id="3" name="Content Placeholder 2"/>
          <p:cNvSpPr>
            <a:spLocks noGrp="1"/>
          </p:cNvSpPr>
          <p:nvPr>
            <p:ph idx="1"/>
          </p:nvPr>
        </p:nvSpPr>
        <p:spPr/>
        <p:txBody>
          <a:bodyPr>
            <a:normAutofit lnSpcReduction="10000"/>
          </a:bodyPr>
          <a:lstStyle/>
          <a:p>
            <a:r>
              <a:rPr lang="en-GB" b="1" dirty="0" smtClean="0">
                <a:latin typeface="Times New Roman"/>
                <a:cs typeface="Times New Roman"/>
              </a:rPr>
              <a:t>Ethical leadership </a:t>
            </a:r>
          </a:p>
          <a:p>
            <a:pPr lvl="1"/>
            <a:r>
              <a:rPr lang="en-GB" i="1" dirty="0" smtClean="0">
                <a:latin typeface="Times New Roman"/>
                <a:cs typeface="Times New Roman"/>
              </a:rPr>
              <a:t>Defining a clear position on political contributions</a:t>
            </a:r>
            <a:r>
              <a:rPr lang="zh-CN" altLang="en-US" i="1" dirty="0" smtClean="0">
                <a:latin typeface="Times New Roman"/>
                <a:cs typeface="Times New Roman"/>
              </a:rPr>
              <a:t> </a:t>
            </a:r>
            <a:endParaRPr lang="en-GB" altLang="zh-CN" i="1" dirty="0" smtClean="0">
              <a:latin typeface="Times New Roman"/>
              <a:cs typeface="Times New Roman"/>
            </a:endParaRPr>
          </a:p>
          <a:p>
            <a:pPr lvl="1"/>
            <a:r>
              <a:rPr lang="en-GB" i="1" dirty="0" smtClean="0">
                <a:latin typeface="Times New Roman"/>
                <a:cs typeface="Times New Roman"/>
              </a:rPr>
              <a:t>Combating corruption and bribery</a:t>
            </a:r>
            <a:r>
              <a:rPr lang="zh-CN" altLang="en-US" i="1" dirty="0" smtClean="0">
                <a:latin typeface="Times New Roman"/>
                <a:cs typeface="Times New Roman"/>
              </a:rPr>
              <a:t> </a:t>
            </a:r>
            <a:endParaRPr lang="en-GB" altLang="zh-CN" i="1" dirty="0" smtClean="0">
              <a:latin typeface="Times New Roman"/>
              <a:cs typeface="Times New Roman"/>
            </a:endParaRPr>
          </a:p>
          <a:p>
            <a:pPr lvl="1"/>
            <a:r>
              <a:rPr lang="en-GB" i="1" dirty="0" smtClean="0">
                <a:latin typeface="Times New Roman"/>
                <a:cs typeface="Times New Roman"/>
              </a:rPr>
              <a:t>Refraining from aggressive tax-avoidance procedures</a:t>
            </a:r>
            <a:r>
              <a:rPr lang="zh-CN" altLang="en-US" i="1" dirty="0" smtClean="0">
                <a:latin typeface="Times New Roman"/>
                <a:cs typeface="Times New Roman"/>
              </a:rPr>
              <a:t> </a:t>
            </a:r>
            <a:endParaRPr lang="en-US" altLang="zh-CN" i="1" dirty="0" smtClean="0">
              <a:latin typeface="Times New Roman"/>
              <a:cs typeface="Times New Roman"/>
            </a:endParaRPr>
          </a:p>
          <a:p>
            <a:r>
              <a:rPr lang="en-GB" b="1" dirty="0" smtClean="0">
                <a:latin typeface="Times New Roman"/>
                <a:cs typeface="Times New Roman"/>
              </a:rPr>
              <a:t>Putting it into practice </a:t>
            </a:r>
          </a:p>
          <a:p>
            <a:pPr lvl="1"/>
            <a:r>
              <a:rPr lang="en-GB" i="1" dirty="0" smtClean="0">
                <a:latin typeface="Times New Roman"/>
                <a:cs typeface="Times New Roman"/>
              </a:rPr>
              <a:t>Empowering people</a:t>
            </a:r>
            <a:r>
              <a:rPr lang="zh-CN" altLang="en-US" i="1" dirty="0" smtClean="0">
                <a:latin typeface="Times New Roman"/>
                <a:cs typeface="Times New Roman"/>
              </a:rPr>
              <a:t> </a:t>
            </a:r>
            <a:endParaRPr lang="en-GB" altLang="zh-CN" i="1" dirty="0" smtClean="0">
              <a:latin typeface="Times New Roman"/>
              <a:cs typeface="Times New Roman"/>
            </a:endParaRPr>
          </a:p>
          <a:p>
            <a:pPr lvl="1"/>
            <a:r>
              <a:rPr lang="en-GB" i="1" dirty="0" smtClean="0">
                <a:latin typeface="Times New Roman"/>
                <a:cs typeface="Times New Roman"/>
              </a:rPr>
              <a:t>Training on ethics and CSR</a:t>
            </a:r>
            <a:r>
              <a:rPr lang="zh-CN" altLang="en-US" i="1" dirty="0" smtClean="0">
                <a:latin typeface="Times New Roman"/>
                <a:cs typeface="Times New Roman"/>
              </a:rPr>
              <a:t> </a:t>
            </a:r>
            <a:endParaRPr lang="en-GB" dirty="0" smtClean="0">
              <a:latin typeface="Times New Roman"/>
              <a:cs typeface="Times New Roman"/>
            </a:endParaRPr>
          </a:p>
          <a:p>
            <a:r>
              <a:rPr lang="en-GB" b="1" dirty="0" smtClean="0">
                <a:latin typeface="Times New Roman"/>
                <a:cs typeface="Times New Roman"/>
              </a:rPr>
              <a:t>Policies </a:t>
            </a:r>
            <a:r>
              <a:rPr lang="en-GB" b="1" dirty="0">
                <a:latin typeface="Times New Roman"/>
                <a:cs typeface="Times New Roman"/>
              </a:rPr>
              <a:t>and procedures </a:t>
            </a:r>
            <a:endParaRPr lang="en-GB" b="1" dirty="0" smtClean="0">
              <a:latin typeface="Times New Roman"/>
              <a:cs typeface="Times New Roman"/>
            </a:endParaRPr>
          </a:p>
          <a:p>
            <a:pPr lvl="1"/>
            <a:r>
              <a:rPr lang="en-GB" i="1" dirty="0">
                <a:latin typeface="Times New Roman"/>
                <a:cs typeface="Times New Roman"/>
              </a:rPr>
              <a:t>Developing policies </a:t>
            </a:r>
            <a:endParaRPr lang="en-GB" i="1" dirty="0" smtClean="0">
              <a:latin typeface="Times New Roman"/>
              <a:cs typeface="Times New Roman"/>
            </a:endParaRPr>
          </a:p>
          <a:p>
            <a:pPr lvl="1"/>
            <a:r>
              <a:rPr lang="en-GB" i="1" dirty="0">
                <a:latin typeface="Times New Roman"/>
                <a:cs typeface="Times New Roman"/>
              </a:rPr>
              <a:t>Integrating CSR into corporate governance </a:t>
            </a:r>
            <a:endParaRPr lang="en-GB"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11</a:t>
            </a:fld>
            <a:endParaRPr lang="en-US"/>
          </a:p>
        </p:txBody>
      </p:sp>
    </p:spTree>
    <p:extLst>
      <p:ext uri="{BB962C8B-B14F-4D97-AF65-F5344CB8AC3E}">
        <p14:creationId xmlns:p14="http://schemas.microsoft.com/office/powerpoint/2010/main" val="76229197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Workforce Activities</a:t>
            </a:r>
            <a:endParaRPr lang="en-US" dirty="0"/>
          </a:p>
        </p:txBody>
      </p:sp>
      <p:sp>
        <p:nvSpPr>
          <p:cNvPr id="3" name="Content Placeholder 2"/>
          <p:cNvSpPr>
            <a:spLocks noGrp="1"/>
          </p:cNvSpPr>
          <p:nvPr>
            <p:ph idx="1"/>
          </p:nvPr>
        </p:nvSpPr>
        <p:spPr/>
        <p:txBody>
          <a:bodyPr>
            <a:normAutofit/>
          </a:bodyPr>
          <a:lstStyle/>
          <a:p>
            <a:r>
              <a:rPr lang="en-US" sz="1800" dirty="0">
                <a:latin typeface="Times New Roman"/>
                <a:cs typeface="Times New Roman"/>
              </a:rPr>
              <a:t>Employee communication</a:t>
            </a:r>
            <a:r>
              <a:rPr lang="zh-CN" altLang="en-US" sz="1800" dirty="0">
                <a:latin typeface="Times New Roman"/>
                <a:cs typeface="Times New Roman"/>
              </a:rPr>
              <a:t> </a:t>
            </a:r>
            <a:endParaRPr lang="en-GB" altLang="zh-CN" sz="1800" dirty="0" smtClean="0">
              <a:latin typeface="Times New Roman"/>
              <a:cs typeface="Times New Roman"/>
            </a:endParaRPr>
          </a:p>
          <a:p>
            <a:endParaRPr lang="en-GB" sz="1800" dirty="0">
              <a:latin typeface="Times New Roman"/>
              <a:cs typeface="Times New Roman"/>
            </a:endParaRPr>
          </a:p>
          <a:p>
            <a:r>
              <a:rPr lang="en-US" sz="1800" dirty="0" smtClean="0">
                <a:latin typeface="Times New Roman"/>
                <a:cs typeface="Times New Roman"/>
              </a:rPr>
              <a:t>Ensuring </a:t>
            </a:r>
            <a:r>
              <a:rPr lang="en-US" sz="1800" dirty="0">
                <a:latin typeface="Times New Roman"/>
                <a:cs typeface="Times New Roman"/>
              </a:rPr>
              <a:t>employee development</a:t>
            </a:r>
            <a:r>
              <a:rPr lang="zh-CN" altLang="en-US" sz="1800" dirty="0">
                <a:latin typeface="Times New Roman"/>
                <a:cs typeface="Times New Roman"/>
              </a:rPr>
              <a:t> </a:t>
            </a:r>
            <a:endParaRPr lang="en-GB" altLang="zh-CN" sz="1800" dirty="0" smtClean="0">
              <a:latin typeface="Times New Roman"/>
              <a:cs typeface="Times New Roman"/>
            </a:endParaRPr>
          </a:p>
          <a:p>
            <a:endParaRPr lang="en-GB" sz="1800" dirty="0">
              <a:latin typeface="Times New Roman"/>
              <a:cs typeface="Times New Roman"/>
            </a:endParaRPr>
          </a:p>
          <a:p>
            <a:r>
              <a:rPr lang="en-US" sz="1800" dirty="0" smtClean="0">
                <a:latin typeface="Times New Roman"/>
                <a:cs typeface="Times New Roman"/>
              </a:rPr>
              <a:t>Diversity </a:t>
            </a:r>
            <a:r>
              <a:rPr lang="en-US" sz="1800" dirty="0">
                <a:latin typeface="Times New Roman"/>
                <a:cs typeface="Times New Roman"/>
              </a:rPr>
              <a:t>and </a:t>
            </a:r>
            <a:r>
              <a:rPr lang="en-US" sz="1800" dirty="0" smtClean="0">
                <a:latin typeface="Times New Roman"/>
                <a:cs typeface="Times New Roman"/>
              </a:rPr>
              <a:t>equality</a:t>
            </a:r>
          </a:p>
          <a:p>
            <a:endParaRPr lang="en-US" sz="1800" dirty="0">
              <a:latin typeface="Times New Roman"/>
              <a:cs typeface="Times New Roman"/>
            </a:endParaRPr>
          </a:p>
          <a:p>
            <a:r>
              <a:rPr lang="en-US" sz="1800" dirty="0">
                <a:latin typeface="Times New Roman"/>
                <a:cs typeface="Times New Roman"/>
              </a:rPr>
              <a:t>Pay policies and work-life balance</a:t>
            </a:r>
            <a:r>
              <a:rPr lang="zh-CN" altLang="en-US" sz="1800" dirty="0">
                <a:latin typeface="Times New Roman"/>
                <a:cs typeface="Times New Roman"/>
              </a:rPr>
              <a:t> </a:t>
            </a:r>
            <a:endParaRPr lang="en-GB" altLang="zh-CN" sz="1800" dirty="0" smtClean="0">
              <a:latin typeface="Times New Roman"/>
              <a:cs typeface="Times New Roman"/>
            </a:endParaRPr>
          </a:p>
          <a:p>
            <a:endParaRPr lang="en-GB" sz="1800" dirty="0">
              <a:latin typeface="Times New Roman"/>
              <a:cs typeface="Times New Roman"/>
            </a:endParaRPr>
          </a:p>
          <a:p>
            <a:r>
              <a:rPr lang="en-US" sz="1800" dirty="0">
                <a:latin typeface="Times New Roman"/>
                <a:cs typeface="Times New Roman"/>
              </a:rPr>
              <a:t>Health, safety and hygiene</a:t>
            </a:r>
            <a:r>
              <a:rPr lang="zh-CN" altLang="en-US" sz="1800" dirty="0">
                <a:latin typeface="Times New Roman"/>
                <a:cs typeface="Times New Roman"/>
              </a:rPr>
              <a:t> </a:t>
            </a:r>
            <a:endParaRPr lang="en-US" sz="1800"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12</a:t>
            </a:fld>
            <a:endParaRPr lang="en-US"/>
          </a:p>
        </p:txBody>
      </p:sp>
    </p:spTree>
    <p:extLst>
      <p:ext uri="{BB962C8B-B14F-4D97-AF65-F5344CB8AC3E}">
        <p14:creationId xmlns:p14="http://schemas.microsoft.com/office/powerpoint/2010/main" val="332481587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left)">
                                      <p:cBhvr>
                                        <p:cTn id="11" dur="2000"/>
                                        <p:tgtEl>
                                          <p:spTgt spid="3">
                                            <p:txEl>
                                              <p:pRg st="2" end="2"/>
                                            </p:txEl>
                                          </p:spTgt>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left)">
                                      <p:cBhvr>
                                        <p:cTn id="15" dur="2000"/>
                                        <p:tgtEl>
                                          <p:spTgt spid="3">
                                            <p:txEl>
                                              <p:pRg st="4" end="4"/>
                                            </p:txEl>
                                          </p:spTgt>
                                        </p:tgtEl>
                                      </p:cBhvr>
                                    </p:animEffect>
                                  </p:childTnLst>
                                </p:cTn>
                              </p:par>
                            </p:childTnLst>
                          </p:cTn>
                        </p:par>
                        <p:par>
                          <p:cTn id="16" fill="hold">
                            <p:stCondLst>
                              <p:cond delay="6000"/>
                            </p:stCondLst>
                            <p:childTnLst>
                              <p:par>
                                <p:cTn id="17" presetID="22" presetClass="entr" presetSubtype="8"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ipe(left)">
                                      <p:cBhvr>
                                        <p:cTn id="19" dur="2000"/>
                                        <p:tgtEl>
                                          <p:spTgt spid="3">
                                            <p:txEl>
                                              <p:pRg st="6" end="6"/>
                                            </p:txEl>
                                          </p:spTgt>
                                        </p:tgtEl>
                                      </p:cBhvr>
                                    </p:animEffect>
                                  </p:childTnLst>
                                </p:cTn>
                              </p:par>
                            </p:childTnLst>
                          </p:cTn>
                        </p:par>
                        <p:par>
                          <p:cTn id="20" fill="hold">
                            <p:stCondLst>
                              <p:cond delay="8000"/>
                            </p:stCondLst>
                            <p:childTnLst>
                              <p:par>
                                <p:cTn id="21" presetID="22" presetClass="entr" presetSubtype="8"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wipe(left)">
                                      <p:cBhvr>
                                        <p:cTn id="2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Times New Roman"/>
                <a:cs typeface="Times New Roman"/>
              </a:rPr>
              <a:t>Supply Chain Activities</a:t>
            </a:r>
            <a:endParaRPr lang="en-US" dirty="0">
              <a:latin typeface="Times New Roman"/>
              <a:cs typeface="Times New Roman"/>
            </a:endParaRPr>
          </a:p>
        </p:txBody>
      </p:sp>
      <p:sp>
        <p:nvSpPr>
          <p:cNvPr id="3" name="Content Placeholder 2"/>
          <p:cNvSpPr>
            <a:spLocks noGrp="1"/>
          </p:cNvSpPr>
          <p:nvPr>
            <p:ph idx="1"/>
          </p:nvPr>
        </p:nvSpPr>
        <p:spPr/>
        <p:txBody>
          <a:bodyPr>
            <a:normAutofit fontScale="92500" lnSpcReduction="10000"/>
          </a:bodyPr>
          <a:lstStyle/>
          <a:p>
            <a:r>
              <a:rPr lang="en-GB" sz="1600" b="1" dirty="0">
                <a:latin typeface="Times New Roman"/>
                <a:cs typeface="Times New Roman"/>
              </a:rPr>
              <a:t>Being a fair customer</a:t>
            </a:r>
            <a:endParaRPr lang="en-US" sz="1600" b="1" dirty="0">
              <a:latin typeface="Times New Roman"/>
              <a:cs typeface="Times New Roman"/>
            </a:endParaRPr>
          </a:p>
          <a:p>
            <a:pPr lvl="1">
              <a:buFont typeface="Courier New"/>
              <a:buChar char="o"/>
            </a:pPr>
            <a:r>
              <a:rPr lang="en-US" sz="1400" i="1" dirty="0">
                <a:latin typeface="Times New Roman"/>
                <a:cs typeface="Times New Roman"/>
              </a:rPr>
              <a:t> Agreeing honest and fair terms with suppliers</a:t>
            </a:r>
          </a:p>
          <a:p>
            <a:pPr lvl="1">
              <a:buFont typeface="Courier New"/>
              <a:buChar char="o"/>
            </a:pPr>
            <a:r>
              <a:rPr lang="en-GB" sz="1400" i="1" dirty="0">
                <a:latin typeface="Times New Roman"/>
                <a:cs typeface="Times New Roman"/>
              </a:rPr>
              <a:t> Ensuring fair </a:t>
            </a:r>
            <a:r>
              <a:rPr lang="en-GB" sz="1400" i="1" dirty="0" smtClean="0">
                <a:latin typeface="Times New Roman"/>
                <a:cs typeface="Times New Roman"/>
              </a:rPr>
              <a:t>pricing</a:t>
            </a:r>
          </a:p>
          <a:p>
            <a:r>
              <a:rPr lang="en-US" sz="1600" b="1" dirty="0" smtClean="0">
                <a:latin typeface="Times New Roman"/>
                <a:cs typeface="Times New Roman"/>
              </a:rPr>
              <a:t>Driving </a:t>
            </a:r>
            <a:r>
              <a:rPr lang="en-US" sz="1600" b="1" dirty="0">
                <a:latin typeface="Times New Roman"/>
                <a:cs typeface="Times New Roman"/>
              </a:rPr>
              <a:t>standards through the supply chain</a:t>
            </a:r>
          </a:p>
          <a:p>
            <a:pPr lvl="1">
              <a:buFont typeface="Courier New"/>
              <a:buChar char="o"/>
            </a:pPr>
            <a:r>
              <a:rPr lang="en-US" sz="1400" i="1" dirty="0">
                <a:latin typeface="Times New Roman"/>
                <a:cs typeface="Times New Roman"/>
              </a:rPr>
              <a:t> Screening suppliers for compliance with social and environmental standards</a:t>
            </a:r>
          </a:p>
          <a:p>
            <a:pPr lvl="1">
              <a:buFont typeface="Courier New"/>
              <a:buChar char="o"/>
            </a:pPr>
            <a:r>
              <a:rPr lang="en-US" sz="1400" i="1" dirty="0">
                <a:latin typeface="Times New Roman"/>
                <a:cs typeface="Times New Roman"/>
              </a:rPr>
              <a:t> </a:t>
            </a:r>
            <a:r>
              <a:rPr lang="en-US" sz="1400" i="1" dirty="0" smtClean="0">
                <a:latin typeface="Times New Roman"/>
                <a:cs typeface="Times New Roman"/>
              </a:rPr>
              <a:t>Monitoring </a:t>
            </a:r>
            <a:r>
              <a:rPr lang="en-US" sz="1400" i="1" dirty="0">
                <a:latin typeface="Times New Roman"/>
                <a:cs typeface="Times New Roman"/>
              </a:rPr>
              <a:t>social and environmental performance of suppliers</a:t>
            </a:r>
          </a:p>
          <a:p>
            <a:pPr lvl="1">
              <a:buFont typeface="Courier New"/>
              <a:buChar char="o"/>
            </a:pPr>
            <a:r>
              <a:rPr lang="en-US" sz="1400" i="1" dirty="0">
                <a:latin typeface="Times New Roman"/>
                <a:cs typeface="Times New Roman"/>
              </a:rPr>
              <a:t> Applying CSR standards throughout the supply chain (</a:t>
            </a:r>
            <a:r>
              <a:rPr lang="en-GB" sz="1400" i="1" dirty="0">
                <a:latin typeface="Times New Roman"/>
                <a:cs typeface="Times New Roman"/>
              </a:rPr>
              <a:t>SA8000</a:t>
            </a:r>
            <a:r>
              <a:rPr lang="en-US" sz="1400" i="1" dirty="0">
                <a:latin typeface="Times New Roman"/>
                <a:cs typeface="Times New Roman"/>
              </a:rPr>
              <a:t>)</a:t>
            </a:r>
          </a:p>
          <a:p>
            <a:pPr lvl="1">
              <a:buFont typeface="Courier New"/>
              <a:buChar char="o"/>
            </a:pPr>
            <a:r>
              <a:rPr lang="en-US" sz="1400" i="1" dirty="0">
                <a:latin typeface="Times New Roman"/>
                <a:cs typeface="Times New Roman"/>
              </a:rPr>
              <a:t> </a:t>
            </a:r>
            <a:r>
              <a:rPr lang="en-GB" sz="1400" i="1" dirty="0">
                <a:latin typeface="Times New Roman"/>
                <a:cs typeface="Times New Roman"/>
              </a:rPr>
              <a:t>Promoting fair trade</a:t>
            </a:r>
          </a:p>
          <a:p>
            <a:pPr lvl="1">
              <a:buFont typeface="Courier New"/>
              <a:buChar char="o"/>
            </a:pPr>
            <a:r>
              <a:rPr lang="en-GB" sz="1400" i="1" dirty="0">
                <a:latin typeface="Times New Roman"/>
                <a:cs typeface="Times New Roman"/>
              </a:rPr>
              <a:t> Setting targets for suppliers</a:t>
            </a:r>
          </a:p>
          <a:p>
            <a:pPr lvl="1">
              <a:buFont typeface="Courier New"/>
              <a:buChar char="o"/>
            </a:pPr>
            <a:r>
              <a:rPr lang="en-GB" sz="1400" i="1" dirty="0">
                <a:latin typeface="Times New Roman"/>
                <a:cs typeface="Times New Roman"/>
              </a:rPr>
              <a:t> </a:t>
            </a:r>
            <a:r>
              <a:rPr lang="en-US" sz="1400" i="1" dirty="0">
                <a:latin typeface="Times New Roman"/>
                <a:cs typeface="Times New Roman"/>
              </a:rPr>
              <a:t>Embedding policies to exclude child and forced </a:t>
            </a:r>
            <a:r>
              <a:rPr lang="en-GB" sz="1400" i="1" dirty="0" smtClean="0">
                <a:latin typeface="Times New Roman"/>
                <a:cs typeface="Times New Roman"/>
              </a:rPr>
              <a:t>labour</a:t>
            </a:r>
            <a:endParaRPr lang="en-GB" sz="1400" dirty="0">
              <a:latin typeface="Times New Roman"/>
              <a:cs typeface="Times New Roman"/>
            </a:endParaRPr>
          </a:p>
          <a:p>
            <a:r>
              <a:rPr lang="en-US" sz="1600" b="1" dirty="0">
                <a:latin typeface="Times New Roman"/>
                <a:cs typeface="Times New Roman"/>
              </a:rPr>
              <a:t>Promoting social and economic inclusion via the supply chain</a:t>
            </a:r>
          </a:p>
          <a:p>
            <a:pPr lvl="1">
              <a:buFont typeface="Courier New"/>
              <a:buChar char="o"/>
            </a:pPr>
            <a:r>
              <a:rPr lang="en-US" sz="1300" dirty="0">
                <a:latin typeface="Times New Roman"/>
                <a:cs typeface="Times New Roman"/>
              </a:rPr>
              <a:t> </a:t>
            </a:r>
            <a:r>
              <a:rPr lang="en-US" sz="1300" i="1" dirty="0">
                <a:latin typeface="Times New Roman"/>
                <a:cs typeface="Times New Roman"/>
              </a:rPr>
              <a:t>Providing access for suppliers run by minority groups</a:t>
            </a:r>
          </a:p>
          <a:p>
            <a:pPr lvl="1">
              <a:buFont typeface="Courier New"/>
              <a:buChar char="o"/>
            </a:pPr>
            <a:r>
              <a:rPr lang="en-US" sz="1300" i="1" dirty="0">
                <a:latin typeface="Times New Roman"/>
                <a:cs typeface="Times New Roman"/>
              </a:rPr>
              <a:t> Providing access for small and local suppliers</a:t>
            </a:r>
          </a:p>
          <a:p>
            <a:pPr lvl="1">
              <a:buFont typeface="Courier New"/>
              <a:buChar char="o"/>
            </a:pPr>
            <a:r>
              <a:rPr lang="en-US" sz="1300" i="1" dirty="0">
                <a:latin typeface="Times New Roman"/>
                <a:cs typeface="Times New Roman"/>
              </a:rPr>
              <a:t> Stimulating a sustainable local economy</a:t>
            </a:r>
          </a:p>
          <a:p>
            <a:endParaRPr lang="en-US"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13</a:t>
            </a:fld>
            <a:endParaRPr lang="en-US"/>
          </a:p>
        </p:txBody>
      </p:sp>
    </p:spTree>
    <p:extLst>
      <p:ext uri="{BB962C8B-B14F-4D97-AF65-F5344CB8AC3E}">
        <p14:creationId xmlns:p14="http://schemas.microsoft.com/office/powerpoint/2010/main" val="290580800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2000"/>
                                        <p:tgtEl>
                                          <p:spTgt spid="3">
                                            <p:txEl>
                                              <p:pRg st="3" end="3"/>
                                            </p:txEl>
                                          </p:spTgt>
                                        </p:tgtEl>
                                      </p:cBhvr>
                                    </p:animEffect>
                                  </p:childTnLst>
                                </p:cTn>
                              </p:par>
                            </p:childTnLst>
                          </p:cTn>
                        </p:par>
                        <p:par>
                          <p:cTn id="24" fill="hold">
                            <p:stCondLst>
                              <p:cond delay="6000"/>
                            </p:stCondLst>
                            <p:childTnLst>
                              <p:par>
                                <p:cTn id="25" presetID="42" presetClass="entr" presetSubtype="0"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0" fill="hold">
                            <p:stCondLst>
                              <p:cond delay="7000"/>
                            </p:stCondLst>
                            <p:childTnLst>
                              <p:par>
                                <p:cTn id="31" presetID="42" presetClass="entr" presetSubtype="0"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6" fill="hold">
                            <p:stCondLst>
                              <p:cond delay="8000"/>
                            </p:stCondLst>
                            <p:childTnLst>
                              <p:par>
                                <p:cTn id="37" presetID="42" presetClass="entr" presetSubtype="0" fill="hold"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2" fill="hold">
                            <p:stCondLst>
                              <p:cond delay="9000"/>
                            </p:stCondLst>
                            <p:childTnLst>
                              <p:par>
                                <p:cTn id="43" presetID="42" presetClass="entr" presetSubtype="0" fill="hold" nodeType="after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48" fill="hold">
                            <p:stCondLst>
                              <p:cond delay="10000"/>
                            </p:stCondLst>
                            <p:childTnLst>
                              <p:par>
                                <p:cTn id="49" presetID="42" presetClass="entr" presetSubtype="0" fill="hold" nodeType="after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54" fill="hold">
                            <p:stCondLst>
                              <p:cond delay="11000"/>
                            </p:stCondLst>
                            <p:childTnLst>
                              <p:par>
                                <p:cTn id="55" presetID="42" presetClass="entr" presetSubtype="0" fill="hold"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1000"/>
                                        <p:tgtEl>
                                          <p:spTgt spid="3">
                                            <p:txEl>
                                              <p:pRg st="9" end="9"/>
                                            </p:txEl>
                                          </p:spTgt>
                                        </p:tgtEl>
                                      </p:cBhvr>
                                    </p:animEffect>
                                    <p:anim calcmode="lin" valueType="num">
                                      <p:cBhvr>
                                        <p:cTn id="5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60" fill="hold">
                            <p:stCondLst>
                              <p:cond delay="12000"/>
                            </p:stCondLst>
                            <p:childTnLst>
                              <p:par>
                                <p:cTn id="61" presetID="22" presetClass="entr" presetSubtype="8" fill="hold" nodeType="after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wipe(left)">
                                      <p:cBhvr>
                                        <p:cTn id="63" dur="2000"/>
                                        <p:tgtEl>
                                          <p:spTgt spid="3">
                                            <p:txEl>
                                              <p:pRg st="10" end="10"/>
                                            </p:txEl>
                                          </p:spTgt>
                                        </p:tgtEl>
                                      </p:cBhvr>
                                    </p:animEffect>
                                  </p:childTnLst>
                                </p:cTn>
                              </p:par>
                            </p:childTnLst>
                          </p:cTn>
                        </p:par>
                        <p:par>
                          <p:cTn id="64" fill="hold">
                            <p:stCondLst>
                              <p:cond delay="14000"/>
                            </p:stCondLst>
                            <p:childTnLst>
                              <p:par>
                                <p:cTn id="65" presetID="42" presetClass="entr" presetSubtype="0" fill="hold" nodeType="after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1000"/>
                                        <p:tgtEl>
                                          <p:spTgt spid="3">
                                            <p:txEl>
                                              <p:pRg st="11" end="11"/>
                                            </p:txEl>
                                          </p:spTgt>
                                        </p:tgtEl>
                                      </p:cBhvr>
                                    </p:animEffect>
                                    <p:anim calcmode="lin" valueType="num">
                                      <p:cBhvr>
                                        <p:cTn id="6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par>
                          <p:cTn id="70" fill="hold">
                            <p:stCondLst>
                              <p:cond delay="15000"/>
                            </p:stCondLst>
                            <p:childTnLst>
                              <p:par>
                                <p:cTn id="71" presetID="42" presetClass="entr" presetSubtype="0" fill="hold" nodeType="after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Effect transition="in" filter="fade">
                                      <p:cBhvr>
                                        <p:cTn id="73" dur="1000"/>
                                        <p:tgtEl>
                                          <p:spTgt spid="3">
                                            <p:txEl>
                                              <p:pRg st="12" end="12"/>
                                            </p:txEl>
                                          </p:spTgt>
                                        </p:tgtEl>
                                      </p:cBhvr>
                                    </p:animEffect>
                                    <p:anim calcmode="lin" valueType="num">
                                      <p:cBhvr>
                                        <p:cTn id="7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par>
                          <p:cTn id="76" fill="hold">
                            <p:stCondLst>
                              <p:cond delay="16000"/>
                            </p:stCondLst>
                            <p:childTnLst>
                              <p:par>
                                <p:cTn id="77" presetID="42" presetClass="entr" presetSubtype="0" fill="hold" nodeType="after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Effect transition="in" filter="fade">
                                      <p:cBhvr>
                                        <p:cTn id="79" dur="1000"/>
                                        <p:tgtEl>
                                          <p:spTgt spid="3">
                                            <p:txEl>
                                              <p:pRg st="13" end="13"/>
                                            </p:txEl>
                                          </p:spTgt>
                                        </p:tgtEl>
                                      </p:cBhvr>
                                    </p:animEffect>
                                    <p:anim calcmode="lin" valueType="num">
                                      <p:cBhvr>
                                        <p:cTn id="80"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1"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a:cs typeface="Times New Roman"/>
              </a:rPr>
              <a:t>Marketplace </a:t>
            </a:r>
            <a:r>
              <a:rPr lang="en-US" dirty="0" smtClean="0">
                <a:latin typeface="Times New Roman"/>
                <a:cs typeface="Times New Roman"/>
              </a:rPr>
              <a:t>Activities</a:t>
            </a:r>
            <a:endParaRPr lang="en-US" dirty="0">
              <a:latin typeface="Times New Roman"/>
              <a:cs typeface="Times New Roman"/>
            </a:endParaRPr>
          </a:p>
        </p:txBody>
      </p:sp>
      <p:sp>
        <p:nvSpPr>
          <p:cNvPr id="3" name="Content Placeholder 2"/>
          <p:cNvSpPr>
            <a:spLocks noGrp="1"/>
          </p:cNvSpPr>
          <p:nvPr>
            <p:ph idx="1"/>
          </p:nvPr>
        </p:nvSpPr>
        <p:spPr/>
        <p:txBody>
          <a:bodyPr>
            <a:normAutofit fontScale="85000" lnSpcReduction="20000"/>
          </a:bodyPr>
          <a:lstStyle/>
          <a:p>
            <a:r>
              <a:rPr lang="en-GB" b="1" dirty="0">
                <a:latin typeface="Times New Roman"/>
                <a:cs typeface="Times New Roman"/>
              </a:rPr>
              <a:t>Responsible customer relations including marketing and advertising </a:t>
            </a:r>
          </a:p>
          <a:p>
            <a:pPr lvl="1">
              <a:buFont typeface="Courier New"/>
              <a:buChar char="o"/>
            </a:pPr>
            <a:r>
              <a:rPr lang="en-GB" b="1" i="1" dirty="0">
                <a:latin typeface="Times New Roman"/>
                <a:cs typeface="Times New Roman"/>
              </a:rPr>
              <a:t> </a:t>
            </a:r>
            <a:r>
              <a:rPr lang="en-GB" i="1" dirty="0" smtClean="0">
                <a:latin typeface="Times New Roman"/>
                <a:cs typeface="Times New Roman"/>
              </a:rPr>
              <a:t>No </a:t>
            </a:r>
            <a:r>
              <a:rPr lang="en-GB" i="1" dirty="0">
                <a:latin typeface="Times New Roman"/>
                <a:cs typeface="Times New Roman"/>
              </a:rPr>
              <a:t>misleading advertising </a:t>
            </a:r>
          </a:p>
          <a:p>
            <a:pPr lvl="1">
              <a:buFont typeface="Courier New"/>
              <a:buChar char="o"/>
            </a:pPr>
            <a:r>
              <a:rPr lang="en-GB" i="1" dirty="0">
                <a:latin typeface="Times New Roman"/>
                <a:cs typeface="Times New Roman"/>
              </a:rPr>
              <a:t> Clear product information (safety environmental)</a:t>
            </a:r>
          </a:p>
          <a:p>
            <a:pPr lvl="1">
              <a:buFont typeface="Courier New"/>
              <a:buChar char="o"/>
            </a:pPr>
            <a:r>
              <a:rPr lang="en-GB" i="1" dirty="0">
                <a:latin typeface="Times New Roman"/>
                <a:cs typeface="Times New Roman"/>
              </a:rPr>
              <a:t> </a:t>
            </a:r>
            <a:r>
              <a:rPr lang="en-GB" i="1" dirty="0" smtClean="0">
                <a:latin typeface="Times New Roman"/>
                <a:cs typeface="Times New Roman"/>
              </a:rPr>
              <a:t>Linking </a:t>
            </a:r>
            <a:r>
              <a:rPr lang="en-GB" i="1" dirty="0">
                <a:latin typeface="Times New Roman"/>
                <a:cs typeface="Times New Roman"/>
              </a:rPr>
              <a:t>sales to charitable organisation</a:t>
            </a:r>
          </a:p>
          <a:p>
            <a:pPr lvl="1">
              <a:buFont typeface="Courier New"/>
              <a:buChar char="o"/>
            </a:pPr>
            <a:r>
              <a:rPr lang="en-GB" i="1" dirty="0">
                <a:latin typeface="Times New Roman"/>
                <a:cs typeface="Times New Roman"/>
              </a:rPr>
              <a:t> </a:t>
            </a:r>
            <a:r>
              <a:rPr lang="en-GB" i="1" dirty="0" smtClean="0">
                <a:latin typeface="Times New Roman"/>
                <a:cs typeface="Times New Roman"/>
              </a:rPr>
              <a:t>Listening </a:t>
            </a:r>
            <a:r>
              <a:rPr lang="en-GB" i="1" dirty="0">
                <a:latin typeface="Times New Roman"/>
                <a:cs typeface="Times New Roman"/>
              </a:rPr>
              <a:t>to customers feedback and suggestions for new product </a:t>
            </a:r>
            <a:endParaRPr lang="en-GB" i="1" dirty="0" smtClean="0">
              <a:latin typeface="Times New Roman"/>
              <a:cs typeface="Times New Roman"/>
            </a:endParaRPr>
          </a:p>
          <a:p>
            <a:r>
              <a:rPr lang="en-GB" b="1" dirty="0" smtClean="0">
                <a:latin typeface="Times New Roman"/>
                <a:cs typeface="Times New Roman"/>
              </a:rPr>
              <a:t>Product </a:t>
            </a:r>
            <a:r>
              <a:rPr lang="en-GB" b="1" dirty="0">
                <a:latin typeface="Times New Roman"/>
                <a:cs typeface="Times New Roman"/>
              </a:rPr>
              <a:t>responsibility </a:t>
            </a:r>
          </a:p>
          <a:p>
            <a:pPr lvl="1">
              <a:buFont typeface="Courier New"/>
              <a:buChar char="o"/>
            </a:pPr>
            <a:r>
              <a:rPr lang="en-GB" i="1" dirty="0">
                <a:latin typeface="Times New Roman"/>
                <a:cs typeface="Times New Roman"/>
              </a:rPr>
              <a:t> Sourcing raw material to disposal at the end of its useful life</a:t>
            </a:r>
          </a:p>
          <a:p>
            <a:pPr lvl="1">
              <a:buFont typeface="Courier New"/>
              <a:buChar char="o"/>
            </a:pPr>
            <a:r>
              <a:rPr lang="en-GB" i="1" dirty="0">
                <a:latin typeface="Times New Roman"/>
                <a:cs typeface="Times New Roman"/>
              </a:rPr>
              <a:t> Introducing potential harmful effect of use</a:t>
            </a:r>
          </a:p>
          <a:p>
            <a:pPr lvl="1">
              <a:buFont typeface="Courier New"/>
              <a:buChar char="o"/>
            </a:pPr>
            <a:r>
              <a:rPr lang="en-GB" i="1" dirty="0">
                <a:latin typeface="Times New Roman"/>
                <a:cs typeface="Times New Roman"/>
              </a:rPr>
              <a:t> Vulnerable consumer protection</a:t>
            </a:r>
          </a:p>
          <a:p>
            <a:pPr lvl="1">
              <a:buFont typeface="Courier New"/>
              <a:buChar char="o"/>
            </a:pPr>
            <a:r>
              <a:rPr lang="en-GB" i="1" dirty="0" smtClean="0">
                <a:latin typeface="Times New Roman"/>
                <a:cs typeface="Times New Roman"/>
              </a:rPr>
              <a:t>Consider </a:t>
            </a:r>
            <a:r>
              <a:rPr lang="en-GB" i="1" dirty="0">
                <a:latin typeface="Times New Roman"/>
                <a:cs typeface="Times New Roman"/>
              </a:rPr>
              <a:t>life-cycle of the product </a:t>
            </a:r>
            <a:endParaRPr lang="en-GB" dirty="0">
              <a:latin typeface="Times New Roman"/>
              <a:cs typeface="Times New Roman"/>
            </a:endParaRPr>
          </a:p>
          <a:p>
            <a:r>
              <a:rPr lang="en-US" b="1" dirty="0">
                <a:latin typeface="Times New Roman"/>
                <a:cs typeface="Times New Roman"/>
              </a:rPr>
              <a:t>Ethical competition</a:t>
            </a:r>
          </a:p>
          <a:p>
            <a:pPr lvl="1">
              <a:buFont typeface="Courier New"/>
              <a:buChar char="o"/>
            </a:pPr>
            <a:r>
              <a:rPr lang="en-US" i="1" dirty="0" smtClean="0">
                <a:latin typeface="Times New Roman"/>
                <a:cs typeface="Times New Roman"/>
              </a:rPr>
              <a:t>Ensure </a:t>
            </a:r>
            <a:r>
              <a:rPr lang="en-US" i="1" dirty="0">
                <a:latin typeface="Times New Roman"/>
                <a:cs typeface="Times New Roman"/>
              </a:rPr>
              <a:t>fair price</a:t>
            </a:r>
          </a:p>
          <a:p>
            <a:pPr lvl="1">
              <a:buFont typeface="Courier New"/>
              <a:buChar char="o"/>
            </a:pPr>
            <a:r>
              <a:rPr lang="en-US" i="1" dirty="0">
                <a:latin typeface="Times New Roman"/>
                <a:cs typeface="Times New Roman"/>
              </a:rPr>
              <a:t> Avoid unreasonable acts in sales (high pressure selling techniques, sales bonus system</a:t>
            </a:r>
            <a:r>
              <a:rPr lang="en-US" dirty="0">
                <a:latin typeface="Times New Roman"/>
                <a:cs typeface="Times New Roman"/>
              </a:rPr>
              <a:t>)</a:t>
            </a: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14</a:t>
            </a:fld>
            <a:endParaRPr lang="en-US"/>
          </a:p>
        </p:txBody>
      </p:sp>
    </p:spTree>
    <p:extLst>
      <p:ext uri="{BB962C8B-B14F-4D97-AF65-F5344CB8AC3E}">
        <p14:creationId xmlns:p14="http://schemas.microsoft.com/office/powerpoint/2010/main" val="91736642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3000"/>
                                        <p:tgtEl>
                                          <p:spTgt spid="3">
                                            <p:txEl>
                                              <p:pRg st="0" end="0"/>
                                            </p:txEl>
                                          </p:spTgt>
                                        </p:tgtEl>
                                      </p:cBhvr>
                                    </p:animEffect>
                                  </p:childTnLst>
                                </p:cTn>
                              </p:par>
                            </p:childTnLst>
                          </p:cTn>
                        </p:par>
                        <p:par>
                          <p:cTn id="8" fill="hold">
                            <p:stCondLst>
                              <p:cond delay="3000"/>
                            </p:stCondLst>
                            <p:childTnLst>
                              <p:par>
                                <p:cTn id="9" presetID="42"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42"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5000"/>
                            </p:stCondLst>
                            <p:childTnLst>
                              <p:par>
                                <p:cTn id="21" presetID="42"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2" fill="hold">
                            <p:stCondLst>
                              <p:cond delay="7000"/>
                            </p:stCondLst>
                            <p:childTnLst>
                              <p:par>
                                <p:cTn id="33" presetID="22" presetClass="entr" presetSubtype="8"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3000"/>
                                        <p:tgtEl>
                                          <p:spTgt spid="3">
                                            <p:txEl>
                                              <p:pRg st="5" end="5"/>
                                            </p:txEl>
                                          </p:spTgt>
                                        </p:tgtEl>
                                      </p:cBhvr>
                                    </p:animEffect>
                                  </p:childTnLst>
                                </p:cTn>
                              </p:par>
                            </p:childTnLst>
                          </p:cTn>
                        </p:par>
                        <p:par>
                          <p:cTn id="36" fill="hold">
                            <p:stCondLst>
                              <p:cond delay="10000"/>
                            </p:stCondLst>
                            <p:childTnLst>
                              <p:par>
                                <p:cTn id="37" presetID="42" presetClass="entr" presetSubtype="0" fill="hold"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2" fill="hold">
                            <p:stCondLst>
                              <p:cond delay="11000"/>
                            </p:stCondLst>
                            <p:childTnLst>
                              <p:par>
                                <p:cTn id="43" presetID="42" presetClass="entr" presetSubtype="0" fill="hold" nodeType="after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48" fill="hold">
                            <p:stCondLst>
                              <p:cond delay="12000"/>
                            </p:stCondLst>
                            <p:childTnLst>
                              <p:par>
                                <p:cTn id="49" presetID="42" presetClass="entr" presetSubtype="0" fill="hold" nodeType="after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54" fill="hold">
                            <p:stCondLst>
                              <p:cond delay="13000"/>
                            </p:stCondLst>
                            <p:childTnLst>
                              <p:par>
                                <p:cTn id="55" presetID="42" presetClass="entr" presetSubtype="0" fill="hold"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1000"/>
                                        <p:tgtEl>
                                          <p:spTgt spid="3">
                                            <p:txEl>
                                              <p:pRg st="9" end="9"/>
                                            </p:txEl>
                                          </p:spTgt>
                                        </p:tgtEl>
                                      </p:cBhvr>
                                    </p:animEffect>
                                    <p:anim calcmode="lin" valueType="num">
                                      <p:cBhvr>
                                        <p:cTn id="5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60" fill="hold">
                            <p:stCondLst>
                              <p:cond delay="14000"/>
                            </p:stCondLst>
                            <p:childTnLst>
                              <p:par>
                                <p:cTn id="61" presetID="22" presetClass="entr" presetSubtype="8" fill="hold" nodeType="after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wipe(left)">
                                      <p:cBhvr>
                                        <p:cTn id="63" dur="3000"/>
                                        <p:tgtEl>
                                          <p:spTgt spid="3">
                                            <p:txEl>
                                              <p:pRg st="10" end="10"/>
                                            </p:txEl>
                                          </p:spTgt>
                                        </p:tgtEl>
                                      </p:cBhvr>
                                    </p:animEffect>
                                  </p:childTnLst>
                                </p:cTn>
                              </p:par>
                            </p:childTnLst>
                          </p:cTn>
                        </p:par>
                        <p:par>
                          <p:cTn id="64" fill="hold">
                            <p:stCondLst>
                              <p:cond delay="17000"/>
                            </p:stCondLst>
                            <p:childTnLst>
                              <p:par>
                                <p:cTn id="65" presetID="42" presetClass="entr" presetSubtype="0" fill="hold" nodeType="after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1000"/>
                                        <p:tgtEl>
                                          <p:spTgt spid="3">
                                            <p:txEl>
                                              <p:pRg st="11" end="11"/>
                                            </p:txEl>
                                          </p:spTgt>
                                        </p:tgtEl>
                                      </p:cBhvr>
                                    </p:animEffect>
                                    <p:anim calcmode="lin" valueType="num">
                                      <p:cBhvr>
                                        <p:cTn id="6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par>
                          <p:cTn id="70" fill="hold">
                            <p:stCondLst>
                              <p:cond delay="18000"/>
                            </p:stCondLst>
                            <p:childTnLst>
                              <p:par>
                                <p:cTn id="71" presetID="42" presetClass="entr" presetSubtype="0" fill="hold" nodeType="after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Effect transition="in" filter="fade">
                                      <p:cBhvr>
                                        <p:cTn id="73" dur="1000"/>
                                        <p:tgtEl>
                                          <p:spTgt spid="3">
                                            <p:txEl>
                                              <p:pRg st="12" end="12"/>
                                            </p:txEl>
                                          </p:spTgt>
                                        </p:tgtEl>
                                      </p:cBhvr>
                                    </p:animEffect>
                                    <p:anim calcmode="lin" valueType="num">
                                      <p:cBhvr>
                                        <p:cTn id="7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a:cs typeface="Times New Roman"/>
              </a:rPr>
              <a:t>Community </a:t>
            </a:r>
            <a:r>
              <a:rPr lang="en-US" dirty="0" smtClean="0">
                <a:latin typeface="Times New Roman"/>
                <a:cs typeface="Times New Roman"/>
              </a:rPr>
              <a:t>Activities</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sz="1800" dirty="0">
                <a:latin typeface="Times New Roman"/>
                <a:cs typeface="Times New Roman"/>
              </a:rPr>
              <a:t>Supporting charity </a:t>
            </a:r>
            <a:endParaRPr lang="en-US" sz="1800" dirty="0" smtClean="0">
              <a:latin typeface="Times New Roman"/>
              <a:cs typeface="Times New Roman"/>
            </a:endParaRPr>
          </a:p>
          <a:p>
            <a:endParaRPr lang="en-US" sz="1800" dirty="0">
              <a:latin typeface="Times New Roman"/>
              <a:cs typeface="Times New Roman"/>
            </a:endParaRPr>
          </a:p>
          <a:p>
            <a:r>
              <a:rPr lang="en-US" sz="1800" dirty="0">
                <a:latin typeface="Times New Roman"/>
                <a:cs typeface="Times New Roman"/>
              </a:rPr>
              <a:t>Engaging in partnerships with community </a:t>
            </a:r>
            <a:r>
              <a:rPr lang="en-US" sz="1800" dirty="0" smtClean="0">
                <a:latin typeface="Times New Roman"/>
                <a:cs typeface="Times New Roman"/>
              </a:rPr>
              <a:t>organizations</a:t>
            </a:r>
          </a:p>
          <a:p>
            <a:endParaRPr lang="en-US" sz="1800" dirty="0">
              <a:latin typeface="Times New Roman"/>
              <a:cs typeface="Times New Roman"/>
            </a:endParaRPr>
          </a:p>
          <a:p>
            <a:r>
              <a:rPr lang="en-US" sz="1800" dirty="0">
                <a:latin typeface="Times New Roman"/>
                <a:cs typeface="Times New Roman"/>
              </a:rPr>
              <a:t>Promoting the company in partnership with supported </a:t>
            </a:r>
            <a:r>
              <a:rPr lang="en-US" sz="1800" dirty="0" smtClean="0">
                <a:latin typeface="Times New Roman"/>
                <a:cs typeface="Times New Roman"/>
              </a:rPr>
              <a:t>organization</a:t>
            </a:r>
          </a:p>
          <a:p>
            <a:endParaRPr lang="en-US" sz="1800" dirty="0">
              <a:latin typeface="Times New Roman"/>
              <a:cs typeface="Times New Roman"/>
            </a:endParaRPr>
          </a:p>
          <a:p>
            <a:r>
              <a:rPr lang="en-US" sz="1800" dirty="0">
                <a:latin typeface="Times New Roman"/>
                <a:cs typeface="Times New Roman"/>
              </a:rPr>
              <a:t>Donate for reasonable </a:t>
            </a:r>
            <a:r>
              <a:rPr lang="en-US" sz="1800" dirty="0" smtClean="0">
                <a:latin typeface="Times New Roman"/>
                <a:cs typeface="Times New Roman"/>
              </a:rPr>
              <a:t>causes</a:t>
            </a:r>
          </a:p>
          <a:p>
            <a:endParaRPr lang="en-US" sz="1800" dirty="0">
              <a:latin typeface="Times New Roman"/>
              <a:cs typeface="Times New Roman"/>
            </a:endParaRPr>
          </a:p>
          <a:p>
            <a:r>
              <a:rPr lang="en-US" sz="1800" dirty="0" smtClean="0">
                <a:latin typeface="Times New Roman"/>
                <a:cs typeface="Times New Roman"/>
              </a:rPr>
              <a:t>Sponsoring</a:t>
            </a:r>
            <a:endParaRPr lang="en-US" sz="1800" dirty="0">
              <a:latin typeface="Times New Roman"/>
              <a:cs typeface="Times New Roman"/>
            </a:endParaRPr>
          </a:p>
          <a:p>
            <a:pPr marL="0" indent="0">
              <a:buNone/>
            </a:pPr>
            <a:endParaRPr lang="en-US"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15</a:t>
            </a:fld>
            <a:endParaRPr lang="en-US"/>
          </a:p>
        </p:txBody>
      </p:sp>
    </p:spTree>
    <p:extLst>
      <p:ext uri="{BB962C8B-B14F-4D97-AF65-F5344CB8AC3E}">
        <p14:creationId xmlns:p14="http://schemas.microsoft.com/office/powerpoint/2010/main" val="4841454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left)">
                                      <p:cBhvr>
                                        <p:cTn id="11" dur="2000"/>
                                        <p:tgtEl>
                                          <p:spTgt spid="3">
                                            <p:txEl>
                                              <p:pRg st="2" end="2"/>
                                            </p:txEl>
                                          </p:spTgt>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ipe(left)">
                                      <p:cBhvr>
                                        <p:cTn id="15" dur="2000"/>
                                        <p:tgtEl>
                                          <p:spTgt spid="3">
                                            <p:txEl>
                                              <p:pRg st="4" end="4"/>
                                            </p:txEl>
                                          </p:spTgt>
                                        </p:tgtEl>
                                      </p:cBhvr>
                                    </p:animEffect>
                                  </p:childTnLst>
                                </p:cTn>
                              </p:par>
                            </p:childTnLst>
                          </p:cTn>
                        </p:par>
                        <p:par>
                          <p:cTn id="16" fill="hold">
                            <p:stCondLst>
                              <p:cond delay="6000"/>
                            </p:stCondLst>
                            <p:childTnLst>
                              <p:par>
                                <p:cTn id="17" presetID="22" presetClass="entr" presetSubtype="8"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ipe(left)">
                                      <p:cBhvr>
                                        <p:cTn id="19" dur="2000"/>
                                        <p:tgtEl>
                                          <p:spTgt spid="3">
                                            <p:txEl>
                                              <p:pRg st="6" end="6"/>
                                            </p:txEl>
                                          </p:spTgt>
                                        </p:tgtEl>
                                      </p:cBhvr>
                                    </p:animEffect>
                                  </p:childTnLst>
                                </p:cTn>
                              </p:par>
                            </p:childTnLst>
                          </p:cTn>
                        </p:par>
                        <p:par>
                          <p:cTn id="20" fill="hold">
                            <p:stCondLst>
                              <p:cond delay="8000"/>
                            </p:stCondLst>
                            <p:childTnLst>
                              <p:par>
                                <p:cTn id="21" presetID="22" presetClass="entr" presetSubtype="8"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wipe(left)">
                                      <p:cBhvr>
                                        <p:cTn id="2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Times New Roman"/>
                <a:cs typeface="Times New Roman"/>
              </a:rPr>
              <a:t>Environmental Activities</a:t>
            </a:r>
            <a:endParaRPr lang="zh-CN" altLang="en-US" dirty="0">
              <a:latin typeface="Times New Roman"/>
              <a:cs typeface="Times New Roman"/>
            </a:endParaRPr>
          </a:p>
        </p:txBody>
      </p:sp>
      <p:sp>
        <p:nvSpPr>
          <p:cNvPr id="3" name="Content Placeholder 2"/>
          <p:cNvSpPr>
            <a:spLocks noGrp="1"/>
          </p:cNvSpPr>
          <p:nvPr>
            <p:ph idx="1"/>
          </p:nvPr>
        </p:nvSpPr>
        <p:spPr/>
        <p:txBody>
          <a:bodyPr>
            <a:normAutofit fontScale="85000" lnSpcReduction="20000"/>
          </a:bodyPr>
          <a:lstStyle/>
          <a:p>
            <a:r>
              <a:rPr lang="en-GB" b="1" dirty="0">
                <a:latin typeface="Times New Roman"/>
                <a:cs typeface="Times New Roman"/>
              </a:rPr>
              <a:t>Resource and energy </a:t>
            </a:r>
            <a:r>
              <a:rPr lang="en-GB" b="1" dirty="0" smtClean="0">
                <a:latin typeface="Times New Roman"/>
                <a:cs typeface="Times New Roman"/>
              </a:rPr>
              <a:t>use</a:t>
            </a:r>
          </a:p>
          <a:p>
            <a:pPr lvl="1"/>
            <a:r>
              <a:rPr lang="en-GB" i="1" dirty="0">
                <a:latin typeface="Times New Roman"/>
                <a:cs typeface="Times New Roman"/>
              </a:rPr>
              <a:t>Running awareness initiatives for employees on efficient energy and resource use</a:t>
            </a:r>
            <a:r>
              <a:rPr lang="zh-CN" altLang="en-US" i="1" dirty="0">
                <a:latin typeface="Times New Roman"/>
                <a:cs typeface="Times New Roman"/>
              </a:rPr>
              <a:t> </a:t>
            </a:r>
            <a:endParaRPr lang="en-GB" altLang="zh-CN" i="1" dirty="0" smtClean="0">
              <a:latin typeface="Times New Roman"/>
              <a:cs typeface="Times New Roman"/>
            </a:endParaRPr>
          </a:p>
          <a:p>
            <a:pPr lvl="1"/>
            <a:r>
              <a:rPr lang="en-GB" i="1" dirty="0">
                <a:latin typeface="Times New Roman"/>
                <a:cs typeface="Times New Roman"/>
              </a:rPr>
              <a:t>Using ‘green’ </a:t>
            </a:r>
            <a:r>
              <a:rPr lang="en-GB" i="1" dirty="0" smtClean="0">
                <a:latin typeface="Times New Roman"/>
                <a:cs typeface="Times New Roman"/>
              </a:rPr>
              <a:t>technologies</a:t>
            </a:r>
          </a:p>
          <a:p>
            <a:pPr lvl="1"/>
            <a:r>
              <a:rPr lang="en-GB" i="1" dirty="0">
                <a:latin typeface="Times New Roman"/>
                <a:cs typeface="Times New Roman"/>
              </a:rPr>
              <a:t>Improving energy efficiency </a:t>
            </a:r>
            <a:endParaRPr lang="en-GB" i="1" dirty="0" smtClean="0">
              <a:latin typeface="Times New Roman"/>
              <a:cs typeface="Times New Roman"/>
            </a:endParaRPr>
          </a:p>
          <a:p>
            <a:pPr lvl="1"/>
            <a:r>
              <a:rPr lang="en-GB" i="1" dirty="0">
                <a:latin typeface="Times New Roman"/>
                <a:cs typeface="Times New Roman"/>
              </a:rPr>
              <a:t>Purchasing ‘green’ materials</a:t>
            </a:r>
            <a:r>
              <a:rPr lang="zh-CN" altLang="en-US" i="1" dirty="0">
                <a:latin typeface="Times New Roman"/>
                <a:cs typeface="Times New Roman"/>
              </a:rPr>
              <a:t> </a:t>
            </a:r>
            <a:endParaRPr lang="en-GB" i="1" dirty="0" smtClean="0">
              <a:latin typeface="Times New Roman"/>
              <a:cs typeface="Times New Roman"/>
            </a:endParaRPr>
          </a:p>
          <a:p>
            <a:r>
              <a:rPr lang="en-GB" b="1" dirty="0" smtClean="0">
                <a:latin typeface="Times New Roman"/>
                <a:cs typeface="Times New Roman"/>
              </a:rPr>
              <a:t>Pollution and waste management</a:t>
            </a:r>
          </a:p>
          <a:p>
            <a:pPr lvl="1"/>
            <a:r>
              <a:rPr lang="en-GB" i="1" dirty="0">
                <a:latin typeface="Times New Roman"/>
                <a:cs typeface="Times New Roman"/>
              </a:rPr>
              <a:t>Reusing and </a:t>
            </a:r>
            <a:r>
              <a:rPr lang="en-GB" i="1" dirty="0" smtClean="0">
                <a:latin typeface="Times New Roman"/>
                <a:cs typeface="Times New Roman"/>
              </a:rPr>
              <a:t>recycling</a:t>
            </a:r>
          </a:p>
          <a:p>
            <a:pPr lvl="1"/>
            <a:r>
              <a:rPr lang="en-GB" i="1" dirty="0">
                <a:latin typeface="Times New Roman"/>
                <a:cs typeface="Times New Roman"/>
              </a:rPr>
              <a:t>Treating emissions</a:t>
            </a:r>
            <a:r>
              <a:rPr lang="zh-CN" altLang="en-US" i="1" dirty="0">
                <a:latin typeface="Times New Roman"/>
                <a:cs typeface="Times New Roman"/>
              </a:rPr>
              <a:t> </a:t>
            </a:r>
            <a:endParaRPr lang="en-GB" i="1" dirty="0" smtClean="0">
              <a:latin typeface="Times New Roman"/>
              <a:cs typeface="Times New Roman"/>
            </a:endParaRPr>
          </a:p>
          <a:p>
            <a:r>
              <a:rPr lang="en-GB" b="1" dirty="0" smtClean="0">
                <a:latin typeface="Times New Roman"/>
                <a:cs typeface="Times New Roman"/>
              </a:rPr>
              <a:t>Environmental product responsibility</a:t>
            </a:r>
          </a:p>
          <a:p>
            <a:pPr lvl="1"/>
            <a:r>
              <a:rPr lang="en-GB" i="1" dirty="0">
                <a:latin typeface="Times New Roman"/>
                <a:cs typeface="Times New Roman"/>
              </a:rPr>
              <a:t>Managing the supply chain for environmental benefit</a:t>
            </a:r>
            <a:r>
              <a:rPr lang="zh-CN" altLang="en-US" i="1" dirty="0">
                <a:latin typeface="Times New Roman"/>
                <a:cs typeface="Times New Roman"/>
              </a:rPr>
              <a:t> </a:t>
            </a:r>
            <a:endParaRPr lang="en-GB" altLang="zh-CN" i="1" dirty="0" smtClean="0">
              <a:latin typeface="Times New Roman"/>
              <a:cs typeface="Times New Roman"/>
            </a:endParaRPr>
          </a:p>
          <a:p>
            <a:pPr lvl="1"/>
            <a:r>
              <a:rPr lang="en-GB" i="1" dirty="0">
                <a:latin typeface="Times New Roman"/>
                <a:cs typeface="Times New Roman"/>
              </a:rPr>
              <a:t>Certifying and labelling products</a:t>
            </a:r>
            <a:r>
              <a:rPr lang="zh-CN" altLang="en-US" i="1" dirty="0">
                <a:latin typeface="Times New Roman"/>
                <a:cs typeface="Times New Roman"/>
              </a:rPr>
              <a:t> </a:t>
            </a:r>
            <a:endParaRPr lang="en-GB" i="1" dirty="0">
              <a:latin typeface="Times New Roman"/>
              <a:cs typeface="Times New Roman"/>
            </a:endParaRPr>
          </a:p>
          <a:p>
            <a:r>
              <a:rPr lang="en-GB" b="1" dirty="0">
                <a:latin typeface="Times New Roman"/>
                <a:cs typeface="Times New Roman"/>
              </a:rPr>
              <a:t>Transport </a:t>
            </a:r>
            <a:r>
              <a:rPr lang="en-GB" b="1" dirty="0" smtClean="0">
                <a:latin typeface="Times New Roman"/>
                <a:cs typeface="Times New Roman"/>
              </a:rPr>
              <a:t>planning</a:t>
            </a:r>
          </a:p>
          <a:p>
            <a:pPr lvl="1"/>
            <a:r>
              <a:rPr lang="en-GB" i="1" dirty="0">
                <a:latin typeface="Times New Roman"/>
                <a:cs typeface="Times New Roman"/>
              </a:rPr>
              <a:t>Reducing goods transport</a:t>
            </a:r>
            <a:r>
              <a:rPr lang="zh-CN" altLang="en-US" i="1" dirty="0">
                <a:latin typeface="Times New Roman"/>
                <a:cs typeface="Times New Roman"/>
              </a:rPr>
              <a:t> </a:t>
            </a:r>
            <a:endParaRPr lang="en-US" i="1"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16</a:t>
            </a:fld>
            <a:endParaRPr lang="en-US"/>
          </a:p>
        </p:txBody>
      </p:sp>
    </p:spTree>
    <p:extLst>
      <p:ext uri="{BB962C8B-B14F-4D97-AF65-F5344CB8AC3E}">
        <p14:creationId xmlns:p14="http://schemas.microsoft.com/office/powerpoint/2010/main" val="319673074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3000"/>
                                        <p:tgtEl>
                                          <p:spTgt spid="3">
                                            <p:txEl>
                                              <p:pRg st="0" end="0"/>
                                            </p:txEl>
                                          </p:spTgt>
                                        </p:tgtEl>
                                      </p:cBhvr>
                                    </p:animEffect>
                                  </p:childTnLst>
                                </p:cTn>
                              </p:par>
                            </p:childTnLst>
                          </p:cTn>
                        </p:par>
                        <p:par>
                          <p:cTn id="8" fill="hold">
                            <p:stCondLst>
                              <p:cond delay="3000"/>
                            </p:stCondLst>
                            <p:childTnLst>
                              <p:par>
                                <p:cTn id="9" presetID="42"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42"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5000"/>
                            </p:stCondLst>
                            <p:childTnLst>
                              <p:par>
                                <p:cTn id="21" presetID="42"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2" fill="hold">
                            <p:stCondLst>
                              <p:cond delay="7000"/>
                            </p:stCondLst>
                            <p:childTnLst>
                              <p:par>
                                <p:cTn id="33" presetID="22" presetClass="entr" presetSubtype="8"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3000"/>
                                        <p:tgtEl>
                                          <p:spTgt spid="3">
                                            <p:txEl>
                                              <p:pRg st="5" end="5"/>
                                            </p:txEl>
                                          </p:spTgt>
                                        </p:tgtEl>
                                      </p:cBhvr>
                                    </p:animEffect>
                                  </p:childTnLst>
                                </p:cTn>
                              </p:par>
                            </p:childTnLst>
                          </p:cTn>
                        </p:par>
                        <p:par>
                          <p:cTn id="36" fill="hold">
                            <p:stCondLst>
                              <p:cond delay="10000"/>
                            </p:stCondLst>
                            <p:childTnLst>
                              <p:par>
                                <p:cTn id="37" presetID="42" presetClass="entr" presetSubtype="0" fill="hold"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2" fill="hold">
                            <p:stCondLst>
                              <p:cond delay="11000"/>
                            </p:stCondLst>
                            <p:childTnLst>
                              <p:par>
                                <p:cTn id="43" presetID="42" presetClass="entr" presetSubtype="0" fill="hold" nodeType="after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48" fill="hold">
                            <p:stCondLst>
                              <p:cond delay="12000"/>
                            </p:stCondLst>
                            <p:childTnLst>
                              <p:par>
                                <p:cTn id="49" presetID="22" presetClass="entr" presetSubtype="8" fill="hold" nodeType="after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wipe(left)">
                                      <p:cBhvr>
                                        <p:cTn id="51" dur="3000"/>
                                        <p:tgtEl>
                                          <p:spTgt spid="3">
                                            <p:txEl>
                                              <p:pRg st="8" end="8"/>
                                            </p:txEl>
                                          </p:spTgt>
                                        </p:tgtEl>
                                      </p:cBhvr>
                                    </p:animEffect>
                                  </p:childTnLst>
                                </p:cTn>
                              </p:par>
                            </p:childTnLst>
                          </p:cTn>
                        </p:par>
                        <p:par>
                          <p:cTn id="52" fill="hold">
                            <p:stCondLst>
                              <p:cond delay="15000"/>
                            </p:stCondLst>
                            <p:childTnLst>
                              <p:par>
                                <p:cTn id="53" presetID="42" presetClass="entr" presetSubtype="0" fill="hold" nodeType="after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fade">
                                      <p:cBhvr>
                                        <p:cTn id="55" dur="1000"/>
                                        <p:tgtEl>
                                          <p:spTgt spid="3">
                                            <p:txEl>
                                              <p:pRg st="9" end="9"/>
                                            </p:txEl>
                                          </p:spTgt>
                                        </p:tgtEl>
                                      </p:cBhvr>
                                    </p:animEffect>
                                    <p:anim calcmode="lin" valueType="num">
                                      <p:cBhvr>
                                        <p:cTn id="5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58" fill="hold">
                            <p:stCondLst>
                              <p:cond delay="16000"/>
                            </p:stCondLst>
                            <p:childTnLst>
                              <p:par>
                                <p:cTn id="59" presetID="42" presetClass="entr" presetSubtype="0" fill="hold" nodeType="after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Effect transition="in" filter="fade">
                                      <p:cBhvr>
                                        <p:cTn id="61" dur="1000"/>
                                        <p:tgtEl>
                                          <p:spTgt spid="3">
                                            <p:txEl>
                                              <p:pRg st="10" end="10"/>
                                            </p:txEl>
                                          </p:spTgt>
                                        </p:tgtEl>
                                      </p:cBhvr>
                                    </p:animEffect>
                                    <p:anim calcmode="lin" valueType="num">
                                      <p:cBhvr>
                                        <p:cTn id="6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par>
                          <p:cTn id="64" fill="hold">
                            <p:stCondLst>
                              <p:cond delay="17000"/>
                            </p:stCondLst>
                            <p:childTnLst>
                              <p:par>
                                <p:cTn id="65" presetID="22" presetClass="entr" presetSubtype="8" fill="hold" nodeType="after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wipe(left)">
                                      <p:cBhvr>
                                        <p:cTn id="67" dur="3000"/>
                                        <p:tgtEl>
                                          <p:spTgt spid="3">
                                            <p:txEl>
                                              <p:pRg st="11" end="11"/>
                                            </p:txEl>
                                          </p:spTgt>
                                        </p:tgtEl>
                                      </p:cBhvr>
                                    </p:animEffect>
                                  </p:childTnLst>
                                </p:cTn>
                              </p:par>
                            </p:childTnLst>
                          </p:cTn>
                        </p:par>
                        <p:par>
                          <p:cTn id="68" fill="hold">
                            <p:stCondLst>
                              <p:cond delay="20000"/>
                            </p:stCondLst>
                            <p:childTnLst>
                              <p:par>
                                <p:cTn id="69" presetID="42" presetClass="entr" presetSubtype="0" fill="hold" nodeType="afterEffect">
                                  <p:stCondLst>
                                    <p:cond delay="0"/>
                                  </p:stCondLst>
                                  <p:childTnLst>
                                    <p:set>
                                      <p:cBhvr>
                                        <p:cTn id="70" dur="1" fill="hold">
                                          <p:stCondLst>
                                            <p:cond delay="0"/>
                                          </p:stCondLst>
                                        </p:cTn>
                                        <p:tgtEl>
                                          <p:spTgt spid="3">
                                            <p:txEl>
                                              <p:pRg st="12" end="12"/>
                                            </p:txEl>
                                          </p:spTgt>
                                        </p:tgtEl>
                                        <p:attrNameLst>
                                          <p:attrName>style.visibility</p:attrName>
                                        </p:attrNameLst>
                                      </p:cBhvr>
                                      <p:to>
                                        <p:strVal val="visible"/>
                                      </p:to>
                                    </p:set>
                                    <p:animEffect transition="in" filter="fade">
                                      <p:cBhvr>
                                        <p:cTn id="71" dur="1000"/>
                                        <p:tgtEl>
                                          <p:spTgt spid="3">
                                            <p:txEl>
                                              <p:pRg st="12" end="12"/>
                                            </p:txEl>
                                          </p:spTgt>
                                        </p:tgtEl>
                                      </p:cBhvr>
                                    </p:animEffect>
                                    <p:anim calcmode="lin" valueType="num">
                                      <p:cBhvr>
                                        <p:cTn id="7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371600"/>
            <a:ext cx="3429000" cy="1143001"/>
          </a:xfrm>
        </p:spPr>
        <p:txBody>
          <a:bodyPr/>
          <a:lstStyle/>
          <a:p>
            <a:r>
              <a:rPr lang="en-US" dirty="0" smtClean="0"/>
              <a:t>Conclusions</a:t>
            </a:r>
            <a:endParaRPr lang="en-US" dirty="0"/>
          </a:p>
        </p:txBody>
      </p:sp>
      <p:sp>
        <p:nvSpPr>
          <p:cNvPr id="3" name="Text Placeholder 2"/>
          <p:cNvSpPr>
            <a:spLocks noGrp="1"/>
          </p:cNvSpPr>
          <p:nvPr>
            <p:ph type="body" idx="1"/>
          </p:nvPr>
        </p:nvSpPr>
        <p:spPr>
          <a:xfrm>
            <a:off x="0" y="3124200"/>
            <a:ext cx="9144000" cy="3733800"/>
          </a:xfrm>
        </p:spPr>
        <p:txBody>
          <a:bodyPr>
            <a:normAutofit/>
          </a:bodyPr>
          <a:lstStyle/>
          <a:p>
            <a:r>
              <a:rPr lang="en-US" dirty="0">
                <a:solidFill>
                  <a:srgbClr val="199F90"/>
                </a:solidFill>
                <a:latin typeface="Times New Roman"/>
                <a:cs typeface="Times New Roman"/>
              </a:rPr>
              <a:t> Better anticipation and management of an ever-expanding spectrum of risk</a:t>
            </a:r>
            <a:r>
              <a:rPr lang="en-US" dirty="0" smtClean="0">
                <a:solidFill>
                  <a:srgbClr val="199F90"/>
                </a:solidFill>
                <a:latin typeface="Times New Roman"/>
                <a:cs typeface="Times New Roman"/>
              </a:rPr>
              <a:t>.</a:t>
            </a:r>
          </a:p>
          <a:p>
            <a:endParaRPr lang="en-US" dirty="0">
              <a:solidFill>
                <a:srgbClr val="199F90"/>
              </a:solidFill>
              <a:latin typeface="Times New Roman"/>
              <a:cs typeface="Times New Roman"/>
            </a:endParaRPr>
          </a:p>
          <a:p>
            <a:r>
              <a:rPr lang="en-US" dirty="0">
                <a:solidFill>
                  <a:srgbClr val="199F90"/>
                </a:solidFill>
                <a:latin typeface="Times New Roman"/>
                <a:cs typeface="Times New Roman"/>
              </a:rPr>
              <a:t> Improved reputation management.</a:t>
            </a:r>
          </a:p>
          <a:p>
            <a:r>
              <a:rPr lang="en-US" dirty="0">
                <a:solidFill>
                  <a:srgbClr val="199F90"/>
                </a:solidFill>
                <a:latin typeface="Times New Roman"/>
                <a:cs typeface="Times New Roman"/>
              </a:rPr>
              <a:t> </a:t>
            </a:r>
          </a:p>
          <a:p>
            <a:r>
              <a:rPr lang="en-US" dirty="0">
                <a:solidFill>
                  <a:srgbClr val="199F90"/>
                </a:solidFill>
                <a:latin typeface="Times New Roman"/>
                <a:cs typeface="Times New Roman"/>
              </a:rPr>
              <a:t> Improved innovation, competitiveness and market positioning</a:t>
            </a:r>
            <a:r>
              <a:rPr lang="en-US" dirty="0" smtClean="0">
                <a:solidFill>
                  <a:srgbClr val="199F90"/>
                </a:solidFill>
                <a:latin typeface="Times New Roman"/>
                <a:cs typeface="Times New Roman"/>
              </a:rPr>
              <a:t>.</a:t>
            </a:r>
          </a:p>
          <a:p>
            <a:endParaRPr lang="en-US" dirty="0">
              <a:solidFill>
                <a:srgbClr val="199F90"/>
              </a:solidFill>
              <a:latin typeface="Times New Roman"/>
              <a:cs typeface="Times New Roman"/>
            </a:endParaRPr>
          </a:p>
          <a:p>
            <a:r>
              <a:rPr lang="en-US" dirty="0" smtClean="0">
                <a:solidFill>
                  <a:srgbClr val="199F90"/>
                </a:solidFill>
                <a:latin typeface="Times New Roman"/>
                <a:cs typeface="Times New Roman"/>
              </a:rPr>
              <a:t>Improved </a:t>
            </a:r>
            <a:r>
              <a:rPr lang="en-US" dirty="0">
                <a:solidFill>
                  <a:srgbClr val="199F90"/>
                </a:solidFill>
                <a:latin typeface="Times New Roman"/>
                <a:cs typeface="Times New Roman"/>
              </a:rPr>
              <a:t>ability to attract and build effective and efficient supply </a:t>
            </a:r>
            <a:r>
              <a:rPr lang="en-US" dirty="0" smtClean="0">
                <a:solidFill>
                  <a:srgbClr val="199F90"/>
                </a:solidFill>
                <a:latin typeface="Times New Roman"/>
                <a:cs typeface="Times New Roman"/>
              </a:rPr>
              <a:t>chain relationships.</a:t>
            </a:r>
          </a:p>
          <a:p>
            <a:endParaRPr lang="en-US" dirty="0">
              <a:solidFill>
                <a:srgbClr val="199F90"/>
              </a:solidFill>
              <a:latin typeface="Times New Roman"/>
              <a:cs typeface="Times New Roman"/>
            </a:endParaRPr>
          </a:p>
          <a:p>
            <a:r>
              <a:rPr lang="en-US" dirty="0" smtClean="0">
                <a:solidFill>
                  <a:srgbClr val="199F90"/>
                </a:solidFill>
                <a:latin typeface="Times New Roman"/>
                <a:cs typeface="Times New Roman"/>
              </a:rPr>
              <a:t>Improved </a:t>
            </a:r>
            <a:r>
              <a:rPr lang="en-US" dirty="0">
                <a:solidFill>
                  <a:srgbClr val="199F90"/>
                </a:solidFill>
                <a:latin typeface="Times New Roman"/>
                <a:cs typeface="Times New Roman"/>
              </a:rPr>
              <a:t>relations with regulators.</a:t>
            </a:r>
          </a:p>
          <a:p>
            <a:endParaRPr lang="en-US" dirty="0">
              <a:solidFill>
                <a:srgbClr val="199F90"/>
              </a:solidFill>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17</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2" end="2"/>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3" end="3"/>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4" end="4"/>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6" end="6"/>
                                            </p:txEl>
                                          </p:spTgt>
                                        </p:tgtEl>
                                      </p:cBhvr>
                                    </p:animEffect>
                                  </p:childTnLst>
                                </p:cTn>
                              </p:par>
                            </p:childTnLst>
                          </p:cTn>
                        </p:par>
                        <p:par>
                          <p:cTn id="34" fill="hold">
                            <p:stCondLst>
                              <p:cond delay="5000"/>
                            </p:stCondLst>
                            <p:childTnLst>
                              <p:par>
                                <p:cTn id="35" presetID="55" presetClass="entr" presetSubtype="0" fill="hold" grpId="0"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p:cTn id="37"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38"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3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1000" dirty="0" err="1">
                <a:latin typeface="Times New Roman"/>
                <a:cs typeface="Times New Roman"/>
              </a:rPr>
              <a:t>Burchell</a:t>
            </a:r>
            <a:r>
              <a:rPr lang="en-US" sz="1000" b="1" dirty="0">
                <a:latin typeface="Times New Roman"/>
                <a:cs typeface="Times New Roman"/>
              </a:rPr>
              <a:t>, </a:t>
            </a:r>
            <a:r>
              <a:rPr lang="en-US" sz="1000" dirty="0">
                <a:latin typeface="Times New Roman"/>
                <a:cs typeface="Times New Roman"/>
              </a:rPr>
              <a:t>J. (2008), Just what should business be responsible for? Understanding the concept of CSR. In: </a:t>
            </a:r>
            <a:r>
              <a:rPr lang="en-US" sz="1000" dirty="0" err="1">
                <a:latin typeface="Times New Roman"/>
                <a:cs typeface="Times New Roman"/>
              </a:rPr>
              <a:t>Burchell</a:t>
            </a:r>
            <a:r>
              <a:rPr lang="en-US" sz="1000" dirty="0">
                <a:latin typeface="Times New Roman"/>
                <a:cs typeface="Times New Roman"/>
              </a:rPr>
              <a:t>, Jon (ed.): The corporate social responsibility Reader. </a:t>
            </a:r>
            <a:r>
              <a:rPr lang="en-US" sz="1000" dirty="0" smtClean="0">
                <a:latin typeface="Times New Roman"/>
                <a:cs typeface="Times New Roman"/>
              </a:rPr>
              <a:t>New</a:t>
            </a:r>
            <a:r>
              <a:rPr lang="en-US" sz="1000" dirty="0">
                <a:latin typeface="Times New Roman"/>
                <a:cs typeface="Times New Roman"/>
              </a:rPr>
              <a:t> </a:t>
            </a:r>
            <a:r>
              <a:rPr lang="en-US" sz="1000" dirty="0" smtClean="0">
                <a:latin typeface="Times New Roman"/>
                <a:cs typeface="Times New Roman"/>
              </a:rPr>
              <a:t>York</a:t>
            </a:r>
            <a:r>
              <a:rPr lang="en-US" sz="1000" dirty="0">
                <a:latin typeface="Times New Roman"/>
                <a:cs typeface="Times New Roman"/>
              </a:rPr>
              <a:t>: </a:t>
            </a:r>
            <a:r>
              <a:rPr lang="en-US" sz="1000" dirty="0" err="1">
                <a:latin typeface="Times New Roman"/>
                <a:cs typeface="Times New Roman"/>
              </a:rPr>
              <a:t>Routledge</a:t>
            </a:r>
            <a:r>
              <a:rPr lang="en-US" sz="1000" dirty="0">
                <a:latin typeface="Times New Roman"/>
                <a:cs typeface="Times New Roman"/>
              </a:rPr>
              <a:t>. 77-83.</a:t>
            </a:r>
            <a:endParaRPr lang="zh-CN" altLang="en-US" sz="1000" dirty="0">
              <a:latin typeface="Times New Roman"/>
              <a:cs typeface="Times New Roman"/>
            </a:endParaRPr>
          </a:p>
          <a:p>
            <a:pPr marL="0" indent="0" algn="just">
              <a:buNone/>
            </a:pPr>
            <a:endParaRPr lang="en-US" sz="1000" dirty="0" smtClean="0">
              <a:latin typeface="Times New Roman"/>
              <a:cs typeface="Times New Roman"/>
            </a:endParaRPr>
          </a:p>
          <a:p>
            <a:pPr marL="0" indent="0" algn="just">
              <a:buNone/>
            </a:pPr>
            <a:r>
              <a:rPr lang="en-US" sz="1000" dirty="0" smtClean="0">
                <a:latin typeface="Times New Roman"/>
                <a:cs typeface="Times New Roman"/>
              </a:rPr>
              <a:t>Carroll, A. </a:t>
            </a:r>
            <a:r>
              <a:rPr lang="en-US" sz="1000" dirty="0">
                <a:latin typeface="Times New Roman"/>
                <a:cs typeface="Times New Roman"/>
              </a:rPr>
              <a:t>B. (1996</a:t>
            </a:r>
            <a:r>
              <a:rPr lang="en-US" sz="1000" dirty="0" smtClean="0">
                <a:latin typeface="Times New Roman"/>
                <a:cs typeface="Times New Roman"/>
              </a:rPr>
              <a:t>), </a:t>
            </a:r>
            <a:r>
              <a:rPr lang="en-US" sz="1000" dirty="0">
                <a:latin typeface="Times New Roman"/>
                <a:cs typeface="Times New Roman"/>
              </a:rPr>
              <a:t>Business &amp; Society. Ethics and Stakeholder Management </a:t>
            </a:r>
            <a:r>
              <a:rPr lang="en-US" sz="1000" dirty="0" smtClean="0">
                <a:latin typeface="Times New Roman"/>
                <a:cs typeface="Times New Roman"/>
              </a:rPr>
              <a:t>3</a:t>
            </a:r>
            <a:r>
              <a:rPr lang="en-US" sz="1000" baseline="30000" dirty="0" smtClean="0">
                <a:latin typeface="Times New Roman"/>
                <a:cs typeface="Times New Roman"/>
              </a:rPr>
              <a:t>rd</a:t>
            </a:r>
            <a:r>
              <a:rPr lang="en-US" sz="1000" dirty="0" smtClean="0">
                <a:latin typeface="Times New Roman"/>
                <a:cs typeface="Times New Roman"/>
              </a:rPr>
              <a:t> Edition</a:t>
            </a:r>
            <a:r>
              <a:rPr lang="en-US" sz="1000" dirty="0">
                <a:latin typeface="Times New Roman"/>
                <a:cs typeface="Times New Roman"/>
              </a:rPr>
              <a:t>. Cincinnati, Ohio: South Western College Publishing</a:t>
            </a:r>
            <a:r>
              <a:rPr lang="en-US" sz="1000" dirty="0" smtClean="0">
                <a:latin typeface="Times New Roman"/>
                <a:cs typeface="Times New Roman"/>
              </a:rPr>
              <a:t>.</a:t>
            </a:r>
          </a:p>
          <a:p>
            <a:pPr marL="0" indent="0" algn="just">
              <a:buNone/>
            </a:pPr>
            <a:endParaRPr lang="en-US" sz="1000" dirty="0" smtClean="0">
              <a:latin typeface="Times New Roman"/>
              <a:cs typeface="Times New Roman"/>
            </a:endParaRPr>
          </a:p>
          <a:p>
            <a:pPr marL="0" indent="0" algn="just">
              <a:buNone/>
            </a:pPr>
            <a:r>
              <a:rPr lang="en-US" sz="1000" dirty="0" smtClean="0">
                <a:latin typeface="Times New Roman"/>
                <a:cs typeface="Times New Roman"/>
              </a:rPr>
              <a:t>EFQM (2010), </a:t>
            </a:r>
            <a:r>
              <a:rPr lang="en-US" sz="1000" dirty="0">
                <a:latin typeface="Times New Roman"/>
                <a:cs typeface="Times New Roman"/>
              </a:rPr>
              <a:t>EFQM Excellence Model, http://www.efqm.org/en/tabid/132/</a:t>
            </a:r>
            <a:r>
              <a:rPr lang="en-US" sz="1000" dirty="0" smtClean="0">
                <a:latin typeface="Times New Roman"/>
                <a:cs typeface="Times New Roman"/>
              </a:rPr>
              <a:t>default.aspx, </a:t>
            </a:r>
            <a:r>
              <a:rPr lang="en-US" altLang="zh-CN" sz="1000" dirty="0">
                <a:latin typeface="Times New Roman"/>
                <a:cs typeface="Times New Roman"/>
              </a:rPr>
              <a:t>/ </a:t>
            </a:r>
            <a:r>
              <a:rPr lang="en-US" sz="1000" dirty="0">
                <a:latin typeface="Times New Roman"/>
                <a:cs typeface="Times New Roman"/>
              </a:rPr>
              <a:t>[access: 20/02/2011</a:t>
            </a:r>
          </a:p>
          <a:p>
            <a:pPr marL="0" indent="0" algn="just">
              <a:buNone/>
            </a:pPr>
            <a:endParaRPr lang="en-US" sz="1000" dirty="0" smtClean="0">
              <a:latin typeface="Times New Roman"/>
              <a:cs typeface="Times New Roman"/>
            </a:endParaRPr>
          </a:p>
          <a:p>
            <a:pPr marL="0" indent="0" algn="just">
              <a:buNone/>
            </a:pPr>
            <a:r>
              <a:rPr lang="en-US" sz="1000" dirty="0" err="1" smtClean="0">
                <a:latin typeface="Times New Roman"/>
                <a:cs typeface="Times New Roman"/>
              </a:rPr>
              <a:t>Forthports</a:t>
            </a:r>
            <a:r>
              <a:rPr lang="en-US" sz="1000" dirty="0" smtClean="0">
                <a:latin typeface="Times New Roman"/>
                <a:cs typeface="Times New Roman"/>
              </a:rPr>
              <a:t> (2011) </a:t>
            </a:r>
            <a:r>
              <a:rPr lang="en-US" altLang="zh-CN" sz="1000" dirty="0" smtClean="0">
                <a:latin typeface="Times New Roman"/>
                <a:cs typeface="Times New Roman"/>
              </a:rPr>
              <a:t>CSR in </a:t>
            </a:r>
            <a:r>
              <a:rPr lang="en-US" altLang="zh-CN" sz="1000" dirty="0" err="1" smtClean="0">
                <a:latin typeface="Times New Roman"/>
                <a:cs typeface="Times New Roman"/>
              </a:rPr>
              <a:t>Foeth</a:t>
            </a:r>
            <a:r>
              <a:rPr lang="en-US" altLang="zh-CN" sz="1000" dirty="0">
                <a:latin typeface="Times New Roman"/>
                <a:cs typeface="Times New Roman"/>
              </a:rPr>
              <a:t> Ports, http://www.forthports.co.uk/ports/aboutus/csr</a:t>
            </a:r>
            <a:r>
              <a:rPr lang="en-US" altLang="zh-CN" sz="1000" dirty="0" smtClean="0">
                <a:latin typeface="Times New Roman"/>
                <a:cs typeface="Times New Roman"/>
              </a:rPr>
              <a:t>/ </a:t>
            </a:r>
            <a:r>
              <a:rPr lang="en-US" sz="1000" dirty="0">
                <a:latin typeface="Times New Roman"/>
                <a:cs typeface="Times New Roman"/>
              </a:rPr>
              <a:t>[access: </a:t>
            </a:r>
            <a:r>
              <a:rPr lang="en-US" sz="1000" dirty="0" smtClean="0">
                <a:latin typeface="Times New Roman"/>
                <a:cs typeface="Times New Roman"/>
              </a:rPr>
              <a:t>20/02/2011]</a:t>
            </a:r>
          </a:p>
          <a:p>
            <a:pPr marL="0" indent="0" algn="just">
              <a:buNone/>
            </a:pPr>
            <a:endParaRPr lang="en-US" sz="1000" dirty="0">
              <a:latin typeface="Times New Roman"/>
              <a:cs typeface="Times New Roman"/>
            </a:endParaRPr>
          </a:p>
          <a:p>
            <a:pPr marL="0" indent="0" algn="just">
              <a:buNone/>
            </a:pPr>
            <a:r>
              <a:rPr lang="en-US" sz="1000" dirty="0" err="1" smtClean="0">
                <a:latin typeface="Times New Roman"/>
                <a:cs typeface="Times New Roman"/>
              </a:rPr>
              <a:t>Greenwise</a:t>
            </a:r>
            <a:r>
              <a:rPr lang="en-GB" sz="1000" dirty="0" smtClean="0">
                <a:latin typeface="Times New Roman"/>
                <a:cs typeface="Times New Roman"/>
              </a:rPr>
              <a:t>, (</a:t>
            </a:r>
            <a:r>
              <a:rPr lang="en-GB" altLang="zh-CN" sz="1000" dirty="0" smtClean="0">
                <a:latin typeface="Times New Roman"/>
                <a:cs typeface="Times New Roman"/>
              </a:rPr>
              <a:t>2009), Leisure Marine Industry Commits to </a:t>
            </a:r>
            <a:r>
              <a:rPr lang="en-GB" altLang="zh-CN" sz="1000" dirty="0">
                <a:latin typeface="Times New Roman"/>
                <a:cs typeface="Times New Roman"/>
              </a:rPr>
              <a:t>Action Sustainability, http://</a:t>
            </a:r>
            <a:r>
              <a:rPr lang="en-GB" altLang="zh-CN" sz="1000" dirty="0" err="1">
                <a:latin typeface="Times New Roman"/>
                <a:cs typeface="Times New Roman"/>
              </a:rPr>
              <a:t>www.csrinternational.org</a:t>
            </a:r>
            <a:r>
              <a:rPr lang="en-GB" altLang="zh-CN" sz="1000" dirty="0">
                <a:latin typeface="Times New Roman"/>
                <a:cs typeface="Times New Roman"/>
              </a:rPr>
              <a:t>/?tag=</a:t>
            </a:r>
            <a:r>
              <a:rPr lang="en-GB" altLang="zh-CN" sz="1000" dirty="0" err="1" smtClean="0">
                <a:latin typeface="Times New Roman"/>
                <a:cs typeface="Times New Roman"/>
              </a:rPr>
              <a:t>rya</a:t>
            </a:r>
            <a:r>
              <a:rPr lang="en-US" altLang="zh-CN" sz="1000" dirty="0">
                <a:latin typeface="Times New Roman"/>
                <a:cs typeface="Times New Roman"/>
              </a:rPr>
              <a:t>/ </a:t>
            </a:r>
            <a:r>
              <a:rPr lang="en-US" sz="1000" dirty="0">
                <a:latin typeface="Times New Roman"/>
                <a:cs typeface="Times New Roman"/>
              </a:rPr>
              <a:t>[access: 20/02/2011]</a:t>
            </a:r>
          </a:p>
          <a:p>
            <a:pPr marL="0" indent="0" algn="just">
              <a:buNone/>
            </a:pPr>
            <a:endParaRPr lang="en-US" sz="1000" dirty="0" smtClean="0">
              <a:latin typeface="Times New Roman"/>
              <a:cs typeface="Times New Roman"/>
            </a:endParaRPr>
          </a:p>
          <a:p>
            <a:pPr marL="0" indent="0" algn="just">
              <a:buNone/>
            </a:pPr>
            <a:r>
              <a:rPr lang="en-US" sz="1000" dirty="0">
                <a:latin typeface="Times New Roman"/>
                <a:cs typeface="Times New Roman"/>
              </a:rPr>
              <a:t>K</a:t>
            </a:r>
            <a:r>
              <a:rPr lang="en-US" sz="1000" dirty="0" smtClean="0">
                <a:latin typeface="Times New Roman"/>
                <a:cs typeface="Times New Roman"/>
              </a:rPr>
              <a:t>ohl</a:t>
            </a:r>
            <a:r>
              <a:rPr lang="en-US" sz="1000" b="1" dirty="0" smtClean="0">
                <a:latin typeface="Times New Roman"/>
                <a:cs typeface="Times New Roman"/>
              </a:rPr>
              <a:t>, </a:t>
            </a:r>
            <a:r>
              <a:rPr lang="en-US" sz="1000" dirty="0" smtClean="0">
                <a:latin typeface="Times New Roman"/>
                <a:cs typeface="Times New Roman"/>
              </a:rPr>
              <a:t>A. (2006), </a:t>
            </a:r>
            <a:r>
              <a:rPr lang="en-US" sz="1000" dirty="0" err="1" smtClean="0">
                <a:latin typeface="Times New Roman"/>
                <a:cs typeface="Times New Roman"/>
              </a:rPr>
              <a:t>Konzepte</a:t>
            </a:r>
            <a:r>
              <a:rPr lang="en-US" sz="1000" dirty="0" smtClean="0">
                <a:latin typeface="Times New Roman"/>
                <a:cs typeface="Times New Roman"/>
              </a:rPr>
              <a:t> und </a:t>
            </a:r>
            <a:r>
              <a:rPr lang="en-US" sz="1000" dirty="0" err="1" smtClean="0">
                <a:latin typeface="Times New Roman"/>
                <a:cs typeface="Times New Roman"/>
              </a:rPr>
              <a:t>Widersprüche</a:t>
            </a:r>
            <a:r>
              <a:rPr lang="en-US" sz="1000" dirty="0" smtClean="0">
                <a:latin typeface="Times New Roman"/>
                <a:cs typeface="Times New Roman"/>
              </a:rPr>
              <a:t> </a:t>
            </a:r>
            <a:r>
              <a:rPr lang="en-US" sz="1000" dirty="0" err="1" smtClean="0">
                <a:latin typeface="Times New Roman"/>
                <a:cs typeface="Times New Roman"/>
              </a:rPr>
              <a:t>bei</a:t>
            </a:r>
            <a:r>
              <a:rPr lang="en-US" sz="1000" dirty="0" smtClean="0">
                <a:latin typeface="Times New Roman"/>
                <a:cs typeface="Times New Roman"/>
              </a:rPr>
              <a:t> der </a:t>
            </a:r>
            <a:r>
              <a:rPr lang="en-US" sz="1000" dirty="0" err="1" smtClean="0">
                <a:latin typeface="Times New Roman"/>
                <a:cs typeface="Times New Roman"/>
              </a:rPr>
              <a:t>Anwendung</a:t>
            </a:r>
            <a:r>
              <a:rPr lang="en-US" sz="1000" dirty="0" smtClean="0">
                <a:latin typeface="Times New Roman"/>
                <a:cs typeface="Times New Roman"/>
              </a:rPr>
              <a:t> von Corporate Social Responsibility </a:t>
            </a:r>
            <a:r>
              <a:rPr lang="en-US" sz="1000" dirty="0" err="1" smtClean="0">
                <a:latin typeface="Times New Roman"/>
                <a:cs typeface="Times New Roman"/>
              </a:rPr>
              <a:t>mit</a:t>
            </a:r>
            <a:r>
              <a:rPr lang="en-US" sz="1000" dirty="0" smtClean="0">
                <a:latin typeface="Times New Roman"/>
                <a:cs typeface="Times New Roman"/>
              </a:rPr>
              <a:t> </a:t>
            </a:r>
            <a:r>
              <a:rPr lang="en-US" sz="1000" dirty="0" err="1" smtClean="0">
                <a:latin typeface="Times New Roman"/>
                <a:cs typeface="Times New Roman"/>
              </a:rPr>
              <a:t>besonderer</a:t>
            </a:r>
            <a:r>
              <a:rPr lang="en-US" sz="1000" dirty="0" smtClean="0">
                <a:latin typeface="Times New Roman"/>
                <a:cs typeface="Times New Roman"/>
              </a:rPr>
              <a:t> </a:t>
            </a:r>
            <a:r>
              <a:rPr lang="en-US" sz="1000" dirty="0" err="1" smtClean="0">
                <a:latin typeface="Times New Roman"/>
                <a:cs typeface="Times New Roman"/>
              </a:rPr>
              <a:t>Berücksichtigung</a:t>
            </a:r>
            <a:r>
              <a:rPr lang="en-US" sz="1000" dirty="0" smtClean="0">
                <a:latin typeface="Times New Roman"/>
                <a:cs typeface="Times New Roman"/>
              </a:rPr>
              <a:t> der </a:t>
            </a:r>
            <a:r>
              <a:rPr lang="en-US" sz="1000" dirty="0" err="1" smtClean="0">
                <a:latin typeface="Times New Roman"/>
                <a:cs typeface="Times New Roman"/>
              </a:rPr>
              <a:t>lindustrie</a:t>
            </a:r>
            <a:r>
              <a:rPr lang="en-US" sz="1000" dirty="0" smtClean="0">
                <a:latin typeface="Times New Roman"/>
                <a:cs typeface="Times New Roman"/>
              </a:rPr>
              <a:t>. </a:t>
            </a:r>
            <a:r>
              <a:rPr lang="en-US" sz="1000" dirty="0" err="1" smtClean="0">
                <a:latin typeface="Times New Roman"/>
                <a:cs typeface="Times New Roman"/>
              </a:rPr>
              <a:t>Diplomarbeit</a:t>
            </a:r>
            <a:r>
              <a:rPr lang="en-US" sz="1000" dirty="0" smtClean="0">
                <a:latin typeface="Times New Roman"/>
                <a:cs typeface="Times New Roman"/>
              </a:rPr>
              <a:t> der </a:t>
            </a:r>
            <a:r>
              <a:rPr lang="en-US" sz="1000" dirty="0" err="1" smtClean="0">
                <a:latin typeface="Times New Roman"/>
                <a:cs typeface="Times New Roman"/>
              </a:rPr>
              <a:t>Wirtschaftsuniversitt</a:t>
            </a:r>
            <a:r>
              <a:rPr lang="en-US" sz="1000" dirty="0" smtClean="0">
                <a:latin typeface="Times New Roman"/>
                <a:cs typeface="Times New Roman"/>
              </a:rPr>
              <a:t> Wien.</a:t>
            </a:r>
          </a:p>
          <a:p>
            <a:pPr marL="0" indent="0" algn="just">
              <a:buNone/>
            </a:pPr>
            <a:endParaRPr lang="en-US" sz="1000" dirty="0" smtClean="0">
              <a:latin typeface="Times New Roman"/>
              <a:cs typeface="Times New Roman"/>
            </a:endParaRPr>
          </a:p>
          <a:p>
            <a:pPr marL="0" indent="0" algn="just">
              <a:buNone/>
            </a:pPr>
            <a:r>
              <a:rPr lang="en-US" sz="1000" dirty="0" err="1" smtClean="0">
                <a:latin typeface="Times New Roman"/>
                <a:cs typeface="Times New Roman"/>
              </a:rPr>
              <a:t>Marrewijk</a:t>
            </a:r>
            <a:r>
              <a:rPr lang="en-US" sz="1000" dirty="0" smtClean="0">
                <a:latin typeface="Times New Roman"/>
                <a:cs typeface="Times New Roman"/>
              </a:rPr>
              <a:t> V. M.</a:t>
            </a:r>
            <a:r>
              <a:rPr lang="en-US" sz="1000" b="1" dirty="0" smtClean="0">
                <a:latin typeface="Times New Roman"/>
                <a:cs typeface="Times New Roman"/>
              </a:rPr>
              <a:t>, </a:t>
            </a:r>
            <a:r>
              <a:rPr lang="en-US" sz="1000" dirty="0" err="1" smtClean="0">
                <a:latin typeface="Times New Roman"/>
                <a:cs typeface="Times New Roman"/>
              </a:rPr>
              <a:t>Werre</a:t>
            </a:r>
            <a:r>
              <a:rPr lang="en-US" sz="1000" dirty="0">
                <a:latin typeface="Times New Roman"/>
                <a:cs typeface="Times New Roman"/>
              </a:rPr>
              <a:t>, </a:t>
            </a:r>
            <a:r>
              <a:rPr lang="en-US" sz="1000" dirty="0" smtClean="0">
                <a:latin typeface="Times New Roman"/>
                <a:cs typeface="Times New Roman"/>
              </a:rPr>
              <a:t>M. </a:t>
            </a:r>
            <a:r>
              <a:rPr lang="en-US" sz="1000" dirty="0">
                <a:latin typeface="Times New Roman"/>
                <a:cs typeface="Times New Roman"/>
              </a:rPr>
              <a:t>(2003</a:t>
            </a:r>
            <a:r>
              <a:rPr lang="en-US" sz="1000" dirty="0" smtClean="0">
                <a:latin typeface="Times New Roman"/>
                <a:cs typeface="Times New Roman"/>
              </a:rPr>
              <a:t>), </a:t>
            </a:r>
            <a:r>
              <a:rPr lang="en-US" sz="1000" dirty="0">
                <a:latin typeface="Times New Roman"/>
                <a:cs typeface="Times New Roman"/>
              </a:rPr>
              <a:t>Multiple Levels of </a:t>
            </a:r>
            <a:r>
              <a:rPr lang="en-US" sz="1000" dirty="0" smtClean="0">
                <a:latin typeface="Times New Roman"/>
                <a:cs typeface="Times New Roman"/>
              </a:rPr>
              <a:t>Corporate Sustainability</a:t>
            </a:r>
            <a:r>
              <a:rPr lang="en-US" sz="1000" dirty="0">
                <a:latin typeface="Times New Roman"/>
                <a:cs typeface="Times New Roman"/>
              </a:rPr>
              <a:t>. In: Journal of Business Ethics, Vol. 44. 107-119</a:t>
            </a:r>
            <a:r>
              <a:rPr lang="en-US" sz="1000" dirty="0" smtClean="0">
                <a:latin typeface="Times New Roman"/>
                <a:cs typeface="Times New Roman"/>
              </a:rPr>
              <a:t>. http</a:t>
            </a:r>
            <a:r>
              <a:rPr lang="en-US" sz="1000" dirty="0">
                <a:latin typeface="Times New Roman"/>
                <a:cs typeface="Times New Roman"/>
              </a:rPr>
              <a:t>://</a:t>
            </a:r>
            <a:r>
              <a:rPr lang="en-US" sz="1000" dirty="0" err="1">
                <a:latin typeface="Times New Roman"/>
                <a:cs typeface="Times New Roman"/>
              </a:rPr>
              <a:t>www.springerlink.com</a:t>
            </a:r>
            <a:r>
              <a:rPr lang="en-US" sz="1000" dirty="0">
                <a:latin typeface="Times New Roman"/>
                <a:cs typeface="Times New Roman"/>
              </a:rPr>
              <a:t>/content/gx6676pw16574338/</a:t>
            </a:r>
            <a:r>
              <a:rPr lang="en-US" sz="1000" dirty="0" err="1">
                <a:latin typeface="Times New Roman"/>
                <a:cs typeface="Times New Roman"/>
              </a:rPr>
              <a:t>fulltext.pdf</a:t>
            </a:r>
            <a:r>
              <a:rPr lang="en-US" sz="1000" dirty="0">
                <a:latin typeface="Times New Roman"/>
                <a:cs typeface="Times New Roman"/>
              </a:rPr>
              <a:t> </a:t>
            </a:r>
            <a:r>
              <a:rPr lang="en-US" altLang="zh-CN" sz="1000" dirty="0">
                <a:latin typeface="Times New Roman"/>
                <a:cs typeface="Times New Roman"/>
              </a:rPr>
              <a:t>/ </a:t>
            </a:r>
            <a:r>
              <a:rPr lang="en-US" sz="1000" dirty="0">
                <a:latin typeface="Times New Roman"/>
                <a:cs typeface="Times New Roman"/>
              </a:rPr>
              <a:t>[access: 20/02/2011]</a:t>
            </a:r>
          </a:p>
          <a:p>
            <a:pPr marL="0" indent="0" algn="just">
              <a:buNone/>
            </a:pPr>
            <a:endParaRPr lang="en-US" sz="1000" dirty="0" smtClean="0">
              <a:latin typeface="Times New Roman"/>
              <a:cs typeface="Times New Roman"/>
            </a:endParaRPr>
          </a:p>
          <a:p>
            <a:pPr marL="0" indent="0" algn="just">
              <a:buNone/>
            </a:pPr>
            <a:r>
              <a:rPr lang="en-US" sz="1000" dirty="0" err="1">
                <a:latin typeface="Times New Roman"/>
                <a:cs typeface="Times New Roman"/>
              </a:rPr>
              <a:t>M</a:t>
            </a:r>
            <a:r>
              <a:rPr lang="en-US" sz="1000" dirty="0" err="1" smtClean="0">
                <a:latin typeface="Times New Roman"/>
                <a:cs typeface="Times New Roman"/>
              </a:rPr>
              <a:t>ayerhofer</a:t>
            </a:r>
            <a:r>
              <a:rPr lang="en-US" sz="1000" b="1" dirty="0" smtClean="0">
                <a:latin typeface="Times New Roman"/>
                <a:cs typeface="Times New Roman"/>
              </a:rPr>
              <a:t>, </a:t>
            </a:r>
            <a:r>
              <a:rPr lang="en-US" sz="1000" dirty="0" smtClean="0">
                <a:latin typeface="Times New Roman"/>
                <a:cs typeface="Times New Roman"/>
              </a:rPr>
              <a:t>W., </a:t>
            </a:r>
            <a:r>
              <a:rPr lang="en-US" sz="1000" dirty="0" err="1">
                <a:latin typeface="Times New Roman"/>
                <a:cs typeface="Times New Roman"/>
              </a:rPr>
              <a:t>Grusch</a:t>
            </a:r>
            <a:r>
              <a:rPr lang="en-US" sz="1000" dirty="0">
                <a:latin typeface="Times New Roman"/>
                <a:cs typeface="Times New Roman"/>
              </a:rPr>
              <a:t>, </a:t>
            </a:r>
            <a:r>
              <a:rPr lang="en-US" sz="1000" dirty="0" smtClean="0">
                <a:latin typeface="Times New Roman"/>
                <a:cs typeface="Times New Roman"/>
              </a:rPr>
              <a:t>L. and </a:t>
            </a:r>
            <a:r>
              <a:rPr lang="en-US" sz="1000" dirty="0" err="1">
                <a:latin typeface="Times New Roman"/>
                <a:cs typeface="Times New Roman"/>
              </a:rPr>
              <a:t>Mertzbach</a:t>
            </a:r>
            <a:r>
              <a:rPr lang="en-US" sz="1000" dirty="0">
                <a:latin typeface="Times New Roman"/>
                <a:cs typeface="Times New Roman"/>
              </a:rPr>
              <a:t>, </a:t>
            </a:r>
            <a:r>
              <a:rPr lang="en-US" sz="1000" dirty="0" smtClean="0">
                <a:latin typeface="Times New Roman"/>
                <a:cs typeface="Times New Roman"/>
              </a:rPr>
              <a:t>M. </a:t>
            </a:r>
            <a:r>
              <a:rPr lang="en-US" sz="1000" dirty="0">
                <a:latin typeface="Times New Roman"/>
                <a:cs typeface="Times New Roman"/>
              </a:rPr>
              <a:t>(2008</a:t>
            </a:r>
            <a:r>
              <a:rPr lang="en-US" sz="1000" dirty="0" smtClean="0">
                <a:latin typeface="Times New Roman"/>
                <a:cs typeface="Times New Roman"/>
              </a:rPr>
              <a:t>)</a:t>
            </a:r>
            <a:r>
              <a:rPr lang="en-US" sz="1000" dirty="0">
                <a:latin typeface="Times New Roman"/>
                <a:cs typeface="Times New Roman"/>
              </a:rPr>
              <a:t>,</a:t>
            </a:r>
            <a:r>
              <a:rPr lang="en-US" sz="1000" dirty="0" smtClean="0">
                <a:latin typeface="Times New Roman"/>
                <a:cs typeface="Times New Roman"/>
              </a:rPr>
              <a:t> </a:t>
            </a:r>
            <a:r>
              <a:rPr lang="en-US" sz="1000" dirty="0">
                <a:latin typeface="Times New Roman"/>
                <a:cs typeface="Times New Roman"/>
              </a:rPr>
              <a:t>Corporate </a:t>
            </a:r>
            <a:r>
              <a:rPr lang="en-US" sz="1000" dirty="0" smtClean="0">
                <a:latin typeface="Times New Roman"/>
                <a:cs typeface="Times New Roman"/>
              </a:rPr>
              <a:t>Social Responsibility</a:t>
            </a:r>
            <a:r>
              <a:rPr lang="en-US" sz="1000" dirty="0">
                <a:latin typeface="Times New Roman"/>
                <a:cs typeface="Times New Roman"/>
              </a:rPr>
              <a:t>. </a:t>
            </a:r>
            <a:r>
              <a:rPr lang="en-US" sz="1000" dirty="0" err="1">
                <a:latin typeface="Times New Roman"/>
                <a:cs typeface="Times New Roman"/>
              </a:rPr>
              <a:t>Einfluss</a:t>
            </a:r>
            <a:r>
              <a:rPr lang="en-US" sz="1000" dirty="0">
                <a:latin typeface="Times New Roman"/>
                <a:cs typeface="Times New Roman"/>
              </a:rPr>
              <a:t> auf die </a:t>
            </a:r>
            <a:r>
              <a:rPr lang="en-US" sz="1000" dirty="0" err="1">
                <a:latin typeface="Times New Roman"/>
                <a:cs typeface="Times New Roman"/>
              </a:rPr>
              <a:t>Einstellung</a:t>
            </a:r>
            <a:r>
              <a:rPr lang="en-US" sz="1000" dirty="0">
                <a:latin typeface="Times New Roman"/>
                <a:cs typeface="Times New Roman"/>
              </a:rPr>
              <a:t> </a:t>
            </a:r>
            <a:r>
              <a:rPr lang="en-US" sz="1000" dirty="0" err="1">
                <a:latin typeface="Times New Roman"/>
                <a:cs typeface="Times New Roman"/>
              </a:rPr>
              <a:t>zu</a:t>
            </a:r>
            <a:r>
              <a:rPr lang="en-US" sz="1000" dirty="0">
                <a:latin typeface="Times New Roman"/>
                <a:cs typeface="Times New Roman"/>
              </a:rPr>
              <a:t> </a:t>
            </a:r>
            <a:r>
              <a:rPr lang="en-US" sz="1000" dirty="0" err="1">
                <a:latin typeface="Times New Roman"/>
                <a:cs typeface="Times New Roman"/>
              </a:rPr>
              <a:t>Unternehmen</a:t>
            </a:r>
            <a:r>
              <a:rPr lang="en-US" sz="1000" dirty="0">
                <a:latin typeface="Times New Roman"/>
                <a:cs typeface="Times New Roman"/>
              </a:rPr>
              <a:t> und </a:t>
            </a:r>
            <a:r>
              <a:rPr lang="en-US" sz="1000" dirty="0" err="1">
                <a:latin typeface="Times New Roman"/>
                <a:cs typeface="Times New Roman"/>
              </a:rPr>
              <a:t>Marken</a:t>
            </a:r>
            <a:r>
              <a:rPr lang="en-US" sz="1000" dirty="0">
                <a:latin typeface="Times New Roman"/>
                <a:cs typeface="Times New Roman"/>
              </a:rPr>
              <a:t>. Wien: </a:t>
            </a:r>
            <a:r>
              <a:rPr lang="en-US" sz="1000" dirty="0" err="1" smtClean="0">
                <a:latin typeface="Times New Roman"/>
                <a:cs typeface="Times New Roman"/>
              </a:rPr>
              <a:t>Facultas</a:t>
            </a:r>
            <a:r>
              <a:rPr lang="en-US" sz="1000" dirty="0">
                <a:latin typeface="Times New Roman"/>
                <a:cs typeface="Times New Roman"/>
              </a:rPr>
              <a:t> </a:t>
            </a:r>
            <a:r>
              <a:rPr lang="en-US" sz="1000" dirty="0" err="1" smtClean="0">
                <a:latin typeface="Times New Roman"/>
                <a:cs typeface="Times New Roman"/>
              </a:rPr>
              <a:t>Verlags</a:t>
            </a:r>
            <a:r>
              <a:rPr lang="en-US" sz="1000" dirty="0">
                <a:latin typeface="Times New Roman"/>
                <a:cs typeface="Times New Roman"/>
              </a:rPr>
              <a:t>- und </a:t>
            </a:r>
            <a:r>
              <a:rPr lang="en-US" sz="1000" dirty="0" err="1">
                <a:latin typeface="Times New Roman"/>
                <a:cs typeface="Times New Roman"/>
              </a:rPr>
              <a:t>Buchhandels</a:t>
            </a:r>
            <a:r>
              <a:rPr lang="en-US" sz="1000" dirty="0">
                <a:latin typeface="Times New Roman"/>
                <a:cs typeface="Times New Roman"/>
              </a:rPr>
              <a:t> AG</a:t>
            </a:r>
            <a:r>
              <a:rPr lang="en-US" sz="1000" dirty="0" smtClean="0">
                <a:latin typeface="Times New Roman"/>
                <a:cs typeface="Times New Roman"/>
              </a:rPr>
              <a:t>.</a:t>
            </a:r>
          </a:p>
          <a:p>
            <a:pPr marL="0" indent="0" algn="just">
              <a:buNone/>
            </a:pPr>
            <a:endParaRPr lang="en-US" sz="1000" dirty="0">
              <a:latin typeface="Times New Roman"/>
              <a:cs typeface="Times New Roman"/>
            </a:endParaRPr>
          </a:p>
          <a:p>
            <a:pPr marL="0" indent="0">
              <a:buNone/>
            </a:pPr>
            <a:r>
              <a:rPr lang="en-US" sz="1000" dirty="0" err="1">
                <a:latin typeface="Times New Roman"/>
                <a:cs typeface="Times New Roman"/>
              </a:rPr>
              <a:t>Perrini</a:t>
            </a:r>
            <a:r>
              <a:rPr lang="en-US" sz="1000" b="1" dirty="0">
                <a:latin typeface="Times New Roman"/>
                <a:cs typeface="Times New Roman"/>
              </a:rPr>
              <a:t>, </a:t>
            </a:r>
            <a:r>
              <a:rPr lang="en-US" sz="1000" dirty="0">
                <a:latin typeface="Times New Roman"/>
                <a:cs typeface="Times New Roman"/>
              </a:rPr>
              <a:t>F., </a:t>
            </a:r>
            <a:r>
              <a:rPr lang="en-US" sz="1000" dirty="0" err="1">
                <a:latin typeface="Times New Roman"/>
                <a:cs typeface="Times New Roman"/>
              </a:rPr>
              <a:t>Pogutz</a:t>
            </a:r>
            <a:r>
              <a:rPr lang="en-US" sz="1000" dirty="0">
                <a:latin typeface="Times New Roman"/>
                <a:cs typeface="Times New Roman"/>
              </a:rPr>
              <a:t>, S. and </a:t>
            </a:r>
            <a:r>
              <a:rPr lang="en-US" sz="1000" dirty="0" err="1">
                <a:latin typeface="Times New Roman"/>
                <a:cs typeface="Times New Roman"/>
              </a:rPr>
              <a:t>Tencati</a:t>
            </a:r>
            <a:r>
              <a:rPr lang="en-US" sz="1000" dirty="0">
                <a:latin typeface="Times New Roman"/>
                <a:cs typeface="Times New Roman"/>
              </a:rPr>
              <a:t>, A. (2006), Developing Corporate </a:t>
            </a:r>
            <a:r>
              <a:rPr lang="en-US" sz="1000" dirty="0" smtClean="0">
                <a:latin typeface="Times New Roman"/>
                <a:cs typeface="Times New Roman"/>
              </a:rPr>
              <a:t>Social</a:t>
            </a:r>
            <a:r>
              <a:rPr lang="en-US" sz="1000" dirty="0">
                <a:latin typeface="Times New Roman"/>
                <a:cs typeface="Times New Roman"/>
              </a:rPr>
              <a:t> </a:t>
            </a:r>
            <a:r>
              <a:rPr lang="en-US" sz="1000" dirty="0" smtClean="0">
                <a:latin typeface="Times New Roman"/>
                <a:cs typeface="Times New Roman"/>
              </a:rPr>
              <a:t>Responsibility</a:t>
            </a:r>
            <a:r>
              <a:rPr lang="en-US" sz="1000" dirty="0">
                <a:latin typeface="Times New Roman"/>
                <a:cs typeface="Times New Roman"/>
              </a:rPr>
              <a:t>. A European perspective. Cheltenham, Northampton: Edward </a:t>
            </a:r>
            <a:r>
              <a:rPr lang="en-US" sz="1000" dirty="0" smtClean="0">
                <a:latin typeface="Times New Roman"/>
                <a:cs typeface="Times New Roman"/>
              </a:rPr>
              <a:t>Elgar</a:t>
            </a:r>
            <a:r>
              <a:rPr lang="en-US" sz="1000" dirty="0">
                <a:latin typeface="Times New Roman"/>
                <a:cs typeface="Times New Roman"/>
              </a:rPr>
              <a:t> </a:t>
            </a:r>
            <a:r>
              <a:rPr lang="en-US" sz="1000" dirty="0" smtClean="0">
                <a:latin typeface="Times New Roman"/>
                <a:cs typeface="Times New Roman"/>
              </a:rPr>
              <a:t>Publishing</a:t>
            </a:r>
            <a:r>
              <a:rPr lang="en-US" sz="1000" dirty="0">
                <a:latin typeface="Times New Roman"/>
                <a:cs typeface="Times New Roman"/>
              </a:rPr>
              <a:t>.</a:t>
            </a:r>
            <a:endParaRPr lang="zh-CN" altLang="en-US" sz="1000" dirty="0">
              <a:latin typeface="Times New Roman"/>
              <a:cs typeface="Times New Roman"/>
            </a:endParaRPr>
          </a:p>
          <a:p>
            <a:pPr marL="0" indent="0" algn="just">
              <a:buNone/>
            </a:pPr>
            <a:endParaRPr lang="en-US" sz="1000" dirty="0" smtClean="0">
              <a:latin typeface="Times New Roman"/>
              <a:cs typeface="Times New Roman"/>
            </a:endParaRPr>
          </a:p>
          <a:p>
            <a:pPr marL="0" indent="0" algn="just">
              <a:buNone/>
            </a:pPr>
            <a:endParaRPr lang="en-US" sz="1000" dirty="0">
              <a:latin typeface="Times New Roman"/>
              <a:cs typeface="Times New Roman"/>
            </a:endParaRPr>
          </a:p>
          <a:p>
            <a:pPr marL="0" indent="0" algn="just">
              <a:buNone/>
            </a:pPr>
            <a:endParaRPr lang="en-US" sz="1000"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18</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txBox="1">
            <a:spLocks/>
          </p:cNvSpPr>
          <p:nvPr/>
        </p:nvSpPr>
        <p:spPr>
          <a:xfrm>
            <a:off x="3255322" y="2825087"/>
            <a:ext cx="2367555" cy="1116106"/>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5400" b="0" i="0" u="none" strike="noStrike" kern="1200" cap="none" spc="0" normalizeH="0" baseline="0" noProof="0" smtClean="0">
                <a:ln>
                  <a:noFill/>
                </a:ln>
                <a:solidFill>
                  <a:schemeClr val="tx1"/>
                </a:solidFill>
                <a:effectLst/>
                <a:uLnTx/>
                <a:uFillTx/>
                <a:latin typeface="Edwardian Script ITC" pitchFamily="66" charset="0"/>
                <a:ea typeface="+mj-ea"/>
                <a:cs typeface="+mj-cs"/>
              </a:rPr>
              <a:t>Thank you</a:t>
            </a:r>
            <a:endParaRPr kumimoji="0" lang="en-GB" sz="5400" b="0" i="0" u="none" strike="noStrike" kern="1200" cap="none" spc="0" normalizeH="0" baseline="0" noProof="0" dirty="0">
              <a:ln>
                <a:noFill/>
              </a:ln>
              <a:solidFill>
                <a:schemeClr val="tx1"/>
              </a:solidFill>
              <a:effectLst/>
              <a:uLnTx/>
              <a:uFillTx/>
              <a:latin typeface="Edwardian Script ITC" pitchFamily="66" charset="0"/>
              <a:ea typeface="+mj-ea"/>
              <a:cs typeface="+mj-cs"/>
            </a:endParaRPr>
          </a:p>
        </p:txBody>
      </p:sp>
      <p:sp>
        <p:nvSpPr>
          <p:cNvPr id="3" name="Date Placeholder 2"/>
          <p:cNvSpPr>
            <a:spLocks noGrp="1"/>
          </p:cNvSpPr>
          <p:nvPr>
            <p:ph type="dt" sz="half" idx="10"/>
          </p:nvPr>
        </p:nvSpPr>
        <p:spPr/>
        <p:txBody>
          <a:bodyPr/>
          <a:lstStyle/>
          <a:p>
            <a:r>
              <a:rPr lang="en-GB" smtClean="0"/>
              <a:t>By team A-4</a:t>
            </a:r>
            <a:endParaRPr lang="en-US"/>
          </a:p>
        </p:txBody>
      </p:sp>
      <p:sp>
        <p:nvSpPr>
          <p:cNvPr id="4" name="Slide Number Placeholder 3"/>
          <p:cNvSpPr>
            <a:spLocks noGrp="1"/>
          </p:cNvSpPr>
          <p:nvPr>
            <p:ph type="sldNum" sz="quarter" idx="12"/>
          </p:nvPr>
        </p:nvSpPr>
        <p:spPr/>
        <p:txBody>
          <a:bodyPr/>
          <a:lstStyle/>
          <a:p>
            <a:fld id="{515FC477-0A05-4F3E-8EE9-E015C9089D56}" type="slidenum">
              <a:rPr lang="en-US" smtClean="0"/>
              <a:pPr/>
              <a:t>19</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a:cs typeface="Times New Roman"/>
              </a:rPr>
              <a:t>Content</a:t>
            </a:r>
            <a:endParaRPr lang="en-US" dirty="0">
              <a:latin typeface="Times New Roman"/>
              <a:cs typeface="Times New Roman"/>
            </a:endParaRPr>
          </a:p>
        </p:txBody>
      </p:sp>
      <p:sp>
        <p:nvSpPr>
          <p:cNvPr id="5" name="Content Placeholder 4"/>
          <p:cNvSpPr>
            <a:spLocks noGrp="1"/>
          </p:cNvSpPr>
          <p:nvPr>
            <p:ph sz="half" idx="1"/>
          </p:nvPr>
        </p:nvSpPr>
        <p:spPr/>
        <p:txBody>
          <a:bodyPr>
            <a:normAutofit/>
          </a:bodyPr>
          <a:lstStyle/>
          <a:p>
            <a:pPr marL="0" indent="0">
              <a:buNone/>
            </a:pPr>
            <a:r>
              <a:rPr lang="en-US" sz="1800" dirty="0" smtClean="0">
                <a:latin typeface="Times New Roman"/>
                <a:cs typeface="Times New Roman"/>
              </a:rPr>
              <a:t>Part Ⅰ</a:t>
            </a:r>
            <a:r>
              <a:rPr lang="en-GB" sz="1800" dirty="0" smtClean="0">
                <a:latin typeface="Times New Roman"/>
                <a:cs typeface="Times New Roman"/>
              </a:rPr>
              <a:t>: </a:t>
            </a:r>
            <a:r>
              <a:rPr lang="en-US" sz="1800" dirty="0" smtClean="0">
                <a:latin typeface="Times New Roman"/>
                <a:cs typeface="Times New Roman"/>
              </a:rPr>
              <a:t>CSR </a:t>
            </a:r>
            <a:r>
              <a:rPr lang="en-US" sz="1800" dirty="0">
                <a:latin typeface="Times New Roman"/>
                <a:cs typeface="Times New Roman"/>
              </a:rPr>
              <a:t>and Marine Industry </a:t>
            </a:r>
            <a:endParaRPr lang="en-US" sz="1800" dirty="0" smtClean="0">
              <a:latin typeface="Times New Roman"/>
              <a:cs typeface="Times New Roman"/>
            </a:endParaRPr>
          </a:p>
          <a:p>
            <a:pPr marL="0" indent="0">
              <a:buNone/>
            </a:pPr>
            <a:endParaRPr lang="en-US" sz="1800" dirty="0" smtClean="0">
              <a:latin typeface="Times New Roman"/>
              <a:cs typeface="Times New Roman"/>
            </a:endParaRPr>
          </a:p>
          <a:p>
            <a:r>
              <a:rPr lang="en-US" sz="1600" dirty="0" smtClean="0">
                <a:latin typeface="Times New Roman"/>
                <a:cs typeface="Times New Roman"/>
              </a:rPr>
              <a:t>Definition of CSR</a:t>
            </a:r>
            <a:endParaRPr lang="en-US" sz="1600" dirty="0">
              <a:latin typeface="Times New Roman"/>
              <a:cs typeface="Times New Roman"/>
            </a:endParaRPr>
          </a:p>
          <a:p>
            <a:endParaRPr lang="en-US" sz="1600" dirty="0">
              <a:latin typeface="Times New Roman"/>
              <a:cs typeface="Times New Roman"/>
            </a:endParaRPr>
          </a:p>
          <a:p>
            <a:r>
              <a:rPr lang="en-US" sz="1600" dirty="0">
                <a:latin typeface="Times New Roman"/>
                <a:cs typeface="Times New Roman"/>
              </a:rPr>
              <a:t>Leisure Marine Industry Concerns on CSR</a:t>
            </a:r>
          </a:p>
          <a:p>
            <a:endParaRPr lang="en-US" sz="1600" dirty="0">
              <a:latin typeface="Times New Roman"/>
              <a:cs typeface="Times New Roman"/>
            </a:endParaRPr>
          </a:p>
          <a:p>
            <a:r>
              <a:rPr lang="en-US" sz="1600" dirty="0">
                <a:latin typeface="Times New Roman"/>
                <a:cs typeface="Times New Roman"/>
              </a:rPr>
              <a:t>The Best CSR Practices </a:t>
            </a:r>
            <a:endParaRPr lang="en-US" sz="1600" dirty="0" smtClean="0">
              <a:latin typeface="Times New Roman"/>
              <a:cs typeface="Times New Roman"/>
            </a:endParaRPr>
          </a:p>
          <a:p>
            <a:pPr marL="0" indent="0">
              <a:buNone/>
            </a:pPr>
            <a:endParaRPr lang="en-US" sz="2000" dirty="0" smtClean="0">
              <a:latin typeface="Times New Roman"/>
              <a:cs typeface="Times New Roman"/>
            </a:endParaRPr>
          </a:p>
        </p:txBody>
      </p:sp>
      <p:sp>
        <p:nvSpPr>
          <p:cNvPr id="3" name="Content Placeholder 2"/>
          <p:cNvSpPr>
            <a:spLocks noGrp="1"/>
          </p:cNvSpPr>
          <p:nvPr>
            <p:ph sz="half" idx="2"/>
          </p:nvPr>
        </p:nvSpPr>
        <p:spPr>
          <a:xfrm>
            <a:off x="4343400" y="1828800"/>
            <a:ext cx="4800600" cy="4297363"/>
          </a:xfrm>
        </p:spPr>
        <p:txBody>
          <a:bodyPr>
            <a:normAutofit/>
          </a:bodyPr>
          <a:lstStyle/>
          <a:p>
            <a:pPr marL="0" indent="0">
              <a:buNone/>
            </a:pPr>
            <a:r>
              <a:rPr lang="en-US" sz="1800" dirty="0" smtClean="0">
                <a:latin typeface="Times New Roman"/>
                <a:cs typeface="Times New Roman"/>
              </a:rPr>
              <a:t>Part Ⅱ: Implementation </a:t>
            </a:r>
            <a:r>
              <a:rPr lang="en-US" sz="1800" dirty="0">
                <a:latin typeface="Times New Roman"/>
                <a:cs typeface="Times New Roman"/>
              </a:rPr>
              <a:t>of CSR </a:t>
            </a:r>
            <a:r>
              <a:rPr lang="en-US" sz="1800" dirty="0" smtClean="0">
                <a:latin typeface="Times New Roman"/>
                <a:cs typeface="Times New Roman"/>
              </a:rPr>
              <a:t>in </a:t>
            </a:r>
            <a:r>
              <a:rPr lang="en-US" sz="1800" dirty="0" err="1" smtClean="0">
                <a:latin typeface="Times New Roman"/>
                <a:cs typeface="Times New Roman"/>
              </a:rPr>
              <a:t>WaveRiders</a:t>
            </a:r>
            <a:endParaRPr lang="en-US" sz="1800" dirty="0">
              <a:latin typeface="Times New Roman"/>
              <a:cs typeface="Times New Roman"/>
            </a:endParaRPr>
          </a:p>
          <a:p>
            <a:pPr marL="0" indent="0">
              <a:buNone/>
            </a:pPr>
            <a:endParaRPr lang="en-US" sz="1600" dirty="0" smtClean="0">
              <a:latin typeface="Times New Roman"/>
              <a:cs typeface="Times New Roman"/>
            </a:endParaRPr>
          </a:p>
          <a:p>
            <a:r>
              <a:rPr lang="en-US" sz="1600" dirty="0" smtClean="0">
                <a:latin typeface="Times New Roman"/>
                <a:cs typeface="Times New Roman"/>
              </a:rPr>
              <a:t>Leadership, Vision and values</a:t>
            </a:r>
          </a:p>
          <a:p>
            <a:endParaRPr lang="en-US" sz="1600" dirty="0" smtClean="0">
              <a:latin typeface="Times New Roman"/>
              <a:cs typeface="Times New Roman"/>
            </a:endParaRPr>
          </a:p>
          <a:p>
            <a:r>
              <a:rPr lang="en-US" sz="1600" dirty="0" smtClean="0">
                <a:latin typeface="Times New Roman"/>
                <a:cs typeface="Times New Roman"/>
              </a:rPr>
              <a:t>Workforce Activities</a:t>
            </a:r>
          </a:p>
          <a:p>
            <a:endParaRPr lang="en-US" sz="1600" dirty="0" smtClean="0">
              <a:latin typeface="Times New Roman"/>
              <a:cs typeface="Times New Roman"/>
            </a:endParaRPr>
          </a:p>
          <a:p>
            <a:r>
              <a:rPr lang="en-US" sz="1600" dirty="0" smtClean="0">
                <a:latin typeface="Times New Roman"/>
                <a:cs typeface="Times New Roman"/>
              </a:rPr>
              <a:t>Supply Chain Activities</a:t>
            </a:r>
          </a:p>
          <a:p>
            <a:endParaRPr lang="en-US" sz="1600" dirty="0" smtClean="0">
              <a:latin typeface="Times New Roman"/>
              <a:cs typeface="Times New Roman"/>
            </a:endParaRPr>
          </a:p>
          <a:p>
            <a:r>
              <a:rPr lang="en-US" sz="1600" dirty="0" smtClean="0">
                <a:latin typeface="Times New Roman"/>
                <a:cs typeface="Times New Roman"/>
              </a:rPr>
              <a:t>Marketplace activities</a:t>
            </a:r>
          </a:p>
          <a:p>
            <a:endParaRPr lang="en-US" sz="1600" dirty="0" smtClean="0">
              <a:latin typeface="Times New Roman"/>
              <a:cs typeface="Times New Roman"/>
            </a:endParaRPr>
          </a:p>
          <a:p>
            <a:r>
              <a:rPr lang="en-US" sz="1600" dirty="0" smtClean="0">
                <a:latin typeface="Times New Roman"/>
                <a:cs typeface="Times New Roman"/>
              </a:rPr>
              <a:t>Community Activities</a:t>
            </a:r>
          </a:p>
          <a:p>
            <a:endParaRPr lang="en-US" sz="1600" dirty="0" smtClean="0">
              <a:latin typeface="Times New Roman"/>
              <a:cs typeface="Times New Roman"/>
            </a:endParaRPr>
          </a:p>
          <a:p>
            <a:r>
              <a:rPr lang="en-US" sz="1600" dirty="0" smtClean="0">
                <a:latin typeface="Times New Roman"/>
                <a:cs typeface="Times New Roman"/>
              </a:rPr>
              <a:t>Environmental Activities</a:t>
            </a:r>
            <a:endParaRPr lang="en-US" sz="1600"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pPr/>
              <a:t>2</a:t>
            </a:fld>
            <a:endParaRPr lang="en-US"/>
          </a:p>
        </p:txBody>
      </p:sp>
    </p:spTree>
    <p:custDataLst>
      <p:tags r:id="rId1"/>
    </p:custData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par>
                          <p:cTn id="8" fill="hold">
                            <p:stCondLst>
                              <p:cond delay="500"/>
                            </p:stCondLst>
                            <p:childTnLst>
                              <p:par>
                                <p:cTn id="9" presetID="42" presetClass="entr" presetSubtype="0" fill="hold" nodeType="afterEffect">
                                  <p:stCondLst>
                                    <p:cond delay="100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1000"/>
                                        <p:tgtEl>
                                          <p:spTgt spid="5">
                                            <p:txEl>
                                              <p:pRg st="2" end="2"/>
                                            </p:txEl>
                                          </p:spTgt>
                                        </p:tgtEl>
                                      </p:cBhvr>
                                    </p:animEffect>
                                    <p:anim calcmode="lin" valueType="num">
                                      <p:cBhvr>
                                        <p:cTn id="1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3"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1000"/>
                                        <p:tgtEl>
                                          <p:spTgt spid="5">
                                            <p:txEl>
                                              <p:pRg st="4" end="4"/>
                                            </p:txEl>
                                          </p:spTgt>
                                        </p:tgtEl>
                                      </p:cBhvr>
                                    </p:animEffect>
                                    <p:anim calcmode="lin" valueType="num">
                                      <p:cBhvr>
                                        <p:cTn id="1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00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mph" presetSubtype="0" nodeType="clickEffect">
                                  <p:stCondLst>
                                    <p:cond delay="0"/>
                                  </p:stCondLst>
                                  <p:childTnLst>
                                    <p:set>
                                      <p:cBhvr rctx="PPT">
                                        <p:cTn id="27" dur="indefinite"/>
                                        <p:tgtEl>
                                          <p:spTgt spid="5">
                                            <p:txEl>
                                              <p:pRg st="0" end="0"/>
                                            </p:txEl>
                                          </p:spTgt>
                                        </p:tgtEl>
                                        <p:attrNameLst>
                                          <p:attrName>style.opacity</p:attrName>
                                        </p:attrNameLst>
                                      </p:cBhvr>
                                      <p:to>
                                        <p:strVal val="0.5"/>
                                      </p:to>
                                    </p:set>
                                    <p:animEffect filter="image" prLst="opacity: 0.5">
                                      <p:cBhvr rctx="IE">
                                        <p:cTn id="28" dur="indefinite"/>
                                        <p:tgtEl>
                                          <p:spTgt spid="5">
                                            <p:txEl>
                                              <p:pRg st="0" end="0"/>
                                            </p:txEl>
                                          </p:spTgt>
                                        </p:tgtEl>
                                      </p:cBhvr>
                                    </p:animEffect>
                                  </p:childTnLst>
                                </p:cTn>
                              </p:par>
                              <p:par>
                                <p:cTn id="29" presetID="9" presetClass="emph" presetSubtype="0" nodeType="withEffect">
                                  <p:stCondLst>
                                    <p:cond delay="0"/>
                                  </p:stCondLst>
                                  <p:childTnLst>
                                    <p:set>
                                      <p:cBhvr rctx="PPT">
                                        <p:cTn id="30" dur="indefinite"/>
                                        <p:tgtEl>
                                          <p:spTgt spid="5">
                                            <p:txEl>
                                              <p:pRg st="2" end="2"/>
                                            </p:txEl>
                                          </p:spTgt>
                                        </p:tgtEl>
                                        <p:attrNameLst>
                                          <p:attrName>style.opacity</p:attrName>
                                        </p:attrNameLst>
                                      </p:cBhvr>
                                      <p:to>
                                        <p:strVal val="0.5"/>
                                      </p:to>
                                    </p:set>
                                    <p:animEffect filter="image" prLst="opacity: 0.5">
                                      <p:cBhvr rctx="IE">
                                        <p:cTn id="31" dur="indefinite"/>
                                        <p:tgtEl>
                                          <p:spTgt spid="5">
                                            <p:txEl>
                                              <p:pRg st="2" end="2"/>
                                            </p:txEl>
                                          </p:spTgt>
                                        </p:tgtEl>
                                      </p:cBhvr>
                                    </p:animEffect>
                                  </p:childTnLst>
                                </p:cTn>
                              </p:par>
                              <p:par>
                                <p:cTn id="32" presetID="9" presetClass="emph" presetSubtype="0" nodeType="withEffect">
                                  <p:stCondLst>
                                    <p:cond delay="0"/>
                                  </p:stCondLst>
                                  <p:childTnLst>
                                    <p:set>
                                      <p:cBhvr rctx="PPT">
                                        <p:cTn id="33" dur="indefinite"/>
                                        <p:tgtEl>
                                          <p:spTgt spid="5">
                                            <p:txEl>
                                              <p:pRg st="4" end="4"/>
                                            </p:txEl>
                                          </p:spTgt>
                                        </p:tgtEl>
                                        <p:attrNameLst>
                                          <p:attrName>style.opacity</p:attrName>
                                        </p:attrNameLst>
                                      </p:cBhvr>
                                      <p:to>
                                        <p:strVal val="0.5"/>
                                      </p:to>
                                    </p:set>
                                    <p:animEffect filter="image" prLst="opacity: 0.5">
                                      <p:cBhvr rctx="IE">
                                        <p:cTn id="34" dur="indefinite"/>
                                        <p:tgtEl>
                                          <p:spTgt spid="5">
                                            <p:txEl>
                                              <p:pRg st="4" end="4"/>
                                            </p:txEl>
                                          </p:spTgt>
                                        </p:tgtEl>
                                      </p:cBhvr>
                                    </p:animEffect>
                                  </p:childTnLst>
                                </p:cTn>
                              </p:par>
                              <p:par>
                                <p:cTn id="35" presetID="9" presetClass="emph" presetSubtype="0" nodeType="withEffect">
                                  <p:stCondLst>
                                    <p:cond delay="0"/>
                                  </p:stCondLst>
                                  <p:childTnLst>
                                    <p:set>
                                      <p:cBhvr rctx="PPT">
                                        <p:cTn id="36" dur="indefinite"/>
                                        <p:tgtEl>
                                          <p:spTgt spid="5">
                                            <p:txEl>
                                              <p:pRg st="6" end="6"/>
                                            </p:txEl>
                                          </p:spTgt>
                                        </p:tgtEl>
                                        <p:attrNameLst>
                                          <p:attrName>style.opacity</p:attrName>
                                        </p:attrNameLst>
                                      </p:cBhvr>
                                      <p:to>
                                        <p:strVal val="0.5"/>
                                      </p:to>
                                    </p:set>
                                    <p:animEffect filter="image" prLst="opacity: 0.5">
                                      <p:cBhvr rctx="IE">
                                        <p:cTn id="37" dur="indefinite"/>
                                        <p:tgtEl>
                                          <p:spTgt spid="5">
                                            <p:txEl>
                                              <p:pRg st="6" end="6"/>
                                            </p:txEl>
                                          </p:spTgt>
                                        </p:tgtEl>
                                      </p:cBhvr>
                                    </p:animEffect>
                                  </p:childTnLst>
                                </p:cTn>
                              </p:par>
                              <p:par>
                                <p:cTn id="38" presetID="14" presetClass="entr" presetSubtype="10" fill="hold" nodeType="with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40" dur="500"/>
                                        <p:tgtEl>
                                          <p:spTgt spid="3">
                                            <p:txEl>
                                              <p:pRg st="0" end="0"/>
                                            </p:txEl>
                                          </p:spTgt>
                                        </p:tgtEl>
                                      </p:cBhvr>
                                    </p:animEffect>
                                  </p:childTnLst>
                                </p:cTn>
                              </p:par>
                            </p:childTnLst>
                          </p:cTn>
                        </p:par>
                        <p:par>
                          <p:cTn id="41" fill="hold">
                            <p:stCondLst>
                              <p:cond delay="500"/>
                            </p:stCondLst>
                            <p:childTnLst>
                              <p:par>
                                <p:cTn id="42" presetID="42" presetClass="entr" presetSubtype="0" fill="hold" nodeType="afterEffect">
                                  <p:stCondLst>
                                    <p:cond delay="100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fade">
                                      <p:cBhvr>
                                        <p:cTn id="44" dur="1000"/>
                                        <p:tgtEl>
                                          <p:spTgt spid="3">
                                            <p:txEl>
                                              <p:pRg st="2" end="2"/>
                                            </p:txEl>
                                          </p:spTgt>
                                        </p:tgtEl>
                                      </p:cBhvr>
                                    </p:animEffect>
                                    <p:anim calcmode="lin" valueType="num">
                                      <p:cBhvr>
                                        <p:cTn id="4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1000"/>
                                        <p:tgtEl>
                                          <p:spTgt spid="3">
                                            <p:txEl>
                                              <p:pRg st="4" end="4"/>
                                            </p:txEl>
                                          </p:spTgt>
                                        </p:tgtEl>
                                      </p:cBhvr>
                                    </p:animEffect>
                                    <p:anim calcmode="lin" valueType="num">
                                      <p:cBhvr>
                                        <p:cTn id="5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100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100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000"/>
                                  </p:stCondLst>
                                  <p:childTnLst>
                                    <p:set>
                                      <p:cBhvr>
                                        <p:cTn id="63" dur="1" fill="hold">
                                          <p:stCondLst>
                                            <p:cond delay="0"/>
                                          </p:stCondLst>
                                        </p:cTn>
                                        <p:tgtEl>
                                          <p:spTgt spid="3">
                                            <p:txEl>
                                              <p:pRg st="10" end="10"/>
                                            </p:txEl>
                                          </p:spTgt>
                                        </p:tgtEl>
                                        <p:attrNameLst>
                                          <p:attrName>style.visibility</p:attrName>
                                        </p:attrNameLst>
                                      </p:cBhvr>
                                      <p:to>
                                        <p:strVal val="visible"/>
                                      </p:to>
                                    </p:set>
                                    <p:animEffect transition="in" filter="fade">
                                      <p:cBhvr>
                                        <p:cTn id="64" dur="1000"/>
                                        <p:tgtEl>
                                          <p:spTgt spid="3">
                                            <p:txEl>
                                              <p:pRg st="10" end="10"/>
                                            </p:txEl>
                                          </p:spTgt>
                                        </p:tgtEl>
                                      </p:cBhvr>
                                    </p:animEffect>
                                    <p:anim calcmode="lin" valueType="num">
                                      <p:cBhvr>
                                        <p:cTn id="6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1000"/>
                                  </p:stCondLst>
                                  <p:childTnLst>
                                    <p:set>
                                      <p:cBhvr>
                                        <p:cTn id="68" dur="1" fill="hold">
                                          <p:stCondLst>
                                            <p:cond delay="0"/>
                                          </p:stCondLst>
                                        </p:cTn>
                                        <p:tgtEl>
                                          <p:spTgt spid="3">
                                            <p:txEl>
                                              <p:pRg st="12" end="12"/>
                                            </p:txEl>
                                          </p:spTgt>
                                        </p:tgtEl>
                                        <p:attrNameLst>
                                          <p:attrName>style.visibility</p:attrName>
                                        </p:attrNameLst>
                                      </p:cBhvr>
                                      <p:to>
                                        <p:strVal val="visible"/>
                                      </p:to>
                                    </p:set>
                                    <p:animEffect transition="in" filter="fade">
                                      <p:cBhvr>
                                        <p:cTn id="69" dur="1000"/>
                                        <p:tgtEl>
                                          <p:spTgt spid="3">
                                            <p:txEl>
                                              <p:pRg st="12" end="12"/>
                                            </p:txEl>
                                          </p:spTgt>
                                        </p:tgtEl>
                                      </p:cBhvr>
                                    </p:animEffect>
                                    <p:anim calcmode="lin" valueType="num">
                                      <p:cBhvr>
                                        <p:cTn id="70"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latin typeface="Times New Roman"/>
                <a:cs typeface="Times New Roman"/>
              </a:rPr>
              <a:t> Definition</a:t>
            </a:r>
            <a:endParaRPr lang="en-US" dirty="0">
              <a:latin typeface="Times New Roman"/>
              <a:cs typeface="Times New Roman"/>
            </a:endParaRPr>
          </a:p>
        </p:txBody>
      </p:sp>
      <p:sp>
        <p:nvSpPr>
          <p:cNvPr id="4" name="Content Placeholder 3"/>
          <p:cNvSpPr>
            <a:spLocks noGrp="1"/>
          </p:cNvSpPr>
          <p:nvPr>
            <p:ph idx="1"/>
          </p:nvPr>
        </p:nvSpPr>
        <p:spPr/>
        <p:txBody>
          <a:bodyPr/>
          <a:lstStyle/>
          <a:p>
            <a:r>
              <a:rPr lang="en-US" dirty="0" smtClean="0">
                <a:latin typeface="Times New Roman"/>
                <a:cs typeface="Times New Roman"/>
              </a:rPr>
              <a:t>World Business Council</a:t>
            </a:r>
          </a:p>
          <a:p>
            <a:pPr marL="342900" lvl="1" indent="0" algn="just">
              <a:buNone/>
            </a:pPr>
            <a:r>
              <a:rPr lang="en-US" sz="1600" i="1" dirty="0">
                <a:latin typeface="Times New Roman"/>
                <a:cs typeface="Times New Roman"/>
              </a:rPr>
              <a:t>“The continuing commitment by business to behave ethically and contribute to economic development while improving the quality of life of the workforce and their families as well as of the local community and society at large.”</a:t>
            </a:r>
          </a:p>
          <a:p>
            <a:pPr marL="342900" lvl="1" indent="0">
              <a:buNone/>
            </a:pPr>
            <a:endParaRPr lang="en-US" dirty="0">
              <a:latin typeface="Times New Roman"/>
              <a:cs typeface="Times New Roman"/>
            </a:endParaRPr>
          </a:p>
          <a:p>
            <a:r>
              <a:rPr lang="en-US" dirty="0" smtClean="0">
                <a:latin typeface="Times New Roman"/>
                <a:cs typeface="Times New Roman"/>
              </a:rPr>
              <a:t>The European Commission</a:t>
            </a:r>
          </a:p>
          <a:p>
            <a:pPr marL="342900" lvl="1" indent="0" algn="just">
              <a:buNone/>
            </a:pPr>
            <a:r>
              <a:rPr lang="en-US" sz="1600" i="1" dirty="0" smtClean="0">
                <a:latin typeface="Times New Roman"/>
                <a:cs typeface="Times New Roman"/>
              </a:rPr>
              <a:t>“Being socially responsible means not only fulfilling legal expectations, but also going beyond compliance and investing more into human capital, the environment and relations with stakeholders.”</a:t>
            </a:r>
          </a:p>
          <a:p>
            <a:pPr marL="342900" lvl="1" indent="0" algn="just">
              <a:buNone/>
            </a:pPr>
            <a:endParaRPr lang="en-US" sz="1600" i="1" dirty="0">
              <a:latin typeface="Times New Roman"/>
              <a:cs typeface="Times New Roman"/>
            </a:endParaRPr>
          </a:p>
        </p:txBody>
      </p:sp>
      <p:sp>
        <p:nvSpPr>
          <p:cNvPr id="3" name="Date Placeholder 2"/>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3</a:t>
            </a:fld>
            <a:endParaRPr lang="en-US"/>
          </a:p>
        </p:txBody>
      </p:sp>
    </p:spTree>
    <p:custDataLst>
      <p:tags r:id="rId1"/>
    </p:custData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up)">
                                      <p:cBhvr>
                                        <p:cTn id="7" dur="2000"/>
                                        <p:tgtEl>
                                          <p:spTgt spid="4">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wipe(up)">
                                      <p:cBhvr>
                                        <p:cTn id="10"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a:cs typeface="Times New Roman"/>
              </a:rPr>
              <a:t>Pyramid of CSR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7584825"/>
              </p:ext>
            </p:extLst>
          </p:nvPr>
        </p:nvGraphicFramePr>
        <p:xfrm>
          <a:off x="364672" y="838200"/>
          <a:ext cx="7941128" cy="5117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457200" y="6096000"/>
            <a:ext cx="4704195" cy="400110"/>
          </a:xfrm>
          <a:prstGeom prst="rect">
            <a:avLst/>
          </a:prstGeom>
          <a:noFill/>
        </p:spPr>
        <p:txBody>
          <a:bodyPr wrap="none" rtlCol="0">
            <a:spAutoFit/>
          </a:bodyPr>
          <a:lstStyle/>
          <a:p>
            <a:r>
              <a:rPr lang="en-US" sz="1000" dirty="0">
                <a:latin typeface="Times New Roman"/>
                <a:cs typeface="Times New Roman"/>
              </a:rPr>
              <a:t>Pyramid of CSR by Archie B. Carroll.</a:t>
            </a:r>
          </a:p>
          <a:p>
            <a:r>
              <a:rPr lang="en-US" sz="1000" dirty="0">
                <a:latin typeface="Times New Roman"/>
                <a:cs typeface="Times New Roman"/>
              </a:rPr>
              <a:t>Source: individual illustration in dependence on Carroll 1996: 39 and </a:t>
            </a:r>
            <a:r>
              <a:rPr lang="en-US" sz="1000" dirty="0" err="1">
                <a:latin typeface="Times New Roman"/>
                <a:cs typeface="Times New Roman"/>
              </a:rPr>
              <a:t>Schranz</a:t>
            </a:r>
            <a:r>
              <a:rPr lang="en-US" sz="1000" dirty="0">
                <a:latin typeface="Times New Roman"/>
                <a:cs typeface="Times New Roman"/>
              </a:rPr>
              <a:t> 2007: 28.</a:t>
            </a:r>
          </a:p>
        </p:txBody>
      </p:sp>
      <p:sp>
        <p:nvSpPr>
          <p:cNvPr id="7" name="Rectangle 6"/>
          <p:cNvSpPr/>
          <p:nvPr/>
        </p:nvSpPr>
        <p:spPr>
          <a:xfrm>
            <a:off x="152400" y="4800600"/>
            <a:ext cx="3124200" cy="3810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en-US" sz="1400" i="1" dirty="0">
                <a:solidFill>
                  <a:schemeClr val="accent5"/>
                </a:solidFill>
                <a:latin typeface="Times New Roman"/>
                <a:cs typeface="Times New Roman"/>
              </a:rPr>
              <a:t>Making profit </a:t>
            </a:r>
            <a:r>
              <a:rPr lang="en-US" sz="1400" i="1" dirty="0" smtClean="0">
                <a:solidFill>
                  <a:schemeClr val="accent5"/>
                </a:solidFill>
                <a:latin typeface="Times New Roman"/>
                <a:cs typeface="Times New Roman"/>
              </a:rPr>
              <a:t>is the required foundation</a:t>
            </a:r>
            <a:r>
              <a:rPr lang="en-US" sz="1400" i="1" dirty="0">
                <a:solidFill>
                  <a:schemeClr val="accent5"/>
                </a:solidFill>
                <a:latin typeface="Times New Roman"/>
                <a:cs typeface="Times New Roman"/>
              </a:rPr>
              <a:t>.</a:t>
            </a:r>
          </a:p>
        </p:txBody>
      </p:sp>
      <p:sp>
        <p:nvSpPr>
          <p:cNvPr id="8" name="Rectangle 7"/>
          <p:cNvSpPr/>
          <p:nvPr/>
        </p:nvSpPr>
        <p:spPr>
          <a:xfrm>
            <a:off x="5334000" y="3886200"/>
            <a:ext cx="22098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i="1" dirty="0">
                <a:solidFill>
                  <a:schemeClr val="accent1"/>
                </a:solidFill>
                <a:latin typeface="Times New Roman"/>
                <a:cs typeface="Times New Roman"/>
              </a:rPr>
              <a:t>Obeying the </a:t>
            </a:r>
            <a:r>
              <a:rPr lang="en-US" sz="1400" i="1" dirty="0" smtClean="0">
                <a:solidFill>
                  <a:schemeClr val="accent1"/>
                </a:solidFill>
                <a:latin typeface="Times New Roman"/>
                <a:cs typeface="Times New Roman"/>
              </a:rPr>
              <a:t>law is </a:t>
            </a:r>
            <a:r>
              <a:rPr lang="en-US" sz="1400" i="1" dirty="0">
                <a:solidFill>
                  <a:schemeClr val="accent1"/>
                </a:solidFill>
                <a:latin typeface="Times New Roman"/>
                <a:cs typeface="Times New Roman"/>
              </a:rPr>
              <a:t>required.</a:t>
            </a:r>
          </a:p>
        </p:txBody>
      </p:sp>
      <p:sp>
        <p:nvSpPr>
          <p:cNvPr id="9" name="Rectangle 8"/>
          <p:cNvSpPr/>
          <p:nvPr/>
        </p:nvSpPr>
        <p:spPr>
          <a:xfrm>
            <a:off x="990600" y="2743200"/>
            <a:ext cx="2362200" cy="38100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en-US" sz="1400" i="1" dirty="0">
                <a:solidFill>
                  <a:schemeClr val="accent4"/>
                </a:solidFill>
                <a:latin typeface="Times New Roman"/>
                <a:cs typeface="Times New Roman"/>
              </a:rPr>
              <a:t>Behaving </a:t>
            </a:r>
            <a:r>
              <a:rPr lang="en-US" sz="1400" i="1" dirty="0" smtClean="0">
                <a:solidFill>
                  <a:schemeClr val="accent4"/>
                </a:solidFill>
                <a:latin typeface="Times New Roman"/>
                <a:cs typeface="Times New Roman"/>
              </a:rPr>
              <a:t>ethical is expected</a:t>
            </a:r>
            <a:r>
              <a:rPr lang="en-US" sz="1400" i="1" dirty="0">
                <a:solidFill>
                  <a:schemeClr val="accent4"/>
                </a:solidFill>
                <a:latin typeface="Times New Roman"/>
                <a:cs typeface="Times New Roman"/>
              </a:rPr>
              <a:t>.</a:t>
            </a:r>
          </a:p>
        </p:txBody>
      </p:sp>
      <p:sp>
        <p:nvSpPr>
          <p:cNvPr id="10" name="Rectangle 9"/>
          <p:cNvSpPr/>
          <p:nvPr/>
        </p:nvSpPr>
        <p:spPr>
          <a:xfrm>
            <a:off x="4800600" y="1524000"/>
            <a:ext cx="2819400" cy="381000"/>
          </a:xfrm>
          <a:prstGeom prst="rect">
            <a:avLst/>
          </a:prstGeom>
          <a:ln>
            <a:solidFill>
              <a:srgbClr val="F4A6FF"/>
            </a:solidFill>
          </a:ln>
        </p:spPr>
        <p:style>
          <a:lnRef idx="2">
            <a:schemeClr val="accent4"/>
          </a:lnRef>
          <a:fillRef idx="1">
            <a:schemeClr val="lt1"/>
          </a:fillRef>
          <a:effectRef idx="0">
            <a:schemeClr val="accent4"/>
          </a:effectRef>
          <a:fontRef idx="minor">
            <a:schemeClr val="dk1"/>
          </a:fontRef>
        </p:style>
        <p:txBody>
          <a:bodyPr rtlCol="0" anchor="ctr"/>
          <a:lstStyle/>
          <a:p>
            <a:r>
              <a:rPr lang="en-US" sz="1400" i="1" dirty="0">
                <a:solidFill>
                  <a:srgbClr val="F4A6FF"/>
                </a:solidFill>
                <a:latin typeface="Times New Roman"/>
                <a:cs typeface="Times New Roman"/>
              </a:rPr>
              <a:t>Engaging </a:t>
            </a:r>
            <a:r>
              <a:rPr lang="en-US" sz="1400" i="1" dirty="0" smtClean="0">
                <a:solidFill>
                  <a:srgbClr val="F4A6FF"/>
                </a:solidFill>
                <a:latin typeface="Times New Roman"/>
                <a:cs typeface="Times New Roman"/>
              </a:rPr>
              <a:t>in philanthropy is desired</a:t>
            </a:r>
            <a:r>
              <a:rPr lang="en-US" sz="1400" i="1" dirty="0">
                <a:solidFill>
                  <a:srgbClr val="F4A6FF"/>
                </a:solidFill>
                <a:latin typeface="Times New Roman"/>
                <a:cs typeface="Times New Roman"/>
              </a:rPr>
              <a:t>.</a:t>
            </a:r>
          </a:p>
        </p:txBody>
      </p:sp>
      <p:sp>
        <p:nvSpPr>
          <p:cNvPr id="3" name="Date Placeholder 2"/>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4</a:t>
            </a:fld>
            <a:endParaRPr lang="en-US"/>
          </a:p>
        </p:txBody>
      </p:sp>
    </p:spTree>
    <p:extLst>
      <p:ext uri="{BB962C8B-B14F-4D97-AF65-F5344CB8AC3E}">
        <p14:creationId xmlns:p14="http://schemas.microsoft.com/office/powerpoint/2010/main" val="166935424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304800" y="914400"/>
            <a:ext cx="4876800" cy="1295400"/>
          </a:xfrm>
          <a:prstGeom prst="triangle">
            <a:avLst/>
          </a:prstGeom>
          <a:gradFill flip="none" rotWithShape="1">
            <a:gsLst>
              <a:gs pos="0">
                <a:schemeClr val="tx2">
                  <a:lumMod val="60000"/>
                  <a:lumOff val="40000"/>
                </a:schemeClr>
              </a:gs>
              <a:gs pos="100000">
                <a:srgbClr val="199F90"/>
              </a:gs>
            </a:gsLst>
            <a:path path="rect">
              <a:fillToRect l="100000" t="100000"/>
            </a:path>
            <a:tileRect r="-100000" b="-100000"/>
          </a:gradFill>
          <a:ln w="12700" cmpd="sng">
            <a:noFill/>
          </a:ln>
          <a:effectLst/>
          <a:scene3d>
            <a:camera prst="orthographicFront" fov="0">
              <a:rot lat="0" lon="0" rev="0"/>
            </a:camera>
            <a:lightRig rig="flat" dir="t">
              <a:rot lat="0" lon="0" rev="20040000"/>
            </a:lightRig>
          </a:scene3d>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2000" dirty="0">
                <a:effectLst/>
                <a:latin typeface="Times New Roman"/>
                <a:ea typeface="ＭＳ 明朝"/>
                <a:cs typeface="Times New Roman"/>
              </a:rPr>
              <a:t>Sustainable Development</a:t>
            </a:r>
            <a:endParaRPr lang="zh-CN" sz="2000" dirty="0">
              <a:effectLst/>
              <a:latin typeface="Times New Roman"/>
              <a:ea typeface="ＭＳ 明朝"/>
              <a:cs typeface="Times New Roman"/>
            </a:endParaRPr>
          </a:p>
        </p:txBody>
      </p:sp>
      <p:sp>
        <p:nvSpPr>
          <p:cNvPr id="4" name="Rectangle 3"/>
          <p:cNvSpPr/>
          <p:nvPr/>
        </p:nvSpPr>
        <p:spPr>
          <a:xfrm>
            <a:off x="304800" y="2209800"/>
            <a:ext cx="4876800" cy="838200"/>
          </a:xfrm>
          <a:prstGeom prst="rect">
            <a:avLst/>
          </a:prstGeom>
          <a:gradFill flip="none" rotWithShape="1">
            <a:gsLst>
              <a:gs pos="100000">
                <a:srgbClr val="199F90"/>
              </a:gs>
              <a:gs pos="25000">
                <a:schemeClr val="tx2">
                  <a:lumMod val="60000"/>
                  <a:lumOff val="40000"/>
                </a:schemeClr>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2000" dirty="0">
                <a:effectLst/>
                <a:latin typeface="Times New Roman"/>
                <a:ea typeface="ＭＳ 明朝"/>
                <a:cs typeface="Times New Roman"/>
              </a:rPr>
              <a:t>Corporate Social Responsibility</a:t>
            </a:r>
            <a:endParaRPr lang="zh-CN" sz="2000" dirty="0">
              <a:effectLst/>
              <a:latin typeface="Times New Roman"/>
              <a:ea typeface="ＭＳ 明朝"/>
              <a:cs typeface="Times New Roman"/>
            </a:endParaRPr>
          </a:p>
        </p:txBody>
      </p:sp>
      <p:sp>
        <p:nvSpPr>
          <p:cNvPr id="6" name="Rectangle 5"/>
          <p:cNvSpPr/>
          <p:nvPr/>
        </p:nvSpPr>
        <p:spPr>
          <a:xfrm rot="5400000">
            <a:off x="-647700" y="4000500"/>
            <a:ext cx="3276600" cy="1371600"/>
          </a:xfrm>
          <a:prstGeom prst="rect">
            <a:avLst/>
          </a:prstGeom>
          <a:gradFill flip="none" rotWithShape="1">
            <a:gsLst>
              <a:gs pos="0">
                <a:srgbClr val="199F90"/>
              </a:gs>
              <a:gs pos="100000">
                <a:schemeClr val="tx2">
                  <a:lumMod val="60000"/>
                  <a:lumOff val="40000"/>
                </a:schemeClr>
              </a:gs>
            </a:gsLst>
            <a:lin ang="0" scaled="1"/>
            <a:tileRect/>
          </a:gradFill>
          <a:ln w="3175" cmpd="sng">
            <a:solidFill>
              <a:schemeClr val="bg1"/>
            </a:solidFill>
          </a:ln>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Economic Responsibility</a:t>
            </a:r>
            <a:endParaRPr lang="zh-CN">
              <a:effectLst/>
              <a:latin typeface="Times New Roman"/>
              <a:ea typeface="ＭＳ 明朝"/>
              <a:cs typeface="Times New Roman"/>
            </a:endParaRPr>
          </a:p>
        </p:txBody>
      </p:sp>
      <p:sp>
        <p:nvSpPr>
          <p:cNvPr id="7" name="Rectangle 6"/>
          <p:cNvSpPr/>
          <p:nvPr/>
        </p:nvSpPr>
        <p:spPr>
          <a:xfrm rot="5400000">
            <a:off x="-266700" y="4305300"/>
            <a:ext cx="2895600" cy="685800"/>
          </a:xfrm>
          <a:prstGeom prst="rect">
            <a:avLst/>
          </a:prstGeom>
          <a:gradFill flip="none" rotWithShape="1">
            <a:gsLst>
              <a:gs pos="0">
                <a:srgbClr val="199F90"/>
              </a:gs>
              <a:gs pos="100000">
                <a:schemeClr val="tx2">
                  <a:lumMod val="60000"/>
                  <a:lumOff val="40000"/>
                </a:schemeClr>
              </a:gs>
            </a:gsLst>
            <a:lin ang="0" scaled="1"/>
            <a:tileRect/>
          </a:gradFill>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600" dirty="0">
                <a:effectLst/>
                <a:latin typeface="Times New Roman"/>
                <a:ea typeface="ＭＳ 明朝"/>
                <a:cs typeface="Times New Roman"/>
              </a:rPr>
              <a:t>Legal Responsibility</a:t>
            </a:r>
            <a:endParaRPr lang="zh-CN" sz="1600" dirty="0">
              <a:effectLst/>
              <a:latin typeface="Times New Roman"/>
              <a:ea typeface="ＭＳ 明朝"/>
              <a:cs typeface="Times New Roman"/>
            </a:endParaRPr>
          </a:p>
          <a:p>
            <a:pPr algn="ctr">
              <a:spcAft>
                <a:spcPts val="0"/>
              </a:spcAft>
            </a:pPr>
            <a:r>
              <a:rPr lang="en-US" sz="1600" dirty="0">
                <a:effectLst/>
                <a:latin typeface="Times New Roman"/>
                <a:ea typeface="ＭＳ 明朝"/>
                <a:cs typeface="Times New Roman"/>
              </a:rPr>
              <a:t>Transparency</a:t>
            </a:r>
            <a:endParaRPr lang="zh-CN" sz="1600" dirty="0">
              <a:effectLst/>
              <a:latin typeface="Times New Roman"/>
              <a:ea typeface="ＭＳ 明朝"/>
              <a:cs typeface="Times New Roman"/>
            </a:endParaRPr>
          </a:p>
        </p:txBody>
      </p:sp>
      <p:sp>
        <p:nvSpPr>
          <p:cNvPr id="8" name="Rectangle 7"/>
          <p:cNvSpPr/>
          <p:nvPr/>
        </p:nvSpPr>
        <p:spPr>
          <a:xfrm rot="5400000">
            <a:off x="1104899" y="4000500"/>
            <a:ext cx="3276600" cy="1371600"/>
          </a:xfrm>
          <a:prstGeom prst="rect">
            <a:avLst/>
          </a:prstGeom>
          <a:gradFill flip="none" rotWithShape="1">
            <a:gsLst>
              <a:gs pos="0">
                <a:srgbClr val="199F90"/>
              </a:gs>
              <a:gs pos="100000">
                <a:schemeClr val="tx2">
                  <a:lumMod val="60000"/>
                  <a:lumOff val="40000"/>
                </a:schemeClr>
              </a:gs>
            </a:gsLst>
            <a:lin ang="0" scaled="1"/>
            <a:tileRect/>
          </a:gradFill>
          <a:ln w="3175" cmpd="sng">
            <a:solidFill>
              <a:schemeClr val="bg1"/>
            </a:solidFill>
          </a:ln>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dirty="0">
                <a:effectLst/>
                <a:latin typeface="Times New Roman"/>
                <a:ea typeface="ＭＳ 明朝"/>
                <a:cs typeface="Times New Roman"/>
              </a:rPr>
              <a:t>Environmental Responsibility</a:t>
            </a:r>
            <a:endParaRPr lang="zh-CN" dirty="0">
              <a:effectLst/>
              <a:latin typeface="Times New Roman"/>
              <a:ea typeface="ＭＳ 明朝"/>
              <a:cs typeface="Times New Roman"/>
            </a:endParaRPr>
          </a:p>
        </p:txBody>
      </p:sp>
      <p:sp>
        <p:nvSpPr>
          <p:cNvPr id="10" name="Rectangle 9"/>
          <p:cNvSpPr/>
          <p:nvPr/>
        </p:nvSpPr>
        <p:spPr>
          <a:xfrm rot="5400000">
            <a:off x="2876550" y="4019550"/>
            <a:ext cx="3276600" cy="1333500"/>
          </a:xfrm>
          <a:prstGeom prst="rect">
            <a:avLst/>
          </a:prstGeom>
          <a:gradFill flip="none" rotWithShape="1">
            <a:gsLst>
              <a:gs pos="0">
                <a:srgbClr val="199F90"/>
              </a:gs>
              <a:gs pos="100000">
                <a:schemeClr val="tx2">
                  <a:lumMod val="60000"/>
                  <a:lumOff val="40000"/>
                </a:schemeClr>
              </a:gs>
            </a:gsLst>
            <a:lin ang="0" scaled="1"/>
            <a:tileRect/>
          </a:gradFill>
          <a:ln w="3175" cmpd="sng">
            <a:solidFill>
              <a:schemeClr val="bg1"/>
            </a:solidFill>
          </a:ln>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 </a:t>
            </a:r>
            <a:endParaRPr lang="zh-CN">
              <a:effectLst/>
              <a:latin typeface="Times New Roman"/>
              <a:ea typeface="ＭＳ 明朝"/>
              <a:cs typeface="Times New Roman"/>
            </a:endParaRPr>
          </a:p>
          <a:p>
            <a:pPr algn="ctr">
              <a:spcAft>
                <a:spcPts val="0"/>
              </a:spcAft>
            </a:pPr>
            <a:r>
              <a:rPr lang="en-US">
                <a:effectLst/>
                <a:latin typeface="Times New Roman"/>
                <a:ea typeface="ＭＳ 明朝"/>
                <a:cs typeface="Times New Roman"/>
              </a:rPr>
              <a:t>Social Responsibility</a:t>
            </a:r>
            <a:endParaRPr lang="zh-CN">
              <a:effectLst/>
              <a:latin typeface="Times New Roman"/>
              <a:ea typeface="ＭＳ 明朝"/>
              <a:cs typeface="Times New Roman"/>
            </a:endParaRPr>
          </a:p>
        </p:txBody>
      </p:sp>
      <p:sp>
        <p:nvSpPr>
          <p:cNvPr id="11" name="Rectangle 10"/>
          <p:cNvSpPr/>
          <p:nvPr/>
        </p:nvSpPr>
        <p:spPr>
          <a:xfrm rot="5400000">
            <a:off x="3276600" y="4343400"/>
            <a:ext cx="2895600" cy="609600"/>
          </a:xfrm>
          <a:prstGeom prst="rect">
            <a:avLst/>
          </a:prstGeom>
          <a:gradFill flip="none" rotWithShape="1">
            <a:gsLst>
              <a:gs pos="0">
                <a:srgbClr val="199F90"/>
              </a:gs>
              <a:gs pos="100000">
                <a:schemeClr val="tx2">
                  <a:lumMod val="60000"/>
                  <a:lumOff val="40000"/>
                </a:schemeClr>
              </a:gs>
            </a:gsLst>
            <a:lin ang="0" scaled="1"/>
            <a:tileRect/>
          </a:gradFill>
        </p:spPr>
        <p:style>
          <a:lnRef idx="3">
            <a:schemeClr val="lt1"/>
          </a:lnRef>
          <a:fillRef idx="1">
            <a:schemeClr val="accent1"/>
          </a:fillRef>
          <a:effectRef idx="1">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1600">
                <a:effectLst/>
                <a:latin typeface="Times New Roman"/>
                <a:ea typeface="ＭＳ 明朝"/>
                <a:cs typeface="Times New Roman"/>
              </a:rPr>
              <a:t>Corporate Giving</a:t>
            </a:r>
            <a:endParaRPr lang="zh-CN" sz="1600">
              <a:effectLst/>
              <a:latin typeface="Times New Roman"/>
              <a:ea typeface="ＭＳ 明朝"/>
              <a:cs typeface="Times New Roman"/>
            </a:endParaRPr>
          </a:p>
          <a:p>
            <a:pPr algn="ctr">
              <a:spcAft>
                <a:spcPts val="0"/>
              </a:spcAft>
            </a:pPr>
            <a:r>
              <a:rPr lang="en-US" sz="1600">
                <a:effectLst/>
                <a:latin typeface="Times New Roman"/>
                <a:ea typeface="ＭＳ 明朝"/>
                <a:cs typeface="Times New Roman"/>
              </a:rPr>
              <a:t>Corporate Volunteering</a:t>
            </a:r>
            <a:endParaRPr lang="zh-CN" sz="1600">
              <a:effectLst/>
              <a:latin typeface="Times New Roman"/>
              <a:ea typeface="ＭＳ 明朝"/>
              <a:cs typeface="Times New Roman"/>
            </a:endParaRPr>
          </a:p>
        </p:txBody>
      </p:sp>
      <p:sp>
        <p:nvSpPr>
          <p:cNvPr id="12" name="TextBox 11"/>
          <p:cNvSpPr txBox="1"/>
          <p:nvPr/>
        </p:nvSpPr>
        <p:spPr>
          <a:xfrm>
            <a:off x="6274946" y="2673847"/>
            <a:ext cx="184666" cy="369332"/>
          </a:xfrm>
          <a:prstGeom prst="rect">
            <a:avLst/>
          </a:prstGeom>
          <a:noFill/>
        </p:spPr>
        <p:txBody>
          <a:bodyPr wrap="none" rtlCol="0">
            <a:spAutoFit/>
          </a:bodyPr>
          <a:lstStyle/>
          <a:p>
            <a:endParaRPr lang="en-US" dirty="0">
              <a:latin typeface="Times New Roman"/>
              <a:cs typeface="Times New Roman"/>
            </a:endParaRPr>
          </a:p>
        </p:txBody>
      </p:sp>
      <p:sp>
        <p:nvSpPr>
          <p:cNvPr id="13" name="Line Callout 1 (Border and Accent Bar) 12"/>
          <p:cNvSpPr/>
          <p:nvPr/>
        </p:nvSpPr>
        <p:spPr>
          <a:xfrm>
            <a:off x="5638800" y="2133600"/>
            <a:ext cx="3200400" cy="3429000"/>
          </a:xfrm>
          <a:prstGeom prst="accentBorderCallout1">
            <a:avLst>
              <a:gd name="adj1" fmla="val 25958"/>
              <a:gd name="adj2" fmla="val -8599"/>
              <a:gd name="adj3" fmla="val 73876"/>
              <a:gd name="adj4" fmla="val -123553"/>
            </a:avLst>
          </a:prstGeom>
          <a:noFill/>
          <a:ln w="12700" cmpd="sng">
            <a:solidFill>
              <a:srgbClr val="FFFFFF"/>
            </a:solidFill>
          </a:ln>
          <a:effectLst>
            <a:glow rad="101600">
              <a:srgbClr val="199F9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US" i="1" dirty="0">
                <a:solidFill>
                  <a:srgbClr val="000000"/>
                </a:solidFill>
                <a:latin typeface="Times New Roman"/>
                <a:cs typeface="Times New Roman"/>
              </a:rPr>
              <a:t>- ensure safety of goods and services</a:t>
            </a:r>
          </a:p>
          <a:p>
            <a:r>
              <a:rPr lang="en-US" i="1" dirty="0">
                <a:solidFill>
                  <a:srgbClr val="000000"/>
                </a:solidFill>
                <a:latin typeface="Times New Roman"/>
                <a:cs typeface="Times New Roman"/>
              </a:rPr>
              <a:t>- law obedience in all areas of business</a:t>
            </a:r>
          </a:p>
          <a:p>
            <a:r>
              <a:rPr lang="en-US" i="1" dirty="0">
                <a:solidFill>
                  <a:srgbClr val="000000"/>
                </a:solidFill>
                <a:latin typeface="Times New Roman"/>
                <a:cs typeface="Times New Roman"/>
              </a:rPr>
              <a:t>- not to use delusive advertising</a:t>
            </a:r>
          </a:p>
          <a:p>
            <a:r>
              <a:rPr lang="en-US" i="1" dirty="0">
                <a:solidFill>
                  <a:srgbClr val="000000"/>
                </a:solidFill>
                <a:latin typeface="Times New Roman"/>
                <a:cs typeface="Times New Roman"/>
              </a:rPr>
              <a:t>- quick respond to customer interests</a:t>
            </a:r>
          </a:p>
          <a:p>
            <a:r>
              <a:rPr lang="en-US" i="1" dirty="0">
                <a:solidFill>
                  <a:srgbClr val="000000"/>
                </a:solidFill>
                <a:latin typeface="Times New Roman"/>
                <a:cs typeface="Times New Roman"/>
              </a:rPr>
              <a:t>- constant attempt for quality improvement of products</a:t>
            </a:r>
          </a:p>
          <a:p>
            <a:r>
              <a:rPr lang="en-US" i="1" dirty="0">
                <a:solidFill>
                  <a:srgbClr val="000000"/>
                </a:solidFill>
                <a:latin typeface="Times New Roman"/>
                <a:cs typeface="Times New Roman"/>
              </a:rPr>
              <a:t>- not engage in illegal, non fair business practice in the </a:t>
            </a:r>
            <a:r>
              <a:rPr lang="en-US" i="1" dirty="0" smtClean="0">
                <a:solidFill>
                  <a:srgbClr val="000000"/>
                </a:solidFill>
                <a:latin typeface="Times New Roman"/>
                <a:cs typeface="Times New Roman"/>
              </a:rPr>
              <a:t>past </a:t>
            </a:r>
            <a:r>
              <a:rPr lang="en-GB" i="1" dirty="0" smtClean="0">
                <a:solidFill>
                  <a:srgbClr val="000000"/>
                </a:solidFill>
                <a:latin typeface="Times New Roman"/>
                <a:cs typeface="Times New Roman"/>
              </a:rPr>
              <a:t>and future</a:t>
            </a:r>
            <a:endParaRPr lang="en-GB" i="1" dirty="0">
              <a:solidFill>
                <a:srgbClr val="000000"/>
              </a:solidFill>
              <a:latin typeface="Times New Roman"/>
              <a:cs typeface="Times New Roman"/>
            </a:endParaRPr>
          </a:p>
        </p:txBody>
      </p:sp>
      <p:sp>
        <p:nvSpPr>
          <p:cNvPr id="14" name="Line Callout 1 (Border and Accent Bar) 13"/>
          <p:cNvSpPr/>
          <p:nvPr/>
        </p:nvSpPr>
        <p:spPr>
          <a:xfrm>
            <a:off x="5638800" y="1905000"/>
            <a:ext cx="3200400" cy="3505200"/>
          </a:xfrm>
          <a:prstGeom prst="accentBorderCallout1">
            <a:avLst>
              <a:gd name="adj1" fmla="val 49712"/>
              <a:gd name="adj2" fmla="val -8855"/>
              <a:gd name="adj3" fmla="val 80859"/>
              <a:gd name="adj4" fmla="val -68773"/>
            </a:avLst>
          </a:prstGeom>
          <a:noFill/>
          <a:ln>
            <a:solidFill>
              <a:schemeClr val="bg1"/>
            </a:solidFill>
          </a:ln>
          <a:effectLst>
            <a:glow rad="101600">
              <a:srgbClr val="199F9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20000"/>
              </a:lnSpc>
            </a:pPr>
            <a:r>
              <a:rPr lang="en-US" i="1" dirty="0">
                <a:solidFill>
                  <a:schemeClr val="tx1"/>
                </a:solidFill>
                <a:latin typeface="Times New Roman"/>
                <a:cs typeface="Times New Roman"/>
              </a:rPr>
              <a:t>- non air and water pollution</a:t>
            </a:r>
          </a:p>
          <a:p>
            <a:pPr>
              <a:lnSpc>
                <a:spcPct val="120000"/>
              </a:lnSpc>
            </a:pPr>
            <a:r>
              <a:rPr lang="en-GB" i="1" dirty="0" smtClean="0">
                <a:solidFill>
                  <a:schemeClr val="tx1"/>
                </a:solidFill>
                <a:latin typeface="Times New Roman"/>
                <a:cs typeface="Times New Roman"/>
              </a:rPr>
              <a:t>- use </a:t>
            </a:r>
            <a:r>
              <a:rPr lang="en-GB" i="1" dirty="0">
                <a:solidFill>
                  <a:schemeClr val="tx1"/>
                </a:solidFill>
                <a:latin typeface="Times New Roman"/>
                <a:cs typeface="Times New Roman"/>
              </a:rPr>
              <a:t>environmentally friendly </a:t>
            </a:r>
            <a:r>
              <a:rPr lang="en-GB" i="1" dirty="0" smtClean="0">
                <a:solidFill>
                  <a:schemeClr val="tx1"/>
                </a:solidFill>
                <a:latin typeface="Times New Roman"/>
                <a:cs typeface="Times New Roman"/>
              </a:rPr>
              <a:t>       </a:t>
            </a:r>
          </a:p>
          <a:p>
            <a:pPr>
              <a:lnSpc>
                <a:spcPct val="120000"/>
              </a:lnSpc>
            </a:pPr>
            <a:r>
              <a:rPr lang="en-GB" i="1" dirty="0" smtClean="0">
                <a:solidFill>
                  <a:schemeClr val="tx1"/>
                </a:solidFill>
                <a:latin typeface="Times New Roman"/>
                <a:cs typeface="Times New Roman"/>
              </a:rPr>
              <a:t>  wrapping</a:t>
            </a:r>
            <a:endParaRPr lang="en-GB" i="1" dirty="0">
              <a:solidFill>
                <a:schemeClr val="tx1"/>
              </a:solidFill>
              <a:latin typeface="Times New Roman"/>
              <a:cs typeface="Times New Roman"/>
            </a:endParaRPr>
          </a:p>
          <a:p>
            <a:pPr>
              <a:lnSpc>
                <a:spcPct val="120000"/>
              </a:lnSpc>
            </a:pPr>
            <a:r>
              <a:rPr lang="en-GB" i="1" dirty="0">
                <a:solidFill>
                  <a:schemeClr val="tx1"/>
                </a:solidFill>
                <a:latin typeface="Times New Roman"/>
                <a:cs typeface="Times New Roman"/>
              </a:rPr>
              <a:t>- carry out company recycling</a:t>
            </a:r>
          </a:p>
          <a:p>
            <a:pPr>
              <a:lnSpc>
                <a:spcPct val="120000"/>
              </a:lnSpc>
            </a:pPr>
            <a:r>
              <a:rPr lang="en-GB" i="1" dirty="0">
                <a:solidFill>
                  <a:schemeClr val="tx1"/>
                </a:solidFill>
                <a:latin typeface="Times New Roman"/>
                <a:cs typeface="Times New Roman"/>
              </a:rPr>
              <a:t>- use waste reduction program</a:t>
            </a:r>
          </a:p>
          <a:p>
            <a:pPr>
              <a:lnSpc>
                <a:spcPct val="120000"/>
              </a:lnSpc>
            </a:pPr>
            <a:r>
              <a:rPr lang="en-GB" i="1" dirty="0" smtClean="0">
                <a:solidFill>
                  <a:schemeClr val="tx1"/>
                </a:solidFill>
                <a:latin typeface="Times New Roman"/>
                <a:cs typeface="Times New Roman"/>
              </a:rPr>
              <a:t>- carry </a:t>
            </a:r>
            <a:r>
              <a:rPr lang="en-GB" i="1" dirty="0">
                <a:solidFill>
                  <a:schemeClr val="tx1"/>
                </a:solidFill>
                <a:latin typeface="Times New Roman"/>
                <a:cs typeface="Times New Roman"/>
              </a:rPr>
              <a:t>an energy-conservation </a:t>
            </a:r>
            <a:endParaRPr lang="en-GB" i="1" dirty="0" smtClean="0">
              <a:solidFill>
                <a:schemeClr val="tx1"/>
              </a:solidFill>
              <a:latin typeface="Times New Roman"/>
              <a:cs typeface="Times New Roman"/>
            </a:endParaRPr>
          </a:p>
          <a:p>
            <a:pPr>
              <a:lnSpc>
                <a:spcPct val="120000"/>
              </a:lnSpc>
            </a:pPr>
            <a:r>
              <a:rPr lang="en-GB" i="1" dirty="0">
                <a:solidFill>
                  <a:schemeClr val="tx1"/>
                </a:solidFill>
                <a:latin typeface="Times New Roman"/>
                <a:cs typeface="Times New Roman"/>
              </a:rPr>
              <a:t> </a:t>
            </a:r>
            <a:r>
              <a:rPr lang="en-GB" i="1" dirty="0" smtClean="0">
                <a:solidFill>
                  <a:schemeClr val="tx1"/>
                </a:solidFill>
                <a:latin typeface="Times New Roman"/>
                <a:cs typeface="Times New Roman"/>
              </a:rPr>
              <a:t> program</a:t>
            </a:r>
            <a:endParaRPr lang="en-GB" i="1" dirty="0">
              <a:solidFill>
                <a:schemeClr val="tx1"/>
              </a:solidFill>
              <a:latin typeface="Times New Roman"/>
              <a:cs typeface="Times New Roman"/>
            </a:endParaRPr>
          </a:p>
          <a:p>
            <a:pPr>
              <a:lnSpc>
                <a:spcPct val="120000"/>
              </a:lnSpc>
            </a:pPr>
            <a:r>
              <a:rPr lang="en-US" i="1" dirty="0" smtClean="0">
                <a:solidFill>
                  <a:schemeClr val="tx1"/>
                </a:solidFill>
                <a:latin typeface="Times New Roman"/>
                <a:cs typeface="Times New Roman"/>
              </a:rPr>
              <a:t>- use </a:t>
            </a:r>
            <a:r>
              <a:rPr lang="en-US" i="1" dirty="0">
                <a:solidFill>
                  <a:schemeClr val="tx1"/>
                </a:solidFill>
                <a:latin typeface="Times New Roman"/>
                <a:cs typeface="Times New Roman"/>
              </a:rPr>
              <a:t>recycling materials in </a:t>
            </a:r>
            <a:endParaRPr lang="en-US" i="1" dirty="0" smtClean="0">
              <a:solidFill>
                <a:schemeClr val="tx1"/>
              </a:solidFill>
              <a:latin typeface="Times New Roman"/>
              <a:cs typeface="Times New Roman"/>
            </a:endParaRPr>
          </a:p>
          <a:p>
            <a:pPr>
              <a:lnSpc>
                <a:spcPct val="120000"/>
              </a:lnSpc>
            </a:pPr>
            <a:r>
              <a:rPr lang="en-US" i="1" dirty="0" smtClean="0">
                <a:solidFill>
                  <a:schemeClr val="tx1"/>
                </a:solidFill>
                <a:latin typeface="Times New Roman"/>
                <a:cs typeface="Times New Roman"/>
              </a:rPr>
              <a:t>  production</a:t>
            </a:r>
            <a:endParaRPr lang="en-US" i="1" dirty="0">
              <a:solidFill>
                <a:schemeClr val="tx1"/>
              </a:solidFill>
              <a:latin typeface="Times New Roman"/>
              <a:cs typeface="Times New Roman"/>
            </a:endParaRPr>
          </a:p>
        </p:txBody>
      </p:sp>
      <p:sp>
        <p:nvSpPr>
          <p:cNvPr id="15" name="Line Callout 1 (Border and Accent Bar) 14"/>
          <p:cNvSpPr/>
          <p:nvPr/>
        </p:nvSpPr>
        <p:spPr>
          <a:xfrm>
            <a:off x="5638800" y="1981200"/>
            <a:ext cx="3200400" cy="4114800"/>
          </a:xfrm>
          <a:prstGeom prst="accentBorderCallout1">
            <a:avLst>
              <a:gd name="adj1" fmla="val 49712"/>
              <a:gd name="adj2" fmla="val -8855"/>
              <a:gd name="adj3" fmla="val 65717"/>
              <a:gd name="adj4" fmla="val -14008"/>
            </a:avLst>
          </a:prstGeom>
          <a:noFill/>
          <a:ln>
            <a:solidFill>
              <a:srgbClr val="FFFFFF"/>
            </a:solidFill>
          </a:ln>
          <a:effectLst>
            <a:glow rad="101600">
              <a:srgbClr val="199F9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10000"/>
              </a:lnSpc>
            </a:pPr>
            <a:r>
              <a:rPr lang="en-US" sz="1600" i="1" dirty="0">
                <a:solidFill>
                  <a:srgbClr val="000000"/>
                </a:solidFill>
                <a:latin typeface="Times New Roman"/>
                <a:cs typeface="Times New Roman"/>
              </a:rPr>
              <a:t>- promote ethical workforce behavior</a:t>
            </a:r>
          </a:p>
          <a:p>
            <a:pPr>
              <a:lnSpc>
                <a:spcPct val="110000"/>
              </a:lnSpc>
            </a:pPr>
            <a:r>
              <a:rPr lang="en-GB" sz="1600" i="1" dirty="0">
                <a:solidFill>
                  <a:srgbClr val="000000"/>
                </a:solidFill>
                <a:latin typeface="Times New Roman"/>
                <a:cs typeface="Times New Roman"/>
              </a:rPr>
              <a:t>- provide for safe workplace</a:t>
            </a:r>
          </a:p>
          <a:p>
            <a:pPr>
              <a:lnSpc>
                <a:spcPct val="110000"/>
              </a:lnSpc>
            </a:pPr>
            <a:r>
              <a:rPr lang="en-GB" sz="1600" i="1" dirty="0">
                <a:solidFill>
                  <a:srgbClr val="000000"/>
                </a:solidFill>
                <a:latin typeface="Times New Roman"/>
                <a:cs typeface="Times New Roman"/>
              </a:rPr>
              <a:t>- adhere non discrimination policies</a:t>
            </a:r>
          </a:p>
          <a:p>
            <a:pPr>
              <a:lnSpc>
                <a:spcPct val="110000"/>
              </a:lnSpc>
            </a:pPr>
            <a:r>
              <a:rPr lang="en-US" sz="1600" i="1" dirty="0">
                <a:solidFill>
                  <a:srgbClr val="000000"/>
                </a:solidFill>
                <a:latin typeface="Times New Roman"/>
                <a:cs typeface="Times New Roman"/>
              </a:rPr>
              <a:t>- prevent sexual harassment at the workplace</a:t>
            </a:r>
          </a:p>
          <a:p>
            <a:pPr>
              <a:lnSpc>
                <a:spcPct val="110000"/>
              </a:lnSpc>
            </a:pPr>
            <a:r>
              <a:rPr lang="en-US" sz="1600" i="1" dirty="0">
                <a:solidFill>
                  <a:srgbClr val="000000"/>
                </a:solidFill>
                <a:latin typeface="Times New Roman"/>
                <a:cs typeface="Times New Roman"/>
              </a:rPr>
              <a:t>- make an allowance for medical costs and treatment</a:t>
            </a:r>
          </a:p>
          <a:p>
            <a:pPr>
              <a:lnSpc>
                <a:spcPct val="110000"/>
              </a:lnSpc>
            </a:pPr>
            <a:r>
              <a:rPr lang="en-US" sz="1600" i="1" dirty="0">
                <a:solidFill>
                  <a:srgbClr val="000000"/>
                </a:solidFill>
                <a:latin typeface="Times New Roman"/>
                <a:cs typeface="Times New Roman"/>
              </a:rPr>
              <a:t>- help find placement for displaced workers</a:t>
            </a:r>
          </a:p>
          <a:p>
            <a:pPr>
              <a:lnSpc>
                <a:spcPct val="110000"/>
              </a:lnSpc>
            </a:pPr>
            <a:r>
              <a:rPr lang="en-US" sz="1600" i="1" dirty="0">
                <a:solidFill>
                  <a:srgbClr val="000000"/>
                </a:solidFill>
                <a:latin typeface="Times New Roman"/>
                <a:cs typeface="Times New Roman"/>
              </a:rPr>
              <a:t>- engages in philanthropic giving to education and donate </a:t>
            </a:r>
            <a:r>
              <a:rPr lang="en-US" sz="1600" i="1" dirty="0" smtClean="0">
                <a:solidFill>
                  <a:srgbClr val="000000"/>
                </a:solidFill>
                <a:latin typeface="Times New Roman"/>
                <a:cs typeface="Times New Roman"/>
              </a:rPr>
              <a:t>to </a:t>
            </a:r>
            <a:r>
              <a:rPr lang="en-GB" sz="1600" i="1" dirty="0" smtClean="0">
                <a:solidFill>
                  <a:srgbClr val="000000"/>
                </a:solidFill>
                <a:latin typeface="Times New Roman"/>
                <a:cs typeface="Times New Roman"/>
              </a:rPr>
              <a:t>charity</a:t>
            </a:r>
            <a:endParaRPr lang="en-GB" sz="1600" i="1" dirty="0">
              <a:solidFill>
                <a:srgbClr val="000000"/>
              </a:solidFill>
              <a:latin typeface="Times New Roman"/>
              <a:cs typeface="Times New Roman"/>
            </a:endParaRPr>
          </a:p>
          <a:p>
            <a:pPr>
              <a:lnSpc>
                <a:spcPct val="110000"/>
              </a:lnSpc>
            </a:pPr>
            <a:r>
              <a:rPr lang="en-US" sz="1600" i="1" dirty="0">
                <a:solidFill>
                  <a:srgbClr val="000000"/>
                </a:solidFill>
                <a:latin typeface="Times New Roman"/>
                <a:cs typeface="Times New Roman"/>
              </a:rPr>
              <a:t>- employ polite and obliging </a:t>
            </a:r>
            <a:r>
              <a:rPr lang="en-US" sz="1600" i="1" dirty="0" smtClean="0">
                <a:solidFill>
                  <a:srgbClr val="000000"/>
                </a:solidFill>
                <a:latin typeface="Times New Roman"/>
                <a:cs typeface="Times New Roman"/>
              </a:rPr>
              <a:t>workforce</a:t>
            </a:r>
            <a:endParaRPr lang="bg-BG" sz="1600" i="1" dirty="0">
              <a:solidFill>
                <a:srgbClr val="000000"/>
              </a:solidFill>
              <a:latin typeface="Times New Roman"/>
              <a:cs typeface="Times New Roman"/>
            </a:endParaRPr>
          </a:p>
        </p:txBody>
      </p:sp>
      <p:sp>
        <p:nvSpPr>
          <p:cNvPr id="2" name="TextBox 1"/>
          <p:cNvSpPr txBox="1"/>
          <p:nvPr/>
        </p:nvSpPr>
        <p:spPr>
          <a:xfrm>
            <a:off x="2331357" y="6558643"/>
            <a:ext cx="184666" cy="369332"/>
          </a:xfrm>
          <a:prstGeom prst="rect">
            <a:avLst/>
          </a:prstGeom>
          <a:noFill/>
        </p:spPr>
        <p:txBody>
          <a:bodyPr wrap="none" rtlCol="0">
            <a:spAutoFit/>
          </a:bodyPr>
          <a:lstStyle/>
          <a:p>
            <a:endParaRPr lang="en-US" dirty="0"/>
          </a:p>
        </p:txBody>
      </p:sp>
      <p:sp>
        <p:nvSpPr>
          <p:cNvPr id="5" name="TextBox 4"/>
          <p:cNvSpPr txBox="1"/>
          <p:nvPr/>
        </p:nvSpPr>
        <p:spPr>
          <a:xfrm>
            <a:off x="3900714" y="6567714"/>
            <a:ext cx="184666" cy="369332"/>
          </a:xfrm>
          <a:prstGeom prst="rect">
            <a:avLst/>
          </a:prstGeom>
          <a:noFill/>
        </p:spPr>
        <p:txBody>
          <a:bodyPr wrap="none" rtlCol="0">
            <a:spAutoFit/>
          </a:bodyPr>
          <a:lstStyle/>
          <a:p>
            <a:endParaRPr lang="en-US" dirty="0"/>
          </a:p>
        </p:txBody>
      </p:sp>
      <p:sp>
        <p:nvSpPr>
          <p:cNvPr id="9" name="TextBox 8"/>
          <p:cNvSpPr txBox="1"/>
          <p:nvPr/>
        </p:nvSpPr>
        <p:spPr>
          <a:xfrm>
            <a:off x="304800" y="6477000"/>
            <a:ext cx="7315200" cy="246221"/>
          </a:xfrm>
          <a:prstGeom prst="rect">
            <a:avLst/>
          </a:prstGeom>
          <a:noFill/>
        </p:spPr>
        <p:txBody>
          <a:bodyPr wrap="square" rtlCol="0">
            <a:spAutoFit/>
          </a:bodyPr>
          <a:lstStyle/>
          <a:p>
            <a:r>
              <a:rPr lang="en-US" sz="1000" dirty="0">
                <a:latin typeface="Times New Roman"/>
                <a:cs typeface="Times New Roman"/>
              </a:rPr>
              <a:t>Source: individual illustration in dependence </a:t>
            </a:r>
            <a:r>
              <a:rPr lang="en-US" sz="1000" dirty="0" smtClean="0">
                <a:latin typeface="Times New Roman"/>
                <a:cs typeface="Times New Roman"/>
              </a:rPr>
              <a:t>on </a:t>
            </a:r>
            <a:r>
              <a:rPr lang="en-US" sz="1000" dirty="0" err="1" smtClean="0">
                <a:latin typeface="Times New Roman"/>
                <a:cs typeface="Times New Roman"/>
              </a:rPr>
              <a:t>Mayerhofer</a:t>
            </a:r>
            <a:r>
              <a:rPr lang="en-US" sz="1000" dirty="0">
                <a:latin typeface="Times New Roman"/>
                <a:cs typeface="Times New Roman"/>
              </a:rPr>
              <a:t>/</a:t>
            </a:r>
            <a:r>
              <a:rPr lang="en-US" sz="1000" dirty="0" err="1">
                <a:latin typeface="Times New Roman"/>
                <a:cs typeface="Times New Roman"/>
              </a:rPr>
              <a:t>Grusch</a:t>
            </a:r>
            <a:r>
              <a:rPr lang="en-US" sz="1000" dirty="0">
                <a:latin typeface="Times New Roman"/>
                <a:cs typeface="Times New Roman"/>
              </a:rPr>
              <a:t>/</a:t>
            </a:r>
            <a:r>
              <a:rPr lang="en-US" sz="1000" dirty="0" err="1">
                <a:latin typeface="Times New Roman"/>
                <a:cs typeface="Times New Roman"/>
              </a:rPr>
              <a:t>Mertzbach</a:t>
            </a:r>
            <a:r>
              <a:rPr lang="en-US" sz="1000" dirty="0">
                <a:latin typeface="Times New Roman"/>
                <a:cs typeface="Times New Roman"/>
              </a:rPr>
              <a:t> 2008: 8. and </a:t>
            </a:r>
            <a:r>
              <a:rPr lang="en-US" sz="1000" dirty="0" err="1">
                <a:latin typeface="Times New Roman"/>
                <a:cs typeface="Times New Roman"/>
              </a:rPr>
              <a:t>Marrewijk</a:t>
            </a:r>
            <a:r>
              <a:rPr lang="en-US" sz="1000" dirty="0">
                <a:latin typeface="Times New Roman"/>
                <a:cs typeface="Times New Roman"/>
              </a:rPr>
              <a:t> </a:t>
            </a:r>
            <a:r>
              <a:rPr lang="en-US" sz="1000" dirty="0" smtClean="0">
                <a:latin typeface="Times New Roman"/>
                <a:cs typeface="Times New Roman"/>
              </a:rPr>
              <a:t>van 2003</a:t>
            </a:r>
            <a:r>
              <a:rPr lang="en-US" sz="1000" dirty="0">
                <a:latin typeface="Times New Roman"/>
                <a:cs typeface="Times New Roman"/>
              </a:rPr>
              <a:t>: 101. and Kohl 2006: 10.</a:t>
            </a:r>
          </a:p>
        </p:txBody>
      </p:sp>
      <p:sp>
        <p:nvSpPr>
          <p:cNvPr id="16" name="Date Placeholder 15"/>
          <p:cNvSpPr>
            <a:spLocks noGrp="1"/>
          </p:cNvSpPr>
          <p:nvPr>
            <p:ph type="dt" sz="half" idx="10"/>
          </p:nvPr>
        </p:nvSpPr>
        <p:spPr/>
        <p:txBody>
          <a:bodyPr/>
          <a:lstStyle/>
          <a:p>
            <a:r>
              <a:rPr lang="en-GB" smtClean="0"/>
              <a:t>By team A-4</a:t>
            </a:r>
            <a:endParaRPr lang="en-US"/>
          </a:p>
        </p:txBody>
      </p:sp>
      <p:sp>
        <p:nvSpPr>
          <p:cNvPr id="17" name="Slide Number Placeholder 16"/>
          <p:cNvSpPr>
            <a:spLocks noGrp="1"/>
          </p:cNvSpPr>
          <p:nvPr>
            <p:ph type="sldNum" sz="quarter" idx="12"/>
          </p:nvPr>
        </p:nvSpPr>
        <p:spPr/>
        <p:txBody>
          <a:bodyPr/>
          <a:lstStyle/>
          <a:p>
            <a:fld id="{515FC477-0A05-4F3E-8EE9-E015C9089D56}" type="slidenum">
              <a:rPr lang="en-US" smtClean="0"/>
              <a:pPr/>
              <a:t>5</a:t>
            </a:fld>
            <a:endParaRPr lang="en-US"/>
          </a:p>
        </p:txBody>
      </p:sp>
    </p:spTree>
    <p:extLst>
      <p:ext uri="{BB962C8B-B14F-4D97-AF65-F5344CB8AC3E}">
        <p14:creationId xmlns:p14="http://schemas.microsoft.com/office/powerpoint/2010/main" val="20113174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35"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000"/>
                                        <p:tgtEl>
                                          <p:spTgt spid="7"/>
                                        </p:tgtEl>
                                      </p:cBhvr>
                                    </p:animEffect>
                                    <p:anim calcmode="lin" valueType="num">
                                      <p:cBhvr>
                                        <p:cTn id="33" dur="2000" fill="hold"/>
                                        <p:tgtEl>
                                          <p:spTgt spid="7"/>
                                        </p:tgtEl>
                                        <p:attrNameLst>
                                          <p:attrName>style.rotation</p:attrName>
                                        </p:attrNameLst>
                                      </p:cBhvr>
                                      <p:tavLst>
                                        <p:tav tm="0">
                                          <p:val>
                                            <p:fltVal val="720"/>
                                          </p:val>
                                        </p:tav>
                                        <p:tav tm="100000">
                                          <p:val>
                                            <p:fltVal val="0"/>
                                          </p:val>
                                        </p:tav>
                                      </p:tavLst>
                                    </p:anim>
                                    <p:anim calcmode="lin" valueType="num">
                                      <p:cBhvr>
                                        <p:cTn id="34" dur="2000" fill="hold"/>
                                        <p:tgtEl>
                                          <p:spTgt spid="7"/>
                                        </p:tgtEl>
                                        <p:attrNameLst>
                                          <p:attrName>ppt_h</p:attrName>
                                        </p:attrNameLst>
                                      </p:cBhvr>
                                      <p:tavLst>
                                        <p:tav tm="0">
                                          <p:val>
                                            <p:fltVal val="0"/>
                                          </p:val>
                                        </p:tav>
                                        <p:tav tm="100000">
                                          <p:val>
                                            <p:strVal val="#ppt_h"/>
                                          </p:val>
                                        </p:tav>
                                      </p:tavLst>
                                    </p:anim>
                                    <p:anim calcmode="lin" valueType="num">
                                      <p:cBhvr>
                                        <p:cTn id="35" dur="2000" fill="hold"/>
                                        <p:tgtEl>
                                          <p:spTgt spid="7"/>
                                        </p:tgtEl>
                                        <p:attrNameLst>
                                          <p:attrName>ppt_w</p:attrName>
                                        </p:attrNameLst>
                                      </p:cBhvr>
                                      <p:tavLst>
                                        <p:tav tm="0">
                                          <p:val>
                                            <p:fltVal val="0"/>
                                          </p:val>
                                        </p:tav>
                                        <p:tav tm="100000">
                                          <p:val>
                                            <p:strVal val="#ppt_w"/>
                                          </p:val>
                                        </p:tav>
                                      </p:tavLst>
                                    </p:anim>
                                  </p:childTnLst>
                                </p:cTn>
                              </p:par>
                              <p:par>
                                <p:cTn id="36" presetID="35"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anim calcmode="lin" valueType="num">
                                      <p:cBhvr>
                                        <p:cTn id="39" dur="2000" fill="hold"/>
                                        <p:tgtEl>
                                          <p:spTgt spid="11"/>
                                        </p:tgtEl>
                                        <p:attrNameLst>
                                          <p:attrName>style.rotation</p:attrName>
                                        </p:attrNameLst>
                                      </p:cBhvr>
                                      <p:tavLst>
                                        <p:tav tm="0">
                                          <p:val>
                                            <p:fltVal val="720"/>
                                          </p:val>
                                        </p:tav>
                                        <p:tav tm="100000">
                                          <p:val>
                                            <p:fltVal val="0"/>
                                          </p:val>
                                        </p:tav>
                                      </p:tavLst>
                                    </p:anim>
                                    <p:anim calcmode="lin" valueType="num">
                                      <p:cBhvr>
                                        <p:cTn id="40" dur="2000" fill="hold"/>
                                        <p:tgtEl>
                                          <p:spTgt spid="11"/>
                                        </p:tgtEl>
                                        <p:attrNameLst>
                                          <p:attrName>ppt_h</p:attrName>
                                        </p:attrNameLst>
                                      </p:cBhvr>
                                      <p:tavLst>
                                        <p:tav tm="0">
                                          <p:val>
                                            <p:fltVal val="0"/>
                                          </p:val>
                                        </p:tav>
                                        <p:tav tm="100000">
                                          <p:val>
                                            <p:strVal val="#ppt_h"/>
                                          </p:val>
                                        </p:tav>
                                      </p:tavLst>
                                    </p:anim>
                                    <p:anim calcmode="lin" valueType="num">
                                      <p:cBhvr>
                                        <p:cTn id="41" dur="2000" fill="hold"/>
                                        <p:tgtEl>
                                          <p:spTgt spid="11"/>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xit" presetSubtype="0" fill="hold" grpId="1" nodeType="clickEffect">
                                  <p:stCondLst>
                                    <p:cond delay="0"/>
                                  </p:stCondLst>
                                  <p:childTnLst>
                                    <p:animEffect transition="out" filter="fade">
                                      <p:cBhvr>
                                        <p:cTn id="50" dur="1000"/>
                                        <p:tgtEl>
                                          <p:spTgt spid="13"/>
                                        </p:tgtEl>
                                      </p:cBhvr>
                                    </p:animEffect>
                                    <p:anim calcmode="lin" valueType="num">
                                      <p:cBhvr>
                                        <p:cTn id="51" dur="1000"/>
                                        <p:tgtEl>
                                          <p:spTgt spid="13"/>
                                        </p:tgtEl>
                                        <p:attrNameLst>
                                          <p:attrName>ppt_x</p:attrName>
                                        </p:attrNameLst>
                                      </p:cBhvr>
                                      <p:tavLst>
                                        <p:tav tm="0">
                                          <p:val>
                                            <p:strVal val="ppt_x"/>
                                          </p:val>
                                        </p:tav>
                                        <p:tav tm="100000">
                                          <p:val>
                                            <p:strVal val="ppt_x"/>
                                          </p:val>
                                        </p:tav>
                                      </p:tavLst>
                                    </p:anim>
                                    <p:anim calcmode="lin" valueType="num">
                                      <p:cBhvr>
                                        <p:cTn id="52" dur="1000"/>
                                        <p:tgtEl>
                                          <p:spTgt spid="13"/>
                                        </p:tgtEl>
                                        <p:attrNameLst>
                                          <p:attrName>ppt_y</p:attrName>
                                        </p:attrNameLst>
                                      </p:cBhvr>
                                      <p:tavLst>
                                        <p:tav tm="0">
                                          <p:val>
                                            <p:strVal val="ppt_y"/>
                                          </p:val>
                                        </p:tav>
                                        <p:tav tm="100000">
                                          <p:val>
                                            <p:strVal val="ppt_y+.1"/>
                                          </p:val>
                                        </p:tav>
                                      </p:tavLst>
                                    </p:anim>
                                    <p:set>
                                      <p:cBhvr>
                                        <p:cTn id="53" dur="1" fill="hold">
                                          <p:stCondLst>
                                            <p:cond delay="999"/>
                                          </p:stCondLst>
                                        </p:cTn>
                                        <p:tgtEl>
                                          <p:spTgt spid="13"/>
                                        </p:tgtEl>
                                        <p:attrNameLst>
                                          <p:attrName>style.visibility</p:attrName>
                                        </p:attrNameLst>
                                      </p:cBhvr>
                                      <p:to>
                                        <p:strVal val="hidden"/>
                                      </p:to>
                                    </p:se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xit" presetSubtype="0" fill="hold" grpId="1" nodeType="clickEffect">
                                  <p:stCondLst>
                                    <p:cond delay="0"/>
                                  </p:stCondLst>
                                  <p:childTnLst>
                                    <p:animEffect transition="out" filter="fade">
                                      <p:cBhvr>
                                        <p:cTn id="61" dur="1000"/>
                                        <p:tgtEl>
                                          <p:spTgt spid="14"/>
                                        </p:tgtEl>
                                      </p:cBhvr>
                                    </p:animEffect>
                                    <p:anim calcmode="lin" valueType="num">
                                      <p:cBhvr>
                                        <p:cTn id="62" dur="1000"/>
                                        <p:tgtEl>
                                          <p:spTgt spid="14"/>
                                        </p:tgtEl>
                                        <p:attrNameLst>
                                          <p:attrName>ppt_x</p:attrName>
                                        </p:attrNameLst>
                                      </p:cBhvr>
                                      <p:tavLst>
                                        <p:tav tm="0">
                                          <p:val>
                                            <p:strVal val="ppt_x"/>
                                          </p:val>
                                        </p:tav>
                                        <p:tav tm="100000">
                                          <p:val>
                                            <p:strVal val="ppt_x"/>
                                          </p:val>
                                        </p:tav>
                                      </p:tavLst>
                                    </p:anim>
                                    <p:anim calcmode="lin" valueType="num">
                                      <p:cBhvr>
                                        <p:cTn id="63" dur="1000"/>
                                        <p:tgtEl>
                                          <p:spTgt spid="14"/>
                                        </p:tgtEl>
                                        <p:attrNameLst>
                                          <p:attrName>ppt_y</p:attrName>
                                        </p:attrNameLst>
                                      </p:cBhvr>
                                      <p:tavLst>
                                        <p:tav tm="0">
                                          <p:val>
                                            <p:strVal val="ppt_y"/>
                                          </p:val>
                                        </p:tav>
                                        <p:tav tm="100000">
                                          <p:val>
                                            <p:strVal val="ppt_y+.1"/>
                                          </p:val>
                                        </p:tav>
                                      </p:tavLst>
                                    </p:anim>
                                    <p:set>
                                      <p:cBhvr>
                                        <p:cTn id="64" dur="1" fill="hold">
                                          <p:stCondLst>
                                            <p:cond delay="999"/>
                                          </p:stCondLst>
                                        </p:cTn>
                                        <p:tgtEl>
                                          <p:spTgt spid="14"/>
                                        </p:tgtEl>
                                        <p:attrNameLst>
                                          <p:attrName>style.visibility</p:attrName>
                                        </p:attrNameLst>
                                      </p:cBhvr>
                                      <p:to>
                                        <p:strVal val="hidden"/>
                                      </p:to>
                                    </p:set>
                                  </p:childTnLst>
                                </p:cTn>
                              </p:par>
                            </p:childTnLst>
                          </p:cTn>
                        </p:par>
                        <p:par>
                          <p:cTn id="65" fill="hold">
                            <p:stCondLst>
                              <p:cond delay="1000"/>
                            </p:stCondLst>
                            <p:childTnLst>
                              <p:par>
                                <p:cTn id="66" presetID="22" presetClass="entr" presetSubtype="8"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10" grpId="0" animBg="1"/>
      <p:bldP spid="11" grpId="0" animBg="1"/>
      <p:bldP spid="13" grpId="0" animBg="1"/>
      <p:bldP spid="13" grpId="1" animBg="1"/>
      <p:bldP spid="14" grpId="0" animBg="1"/>
      <p:bldP spid="14" grpId="1"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Leisure Marine Industry Concerns on CSR</a:t>
            </a:r>
            <a:endParaRPr lang="en-US" dirty="0">
              <a:latin typeface="Times New Roman"/>
              <a:cs typeface="Times New Roman"/>
            </a:endParaRPr>
          </a:p>
        </p:txBody>
      </p:sp>
      <p:sp>
        <p:nvSpPr>
          <p:cNvPr id="4" name="Rectangle 3"/>
          <p:cNvSpPr/>
          <p:nvPr/>
        </p:nvSpPr>
        <p:spPr>
          <a:xfrm>
            <a:off x="457200" y="2133600"/>
            <a:ext cx="7848600" cy="3477875"/>
          </a:xfrm>
          <a:prstGeom prst="rect">
            <a:avLst/>
          </a:prstGeom>
        </p:spPr>
        <p:txBody>
          <a:bodyPr wrap="square">
            <a:spAutoFit/>
          </a:bodyPr>
          <a:lstStyle/>
          <a:p>
            <a:r>
              <a:rPr lang="en-GB" sz="2000" dirty="0">
                <a:latin typeface="Times New Roman"/>
                <a:cs typeface="Times New Roman"/>
              </a:rPr>
              <a:t>The UK leisure marine industry came together  in Nov 2009 to commit to putting sustainability at the heart of what it </a:t>
            </a:r>
            <a:r>
              <a:rPr lang="en-GB" sz="2000" dirty="0" smtClean="0">
                <a:latin typeface="Times New Roman"/>
                <a:cs typeface="Times New Roman"/>
              </a:rPr>
              <a:t>does</a:t>
            </a:r>
          </a:p>
          <a:p>
            <a:pPr marL="285750" indent="-285750">
              <a:buFont typeface="Arial"/>
              <a:buChar char="•"/>
            </a:pPr>
            <a:endParaRPr lang="en-GB" sz="2000" i="1" dirty="0">
              <a:latin typeface="Times New Roman"/>
              <a:cs typeface="Times New Roman"/>
            </a:endParaRPr>
          </a:p>
          <a:p>
            <a:pPr marL="742950" lvl="1" indent="-285750">
              <a:buFont typeface="Arial"/>
              <a:buChar char="•"/>
            </a:pPr>
            <a:r>
              <a:rPr lang="en-GB" sz="2000" i="1" dirty="0">
                <a:latin typeface="Times New Roman"/>
                <a:cs typeface="Times New Roman"/>
              </a:rPr>
              <a:t>Use sustainability to drive performance and cut costs</a:t>
            </a:r>
          </a:p>
          <a:p>
            <a:pPr marL="285750" indent="-285750">
              <a:buFont typeface="Arial"/>
              <a:buChar char="•"/>
            </a:pPr>
            <a:endParaRPr lang="en-GB" sz="2000" i="1" dirty="0">
              <a:latin typeface="Times New Roman"/>
              <a:cs typeface="Times New Roman"/>
            </a:endParaRPr>
          </a:p>
          <a:p>
            <a:pPr marL="285750" indent="-285750">
              <a:buFont typeface="Arial"/>
              <a:buChar char="•"/>
            </a:pPr>
            <a:endParaRPr lang="en-GB" sz="2000" i="1" dirty="0">
              <a:latin typeface="Times New Roman"/>
              <a:cs typeface="Times New Roman"/>
            </a:endParaRPr>
          </a:p>
          <a:p>
            <a:pPr marL="742950" lvl="1" indent="-285750">
              <a:buFont typeface="Arial"/>
              <a:buChar char="•"/>
            </a:pPr>
            <a:r>
              <a:rPr lang="en-GB" sz="2000" i="1" dirty="0" smtClean="0">
                <a:latin typeface="Times New Roman"/>
                <a:cs typeface="Times New Roman"/>
              </a:rPr>
              <a:t>Sustainability </a:t>
            </a:r>
            <a:r>
              <a:rPr lang="en-GB" sz="2000" i="1" dirty="0">
                <a:latin typeface="Times New Roman"/>
                <a:cs typeface="Times New Roman"/>
              </a:rPr>
              <a:t>is not just a moral issue, but a financial one </a:t>
            </a:r>
            <a:r>
              <a:rPr lang="en-GB" sz="2000" i="1" dirty="0" smtClean="0">
                <a:latin typeface="Times New Roman"/>
                <a:cs typeface="Times New Roman"/>
              </a:rPr>
              <a:t>too.</a:t>
            </a:r>
          </a:p>
          <a:p>
            <a:pPr marL="285750" indent="-285750">
              <a:buFont typeface="Arial"/>
              <a:buChar char="•"/>
            </a:pPr>
            <a:endParaRPr lang="zh-CN" altLang="en-US" sz="2000" i="1" dirty="0">
              <a:latin typeface="Times New Roman"/>
              <a:cs typeface="Times New Roman"/>
            </a:endParaRPr>
          </a:p>
          <a:p>
            <a:pPr marL="285750" indent="-285750">
              <a:buFont typeface="Arial"/>
              <a:buChar char="•"/>
            </a:pPr>
            <a:endParaRPr lang="zh-CN" altLang="en-US" sz="2000" i="1" dirty="0">
              <a:latin typeface="Times New Roman"/>
              <a:cs typeface="Times New Roman"/>
            </a:endParaRPr>
          </a:p>
          <a:p>
            <a:pPr marL="742950" lvl="1" indent="-285750">
              <a:buFont typeface="Arial"/>
              <a:buChar char="•"/>
            </a:pPr>
            <a:r>
              <a:rPr lang="en-GB" sz="2000" i="1" dirty="0">
                <a:latin typeface="Times New Roman"/>
                <a:cs typeface="Times New Roman"/>
              </a:rPr>
              <a:t>Concentrated on 3 main issues : resource efficiency, waste management, green purchasing</a:t>
            </a:r>
            <a:endParaRPr lang="zh-CN" altLang="en-US" sz="2000" i="1" dirty="0">
              <a:latin typeface="Times New Roman"/>
              <a:cs typeface="Times New Roman"/>
            </a:endParaRPr>
          </a:p>
        </p:txBody>
      </p:sp>
      <p:sp>
        <p:nvSpPr>
          <p:cNvPr id="3" name="Date Placeholder 2"/>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6</a:t>
            </a:fld>
            <a:endParaRPr lang="en-US"/>
          </a:p>
        </p:txBody>
      </p:sp>
      <p:sp>
        <p:nvSpPr>
          <p:cNvPr id="6" name="TextBox 5"/>
          <p:cNvSpPr txBox="1"/>
          <p:nvPr/>
        </p:nvSpPr>
        <p:spPr>
          <a:xfrm>
            <a:off x="76200" y="6172200"/>
            <a:ext cx="1992103" cy="246221"/>
          </a:xfrm>
          <a:prstGeom prst="rect">
            <a:avLst/>
          </a:prstGeom>
          <a:noFill/>
        </p:spPr>
        <p:txBody>
          <a:bodyPr wrap="square" rtlCol="0">
            <a:spAutoFit/>
          </a:bodyPr>
          <a:lstStyle/>
          <a:p>
            <a:r>
              <a:rPr lang="en-US" sz="1000" i="1" dirty="0" smtClean="0">
                <a:latin typeface="Times New Roman"/>
                <a:cs typeface="Times New Roman"/>
              </a:rPr>
              <a:t>Source from </a:t>
            </a:r>
            <a:r>
              <a:rPr lang="en-US" sz="1000" i="1" dirty="0" err="1" smtClean="0">
                <a:latin typeface="Times New Roman"/>
                <a:cs typeface="Times New Roman"/>
              </a:rPr>
              <a:t>Greenwise</a:t>
            </a:r>
            <a:r>
              <a:rPr lang="en-US" sz="1000" i="1" dirty="0" smtClean="0">
                <a:latin typeface="Times New Roman"/>
                <a:cs typeface="Times New Roman"/>
              </a:rPr>
              <a:t>, 2009 </a:t>
            </a:r>
            <a:endParaRPr lang="en-US" sz="1000" i="1" dirty="0">
              <a:latin typeface="Times New Roman"/>
              <a:cs typeface="Times New Roman"/>
            </a:endParaRPr>
          </a:p>
        </p:txBody>
      </p:sp>
    </p:spTree>
    <p:extLst>
      <p:ext uri="{BB962C8B-B14F-4D97-AF65-F5344CB8AC3E}">
        <p14:creationId xmlns:p14="http://schemas.microsoft.com/office/powerpoint/2010/main" val="30143690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wipe(left)">
                                      <p:cBhvr>
                                        <p:cTn id="7" dur="3000"/>
                                        <p:tgtEl>
                                          <p:spTgt spid="4">
                                            <p:txEl>
                                              <p:pRg st="2" end="2"/>
                                            </p:txEl>
                                          </p:spTgt>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animEffect transition="in" filter="wipe(left)">
                                      <p:cBhvr>
                                        <p:cTn id="11" dur="3000"/>
                                        <p:tgtEl>
                                          <p:spTgt spid="4">
                                            <p:txEl>
                                              <p:pRg st="5" end="5"/>
                                            </p:txEl>
                                          </p:spTgt>
                                        </p:tgtEl>
                                      </p:cBhvr>
                                    </p:animEffect>
                                  </p:childTnLst>
                                </p:cTn>
                              </p:par>
                            </p:childTnLst>
                          </p:cTn>
                        </p:par>
                        <p:par>
                          <p:cTn id="12" fill="hold">
                            <p:stCondLst>
                              <p:cond delay="6000"/>
                            </p:stCondLst>
                            <p:childTnLst>
                              <p:par>
                                <p:cTn id="13" presetID="22" presetClass="entr" presetSubtype="8" fill="hold" nodeType="after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animEffect transition="in" filter="wipe(left)">
                                      <p:cBhvr>
                                        <p:cTn id="15" dur="3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Best CSR Practices Among Our Contemporaries</a:t>
            </a:r>
          </a:p>
        </p:txBody>
      </p:sp>
      <p:graphicFrame>
        <p:nvGraphicFramePr>
          <p:cNvPr id="3" name="Object 2"/>
          <p:cNvGraphicFramePr>
            <a:graphicFrameLocks noChangeAspect="1"/>
          </p:cNvGraphicFramePr>
          <p:nvPr>
            <p:extLst>
              <p:ext uri="{D42A27DB-BD31-4B8C-83A1-F6EECF244321}">
                <p14:modId xmlns:p14="http://schemas.microsoft.com/office/powerpoint/2010/main" val="3430454114"/>
              </p:ext>
            </p:extLst>
          </p:nvPr>
        </p:nvGraphicFramePr>
        <p:xfrm>
          <a:off x="533400" y="2057400"/>
          <a:ext cx="4844999" cy="1931452"/>
        </p:xfrm>
        <a:graphic>
          <a:graphicData uri="http://schemas.openxmlformats.org/presentationml/2006/ole">
            <mc:AlternateContent xmlns:mc="http://schemas.openxmlformats.org/markup-compatibility/2006">
              <mc:Choice xmlns:v="urn:schemas-microsoft-com:vml" Requires="v">
                <p:oleObj spid="_x0000_s1058" name="Document" r:id="rId3" imgW="5622840" imgH="2239920" progId="Word.Document.12">
                  <p:link updateAutomatic="1"/>
                </p:oleObj>
              </mc:Choice>
              <mc:Fallback>
                <p:oleObj name="Document" r:id="rId3" imgW="5622840" imgH="2239920" progId="Word.Document.12">
                  <p:link updateAutomatic="1"/>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57400"/>
                        <a:ext cx="4844999" cy="19314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76190249"/>
              </p:ext>
            </p:extLst>
          </p:nvPr>
        </p:nvGraphicFramePr>
        <p:xfrm>
          <a:off x="533400" y="4241457"/>
          <a:ext cx="4876800" cy="2658075"/>
        </p:xfrm>
        <a:graphic>
          <a:graphicData uri="http://schemas.openxmlformats.org/presentationml/2006/ole">
            <mc:AlternateContent xmlns:mc="http://schemas.openxmlformats.org/markup-compatibility/2006">
              <mc:Choice xmlns:v="urn:schemas-microsoft-com:vml" Requires="v">
                <p:oleObj spid="_x0000_s1059" name="Document" r:id="rId5" imgW="5622840" imgH="3062520" progId="Word.Document.12">
                  <p:link updateAutomatic="1"/>
                </p:oleObj>
              </mc:Choice>
              <mc:Fallback>
                <p:oleObj name="Document" r:id="rId5" imgW="5622840" imgH="3062520" progId="Word.Document.12">
                  <p:link updateAutomatic="1"/>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4241457"/>
                        <a:ext cx="4876800" cy="265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331906008"/>
              </p:ext>
            </p:extLst>
          </p:nvPr>
        </p:nvGraphicFramePr>
        <p:xfrm>
          <a:off x="4724400" y="2438400"/>
          <a:ext cx="4724400" cy="3788032"/>
        </p:xfrm>
        <a:graphic>
          <a:graphicData uri="http://schemas.openxmlformats.org/presentationml/2006/ole">
            <mc:AlternateContent xmlns:mc="http://schemas.openxmlformats.org/markup-compatibility/2006">
              <mc:Choice xmlns:v="urn:schemas-microsoft-com:vml" Requires="v">
                <p:oleObj spid="_x0000_s1060" name="Document" r:id="rId7" imgW="5622840" imgH="4507200" progId="Word.Document.12">
                  <p:link updateAutomatic="1"/>
                </p:oleObj>
              </mc:Choice>
              <mc:Fallback>
                <p:oleObj name="Document" r:id="rId7" imgW="5622840" imgH="4507200" progId="Word.Document.12">
                  <p:link updateAutomatic="1"/>
                  <p:pic>
                    <p:nvPicPr>
                      <p:cNvPr id="0"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2438400"/>
                        <a:ext cx="4724400" cy="3788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Date Placeholder 5"/>
          <p:cNvSpPr>
            <a:spLocks noGrp="1"/>
          </p:cNvSpPr>
          <p:nvPr>
            <p:ph type="dt" sz="half" idx="10"/>
          </p:nvPr>
        </p:nvSpPr>
        <p:spPr/>
        <p:txBody>
          <a:bodyPr/>
          <a:lstStyle/>
          <a:p>
            <a:r>
              <a:rPr lang="en-GB" smtClean="0"/>
              <a:t>By team A-4</a:t>
            </a:r>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pPr/>
              <a:t>7</a:t>
            </a:fld>
            <a:endParaRPr lang="en-US"/>
          </a:p>
        </p:txBody>
      </p:sp>
    </p:spTree>
    <p:extLst>
      <p:ext uri="{BB962C8B-B14F-4D97-AF65-F5344CB8AC3E}">
        <p14:creationId xmlns:p14="http://schemas.microsoft.com/office/powerpoint/2010/main" val="245310256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0" fill="hold"/>
                                        <p:tgtEl>
                                          <p:spTgt spid="4"/>
                                        </p:tgtEl>
                                        <p:attrNameLst>
                                          <p:attrName>ppt_w</p:attrName>
                                        </p:attrNameLst>
                                      </p:cBhvr>
                                      <p:tavLst>
                                        <p:tav tm="0">
                                          <p:val>
                                            <p:fltVal val="0"/>
                                          </p:val>
                                        </p:tav>
                                        <p:tav tm="100000">
                                          <p:val>
                                            <p:strVal val="#ppt_w"/>
                                          </p:val>
                                        </p:tav>
                                      </p:tavLst>
                                    </p:anim>
                                    <p:anim calcmode="lin" valueType="num">
                                      <p:cBhvr>
                                        <p:cTn id="14" dur="2000" fill="hold"/>
                                        <p:tgtEl>
                                          <p:spTgt spid="4"/>
                                        </p:tgtEl>
                                        <p:attrNameLst>
                                          <p:attrName>ppt_h</p:attrName>
                                        </p:attrNameLst>
                                      </p:cBhvr>
                                      <p:tavLst>
                                        <p:tav tm="0">
                                          <p:val>
                                            <p:fltVal val="0"/>
                                          </p:val>
                                        </p:tav>
                                        <p:tav tm="100000">
                                          <p:val>
                                            <p:strVal val="#ppt_h"/>
                                          </p:val>
                                        </p:tav>
                                      </p:tavLst>
                                    </p:anim>
                                    <p:anim calcmode="lin" valueType="num">
                                      <p:cBhvr>
                                        <p:cTn id="15" dur="2000" fill="hold"/>
                                        <p:tgtEl>
                                          <p:spTgt spid="4"/>
                                        </p:tgtEl>
                                        <p:attrNameLst>
                                          <p:attrName>style.rotation</p:attrName>
                                        </p:attrNameLst>
                                      </p:cBhvr>
                                      <p:tavLst>
                                        <p:tav tm="0">
                                          <p:val>
                                            <p:fltVal val="90"/>
                                          </p:val>
                                        </p:tav>
                                        <p:tav tm="100000">
                                          <p:val>
                                            <p:fltVal val="0"/>
                                          </p:val>
                                        </p:tav>
                                      </p:tavLst>
                                    </p:anim>
                                    <p:animEffect transition="in" filter="fade">
                                      <p:cBhvr>
                                        <p:cTn id="16" dur="2000"/>
                                        <p:tgtEl>
                                          <p:spTgt spid="4"/>
                                        </p:tgtEl>
                                      </p:cBhvr>
                                    </p:animEffect>
                                  </p:childTnLst>
                                </p:cTn>
                              </p:par>
                              <p:par>
                                <p:cTn id="17" presetID="3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2000" fill="hold"/>
                                        <p:tgtEl>
                                          <p:spTgt spid="5"/>
                                        </p:tgtEl>
                                        <p:attrNameLst>
                                          <p:attrName>ppt_w</p:attrName>
                                        </p:attrNameLst>
                                      </p:cBhvr>
                                      <p:tavLst>
                                        <p:tav tm="0">
                                          <p:val>
                                            <p:fltVal val="0"/>
                                          </p:val>
                                        </p:tav>
                                        <p:tav tm="100000">
                                          <p:val>
                                            <p:strVal val="#ppt_w"/>
                                          </p:val>
                                        </p:tav>
                                      </p:tavLst>
                                    </p:anim>
                                    <p:anim calcmode="lin" valueType="num">
                                      <p:cBhvr>
                                        <p:cTn id="20" dur="2000" fill="hold"/>
                                        <p:tgtEl>
                                          <p:spTgt spid="5"/>
                                        </p:tgtEl>
                                        <p:attrNameLst>
                                          <p:attrName>ppt_h</p:attrName>
                                        </p:attrNameLst>
                                      </p:cBhvr>
                                      <p:tavLst>
                                        <p:tav tm="0">
                                          <p:val>
                                            <p:fltVal val="0"/>
                                          </p:val>
                                        </p:tav>
                                        <p:tav tm="100000">
                                          <p:val>
                                            <p:strVal val="#ppt_h"/>
                                          </p:val>
                                        </p:tav>
                                      </p:tavLst>
                                    </p:anim>
                                    <p:anim calcmode="lin" valueType="num">
                                      <p:cBhvr>
                                        <p:cTn id="21" dur="2000" fill="hold"/>
                                        <p:tgtEl>
                                          <p:spTgt spid="5"/>
                                        </p:tgtEl>
                                        <p:attrNameLst>
                                          <p:attrName>style.rotation</p:attrName>
                                        </p:attrNameLst>
                                      </p:cBhvr>
                                      <p:tavLst>
                                        <p:tav tm="0">
                                          <p:val>
                                            <p:fltVal val="90"/>
                                          </p:val>
                                        </p:tav>
                                        <p:tav tm="100000">
                                          <p:val>
                                            <p:fltVal val="0"/>
                                          </p:val>
                                        </p:tav>
                                      </p:tavLst>
                                    </p:anim>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Best CSR Practices in </a:t>
            </a:r>
            <a:r>
              <a:rPr lang="en-US" dirty="0">
                <a:latin typeface="Times New Roman"/>
                <a:cs typeface="Times New Roman"/>
              </a:rPr>
              <a:t>Marine Industry </a:t>
            </a:r>
            <a:r>
              <a:rPr lang="en-US" dirty="0" smtClean="0"/>
              <a:t> </a:t>
            </a:r>
            <a:endParaRPr lang="en-US" dirty="0"/>
          </a:p>
        </p:txBody>
      </p:sp>
      <p:sp>
        <p:nvSpPr>
          <p:cNvPr id="3" name="Content Placeholder 2"/>
          <p:cNvSpPr>
            <a:spLocks noGrp="1"/>
          </p:cNvSpPr>
          <p:nvPr>
            <p:ph idx="1"/>
          </p:nvPr>
        </p:nvSpPr>
        <p:spPr/>
        <p:txBody>
          <a:bodyPr>
            <a:normAutofit/>
          </a:bodyPr>
          <a:lstStyle/>
          <a:p>
            <a:pPr>
              <a:lnSpc>
                <a:spcPct val="200000"/>
              </a:lnSpc>
            </a:pPr>
            <a:r>
              <a:rPr lang="en-GB" sz="1800" dirty="0">
                <a:latin typeface="Times New Roman"/>
                <a:cs typeface="Times New Roman"/>
              </a:rPr>
              <a:t>Pollution Avoidance and Control</a:t>
            </a:r>
            <a:r>
              <a:rPr lang="zh-CN" altLang="en-US" sz="1800" dirty="0">
                <a:latin typeface="Times New Roman"/>
                <a:cs typeface="Times New Roman"/>
              </a:rPr>
              <a:t> </a:t>
            </a:r>
            <a:endParaRPr lang="en-GB" altLang="zh-CN" sz="1800" dirty="0" smtClean="0">
              <a:latin typeface="Times New Roman"/>
              <a:cs typeface="Times New Roman"/>
            </a:endParaRPr>
          </a:p>
          <a:p>
            <a:pPr>
              <a:lnSpc>
                <a:spcPct val="200000"/>
              </a:lnSpc>
            </a:pPr>
            <a:r>
              <a:rPr lang="en-GB" sz="1800" dirty="0">
                <a:latin typeface="Times New Roman"/>
                <a:cs typeface="Times New Roman"/>
              </a:rPr>
              <a:t>Waste Management </a:t>
            </a:r>
            <a:endParaRPr lang="zh-CN" altLang="en-US" sz="1800" dirty="0">
              <a:latin typeface="Times New Roman"/>
              <a:cs typeface="Times New Roman"/>
            </a:endParaRPr>
          </a:p>
          <a:p>
            <a:pPr>
              <a:lnSpc>
                <a:spcPct val="200000"/>
              </a:lnSpc>
            </a:pPr>
            <a:r>
              <a:rPr lang="en-GB" sz="1800" dirty="0">
                <a:latin typeface="Times New Roman"/>
                <a:cs typeface="Times New Roman"/>
              </a:rPr>
              <a:t>Chemical Management </a:t>
            </a:r>
            <a:endParaRPr lang="en-GB" sz="1800" dirty="0" smtClean="0">
              <a:latin typeface="Times New Roman"/>
              <a:cs typeface="Times New Roman"/>
            </a:endParaRPr>
          </a:p>
          <a:p>
            <a:pPr>
              <a:lnSpc>
                <a:spcPct val="200000"/>
              </a:lnSpc>
            </a:pPr>
            <a:r>
              <a:rPr lang="en-GB" sz="1800" dirty="0">
                <a:latin typeface="Times New Roman"/>
                <a:cs typeface="Times New Roman"/>
              </a:rPr>
              <a:t>Percentage of profits to finances for social responsibilities projects</a:t>
            </a:r>
            <a:r>
              <a:rPr lang="zh-CN" altLang="en-US" sz="1800" dirty="0">
                <a:latin typeface="Times New Roman"/>
                <a:cs typeface="Times New Roman"/>
              </a:rPr>
              <a:t> </a:t>
            </a:r>
            <a:endParaRPr lang="en-GB" altLang="zh-CN" sz="1800" dirty="0" smtClean="0">
              <a:latin typeface="Times New Roman"/>
              <a:cs typeface="Times New Roman"/>
            </a:endParaRPr>
          </a:p>
          <a:p>
            <a:pPr>
              <a:lnSpc>
                <a:spcPct val="200000"/>
              </a:lnSpc>
            </a:pPr>
            <a:r>
              <a:rPr lang="en-GB" sz="1800" dirty="0">
                <a:latin typeface="Times New Roman"/>
                <a:cs typeface="Times New Roman"/>
              </a:rPr>
              <a:t>Community Responsibility, Education and Involvement </a:t>
            </a:r>
            <a:endParaRPr lang="en-GB" sz="1800" dirty="0" smtClean="0">
              <a:latin typeface="Times New Roman"/>
              <a:cs typeface="Times New Roman"/>
            </a:endParaRPr>
          </a:p>
          <a:p>
            <a:pPr>
              <a:lnSpc>
                <a:spcPct val="200000"/>
              </a:lnSpc>
            </a:pPr>
            <a:r>
              <a:rPr lang="en-GB" sz="1800" dirty="0">
                <a:latin typeface="Times New Roman"/>
                <a:cs typeface="Times New Roman"/>
              </a:rPr>
              <a:t>Environmental Management </a:t>
            </a:r>
            <a:endParaRPr lang="en-GB" sz="1800" dirty="0" smtClean="0">
              <a:latin typeface="Times New Roman"/>
              <a:cs typeface="Times New Roman"/>
            </a:endParaRPr>
          </a:p>
          <a:p>
            <a:pPr>
              <a:lnSpc>
                <a:spcPct val="200000"/>
              </a:lnSpc>
            </a:pPr>
            <a:r>
              <a:rPr lang="en-GB" sz="1800" dirty="0">
                <a:latin typeface="Times New Roman"/>
                <a:cs typeface="Times New Roman"/>
              </a:rPr>
              <a:t>Renewable Energy and Resource Efficiency</a:t>
            </a:r>
            <a:r>
              <a:rPr lang="zh-CN" altLang="en-US" sz="1800" dirty="0">
                <a:latin typeface="Times New Roman"/>
                <a:cs typeface="Times New Roman"/>
              </a:rPr>
              <a:t> </a:t>
            </a:r>
            <a:endParaRPr lang="en-US" sz="1800" dirty="0">
              <a:latin typeface="Times New Roman"/>
              <a:cs typeface="Times New Roman"/>
            </a:endParaRPr>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8</a:t>
            </a:fld>
            <a:endParaRPr lang="en-US"/>
          </a:p>
        </p:txBody>
      </p:sp>
    </p:spTree>
    <p:extLst>
      <p:ext uri="{BB962C8B-B14F-4D97-AF65-F5344CB8AC3E}">
        <p14:creationId xmlns:p14="http://schemas.microsoft.com/office/powerpoint/2010/main" val="398904873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Excellence Model and CSR</a:t>
            </a:r>
            <a:endParaRPr lang="en-US" dirty="0"/>
          </a:p>
        </p:txBody>
      </p:sp>
      <p:sp>
        <p:nvSpPr>
          <p:cNvPr id="4" name="Date Placeholder 3"/>
          <p:cNvSpPr>
            <a:spLocks noGrp="1"/>
          </p:cNvSpPr>
          <p:nvPr>
            <p:ph type="dt" sz="half" idx="10"/>
          </p:nvPr>
        </p:nvSpPr>
        <p:spPr/>
        <p:txBody>
          <a:bodyPr/>
          <a:lstStyle/>
          <a:p>
            <a:r>
              <a:rPr lang="en-GB" smtClean="0"/>
              <a:t>By team A-4</a:t>
            </a:r>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pPr/>
              <a:t>9</a:t>
            </a:fld>
            <a:endParaRPr lang="en-US"/>
          </a:p>
        </p:txBody>
      </p:sp>
      <p:pic>
        <p:nvPicPr>
          <p:cNvPr id="8" name="Content Placeholder 7" descr="E831111E-F3DC-43BF-A4BF-94FEB54F0205.png"/>
          <p:cNvPicPr>
            <a:picLocks noGrp="1" noChangeAspect="1"/>
          </p:cNvPicPr>
          <p:nvPr>
            <p:ph idx="1"/>
          </p:nvPr>
        </p:nvPicPr>
        <p:blipFill>
          <a:blip r:embed="rId2">
            <a:alphaModFix/>
            <a:duotone>
              <a:schemeClr val="accent5">
                <a:shade val="45000"/>
                <a:satMod val="135000"/>
              </a:schemeClr>
              <a:prstClr val="white"/>
            </a:duotone>
            <a:extLst>
              <a:ext uri="{28A0092B-C50C-407E-A947-70E740481C1C}">
                <a14:useLocalDpi xmlns:a14="http://schemas.microsoft.com/office/drawing/2010/main" val="0"/>
              </a:ext>
            </a:extLst>
          </a:blip>
          <a:srcRect t="-15558" b="-15558"/>
          <a:stretch>
            <a:fillRect/>
          </a:stretch>
        </p:blipFill>
        <p:spPr>
          <a:xfrm>
            <a:off x="742577" y="1981200"/>
            <a:ext cx="7791823" cy="4068763"/>
          </a:xfrm>
        </p:spPr>
      </p:pic>
      <p:sp>
        <p:nvSpPr>
          <p:cNvPr id="9" name="Oval 8"/>
          <p:cNvSpPr/>
          <p:nvPr/>
        </p:nvSpPr>
        <p:spPr>
          <a:xfrm rot="19639374">
            <a:off x="1143000" y="3429000"/>
            <a:ext cx="11430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smtClean="0">
                <a:latin typeface="Times New Roman"/>
                <a:cs typeface="Times New Roman"/>
              </a:rPr>
              <a:t>CSR Activities</a:t>
            </a:r>
          </a:p>
        </p:txBody>
      </p:sp>
      <p:sp>
        <p:nvSpPr>
          <p:cNvPr id="10" name="Oval 9"/>
          <p:cNvSpPr/>
          <p:nvPr/>
        </p:nvSpPr>
        <p:spPr>
          <a:xfrm rot="19639374">
            <a:off x="2741109" y="2927313"/>
            <a:ext cx="11430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smtClean="0">
                <a:latin typeface="Times New Roman"/>
                <a:cs typeface="Times New Roman"/>
              </a:rPr>
              <a:t>CSR Activities</a:t>
            </a:r>
          </a:p>
        </p:txBody>
      </p:sp>
      <p:sp>
        <p:nvSpPr>
          <p:cNvPr id="11" name="Oval 10"/>
          <p:cNvSpPr/>
          <p:nvPr/>
        </p:nvSpPr>
        <p:spPr>
          <a:xfrm rot="19639374">
            <a:off x="4188910" y="3613114"/>
            <a:ext cx="11430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smtClean="0">
                <a:latin typeface="Times New Roman"/>
                <a:cs typeface="Times New Roman"/>
              </a:rPr>
              <a:t>CSR Activities</a:t>
            </a:r>
          </a:p>
        </p:txBody>
      </p:sp>
      <p:sp>
        <p:nvSpPr>
          <p:cNvPr id="12" name="Oval 11"/>
          <p:cNvSpPr/>
          <p:nvPr/>
        </p:nvSpPr>
        <p:spPr>
          <a:xfrm rot="19639374">
            <a:off x="2741109" y="4451312"/>
            <a:ext cx="11430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smtClean="0">
                <a:latin typeface="Times New Roman"/>
                <a:cs typeface="Times New Roman"/>
              </a:rPr>
              <a:t>CSR Activities</a:t>
            </a:r>
          </a:p>
        </p:txBody>
      </p:sp>
      <p:sp>
        <p:nvSpPr>
          <p:cNvPr id="13" name="Oval 12"/>
          <p:cNvSpPr/>
          <p:nvPr/>
        </p:nvSpPr>
        <p:spPr>
          <a:xfrm rot="19639374">
            <a:off x="2741109" y="3689314"/>
            <a:ext cx="1143000" cy="6096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smtClean="0">
                <a:latin typeface="Times New Roman"/>
                <a:cs typeface="Times New Roman"/>
              </a:rPr>
              <a:t>CSR Activities</a:t>
            </a:r>
          </a:p>
        </p:txBody>
      </p:sp>
      <p:sp>
        <p:nvSpPr>
          <p:cNvPr id="3" name="TextBox 2"/>
          <p:cNvSpPr txBox="1"/>
          <p:nvPr/>
        </p:nvSpPr>
        <p:spPr>
          <a:xfrm>
            <a:off x="762000" y="5791200"/>
            <a:ext cx="1848032" cy="246221"/>
          </a:xfrm>
          <a:prstGeom prst="rect">
            <a:avLst/>
          </a:prstGeom>
          <a:noFill/>
        </p:spPr>
        <p:txBody>
          <a:bodyPr wrap="none" rtlCol="0">
            <a:spAutoFit/>
          </a:bodyPr>
          <a:lstStyle/>
          <a:p>
            <a:r>
              <a:rPr lang="en-US" sz="1000" dirty="0" smtClean="0">
                <a:latin typeface="Times New Roman"/>
                <a:cs typeface="Times New Roman"/>
              </a:rPr>
              <a:t>Source adopt from EFQM, 2010</a:t>
            </a:r>
            <a:endParaRPr lang="en-US" sz="1000" dirty="0">
              <a:latin typeface="Times New Roman"/>
              <a:cs typeface="Times New Roman"/>
            </a:endParaRPr>
          </a:p>
        </p:txBody>
      </p:sp>
    </p:spTree>
    <p:extLst>
      <p:ext uri="{BB962C8B-B14F-4D97-AF65-F5344CB8AC3E}">
        <p14:creationId xmlns:p14="http://schemas.microsoft.com/office/powerpoint/2010/main" val="11106650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800" decel="100000"/>
                                        <p:tgtEl>
                                          <p:spTgt spid="12"/>
                                        </p:tgtEl>
                                      </p:cBhvr>
                                    </p:animEffect>
                                    <p:anim calcmode="lin" valueType="num">
                                      <p:cBhvr>
                                        <p:cTn id="8" dur="800" decel="100000" fill="hold"/>
                                        <p:tgtEl>
                                          <p:spTgt spid="12"/>
                                        </p:tgtEl>
                                        <p:attrNameLst>
                                          <p:attrName>style.rotation</p:attrName>
                                        </p:attrNameLst>
                                      </p:cBhvr>
                                      <p:tavLst>
                                        <p:tav tm="0">
                                          <p:val>
                                            <p:fltVal val="-90"/>
                                          </p:val>
                                        </p:tav>
                                        <p:tav tm="100000">
                                          <p:val>
                                            <p:fltVal val="0"/>
                                          </p:val>
                                        </p:tav>
                                      </p:tavLst>
                                    </p:anim>
                                    <p:anim calcmode="lin" valueType="num">
                                      <p:cBhvr>
                                        <p:cTn id="9" dur="800" decel="100000" fill="hold"/>
                                        <p:tgtEl>
                                          <p:spTgt spid="12"/>
                                        </p:tgtEl>
                                        <p:attrNameLst>
                                          <p:attrName>ppt_x</p:attrName>
                                        </p:attrNameLst>
                                      </p:cBhvr>
                                      <p:tavLst>
                                        <p:tav tm="0">
                                          <p:val>
                                            <p:strVal val="#ppt_x+0.4"/>
                                          </p:val>
                                        </p:tav>
                                        <p:tav tm="100000">
                                          <p:val>
                                            <p:strVal val="#ppt_x-0.05"/>
                                          </p:val>
                                        </p:tav>
                                      </p:tavLst>
                                    </p:anim>
                                    <p:anim calcmode="lin" valueType="num">
                                      <p:cBhvr>
                                        <p:cTn id="10" dur="800" decel="100000" fill="hold"/>
                                        <p:tgtEl>
                                          <p:spTgt spid="1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800" decel="100000"/>
                                        <p:tgtEl>
                                          <p:spTgt spid="9"/>
                                        </p:tgtEl>
                                      </p:cBhvr>
                                    </p:animEffect>
                                    <p:anim calcmode="lin" valueType="num">
                                      <p:cBhvr>
                                        <p:cTn id="16" dur="800" decel="100000" fill="hold"/>
                                        <p:tgtEl>
                                          <p:spTgt spid="9"/>
                                        </p:tgtEl>
                                        <p:attrNameLst>
                                          <p:attrName>style.rotation</p:attrName>
                                        </p:attrNameLst>
                                      </p:cBhvr>
                                      <p:tavLst>
                                        <p:tav tm="0">
                                          <p:val>
                                            <p:fltVal val="-90"/>
                                          </p:val>
                                        </p:tav>
                                        <p:tav tm="100000">
                                          <p:val>
                                            <p:fltVal val="0"/>
                                          </p:val>
                                        </p:tav>
                                      </p:tavLst>
                                    </p:anim>
                                    <p:anim calcmode="lin" valueType="num">
                                      <p:cBhvr>
                                        <p:cTn id="17" dur="800" decel="100000" fill="hold"/>
                                        <p:tgtEl>
                                          <p:spTgt spid="9"/>
                                        </p:tgtEl>
                                        <p:attrNameLst>
                                          <p:attrName>ppt_x</p:attrName>
                                        </p:attrNameLst>
                                      </p:cBhvr>
                                      <p:tavLst>
                                        <p:tav tm="0">
                                          <p:val>
                                            <p:strVal val="#ppt_x+0.4"/>
                                          </p:val>
                                        </p:tav>
                                        <p:tav tm="100000">
                                          <p:val>
                                            <p:strVal val="#ppt_x-0.05"/>
                                          </p:val>
                                        </p:tav>
                                      </p:tavLst>
                                    </p:anim>
                                    <p:anim calcmode="lin" valueType="num">
                                      <p:cBhvr>
                                        <p:cTn id="18" dur="800" decel="100000" fill="hold"/>
                                        <p:tgtEl>
                                          <p:spTgt spid="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800" decel="100000"/>
                                        <p:tgtEl>
                                          <p:spTgt spid="10"/>
                                        </p:tgtEl>
                                      </p:cBhvr>
                                    </p:animEffect>
                                    <p:anim calcmode="lin" valueType="num">
                                      <p:cBhvr>
                                        <p:cTn id="24" dur="800" decel="100000" fill="hold"/>
                                        <p:tgtEl>
                                          <p:spTgt spid="10"/>
                                        </p:tgtEl>
                                        <p:attrNameLst>
                                          <p:attrName>style.rotation</p:attrName>
                                        </p:attrNameLst>
                                      </p:cBhvr>
                                      <p:tavLst>
                                        <p:tav tm="0">
                                          <p:val>
                                            <p:fltVal val="-90"/>
                                          </p:val>
                                        </p:tav>
                                        <p:tav tm="100000">
                                          <p:val>
                                            <p:fltVal val="0"/>
                                          </p:val>
                                        </p:tav>
                                      </p:tavLst>
                                    </p:anim>
                                    <p:anim calcmode="lin" valueType="num">
                                      <p:cBhvr>
                                        <p:cTn id="25" dur="800" decel="100000" fill="hold"/>
                                        <p:tgtEl>
                                          <p:spTgt spid="10"/>
                                        </p:tgtEl>
                                        <p:attrNameLst>
                                          <p:attrName>ppt_x</p:attrName>
                                        </p:attrNameLst>
                                      </p:cBhvr>
                                      <p:tavLst>
                                        <p:tav tm="0">
                                          <p:val>
                                            <p:strVal val="#ppt_x+0.4"/>
                                          </p:val>
                                        </p:tav>
                                        <p:tav tm="100000">
                                          <p:val>
                                            <p:strVal val="#ppt_x-0.05"/>
                                          </p:val>
                                        </p:tav>
                                      </p:tavLst>
                                    </p:anim>
                                    <p:anim calcmode="lin" valueType="num">
                                      <p:cBhvr>
                                        <p:cTn id="26" dur="800" decel="100000" fill="hold"/>
                                        <p:tgtEl>
                                          <p:spTgt spid="1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9" presetID="3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800" decel="100000"/>
                                        <p:tgtEl>
                                          <p:spTgt spid="13"/>
                                        </p:tgtEl>
                                      </p:cBhvr>
                                    </p:animEffect>
                                    <p:anim calcmode="lin" valueType="num">
                                      <p:cBhvr>
                                        <p:cTn id="32" dur="800" decel="100000" fill="hold"/>
                                        <p:tgtEl>
                                          <p:spTgt spid="13"/>
                                        </p:tgtEl>
                                        <p:attrNameLst>
                                          <p:attrName>style.rotation</p:attrName>
                                        </p:attrNameLst>
                                      </p:cBhvr>
                                      <p:tavLst>
                                        <p:tav tm="0">
                                          <p:val>
                                            <p:fltVal val="-90"/>
                                          </p:val>
                                        </p:tav>
                                        <p:tav tm="100000">
                                          <p:val>
                                            <p:fltVal val="0"/>
                                          </p:val>
                                        </p:tav>
                                      </p:tavLst>
                                    </p:anim>
                                    <p:anim calcmode="lin" valueType="num">
                                      <p:cBhvr>
                                        <p:cTn id="33" dur="800" decel="100000" fill="hold"/>
                                        <p:tgtEl>
                                          <p:spTgt spid="13"/>
                                        </p:tgtEl>
                                        <p:attrNameLst>
                                          <p:attrName>ppt_x</p:attrName>
                                        </p:attrNameLst>
                                      </p:cBhvr>
                                      <p:tavLst>
                                        <p:tav tm="0">
                                          <p:val>
                                            <p:strVal val="#ppt_x+0.4"/>
                                          </p:val>
                                        </p:tav>
                                        <p:tav tm="100000">
                                          <p:val>
                                            <p:strVal val="#ppt_x-0.05"/>
                                          </p:val>
                                        </p:tav>
                                      </p:tavLst>
                                    </p:anim>
                                    <p:anim calcmode="lin" valueType="num">
                                      <p:cBhvr>
                                        <p:cTn id="34" dur="800" decel="100000" fill="hold"/>
                                        <p:tgtEl>
                                          <p:spTgt spid="13"/>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37" presetID="3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800" decel="100000"/>
                                        <p:tgtEl>
                                          <p:spTgt spid="11"/>
                                        </p:tgtEl>
                                      </p:cBhvr>
                                    </p:animEffect>
                                    <p:anim calcmode="lin" valueType="num">
                                      <p:cBhvr>
                                        <p:cTn id="40" dur="800" decel="100000" fill="hold"/>
                                        <p:tgtEl>
                                          <p:spTgt spid="11"/>
                                        </p:tgtEl>
                                        <p:attrNameLst>
                                          <p:attrName>style.rotation</p:attrName>
                                        </p:attrNameLst>
                                      </p:cBhvr>
                                      <p:tavLst>
                                        <p:tav tm="0">
                                          <p:val>
                                            <p:fltVal val="-90"/>
                                          </p:val>
                                        </p:tav>
                                        <p:tav tm="100000">
                                          <p:val>
                                            <p:fltVal val="0"/>
                                          </p:val>
                                        </p:tav>
                                      </p:tavLst>
                                    </p:anim>
                                    <p:anim calcmode="lin" valueType="num">
                                      <p:cBhvr>
                                        <p:cTn id="41" dur="800" decel="100000" fill="hold"/>
                                        <p:tgtEl>
                                          <p:spTgt spid="11"/>
                                        </p:tgtEl>
                                        <p:attrNameLst>
                                          <p:attrName>ppt_x</p:attrName>
                                        </p:attrNameLst>
                                      </p:cBhvr>
                                      <p:tavLst>
                                        <p:tav tm="0">
                                          <p:val>
                                            <p:strVal val="#ppt_x+0.4"/>
                                          </p:val>
                                        </p:tav>
                                        <p:tav tm="100000">
                                          <p:val>
                                            <p:strVal val="#ppt_x-0.05"/>
                                          </p:val>
                                        </p:tav>
                                      </p:tavLst>
                                    </p:anim>
                                    <p:anim calcmode="lin" valueType="num">
                                      <p:cBhvr>
                                        <p:cTn id="42" dur="800" decel="100000" fill="hold"/>
                                        <p:tgtEl>
                                          <p:spTgt spid="11"/>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6QLnjpDmemWvdkPv8CNhLB"/>
</p:tagLst>
</file>

<file path=ppt/tags/tag2.xml><?xml version="1.0" encoding="utf-8"?>
<p:tagLst xmlns:a="http://schemas.openxmlformats.org/drawingml/2006/main" xmlns:r="http://schemas.openxmlformats.org/officeDocument/2006/relationships" xmlns:p="http://schemas.openxmlformats.org/presentationml/2006/main">
  <p:tag name="DVSHAPEID" val="K4nqtrpMJHznzW6iQWuGbY"/>
</p:tagLst>
</file>

<file path=ppt/tags/tag3.xml><?xml version="1.0" encoding="utf-8"?>
<p:tagLst xmlns:a="http://schemas.openxmlformats.org/drawingml/2006/main" xmlns:r="http://schemas.openxmlformats.org/officeDocument/2006/relationships" xmlns:p="http://schemas.openxmlformats.org/presentationml/2006/main">
  <p:tag name="DVSHAPEID" val="9TlgkWg9GbD75tZxSe07Sl"/>
</p:tagLst>
</file>

<file path=ppt/tags/tag4.xml><?xml version="1.0" encoding="utf-8"?>
<p:tagLst xmlns:a="http://schemas.openxmlformats.org/drawingml/2006/main" xmlns:r="http://schemas.openxmlformats.org/officeDocument/2006/relationships" xmlns:p="http://schemas.openxmlformats.org/presentationml/2006/main">
  <p:tag name="DVSHAPEID" val="9TlgkWg9GbD75tZxSe07Sl"/>
</p:tagLst>
</file>

<file path=ppt/tags/tag5.xml><?xml version="1.0" encoding="utf-8"?>
<p:tagLst xmlns:a="http://schemas.openxmlformats.org/drawingml/2006/main" xmlns:r="http://schemas.openxmlformats.org/officeDocument/2006/relationships" xmlns:p="http://schemas.openxmlformats.org/presentationml/2006/main">
  <p:tag name="DVSECTIONID" val="wjzqUzkCEyRs7MDbtn22K6"/>
</p:tagLst>
</file>

<file path=ppt/tags/tag6.xml><?xml version="1.0" encoding="utf-8"?>
<p:tagLst xmlns:a="http://schemas.openxmlformats.org/drawingml/2006/main" xmlns:r="http://schemas.openxmlformats.org/officeDocument/2006/relationships" xmlns:p="http://schemas.openxmlformats.org/presentationml/2006/main">
  <p:tag name="DVSECTIONID" val="FWTzd7aXBssOmYs9yuGiml"/>
</p:tagLst>
</file>

<file path=ppt/tags/tag7.xml><?xml version="1.0" encoding="utf-8"?>
<p:tagLst xmlns:a="http://schemas.openxmlformats.org/drawingml/2006/main" xmlns:r="http://schemas.openxmlformats.org/officeDocument/2006/relationships" xmlns:p="http://schemas.openxmlformats.org/presentationml/2006/main">
  <p:tag name="DVSHAPEID" val="fEx7i1o5WFYMUt4c6svz0o"/>
</p:tagLst>
</file>

<file path=ppt/theme/theme1.xml><?xml version="1.0" encoding="utf-8"?>
<a:theme xmlns:a="http://schemas.openxmlformats.org/drawingml/2006/main" name="Project Status Repor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Project Status Report.potx</Template>
  <TotalTime>0</TotalTime>
  <Words>1435</Words>
  <Application>Microsoft Macintosh PowerPoint</Application>
  <PresentationFormat>On-screen Show (4:3)</PresentationFormat>
  <Paragraphs>271</Paragraphs>
  <Slides>19</Slides>
  <Notes>6</Notes>
  <HiddenSlides>0</HiddenSlides>
  <MMClips>0</MMClips>
  <ScaleCrop>false</ScaleCrop>
  <HeadingPairs>
    <vt:vector size="6" baseType="variant">
      <vt:variant>
        <vt:lpstr>Theme</vt:lpstr>
      </vt:variant>
      <vt:variant>
        <vt:i4>1</vt:i4>
      </vt:variant>
      <vt:variant>
        <vt:lpstr>Links</vt:lpstr>
      </vt:variant>
      <vt:variant>
        <vt:i4>3</vt:i4>
      </vt:variant>
      <vt:variant>
        <vt:lpstr>Slide Titles</vt:lpstr>
      </vt:variant>
      <vt:variant>
        <vt:i4>19</vt:i4>
      </vt:variant>
    </vt:vector>
  </HeadingPairs>
  <TitlesOfParts>
    <vt:vector size="23" baseType="lpstr">
      <vt:lpstr>Project Status Report</vt:lpstr>
      <vt:lpstr>\\localhost\Users\shenjiuk\Documents\Macintosh HD:Users:shenjiuk:Downloads:csr boats.doc!OLE_LINK1</vt:lpstr>
      <vt:lpstr>\\localhost\Users\shenjiuk\Documents\Macintosh HD:Users:shenjiuk:Downloads:csr boats.doc!OLE_LINK2</vt:lpstr>
      <vt:lpstr>\\localhost\Users\shenjiuk\Documents\Macintosh HD:Users:shenjiuk:Downloads:csr boats.doc!OLE_LINK3</vt:lpstr>
      <vt:lpstr>Corporate Social Responsibility</vt:lpstr>
      <vt:lpstr>Content</vt:lpstr>
      <vt:lpstr> Definition</vt:lpstr>
      <vt:lpstr>Pyramid of CSR </vt:lpstr>
      <vt:lpstr>PowerPoint Presentation</vt:lpstr>
      <vt:lpstr>Leisure Marine Industry Concerns on CSR</vt:lpstr>
      <vt:lpstr>The Best CSR Practices Among Our Contemporaries</vt:lpstr>
      <vt:lpstr>The Best CSR Practices in Marine Industry  </vt:lpstr>
      <vt:lpstr>The Excellence Model and CSR</vt:lpstr>
      <vt:lpstr>Implementation of CSR in WaveRiders</vt:lpstr>
      <vt:lpstr>Leadership, Vision  and Values</vt:lpstr>
      <vt:lpstr>Workforce Activities</vt:lpstr>
      <vt:lpstr>Supply Chain Activities</vt:lpstr>
      <vt:lpstr>Marketplace Activities</vt:lpstr>
      <vt:lpstr>Community Activities</vt:lpstr>
      <vt:lpstr>Environmental Activities</vt:lpstr>
      <vt:lpstr>Conclusions</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2010-02-01T21:08:06Z</dcterms:created>
  <dcterms:modified xsi:type="dcterms:W3CDTF">2011-02-23T12:56:56Z</dcterms:modified>
</cp:coreProperties>
</file>