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16"/>
  </p:notesMasterIdLst>
  <p:handoutMasterIdLst>
    <p:handoutMasterId r:id="rId17"/>
  </p:handoutMasterIdLst>
  <p:sldIdLst>
    <p:sldId id="256" r:id="rId2"/>
    <p:sldId id="260" r:id="rId3"/>
    <p:sldId id="261" r:id="rId4"/>
    <p:sldId id="263" r:id="rId5"/>
    <p:sldId id="257" r:id="rId6"/>
    <p:sldId id="258" r:id="rId7"/>
    <p:sldId id="264" r:id="rId8"/>
    <p:sldId id="266" r:id="rId9"/>
    <p:sldId id="265" r:id="rId10"/>
    <p:sldId id="272" r:id="rId11"/>
    <p:sldId id="267" r:id="rId12"/>
    <p:sldId id="270" r:id="rId13"/>
    <p:sldId id="273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2992A184-8487-D549-BA10-B52B7E7077F9}">
          <p14:sldIdLst>
            <p14:sldId id="256"/>
            <p14:sldId id="260"/>
            <p14:sldId id="261"/>
            <p14:sldId id="263"/>
            <p14:sldId id="257"/>
            <p14:sldId id="258"/>
            <p14:sldId id="264"/>
            <p14:sldId id="266"/>
            <p14:sldId id="265"/>
            <p14:sldId id="272"/>
            <p14:sldId id="267"/>
            <p14:sldId id="270"/>
            <p14:sldId id="273"/>
            <p14:sldId id="269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80EC0"/>
    <a:srgbClr val="7D29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728" autoAdjust="0"/>
  </p:normalViewPr>
  <p:slideViewPr>
    <p:cSldViewPr snapToGrid="0" snapToObjects="1">
      <p:cViewPr>
        <p:scale>
          <a:sx n="139" d="100"/>
          <a:sy n="139" d="100"/>
        </p:scale>
        <p:origin x="-224" y="16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20" Type="http://schemas.openxmlformats.org/officeDocument/2006/relationships/viewProps" Target="viewProps.xml"/><Relationship Id="rId4" Type="http://schemas.openxmlformats.org/officeDocument/2006/relationships/slide" Target="slides/slide3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19" Type="http://schemas.openxmlformats.org/officeDocument/2006/relationships/presProps" Target="pres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printerSettings" Target="printerSettings/printerSettings1.bin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B4E0450-364D-4F8D-B477-F954F68620E8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</dgm:pt>
    <dgm:pt modelId="{141763E9-1B25-422D-B87F-86D584AA1D27}">
      <dgm:prSet phldrT="[Κείμενο]"/>
      <dgm:spPr/>
      <dgm:t>
        <a:bodyPr/>
        <a:lstStyle/>
        <a:p>
          <a:r>
            <a:rPr lang="en-US" dirty="0" smtClean="0"/>
            <a:t>Understanding Jack Welch’s approach</a:t>
          </a:r>
          <a:endParaRPr lang="en-GB" dirty="0"/>
        </a:p>
      </dgm:t>
    </dgm:pt>
    <dgm:pt modelId="{5253BD90-9860-4B9A-82ED-4733EE5FDFCE}" type="parTrans" cxnId="{A8ACFA30-CADA-4968-AFC6-3AE1CC2F3406}">
      <dgm:prSet/>
      <dgm:spPr/>
      <dgm:t>
        <a:bodyPr/>
        <a:lstStyle/>
        <a:p>
          <a:endParaRPr lang="en-GB"/>
        </a:p>
      </dgm:t>
    </dgm:pt>
    <dgm:pt modelId="{A79996E6-07A8-47FE-B37B-6907A821046E}" type="sibTrans" cxnId="{A8ACFA30-CADA-4968-AFC6-3AE1CC2F3406}">
      <dgm:prSet/>
      <dgm:spPr/>
      <dgm:t>
        <a:bodyPr/>
        <a:lstStyle/>
        <a:p>
          <a:endParaRPr lang="en-GB"/>
        </a:p>
      </dgm:t>
    </dgm:pt>
    <dgm:pt modelId="{296FA6DD-9D6C-46C0-9736-209B31D9AF3A}">
      <dgm:prSet phldrT="[Κείμενο]"/>
      <dgm:spPr/>
      <dgm:t>
        <a:bodyPr/>
        <a:lstStyle/>
        <a:p>
          <a:r>
            <a:rPr lang="en-US" dirty="0" smtClean="0"/>
            <a:t>Framing Jack Welch’s approach with SoPK</a:t>
          </a:r>
          <a:endParaRPr lang="en-GB" dirty="0"/>
        </a:p>
      </dgm:t>
    </dgm:pt>
    <dgm:pt modelId="{066A700A-DA70-4B8A-AE6E-C0256FADE54C}" type="parTrans" cxnId="{07C41BE1-87D7-4CCA-975F-C7E72786CE3A}">
      <dgm:prSet/>
      <dgm:spPr/>
      <dgm:t>
        <a:bodyPr/>
        <a:lstStyle/>
        <a:p>
          <a:endParaRPr lang="en-GB"/>
        </a:p>
      </dgm:t>
    </dgm:pt>
    <dgm:pt modelId="{9E5AD3E0-B5DC-4744-9C6D-59BD982E2034}" type="sibTrans" cxnId="{07C41BE1-87D7-4CCA-975F-C7E72786CE3A}">
      <dgm:prSet/>
      <dgm:spPr/>
      <dgm:t>
        <a:bodyPr/>
        <a:lstStyle/>
        <a:p>
          <a:endParaRPr lang="en-GB"/>
        </a:p>
      </dgm:t>
    </dgm:pt>
    <dgm:pt modelId="{4863D036-0D8B-44B6-A8A2-21B3B542D330}">
      <dgm:prSet phldrT="[Κείμενο]"/>
      <dgm:spPr/>
      <dgm:t>
        <a:bodyPr/>
        <a:lstStyle/>
        <a:p>
          <a:r>
            <a:rPr lang="en-US" dirty="0" smtClean="0"/>
            <a:t>Analyzing the impact </a:t>
          </a:r>
          <a:endParaRPr lang="en-GB" dirty="0"/>
        </a:p>
      </dgm:t>
    </dgm:pt>
    <dgm:pt modelId="{4B72C4B7-648B-4F71-8E71-FD3662554146}" type="parTrans" cxnId="{075EC45B-53BE-4D77-8093-CB47FF59F7AF}">
      <dgm:prSet/>
      <dgm:spPr/>
      <dgm:t>
        <a:bodyPr/>
        <a:lstStyle/>
        <a:p>
          <a:endParaRPr lang="en-GB"/>
        </a:p>
      </dgm:t>
    </dgm:pt>
    <dgm:pt modelId="{6F372BDA-6A31-4D97-9D40-B6CA015FD3FE}" type="sibTrans" cxnId="{075EC45B-53BE-4D77-8093-CB47FF59F7AF}">
      <dgm:prSet/>
      <dgm:spPr/>
      <dgm:t>
        <a:bodyPr/>
        <a:lstStyle/>
        <a:p>
          <a:endParaRPr lang="en-GB"/>
        </a:p>
      </dgm:t>
    </dgm:pt>
    <dgm:pt modelId="{E922320C-4D71-4AAB-958B-736372C60159}" type="pres">
      <dgm:prSet presAssocID="{4B4E0450-364D-4F8D-B477-F954F68620E8}" presName="arrowDiagram" presStyleCnt="0">
        <dgm:presLayoutVars>
          <dgm:chMax val="5"/>
          <dgm:dir/>
          <dgm:resizeHandles val="exact"/>
        </dgm:presLayoutVars>
      </dgm:prSet>
      <dgm:spPr/>
    </dgm:pt>
    <dgm:pt modelId="{9EF82FE8-04FA-4DB6-8456-5AF00FDFEDB9}" type="pres">
      <dgm:prSet presAssocID="{4B4E0450-364D-4F8D-B477-F954F68620E8}" presName="arrow" presStyleLbl="bgShp" presStyleIdx="0" presStyleCnt="1"/>
      <dgm:spPr/>
    </dgm:pt>
    <dgm:pt modelId="{7947C936-1F79-4833-9378-9EDC506115FB}" type="pres">
      <dgm:prSet presAssocID="{4B4E0450-364D-4F8D-B477-F954F68620E8}" presName="arrowDiagram3" presStyleCnt="0"/>
      <dgm:spPr/>
    </dgm:pt>
    <dgm:pt modelId="{6D399B20-AEE7-40EA-A4D2-210ED3412746}" type="pres">
      <dgm:prSet presAssocID="{141763E9-1B25-422D-B87F-86D584AA1D27}" presName="bullet3a" presStyleLbl="node1" presStyleIdx="0" presStyleCnt="3"/>
      <dgm:spPr/>
    </dgm:pt>
    <dgm:pt modelId="{FF739D2F-902A-435B-821F-0E16EE521D96}" type="pres">
      <dgm:prSet presAssocID="{141763E9-1B25-422D-B87F-86D584AA1D27}" presName="textBox3a" presStyleLbl="revTx" presStyleIdx="0" presStyleCnt="3" custLinFactNeighborX="5710">
        <dgm:presLayoutVars>
          <dgm:bulletEnabled val="1"/>
        </dgm:presLayoutVars>
      </dgm:prSet>
      <dgm:spPr/>
      <dgm:t>
        <a:bodyPr/>
        <a:lstStyle/>
        <a:p>
          <a:endParaRPr lang="bg-BG"/>
        </a:p>
      </dgm:t>
    </dgm:pt>
    <dgm:pt modelId="{92DFBEB9-229F-4C34-ABF4-2DA29C4B3178}" type="pres">
      <dgm:prSet presAssocID="{296FA6DD-9D6C-46C0-9736-209B31D9AF3A}" presName="bullet3b" presStyleLbl="node1" presStyleIdx="1" presStyleCnt="3"/>
      <dgm:spPr/>
    </dgm:pt>
    <dgm:pt modelId="{C0815D9A-27A1-4854-AA5C-AFA2EB664712}" type="pres">
      <dgm:prSet presAssocID="{296FA6DD-9D6C-46C0-9736-209B31D9AF3A}" presName="textBox3b" presStyleLbl="revTx" presStyleIdx="1" presStyleCnt="3" custScaleX="146434" custLinFactNeighborX="13858" custLinFactNeighborY="6426">
        <dgm:presLayoutVars>
          <dgm:bulletEnabled val="1"/>
        </dgm:presLayoutVars>
      </dgm:prSet>
      <dgm:spPr/>
      <dgm:t>
        <a:bodyPr/>
        <a:lstStyle/>
        <a:p>
          <a:endParaRPr lang="bg-BG"/>
        </a:p>
      </dgm:t>
    </dgm:pt>
    <dgm:pt modelId="{6DD7DE52-659A-4341-B163-891F18BB9B48}" type="pres">
      <dgm:prSet presAssocID="{4863D036-0D8B-44B6-A8A2-21B3B542D330}" presName="bullet3c" presStyleLbl="node1" presStyleIdx="2" presStyleCnt="3"/>
      <dgm:spPr/>
    </dgm:pt>
    <dgm:pt modelId="{81595FE4-4D11-44ED-8E87-2A20F01ABDC0}" type="pres">
      <dgm:prSet presAssocID="{4863D036-0D8B-44B6-A8A2-21B3B542D330}" presName="textBox3c" presStyleLbl="revTx" presStyleIdx="2" presStyleCnt="3" custScaleX="144522" custLinFactNeighborX="17322" custLinFactNeighborY="5030">
        <dgm:presLayoutVars>
          <dgm:bulletEnabled val="1"/>
        </dgm:presLayoutVars>
      </dgm:prSet>
      <dgm:spPr/>
      <dgm:t>
        <a:bodyPr/>
        <a:lstStyle/>
        <a:p>
          <a:endParaRPr lang="bg-BG"/>
        </a:p>
      </dgm:t>
    </dgm:pt>
  </dgm:ptLst>
  <dgm:cxnLst>
    <dgm:cxn modelId="{075EC45B-53BE-4D77-8093-CB47FF59F7AF}" srcId="{4B4E0450-364D-4F8D-B477-F954F68620E8}" destId="{4863D036-0D8B-44B6-A8A2-21B3B542D330}" srcOrd="2" destOrd="0" parTransId="{4B72C4B7-648B-4F71-8E71-FD3662554146}" sibTransId="{6F372BDA-6A31-4D97-9D40-B6CA015FD3FE}"/>
    <dgm:cxn modelId="{5D939E50-2C6A-4693-A777-34375BA8567A}" type="presOf" srcId="{4B4E0450-364D-4F8D-B477-F954F68620E8}" destId="{E922320C-4D71-4AAB-958B-736372C60159}" srcOrd="0" destOrd="0" presId="urn:microsoft.com/office/officeart/2005/8/layout/arrow2"/>
    <dgm:cxn modelId="{A8ACFA30-CADA-4968-AFC6-3AE1CC2F3406}" srcId="{4B4E0450-364D-4F8D-B477-F954F68620E8}" destId="{141763E9-1B25-422D-B87F-86D584AA1D27}" srcOrd="0" destOrd="0" parTransId="{5253BD90-9860-4B9A-82ED-4733EE5FDFCE}" sibTransId="{A79996E6-07A8-47FE-B37B-6907A821046E}"/>
    <dgm:cxn modelId="{EB3D3506-EE41-4B9E-A2EF-E11BD027B313}" type="presOf" srcId="{141763E9-1B25-422D-B87F-86D584AA1D27}" destId="{FF739D2F-902A-435B-821F-0E16EE521D96}" srcOrd="0" destOrd="0" presId="urn:microsoft.com/office/officeart/2005/8/layout/arrow2"/>
    <dgm:cxn modelId="{69BA865B-422B-4DF6-8E1E-5C4B28F7996F}" type="presOf" srcId="{4863D036-0D8B-44B6-A8A2-21B3B542D330}" destId="{81595FE4-4D11-44ED-8E87-2A20F01ABDC0}" srcOrd="0" destOrd="0" presId="urn:microsoft.com/office/officeart/2005/8/layout/arrow2"/>
    <dgm:cxn modelId="{07C41BE1-87D7-4CCA-975F-C7E72786CE3A}" srcId="{4B4E0450-364D-4F8D-B477-F954F68620E8}" destId="{296FA6DD-9D6C-46C0-9736-209B31D9AF3A}" srcOrd="1" destOrd="0" parTransId="{066A700A-DA70-4B8A-AE6E-C0256FADE54C}" sibTransId="{9E5AD3E0-B5DC-4744-9C6D-59BD982E2034}"/>
    <dgm:cxn modelId="{F9B2B8BD-9A3E-4575-8EDB-D51F5A1B63EC}" type="presOf" srcId="{296FA6DD-9D6C-46C0-9736-209B31D9AF3A}" destId="{C0815D9A-27A1-4854-AA5C-AFA2EB664712}" srcOrd="0" destOrd="0" presId="urn:microsoft.com/office/officeart/2005/8/layout/arrow2"/>
    <dgm:cxn modelId="{53A82690-40E0-4812-9739-2B1676ED187D}" type="presParOf" srcId="{E922320C-4D71-4AAB-958B-736372C60159}" destId="{9EF82FE8-04FA-4DB6-8456-5AF00FDFEDB9}" srcOrd="0" destOrd="0" presId="urn:microsoft.com/office/officeart/2005/8/layout/arrow2"/>
    <dgm:cxn modelId="{66ED0298-8C5A-4D71-8A98-75A5A7755AC2}" type="presParOf" srcId="{E922320C-4D71-4AAB-958B-736372C60159}" destId="{7947C936-1F79-4833-9378-9EDC506115FB}" srcOrd="1" destOrd="0" presId="urn:microsoft.com/office/officeart/2005/8/layout/arrow2"/>
    <dgm:cxn modelId="{EE6D0096-DDE9-4049-9F7B-AAE39B1C88B7}" type="presParOf" srcId="{7947C936-1F79-4833-9378-9EDC506115FB}" destId="{6D399B20-AEE7-40EA-A4D2-210ED3412746}" srcOrd="0" destOrd="0" presId="urn:microsoft.com/office/officeart/2005/8/layout/arrow2"/>
    <dgm:cxn modelId="{3C9CA894-2177-46B5-92F1-7501C8E1333E}" type="presParOf" srcId="{7947C936-1F79-4833-9378-9EDC506115FB}" destId="{FF739D2F-902A-435B-821F-0E16EE521D96}" srcOrd="1" destOrd="0" presId="urn:microsoft.com/office/officeart/2005/8/layout/arrow2"/>
    <dgm:cxn modelId="{29727273-84A0-46A3-8486-10FCEB576111}" type="presParOf" srcId="{7947C936-1F79-4833-9378-9EDC506115FB}" destId="{92DFBEB9-229F-4C34-ABF4-2DA29C4B3178}" srcOrd="2" destOrd="0" presId="urn:microsoft.com/office/officeart/2005/8/layout/arrow2"/>
    <dgm:cxn modelId="{CA8B4DC4-BB84-4835-A486-BF15E1DE2470}" type="presParOf" srcId="{7947C936-1F79-4833-9378-9EDC506115FB}" destId="{C0815D9A-27A1-4854-AA5C-AFA2EB664712}" srcOrd="3" destOrd="0" presId="urn:microsoft.com/office/officeart/2005/8/layout/arrow2"/>
    <dgm:cxn modelId="{D47E6442-EC37-4CBC-8C00-32BE8CD28062}" type="presParOf" srcId="{7947C936-1F79-4833-9378-9EDC506115FB}" destId="{6DD7DE52-659A-4341-B163-891F18BB9B48}" srcOrd="4" destOrd="0" presId="urn:microsoft.com/office/officeart/2005/8/layout/arrow2"/>
    <dgm:cxn modelId="{8F8AF403-0101-495D-9D62-8D3CFEB99023}" type="presParOf" srcId="{7947C936-1F79-4833-9378-9EDC506115FB}" destId="{81595FE4-4D11-44ED-8E87-2A20F01ABDC0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812D534-ABFE-45F3-8977-8712E5BB99A2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</dgm:spPr>
      <dgm:t>
        <a:bodyPr/>
        <a:lstStyle/>
        <a:p>
          <a:endParaRPr lang="bg-BG"/>
        </a:p>
      </dgm:t>
    </dgm:pt>
    <dgm:pt modelId="{E25FDE8C-60F9-4905-B9AC-3CA7C59E9E4F}">
      <dgm:prSet phldrT="[Text]" custT="1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r>
            <a:rPr lang="en-GB" sz="1400" dirty="0" smtClean="0"/>
            <a:t>Project Manager of the PPO product sales</a:t>
          </a:r>
        </a:p>
        <a:p>
          <a:r>
            <a:rPr lang="en-GB" sz="1400" dirty="0" smtClean="0"/>
            <a:t>(1960)</a:t>
          </a:r>
          <a:endParaRPr lang="bg-BG" sz="1400" dirty="0"/>
        </a:p>
      </dgm:t>
    </dgm:pt>
    <dgm:pt modelId="{DE96E0B3-12E7-4345-AA03-83783B9BAB77}" type="parTrans" cxnId="{5374D78A-BFF7-4F8F-B43B-A8AC19C7BF42}">
      <dgm:prSet/>
      <dgm:spPr/>
      <dgm:t>
        <a:bodyPr/>
        <a:lstStyle/>
        <a:p>
          <a:endParaRPr lang="bg-BG"/>
        </a:p>
      </dgm:t>
    </dgm:pt>
    <dgm:pt modelId="{4C9510CD-36F7-49A3-90FB-4A1DA979463E}" type="sibTrans" cxnId="{5374D78A-BFF7-4F8F-B43B-A8AC19C7BF42}">
      <dgm:prSet/>
      <dgm:spPr/>
      <dgm:t>
        <a:bodyPr/>
        <a:lstStyle/>
        <a:p>
          <a:endParaRPr lang="bg-BG"/>
        </a:p>
      </dgm:t>
    </dgm:pt>
    <dgm:pt modelId="{362D5925-680D-4F03-85E8-A07DD1BB12B4}">
      <dgm:prSet phldrT="[Text]" custT="1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>
            <a:lnSpc>
              <a:spcPct val="150000"/>
            </a:lnSpc>
          </a:pPr>
          <a:r>
            <a:rPr lang="en-US" sz="1600" dirty="0" smtClean="0"/>
            <a:t>Bureaucracy</a:t>
          </a:r>
          <a:endParaRPr lang="bg-BG" sz="1600" dirty="0"/>
        </a:p>
      </dgm:t>
    </dgm:pt>
    <dgm:pt modelId="{F419415C-B1BE-4545-9823-5D0FF25D1976}" type="parTrans" cxnId="{274C326D-A1E6-4F02-9B4B-D3ADC8FB6E0B}">
      <dgm:prSet/>
      <dgm:spPr/>
      <dgm:t>
        <a:bodyPr/>
        <a:lstStyle/>
        <a:p>
          <a:endParaRPr lang="bg-BG"/>
        </a:p>
      </dgm:t>
    </dgm:pt>
    <dgm:pt modelId="{FC1A3A3B-D6A7-4B17-AF22-84930CAD204C}" type="sibTrans" cxnId="{274C326D-A1E6-4F02-9B4B-D3ADC8FB6E0B}">
      <dgm:prSet/>
      <dgm:spPr/>
      <dgm:t>
        <a:bodyPr/>
        <a:lstStyle/>
        <a:p>
          <a:endParaRPr lang="bg-BG"/>
        </a:p>
      </dgm:t>
    </dgm:pt>
    <dgm:pt modelId="{B5B790F1-FF87-46C3-BC55-D3C2F25CA417}">
      <dgm:prSet phldrT="[Text]" custT="1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r>
            <a:rPr lang="en-GB" sz="1400" dirty="0" smtClean="0"/>
            <a:t>General Manager of the entire plastics division </a:t>
          </a:r>
        </a:p>
        <a:p>
          <a:r>
            <a:rPr lang="en-US" sz="1400" dirty="0" smtClean="0"/>
            <a:t>(1968)</a:t>
          </a:r>
        </a:p>
        <a:p>
          <a:endParaRPr lang="en-US" sz="1400" dirty="0" smtClean="0"/>
        </a:p>
        <a:p>
          <a:r>
            <a:rPr lang="en-GB" sz="1400" dirty="0" smtClean="0"/>
            <a:t>General Manager of the entire chemical metallurgical division  (1971)</a:t>
          </a:r>
          <a:endParaRPr lang="bg-BG" sz="1400" dirty="0"/>
        </a:p>
      </dgm:t>
    </dgm:pt>
    <dgm:pt modelId="{87C65E8A-EA18-4554-96D1-72DE15207F15}" type="parTrans" cxnId="{C276B2E0-61E1-4F30-B430-AAB6E6C9B4DB}">
      <dgm:prSet/>
      <dgm:spPr/>
      <dgm:t>
        <a:bodyPr/>
        <a:lstStyle/>
        <a:p>
          <a:endParaRPr lang="bg-BG"/>
        </a:p>
      </dgm:t>
    </dgm:pt>
    <dgm:pt modelId="{1AFE59A5-740B-4553-AD34-9EDCA3B58A46}" type="sibTrans" cxnId="{C276B2E0-61E1-4F30-B430-AAB6E6C9B4DB}">
      <dgm:prSet/>
      <dgm:spPr/>
      <dgm:t>
        <a:bodyPr/>
        <a:lstStyle/>
        <a:p>
          <a:endParaRPr lang="bg-BG"/>
        </a:p>
      </dgm:t>
    </dgm:pt>
    <dgm:pt modelId="{B81A81DE-9E56-46F4-9E4A-B37B8A83D6E1}">
      <dgm:prSet phldrT="[Text]" custT="1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>
            <a:lnSpc>
              <a:spcPct val="150000"/>
            </a:lnSpc>
          </a:pPr>
          <a:r>
            <a:rPr lang="en-US" sz="1600" dirty="0" smtClean="0"/>
            <a:t>Experiencing losses</a:t>
          </a:r>
          <a:endParaRPr lang="bg-BG" sz="1600" dirty="0"/>
        </a:p>
      </dgm:t>
    </dgm:pt>
    <dgm:pt modelId="{B25564DE-6197-4852-9B52-7517F51F03F2}" type="parTrans" cxnId="{83FF01F9-B49B-433E-8D9C-B537C1E8E693}">
      <dgm:prSet/>
      <dgm:spPr/>
      <dgm:t>
        <a:bodyPr/>
        <a:lstStyle/>
        <a:p>
          <a:endParaRPr lang="bg-BG"/>
        </a:p>
      </dgm:t>
    </dgm:pt>
    <dgm:pt modelId="{D62AD5C2-260C-463E-80D1-1CED9D8372AB}" type="sibTrans" cxnId="{83FF01F9-B49B-433E-8D9C-B537C1E8E693}">
      <dgm:prSet/>
      <dgm:spPr/>
      <dgm:t>
        <a:bodyPr/>
        <a:lstStyle/>
        <a:p>
          <a:endParaRPr lang="bg-BG"/>
        </a:p>
      </dgm:t>
    </dgm:pt>
    <dgm:pt modelId="{0AC71D8E-7492-4C6A-8B3D-A33546E021C1}">
      <dgm:prSet phldrT="[Text]" custT="1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r>
            <a:rPr lang="en-US" sz="1400" dirty="0" smtClean="0"/>
            <a:t>CEO</a:t>
          </a:r>
        </a:p>
        <a:p>
          <a:r>
            <a:rPr lang="en-US" sz="1400" dirty="0" smtClean="0"/>
            <a:t>(1973)</a:t>
          </a:r>
          <a:endParaRPr lang="bg-BG" sz="1400" dirty="0"/>
        </a:p>
      </dgm:t>
    </dgm:pt>
    <dgm:pt modelId="{8551E4C0-1464-402C-AC9A-C897329E5288}" type="parTrans" cxnId="{7724F89C-E21B-4BEA-8D37-15D215494B06}">
      <dgm:prSet/>
      <dgm:spPr/>
      <dgm:t>
        <a:bodyPr/>
        <a:lstStyle/>
        <a:p>
          <a:endParaRPr lang="bg-BG"/>
        </a:p>
      </dgm:t>
    </dgm:pt>
    <dgm:pt modelId="{0A362175-9A64-4D90-A6D3-704098C968EF}" type="sibTrans" cxnId="{7724F89C-E21B-4BEA-8D37-15D215494B06}">
      <dgm:prSet/>
      <dgm:spPr/>
      <dgm:t>
        <a:bodyPr/>
        <a:lstStyle/>
        <a:p>
          <a:endParaRPr lang="bg-BG"/>
        </a:p>
      </dgm:t>
    </dgm:pt>
    <dgm:pt modelId="{08219C82-F2E5-4780-B56E-259FA94BF1B5}">
      <dgm:prSet phldrT="[Text]" custT="1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>
            <a:lnSpc>
              <a:spcPct val="150000"/>
            </a:lnSpc>
          </a:pPr>
          <a:r>
            <a:rPr lang="en-US" sz="1600" dirty="0" smtClean="0"/>
            <a:t>Lack of faith by top managers “contingency leader”</a:t>
          </a:r>
          <a:endParaRPr lang="bg-BG" sz="1600" dirty="0"/>
        </a:p>
      </dgm:t>
    </dgm:pt>
    <dgm:pt modelId="{9EA3ABEE-17A0-4CAD-8B7E-A15B1663B1B5}" type="parTrans" cxnId="{1BDF1BDA-52C6-43C2-8A89-9E12C0E1EDF8}">
      <dgm:prSet/>
      <dgm:spPr/>
      <dgm:t>
        <a:bodyPr/>
        <a:lstStyle/>
        <a:p>
          <a:endParaRPr lang="bg-BG"/>
        </a:p>
      </dgm:t>
    </dgm:pt>
    <dgm:pt modelId="{EE5399F9-B125-434A-99CE-8C11BD1CFE2B}" type="sibTrans" cxnId="{1BDF1BDA-52C6-43C2-8A89-9E12C0E1EDF8}">
      <dgm:prSet/>
      <dgm:spPr/>
      <dgm:t>
        <a:bodyPr/>
        <a:lstStyle/>
        <a:p>
          <a:endParaRPr lang="bg-BG"/>
        </a:p>
      </dgm:t>
    </dgm:pt>
    <dgm:pt modelId="{ED17390D-3920-44C4-9DC4-5DA9321A02EA}">
      <dgm:prSet custT="1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>
            <a:lnSpc>
              <a:spcPct val="150000"/>
            </a:lnSpc>
          </a:pPr>
          <a:r>
            <a:rPr lang="en-US" sz="1600" dirty="0" smtClean="0"/>
            <a:t>Standardized raises for all first year employees   </a:t>
          </a:r>
        </a:p>
      </dgm:t>
    </dgm:pt>
    <dgm:pt modelId="{8DEDECE8-F556-46A9-97A7-672946006109}" type="parTrans" cxnId="{D5DA23A2-6DC4-4062-AC9B-203274191373}">
      <dgm:prSet/>
      <dgm:spPr/>
      <dgm:t>
        <a:bodyPr/>
        <a:lstStyle/>
        <a:p>
          <a:endParaRPr lang="bg-BG"/>
        </a:p>
      </dgm:t>
    </dgm:pt>
    <dgm:pt modelId="{CB8C22BD-375A-489B-A0B9-EE879D6777F6}" type="sibTrans" cxnId="{D5DA23A2-6DC4-4062-AC9B-203274191373}">
      <dgm:prSet/>
      <dgm:spPr/>
      <dgm:t>
        <a:bodyPr/>
        <a:lstStyle/>
        <a:p>
          <a:endParaRPr lang="bg-BG"/>
        </a:p>
      </dgm:t>
    </dgm:pt>
    <dgm:pt modelId="{897EE230-3FB4-440D-A21D-A72C9956ED18}">
      <dgm:prSet custT="1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>
            <a:lnSpc>
              <a:spcPct val="150000"/>
            </a:lnSpc>
          </a:pPr>
          <a:r>
            <a:rPr lang="en-US" sz="1600" dirty="0" smtClean="0"/>
            <a:t>High external competition</a:t>
          </a:r>
        </a:p>
      </dgm:t>
    </dgm:pt>
    <dgm:pt modelId="{F86D741B-29F3-4F6B-B1FF-9B5E1E31EF69}" type="parTrans" cxnId="{F9F0746D-5CD4-48A5-83B2-6092126BE61A}">
      <dgm:prSet/>
      <dgm:spPr/>
      <dgm:t>
        <a:bodyPr/>
        <a:lstStyle/>
        <a:p>
          <a:endParaRPr lang="bg-BG"/>
        </a:p>
      </dgm:t>
    </dgm:pt>
    <dgm:pt modelId="{AF0030A3-4D65-4011-AD05-00C36E32A88D}" type="sibTrans" cxnId="{F9F0746D-5CD4-48A5-83B2-6092126BE61A}">
      <dgm:prSet/>
      <dgm:spPr/>
      <dgm:t>
        <a:bodyPr/>
        <a:lstStyle/>
        <a:p>
          <a:endParaRPr lang="bg-BG"/>
        </a:p>
      </dgm:t>
    </dgm:pt>
    <dgm:pt modelId="{BF83E17E-5876-4F77-8A9E-4AB976F22386}">
      <dgm:prSet custT="1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>
            <a:lnSpc>
              <a:spcPct val="150000"/>
            </a:lnSpc>
          </a:pPr>
          <a:r>
            <a:rPr lang="en-US" sz="1600" dirty="0" smtClean="0"/>
            <a:t>One main failure  </a:t>
          </a:r>
          <a:endParaRPr lang="bg-BG" sz="1600" dirty="0"/>
        </a:p>
      </dgm:t>
    </dgm:pt>
    <dgm:pt modelId="{40188480-16B4-4E7E-BFDC-A8C658EDD28D}" type="parTrans" cxnId="{9E3CCEBB-CAA3-47D0-8FD7-60B4DF7375DD}">
      <dgm:prSet/>
      <dgm:spPr/>
      <dgm:t>
        <a:bodyPr/>
        <a:lstStyle/>
        <a:p>
          <a:endParaRPr lang="bg-BG"/>
        </a:p>
      </dgm:t>
    </dgm:pt>
    <dgm:pt modelId="{4316F72C-87ED-448F-A7AE-BC832919E982}" type="sibTrans" cxnId="{9E3CCEBB-CAA3-47D0-8FD7-60B4DF7375DD}">
      <dgm:prSet/>
      <dgm:spPr/>
      <dgm:t>
        <a:bodyPr/>
        <a:lstStyle/>
        <a:p>
          <a:endParaRPr lang="bg-BG"/>
        </a:p>
      </dgm:t>
    </dgm:pt>
    <dgm:pt modelId="{99B34209-9322-464B-813A-3BE9F4923763}">
      <dgm:prSet custT="1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>
            <a:lnSpc>
              <a:spcPct val="150000"/>
            </a:lnSpc>
          </a:pPr>
          <a:r>
            <a:rPr lang="en-US" sz="1600" dirty="0" smtClean="0"/>
            <a:t>Too many levels of management - 29</a:t>
          </a:r>
        </a:p>
      </dgm:t>
    </dgm:pt>
    <dgm:pt modelId="{E118C21D-512A-4B04-8908-8EC5947FECD7}" type="parTrans" cxnId="{7A1D60A0-8721-4A32-B4C8-F4350A10CFD1}">
      <dgm:prSet/>
      <dgm:spPr/>
      <dgm:t>
        <a:bodyPr/>
        <a:lstStyle/>
        <a:p>
          <a:endParaRPr lang="bg-BG"/>
        </a:p>
      </dgm:t>
    </dgm:pt>
    <dgm:pt modelId="{18F13B38-D737-4C98-96E6-FE658A0C28CB}" type="sibTrans" cxnId="{7A1D60A0-8721-4A32-B4C8-F4350A10CFD1}">
      <dgm:prSet/>
      <dgm:spPr/>
      <dgm:t>
        <a:bodyPr/>
        <a:lstStyle/>
        <a:p>
          <a:endParaRPr lang="bg-BG"/>
        </a:p>
      </dgm:t>
    </dgm:pt>
    <dgm:pt modelId="{3B12B9C9-C8CA-4422-9185-E5CC8F28AA2B}" type="pres">
      <dgm:prSet presAssocID="{3812D534-ABFE-45F3-8977-8712E5BB99A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44631CB6-8BFF-4257-9086-6FEDF564E88F}" type="pres">
      <dgm:prSet presAssocID="{E25FDE8C-60F9-4905-B9AC-3CA7C59E9E4F}" presName="linNode" presStyleCnt="0"/>
      <dgm:spPr/>
      <dgm:t>
        <a:bodyPr/>
        <a:lstStyle/>
        <a:p>
          <a:endParaRPr lang="en-GB"/>
        </a:p>
      </dgm:t>
    </dgm:pt>
    <dgm:pt modelId="{0B9B6989-BE2C-4191-A5E1-B7EF127C51AF}" type="pres">
      <dgm:prSet presAssocID="{E25FDE8C-60F9-4905-B9AC-3CA7C59E9E4F}" presName="parentText" presStyleLbl="node1" presStyleIdx="0" presStyleCnt="3" custScaleX="96869" custScaleY="88108">
        <dgm:presLayoutVars>
          <dgm:chMax val="1"/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GB"/>
        </a:p>
      </dgm:t>
    </dgm:pt>
    <dgm:pt modelId="{877AB724-78F0-4BBD-B821-79CF4570E752}" type="pres">
      <dgm:prSet presAssocID="{E25FDE8C-60F9-4905-B9AC-3CA7C59E9E4F}" presName="descendantText" presStyleLbl="alignAccFollowNode1" presStyleIdx="0" presStyleCnt="3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GB"/>
        </a:p>
      </dgm:t>
    </dgm:pt>
    <dgm:pt modelId="{D60AE8D3-BB66-44A6-9A57-47E7566DEA14}" type="pres">
      <dgm:prSet presAssocID="{4C9510CD-36F7-49A3-90FB-4A1DA979463E}" presName="sp" presStyleCnt="0"/>
      <dgm:spPr/>
      <dgm:t>
        <a:bodyPr/>
        <a:lstStyle/>
        <a:p>
          <a:endParaRPr lang="en-GB"/>
        </a:p>
      </dgm:t>
    </dgm:pt>
    <dgm:pt modelId="{3EC79E91-59B1-43A4-A929-513258F91EAC}" type="pres">
      <dgm:prSet presAssocID="{B5B790F1-FF87-46C3-BC55-D3C2F25CA417}" presName="linNode" presStyleCnt="0"/>
      <dgm:spPr/>
      <dgm:t>
        <a:bodyPr/>
        <a:lstStyle/>
        <a:p>
          <a:endParaRPr lang="en-GB"/>
        </a:p>
      </dgm:t>
    </dgm:pt>
    <dgm:pt modelId="{199AAC49-43BD-4C4E-880C-66FD64AA0B3D}" type="pres">
      <dgm:prSet presAssocID="{B5B790F1-FF87-46C3-BC55-D3C2F25CA417}" presName="parentText" presStyleLbl="node1" presStyleIdx="1" presStyleCnt="3" custScaleX="96635">
        <dgm:presLayoutVars>
          <dgm:chMax val="1"/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GB"/>
        </a:p>
      </dgm:t>
    </dgm:pt>
    <dgm:pt modelId="{4A1A8D17-128B-4BC3-9228-E76A791B3357}" type="pres">
      <dgm:prSet presAssocID="{B5B790F1-FF87-46C3-BC55-D3C2F25CA417}" presName="descendantText" presStyleLbl="alignAccFollowNode1" presStyleIdx="1" presStyleCnt="3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GB"/>
        </a:p>
      </dgm:t>
    </dgm:pt>
    <dgm:pt modelId="{A99FCF8E-F0D9-4927-8B42-BCF7C52C3F82}" type="pres">
      <dgm:prSet presAssocID="{1AFE59A5-740B-4553-AD34-9EDCA3B58A46}" presName="sp" presStyleCnt="0"/>
      <dgm:spPr/>
      <dgm:t>
        <a:bodyPr/>
        <a:lstStyle/>
        <a:p>
          <a:endParaRPr lang="en-GB"/>
        </a:p>
      </dgm:t>
    </dgm:pt>
    <dgm:pt modelId="{BE2EB2B3-9986-4A4F-A05C-B54A56B8524B}" type="pres">
      <dgm:prSet presAssocID="{0AC71D8E-7492-4C6A-8B3D-A33546E021C1}" presName="linNode" presStyleCnt="0"/>
      <dgm:spPr/>
      <dgm:t>
        <a:bodyPr/>
        <a:lstStyle/>
        <a:p>
          <a:endParaRPr lang="en-GB"/>
        </a:p>
      </dgm:t>
    </dgm:pt>
    <dgm:pt modelId="{CB6A430A-BB8F-4AB4-85D4-26D0AF39BFD6}" type="pres">
      <dgm:prSet presAssocID="{0AC71D8E-7492-4C6A-8B3D-A33546E021C1}" presName="parentText" presStyleLbl="node1" presStyleIdx="2" presStyleCnt="3" custScaleX="95824" custScaleY="72359">
        <dgm:presLayoutVars>
          <dgm:chMax val="1"/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GB"/>
        </a:p>
      </dgm:t>
    </dgm:pt>
    <dgm:pt modelId="{4EBB96D2-D9C8-4DF5-B282-AED7CF4D2DF9}" type="pres">
      <dgm:prSet presAssocID="{0AC71D8E-7492-4C6A-8B3D-A33546E021C1}" presName="descendantText" presStyleLbl="alignAccFollowNode1" presStyleIdx="2" presStyleCnt="3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GB"/>
        </a:p>
      </dgm:t>
    </dgm:pt>
  </dgm:ptLst>
  <dgm:cxnLst>
    <dgm:cxn modelId="{6C20AF36-3071-453E-AB0A-3928703789A0}" type="presOf" srcId="{3812D534-ABFE-45F3-8977-8712E5BB99A2}" destId="{3B12B9C9-C8CA-4422-9185-E5CC8F28AA2B}" srcOrd="0" destOrd="0" presId="urn:microsoft.com/office/officeart/2005/8/layout/vList5"/>
    <dgm:cxn modelId="{274C326D-A1E6-4F02-9B4B-D3ADC8FB6E0B}" srcId="{E25FDE8C-60F9-4905-B9AC-3CA7C59E9E4F}" destId="{362D5925-680D-4F03-85E8-A07DD1BB12B4}" srcOrd="0" destOrd="0" parTransId="{F419415C-B1BE-4545-9823-5D0FF25D1976}" sibTransId="{FC1A3A3B-D6A7-4B17-AF22-84930CAD204C}"/>
    <dgm:cxn modelId="{3B38CAE0-BF2D-42D9-BB3A-C9F846C90CAA}" type="presOf" srcId="{E25FDE8C-60F9-4905-B9AC-3CA7C59E9E4F}" destId="{0B9B6989-BE2C-4191-A5E1-B7EF127C51AF}" srcOrd="0" destOrd="0" presId="urn:microsoft.com/office/officeart/2005/8/layout/vList5"/>
    <dgm:cxn modelId="{83FF01F9-B49B-433E-8D9C-B537C1E8E693}" srcId="{B5B790F1-FF87-46C3-BC55-D3C2F25CA417}" destId="{B81A81DE-9E56-46F4-9E4A-B37B8A83D6E1}" srcOrd="0" destOrd="0" parTransId="{B25564DE-6197-4852-9B52-7517F51F03F2}" sibTransId="{D62AD5C2-260C-463E-80D1-1CED9D8372AB}"/>
    <dgm:cxn modelId="{F9F0746D-5CD4-48A5-83B2-6092126BE61A}" srcId="{B5B790F1-FF87-46C3-BC55-D3C2F25CA417}" destId="{897EE230-3FB4-440D-A21D-A72C9956ED18}" srcOrd="1" destOrd="0" parTransId="{F86D741B-29F3-4F6B-B1FF-9B5E1E31EF69}" sibTransId="{AF0030A3-4D65-4011-AD05-00C36E32A88D}"/>
    <dgm:cxn modelId="{EA49E518-E0C6-47AB-8D10-3C818CEE6A07}" type="presOf" srcId="{ED17390D-3920-44C4-9DC4-5DA9321A02EA}" destId="{877AB724-78F0-4BBD-B821-79CF4570E752}" srcOrd="0" destOrd="1" presId="urn:microsoft.com/office/officeart/2005/8/layout/vList5"/>
    <dgm:cxn modelId="{AEB3B894-F943-4F19-B2F9-0931B9F7B2B0}" type="presOf" srcId="{897EE230-3FB4-440D-A21D-A72C9956ED18}" destId="{4A1A8D17-128B-4BC3-9228-E76A791B3357}" srcOrd="0" destOrd="1" presId="urn:microsoft.com/office/officeart/2005/8/layout/vList5"/>
    <dgm:cxn modelId="{BC6D2D05-B3CF-4E0A-B158-74229BF0902B}" type="presOf" srcId="{08219C82-F2E5-4780-B56E-259FA94BF1B5}" destId="{4EBB96D2-D9C8-4DF5-B282-AED7CF4D2DF9}" srcOrd="0" destOrd="0" presId="urn:microsoft.com/office/officeart/2005/8/layout/vList5"/>
    <dgm:cxn modelId="{7A1D60A0-8721-4A32-B4C8-F4350A10CFD1}" srcId="{0AC71D8E-7492-4C6A-8B3D-A33546E021C1}" destId="{99B34209-9322-464B-813A-3BE9F4923763}" srcOrd="1" destOrd="0" parTransId="{E118C21D-512A-4B04-8908-8EC5947FECD7}" sibTransId="{18F13B38-D737-4C98-96E6-FE658A0C28CB}"/>
    <dgm:cxn modelId="{7724F89C-E21B-4BEA-8D37-15D215494B06}" srcId="{3812D534-ABFE-45F3-8977-8712E5BB99A2}" destId="{0AC71D8E-7492-4C6A-8B3D-A33546E021C1}" srcOrd="2" destOrd="0" parTransId="{8551E4C0-1464-402C-AC9A-C897329E5288}" sibTransId="{0A362175-9A64-4D90-A6D3-704098C968EF}"/>
    <dgm:cxn modelId="{ED31D900-FAA3-499D-B5E7-0A9D2EFCC056}" type="presOf" srcId="{B5B790F1-FF87-46C3-BC55-D3C2F25CA417}" destId="{199AAC49-43BD-4C4E-880C-66FD64AA0B3D}" srcOrd="0" destOrd="0" presId="urn:microsoft.com/office/officeart/2005/8/layout/vList5"/>
    <dgm:cxn modelId="{878B41F2-D391-44B5-ACD7-4A80E34F98EA}" type="presOf" srcId="{B81A81DE-9E56-46F4-9E4A-B37B8A83D6E1}" destId="{4A1A8D17-128B-4BC3-9228-E76A791B3357}" srcOrd="0" destOrd="0" presId="urn:microsoft.com/office/officeart/2005/8/layout/vList5"/>
    <dgm:cxn modelId="{62202135-4D5A-4231-88A5-F86ECD31CA40}" type="presOf" srcId="{362D5925-680D-4F03-85E8-A07DD1BB12B4}" destId="{877AB724-78F0-4BBD-B821-79CF4570E752}" srcOrd="0" destOrd="0" presId="urn:microsoft.com/office/officeart/2005/8/layout/vList5"/>
    <dgm:cxn modelId="{0D6CF9E9-6CA3-4076-9F8A-844F6C08F21F}" type="presOf" srcId="{BF83E17E-5876-4F77-8A9E-4AB976F22386}" destId="{4A1A8D17-128B-4BC3-9228-E76A791B3357}" srcOrd="0" destOrd="2" presId="urn:microsoft.com/office/officeart/2005/8/layout/vList5"/>
    <dgm:cxn modelId="{E16E91D2-7A44-46E8-A8BE-94B2B0B75E3F}" type="presOf" srcId="{0AC71D8E-7492-4C6A-8B3D-A33546E021C1}" destId="{CB6A430A-BB8F-4AB4-85D4-26D0AF39BFD6}" srcOrd="0" destOrd="0" presId="urn:microsoft.com/office/officeart/2005/8/layout/vList5"/>
    <dgm:cxn modelId="{1BDF1BDA-52C6-43C2-8A89-9E12C0E1EDF8}" srcId="{0AC71D8E-7492-4C6A-8B3D-A33546E021C1}" destId="{08219C82-F2E5-4780-B56E-259FA94BF1B5}" srcOrd="0" destOrd="0" parTransId="{9EA3ABEE-17A0-4CAD-8B7E-A15B1663B1B5}" sibTransId="{EE5399F9-B125-434A-99CE-8C11BD1CFE2B}"/>
    <dgm:cxn modelId="{5374D78A-BFF7-4F8F-B43B-A8AC19C7BF42}" srcId="{3812D534-ABFE-45F3-8977-8712E5BB99A2}" destId="{E25FDE8C-60F9-4905-B9AC-3CA7C59E9E4F}" srcOrd="0" destOrd="0" parTransId="{DE96E0B3-12E7-4345-AA03-83783B9BAB77}" sibTransId="{4C9510CD-36F7-49A3-90FB-4A1DA979463E}"/>
    <dgm:cxn modelId="{011A5CF8-15D1-4DFE-BC3B-0C9125C58430}" type="presOf" srcId="{99B34209-9322-464B-813A-3BE9F4923763}" destId="{4EBB96D2-D9C8-4DF5-B282-AED7CF4D2DF9}" srcOrd="0" destOrd="1" presId="urn:microsoft.com/office/officeart/2005/8/layout/vList5"/>
    <dgm:cxn modelId="{D5DA23A2-6DC4-4062-AC9B-203274191373}" srcId="{E25FDE8C-60F9-4905-B9AC-3CA7C59E9E4F}" destId="{ED17390D-3920-44C4-9DC4-5DA9321A02EA}" srcOrd="1" destOrd="0" parTransId="{8DEDECE8-F556-46A9-97A7-672946006109}" sibTransId="{CB8C22BD-375A-489B-A0B9-EE879D6777F6}"/>
    <dgm:cxn modelId="{C276B2E0-61E1-4F30-B430-AAB6E6C9B4DB}" srcId="{3812D534-ABFE-45F3-8977-8712E5BB99A2}" destId="{B5B790F1-FF87-46C3-BC55-D3C2F25CA417}" srcOrd="1" destOrd="0" parTransId="{87C65E8A-EA18-4554-96D1-72DE15207F15}" sibTransId="{1AFE59A5-740B-4553-AD34-9EDCA3B58A46}"/>
    <dgm:cxn modelId="{9E3CCEBB-CAA3-47D0-8FD7-60B4DF7375DD}" srcId="{B5B790F1-FF87-46C3-BC55-D3C2F25CA417}" destId="{BF83E17E-5876-4F77-8A9E-4AB976F22386}" srcOrd="2" destOrd="0" parTransId="{40188480-16B4-4E7E-BFDC-A8C658EDD28D}" sibTransId="{4316F72C-87ED-448F-A7AE-BC832919E982}"/>
    <dgm:cxn modelId="{D3D2B20C-7473-4594-BC38-0E4409287C3E}" type="presParOf" srcId="{3B12B9C9-C8CA-4422-9185-E5CC8F28AA2B}" destId="{44631CB6-8BFF-4257-9086-6FEDF564E88F}" srcOrd="0" destOrd="0" presId="urn:microsoft.com/office/officeart/2005/8/layout/vList5"/>
    <dgm:cxn modelId="{2351B630-800C-4FD5-89A6-9B121219EFE2}" type="presParOf" srcId="{44631CB6-8BFF-4257-9086-6FEDF564E88F}" destId="{0B9B6989-BE2C-4191-A5E1-B7EF127C51AF}" srcOrd="0" destOrd="0" presId="urn:microsoft.com/office/officeart/2005/8/layout/vList5"/>
    <dgm:cxn modelId="{26228780-72CA-472B-9FF8-9AA6CD54CE0E}" type="presParOf" srcId="{44631CB6-8BFF-4257-9086-6FEDF564E88F}" destId="{877AB724-78F0-4BBD-B821-79CF4570E752}" srcOrd="1" destOrd="0" presId="urn:microsoft.com/office/officeart/2005/8/layout/vList5"/>
    <dgm:cxn modelId="{1F3BC96F-5748-4B84-9F48-1C9273422951}" type="presParOf" srcId="{3B12B9C9-C8CA-4422-9185-E5CC8F28AA2B}" destId="{D60AE8D3-BB66-44A6-9A57-47E7566DEA14}" srcOrd="1" destOrd="0" presId="urn:microsoft.com/office/officeart/2005/8/layout/vList5"/>
    <dgm:cxn modelId="{9D1F622C-6A5D-452C-9AD2-6815712D22F7}" type="presParOf" srcId="{3B12B9C9-C8CA-4422-9185-E5CC8F28AA2B}" destId="{3EC79E91-59B1-43A4-A929-513258F91EAC}" srcOrd="2" destOrd="0" presId="urn:microsoft.com/office/officeart/2005/8/layout/vList5"/>
    <dgm:cxn modelId="{73D3843A-F8DA-4F25-AA82-BFB54ADA0BB6}" type="presParOf" srcId="{3EC79E91-59B1-43A4-A929-513258F91EAC}" destId="{199AAC49-43BD-4C4E-880C-66FD64AA0B3D}" srcOrd="0" destOrd="0" presId="urn:microsoft.com/office/officeart/2005/8/layout/vList5"/>
    <dgm:cxn modelId="{B472C448-C640-4A7E-97C5-1EF257DEEF30}" type="presParOf" srcId="{3EC79E91-59B1-43A4-A929-513258F91EAC}" destId="{4A1A8D17-128B-4BC3-9228-E76A791B3357}" srcOrd="1" destOrd="0" presId="urn:microsoft.com/office/officeart/2005/8/layout/vList5"/>
    <dgm:cxn modelId="{5E5F59DE-7811-48BA-8F7C-2C7D21FC7AEA}" type="presParOf" srcId="{3B12B9C9-C8CA-4422-9185-E5CC8F28AA2B}" destId="{A99FCF8E-F0D9-4927-8B42-BCF7C52C3F82}" srcOrd="3" destOrd="0" presId="urn:microsoft.com/office/officeart/2005/8/layout/vList5"/>
    <dgm:cxn modelId="{57B3C453-956F-43FA-84C5-F3B25BACA1CE}" type="presParOf" srcId="{3B12B9C9-C8CA-4422-9185-E5CC8F28AA2B}" destId="{BE2EB2B3-9986-4A4F-A05C-B54A56B8524B}" srcOrd="4" destOrd="0" presId="urn:microsoft.com/office/officeart/2005/8/layout/vList5"/>
    <dgm:cxn modelId="{3C4AC917-6861-4822-AA38-9B4AD5152781}" type="presParOf" srcId="{BE2EB2B3-9986-4A4F-A05C-B54A56B8524B}" destId="{CB6A430A-BB8F-4AB4-85D4-26D0AF39BFD6}" srcOrd="0" destOrd="0" presId="urn:microsoft.com/office/officeart/2005/8/layout/vList5"/>
    <dgm:cxn modelId="{10A18091-5499-43EC-950A-38CF5249229B}" type="presParOf" srcId="{BE2EB2B3-9986-4A4F-A05C-B54A56B8524B}" destId="{4EBB96D2-D9C8-4DF5-B282-AED7CF4D2DF9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16131A5-007F-46A6-9101-1B737DC3BE14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23BA93BF-7D2A-4E21-B1F0-0212ECC58D71}">
      <dgm:prSet phldrT="[Κείμενο]" custT="1"/>
      <dgm:spPr/>
      <dgm:t>
        <a:bodyPr/>
        <a:lstStyle/>
        <a:p>
          <a:pPr algn="ctr"/>
          <a:r>
            <a:rPr lang="en-US" sz="2000" baseline="0" dirty="0" smtClean="0">
              <a:solidFill>
                <a:schemeClr val="bg1"/>
              </a:solidFill>
            </a:rPr>
            <a:t>Vitality </a:t>
          </a:r>
        </a:p>
        <a:p>
          <a:pPr algn="ctr"/>
          <a:r>
            <a:rPr lang="en-US" sz="2000" baseline="0" dirty="0" smtClean="0">
              <a:solidFill>
                <a:schemeClr val="bg1"/>
              </a:solidFill>
            </a:rPr>
            <a:t>Curve</a:t>
          </a:r>
          <a:endParaRPr lang="en-GB" sz="2000" baseline="0" dirty="0">
            <a:solidFill>
              <a:schemeClr val="bg1"/>
            </a:solidFill>
          </a:endParaRPr>
        </a:p>
      </dgm:t>
    </dgm:pt>
    <dgm:pt modelId="{F7C443A8-7CD9-427D-BEDC-D69FE7EF8978}" type="parTrans" cxnId="{94C5A80B-4CDB-4B2F-9C33-55F9DCEFBD6E}">
      <dgm:prSet/>
      <dgm:spPr/>
      <dgm:t>
        <a:bodyPr/>
        <a:lstStyle/>
        <a:p>
          <a:endParaRPr lang="en-GB"/>
        </a:p>
      </dgm:t>
    </dgm:pt>
    <dgm:pt modelId="{F118CE99-F725-4E3E-80EC-B630E2AA7DAC}" type="sibTrans" cxnId="{94C5A80B-4CDB-4B2F-9C33-55F9DCEFBD6E}">
      <dgm:prSet/>
      <dgm:spPr/>
      <dgm:t>
        <a:bodyPr/>
        <a:lstStyle/>
        <a:p>
          <a:endParaRPr lang="en-GB"/>
        </a:p>
      </dgm:t>
    </dgm:pt>
    <dgm:pt modelId="{35AABCAD-9CE3-4979-A27E-16A39389C5DB}" type="pres">
      <dgm:prSet presAssocID="{E16131A5-007F-46A6-9101-1B737DC3BE14}" presName="compositeShape" presStyleCnt="0">
        <dgm:presLayoutVars>
          <dgm:chMax val="7"/>
          <dgm:dir/>
          <dgm:resizeHandles val="exact"/>
        </dgm:presLayoutVars>
      </dgm:prSet>
      <dgm:spPr/>
    </dgm:pt>
    <dgm:pt modelId="{535B486B-16CC-4F14-84A7-98FFD48CCFD1}" type="pres">
      <dgm:prSet presAssocID="{23BA93BF-7D2A-4E21-B1F0-0212ECC58D71}" presName="circ1TxSh" presStyleLbl="vennNode1" presStyleIdx="0" presStyleCnt="1" custScaleX="47122" custScaleY="44177" custLinFactNeighborX="-15458" custLinFactNeighborY="-8731"/>
      <dgm:spPr/>
      <dgm:t>
        <a:bodyPr/>
        <a:lstStyle/>
        <a:p>
          <a:endParaRPr lang="bg-BG"/>
        </a:p>
      </dgm:t>
    </dgm:pt>
  </dgm:ptLst>
  <dgm:cxnLst>
    <dgm:cxn modelId="{8D9FB49E-4CB7-48A5-8F93-4B1A4B60ACD0}" type="presOf" srcId="{23BA93BF-7D2A-4E21-B1F0-0212ECC58D71}" destId="{535B486B-16CC-4F14-84A7-98FFD48CCFD1}" srcOrd="0" destOrd="0" presId="urn:microsoft.com/office/officeart/2005/8/layout/venn1"/>
    <dgm:cxn modelId="{94C5A80B-4CDB-4B2F-9C33-55F9DCEFBD6E}" srcId="{E16131A5-007F-46A6-9101-1B737DC3BE14}" destId="{23BA93BF-7D2A-4E21-B1F0-0212ECC58D71}" srcOrd="0" destOrd="0" parTransId="{F7C443A8-7CD9-427D-BEDC-D69FE7EF8978}" sibTransId="{F118CE99-F725-4E3E-80EC-B630E2AA7DAC}"/>
    <dgm:cxn modelId="{63B77DFF-D932-4A2C-B449-BB9DEB6D32E4}" type="presOf" srcId="{E16131A5-007F-46A6-9101-1B737DC3BE14}" destId="{35AABCAD-9CE3-4979-A27E-16A39389C5DB}" srcOrd="0" destOrd="0" presId="urn:microsoft.com/office/officeart/2005/8/layout/venn1"/>
    <dgm:cxn modelId="{65DC3FF7-8F16-4421-9B4C-002638E9EC0E}" type="presParOf" srcId="{35AABCAD-9CE3-4979-A27E-16A39389C5DB}" destId="{535B486B-16CC-4F14-84A7-98FFD48CCFD1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F82FE8-04FA-4DB6-8456-5AF00FDFEDB9}">
      <dsp:nvSpPr>
        <dsp:cNvPr id="0" name=""/>
        <dsp:cNvSpPr/>
      </dsp:nvSpPr>
      <dsp:spPr>
        <a:xfrm>
          <a:off x="0" y="152078"/>
          <a:ext cx="6960243" cy="4350151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D399B20-AEE7-40EA-A4D2-210ED3412746}">
      <dsp:nvSpPr>
        <dsp:cNvPr id="0" name=""/>
        <dsp:cNvSpPr/>
      </dsp:nvSpPr>
      <dsp:spPr>
        <a:xfrm>
          <a:off x="883950" y="3154553"/>
          <a:ext cx="180966" cy="18096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F739D2F-902A-435B-821F-0E16EE521D96}">
      <dsp:nvSpPr>
        <dsp:cNvPr id="0" name=""/>
        <dsp:cNvSpPr/>
      </dsp:nvSpPr>
      <dsp:spPr>
        <a:xfrm>
          <a:off x="1067035" y="3245036"/>
          <a:ext cx="1621736" cy="12571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890" tIns="0" rIns="0" bIns="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Understanding Jack Welch’s approach</a:t>
          </a:r>
          <a:endParaRPr lang="en-GB" sz="1700" kern="1200" dirty="0"/>
        </a:p>
      </dsp:txBody>
      <dsp:txXfrm>
        <a:off x="1067035" y="3245036"/>
        <a:ext cx="1621736" cy="1257193"/>
      </dsp:txXfrm>
    </dsp:sp>
    <dsp:sp modelId="{92DFBEB9-229F-4C34-ABF4-2DA29C4B3178}">
      <dsp:nvSpPr>
        <dsp:cNvPr id="0" name=""/>
        <dsp:cNvSpPr/>
      </dsp:nvSpPr>
      <dsp:spPr>
        <a:xfrm>
          <a:off x="2481326" y="1972182"/>
          <a:ext cx="327131" cy="32713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0815D9A-27A1-4854-AA5C-AFA2EB664712}">
      <dsp:nvSpPr>
        <dsp:cNvPr id="0" name=""/>
        <dsp:cNvSpPr/>
      </dsp:nvSpPr>
      <dsp:spPr>
        <a:xfrm>
          <a:off x="2488554" y="2287817"/>
          <a:ext cx="2446118" cy="23664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3340" tIns="0" rIns="0" bIns="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Framing Jack Welch’s approach with SoPK</a:t>
          </a:r>
          <a:endParaRPr lang="en-GB" sz="1700" kern="1200" dirty="0"/>
        </a:p>
      </dsp:txBody>
      <dsp:txXfrm>
        <a:off x="2488554" y="2287817"/>
        <a:ext cx="2446118" cy="2366482"/>
      </dsp:txXfrm>
    </dsp:sp>
    <dsp:sp modelId="{6DD7DE52-659A-4341-B163-891F18BB9B48}">
      <dsp:nvSpPr>
        <dsp:cNvPr id="0" name=""/>
        <dsp:cNvSpPr/>
      </dsp:nvSpPr>
      <dsp:spPr>
        <a:xfrm>
          <a:off x="4402353" y="1252666"/>
          <a:ext cx="452415" cy="45241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595FE4-4D11-44ED-8E87-2A20F01ABDC0}">
      <dsp:nvSpPr>
        <dsp:cNvPr id="0" name=""/>
        <dsp:cNvSpPr/>
      </dsp:nvSpPr>
      <dsp:spPr>
        <a:xfrm>
          <a:off x="4546057" y="1630949"/>
          <a:ext cx="2414179" cy="30233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9726" tIns="0" rIns="0" bIns="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Analyzing the impact </a:t>
          </a:r>
          <a:endParaRPr lang="en-GB" sz="1700" kern="1200" dirty="0"/>
        </a:p>
      </dsp:txBody>
      <dsp:txXfrm>
        <a:off x="4546057" y="1630949"/>
        <a:ext cx="2414179" cy="302335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7AB724-78F0-4BBD-B821-79CF4570E752}">
      <dsp:nvSpPr>
        <dsp:cNvPr id="0" name=""/>
        <dsp:cNvSpPr/>
      </dsp:nvSpPr>
      <dsp:spPr>
        <a:xfrm rot="5400000">
          <a:off x="4697930" y="-1822930"/>
          <a:ext cx="1292542" cy="507187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Bureaucracy</a:t>
          </a:r>
          <a:endParaRPr lang="bg-BG" sz="1600" kern="1200" dirty="0"/>
        </a:p>
        <a:p>
          <a:pPr marL="171450" lvl="1" indent="-171450" algn="l" defTabSz="71120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Standardized raises for all first year employees   </a:t>
          </a:r>
        </a:p>
      </dsp:txBody>
      <dsp:txXfrm rot="-5400000">
        <a:off x="2808265" y="66735"/>
        <a:ext cx="5071872" cy="1292542"/>
      </dsp:txXfrm>
    </dsp:sp>
    <dsp:sp modelId="{0B9B6989-BE2C-4191-A5E1-B7EF127C51AF}">
      <dsp:nvSpPr>
        <dsp:cNvPr id="0" name=""/>
        <dsp:cNvSpPr/>
      </dsp:nvSpPr>
      <dsp:spPr>
        <a:xfrm>
          <a:off x="44662" y="1234"/>
          <a:ext cx="2763602" cy="142354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Project Manager of the PPO product sales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(1960)</a:t>
          </a:r>
          <a:endParaRPr lang="bg-BG" sz="1400" kern="1200" dirty="0"/>
        </a:p>
      </dsp:txBody>
      <dsp:txXfrm>
        <a:off x="44662" y="1234"/>
        <a:ext cx="2763602" cy="1423541"/>
      </dsp:txXfrm>
    </dsp:sp>
    <dsp:sp modelId="{4A1A8D17-128B-4BC3-9228-E76A791B3357}">
      <dsp:nvSpPr>
        <dsp:cNvPr id="0" name=""/>
        <dsp:cNvSpPr/>
      </dsp:nvSpPr>
      <dsp:spPr>
        <a:xfrm rot="5400000">
          <a:off x="4691254" y="-222536"/>
          <a:ext cx="1292542" cy="507187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Experiencing losses</a:t>
          </a:r>
          <a:endParaRPr lang="bg-BG" sz="1600" kern="1200" dirty="0"/>
        </a:p>
        <a:p>
          <a:pPr marL="171450" lvl="1" indent="-171450" algn="l" defTabSz="71120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High external competition</a:t>
          </a:r>
        </a:p>
        <a:p>
          <a:pPr marL="171450" lvl="1" indent="-171450" algn="l" defTabSz="71120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One main failure  </a:t>
          </a:r>
          <a:endParaRPr lang="bg-BG" sz="1600" kern="1200" dirty="0"/>
        </a:p>
      </dsp:txBody>
      <dsp:txXfrm rot="-5400000">
        <a:off x="2801589" y="1667129"/>
        <a:ext cx="5071872" cy="1292542"/>
      </dsp:txXfrm>
    </dsp:sp>
    <dsp:sp modelId="{199AAC49-43BD-4C4E-880C-66FD64AA0B3D}">
      <dsp:nvSpPr>
        <dsp:cNvPr id="0" name=""/>
        <dsp:cNvSpPr/>
      </dsp:nvSpPr>
      <dsp:spPr>
        <a:xfrm>
          <a:off x="44662" y="1505560"/>
          <a:ext cx="2756926" cy="16156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General Manager of the entire plastics division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(1968)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 dirty="0" smtClean="0"/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General Manager of the entire chemical metallurgical division  (1971)</a:t>
          </a:r>
          <a:endParaRPr lang="bg-BG" sz="1400" kern="1200" dirty="0"/>
        </a:p>
      </dsp:txBody>
      <dsp:txXfrm>
        <a:off x="44662" y="1505560"/>
        <a:ext cx="2756926" cy="1615678"/>
      </dsp:txXfrm>
    </dsp:sp>
    <dsp:sp modelId="{4EBB96D2-D9C8-4DF5-B282-AED7CF4D2DF9}">
      <dsp:nvSpPr>
        <dsp:cNvPr id="0" name=""/>
        <dsp:cNvSpPr/>
      </dsp:nvSpPr>
      <dsp:spPr>
        <a:xfrm rot="5400000">
          <a:off x="4668117" y="1312357"/>
          <a:ext cx="1292542" cy="507187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Lack of faith by top managers “contingency leader”</a:t>
          </a:r>
          <a:endParaRPr lang="bg-BG" sz="1600" kern="1200" dirty="0"/>
        </a:p>
        <a:p>
          <a:pPr marL="171450" lvl="1" indent="-171450" algn="l" defTabSz="71120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Too many levels of management - 29</a:t>
          </a:r>
        </a:p>
      </dsp:txBody>
      <dsp:txXfrm rot="-5400000">
        <a:off x="2778452" y="3202022"/>
        <a:ext cx="5071872" cy="1292542"/>
      </dsp:txXfrm>
    </dsp:sp>
    <dsp:sp modelId="{CB6A430A-BB8F-4AB4-85D4-26D0AF39BFD6}">
      <dsp:nvSpPr>
        <dsp:cNvPr id="0" name=""/>
        <dsp:cNvSpPr/>
      </dsp:nvSpPr>
      <dsp:spPr>
        <a:xfrm>
          <a:off x="44662" y="3263749"/>
          <a:ext cx="2733789" cy="116908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CEO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(1973)</a:t>
          </a:r>
          <a:endParaRPr lang="bg-BG" sz="1400" kern="1200" dirty="0"/>
        </a:p>
      </dsp:txBody>
      <dsp:txXfrm>
        <a:off x="44662" y="3263749"/>
        <a:ext cx="2733789" cy="116908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5B486B-16CC-4F14-84A7-98FFD48CCFD1}">
      <dsp:nvSpPr>
        <dsp:cNvPr id="0" name=""/>
        <dsp:cNvSpPr/>
      </dsp:nvSpPr>
      <dsp:spPr>
        <a:xfrm>
          <a:off x="1145900" y="779495"/>
          <a:ext cx="1915038" cy="1795353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baseline="0" dirty="0" smtClean="0">
              <a:solidFill>
                <a:schemeClr val="bg1"/>
              </a:solidFill>
            </a:rPr>
            <a:t>Vitality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baseline="0" dirty="0" smtClean="0">
              <a:solidFill>
                <a:schemeClr val="bg1"/>
              </a:solidFill>
            </a:rPr>
            <a:t>Curve</a:t>
          </a:r>
          <a:endParaRPr lang="en-GB" sz="2000" kern="1200" baseline="0" dirty="0">
            <a:solidFill>
              <a:schemeClr val="bg1"/>
            </a:solidFill>
          </a:endParaRPr>
        </a:p>
      </dsp:txBody>
      <dsp:txXfrm>
        <a:off x="1426351" y="1042418"/>
        <a:ext cx="1354136" cy="126950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A7AFDA-0B80-7947-8F8E-9200BBE93D29}" type="datetimeFigureOut">
              <a:rPr lang="en-US" smtClean="0"/>
              <a:pPr/>
              <a:t>2/23/11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6EE53D-E495-3A4B-8AFD-86A3024C71F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92287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BCC215-7DB9-7742-B8B3-2E6DF86E4463}" type="datetimeFigureOut">
              <a:rPr lang="en-US" smtClean="0"/>
              <a:pPr/>
              <a:t>2/23/11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BA3E64-6079-594E-9F20-6C9EFE2BB5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412069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BA3E64-6079-594E-9F20-6C9EFE2BB5B8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19470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On going through</a:t>
            </a:r>
            <a:r>
              <a:rPr lang="en-US" baseline="0" dirty="0" smtClean="0"/>
              <a:t> the literature available on the vitality curve we found contradictory articles on two main aspects. </a:t>
            </a:r>
          </a:p>
          <a:p>
            <a:r>
              <a:rPr lang="en-US" baseline="0" dirty="0" smtClean="0"/>
              <a:t>The first being the period during which it was implemented and the second aspect being to what </a:t>
            </a:r>
            <a:r>
              <a:rPr lang="en-US" baseline="0" dirty="0" err="1" smtClean="0"/>
              <a:t>catagories</a:t>
            </a:r>
            <a:r>
              <a:rPr lang="en-US" baseline="0" dirty="0" smtClean="0"/>
              <a:t> of employees it was implemented to: either the entire </a:t>
            </a:r>
            <a:r>
              <a:rPr lang="en-US" baseline="0" dirty="0" err="1" smtClean="0"/>
              <a:t>organisation</a:t>
            </a:r>
            <a:r>
              <a:rPr lang="en-US" baseline="0" dirty="0" smtClean="0"/>
              <a:t> or was it just concentrated to the </a:t>
            </a:r>
            <a:r>
              <a:rPr lang="en-US" baseline="0" smtClean="0"/>
              <a:t>top management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BA3E64-6079-594E-9F20-6C9EFE2BB5B8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528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E294CABB-7A54-44FC-AE82-91FE791602EE}" type="datetime1">
              <a:rPr lang="zh-TW" altLang="en-US" smtClean="0"/>
              <a:pPr/>
              <a:t>2/23/11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624388" y="228600"/>
            <a:ext cx="2057400" cy="203911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B9763-1B32-4C25-8C06-08611E950EE6}" type="datetime1">
              <a:rPr lang="zh-TW" altLang="en-US" smtClean="0"/>
              <a:pPr/>
              <a:t>2/23/11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D57E4-7321-FA43-AD96-032F1D6A303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7"/>
          </p:nvPr>
        </p:nvSpPr>
        <p:spPr>
          <a:xfrm>
            <a:off x="502920" y="1985963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8"/>
          </p:nvPr>
        </p:nvSpPr>
        <p:spPr>
          <a:xfrm>
            <a:off x="502920" y="4164965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C81F5-9BB9-417E-A0C9-25A2097E79B8}" type="datetime1">
              <a:rPr lang="zh-TW" altLang="en-US" smtClean="0"/>
              <a:pPr/>
              <a:t>2/23/11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D57E4-7321-FA43-AD96-032F1D6A30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09F76-3612-497B-B392-DB1D6DBFA98C}" type="datetime1">
              <a:rPr lang="zh-TW" altLang="en-US" smtClean="0"/>
              <a:pPr/>
              <a:t>2/23/11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D57E4-7321-FA43-AD96-032F1D6A30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3451225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5" y="2571750"/>
            <a:ext cx="3255264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8775" y="273050"/>
            <a:ext cx="4597399" cy="58531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3" y="3733800"/>
            <a:ext cx="3255264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05DD248A-F79A-4A11-8DA0-02EBE0194E4A}" type="datetime1">
              <a:rPr lang="zh-TW" altLang="en-US" smtClean="0"/>
              <a:pPr/>
              <a:t>2/23/11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59305" y="6423585"/>
            <a:ext cx="331694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9404" y="3124200"/>
            <a:ext cx="3898272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6" y="228600"/>
            <a:ext cx="3460658" cy="63452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9404" y="3995737"/>
            <a:ext cx="3898272" cy="2147888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71F5696E-374D-46EE-ADC5-4DE4BC945240}" type="datetime1">
              <a:rPr lang="zh-TW" altLang="en-US" smtClean="0"/>
              <a:pPr/>
              <a:t>2/23/11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D57E4-7321-FA43-AD96-032F1D6A303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990110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505" y="4424082"/>
            <a:ext cx="6191157" cy="83371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28600"/>
            <a:ext cx="637838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6505" y="5257799"/>
            <a:ext cx="6191157" cy="885825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3A42A-7497-45A1-93F9-C55FDF496564}" type="datetime1">
              <a:rPr lang="zh-TW" altLang="en-US" smtClean="0"/>
              <a:pPr/>
              <a:t>2/23/11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D57E4-7321-FA43-AD96-032F1D6A303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327212" y="4632792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4" y="228600"/>
            <a:ext cx="6387167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6181611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6179566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212262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735E6CC-D73E-4D4A-B8DA-F513E2D8A1F6}" type="datetime1">
              <a:rPr lang="zh-TW" altLang="en-US" smtClean="0"/>
              <a:pPr/>
              <a:t>2/23/11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46481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D57E4-7321-FA43-AD96-032F1D6A303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49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802438" y="4535424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423545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4016633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4015304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48000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A453032-AF91-4399-AB81-E1F683442156}" type="datetime1">
              <a:rPr lang="zh-TW" altLang="en-US" smtClean="0"/>
              <a:pPr/>
              <a:t>2/23/11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25907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D57E4-7321-FA43-AD96-032F1D6A303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4624388" y="4534726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4624388" y="2381663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6803136" y="2381662"/>
            <a:ext cx="2057400" cy="418795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3124200"/>
            <a:ext cx="3108960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365248"/>
            <a:ext cx="424011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3995737"/>
            <a:ext cx="3108960" cy="2147888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26019D8C-172D-4800-A7D3-9485D5C22D42}" type="datetime1">
              <a:rPr lang="zh-TW" altLang="en-US" smtClean="0"/>
              <a:pPr/>
              <a:t>2/23/11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D57E4-7321-FA43-AD96-032F1D6A303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750361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27790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246062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EE87C-5CBC-4E58-A93C-D5DC4FAFAE2E}" type="datetime1">
              <a:rPr lang="zh-TW" altLang="en-US" smtClean="0"/>
              <a:pPr/>
              <a:t>2/23/11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D57E4-7321-FA43-AD96-032F1D6A30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085A0-DDCA-4B54-8B84-22A9F57F916B}" type="datetime1">
              <a:rPr lang="zh-TW" altLang="en-US" smtClean="0"/>
              <a:pPr/>
              <a:t>2/23/11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D57E4-7321-FA43-AD96-032F1D6A303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95772" y="954742"/>
            <a:ext cx="681318" cy="5171422"/>
          </a:xfrm>
        </p:spPr>
        <p:txBody>
          <a:bodyPr vert="eaVert" anchor="t" anchorCtr="0"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58756"/>
            <a:ext cx="6858000" cy="5184869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B522A-22E4-4EDC-9903-CC21CC656632}" type="datetime1">
              <a:rPr lang="zh-TW" altLang="en-US" smtClean="0"/>
              <a:pPr/>
              <a:t>2/23/11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D57E4-7321-FA43-AD96-032F1D6A303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 rot="16200000">
            <a:off x="8593111" y="561668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134471"/>
            <a:ext cx="7556313" cy="995082"/>
          </a:xfrm>
        </p:spPr>
        <p:txBody>
          <a:bodyPr anchor="b" anchorCtr="0"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319F6-E760-475E-BAAE-D0B61FBFFAE3}" type="datetime1">
              <a:rPr lang="zh-TW" altLang="en-US" smtClean="0"/>
              <a:pPr/>
              <a:t>2/23/11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D57E4-7321-FA43-AD96-032F1D6A303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518" y="1129553"/>
            <a:ext cx="7558960" cy="7747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>
              <a:buNone/>
              <a:defRPr kumimoji="0" sz="2400" b="0" i="0" u="none" strike="noStrike" kern="1200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72CEE80B-2CEA-42BF-9690-60D6E41CF0A9}" type="datetime1">
              <a:rPr lang="zh-TW" altLang="en-US" smtClean="0"/>
              <a:pPr/>
              <a:t>2/23/11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74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1779494"/>
            <a:ext cx="3086100" cy="2040905"/>
          </a:xfrm>
        </p:spPr>
        <p:txBody>
          <a:bodyPr lIns="45720" tIns="45720" rIns="45720" anchor="t">
            <a:noAutofit/>
          </a:bodyPr>
          <a:lstStyle>
            <a:lvl1pPr marL="0" indent="0" algn="ctr">
              <a:spcBef>
                <a:spcPts val="600"/>
              </a:spcBef>
              <a:buNone/>
              <a:defRPr sz="4600">
                <a:solidFill>
                  <a:schemeClr val="bg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GB" smtClean="0"/>
              <a:t>Click to edit Master text styles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58907" y="228600"/>
            <a:ext cx="820093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124200"/>
            <a:ext cx="5638800" cy="1362075"/>
          </a:xfrm>
        </p:spPr>
        <p:txBody>
          <a:bodyPr anchor="b" anchorCtr="0">
            <a:normAutofit/>
          </a:bodyPr>
          <a:lstStyle>
            <a:lvl1pPr algn="l">
              <a:defRPr sz="3200" b="0" cap="none" baseline="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4495800"/>
            <a:ext cx="5638800" cy="1500187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300"/>
              </a:spcBef>
              <a:buNone/>
              <a:defRPr sz="14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906" y="6248774"/>
            <a:ext cx="1474694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F947B685-89CC-48B8-B26B-CD70133BD478}" type="datetime1">
              <a:rPr lang="zh-TW" altLang="en-US" smtClean="0"/>
              <a:pPr/>
              <a:t>2/23/11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0" y="6248774"/>
            <a:ext cx="5638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248774"/>
            <a:ext cx="554038" cy="365125"/>
          </a:xfrm>
        </p:spPr>
        <p:txBody>
          <a:bodyPr/>
          <a:lstStyle/>
          <a:p>
            <a:fld id="{A07D57E4-7321-FA43-AD96-032F1D6A303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003612" y="3110754"/>
            <a:ext cx="260909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40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9" name="Rectangle 8"/>
          <p:cNvSpPr/>
          <p:nvPr/>
        </p:nvSpPr>
        <p:spPr>
          <a:xfrm>
            <a:off x="285750" y="228600"/>
            <a:ext cx="212725" cy="63452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9987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32AAA-293C-4985-B3AF-F4648C7094F5}" type="datetime1">
              <a:rPr lang="zh-TW" altLang="en-US" smtClean="0"/>
              <a:pPr/>
              <a:t>2/23/11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D57E4-7321-FA43-AD96-032F1D6A30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TextBox 11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41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9878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2F0C4-8319-49C1-A66D-EA694CAE220F}" type="datetime1">
              <a:rPr lang="zh-TW" altLang="en-US" smtClean="0"/>
              <a:pPr/>
              <a:t>2/23/11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D57E4-7321-FA43-AD96-032F1D6A303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7541" y="2070847"/>
            <a:ext cx="3657600" cy="322729"/>
          </a:xfrm>
          <a:prstGeom prst="rect">
            <a:avLst/>
          </a:prstGeom>
          <a:solidFill>
            <a:schemeClr val="accent3"/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9878" y="2070847"/>
            <a:ext cx="3657600" cy="3227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7" y="1985963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1583D-6FDB-4F6E-9F5F-69DE36B2200F}" type="datetime1">
              <a:rPr lang="zh-TW" altLang="en-US" smtClean="0"/>
              <a:pPr/>
              <a:t>2/23/11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498517" y="4164965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14" name="Rectangle 13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A07D57E4-7321-FA43-AD96-032F1D6A30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1608A-6DE8-4D36-B382-EF405CB68273}" type="datetime1">
              <a:rPr lang="zh-TW" altLang="en-US" smtClean="0"/>
              <a:pPr/>
              <a:t>2/23/11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D57E4-7321-FA43-AD96-032F1D6A303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14.xml"/><Relationship Id="rId2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4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6" Type="http://schemas.openxmlformats.org/officeDocument/2006/relationships/slideLayout" Target="../slideLayouts/slideLayout16.xml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19" Type="http://schemas.openxmlformats.org/officeDocument/2006/relationships/slideLayout" Target="../slideLayouts/slideLayout19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111610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4" y="1981200"/>
            <a:ext cx="7556313" cy="4144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5247" y="642358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2BF3BE95-8EFB-4EE4-B3D1-0A7DD1D8A723}" type="datetime1">
              <a:rPr lang="zh-TW" altLang="en-US" smtClean="0"/>
              <a:pPr/>
              <a:t>2/23/11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1706" y="6423585"/>
            <a:ext cx="61228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242234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A07D57E4-7321-FA43-AD96-032F1D6A303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  <p:sldLayoutId id="2147483690" r:id="rId18"/>
    <p:sldLayoutId id="2147483691" r:id="rId19"/>
    <p:sldLayoutId id="2147483692" r:id="rId20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36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20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377950" indent="-22860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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1603375" indent="-2286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"/>
        <a:defRPr lang="en-US" sz="18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1830388" indent="-22860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"/>
        <a:defRPr lang="en-US" sz="18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"/>
        <a:defRPr lang="en-US" sz="1800" kern="1200" baseline="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3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3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hyperlink" Target="http://www.nichols.edu/currentstudents/academicresources/faculty/lgmoore/hrm213/performance_appraisal/Pros%20and%20cons%20of%20forced%20ranking.doc" TargetMode="External"/><Relationship Id="rId1" Type="http://schemas.openxmlformats.org/officeDocument/2006/relationships/themeOverride" Target="../theme/themeOverride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6" Type="http://schemas.microsoft.com/office/2007/relationships/diagramDrawing" Target="../diagrams/drawing1.xml"/><Relationship Id="rId4" Type="http://schemas.openxmlformats.org/officeDocument/2006/relationships/diagramQuickStyle" Target="../diagrams/quickStyle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Relationship Id="rId3" Type="http://schemas.openxmlformats.org/officeDocument/2006/relationships/diagramLayout" Target="../diagrams/layout1.xml"/><Relationship Id="rId5" Type="http://schemas.openxmlformats.org/officeDocument/2006/relationships/diagramColors" Target="../diagrams/colors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6" Type="http://schemas.microsoft.com/office/2007/relationships/diagramDrawing" Target="../diagrams/drawing2.xml"/><Relationship Id="rId4" Type="http://schemas.openxmlformats.org/officeDocument/2006/relationships/diagramQuickStyle" Target="../diagrams/quickStyle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Relationship Id="rId3" Type="http://schemas.openxmlformats.org/officeDocument/2006/relationships/diagramLayout" Target="../diagrams/layout2.xml"/><Relationship Id="rId5" Type="http://schemas.openxmlformats.org/officeDocument/2006/relationships/diagramColors" Target="../diagrams/colors2.xml"/></Relationships>
</file>

<file path=ppt/slides/_rels/slide5.xml.rels><?xml version="1.0" encoding="UTF-8" standalone="yes"?>
<Relationships xmlns="http://schemas.openxmlformats.org/package/2006/relationships"><Relationship Id="rId6" Type="http://schemas.microsoft.com/office/2007/relationships/diagramDrawing" Target="../diagrams/drawing3.xml"/><Relationship Id="rId4" Type="http://schemas.openxmlformats.org/officeDocument/2006/relationships/diagramQuickStyle" Target="../diagrams/quickStyle3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3.xml"/><Relationship Id="rId3" Type="http://schemas.openxmlformats.org/officeDocument/2006/relationships/diagramLayout" Target="../diagrams/layout3.xml"/><Relationship Id="rId5" Type="http://schemas.openxmlformats.org/officeDocument/2006/relationships/diagramColors" Target="../diagrams/colors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3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Promotion &amp; Firing Policy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Team A4 – Leadership &amp; Excellence / MBE</a:t>
            </a:r>
          </a:p>
          <a:p>
            <a:r>
              <a:rPr lang="en-US" dirty="0" smtClean="0"/>
              <a:t>23/02/2011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1248" y="928050"/>
            <a:ext cx="425381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err="1" smtClean="0">
                <a:solidFill>
                  <a:schemeClr val="bg1"/>
                </a:solidFill>
                <a:latin typeface="Brush Script MT" pitchFamily="66" charset="0"/>
              </a:rPr>
              <a:t>Fani</a:t>
            </a:r>
            <a:r>
              <a:rPr lang="en-GB" sz="3200" dirty="0" smtClean="0">
                <a:solidFill>
                  <a:schemeClr val="bg1"/>
                </a:solidFill>
                <a:latin typeface="Brush Script MT" pitchFamily="66" charset="0"/>
              </a:rPr>
              <a:t> </a:t>
            </a:r>
            <a:r>
              <a:rPr lang="en-GB" sz="3200" dirty="0" err="1" smtClean="0">
                <a:solidFill>
                  <a:schemeClr val="bg1"/>
                </a:solidFill>
                <a:latin typeface="Brush Script MT" pitchFamily="66" charset="0"/>
              </a:rPr>
              <a:t>Dimopoulou</a:t>
            </a:r>
            <a:r>
              <a:rPr lang="en-GB" sz="3200" dirty="0" smtClean="0">
                <a:solidFill>
                  <a:schemeClr val="bg1"/>
                </a:solidFill>
                <a:latin typeface="Brush Script MT" pitchFamily="66" charset="0"/>
              </a:rPr>
              <a:t> </a:t>
            </a:r>
          </a:p>
          <a:p>
            <a:r>
              <a:rPr lang="en-GB" sz="3200" dirty="0" smtClean="0">
                <a:solidFill>
                  <a:schemeClr val="bg1"/>
                </a:solidFill>
                <a:latin typeface="Brush Script MT" pitchFamily="66" charset="0"/>
              </a:rPr>
              <a:t>Thomas Kandrikal</a:t>
            </a:r>
          </a:p>
          <a:p>
            <a:r>
              <a:rPr lang="en-GB" sz="3200" dirty="0" smtClean="0">
                <a:solidFill>
                  <a:schemeClr val="bg1"/>
                </a:solidFill>
                <a:latin typeface="Brush Script MT" pitchFamily="66" charset="0"/>
              </a:rPr>
              <a:t>Surya </a:t>
            </a:r>
            <a:r>
              <a:rPr lang="en-GB" sz="3200" dirty="0" err="1" smtClean="0">
                <a:solidFill>
                  <a:schemeClr val="bg1"/>
                </a:solidFill>
                <a:latin typeface="Brush Script MT" pitchFamily="66" charset="0"/>
              </a:rPr>
              <a:t>Saha</a:t>
            </a:r>
            <a:r>
              <a:rPr lang="en-GB" sz="3200" dirty="0" smtClean="0">
                <a:solidFill>
                  <a:schemeClr val="bg1"/>
                </a:solidFill>
                <a:latin typeface="Brush Script MT" pitchFamily="66" charset="0"/>
              </a:rPr>
              <a:t> </a:t>
            </a:r>
          </a:p>
          <a:p>
            <a:r>
              <a:rPr lang="en-GB" sz="3200" dirty="0" err="1" smtClean="0">
                <a:solidFill>
                  <a:schemeClr val="bg1"/>
                </a:solidFill>
                <a:latin typeface="Brush Script MT" pitchFamily="66" charset="0"/>
              </a:rPr>
              <a:t>Ji</a:t>
            </a:r>
            <a:r>
              <a:rPr lang="en-GB" sz="3200" dirty="0" smtClean="0">
                <a:solidFill>
                  <a:schemeClr val="bg1"/>
                </a:solidFill>
                <a:latin typeface="Brush Script MT" pitchFamily="66" charset="0"/>
              </a:rPr>
              <a:t> </a:t>
            </a:r>
            <a:r>
              <a:rPr lang="en-GB" sz="3200" dirty="0" err="1" smtClean="0">
                <a:solidFill>
                  <a:schemeClr val="bg1"/>
                </a:solidFill>
                <a:latin typeface="Brush Script MT" pitchFamily="66" charset="0"/>
              </a:rPr>
              <a:t>Shen</a:t>
            </a:r>
            <a:endParaRPr lang="en-GB" sz="3200" dirty="0" smtClean="0">
              <a:solidFill>
                <a:schemeClr val="bg1"/>
              </a:solidFill>
              <a:latin typeface="Brush Script MT" pitchFamily="66" charset="0"/>
            </a:endParaRPr>
          </a:p>
          <a:p>
            <a:r>
              <a:rPr lang="en-GB" sz="3200" dirty="0" err="1" smtClean="0">
                <a:solidFill>
                  <a:schemeClr val="bg1"/>
                </a:solidFill>
                <a:latin typeface="Brush Script MT" pitchFamily="66" charset="0"/>
              </a:rPr>
              <a:t>Ivaylo</a:t>
            </a:r>
            <a:r>
              <a:rPr lang="en-GB" sz="3200" dirty="0" smtClean="0">
                <a:solidFill>
                  <a:schemeClr val="bg1"/>
                </a:solidFill>
                <a:latin typeface="Brush Script MT" pitchFamily="66" charset="0"/>
              </a:rPr>
              <a:t> </a:t>
            </a:r>
            <a:r>
              <a:rPr lang="en-GB" sz="3200" dirty="0" err="1" smtClean="0">
                <a:solidFill>
                  <a:schemeClr val="bg1"/>
                </a:solidFill>
                <a:latin typeface="Brush Script MT" pitchFamily="66" charset="0"/>
              </a:rPr>
              <a:t>Stoykov</a:t>
            </a:r>
            <a:r>
              <a:rPr lang="en-GB" sz="3200" dirty="0" smtClean="0">
                <a:solidFill>
                  <a:schemeClr val="bg1"/>
                </a:solidFill>
                <a:latin typeface="Brush Script MT" pitchFamily="66" charset="0"/>
              </a:rPr>
              <a:t>  </a:t>
            </a:r>
          </a:p>
          <a:p>
            <a:r>
              <a:rPr lang="en-GB" sz="3200" dirty="0" err="1" smtClean="0">
                <a:solidFill>
                  <a:schemeClr val="bg1"/>
                </a:solidFill>
                <a:latin typeface="Brush Script MT" pitchFamily="66" charset="0"/>
              </a:rPr>
              <a:t>Miia</a:t>
            </a:r>
            <a:r>
              <a:rPr lang="en-GB" sz="3200" dirty="0" smtClean="0">
                <a:solidFill>
                  <a:schemeClr val="bg1"/>
                </a:solidFill>
                <a:latin typeface="Brush Script MT" pitchFamily="66" charset="0"/>
              </a:rPr>
              <a:t> Zhang</a:t>
            </a:r>
            <a:endParaRPr lang="en-GB" sz="32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05773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1" presetClass="entr" presetSubtype="0" fill="hold" grpId="0" nodeType="after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3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8800"/>
                            </p:stCondLst>
                            <p:childTnLst>
                              <p:par>
                                <p:cTn id="18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wd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  <p:bldP spid="4" grpId="0"/>
      <p:bldP spid="4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D57E4-7321-FA43-AD96-032F1D6A3031}" type="slidenum">
              <a:rPr lang="en-US" sz="2000" smtClean="0">
                <a:latin typeface="Monotype Corsiva" pitchFamily="66" charset="0"/>
              </a:rPr>
              <a:pPr/>
              <a:t>10</a:t>
            </a:fld>
            <a:endParaRPr lang="en-US" sz="2000">
              <a:latin typeface="Monotype Corsiva" pitchFamily="66" charset="0"/>
            </a:endParaRPr>
          </a:p>
        </p:txBody>
      </p:sp>
      <p:sp>
        <p:nvSpPr>
          <p:cNvPr id="5" name="1 - Τίτλος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1116106"/>
          </a:xfrm>
        </p:spPr>
        <p:txBody>
          <a:bodyPr/>
          <a:lstStyle/>
          <a:p>
            <a:r>
              <a:rPr lang="en-GB" sz="2000" dirty="0" smtClean="0">
                <a:latin typeface="Monotype Corsiva" pitchFamily="66" charset="0"/>
              </a:rPr>
              <a:t>Conclusions</a:t>
            </a:r>
            <a:endParaRPr lang="en-GB" sz="2000" dirty="0">
              <a:latin typeface="Monotype Corsiva" pitchFamily="66" charset="0"/>
            </a:endParaRP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305800" y="242234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07D57E4-7321-FA43-AD96-032F1D6A3031}" type="slidenum"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onotype Corsiva" pitchFamily="66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onotype Corsiva" pitchFamily="66" charset="0"/>
            </a:endParaRPr>
          </a:p>
        </p:txBody>
      </p:sp>
      <p:pic>
        <p:nvPicPr>
          <p:cNvPr id="8" name="Picture 2" descr="C:\Users\Ivo Stoykov\Desktop\green_chalk_boar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4592"/>
            <a:ext cx="9144000" cy="6741494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9" name="Rectangle 8"/>
          <p:cNvSpPr/>
          <p:nvPr/>
        </p:nvSpPr>
        <p:spPr>
          <a:xfrm rot="21390081">
            <a:off x="498474" y="1381832"/>
            <a:ext cx="2466754" cy="231789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glow rad="101600">
              <a:srgbClr val="92D050">
                <a:alpha val="60000"/>
              </a:srgb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000">
              <a:latin typeface="Monotype Corsiva" pitchFamily="66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85248" y="1491016"/>
            <a:ext cx="457200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302315" y="238430"/>
            <a:ext cx="38213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chemeClr val="bg1"/>
                </a:solidFill>
                <a:latin typeface="Brush Script MT" pitchFamily="66" charset="0"/>
              </a:rPr>
              <a:t>Conclusions</a:t>
            </a:r>
            <a:endParaRPr lang="bg-BG" sz="4400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12" name="Rectangle 11"/>
          <p:cNvSpPr/>
          <p:nvPr/>
        </p:nvSpPr>
        <p:spPr>
          <a:xfrm rot="453618">
            <a:off x="5879990" y="680319"/>
            <a:ext cx="2466754" cy="231789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glow rad="101600">
              <a:srgbClr val="92D050">
                <a:alpha val="60000"/>
              </a:srgb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000">
              <a:latin typeface="Monotype Corsiva" pitchFamily="66" charset="0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71484" y="816799"/>
            <a:ext cx="457200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13"/>
          <p:cNvSpPr/>
          <p:nvPr/>
        </p:nvSpPr>
        <p:spPr>
          <a:xfrm rot="261876">
            <a:off x="3254108" y="3645137"/>
            <a:ext cx="2466754" cy="231789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glow rad="101600">
              <a:srgbClr val="92D050">
                <a:alpha val="60000"/>
              </a:srgb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000">
              <a:latin typeface="Monotype Corsiva" pitchFamily="66" charset="0"/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91010" y="3836209"/>
            <a:ext cx="457200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 rot="21384466">
            <a:off x="1033890" y="4304596"/>
            <a:ext cx="16717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Brush Script MT" pitchFamily="66" charset="0"/>
              </a:rPr>
              <a:t>Validity</a:t>
            </a:r>
            <a:endParaRPr lang="bg-BG" sz="2800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18" name="Circular Arrow 17"/>
          <p:cNvSpPr/>
          <p:nvPr/>
        </p:nvSpPr>
        <p:spPr>
          <a:xfrm rot="15433174">
            <a:off x="384213" y="3837409"/>
            <a:ext cx="995076" cy="962596"/>
          </a:xfrm>
          <a:prstGeom prst="circularArrow">
            <a:avLst>
              <a:gd name="adj1" fmla="val 7560"/>
              <a:gd name="adj2" fmla="val 1142319"/>
              <a:gd name="adj3" fmla="val 19187584"/>
              <a:gd name="adj4" fmla="val 10800000"/>
              <a:gd name="adj5" fmla="val 12500"/>
            </a:avLst>
          </a:prstGeom>
          <a:solidFill>
            <a:schemeClr val="bg1"/>
          </a:solidFill>
          <a:ln>
            <a:solidFill>
              <a:srgbClr val="00B050"/>
            </a:solidFill>
          </a:ln>
          <a:effectLst>
            <a:glow rad="101600">
              <a:srgbClr val="92D050">
                <a:alpha val="60000"/>
              </a:srgbClr>
            </a:glow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000">
              <a:solidFill>
                <a:schemeClr val="tx1"/>
              </a:solidFill>
              <a:latin typeface="Monotype Corsiva" pitchFamily="66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 rot="402900">
            <a:off x="6788341" y="3486855"/>
            <a:ext cx="16717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Brush Script MT" pitchFamily="66" charset="0"/>
              </a:rPr>
              <a:t>Effect on </a:t>
            </a:r>
            <a:r>
              <a:rPr lang="en-US" sz="2800" dirty="0" err="1" smtClean="0">
                <a:solidFill>
                  <a:schemeClr val="bg1"/>
                </a:solidFill>
                <a:latin typeface="Brush Script MT" pitchFamily="66" charset="0"/>
              </a:rPr>
              <a:t>behaviour</a:t>
            </a:r>
            <a:endParaRPr lang="bg-BG" sz="2800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20" name="Circular Arrow 19"/>
          <p:cNvSpPr/>
          <p:nvPr/>
        </p:nvSpPr>
        <p:spPr>
          <a:xfrm rot="15433174">
            <a:off x="6140174" y="3176378"/>
            <a:ext cx="995076" cy="962596"/>
          </a:xfrm>
          <a:prstGeom prst="circularArrow">
            <a:avLst>
              <a:gd name="adj1" fmla="val 7560"/>
              <a:gd name="adj2" fmla="val 1142319"/>
              <a:gd name="adj3" fmla="val 19187584"/>
              <a:gd name="adj4" fmla="val 10800000"/>
              <a:gd name="adj5" fmla="val 12500"/>
            </a:avLst>
          </a:prstGeom>
          <a:solidFill>
            <a:schemeClr val="bg1"/>
          </a:solidFill>
          <a:ln>
            <a:solidFill>
              <a:srgbClr val="00B050"/>
            </a:solidFill>
          </a:ln>
          <a:effectLst>
            <a:glow rad="101600">
              <a:srgbClr val="92D050">
                <a:alpha val="60000"/>
              </a:srgbClr>
            </a:glow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000">
              <a:solidFill>
                <a:schemeClr val="tx1"/>
              </a:solidFill>
              <a:latin typeface="Monotype Corsiva" pitchFamily="66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728116" y="2483754"/>
            <a:ext cx="16717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Brush Script MT" pitchFamily="66" charset="0"/>
              </a:rPr>
              <a:t>Logic</a:t>
            </a:r>
            <a:endParaRPr lang="bg-BG" sz="2800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22" name="Circular Arrow 21"/>
          <p:cNvSpPr/>
          <p:nvPr/>
        </p:nvSpPr>
        <p:spPr>
          <a:xfrm rot="4946714">
            <a:off x="4336005" y="2680449"/>
            <a:ext cx="995076" cy="962596"/>
          </a:xfrm>
          <a:prstGeom prst="circularArrow">
            <a:avLst>
              <a:gd name="adj1" fmla="val 7560"/>
              <a:gd name="adj2" fmla="val 1142319"/>
              <a:gd name="adj3" fmla="val 19187584"/>
              <a:gd name="adj4" fmla="val 10800000"/>
              <a:gd name="adj5" fmla="val 12500"/>
            </a:avLst>
          </a:prstGeom>
          <a:solidFill>
            <a:schemeClr val="bg1"/>
          </a:solidFill>
          <a:ln>
            <a:solidFill>
              <a:srgbClr val="00B050"/>
            </a:solidFill>
          </a:ln>
          <a:effectLst>
            <a:glow rad="101600">
              <a:srgbClr val="92D050">
                <a:alpha val="60000"/>
              </a:srgbClr>
            </a:glow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000">
              <a:solidFill>
                <a:schemeClr val="tx1"/>
              </a:solidFill>
              <a:latin typeface="Monotype Corsiva" pitchFamily="66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 rot="21419926">
            <a:off x="48090" y="1890036"/>
            <a:ext cx="327379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Monotype Corsiva" pitchFamily="66" charset="0"/>
              </a:rPr>
              <a:t>Fact:</a:t>
            </a:r>
          </a:p>
          <a:p>
            <a:pPr algn="ctr"/>
            <a:r>
              <a:rPr lang="en-US" sz="2000" dirty="0" smtClean="0">
                <a:latin typeface="Monotype Corsiva" pitchFamily="66" charset="0"/>
              </a:rPr>
              <a:t>It was used for 7 years. </a:t>
            </a:r>
          </a:p>
          <a:p>
            <a:pPr algn="ctr"/>
            <a:endParaRPr lang="en-US" sz="2000" dirty="0" smtClean="0">
              <a:latin typeface="Monotype Corsiva" pitchFamily="66" charset="0"/>
            </a:endParaRPr>
          </a:p>
          <a:p>
            <a:pPr algn="ctr"/>
            <a:r>
              <a:rPr lang="en-US" sz="2000" dirty="0" smtClean="0">
                <a:latin typeface="Monotype Corsiva" pitchFamily="66" charset="0"/>
              </a:rPr>
              <a:t>Was it efficient?</a:t>
            </a:r>
            <a:endParaRPr lang="bg-BG" sz="2000" dirty="0">
              <a:latin typeface="Monotype Corsiva" pitchFamily="66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 rot="250540">
            <a:off x="3392323" y="4248670"/>
            <a:ext cx="228184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Monotype Corsiva" pitchFamily="66" charset="0"/>
              </a:rPr>
              <a:t>Is it logical to reduce10% of your employees every year?</a:t>
            </a:r>
          </a:p>
          <a:p>
            <a:pPr algn="ctr"/>
            <a:endParaRPr lang="bg-BG" sz="2000" dirty="0">
              <a:latin typeface="Monotype Corsiva" pitchFamily="66" charset="0"/>
            </a:endParaRPr>
          </a:p>
        </p:txBody>
      </p:sp>
      <p:sp>
        <p:nvSpPr>
          <p:cNvPr id="25" name="Rectangle 24"/>
          <p:cNvSpPr/>
          <p:nvPr/>
        </p:nvSpPr>
        <p:spPr>
          <a:xfrm rot="21097626">
            <a:off x="3251356" y="3734372"/>
            <a:ext cx="2466754" cy="231789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glow rad="101600">
              <a:srgbClr val="92D050">
                <a:alpha val="60000"/>
              </a:srgb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000">
              <a:latin typeface="Monotype Corsiva" pitchFamily="66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 rot="21104735">
            <a:off x="3319890" y="4342124"/>
            <a:ext cx="235358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Monotype Corsiva" pitchFamily="66" charset="0"/>
              </a:rPr>
              <a:t>Is it logical to have fixed criteria for ranking? </a:t>
            </a:r>
          </a:p>
          <a:p>
            <a:pPr algn="ctr"/>
            <a:endParaRPr lang="bg-BG" sz="2000" dirty="0">
              <a:latin typeface="Monotype Corsiva" pitchFamily="66" charset="0"/>
            </a:endParaRPr>
          </a:p>
        </p:txBody>
      </p:sp>
      <p:sp>
        <p:nvSpPr>
          <p:cNvPr id="28" name="Rectangle 27"/>
          <p:cNvSpPr/>
          <p:nvPr/>
        </p:nvSpPr>
        <p:spPr>
          <a:xfrm rot="1286342">
            <a:off x="3068704" y="3763010"/>
            <a:ext cx="2466754" cy="231789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glow rad="101600">
              <a:srgbClr val="92D050">
                <a:alpha val="60000"/>
              </a:srgb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000">
              <a:latin typeface="Monotype Corsiva" pitchFamily="66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 rot="1261496">
            <a:off x="3168677" y="4520200"/>
            <a:ext cx="222751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Monotype Corsiva" pitchFamily="66" charset="0"/>
              </a:rPr>
              <a:t>Is it logical to have a strict policy?</a:t>
            </a:r>
          </a:p>
          <a:p>
            <a:pPr algn="ctr"/>
            <a:endParaRPr lang="bg-BG" sz="2000" dirty="0">
              <a:latin typeface="Monotype Corsiva" pitchFamily="66" charset="0"/>
            </a:endParaRPr>
          </a:p>
        </p:txBody>
      </p:sp>
      <p:pic>
        <p:nvPicPr>
          <p:cNvPr id="3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27534" y="3897018"/>
            <a:ext cx="457200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7377" y="3862116"/>
            <a:ext cx="457200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TextBox 32"/>
          <p:cNvSpPr txBox="1"/>
          <p:nvPr/>
        </p:nvSpPr>
        <p:spPr>
          <a:xfrm rot="436208">
            <a:off x="5812594" y="1264038"/>
            <a:ext cx="247268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Monotype Corsiva" pitchFamily="66" charset="0"/>
                <a:sym typeface="Wingdings" pitchFamily="2" charset="2"/>
              </a:rPr>
              <a:t>Unsatisfied  top performers due to inadequate distinction from high-level peers</a:t>
            </a:r>
          </a:p>
          <a:p>
            <a:pPr algn="ctr"/>
            <a:endParaRPr lang="bg-BG" sz="2000" dirty="0">
              <a:latin typeface="Monotype Corsiva" pitchFamily="66" charset="0"/>
            </a:endParaRPr>
          </a:p>
        </p:txBody>
      </p:sp>
      <p:sp>
        <p:nvSpPr>
          <p:cNvPr id="34" name="Rectangle 33"/>
          <p:cNvSpPr/>
          <p:nvPr/>
        </p:nvSpPr>
        <p:spPr>
          <a:xfrm rot="21350634">
            <a:off x="5890287" y="703543"/>
            <a:ext cx="2466754" cy="231789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glow rad="101600">
              <a:srgbClr val="92D050">
                <a:alpha val="60000"/>
              </a:srgb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000">
              <a:latin typeface="Monotype Corsiva" pitchFamily="66" charset="0"/>
            </a:endParaRPr>
          </a:p>
        </p:txBody>
      </p:sp>
      <p:pic>
        <p:nvPicPr>
          <p:cNvPr id="3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20309" y="867340"/>
            <a:ext cx="457200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TextBox 36"/>
          <p:cNvSpPr txBox="1"/>
          <p:nvPr/>
        </p:nvSpPr>
        <p:spPr>
          <a:xfrm rot="21254313">
            <a:off x="6085571" y="1491140"/>
            <a:ext cx="218711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Monotype Corsiva" pitchFamily="66" charset="0"/>
                <a:sym typeface="Wingdings" pitchFamily="2" charset="2"/>
              </a:rPr>
              <a:t>Fluctuations in employees’  moral</a:t>
            </a:r>
          </a:p>
          <a:p>
            <a:endParaRPr lang="bg-BG" sz="2000" dirty="0">
              <a:latin typeface="Monotype Corsiva" pitchFamily="66" charset="0"/>
            </a:endParaRPr>
          </a:p>
        </p:txBody>
      </p:sp>
      <p:sp>
        <p:nvSpPr>
          <p:cNvPr id="38" name="Rectangle 37"/>
          <p:cNvSpPr/>
          <p:nvPr/>
        </p:nvSpPr>
        <p:spPr>
          <a:xfrm rot="1179100">
            <a:off x="5921903" y="625873"/>
            <a:ext cx="2466754" cy="231789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glow rad="101600">
              <a:srgbClr val="92D050">
                <a:alpha val="60000"/>
              </a:srgb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000">
              <a:latin typeface="Monotype Corsiva" pitchFamily="66" charset="0"/>
            </a:endParaRPr>
          </a:p>
        </p:txBody>
      </p:sp>
      <p:pic>
        <p:nvPicPr>
          <p:cNvPr id="4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42702" y="766921"/>
            <a:ext cx="457200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" name="TextBox 40"/>
          <p:cNvSpPr txBox="1"/>
          <p:nvPr/>
        </p:nvSpPr>
        <p:spPr>
          <a:xfrm rot="1184585">
            <a:off x="6291616" y="1419295"/>
            <a:ext cx="16812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Monotype Corsiva" pitchFamily="66" charset="0"/>
                <a:sym typeface="Wingdings" pitchFamily="2" charset="2"/>
              </a:rPr>
              <a:t>Constant stress</a:t>
            </a:r>
          </a:p>
          <a:p>
            <a:endParaRPr lang="bg-BG" sz="2000" dirty="0">
              <a:latin typeface="Monotype Corsiva" pitchFamily="66" charset="0"/>
            </a:endParaRPr>
          </a:p>
        </p:txBody>
      </p:sp>
      <p:sp>
        <p:nvSpPr>
          <p:cNvPr id="42" name="Rectangle 41"/>
          <p:cNvSpPr/>
          <p:nvPr/>
        </p:nvSpPr>
        <p:spPr>
          <a:xfrm rot="20888117">
            <a:off x="5815917" y="669663"/>
            <a:ext cx="2466754" cy="231789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glow rad="101600">
              <a:srgbClr val="92D050">
                <a:alpha val="60000"/>
              </a:srgb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000">
              <a:latin typeface="Monotype Corsiva" pitchFamily="66" charset="0"/>
            </a:endParaRPr>
          </a:p>
        </p:txBody>
      </p:sp>
      <p:pic>
        <p:nvPicPr>
          <p:cNvPr id="4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90661" y="783607"/>
            <a:ext cx="457200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" name="TextBox 44"/>
          <p:cNvSpPr txBox="1"/>
          <p:nvPr/>
        </p:nvSpPr>
        <p:spPr>
          <a:xfrm rot="20966579">
            <a:off x="5758425" y="1329932"/>
            <a:ext cx="26383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Monotype Corsiva" pitchFamily="66" charset="0"/>
                <a:sym typeface="Wingdings" pitchFamily="2" charset="2"/>
              </a:rPr>
              <a:t>Sabotage colleagues </a:t>
            </a:r>
          </a:p>
          <a:p>
            <a:pPr algn="ctr"/>
            <a:r>
              <a:rPr lang="en-US" sz="2000" dirty="0" smtClean="0">
                <a:latin typeface="Monotype Corsiva" pitchFamily="66" charset="0"/>
                <a:sym typeface="Wingdings" pitchFamily="2" charset="2"/>
              </a:rPr>
              <a:t>Or</a:t>
            </a:r>
          </a:p>
          <a:p>
            <a:pPr algn="ctr"/>
            <a:r>
              <a:rPr lang="en-US" sz="2000" dirty="0" smtClean="0">
                <a:latin typeface="Monotype Corsiva" pitchFamily="66" charset="0"/>
                <a:sym typeface="Wingdings" pitchFamily="2" charset="2"/>
              </a:rPr>
              <a:t>Cheating the system</a:t>
            </a:r>
            <a:endParaRPr lang="en-GB" sz="2000" dirty="0" smtClean="0">
              <a:latin typeface="Monotype Corsiva" pitchFamily="66" charset="0"/>
            </a:endParaRPr>
          </a:p>
          <a:p>
            <a:pPr algn="ctr"/>
            <a:endParaRPr lang="bg-BG" sz="20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001"/>
                            </p:stCondLst>
                            <p:childTnLst>
                              <p:par>
                                <p:cTn id="8" presetID="26" presetClass="emph" presetSubtype="0" fill="hold" grpId="1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001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702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103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704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704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704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/>
      <p:bldP spid="11" grpId="1"/>
      <p:bldP spid="12" grpId="0" animBg="1"/>
      <p:bldP spid="14" grpId="0" animBg="1"/>
      <p:bldP spid="16" grpId="0"/>
      <p:bldP spid="18" grpId="0" animBg="1"/>
      <p:bldP spid="19" grpId="0"/>
      <p:bldP spid="20" grpId="0" animBg="1"/>
      <p:bldP spid="21" grpId="0"/>
      <p:bldP spid="22" grpId="0" animBg="1"/>
      <p:bldP spid="23" grpId="0"/>
      <p:bldP spid="24" grpId="0"/>
      <p:bldP spid="25" grpId="0" animBg="1"/>
      <p:bldP spid="27" grpId="0"/>
      <p:bldP spid="28" grpId="0" animBg="1"/>
      <p:bldP spid="30" grpId="0"/>
      <p:bldP spid="33" grpId="0"/>
      <p:bldP spid="34" grpId="0" animBg="1"/>
      <p:bldP spid="37" grpId="0"/>
      <p:bldP spid="38" grpId="0" animBg="1"/>
      <p:bldP spid="41" grpId="0"/>
      <p:bldP spid="42" grpId="0" animBg="1"/>
      <p:bldP spid="4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D57E4-7321-FA43-AD96-032F1D6A3031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1 - Τίτλος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1116106"/>
          </a:xfrm>
        </p:spPr>
        <p:txBody>
          <a:bodyPr/>
          <a:lstStyle/>
          <a:p>
            <a:r>
              <a:rPr lang="en-GB" dirty="0" smtClean="0"/>
              <a:t>Further Discussion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14391" y="2836284"/>
            <a:ext cx="794288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Contradictory articles on :</a:t>
            </a:r>
          </a:p>
          <a:p>
            <a:endParaRPr lang="en-US" dirty="0" smtClean="0"/>
          </a:p>
          <a:p>
            <a:pPr lvl="4">
              <a:buFont typeface="Arial" pitchFamily="34" charset="0"/>
              <a:buChar char="•"/>
            </a:pPr>
            <a:r>
              <a:rPr lang="en-US" dirty="0" smtClean="0"/>
              <a:t>How the vitality curve was implemented in GE (period)</a:t>
            </a:r>
          </a:p>
          <a:p>
            <a:pPr lvl="4">
              <a:buFont typeface="Arial" pitchFamily="34" charset="0"/>
              <a:buChar char="•"/>
            </a:pPr>
            <a:r>
              <a:rPr lang="en-US" dirty="0" smtClean="0"/>
              <a:t>To whom it was implemented in GE </a:t>
            </a:r>
            <a:endParaRPr lang="bg-BG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1258149">
            <a:off x="2393833" y="4080679"/>
            <a:ext cx="2439655" cy="2136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0535914">
            <a:off x="3493839" y="998814"/>
            <a:ext cx="2251881" cy="197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- Τίτλος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t" anchorCtr="0">
            <a:noAutofit/>
          </a:bodyPr>
          <a:lstStyle/>
          <a:p>
            <a:r>
              <a:rPr lang="en-GB" sz="5400" dirty="0" smtClean="0">
                <a:latin typeface="Edwardian Script ITC" pitchFamily="66" charset="0"/>
              </a:rPr>
              <a:t>References 1/2</a:t>
            </a:r>
            <a:endParaRPr lang="en-GB" sz="5400" dirty="0">
              <a:latin typeface="Edwardian Script ITC" pitchFamily="66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D57E4-7321-FA43-AD96-032F1D6A3031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98474" y="1600200"/>
            <a:ext cx="755631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6000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1600" dirty="0" err="1" smtClean="0">
                <a:latin typeface="Informal Roman" pitchFamily="66" charset="0"/>
                <a:cs typeface="Andalus" pitchFamily="18" charset="-78"/>
              </a:rPr>
              <a:t>Abetti</a:t>
            </a:r>
            <a:r>
              <a:rPr lang="en-US" sz="1600" dirty="0" smtClean="0">
                <a:latin typeface="Informal Roman" pitchFamily="66" charset="0"/>
                <a:cs typeface="Andalus" pitchFamily="18" charset="-78"/>
              </a:rPr>
              <a:t>, A. (2006) "Case Study: Jack Welch’s Creative Revolutionary Transformation of General Electric and the </a:t>
            </a:r>
            <a:r>
              <a:rPr lang="en-US" sz="1600" dirty="0" err="1" smtClean="0">
                <a:latin typeface="Informal Roman" pitchFamily="66" charset="0"/>
                <a:cs typeface="Andalus" pitchFamily="18" charset="-78"/>
              </a:rPr>
              <a:t>Thermidorean</a:t>
            </a:r>
            <a:r>
              <a:rPr lang="en-US" sz="1600" dirty="0" smtClean="0">
                <a:latin typeface="Informal Roman" pitchFamily="66" charset="0"/>
                <a:cs typeface="Andalus" pitchFamily="18" charset="-78"/>
              </a:rPr>
              <a:t> Reaction (1981–2004)",CREATIVITY AND INNOVATION MANAGEMENT JOURNAL, Vol.15 Iss.01</a:t>
            </a:r>
            <a:endParaRPr lang="bg-BG" sz="1600" dirty="0" smtClean="0">
              <a:latin typeface="Andalus" pitchFamily="18" charset="-78"/>
              <a:cs typeface="Andalus" pitchFamily="18" charset="-78"/>
            </a:endParaRPr>
          </a:p>
          <a:p>
            <a:pPr indent="36000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1600" dirty="0" smtClean="0">
                <a:latin typeface="Informal Roman" pitchFamily="66" charset="0"/>
                <a:cs typeface="Andalus" pitchFamily="18" charset="-78"/>
              </a:rPr>
              <a:t>Anderson, V. R. (2010), ‘How Internal Competition Destroys Morale and Inhibits Productivity’, The Journal for Certified Managers.17(2) 151-166</a:t>
            </a:r>
            <a:endParaRPr lang="bg-BG" sz="1600" dirty="0" smtClean="0">
              <a:latin typeface="Andalus" pitchFamily="18" charset="-78"/>
              <a:cs typeface="Andalus" pitchFamily="18" charset="-78"/>
            </a:endParaRPr>
          </a:p>
          <a:p>
            <a:pPr indent="36000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1600" dirty="0" smtClean="0">
                <a:latin typeface="Informal Roman" pitchFamily="66" charset="0"/>
                <a:cs typeface="Andalus" pitchFamily="18" charset="-78"/>
              </a:rPr>
              <a:t>Bartlett, C. A., &amp; </a:t>
            </a:r>
            <a:r>
              <a:rPr lang="en-US" sz="1600" dirty="0" err="1" smtClean="0">
                <a:latin typeface="Informal Roman" pitchFamily="66" charset="0"/>
                <a:cs typeface="Andalus" pitchFamily="18" charset="-78"/>
              </a:rPr>
              <a:t>Wozny</a:t>
            </a:r>
            <a:r>
              <a:rPr lang="en-US" sz="1600" dirty="0" smtClean="0">
                <a:latin typeface="Informal Roman" pitchFamily="66" charset="0"/>
                <a:cs typeface="Andalus" pitchFamily="18" charset="-78"/>
              </a:rPr>
              <a:t>, M. (2005, May 3). GE's Two-Decade Transformation: Jack Welch's Leadership. Harvard Business School</a:t>
            </a:r>
            <a:endParaRPr lang="bg-BG" sz="1600" dirty="0" smtClean="0">
              <a:latin typeface="Andalus" pitchFamily="18" charset="-78"/>
              <a:cs typeface="Andalus" pitchFamily="18" charset="-78"/>
            </a:endParaRPr>
          </a:p>
          <a:p>
            <a:pPr indent="36000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1600" dirty="0" smtClean="0">
                <a:latin typeface="Informal Roman" pitchFamily="66" charset="0"/>
                <a:cs typeface="Andalus" pitchFamily="18" charset="-78"/>
              </a:rPr>
              <a:t>Davis, G. and Olson, C.(2003) "PROS AND CONS OF FORCED RANKING AND OTHER RELATIVE PERFORMANCE RANKING SYSTEMS", Society for Human Resource Management [electronic version] Retrieved 10-02-2011 from </a:t>
            </a:r>
            <a:r>
              <a:rPr lang="en-US" sz="1600" dirty="0" smtClean="0">
                <a:latin typeface="Informal Roman" pitchFamily="66" charset="0"/>
                <a:cs typeface="Andalus" pitchFamily="18" charset="-78"/>
                <a:hlinkClick r:id="rId3"/>
              </a:rPr>
              <a:t>http://www.nichols.edu/currentstudents/academicresources/faculty/lgmoore/hrm213/performance_appraisal/Pros%20and%20cons%20of%20forced%20ranking.doc</a:t>
            </a:r>
            <a:endParaRPr lang="en-US" sz="1600" dirty="0" smtClean="0">
              <a:latin typeface="Informal Roman" pitchFamily="66" charset="0"/>
              <a:cs typeface="Andalus" pitchFamily="18" charset="-78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D57E4-7321-FA43-AD96-032F1D6A3031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1 - Τίτλος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t" anchorCtr="0">
            <a:noAutofit/>
          </a:bodyPr>
          <a:lstStyle/>
          <a:p>
            <a:r>
              <a:rPr lang="en-GB" sz="5400" dirty="0" smtClean="0">
                <a:latin typeface="Edwardian Script ITC" pitchFamily="66" charset="0"/>
              </a:rPr>
              <a:t>References 2/2</a:t>
            </a:r>
            <a:endParaRPr lang="en-GB" sz="5400" dirty="0">
              <a:latin typeface="Edwardian Script ITC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98474" y="1600200"/>
            <a:ext cx="7556312" cy="4849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6000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1600" dirty="0" smtClean="0">
                <a:latin typeface="Informal Roman" pitchFamily="66" charset="0"/>
                <a:cs typeface="Andalus" pitchFamily="18" charset="-78"/>
              </a:rPr>
              <a:t>Davis, P. and Rogers, B. (2005), ‘Managing the “C” Performer: An Alternative to Forced Ranking’, Development Dimensions International</a:t>
            </a:r>
          </a:p>
          <a:p>
            <a:pPr indent="36000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1600" dirty="0" smtClean="0">
                <a:latin typeface="Informal Roman" pitchFamily="66" charset="0"/>
                <a:cs typeface="Andalus" pitchFamily="18" charset="-78"/>
              </a:rPr>
              <a:t>Hazels, B., &amp; </a:t>
            </a:r>
            <a:r>
              <a:rPr lang="en-US" sz="1600" dirty="0" err="1" smtClean="0">
                <a:latin typeface="Informal Roman" pitchFamily="66" charset="0"/>
                <a:cs typeface="Andalus" pitchFamily="18" charset="-78"/>
              </a:rPr>
              <a:t>Sasse</a:t>
            </a:r>
            <a:r>
              <a:rPr lang="en-US" sz="1600" dirty="0" smtClean="0">
                <a:latin typeface="Informal Roman" pitchFamily="66" charset="0"/>
                <a:cs typeface="Andalus" pitchFamily="18" charset="-78"/>
              </a:rPr>
              <a:t>, C. M. (2008). Forced Ranking: a review. SAM Advanced Management Journal , volume 73 source issue:2.</a:t>
            </a:r>
            <a:endParaRPr lang="bg-BG" sz="1600" dirty="0" smtClean="0">
              <a:latin typeface="Informal Roman" pitchFamily="66" charset="0"/>
              <a:cs typeface="Andalus" pitchFamily="18" charset="-78"/>
            </a:endParaRPr>
          </a:p>
          <a:p>
            <a:pPr indent="36000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1600" dirty="0" smtClean="0">
                <a:latin typeface="Informal Roman" pitchFamily="66" charset="0"/>
                <a:cs typeface="Andalus" pitchFamily="18" charset="-78"/>
              </a:rPr>
              <a:t>Jack, W. and Byrne, A. J. (2003), Jack: straight from the gut, Warner Books</a:t>
            </a:r>
          </a:p>
          <a:p>
            <a:pPr indent="36000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1600" dirty="0" smtClean="0">
                <a:latin typeface="Informal Roman" pitchFamily="66" charset="0"/>
                <a:cs typeface="Andalus" pitchFamily="18" charset="-78"/>
              </a:rPr>
              <a:t>Olson, C. A., &amp; Davis, G. (2003). Pros and Cons Of forced Ranking and other Relative Performance Ranking Systems.</a:t>
            </a:r>
            <a:endParaRPr lang="bg-BG" sz="1600" dirty="0" smtClean="0">
              <a:latin typeface="Informal Roman" pitchFamily="66" charset="0"/>
              <a:cs typeface="Andalus" pitchFamily="18" charset="-78"/>
            </a:endParaRPr>
          </a:p>
          <a:p>
            <a:pPr indent="36000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1600" dirty="0" smtClean="0">
                <a:latin typeface="Informal Roman" pitchFamily="66" charset="0"/>
                <a:cs typeface="Andalus" pitchFamily="18" charset="-78"/>
              </a:rPr>
              <a:t>Richard </a:t>
            </a:r>
            <a:r>
              <a:rPr lang="en-US" sz="1600" dirty="0" err="1" smtClean="0">
                <a:latin typeface="Informal Roman" pitchFamily="66" charset="0"/>
                <a:cs typeface="Andalus" pitchFamily="18" charset="-78"/>
              </a:rPr>
              <a:t>C.Grote</a:t>
            </a:r>
            <a:r>
              <a:rPr lang="en-US" sz="1600" dirty="0" smtClean="0">
                <a:latin typeface="Informal Roman" pitchFamily="66" charset="0"/>
                <a:cs typeface="Andalus" pitchFamily="18" charset="-78"/>
              </a:rPr>
              <a:t>. (2005). Forced ranking: making performance management work. U.S.A: Harvard Business School Press.</a:t>
            </a:r>
            <a:endParaRPr lang="bg-BG" sz="1600" dirty="0" smtClean="0">
              <a:latin typeface="Informal Roman" pitchFamily="66" charset="0"/>
              <a:cs typeface="Andalus" pitchFamily="18" charset="-78"/>
            </a:endParaRPr>
          </a:p>
          <a:p>
            <a:pPr indent="36000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1600" dirty="0" smtClean="0">
                <a:latin typeface="Informal Roman" pitchFamily="66" charset="0"/>
                <a:cs typeface="Andalus" pitchFamily="18" charset="-78"/>
              </a:rPr>
              <a:t>Schultz, L. E. (1994). Profiles in quality. New York: Quality Resources.</a:t>
            </a:r>
            <a:endParaRPr lang="bg-BG" sz="1600" dirty="0" smtClean="0">
              <a:latin typeface="Informal Roman" pitchFamily="66" charset="0"/>
              <a:cs typeface="Andalus" pitchFamily="18" charset="-78"/>
            </a:endParaRPr>
          </a:p>
          <a:p>
            <a:pPr indent="36000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1600" dirty="0" smtClean="0">
                <a:latin typeface="Informal Roman" pitchFamily="66" charset="0"/>
                <a:cs typeface="Andalus" pitchFamily="18" charset="-78"/>
              </a:rPr>
              <a:t>Waters, R. C. (2009). Evolution of Leadership Development at General Electric. Engineering Management Journal</a:t>
            </a:r>
            <a:endParaRPr lang="bg-BG" sz="1600" dirty="0" smtClean="0">
              <a:latin typeface="Informal Roman" pitchFamily="66" charset="0"/>
              <a:cs typeface="Andalus" pitchFamily="18" charset="-78"/>
            </a:endParaRPr>
          </a:p>
          <a:p>
            <a:pPr indent="360000" algn="just">
              <a:lnSpc>
                <a:spcPct val="150000"/>
              </a:lnSpc>
              <a:buFont typeface="Wingdings" pitchFamily="2" charset="2"/>
              <a:buChar char="v"/>
            </a:pPr>
            <a:endParaRPr lang="bg-BG" sz="1600" dirty="0" smtClean="0">
              <a:latin typeface="Informal Roman" pitchFamily="66" charset="0"/>
              <a:cs typeface="Andalus" pitchFamily="18" charset="-78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D57E4-7321-FA43-AD96-032F1D6A3031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5" name="1 - Τίτλος"/>
          <p:cNvSpPr>
            <a:spLocks noGrp="1"/>
          </p:cNvSpPr>
          <p:nvPr>
            <p:ph type="title"/>
          </p:nvPr>
        </p:nvSpPr>
        <p:spPr>
          <a:xfrm>
            <a:off x="3255322" y="2825087"/>
            <a:ext cx="2367555" cy="1116106"/>
          </a:xfrm>
        </p:spPr>
        <p:txBody>
          <a:bodyPr/>
          <a:lstStyle/>
          <a:p>
            <a:r>
              <a:rPr lang="en-GB" sz="5400" dirty="0" smtClean="0">
                <a:latin typeface="Edwardian Script ITC" pitchFamily="66" charset="0"/>
              </a:rPr>
              <a:t>Thank you</a:t>
            </a:r>
            <a:endParaRPr lang="en-GB" sz="5400" dirty="0">
              <a:latin typeface="Edwardian Script ITC" pitchFamily="66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639626"/>
          </a:xfrm>
        </p:spPr>
        <p:txBody>
          <a:bodyPr/>
          <a:lstStyle/>
          <a:p>
            <a:r>
              <a:rPr lang="en-US" dirty="0" smtClean="0"/>
              <a:t>Presentation’s Outline</a:t>
            </a:r>
            <a:endParaRPr lang="en-US" dirty="0"/>
          </a:p>
        </p:txBody>
      </p:sp>
      <p:sp>
        <p:nvSpPr>
          <p:cNvPr id="3" name="2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D57E4-7321-FA43-AD96-032F1D6A3031}" type="slidenum">
              <a:rPr lang="en-US" smtClean="0"/>
              <a:pPr/>
              <a:t>2</a:t>
            </a:fld>
            <a:endParaRPr lang="en-US"/>
          </a:p>
        </p:txBody>
      </p:sp>
      <p:graphicFrame>
        <p:nvGraphicFramePr>
          <p:cNvPr id="4" name="3 - Διάγραμμα"/>
          <p:cNvGraphicFramePr/>
          <p:nvPr/>
        </p:nvGraphicFramePr>
        <p:xfrm>
          <a:off x="146613" y="2060294"/>
          <a:ext cx="6960243" cy="46543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636578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- Ορθογώνιο"/>
          <p:cNvSpPr/>
          <p:nvPr/>
        </p:nvSpPr>
        <p:spPr>
          <a:xfrm>
            <a:off x="0" y="3294043"/>
            <a:ext cx="7685589" cy="153134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Understanding Welch’s approach</a:t>
            </a:r>
            <a:endParaRPr lang="en-GB" dirty="0"/>
          </a:p>
        </p:txBody>
      </p:sp>
      <p:sp>
        <p:nvSpPr>
          <p:cNvPr id="3" name="2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D57E4-7321-FA43-AD96-032F1D6A3031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09245" y="3437263"/>
            <a:ext cx="7418469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600" i="1" dirty="0" smtClean="0">
                <a:solidFill>
                  <a:schemeClr val="bg1"/>
                </a:solidFill>
                <a:latin typeface="DaunPenh" pitchFamily="2" charset="0"/>
                <a:cs typeface="DaunPenh" pitchFamily="2" charset="0"/>
              </a:rPr>
              <a:t>A Company that bets its future on its people must remove that lower 10%, and keep removing it every year—always raising the bar of performance and increasing the quality of its leadership (General Electric, 2000, p.4)</a:t>
            </a:r>
            <a:endParaRPr lang="bg-BG" sz="2600" i="1" dirty="0">
              <a:solidFill>
                <a:schemeClr val="bg1"/>
              </a:solidFill>
              <a:cs typeface="DaunPenh" pitchFamily="2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D57E4-7321-FA43-AD96-032F1D6A3031}" type="slidenum">
              <a:rPr lang="en-US" smtClean="0"/>
              <a:pPr/>
              <a:t>4</a:t>
            </a:fld>
            <a:endParaRPr lang="en-US"/>
          </a:p>
        </p:txBody>
      </p:sp>
      <p:graphicFrame>
        <p:nvGraphicFramePr>
          <p:cNvPr id="5" name="Diagram 10"/>
          <p:cNvGraphicFramePr/>
          <p:nvPr/>
        </p:nvGraphicFramePr>
        <p:xfrm>
          <a:off x="265250" y="1967702"/>
          <a:ext cx="7924800" cy="449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1 - Τίτλος"/>
          <p:cNvSpPr txBox="1">
            <a:spLocks/>
          </p:cNvSpPr>
          <p:nvPr/>
        </p:nvSpPr>
        <p:spPr>
          <a:xfrm>
            <a:off x="498474" y="484094"/>
            <a:ext cx="7556313" cy="789121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Welch’s journey to Leadership</a:t>
            </a:r>
            <a:endParaRPr kumimoji="0" lang="en-GB" sz="36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6 - Βέλος προς τα κάτω"/>
          <p:cNvSpPr/>
          <p:nvPr/>
        </p:nvSpPr>
        <p:spPr>
          <a:xfrm>
            <a:off x="1585721" y="4201608"/>
            <a:ext cx="162045" cy="266217"/>
          </a:xfrm>
          <a:prstGeom prst="downArrow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2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2" uiExpand="1">
        <p:bldAsOne/>
      </p:bldGraphic>
      <p:bldP spid="7" grpId="0" uiExpan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dirty="0"/>
              <a:t>Forced </a:t>
            </a:r>
            <a:r>
              <a:rPr lang="en-US" dirty="0" smtClean="0"/>
              <a:t>Ranking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750" y="1388963"/>
            <a:ext cx="7556313" cy="2870522"/>
          </a:xfrm>
        </p:spPr>
        <p:txBody>
          <a:bodyPr>
            <a:normAutofit/>
          </a:bodyPr>
          <a:lstStyle/>
          <a:p>
            <a:r>
              <a:rPr lang="en-US" sz="2000" dirty="0" smtClean="0">
                <a:latin typeface="Times New Roman"/>
                <a:cs typeface="Times New Roman"/>
              </a:rPr>
              <a:t>Redundancy</a:t>
            </a:r>
            <a:endParaRPr lang="en-US" sz="2000" dirty="0">
              <a:latin typeface="Times New Roman"/>
              <a:cs typeface="Times New Roman"/>
            </a:endParaRPr>
          </a:p>
          <a:p>
            <a:r>
              <a:rPr lang="en-US" sz="2000" dirty="0" smtClean="0">
                <a:latin typeface="Times New Roman"/>
                <a:cs typeface="Times New Roman"/>
              </a:rPr>
              <a:t>Cost cutting</a:t>
            </a:r>
            <a:endParaRPr lang="en-US" sz="2000" dirty="0">
              <a:latin typeface="Times New Roman"/>
              <a:cs typeface="Times New Roman"/>
            </a:endParaRPr>
          </a:p>
          <a:p>
            <a:r>
              <a:rPr lang="en-US" sz="2000" dirty="0">
                <a:latin typeface="Times New Roman"/>
                <a:cs typeface="Times New Roman"/>
              </a:rPr>
              <a:t>S</a:t>
            </a:r>
            <a:r>
              <a:rPr lang="en-US" sz="2000" dirty="0" smtClean="0">
                <a:latin typeface="Times New Roman"/>
                <a:cs typeface="Times New Roman"/>
              </a:rPr>
              <a:t>trong </a:t>
            </a:r>
            <a:r>
              <a:rPr lang="en-US" sz="2000" dirty="0">
                <a:latin typeface="Times New Roman"/>
                <a:cs typeface="Times New Roman"/>
              </a:rPr>
              <a:t>P</a:t>
            </a:r>
            <a:r>
              <a:rPr lang="en-US" sz="2000" dirty="0" smtClean="0">
                <a:latin typeface="Times New Roman"/>
                <a:cs typeface="Times New Roman"/>
              </a:rPr>
              <a:t>roponents of Performance Management</a:t>
            </a:r>
            <a:endParaRPr lang="en-US" sz="2000" dirty="0">
              <a:latin typeface="Times New Roman"/>
              <a:cs typeface="Times New Roman"/>
            </a:endParaRPr>
          </a:p>
          <a:p>
            <a:r>
              <a:rPr lang="en-US" sz="2000" dirty="0">
                <a:latin typeface="Times New Roman"/>
                <a:cs typeface="Times New Roman"/>
              </a:rPr>
              <a:t>A</a:t>
            </a:r>
            <a:r>
              <a:rPr lang="en-US" sz="2000" dirty="0" smtClean="0">
                <a:latin typeface="Times New Roman"/>
                <a:cs typeface="Times New Roman"/>
              </a:rPr>
              <a:t> handy grading tool for creating a high-performing culture</a:t>
            </a:r>
            <a:endParaRPr lang="en-US" sz="2000" dirty="0">
              <a:latin typeface="Times New Roman"/>
              <a:cs typeface="Times New Roman"/>
            </a:endParaRPr>
          </a:p>
          <a:p>
            <a:r>
              <a:rPr lang="en-US" sz="2000" dirty="0" smtClean="0">
                <a:latin typeface="Times New Roman"/>
                <a:cs typeface="Times New Roman"/>
              </a:rPr>
              <a:t>Enables </a:t>
            </a:r>
            <a:r>
              <a:rPr lang="en-US" sz="2000" dirty="0">
                <a:latin typeface="Times New Roman"/>
                <a:cs typeface="Times New Roman"/>
              </a:rPr>
              <a:t>managers to better manage low </a:t>
            </a:r>
            <a:r>
              <a:rPr lang="en-US" sz="2000" dirty="0" smtClean="0">
                <a:latin typeface="Times New Roman"/>
                <a:cs typeface="Times New Roman"/>
              </a:rPr>
              <a:t>performers</a:t>
            </a:r>
            <a:endParaRPr lang="en-US" sz="2000" dirty="0">
              <a:latin typeface="Times New Roman"/>
              <a:cs typeface="Times New Roman"/>
            </a:endParaRPr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D57E4-7321-FA43-AD96-032F1D6A3031}" type="slidenum">
              <a:rPr lang="en-US" smtClean="0"/>
              <a:pPr/>
              <a:t>5</a:t>
            </a:fld>
            <a:endParaRPr lang="en-US"/>
          </a:p>
        </p:txBody>
      </p:sp>
      <p:graphicFrame>
        <p:nvGraphicFramePr>
          <p:cNvPr id="5" name="4 - Διάγραμμα"/>
          <p:cNvGraphicFramePr/>
          <p:nvPr/>
        </p:nvGraphicFramePr>
        <p:xfrm>
          <a:off x="5574167" y="3333509"/>
          <a:ext cx="5463265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6 - Ορθογώνιο"/>
          <p:cNvSpPr/>
          <p:nvPr/>
        </p:nvSpPr>
        <p:spPr>
          <a:xfrm rot="21079826">
            <a:off x="614224" y="5322104"/>
            <a:ext cx="45943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Segoe Print" pitchFamily="2" charset="0"/>
                <a:cs typeface="Times New Roman"/>
              </a:rPr>
              <a:t>Jack Welch – an enthusiastic supporter of forced ranking</a:t>
            </a:r>
            <a:endParaRPr lang="en-US" dirty="0">
              <a:latin typeface="Segoe Print" pitchFamily="2" charset="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1303293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9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500"/>
                            </p:stCondLst>
                            <p:childTnLst>
                              <p:par>
                                <p:cTn id="34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500"/>
                            </p:stCondLst>
                            <p:childTnLst>
                              <p:par>
                                <p:cTn id="37" presetID="11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Graphic spid="5" grpId="0">
        <p:bldAsOne/>
      </p:bldGraphic>
      <p:bldGraphic spid="5" grpId="1">
        <p:bldAsOne/>
      </p:bldGraphic>
      <p:bldGraphic spid="5" grpId="2">
        <p:bldAsOne/>
      </p:bldGraphic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dirty="0" smtClean="0"/>
              <a:t>The Vitality Curve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idx="1"/>
          </p:nvPr>
        </p:nvSpPr>
        <p:spPr>
          <a:xfrm>
            <a:off x="498474" y="1981200"/>
            <a:ext cx="7556313" cy="1896319"/>
          </a:xfrm>
        </p:spPr>
        <p:txBody>
          <a:bodyPr>
            <a:normAutofit fontScale="85000" lnSpcReduction="10000"/>
          </a:bodyPr>
          <a:lstStyle/>
          <a:p>
            <a:r>
              <a:rPr lang="en-US" sz="2000" dirty="0" smtClean="0">
                <a:latin typeface="Times New Roman"/>
                <a:cs typeface="Times New Roman"/>
              </a:rPr>
              <a:t>The top 20% were considered the future leaders of the organization (Player A).</a:t>
            </a:r>
          </a:p>
          <a:p>
            <a:r>
              <a:rPr lang="en-US" sz="2000" dirty="0" smtClean="0">
                <a:latin typeface="Times New Roman"/>
                <a:cs typeface="Times New Roman"/>
              </a:rPr>
              <a:t>The vital 70% were the solid worker-bee performers that could be counted on day-in and day-out to consistently perform their </a:t>
            </a:r>
            <a:r>
              <a:rPr lang="en-US" dirty="0" smtClean="0">
                <a:latin typeface="Times New Roman"/>
                <a:cs typeface="Times New Roman"/>
              </a:rPr>
              <a:t>jobs(Player B).</a:t>
            </a:r>
            <a:endParaRPr lang="en-US" sz="2000" dirty="0" smtClean="0">
              <a:latin typeface="Times New Roman"/>
              <a:cs typeface="Times New Roman"/>
            </a:endParaRPr>
          </a:p>
          <a:p>
            <a:r>
              <a:rPr lang="en-US" sz="2000" dirty="0" smtClean="0">
                <a:latin typeface="Times New Roman"/>
                <a:cs typeface="Times New Roman"/>
              </a:rPr>
              <a:t>The bottom 10% was </a:t>
            </a:r>
            <a:r>
              <a:rPr lang="en-US" dirty="0" smtClean="0">
                <a:latin typeface="Times New Roman"/>
                <a:cs typeface="Times New Roman"/>
              </a:rPr>
              <a:t>fired(Player C).</a:t>
            </a:r>
            <a:endParaRPr lang="en-US" sz="2000" dirty="0">
              <a:latin typeface="Times New Roman"/>
              <a:cs typeface="Times New Roman"/>
            </a:endParaRPr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D57E4-7321-FA43-AD96-032F1D6A3031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7" name="Picture 6" descr="7D76662F-3092-4C58-8640-123576B955D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795" y="4462367"/>
            <a:ext cx="3841387" cy="1656031"/>
          </a:xfrm>
          <a:prstGeom prst="rect">
            <a:avLst/>
          </a:prstGeom>
        </p:spPr>
      </p:pic>
      <p:pic>
        <p:nvPicPr>
          <p:cNvPr id="8" name="Picture 7" descr="118F3DD0-9FF9-4F74-B409-313511C2F5ED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4018" y="4055688"/>
            <a:ext cx="3799085" cy="2302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36441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Vitality Curve in GE</a:t>
            </a:r>
            <a:endParaRPr lang="en-GB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D57E4-7321-FA43-AD96-032F1D6A3031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5 - TextBox"/>
          <p:cNvSpPr txBox="1"/>
          <p:nvPr/>
        </p:nvSpPr>
        <p:spPr>
          <a:xfrm>
            <a:off x="498472" y="1600200"/>
            <a:ext cx="62571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Implementation period : 1981- 1988 (</a:t>
            </a:r>
            <a:r>
              <a:rPr lang="en-US" dirty="0" err="1" smtClean="0"/>
              <a:t>Batlett</a:t>
            </a:r>
            <a:r>
              <a:rPr lang="en-US" dirty="0" smtClean="0"/>
              <a:t> C. </a:t>
            </a:r>
            <a:r>
              <a:rPr lang="en-US" i="1" dirty="0" smtClean="0"/>
              <a:t>et al</a:t>
            </a:r>
            <a:r>
              <a:rPr lang="en-US" dirty="0" smtClean="0"/>
              <a:t>, 2005)</a:t>
            </a:r>
            <a:endParaRPr lang="en-GB" dirty="0"/>
          </a:p>
        </p:txBody>
      </p:sp>
      <p:sp>
        <p:nvSpPr>
          <p:cNvPr id="7" name="6 - TextBox"/>
          <p:cNvSpPr txBox="1"/>
          <p:nvPr/>
        </p:nvSpPr>
        <p:spPr>
          <a:xfrm>
            <a:off x="500488" y="5199321"/>
            <a:ext cx="53822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Benefits:  - 28 fold increase in earnings</a:t>
            </a:r>
          </a:p>
          <a:p>
            <a:r>
              <a:rPr lang="en-US" dirty="0" smtClean="0"/>
              <a:t>		  - 5 fold increase in revenue</a:t>
            </a:r>
          </a:p>
          <a:p>
            <a:r>
              <a:rPr lang="en-US" dirty="0" smtClean="0"/>
              <a:t>		  - kept the best talented people </a:t>
            </a:r>
            <a:endParaRPr lang="en-GB" dirty="0"/>
          </a:p>
        </p:txBody>
      </p:sp>
      <p:sp>
        <p:nvSpPr>
          <p:cNvPr id="9" name="8 - TextBox"/>
          <p:cNvSpPr txBox="1"/>
          <p:nvPr/>
        </p:nvSpPr>
        <p:spPr>
          <a:xfrm>
            <a:off x="487839" y="2361238"/>
            <a:ext cx="8645528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 smtClean="0"/>
              <a:t>Characteristics:  - used only for upper management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		   	       - excess manager capacity supported the VC implementation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			       - used as a sorting tool / part of a larger management system</a:t>
            </a:r>
            <a:endParaRPr lang="en-US" dirty="0" smtClean="0">
              <a:solidFill>
                <a:srgbClr val="92D050"/>
              </a:solidFill>
            </a:endParaRP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92D050"/>
                </a:solidFill>
              </a:rPr>
              <a:t>				</a:t>
            </a:r>
            <a:r>
              <a:rPr lang="en-US" dirty="0" smtClean="0"/>
              <a:t>- Need for  legal backup on firing decisions 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                                 -Progressively higher performing work force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 rot="20356402">
            <a:off x="5740307" y="5023854"/>
            <a:ext cx="300434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i="1" dirty="0" smtClean="0">
                <a:latin typeface="Algerian" pitchFamily="82" charset="0"/>
              </a:rPr>
              <a:t>EXAMPLES:  </a:t>
            </a:r>
          </a:p>
          <a:p>
            <a:r>
              <a:rPr lang="en-US" i="1" dirty="0" smtClean="0">
                <a:latin typeface="Algerian" pitchFamily="82" charset="0"/>
              </a:rPr>
              <a:t>Acme Services Company</a:t>
            </a:r>
          </a:p>
          <a:p>
            <a:r>
              <a:rPr lang="en-US" i="1" dirty="0" smtClean="0">
                <a:latin typeface="Algerian" pitchFamily="82" charset="0"/>
              </a:rPr>
              <a:t>Enron, Accenture, </a:t>
            </a:r>
          </a:p>
          <a:p>
            <a:r>
              <a:rPr lang="en-US" i="1" dirty="0" err="1" smtClean="0">
                <a:latin typeface="Algerian" pitchFamily="82" charset="0"/>
              </a:rPr>
              <a:t>deloitte</a:t>
            </a:r>
            <a:r>
              <a:rPr lang="en-US" i="1" dirty="0" smtClean="0">
                <a:latin typeface="Algerian" pitchFamily="82" charset="0"/>
              </a:rPr>
              <a:t>, PwC </a:t>
            </a:r>
            <a:endParaRPr lang="bg-BG" i="1" dirty="0"/>
          </a:p>
        </p:txBody>
      </p:sp>
      <p:sp>
        <p:nvSpPr>
          <p:cNvPr id="3" name="TextBox 2"/>
          <p:cNvSpPr txBox="1"/>
          <p:nvPr/>
        </p:nvSpPr>
        <p:spPr>
          <a:xfrm>
            <a:off x="5573660" y="471437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500"/>
                            </p:stCondLst>
                            <p:childTnLst>
                              <p:par>
                                <p:cTn id="17" presetID="8" presetClass="entr" presetSubtype="16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D57E4-7321-FA43-AD96-032F1D6A3031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2050" name="Picture 2" descr="C:\Users\Ivo Stoykov\Desktop\SOPK2007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37856" y="2509756"/>
            <a:ext cx="2857500" cy="2867025"/>
          </a:xfrm>
          <a:prstGeom prst="rect">
            <a:avLst/>
          </a:prstGeom>
          <a:noFill/>
        </p:spPr>
      </p:pic>
      <p:sp>
        <p:nvSpPr>
          <p:cNvPr id="8" name="Line Callout 1 (Border and Accent Bar) 7"/>
          <p:cNvSpPr/>
          <p:nvPr/>
        </p:nvSpPr>
        <p:spPr>
          <a:xfrm>
            <a:off x="5785994" y="1920908"/>
            <a:ext cx="2462655" cy="1664461"/>
          </a:xfrm>
          <a:prstGeom prst="accentBorderCallout1">
            <a:avLst>
              <a:gd name="adj1" fmla="val 18750"/>
              <a:gd name="adj2" fmla="val -8333"/>
              <a:gd name="adj3" fmla="val 96026"/>
              <a:gd name="adj4" fmla="val -43672"/>
            </a:avLst>
          </a:prstGeom>
          <a:noFill/>
          <a:ln>
            <a:solidFill>
              <a:schemeClr val="bg1"/>
            </a:solidFill>
          </a:ln>
          <a:effectLst>
            <a:glow rad="63500">
              <a:srgbClr val="D80EC0">
                <a:alpha val="40000"/>
              </a:srgbClr>
            </a:glow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sp>
        <p:nvSpPr>
          <p:cNvPr id="9" name="Line Callout 1 (Border and Accent Bar) 8"/>
          <p:cNvSpPr/>
          <p:nvPr/>
        </p:nvSpPr>
        <p:spPr>
          <a:xfrm rot="5400000">
            <a:off x="1551524" y="3880037"/>
            <a:ext cx="990506" cy="3370538"/>
          </a:xfrm>
          <a:prstGeom prst="accentBorderCallout1">
            <a:avLst>
              <a:gd name="adj1" fmla="val 35154"/>
              <a:gd name="adj2" fmla="val -10892"/>
              <a:gd name="adj3" fmla="val 27628"/>
              <a:gd name="adj4" fmla="val -68613"/>
            </a:avLst>
          </a:prstGeom>
          <a:noFill/>
          <a:ln>
            <a:solidFill>
              <a:schemeClr val="bg1"/>
            </a:solidFill>
          </a:ln>
          <a:effectLst>
            <a:glow rad="63500">
              <a:srgbClr val="FF0000">
                <a:alpha val="40000"/>
              </a:srgbClr>
            </a:glow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sp>
        <p:nvSpPr>
          <p:cNvPr id="10" name="Line Callout 1 (Border and Accent Bar) 9"/>
          <p:cNvSpPr/>
          <p:nvPr/>
        </p:nvSpPr>
        <p:spPr>
          <a:xfrm rot="10800000">
            <a:off x="1031355" y="1855528"/>
            <a:ext cx="1922868" cy="1578992"/>
          </a:xfrm>
          <a:prstGeom prst="accentBorderCallout1">
            <a:avLst>
              <a:gd name="adj1" fmla="val 80525"/>
              <a:gd name="adj2" fmla="val -7552"/>
              <a:gd name="adj3" fmla="val 37855"/>
              <a:gd name="adj4" fmla="val -39439"/>
            </a:avLst>
          </a:prstGeom>
          <a:noFill/>
          <a:ln>
            <a:solidFill>
              <a:schemeClr val="bg1"/>
            </a:solidFill>
          </a:ln>
          <a:effectLst>
            <a:glow rad="63500">
              <a:schemeClr val="accent6">
                <a:lumMod val="60000"/>
                <a:lumOff val="40000"/>
                <a:alpha val="40000"/>
              </a:schemeClr>
            </a:glow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1" name="Line Callout 1 (Border and Accent Bar) 10"/>
          <p:cNvSpPr/>
          <p:nvPr/>
        </p:nvSpPr>
        <p:spPr>
          <a:xfrm>
            <a:off x="6299590" y="4785820"/>
            <a:ext cx="2560248" cy="537796"/>
          </a:xfrm>
          <a:prstGeom prst="accentBorderCallout1">
            <a:avLst>
              <a:gd name="adj1" fmla="val 77671"/>
              <a:gd name="adj2" fmla="val -8821"/>
              <a:gd name="adj3" fmla="val 38548"/>
              <a:gd name="adj4" fmla="val -39979"/>
            </a:avLst>
          </a:prstGeom>
          <a:noFill/>
          <a:ln>
            <a:solidFill>
              <a:schemeClr val="bg1"/>
            </a:solidFill>
          </a:ln>
          <a:effectLst>
            <a:glow rad="63500">
              <a:srgbClr val="92D050">
                <a:alpha val="40000"/>
              </a:srgbClr>
            </a:glow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2" name="1 - Τίτλος"/>
          <p:cNvSpPr>
            <a:spLocks noGrp="1"/>
          </p:cNvSpPr>
          <p:nvPr>
            <p:ph type="title"/>
          </p:nvPr>
        </p:nvSpPr>
        <p:spPr>
          <a:xfrm>
            <a:off x="498474" y="484094"/>
            <a:ext cx="7981292" cy="1116106"/>
          </a:xfrm>
        </p:spPr>
        <p:txBody>
          <a:bodyPr/>
          <a:lstStyle/>
          <a:p>
            <a:pPr lvl="0"/>
            <a:r>
              <a:rPr lang="en-US" sz="3400" dirty="0" smtClean="0"/>
              <a:t>Framing Welch’s approach with SoPK</a:t>
            </a:r>
            <a:endParaRPr lang="en-GB" sz="3400" dirty="0"/>
          </a:p>
        </p:txBody>
      </p:sp>
      <p:sp>
        <p:nvSpPr>
          <p:cNvPr id="15" name="TextBox 14"/>
          <p:cNvSpPr txBox="1"/>
          <p:nvPr/>
        </p:nvSpPr>
        <p:spPr>
          <a:xfrm>
            <a:off x="1031356" y="1874775"/>
            <a:ext cx="206271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1200" dirty="0" smtClean="0"/>
              <a:t>Individual responsibility</a:t>
            </a:r>
          </a:p>
          <a:p>
            <a:pPr>
              <a:buFont typeface="Wingdings" pitchFamily="2" charset="2"/>
              <a:buChar char="ü"/>
            </a:pPr>
            <a:r>
              <a:rPr lang="en-US" sz="1200" dirty="0" smtClean="0">
                <a:sym typeface="Wingdings" pitchFamily="2" charset="2"/>
              </a:rPr>
              <a:t>Internal competition </a:t>
            </a:r>
          </a:p>
          <a:p>
            <a:pPr>
              <a:buFont typeface="Wingdings" pitchFamily="2" charset="2"/>
              <a:buChar char="ü"/>
            </a:pPr>
            <a:r>
              <a:rPr lang="en-US" sz="1200" dirty="0" smtClean="0">
                <a:sym typeface="Wingdings" pitchFamily="2" charset="2"/>
              </a:rPr>
              <a:t>Budgeting</a:t>
            </a:r>
          </a:p>
          <a:p>
            <a:pPr>
              <a:buFont typeface="Wingdings" pitchFamily="2" charset="2"/>
              <a:buChar char="ü"/>
            </a:pPr>
            <a:r>
              <a:rPr lang="en-US" sz="1200" dirty="0" smtClean="0">
                <a:sym typeface="Wingdings" pitchFamily="2" charset="2"/>
              </a:rPr>
              <a:t>Strict policy</a:t>
            </a:r>
          </a:p>
          <a:p>
            <a:pPr>
              <a:buFont typeface="Wingdings" pitchFamily="2" charset="2"/>
              <a:buChar char="ü"/>
            </a:pPr>
            <a:r>
              <a:rPr lang="en-US" sz="1200" dirty="0" smtClean="0">
                <a:sym typeface="Wingdings" pitchFamily="2" charset="2"/>
              </a:rPr>
              <a:t>Levels of hierarchy</a:t>
            </a:r>
          </a:p>
          <a:p>
            <a:pPr>
              <a:buFont typeface="Wingdings" pitchFamily="2" charset="2"/>
              <a:buChar char="ü"/>
            </a:pPr>
            <a:r>
              <a:rPr lang="en-US" sz="1200" dirty="0" smtClean="0">
                <a:sym typeface="Wingdings" pitchFamily="2" charset="2"/>
              </a:rPr>
              <a:t>Performance rating </a:t>
            </a:r>
          </a:p>
          <a:p>
            <a:pPr>
              <a:buFont typeface="Wingdings" pitchFamily="2" charset="2"/>
              <a:buChar char="ü"/>
            </a:pPr>
            <a:r>
              <a:rPr lang="en-US" sz="1200" dirty="0" smtClean="0"/>
              <a:t>I</a:t>
            </a:r>
            <a:r>
              <a:rPr lang="bg-BG" sz="1200" dirty="0" smtClean="0"/>
              <a:t>ndividual contribution</a:t>
            </a:r>
            <a:r>
              <a:rPr lang="en-US" sz="1200" dirty="0" smtClean="0"/>
              <a:t>  undermining team spirit</a:t>
            </a:r>
            <a:endParaRPr lang="bg-BG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6336070" y="4837812"/>
            <a:ext cx="25237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1200" dirty="0" smtClean="0"/>
              <a:t>Repress creativity &amp; innovation</a:t>
            </a:r>
          </a:p>
          <a:p>
            <a:pPr>
              <a:buFont typeface="Wingdings" pitchFamily="2" charset="2"/>
              <a:buChar char="ü"/>
            </a:pPr>
            <a:r>
              <a:rPr lang="en-US" sz="1200" dirty="0" smtClean="0"/>
              <a:t>Part of all strata of management</a:t>
            </a:r>
            <a:endParaRPr lang="bg-BG" sz="1200" dirty="0" smtClean="0"/>
          </a:p>
        </p:txBody>
      </p:sp>
      <p:sp>
        <p:nvSpPr>
          <p:cNvPr id="19" name="TextBox 18"/>
          <p:cNvSpPr txBox="1"/>
          <p:nvPr/>
        </p:nvSpPr>
        <p:spPr>
          <a:xfrm>
            <a:off x="340242" y="5133039"/>
            <a:ext cx="33705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1200" dirty="0" smtClean="0"/>
              <a:t>Lower moral, productivity &amp; communication</a:t>
            </a:r>
          </a:p>
          <a:p>
            <a:pPr>
              <a:buFont typeface="Wingdings" pitchFamily="2" charset="2"/>
              <a:buChar char="ü"/>
            </a:pPr>
            <a:r>
              <a:rPr lang="en-US" sz="1200" dirty="0" smtClean="0"/>
              <a:t>Interdepartmental relationships</a:t>
            </a:r>
          </a:p>
          <a:p>
            <a:pPr>
              <a:buFont typeface="Wingdings" pitchFamily="2" charset="2"/>
              <a:buChar char="ü"/>
            </a:pPr>
            <a:r>
              <a:rPr lang="en-US" sz="1200" dirty="0" smtClean="0"/>
              <a:t>Lack of measure techniques for loyalty</a:t>
            </a:r>
          </a:p>
          <a:p>
            <a:pPr>
              <a:buFont typeface="Wingdings" pitchFamily="2" charset="2"/>
              <a:buChar char="ü"/>
            </a:pPr>
            <a:r>
              <a:rPr lang="en-US" sz="1200" dirty="0" smtClean="0"/>
              <a:t>Change in performance levels 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5910324" y="2131344"/>
            <a:ext cx="2135913" cy="1130619"/>
            <a:chOff x="0" y="0"/>
            <a:chExt cx="3657600" cy="1371600"/>
          </a:xfrm>
        </p:grpSpPr>
        <p:cxnSp>
          <p:nvCxnSpPr>
            <p:cNvPr id="14" name="Straight Connector 13"/>
            <p:cNvCxnSpPr/>
            <p:nvPr/>
          </p:nvCxnSpPr>
          <p:spPr>
            <a:xfrm>
              <a:off x="0" y="0"/>
              <a:ext cx="3657600" cy="0"/>
            </a:xfrm>
            <a:prstGeom prst="line">
              <a:avLst/>
            </a:prstGeom>
            <a:ln>
              <a:solidFill>
                <a:schemeClr val="tx2">
                  <a:lumMod val="75000"/>
                  <a:lumOff val="25000"/>
                </a:schemeClr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0" y="685800"/>
              <a:ext cx="3657600" cy="0"/>
            </a:xfrm>
            <a:prstGeom prst="line">
              <a:avLst/>
            </a:prstGeom>
            <a:ln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0" y="1371600"/>
              <a:ext cx="3657600" cy="0"/>
            </a:xfrm>
            <a:prstGeom prst="line">
              <a:avLst/>
            </a:prstGeom>
            <a:ln>
              <a:solidFill>
                <a:schemeClr val="tx2">
                  <a:lumMod val="75000"/>
                  <a:lumOff val="25000"/>
                </a:schemeClr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/>
          <p:cNvGrpSpPr/>
          <p:nvPr/>
        </p:nvGrpSpPr>
        <p:grpSpPr>
          <a:xfrm>
            <a:off x="6047221" y="2177220"/>
            <a:ext cx="1730574" cy="964905"/>
            <a:chOff x="5550730" y="2576958"/>
            <a:chExt cx="1730574" cy="964905"/>
          </a:xfrm>
        </p:grpSpPr>
        <p:cxnSp>
          <p:nvCxnSpPr>
            <p:cNvPr id="21" name="Straight Connector 20"/>
            <p:cNvCxnSpPr/>
            <p:nvPr/>
          </p:nvCxnSpPr>
          <p:spPr>
            <a:xfrm flipV="1">
              <a:off x="5550730" y="2752395"/>
              <a:ext cx="364331" cy="526312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5915061" y="2752395"/>
              <a:ext cx="91083" cy="350874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V="1">
              <a:off x="6006144" y="2927832"/>
              <a:ext cx="91083" cy="175437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flipH="1" flipV="1">
              <a:off x="6097227" y="2927832"/>
              <a:ext cx="91083" cy="350874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V="1">
              <a:off x="7099138" y="3190988"/>
              <a:ext cx="182166" cy="350874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V="1">
              <a:off x="6188310" y="2840114"/>
              <a:ext cx="273248" cy="438593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6461558" y="2840114"/>
              <a:ext cx="91083" cy="175437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flipV="1">
              <a:off x="6552641" y="2576958"/>
              <a:ext cx="273248" cy="438593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flipH="1" flipV="1">
              <a:off x="6825889" y="2576958"/>
              <a:ext cx="273248" cy="964905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30" name="Hexagon 29"/>
          <p:cNvSpPr/>
          <p:nvPr/>
        </p:nvSpPr>
        <p:spPr>
          <a:xfrm>
            <a:off x="5988062" y="2815861"/>
            <a:ext cx="118318" cy="126215"/>
          </a:xfrm>
          <a:prstGeom prst="hexagon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 flipH="1" flipV="1">
            <a:off x="7777795" y="2791250"/>
            <a:ext cx="212527" cy="64327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2" name="Oval 31"/>
          <p:cNvSpPr/>
          <p:nvPr/>
        </p:nvSpPr>
        <p:spPr>
          <a:xfrm>
            <a:off x="7234688" y="2115761"/>
            <a:ext cx="158948" cy="188054"/>
          </a:xfrm>
          <a:prstGeom prst="ellipse">
            <a:avLst/>
          </a:prstGeom>
          <a:noFill/>
          <a:ln w="25400">
            <a:solidFill>
              <a:srgbClr val="FF0000"/>
            </a:solidFill>
          </a:ln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3" name="Oval 32"/>
          <p:cNvSpPr/>
          <p:nvPr/>
        </p:nvSpPr>
        <p:spPr>
          <a:xfrm>
            <a:off x="7510216" y="3018407"/>
            <a:ext cx="158948" cy="188054"/>
          </a:xfrm>
          <a:prstGeom prst="ellipse">
            <a:avLst/>
          </a:prstGeom>
          <a:noFill/>
          <a:ln w="25400">
            <a:solidFill>
              <a:srgbClr val="FF0000"/>
            </a:solidFill>
          </a:ln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26" presetClass="emph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1000" tmFilter="0, 0; .2, .5; .8, .5; 1, 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500" autoRev="1" fill="hold"/>
                                        <p:tgtEl>
                                          <p:spTgt spid="205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3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0" presetClass="pat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4959E-7 -1.94535E-7 C 0.00139 -0.00602 0.00504 -0.00602 0.00695 -0.01274 C 0.00747 -0.01505 0.00799 -0.01737 0.00868 -0.01945 C 0.00886 -0.02061 0.00868 -0.02246 0.00955 -0.02293 C 0.01111 -0.02455 0.01459 -0.02756 0.01459 -0.02733 C 0.01511 -0.02872 0.01545 -0.03011 0.01632 -0.03103 C 0.01702 -0.03219 0.01823 -0.03242 0.01893 -0.03335 C 0.02118 -0.03729 0.02049 -0.04076 0.02414 -0.04377 C 0.02518 -0.0484 0.02605 -0.05049 0.02935 -0.0528 C 0.03108 -0.06021 0.03386 -0.06832 0.0389 -0.07249 C 0.03907 -0.07365 0.0389 -0.07666 0.03976 -0.07596 C 0.0415 -0.0748 0.04081 -0.07063 0.0415 -0.06786 C 0.04324 -0.05998 0.04185 -0.05234 0.04654 -0.04609 C 0.04862 -0.03775 0.04983 -0.0308 0.05088 -0.02177 C 0.05192 -0.0264 0.05296 -0.03497 0.05522 -0.03914 C 0.05904 -0.04724 0.058 -0.04354 0.05956 -0.04956 C 0.06268 -0.03659 0.06321 -0.02084 0.06911 -0.00926 C 0.06928 -0.00811 0.06946 -0.00695 0.0698 -0.00579 C 0.06998 -0.00463 0.0698 -0.00185 0.07067 -0.00232 C 0.07501 -0.00602 0.07345 -0.01135 0.07588 -0.01598 C 0.07814 -0.02061 0.08317 -0.02802 0.08456 -0.03335 C 0.0863 -0.04053 0.09012 -0.0491 0.09498 -0.0528 C 0.09654 -0.05628 0.09828 -0.05998 0.10002 -0.06322 C 0.10349 -0.05628 0.10609 -0.04493 0.1113 -0.0403 C 0.11373 -0.04539 0.11252 -0.04979 0.11651 -0.0528 C 0.11738 -0.05836 0.11825 -0.06021 0.12172 -0.06322 C 0.12363 -0.0711 0.12832 -0.07689 0.1311 -0.08407 C 0.13336 -0.09032 0.13596 -0.0968 0.13891 -0.10236 C 0.13926 -0.10005 0.14065 -0.0924 0.14152 -0.09078 C 0.14256 -0.0887 0.14499 -0.08407 0.14499 -0.08383 C 0.14568 -0.07851 0.14655 -0.07411 0.14846 -0.06901 C 0.15211 -0.04446 0.15524 -0.02061 0.16131 0.00347 C 0.16305 0.01042 0.16617 0.01667 0.16739 0.02409 C 0.16808 0.02895 0.16999 0.03914 0.16999 0.03937 C 0.17173 0.02964 0.17416 0.02061 0.18024 0.01505 C 0.18128 0.01042 0.18389 0.0088 0.18545 0.00463 C 0.18753 -0.00185 0.18805 -0.0088 0.19066 -0.01482 " pathEditMode="fixed" rAng="0" ptsTypes="ffffffffffffffffffffffffffffffffffffA">
                                      <p:cBhvr>
                                        <p:cTn id="62" dur="5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533" y="-3150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9066 -0.01482 L 0.21583 0.08523 " pathEditMode="relative" rAng="0" ptsTypes="AA">
                                      <p:cBhvr>
                                        <p:cTn id="7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" y="50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00"/>
                            </p:stCondLst>
                            <p:childTnLst>
                              <p:par>
                                <p:cTn id="7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2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00"/>
                            </p:stCondLst>
                            <p:childTnLst>
                              <p:par>
                                <p:cTn id="9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3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500"/>
                            </p:stCondLst>
                            <p:childTnLst>
                              <p:par>
                                <p:cTn id="9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5" grpId="0"/>
      <p:bldP spid="17" grpId="0"/>
      <p:bldP spid="19" grpId="0"/>
      <p:bldP spid="30" grpId="0" animBg="1"/>
      <p:bldP spid="30" grpId="1" animBg="1"/>
      <p:bldP spid="30" grpId="2" animBg="1"/>
      <p:bldP spid="32" grpId="0" animBg="1"/>
      <p:bldP spid="3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SoPK          Welch’s approach </a:t>
            </a:r>
            <a:endParaRPr lang="en-GB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D57E4-7321-FA43-AD96-032F1D6A3031}" type="slidenum">
              <a:rPr lang="en-US" smtClean="0"/>
              <a:pPr/>
              <a:t>9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86040" y="2116036"/>
          <a:ext cx="8343565" cy="37373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3775"/>
                <a:gridCol w="1730327"/>
                <a:gridCol w="1589649"/>
                <a:gridCol w="1758709"/>
                <a:gridCol w="1511105"/>
              </a:tblGrid>
              <a:tr h="485336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charset="0"/>
                        <a:ea typeface="ＭＳ Ｐゴシック" charset="-128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Appreciation of system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Theory of knowledge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Psychology of change 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Knowledge of variation</a:t>
                      </a:r>
                    </a:p>
                  </a:txBody>
                  <a:tcPr horzOverflow="overflow"/>
                </a:tc>
              </a:tr>
              <a:tr h="614289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People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bg-BG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-128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-128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-128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          </a:t>
                      </a:r>
                    </a:p>
                  </a:txBody>
                  <a:tcPr horzOverflow="overflow"/>
                </a:tc>
              </a:tr>
              <a:tr h="614289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Reward 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bg-BG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-128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bg-BG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-128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-128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bg-BG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-128"/>
                      </a:endParaRPr>
                    </a:p>
                  </a:txBody>
                  <a:tcPr horzOverflow="overflow"/>
                </a:tc>
              </a:tr>
              <a:tr h="614289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Leadership 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-128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-128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-128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-128"/>
                      </a:endParaRPr>
                    </a:p>
                  </a:txBody>
                  <a:tcPr horzOverflow="overflow"/>
                </a:tc>
              </a:tr>
              <a:tr h="614289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System Improvements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-128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-128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-128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-128"/>
                      </a:endParaRPr>
                    </a:p>
                  </a:txBody>
                  <a:tcPr horzOverflow="overflow"/>
                </a:tc>
              </a:tr>
              <a:tr h="614289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Process 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-128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bg-BG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-128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bg-BG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-128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-128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  <p:pic>
        <p:nvPicPr>
          <p:cNvPr id="1027" name="Picture 3" descr="C:\Users\Ivo Stoykov\Desktop\purplepass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94580" y="5317679"/>
            <a:ext cx="476250" cy="466725"/>
          </a:xfrm>
          <a:prstGeom prst="rect">
            <a:avLst/>
          </a:prstGeom>
          <a:noFill/>
        </p:spPr>
      </p:pic>
      <p:pic>
        <p:nvPicPr>
          <p:cNvPr id="9" name="Picture 3" descr="C:\Users\Ivo Stoykov\Desktop\purplepass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91368" y="4698554"/>
            <a:ext cx="476250" cy="466725"/>
          </a:xfrm>
          <a:prstGeom prst="rect">
            <a:avLst/>
          </a:prstGeom>
          <a:noFill/>
        </p:spPr>
      </p:pic>
      <p:pic>
        <p:nvPicPr>
          <p:cNvPr id="10" name="Picture 3" descr="C:\Users\Ivo Stoykov\Desktop\purplepass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91368" y="2848240"/>
            <a:ext cx="476250" cy="466725"/>
          </a:xfrm>
          <a:prstGeom prst="rect">
            <a:avLst/>
          </a:prstGeom>
          <a:noFill/>
        </p:spPr>
      </p:pic>
      <p:pic>
        <p:nvPicPr>
          <p:cNvPr id="11" name="Picture 3" descr="C:\Users\Ivo Stoykov\Desktop\purplepass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91368" y="4058223"/>
            <a:ext cx="476250" cy="466725"/>
          </a:xfrm>
          <a:prstGeom prst="rect">
            <a:avLst/>
          </a:prstGeom>
          <a:noFill/>
        </p:spPr>
      </p:pic>
      <p:pic>
        <p:nvPicPr>
          <p:cNvPr id="12" name="Picture 3" descr="C:\Users\Ivo Stoykov\Desktop\purplepass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01260" y="2843146"/>
            <a:ext cx="476250" cy="466725"/>
          </a:xfrm>
          <a:prstGeom prst="rect">
            <a:avLst/>
          </a:prstGeom>
          <a:noFill/>
        </p:spPr>
      </p:pic>
      <p:pic>
        <p:nvPicPr>
          <p:cNvPr id="13" name="Picture 3" descr="C:\Users\Ivo Stoykov\Desktop\purplepass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01260" y="3469829"/>
            <a:ext cx="476250" cy="466725"/>
          </a:xfrm>
          <a:prstGeom prst="rect">
            <a:avLst/>
          </a:prstGeom>
          <a:noFill/>
        </p:spPr>
      </p:pic>
      <p:pic>
        <p:nvPicPr>
          <p:cNvPr id="14" name="Picture 3" descr="C:\Users\Ivo Stoykov\Desktop\purplepass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01260" y="4064856"/>
            <a:ext cx="476250" cy="466725"/>
          </a:xfrm>
          <a:prstGeom prst="rect">
            <a:avLst/>
          </a:prstGeom>
          <a:noFill/>
        </p:spPr>
      </p:pic>
      <p:pic>
        <p:nvPicPr>
          <p:cNvPr id="15" name="Picture 3" descr="C:\Users\Ivo Stoykov\Desktop\purplepass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81503" y="4695357"/>
            <a:ext cx="476250" cy="466725"/>
          </a:xfrm>
          <a:prstGeom prst="rect">
            <a:avLst/>
          </a:prstGeom>
          <a:noFill/>
        </p:spPr>
      </p:pic>
      <p:pic>
        <p:nvPicPr>
          <p:cNvPr id="16" name="Picture 3" descr="C:\Users\Ivo Stoykov\Desktop\purplepass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19481" y="4058461"/>
            <a:ext cx="476250" cy="466725"/>
          </a:xfrm>
          <a:prstGeom prst="rect">
            <a:avLst/>
          </a:prstGeom>
          <a:noFill/>
        </p:spPr>
      </p:pic>
      <p:pic>
        <p:nvPicPr>
          <p:cNvPr id="17" name="Picture 3" descr="C:\Users\Ivo Stoykov\Desktop\purplepass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19481" y="4698554"/>
            <a:ext cx="476250" cy="466725"/>
          </a:xfrm>
          <a:prstGeom prst="rect">
            <a:avLst/>
          </a:prstGeom>
          <a:noFill/>
        </p:spPr>
      </p:pic>
      <p:pic>
        <p:nvPicPr>
          <p:cNvPr id="18" name="Picture 3" descr="C:\Users\Ivo Stoykov\Desktop\purplepass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19481" y="5318605"/>
            <a:ext cx="476250" cy="466725"/>
          </a:xfrm>
          <a:prstGeom prst="rect">
            <a:avLst/>
          </a:prstGeom>
          <a:noFill/>
        </p:spPr>
      </p:pic>
      <p:sp>
        <p:nvSpPr>
          <p:cNvPr id="22" name="Multiply 21"/>
          <p:cNvSpPr/>
          <p:nvPr/>
        </p:nvSpPr>
        <p:spPr>
          <a:xfrm>
            <a:off x="2726479" y="3469284"/>
            <a:ext cx="407964" cy="407964"/>
          </a:xfrm>
          <a:prstGeom prst="mathMultiply">
            <a:avLst>
              <a:gd name="adj1" fmla="val 16624"/>
            </a:avLst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4" name="Multiply 23"/>
          <p:cNvSpPr/>
          <p:nvPr/>
        </p:nvSpPr>
        <p:spPr>
          <a:xfrm>
            <a:off x="4349021" y="5376440"/>
            <a:ext cx="407964" cy="407964"/>
          </a:xfrm>
          <a:prstGeom prst="mathMultiply">
            <a:avLst>
              <a:gd name="adj1" fmla="val 16624"/>
            </a:avLst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5" name="Multiply 24"/>
          <p:cNvSpPr/>
          <p:nvPr/>
        </p:nvSpPr>
        <p:spPr>
          <a:xfrm>
            <a:off x="6092136" y="5376440"/>
            <a:ext cx="407964" cy="407964"/>
          </a:xfrm>
          <a:prstGeom prst="mathMultiply">
            <a:avLst>
              <a:gd name="adj1" fmla="val 16624"/>
            </a:avLst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7" name="Multiply 26"/>
          <p:cNvSpPr/>
          <p:nvPr/>
        </p:nvSpPr>
        <p:spPr>
          <a:xfrm>
            <a:off x="7619481" y="3497859"/>
            <a:ext cx="407964" cy="407964"/>
          </a:xfrm>
          <a:prstGeom prst="mathMultiply">
            <a:avLst>
              <a:gd name="adj1" fmla="val 16624"/>
            </a:avLst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30" name="Straight Connector 29"/>
          <p:cNvCxnSpPr/>
          <p:nvPr/>
        </p:nvCxnSpPr>
        <p:spPr>
          <a:xfrm>
            <a:off x="286040" y="2116036"/>
            <a:ext cx="1747586" cy="61982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307985" y="2400096"/>
            <a:ext cx="95829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200" b="1" dirty="0" smtClean="0">
                <a:solidFill>
                  <a:schemeClr val="bg1"/>
                </a:solidFill>
                <a:latin typeface="Calibri" charset="0"/>
                <a:ea typeface="ＭＳ Ｐゴシック" charset="-128"/>
              </a:rPr>
              <a:t>Jack Welch</a:t>
            </a:r>
          </a:p>
          <a:p>
            <a:endParaRPr lang="bg-BG" dirty="0"/>
          </a:p>
        </p:txBody>
      </p:sp>
      <p:sp>
        <p:nvSpPr>
          <p:cNvPr id="32" name="TextBox 31"/>
          <p:cNvSpPr txBox="1"/>
          <p:nvPr/>
        </p:nvSpPr>
        <p:spPr>
          <a:xfrm>
            <a:off x="1258208" y="2199318"/>
            <a:ext cx="5068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  <a:latin typeface="Calibri" charset="0"/>
                <a:ea typeface="ＭＳ Ｐゴシック" charset="-128"/>
              </a:rPr>
              <a:t>SoPK</a:t>
            </a:r>
            <a:endParaRPr lang="bg-BG" sz="1200" b="1" dirty="0" smtClean="0">
              <a:solidFill>
                <a:schemeClr val="bg1"/>
              </a:solidFill>
              <a:latin typeface="Calibri" charset="0"/>
              <a:ea typeface="ＭＳ Ｐゴシック" charset="-128"/>
            </a:endParaRPr>
          </a:p>
        </p:txBody>
      </p:sp>
      <p:pic>
        <p:nvPicPr>
          <p:cNvPr id="1029" name="Picture 5" descr="C:\Users\Ivo Stoykov\Desktop\VS%20log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65078" y="484094"/>
            <a:ext cx="689144" cy="540840"/>
          </a:xfrm>
          <a:prstGeom prst="rect">
            <a:avLst/>
          </a:prstGeom>
          <a:noFill/>
        </p:spPr>
      </p:pic>
      <p:pic>
        <p:nvPicPr>
          <p:cNvPr id="35" name="Picture 3" descr="C:\Users\Ivo Stoykov\Desktop\purplepass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94580" y="4687178"/>
            <a:ext cx="476250" cy="466725"/>
          </a:xfrm>
          <a:prstGeom prst="rect">
            <a:avLst/>
          </a:prstGeom>
          <a:noFill/>
        </p:spPr>
      </p:pic>
      <p:pic>
        <p:nvPicPr>
          <p:cNvPr id="36" name="Picture 3" descr="C:\Users\Ivo Stoykov\Desktop\purplepass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94580" y="4066515"/>
            <a:ext cx="476250" cy="466725"/>
          </a:xfrm>
          <a:prstGeom prst="rect">
            <a:avLst/>
          </a:prstGeom>
          <a:noFill/>
        </p:spPr>
      </p:pic>
      <p:sp>
        <p:nvSpPr>
          <p:cNvPr id="29" name="Donut 28"/>
          <p:cNvSpPr/>
          <p:nvPr/>
        </p:nvSpPr>
        <p:spPr>
          <a:xfrm>
            <a:off x="509107" y="5959682"/>
            <a:ext cx="192642" cy="217833"/>
          </a:xfrm>
          <a:prstGeom prst="donut">
            <a:avLst>
              <a:gd name="adj" fmla="val 24228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tx1"/>
              </a:solidFill>
            </a:endParaRPr>
          </a:p>
        </p:txBody>
      </p:sp>
      <p:sp>
        <p:nvSpPr>
          <p:cNvPr id="33" name="Multiply 32"/>
          <p:cNvSpPr/>
          <p:nvPr/>
        </p:nvSpPr>
        <p:spPr>
          <a:xfrm>
            <a:off x="472720" y="6210929"/>
            <a:ext cx="260928" cy="264292"/>
          </a:xfrm>
          <a:prstGeom prst="mathMultiply">
            <a:avLst>
              <a:gd name="adj1" fmla="val 16624"/>
            </a:avLst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pic>
        <p:nvPicPr>
          <p:cNvPr id="34" name="Picture 3" descr="C:\Users\Ivo Stoykov\Desktop\purplepass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2087" y="6517753"/>
            <a:ext cx="283513" cy="277843"/>
          </a:xfrm>
          <a:prstGeom prst="rect">
            <a:avLst/>
          </a:prstGeom>
          <a:noFill/>
        </p:spPr>
      </p:pic>
      <p:sp>
        <p:nvSpPr>
          <p:cNvPr id="37" name="TextBox 36"/>
          <p:cNvSpPr txBox="1"/>
          <p:nvPr/>
        </p:nvSpPr>
        <p:spPr>
          <a:xfrm>
            <a:off x="692435" y="6204782"/>
            <a:ext cx="12629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/>
              <a:t>- Contradicting</a:t>
            </a:r>
            <a:endParaRPr lang="bg-BG" sz="1200" i="1" dirty="0"/>
          </a:p>
        </p:txBody>
      </p:sp>
      <p:sp>
        <p:nvSpPr>
          <p:cNvPr id="38" name="TextBox 37"/>
          <p:cNvSpPr txBox="1"/>
          <p:nvPr/>
        </p:nvSpPr>
        <p:spPr>
          <a:xfrm>
            <a:off x="685588" y="6517753"/>
            <a:ext cx="958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/>
              <a:t>-  Agreeing</a:t>
            </a:r>
            <a:endParaRPr lang="bg-BG" sz="1200" i="1" dirty="0"/>
          </a:p>
        </p:txBody>
      </p:sp>
      <p:sp>
        <p:nvSpPr>
          <p:cNvPr id="41" name="TextBox 40"/>
          <p:cNvSpPr txBox="1"/>
          <p:nvPr/>
        </p:nvSpPr>
        <p:spPr>
          <a:xfrm>
            <a:off x="685588" y="5933930"/>
            <a:ext cx="7441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/>
              <a:t>-  NAND</a:t>
            </a:r>
            <a:endParaRPr lang="bg-BG" sz="1200" i="1" dirty="0"/>
          </a:p>
        </p:txBody>
      </p:sp>
      <p:sp>
        <p:nvSpPr>
          <p:cNvPr id="43" name="Multiply 42"/>
          <p:cNvSpPr/>
          <p:nvPr/>
        </p:nvSpPr>
        <p:spPr>
          <a:xfrm>
            <a:off x="2726479" y="2879663"/>
            <a:ext cx="407964" cy="407964"/>
          </a:xfrm>
          <a:prstGeom prst="mathMultiply">
            <a:avLst>
              <a:gd name="adj1" fmla="val 16624"/>
            </a:avLst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45" name="Donut 44"/>
          <p:cNvSpPr/>
          <p:nvPr/>
        </p:nvSpPr>
        <p:spPr>
          <a:xfrm>
            <a:off x="7675199" y="2890296"/>
            <a:ext cx="324000" cy="324000"/>
          </a:xfrm>
          <a:prstGeom prst="donut">
            <a:avLst>
              <a:gd name="adj" fmla="val 24228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tx1"/>
              </a:solidFill>
            </a:endParaRPr>
          </a:p>
        </p:txBody>
      </p:sp>
      <p:sp>
        <p:nvSpPr>
          <p:cNvPr id="46" name="Donut 45"/>
          <p:cNvSpPr/>
          <p:nvPr/>
        </p:nvSpPr>
        <p:spPr>
          <a:xfrm>
            <a:off x="4349021" y="3497859"/>
            <a:ext cx="324000" cy="324000"/>
          </a:xfrm>
          <a:prstGeom prst="donut">
            <a:avLst>
              <a:gd name="adj" fmla="val 24228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tx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744659" y="6517753"/>
            <a:ext cx="25477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 smtClean="0"/>
              <a:t>Source:  Team’s brainstorming</a:t>
            </a:r>
            <a:endParaRPr lang="bg-BG" sz="1200" i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5" grpId="0" animBg="1"/>
      <p:bldP spid="27" grpId="0" animBg="1"/>
      <p:bldP spid="29" grpId="0" animBg="1"/>
      <p:bldP spid="41" grpId="0"/>
      <p:bldP spid="43" grpId="0" animBg="1"/>
      <p:bldP spid="45" grpId="0" animBg="1"/>
      <p:bldP spid="46" grpId="0" animBg="1"/>
    </p:bldLst>
  </p:timing>
</p:sld>
</file>

<file path=ppt/theme/theme1.xml><?xml version="1.0" encoding="utf-8"?>
<a:theme xmlns:a="http://schemas.openxmlformats.org/drawingml/2006/main" name="Advantage">
  <a:themeElements>
    <a:clrScheme name="Advantage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Advantage">
      <a:majorFont>
        <a:latin typeface="Rockwell"/>
        <a:ea typeface=""/>
        <a:cs typeface=""/>
        <a:font script="Jpan" typeface="ＭＳ ゴシック"/>
      </a:majorFont>
      <a:minorFont>
        <a:latin typeface="Rockwell"/>
        <a:ea typeface=""/>
        <a:cs typeface=""/>
        <a:font script="Jpan" typeface="ＭＳ ゴシック"/>
      </a:minorFont>
    </a:fontScheme>
    <a:fmtScheme name="Ad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Advantage">
    <a:dk1>
      <a:sysClr val="windowText" lastClr="000000"/>
    </a:dk1>
    <a:lt1>
      <a:sysClr val="window" lastClr="FFFFFF"/>
    </a:lt1>
    <a:dk2>
      <a:srgbClr val="2B142D"/>
    </a:dk2>
    <a:lt2>
      <a:srgbClr val="C3AFCC"/>
    </a:lt2>
    <a:accent1>
      <a:srgbClr val="663366"/>
    </a:accent1>
    <a:accent2>
      <a:srgbClr val="330F42"/>
    </a:accent2>
    <a:accent3>
      <a:srgbClr val="666699"/>
    </a:accent3>
    <a:accent4>
      <a:srgbClr val="999966"/>
    </a:accent4>
    <a:accent5>
      <a:srgbClr val="F7901E"/>
    </a:accent5>
    <a:accent6>
      <a:srgbClr val="A3A101"/>
    </a:accent6>
    <a:hlink>
      <a:srgbClr val="BC5FBC"/>
    </a:hlink>
    <a:folHlink>
      <a:srgbClr val="9775A7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1521</TotalTime>
  <Words>956</Words>
  <Application>Microsoft Macintosh PowerPoint</Application>
  <PresentationFormat>On-screen Show (4:3)</PresentationFormat>
  <Paragraphs>144</Paragraphs>
  <Slides>14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Advantage</vt:lpstr>
      <vt:lpstr>Promotion &amp; Firing Policy</vt:lpstr>
      <vt:lpstr>Presentation’s Outline</vt:lpstr>
      <vt:lpstr>Understanding Welch’s approach</vt:lpstr>
      <vt:lpstr>PowerPoint Presentation</vt:lpstr>
      <vt:lpstr>Forced Ranking</vt:lpstr>
      <vt:lpstr>The Vitality Curve</vt:lpstr>
      <vt:lpstr>Vitality Curve in GE</vt:lpstr>
      <vt:lpstr>Framing Welch’s approach with SoPK</vt:lpstr>
      <vt:lpstr>SoPK          Welch’s approach </vt:lpstr>
      <vt:lpstr>Conclusions</vt:lpstr>
      <vt:lpstr>Further Discussion</vt:lpstr>
      <vt:lpstr>References 1/2</vt:lpstr>
      <vt:lpstr>References 2/2</vt:lpstr>
      <vt:lpstr>Thank you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 SHEN</dc:creator>
  <cp:lastModifiedBy>surya saha</cp:lastModifiedBy>
  <cp:revision>90</cp:revision>
  <dcterms:created xsi:type="dcterms:W3CDTF">2011-02-09T11:32:21Z</dcterms:created>
  <dcterms:modified xsi:type="dcterms:W3CDTF">2011-02-23T18:48:01Z</dcterms:modified>
</cp:coreProperties>
</file>