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15"/>
  </p:notesMasterIdLst>
  <p:handoutMasterIdLst>
    <p:handoutMasterId r:id="rId16"/>
  </p:handoutMasterIdLst>
  <p:sldIdLst>
    <p:sldId id="256" r:id="rId3"/>
    <p:sldId id="277" r:id="rId4"/>
    <p:sldId id="278" r:id="rId5"/>
    <p:sldId id="273" r:id="rId6"/>
    <p:sldId id="281" r:id="rId7"/>
    <p:sldId id="259" r:id="rId8"/>
    <p:sldId id="283" r:id="rId9"/>
    <p:sldId id="285" r:id="rId10"/>
    <p:sldId id="282" r:id="rId11"/>
    <p:sldId id="286" r:id="rId12"/>
    <p:sldId id="287" r:id="rId13"/>
    <p:sldId id="28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49" autoAdjust="0"/>
  </p:normalViewPr>
  <p:slideViewPr>
    <p:cSldViewPr>
      <p:cViewPr>
        <p:scale>
          <a:sx n="70" d="100"/>
          <a:sy n="70" d="100"/>
        </p:scale>
        <p:origin x="-516"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D66660-1D4E-41B0-B49B-196B9882DC81}" type="datetimeFigureOut">
              <a:rPr lang="en-US" smtClean="0"/>
              <a:pPr/>
              <a:t>2/22/2011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CFEC37C-2164-43E7-8DDB-145C057FFFDF}" type="slidenum">
              <a:rPr lang="en-US" smtClean="0"/>
              <a:pPr/>
              <a:t>‹#›</a:t>
            </a:fld>
            <a:endParaRPr lang="en-US"/>
          </a:p>
        </p:txBody>
      </p:sp>
    </p:spTree>
    <p:extLst>
      <p:ext uri="{BB962C8B-B14F-4D97-AF65-F5344CB8AC3E}">
        <p14:creationId xmlns:p14="http://schemas.microsoft.com/office/powerpoint/2010/main" val="944185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C49A02-11D4-4433-88EA-27EA698B7664}" type="datetimeFigureOut">
              <a:rPr lang="en-US" smtClean="0"/>
              <a:pPr/>
              <a:t>2/22/2011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BC7C22-AC3E-4A2B-A931-8B1CC73E21F7}" type="slidenum">
              <a:rPr lang="en-US" smtClean="0"/>
              <a:pPr/>
              <a:t>‹#›</a:t>
            </a:fld>
            <a:endParaRPr lang="en-US"/>
          </a:p>
        </p:txBody>
      </p:sp>
    </p:spTree>
    <p:extLst>
      <p:ext uri="{BB962C8B-B14F-4D97-AF65-F5344CB8AC3E}">
        <p14:creationId xmlns:p14="http://schemas.microsoft.com/office/powerpoint/2010/main" val="3484177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bg-BG" dirty="0"/>
          </a:p>
        </p:txBody>
      </p:sp>
      <p:sp>
        <p:nvSpPr>
          <p:cNvPr id="4" name="Slide Number Placeholder 3"/>
          <p:cNvSpPr>
            <a:spLocks noGrp="1"/>
          </p:cNvSpPr>
          <p:nvPr>
            <p:ph type="sldNum" sz="quarter" idx="10"/>
          </p:nvPr>
        </p:nvSpPr>
        <p:spPr/>
        <p:txBody>
          <a:bodyPr/>
          <a:lstStyle/>
          <a:p>
            <a:fld id="{36BC7C22-AC3E-4A2B-A931-8B1CC73E21F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Scalability – same metrics can be used at different levels of operation to access performance.</a:t>
            </a:r>
            <a:endParaRPr lang="bg-BG" dirty="0"/>
          </a:p>
        </p:txBody>
      </p:sp>
      <p:sp>
        <p:nvSpPr>
          <p:cNvPr id="4" name="Slide Number Placeholder 3"/>
          <p:cNvSpPr>
            <a:spLocks noGrp="1"/>
          </p:cNvSpPr>
          <p:nvPr>
            <p:ph type="sldNum" sz="quarter" idx="10"/>
          </p:nvPr>
        </p:nvSpPr>
        <p:spPr/>
        <p:txBody>
          <a:bodyPr/>
          <a:lstStyle/>
          <a:p>
            <a:fld id="{36BC7C22-AC3E-4A2B-A931-8B1CC73E21F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Bradley Hand ITC" pitchFamily="66" charset="0"/>
              </a:rPr>
              <a:t>Trade off between generic and specific measures </a:t>
            </a:r>
            <a:r>
              <a:rPr lang="en-US" b="0" dirty="0" smtClean="0">
                <a:latin typeface="Bradley Hand ITC" pitchFamily="66" charset="0"/>
              </a:rPr>
              <a:t>( generic can be used in future as they are less likely to look into the future and are top down while specific measures originate from bottom but cannot be measure between units)</a:t>
            </a:r>
          </a:p>
          <a:p>
            <a:endParaRPr lang="bg-BG" dirty="0"/>
          </a:p>
        </p:txBody>
      </p:sp>
      <p:sp>
        <p:nvSpPr>
          <p:cNvPr id="4" name="Slide Number Placeholder 3"/>
          <p:cNvSpPr>
            <a:spLocks noGrp="1"/>
          </p:cNvSpPr>
          <p:nvPr>
            <p:ph type="sldNum" sz="quarter" idx="10"/>
          </p:nvPr>
        </p:nvSpPr>
        <p:spPr/>
        <p:txBody>
          <a:bodyPr/>
          <a:lstStyle/>
          <a:p>
            <a:fld id="{36BC7C22-AC3E-4A2B-A931-8B1CC73E21F7}"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7" name="Picture 6" descr="target_lg.png"/>
          <p:cNvPicPr>
            <a:picLocks noChangeAspect="1"/>
          </p:cNvPicPr>
          <p:nvPr userDrawn="1"/>
        </p:nvPicPr>
        <p:blipFill>
          <a:blip r:embed="rId2" cstate="print"/>
          <a:stretch>
            <a:fillRect/>
          </a:stretch>
        </p:blipFill>
        <p:spPr>
          <a:xfrm>
            <a:off x="0" y="0"/>
            <a:ext cx="11125200" cy="6257925"/>
          </a:xfrm>
          <a:prstGeom prst="rect">
            <a:avLst/>
          </a:prstGeom>
        </p:spPr>
      </p:pic>
      <p:sp>
        <p:nvSpPr>
          <p:cNvPr id="2" name="Title 1"/>
          <p:cNvSpPr>
            <a:spLocks noGrp="1"/>
          </p:cNvSpPr>
          <p:nvPr>
            <p:ph type="ctrTitle"/>
          </p:nvPr>
        </p:nvSpPr>
        <p:spPr>
          <a:xfrm>
            <a:off x="3810000" y="3276600"/>
            <a:ext cx="5181600" cy="1470025"/>
          </a:xfrm>
        </p:spPr>
        <p:txBody>
          <a:bodyPr>
            <a:normAutofit/>
          </a:bodyPr>
          <a:lstStyle>
            <a:lvl1pPr algn="r">
              <a:defRPr sz="2800"/>
            </a:lvl1pPr>
          </a:lstStyle>
          <a:p>
            <a:r>
              <a:rPr lang="el-GR" smtClean="0"/>
              <a:t>Kλικ για επεξεργασία του τίτλου</a:t>
            </a:r>
            <a:endParaRPr lang="en-US" dirty="0"/>
          </a:p>
        </p:txBody>
      </p:sp>
      <p:sp>
        <p:nvSpPr>
          <p:cNvPr id="3" name="Subtitle 2"/>
          <p:cNvSpPr>
            <a:spLocks noGrp="1"/>
          </p:cNvSpPr>
          <p:nvPr>
            <p:ph type="subTitle" idx="1"/>
          </p:nvPr>
        </p:nvSpPr>
        <p:spPr>
          <a:xfrm>
            <a:off x="3810000" y="4191000"/>
            <a:ext cx="5181600" cy="1752600"/>
          </a:xfrm>
        </p:spPr>
        <p:txBody>
          <a:bodyPr>
            <a:normAutofit/>
          </a:bodyPr>
          <a:lstStyle>
            <a:lvl1pPr marL="0" indent="0" algn="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9EFE93-F287-4331-B820-9EE2079A43EA}" type="slidenum">
              <a:rPr lang="en-US" smtClean="0"/>
              <a:pPr/>
              <a:t>‹#›</a:t>
            </a:fld>
            <a:endParaRPr lang="en-US"/>
          </a:p>
        </p:txBody>
      </p:sp>
      <p:sp>
        <p:nvSpPr>
          <p:cNvPr id="8" name="Rectangle 7"/>
          <p:cNvSpPr/>
          <p:nvPr userDrawn="1"/>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0"/>
            <a:ext cx="5334000" cy="4602163"/>
          </a:xfrm>
        </p:spPr>
        <p:txBody>
          <a:bodyPr/>
          <a:lstStyle>
            <a:lvl1pPr>
              <a:defRPr sz="2400"/>
            </a:lvl1pPr>
            <a:lvl2pPr>
              <a:defRPr sz="2000"/>
            </a:lvl2pPr>
            <a:lvl3pPr>
              <a:defRPr sz="2000"/>
            </a:lvl3pPr>
            <a:lvl4pPr>
              <a:defRPr sz="1600"/>
            </a:lvl4pPr>
            <a:lvl5pPr>
              <a:defRPr sz="16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5943600" y="1523999"/>
            <a:ext cx="2855915" cy="4602165"/>
          </a:xfrm>
        </p:spPr>
        <p:txBody>
          <a:bodyPr/>
          <a:lstStyle>
            <a:lvl1pPr marL="0" indent="0">
              <a:lnSpc>
                <a:spcPts val="16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14" name="Title 13"/>
          <p:cNvSpPr>
            <a:spLocks noGrp="1"/>
          </p:cNvSpPr>
          <p:nvPr>
            <p:ph type="title"/>
          </p:nvPr>
        </p:nvSpPr>
        <p:spPr/>
        <p:txBody>
          <a:bodyPr/>
          <a:lstStyle/>
          <a:p>
            <a:r>
              <a:rPr lang="el-GR" smtClean="0"/>
              <a:t>Kλικ για επεξεργασία του τίτλου</a:t>
            </a:r>
            <a:endParaRPr lang="en-US"/>
          </a:p>
        </p:txBody>
      </p:sp>
      <p:sp>
        <p:nvSpPr>
          <p:cNvPr id="8" name="Text Placeholder 10"/>
          <p:cNvSpPr>
            <a:spLocks noGrp="1"/>
          </p:cNvSpPr>
          <p:nvPr>
            <p:ph type="body" sz="quarter" idx="13"/>
          </p:nvPr>
        </p:nvSpPr>
        <p:spPr>
          <a:xfrm>
            <a:off x="483000" y="914400"/>
            <a:ext cx="8251200" cy="457200"/>
          </a:xfrm>
        </p:spPr>
        <p:txBody>
          <a:bodyPr>
            <a:normAutofit/>
          </a:bodyPr>
          <a:lstStyle>
            <a:lvl1pPr>
              <a:buFontTx/>
              <a:buNone/>
              <a:defRPr sz="2400"/>
            </a:lvl1pPr>
          </a:lstStyle>
          <a:p>
            <a:pPr lvl="0"/>
            <a:r>
              <a:rPr lang="el-GR" smtClean="0"/>
              <a:t>Kλικ για επεξεργασία των στυλ του υποδείγματος</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a:t>
            </a:fld>
            <a:endParaRPr lang="en-US" dirty="0"/>
          </a:p>
        </p:txBody>
      </p:sp>
      <p:sp>
        <p:nvSpPr>
          <p:cNvPr id="9" name="Text Placeholder 8"/>
          <p:cNvSpPr>
            <a:spLocks noGrp="1"/>
          </p:cNvSpPr>
          <p:nvPr>
            <p:ph type="body" sz="quarter" idx="15"/>
          </p:nvPr>
        </p:nvSpPr>
        <p:spPr>
          <a:xfrm>
            <a:off x="3429000" y="27138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7" name="Title 6"/>
          <p:cNvSpPr>
            <a:spLocks noGrp="1"/>
          </p:cNvSpPr>
          <p:nvPr>
            <p:ph type="title"/>
          </p:nvPr>
        </p:nvSpPr>
        <p:spPr/>
        <p:txBody>
          <a:bodyPr/>
          <a:lstStyle/>
          <a:p>
            <a:r>
              <a:rPr lang="el-GR" smtClean="0"/>
              <a:t>Kλικ για επεξεργασία του τίτλου</a:t>
            </a:r>
            <a:endParaRPr lang="en-US"/>
          </a:p>
        </p:txBody>
      </p:sp>
      <p:sp>
        <p:nvSpPr>
          <p:cNvPr id="12" name="Text Placeholder 8"/>
          <p:cNvSpPr>
            <a:spLocks noGrp="1"/>
          </p:cNvSpPr>
          <p:nvPr>
            <p:ph type="body" sz="quarter" idx="16"/>
          </p:nvPr>
        </p:nvSpPr>
        <p:spPr>
          <a:xfrm>
            <a:off x="3429000" y="12954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14" name="Text Placeholder 8"/>
          <p:cNvSpPr>
            <a:spLocks noGrp="1"/>
          </p:cNvSpPr>
          <p:nvPr>
            <p:ph type="body" sz="quarter" idx="17"/>
          </p:nvPr>
        </p:nvSpPr>
        <p:spPr>
          <a:xfrm>
            <a:off x="3429000" y="20046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15" name="Text Placeholder 8"/>
          <p:cNvSpPr>
            <a:spLocks noGrp="1"/>
          </p:cNvSpPr>
          <p:nvPr>
            <p:ph type="body" sz="quarter" idx="18"/>
          </p:nvPr>
        </p:nvSpPr>
        <p:spPr>
          <a:xfrm>
            <a:off x="3429000" y="34230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16" name="Text Placeholder 8"/>
          <p:cNvSpPr>
            <a:spLocks noGrp="1"/>
          </p:cNvSpPr>
          <p:nvPr>
            <p:ph type="body" sz="quarter" idx="19"/>
          </p:nvPr>
        </p:nvSpPr>
        <p:spPr>
          <a:xfrm>
            <a:off x="3429000" y="41322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17" name="Text Placeholder 8"/>
          <p:cNvSpPr>
            <a:spLocks noGrp="1"/>
          </p:cNvSpPr>
          <p:nvPr>
            <p:ph type="body" sz="quarter" idx="20"/>
          </p:nvPr>
        </p:nvSpPr>
        <p:spPr>
          <a:xfrm>
            <a:off x="3429000" y="4841400"/>
            <a:ext cx="5257800" cy="838200"/>
          </a:xfrm>
        </p:spPr>
        <p:txBody>
          <a:bodyPr>
            <a:normAutofit/>
          </a:bodyPr>
          <a:lstStyle>
            <a:lvl1pPr marL="57150" indent="0">
              <a:buFontTx/>
              <a:buNone/>
              <a:defRPr sz="1400" baseline="0"/>
            </a:lvl1pPr>
          </a:lstStyle>
          <a:p>
            <a:pPr lvl="0"/>
            <a:r>
              <a:rPr lang="el-GR" smtClean="0"/>
              <a:t>Kλικ για επεξεργασία των στυλ του υποδείγματος</a:t>
            </a:r>
          </a:p>
        </p:txBody>
      </p:sp>
      <p:sp>
        <p:nvSpPr>
          <p:cNvPr id="13" name="Text Placeholder 10"/>
          <p:cNvSpPr>
            <a:spLocks noGrp="1"/>
          </p:cNvSpPr>
          <p:nvPr>
            <p:ph type="body" sz="quarter" idx="13"/>
          </p:nvPr>
        </p:nvSpPr>
        <p:spPr>
          <a:xfrm>
            <a:off x="936000" y="685800"/>
            <a:ext cx="7819800" cy="457200"/>
          </a:xfrm>
        </p:spPr>
        <p:txBody>
          <a:bodyPr>
            <a:normAutofit/>
          </a:bodyPr>
          <a:lstStyle>
            <a:lvl1pPr>
              <a:buFontTx/>
              <a:buNone/>
              <a:defRPr sz="1400" b="1"/>
            </a:lvl1pPr>
          </a:lstStyle>
          <a:p>
            <a:pPr lvl="0"/>
            <a:r>
              <a:rPr lang="el-GR" smtClean="0"/>
              <a:t>Kλικ για επεξεργασία των στυλ του υποδείγματος</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wo Content">
    <p:spTree>
      <p:nvGrpSpPr>
        <p:cNvPr id="1" name=""/>
        <p:cNvGrpSpPr/>
        <p:nvPr/>
      </p:nvGrpSpPr>
      <p:grpSpPr>
        <a:xfrm>
          <a:off x="0" y="0"/>
          <a:ext cx="0" cy="0"/>
          <a:chOff x="0" y="0"/>
          <a:chExt cx="0" cy="0"/>
        </a:xfrm>
      </p:grpSpPr>
      <p:sp>
        <p:nvSpPr>
          <p:cNvPr id="15" name="Rounded Rectangle 14"/>
          <p:cNvSpPr/>
          <p:nvPr userDrawn="1"/>
        </p:nvSpPr>
        <p:spPr>
          <a:xfrm>
            <a:off x="1066800" y="1143000"/>
            <a:ext cx="3657600" cy="4114800"/>
          </a:xfrm>
          <a:prstGeom prst="round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ounded Rectangle 10"/>
          <p:cNvSpPr/>
          <p:nvPr userDrawn="1"/>
        </p:nvSpPr>
        <p:spPr>
          <a:xfrm>
            <a:off x="4953000" y="1143000"/>
            <a:ext cx="3657600" cy="4114800"/>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3" name="Content Placeholder 2"/>
          <p:cNvSpPr>
            <a:spLocks noGrp="1"/>
          </p:cNvSpPr>
          <p:nvPr>
            <p:ph sz="half" idx="1"/>
          </p:nvPr>
        </p:nvSpPr>
        <p:spPr>
          <a:xfrm>
            <a:off x="1190444" y="1295401"/>
            <a:ext cx="3381555" cy="3733799"/>
          </a:xfrm>
        </p:spPr>
        <p:txBody>
          <a:bodyPr>
            <a:normAutofit/>
          </a:bodyPr>
          <a:lstStyle>
            <a:lvl1pPr marL="0" indent="0">
              <a:buFontTx/>
              <a:buNone/>
              <a:defRPr sz="1200" b="0">
                <a:solidFill>
                  <a:schemeClr val="tx1"/>
                </a:solidFill>
              </a:defRPr>
            </a:lvl1pPr>
            <a:lvl2pPr marL="1828800" indent="-1828800">
              <a:buFontTx/>
              <a:buNone/>
              <a:defRPr sz="1200">
                <a:solidFill>
                  <a:schemeClr val="tx1"/>
                </a:solidFill>
              </a:defRPr>
            </a:lvl2pPr>
            <a:lvl3pPr marL="1828800" indent="-1828800">
              <a:buFontTx/>
              <a:buNone/>
              <a:defRPr sz="1200">
                <a:solidFill>
                  <a:schemeClr val="tx1"/>
                </a:solidFill>
              </a:defRPr>
            </a:lvl3pPr>
            <a:lvl4pPr marL="1828800" indent="-1828800">
              <a:buFontTx/>
              <a:buNone/>
              <a:defRPr sz="1200">
                <a:solidFill>
                  <a:schemeClr val="tx1"/>
                </a:solidFill>
              </a:defRPr>
            </a:lvl4pPr>
            <a:lvl5pPr marL="1828800" indent="-1828800">
              <a:buFontTx/>
              <a:buNone/>
              <a:defRPr sz="1200">
                <a:solidFill>
                  <a:schemeClr val="tx1"/>
                </a:solidFill>
              </a:defRPr>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5062268" y="1295401"/>
            <a:ext cx="3243532" cy="3809999"/>
          </a:xfrm>
        </p:spPr>
        <p:txBody>
          <a:bodyPr>
            <a:normAutofit/>
          </a:bodyPr>
          <a:lstStyle>
            <a:lvl1pPr marL="0" indent="0">
              <a:buFontTx/>
              <a:buNone/>
              <a:defRPr sz="1200" b="0">
                <a:solidFill>
                  <a:schemeClr val="tx1"/>
                </a:solidFill>
              </a:defRPr>
            </a:lvl1pPr>
            <a:lvl2pPr marL="0" indent="0">
              <a:buFontTx/>
              <a:buNone/>
              <a:defRPr sz="1200">
                <a:solidFill>
                  <a:schemeClr val="tx1"/>
                </a:solidFill>
              </a:defRPr>
            </a:lvl2pPr>
            <a:lvl3pPr marL="0" indent="0">
              <a:buFontTx/>
              <a:buNone/>
              <a:defRPr sz="1200">
                <a:solidFill>
                  <a:schemeClr val="tx1"/>
                </a:solidFill>
              </a:defRPr>
            </a:lvl3pPr>
            <a:lvl4pPr marL="0" indent="0">
              <a:buFontTx/>
              <a:buNone/>
              <a:defRPr sz="1200">
                <a:solidFill>
                  <a:schemeClr val="tx1"/>
                </a:solidFill>
              </a:defRPr>
            </a:lvl4pPr>
            <a:lvl5pPr marL="0" indent="0">
              <a:buFontTx/>
              <a:buNone/>
              <a:defRPr sz="1200">
                <a:solidFill>
                  <a:schemeClr val="tx1"/>
                </a:solidFill>
              </a:defRPr>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9" name="Slide Number Placeholder 8"/>
          <p:cNvSpPr>
            <a:spLocks noGrp="1"/>
          </p:cNvSpPr>
          <p:nvPr>
            <p:ph type="sldNum" sz="quarter" idx="14"/>
          </p:nvPr>
        </p:nvSpPr>
        <p:spPr/>
        <p:txBody>
          <a:bodyPr/>
          <a:lstStyle/>
          <a:p>
            <a:fld id="{81582BD6-FC20-4557-852B-8433F8572D30}" type="slidenum">
              <a:rPr lang="en-US" smtClean="0"/>
              <a:pPr/>
              <a:t>‹#›</a:t>
            </a:fld>
            <a:endParaRPr lang="en-US" dirty="0"/>
          </a:p>
        </p:txBody>
      </p:sp>
      <p:sp>
        <p:nvSpPr>
          <p:cNvPr id="10" name="Footer Placeholder 9"/>
          <p:cNvSpPr>
            <a:spLocks noGrp="1"/>
          </p:cNvSpPr>
          <p:nvPr>
            <p:ph type="ftr" sz="quarter" idx="15"/>
          </p:nvPr>
        </p:nvSpPr>
        <p:spPr/>
        <p:txBody>
          <a:bodyPr/>
          <a:lstStyle/>
          <a:p>
            <a:endParaRPr lang="en-US" dirty="0"/>
          </a:p>
        </p:txBody>
      </p:sp>
      <p:sp>
        <p:nvSpPr>
          <p:cNvPr id="12" name="Title 11"/>
          <p:cNvSpPr>
            <a:spLocks noGrp="1"/>
          </p:cNvSpPr>
          <p:nvPr>
            <p:ph type="title"/>
          </p:nvPr>
        </p:nvSpPr>
        <p:spPr/>
        <p:txBody>
          <a:bodyPr/>
          <a:lstStyle/>
          <a:p>
            <a:r>
              <a:rPr lang="el-GR" smtClean="0"/>
              <a:t>Kλικ για επεξεργασία του τίτλου</a:t>
            </a:r>
            <a:endParaRPr lang="en-US"/>
          </a:p>
        </p:txBody>
      </p:sp>
      <p:sp>
        <p:nvSpPr>
          <p:cNvPr id="8" name="Text Placeholder 10"/>
          <p:cNvSpPr>
            <a:spLocks noGrp="1"/>
          </p:cNvSpPr>
          <p:nvPr>
            <p:ph type="body" sz="quarter" idx="13"/>
          </p:nvPr>
        </p:nvSpPr>
        <p:spPr>
          <a:xfrm>
            <a:off x="936000" y="712800"/>
            <a:ext cx="7772400" cy="457200"/>
          </a:xfrm>
        </p:spPr>
        <p:txBody>
          <a:bodyPr>
            <a:normAutofit/>
          </a:bodyPr>
          <a:lstStyle>
            <a:lvl1pPr>
              <a:buFontTx/>
              <a:buNone/>
              <a:defRPr sz="1400"/>
            </a:lvl1pPr>
          </a:lstStyle>
          <a:p>
            <a:pPr lvl="0"/>
            <a:r>
              <a:rPr lang="el-GR" smtClean="0"/>
              <a:t>Kλικ για επεξεργασία των στυλ του υποδείγματος</a:t>
            </a:r>
          </a:p>
        </p:txBody>
      </p:sp>
      <p:sp>
        <p:nvSpPr>
          <p:cNvPr id="13" name="Rectangle 12"/>
          <p:cNvSpPr/>
          <p:nvPr userDrawn="1"/>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userDrawn="1"/>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pic>
        <p:nvPicPr>
          <p:cNvPr id="18" name="Picture 17" descr="logo.png"/>
          <p:cNvPicPr>
            <a:picLocks noChangeAspect="1"/>
          </p:cNvPicPr>
          <p:nvPr userDrawn="1"/>
        </p:nvPicPr>
        <p:blipFill>
          <a:blip r:embed="rId2" cstate="print"/>
          <a:stretch>
            <a:fillRect/>
          </a:stretch>
        </p:blipFill>
        <p:spPr>
          <a:xfrm>
            <a:off x="7620000" y="6400800"/>
            <a:ext cx="1409700" cy="36088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Τίτλος και Αντι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Content Placeholder 2"/>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9EFE93-F287-4331-B820-9EE2079A43EA}" type="slidenum">
              <a:rPr lang="en-US" smtClean="0"/>
              <a:pPr/>
              <a:t>‹#›</a:t>
            </a:fld>
            <a:endParaRPr lang="en-US"/>
          </a:p>
        </p:txBody>
      </p:sp>
      <p:sp>
        <p:nvSpPr>
          <p:cNvPr id="7" name="Rectangle 6"/>
          <p:cNvSpPr/>
          <p:nvPr userDrawn="1"/>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pic>
        <p:nvPicPr>
          <p:cNvPr id="11" name="Picture 10" descr="dart_left.png"/>
          <p:cNvPicPr>
            <a:picLocks noChangeAspect="1"/>
          </p:cNvPicPr>
          <p:nvPr userDrawn="1"/>
        </p:nvPicPr>
        <p:blipFill>
          <a:blip r:embed="rId2" cstate="print"/>
          <a:stretch>
            <a:fillRect/>
          </a:stretch>
        </p:blipFill>
        <p:spPr>
          <a:xfrm>
            <a:off x="1219200" y="152400"/>
            <a:ext cx="7010400" cy="7010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pic>
        <p:nvPicPr>
          <p:cNvPr id="11" name="Picture 10" descr="target_solo.png"/>
          <p:cNvPicPr>
            <a:picLocks noChangeAspect="1"/>
          </p:cNvPicPr>
          <p:nvPr userDrawn="1"/>
        </p:nvPicPr>
        <p:blipFill>
          <a:blip r:embed="rId2" cstate="print"/>
          <a:stretch>
            <a:fillRect/>
          </a:stretch>
        </p:blipFill>
        <p:spPr>
          <a:xfrm>
            <a:off x="5410200" y="1524000"/>
            <a:ext cx="3810000" cy="3810000"/>
          </a:xfrm>
          <a:prstGeom prst="rect">
            <a:avLst/>
          </a:prstGeom>
        </p:spPr>
      </p:pic>
      <p:sp>
        <p:nvSpPr>
          <p:cNvPr id="12" name="Rounded Rectangle 11"/>
          <p:cNvSpPr/>
          <p:nvPr userDrawn="1"/>
        </p:nvSpPr>
        <p:spPr>
          <a:xfrm>
            <a:off x="990600" y="2743200"/>
            <a:ext cx="7010400" cy="762000"/>
          </a:xfrm>
          <a:prstGeom prst="round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83400" y="2773987"/>
            <a:ext cx="7772400" cy="1362075"/>
          </a:xfrm>
        </p:spPr>
        <p:txBody>
          <a:bodyPr anchor="t"/>
          <a:lstStyle>
            <a:lvl1pPr algn="l">
              <a:defRPr sz="4000" b="1" cap="all"/>
            </a:lvl1pPr>
          </a:lstStyle>
          <a:p>
            <a:r>
              <a:rPr lang="el-GR" smtClean="0"/>
              <a:t>Kλικ για επεξεργασία του τίτλου</a:t>
            </a:r>
            <a:endParaRPr lang="en-US" dirty="0"/>
          </a:p>
        </p:txBody>
      </p:sp>
      <p:sp>
        <p:nvSpPr>
          <p:cNvPr id="3" name="Text Placeholder 2"/>
          <p:cNvSpPr>
            <a:spLocks noGrp="1"/>
          </p:cNvSpPr>
          <p:nvPr>
            <p:ph type="body" idx="1"/>
          </p:nvPr>
        </p:nvSpPr>
        <p:spPr>
          <a:xfrm>
            <a:off x="990600" y="129540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9EFE93-F287-4331-B820-9EE2079A43EA}" type="slidenum">
              <a:rPr lang="en-US" smtClean="0"/>
              <a:pPr/>
              <a:t>‹#›</a:t>
            </a:fld>
            <a:endParaRPr lang="en-US"/>
          </a:p>
        </p:txBody>
      </p:sp>
      <p:sp>
        <p:nvSpPr>
          <p:cNvPr id="7" name="Rectangle 6"/>
          <p:cNvSpPr/>
          <p:nvPr userDrawn="1"/>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Content Placeholder 2"/>
          <p:cNvSpPr>
            <a:spLocks noGrp="1"/>
          </p:cNvSpPr>
          <p:nvPr>
            <p:ph sz="half" idx="1"/>
          </p:nvPr>
        </p:nvSpPr>
        <p:spPr>
          <a:xfrm>
            <a:off x="914400" y="1066800"/>
            <a:ext cx="3810000" cy="4525963"/>
          </a:xfrm>
        </p:spPr>
        <p:txBody>
          <a:bodyPr>
            <a:normAutofit/>
          </a:bodyPr>
          <a:lstStyle>
            <a:lvl1pPr>
              <a:defRPr sz="16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4800600" y="1066800"/>
            <a:ext cx="3886200" cy="4525963"/>
          </a:xfrm>
        </p:spPr>
        <p:txBody>
          <a:bodyPr>
            <a:normAutofit/>
          </a:bodyPr>
          <a:lstStyle>
            <a:lvl1pPr>
              <a:defRPr sz="16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Kλικ για επεξεργασία του τίτλου</a:t>
            </a:r>
            <a:endParaRPr lang="en-US"/>
          </a:p>
        </p:txBody>
      </p:sp>
      <p:sp>
        <p:nvSpPr>
          <p:cNvPr id="3" name="Text Placeholder 2"/>
          <p:cNvSpPr>
            <a:spLocks noGrp="1"/>
          </p:cNvSpPr>
          <p:nvPr>
            <p:ph type="body" idx="1"/>
          </p:nvPr>
        </p:nvSpPr>
        <p:spPr>
          <a:xfrm>
            <a:off x="914400" y="990600"/>
            <a:ext cx="3886200" cy="304800"/>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Content Placeholder 3"/>
          <p:cNvSpPr>
            <a:spLocks noGrp="1"/>
          </p:cNvSpPr>
          <p:nvPr>
            <p:ph sz="half" idx="2"/>
          </p:nvPr>
        </p:nvSpPr>
        <p:spPr>
          <a:xfrm>
            <a:off x="914400" y="1306512"/>
            <a:ext cx="3886200" cy="4332288"/>
          </a:xfrm>
        </p:spPr>
        <p:txBody>
          <a:bodyPr>
            <a:normAutofit/>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876801" y="990600"/>
            <a:ext cx="3810000" cy="304800"/>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Content Placeholder 5"/>
          <p:cNvSpPr>
            <a:spLocks noGrp="1"/>
          </p:cNvSpPr>
          <p:nvPr>
            <p:ph sz="quarter" idx="4"/>
          </p:nvPr>
        </p:nvSpPr>
        <p:spPr>
          <a:xfrm>
            <a:off x="4876801" y="1295400"/>
            <a:ext cx="3810000" cy="4343400"/>
          </a:xfrm>
        </p:spPr>
        <p:txBody>
          <a:bodyPr>
            <a:normAutofit/>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8200" y="273050"/>
            <a:ext cx="2627313" cy="1162050"/>
          </a:xfrm>
        </p:spPr>
        <p:txBody>
          <a:bodyPr anchor="b">
            <a:normAutofit/>
          </a:bodyPr>
          <a:lstStyle>
            <a:lvl1pPr algn="l">
              <a:defRPr sz="1600" b="1"/>
            </a:lvl1pPr>
          </a:lstStyle>
          <a:p>
            <a:r>
              <a:rPr lang="el-GR" smtClean="0"/>
              <a:t>Kλικ για επεξεργασία του τίτλου</a:t>
            </a:r>
            <a:endParaRPr lang="en-US" dirty="0"/>
          </a:p>
        </p:txBody>
      </p:sp>
      <p:sp>
        <p:nvSpPr>
          <p:cNvPr id="3" name="Content Placeholder 2"/>
          <p:cNvSpPr>
            <a:spLocks noGrp="1"/>
          </p:cNvSpPr>
          <p:nvPr>
            <p:ph idx="1"/>
          </p:nvPr>
        </p:nvSpPr>
        <p:spPr>
          <a:xfrm>
            <a:off x="3575050" y="273050"/>
            <a:ext cx="5340350" cy="5853113"/>
          </a:xfrm>
        </p:spPr>
        <p:txBody>
          <a:bodyPr/>
          <a:lstStyle>
            <a:lvl1pPr>
              <a:defRPr sz="1600"/>
            </a:lvl1pPr>
            <a:lvl2pPr>
              <a:defRPr sz="1200"/>
            </a:lvl2pPr>
            <a:lvl3pPr>
              <a:defRPr sz="1200"/>
            </a:lvl3pPr>
            <a:lvl4pPr>
              <a:defRPr sz="1200"/>
            </a:lvl4pPr>
            <a:lvl5pPr>
              <a:defRPr sz="12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838200" y="1435100"/>
            <a:ext cx="2627313" cy="4691063"/>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286000" y="4568825"/>
            <a:ext cx="5486400" cy="566738"/>
          </a:xfrm>
        </p:spPr>
        <p:txBody>
          <a:bodyPr anchor="b">
            <a:normAutofit/>
          </a:bodyPr>
          <a:lstStyle>
            <a:lvl1pPr algn="l">
              <a:defRPr sz="1600" b="1"/>
            </a:lvl1pPr>
          </a:lstStyle>
          <a:p>
            <a:r>
              <a:rPr lang="el-GR" smtClean="0"/>
              <a:t>Kλικ για επεξεργασία του τίτλου</a:t>
            </a:r>
            <a:endParaRPr lang="en-US" dirty="0"/>
          </a:p>
        </p:txBody>
      </p:sp>
      <p:sp>
        <p:nvSpPr>
          <p:cNvPr id="3" name="Picture Placeholder 2"/>
          <p:cNvSpPr>
            <a:spLocks noGrp="1"/>
          </p:cNvSpPr>
          <p:nvPr>
            <p:ph type="pic" idx="1"/>
          </p:nvPr>
        </p:nvSpPr>
        <p:spPr>
          <a:xfrm>
            <a:off x="2286000" y="381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a:p>
        </p:txBody>
      </p:sp>
      <p:sp>
        <p:nvSpPr>
          <p:cNvPr id="4" name="Text Placeholder 3"/>
          <p:cNvSpPr>
            <a:spLocks noGrp="1"/>
          </p:cNvSpPr>
          <p:nvPr>
            <p:ph type="body" sz="half" idx="2"/>
          </p:nvPr>
        </p:nvSpPr>
        <p:spPr>
          <a:xfrm>
            <a:off x="2286000" y="5135563"/>
            <a:ext cx="5486400" cy="80486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9EFE93-F287-4331-B820-9EE2079A43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274638"/>
            <a:ext cx="7772400" cy="639762"/>
          </a:xfrm>
          <a:prstGeom prst="rect">
            <a:avLst/>
          </a:prstGeom>
        </p:spPr>
        <p:txBody>
          <a:bodyPr vert="horz" lIns="91440" tIns="45720" rIns="91440" bIns="45720" rtlCol="0" anchor="ctr">
            <a:normAutofit/>
          </a:bodyPr>
          <a:lstStyle/>
          <a:p>
            <a:r>
              <a:rPr lang="el-GR" smtClean="0"/>
              <a:t>Kλικ για επεξεργασία του τίτλου</a:t>
            </a:r>
            <a:endParaRPr lang="en-US" dirty="0"/>
          </a:p>
        </p:txBody>
      </p:sp>
      <p:sp>
        <p:nvSpPr>
          <p:cNvPr id="3" name="Text Placeholder 2"/>
          <p:cNvSpPr>
            <a:spLocks noGrp="1"/>
          </p:cNvSpPr>
          <p:nvPr>
            <p:ph type="body" idx="1"/>
          </p:nvPr>
        </p:nvSpPr>
        <p:spPr>
          <a:xfrm>
            <a:off x="914400" y="1066800"/>
            <a:ext cx="7772400" cy="50593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Footer Placeholder 4"/>
          <p:cNvSpPr>
            <a:spLocks noGrp="1"/>
          </p:cNvSpPr>
          <p:nvPr>
            <p:ph type="ftr" sz="quarter" idx="3"/>
          </p:nvPr>
        </p:nvSpPr>
        <p:spPr>
          <a:xfrm>
            <a:off x="4419600" y="6356350"/>
            <a:ext cx="1600200"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3733800" y="6362700"/>
            <a:ext cx="838200" cy="365125"/>
          </a:xfrm>
          <a:prstGeom prst="rect">
            <a:avLst/>
          </a:prstGeom>
        </p:spPr>
        <p:txBody>
          <a:bodyPr vert="horz" lIns="91440" tIns="45720" rIns="91440" bIns="45720" rtlCol="0" anchor="ctr"/>
          <a:lstStyle>
            <a:lvl1pPr algn="r">
              <a:defRPr sz="1200" b="1">
                <a:solidFill>
                  <a:schemeClr val="bg1"/>
                </a:solidFill>
              </a:defRPr>
            </a:lvl1pPr>
          </a:lstStyle>
          <a:p>
            <a:fld id="{EA9EFE93-F287-4331-B820-9EE2079A43EA}" type="slidenum">
              <a:rPr lang="en-US" smtClean="0"/>
              <a:pPr/>
              <a:t>‹#›</a:t>
            </a:fld>
            <a:endParaRPr lang="en-US" dirty="0"/>
          </a:p>
        </p:txBody>
      </p:sp>
      <p:sp>
        <p:nvSpPr>
          <p:cNvPr id="10" name="Rectangle 9"/>
          <p:cNvSpPr/>
          <p:nvPr/>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dart_and_target.png"/>
          <p:cNvPicPr>
            <a:picLocks noChangeAspect="1"/>
          </p:cNvPicPr>
          <p:nvPr/>
        </p:nvPicPr>
        <p:blipFill>
          <a:blip r:embed="rId16" cstate="print"/>
          <a:stretch>
            <a:fillRect/>
          </a:stretch>
        </p:blipFill>
        <p:spPr>
          <a:xfrm>
            <a:off x="-76200" y="4267200"/>
            <a:ext cx="2514600" cy="2514600"/>
          </a:xfrm>
          <a:prstGeom prst="rect">
            <a:avLst/>
          </a:prstGeom>
        </p:spPr>
      </p:pic>
      <p:sp>
        <p:nvSpPr>
          <p:cNvPr id="12" name="TextBox 11"/>
          <p:cNvSpPr txBox="1"/>
          <p:nvPr/>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Lst>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1600" kern="1200">
          <a:solidFill>
            <a:schemeClr val="tx1"/>
          </a:solidFill>
          <a:latin typeface="+mn-lt"/>
          <a:ea typeface="+mn-ea"/>
          <a:cs typeface="+mn-cs"/>
        </a:defRPr>
      </a:lvl1pPr>
      <a:lvl2pPr marL="457200" indent="0" algn="l" defTabSz="914400" rtl="0" eaLnBrk="1" latinLnBrk="0" hangingPunct="1">
        <a:spcBef>
          <a:spcPct val="20000"/>
        </a:spcBef>
        <a:buFontTx/>
        <a:buNone/>
        <a:defRPr sz="1200" kern="1200">
          <a:solidFill>
            <a:schemeClr val="tx1"/>
          </a:solidFill>
          <a:latin typeface="+mn-lt"/>
          <a:ea typeface="+mn-ea"/>
          <a:cs typeface="+mn-cs"/>
        </a:defRPr>
      </a:lvl2pPr>
      <a:lvl3pPr marL="914400" indent="0" algn="l" defTabSz="914400" rtl="0" eaLnBrk="1" latinLnBrk="0" hangingPunct="1">
        <a:spcBef>
          <a:spcPct val="20000"/>
        </a:spcBef>
        <a:buFontTx/>
        <a:buNone/>
        <a:defRPr sz="1200" kern="1200">
          <a:solidFill>
            <a:schemeClr val="tx1"/>
          </a:solidFill>
          <a:latin typeface="+mn-lt"/>
          <a:ea typeface="+mn-ea"/>
          <a:cs typeface="+mn-cs"/>
        </a:defRPr>
      </a:lvl3pPr>
      <a:lvl4pPr marL="1371600" indent="0" algn="l" defTabSz="914400" rtl="0" eaLnBrk="1" latinLnBrk="0" hangingPunct="1">
        <a:spcBef>
          <a:spcPct val="20000"/>
        </a:spcBef>
        <a:buFontTx/>
        <a:buNone/>
        <a:defRPr sz="1200" kern="1200">
          <a:solidFill>
            <a:schemeClr val="tx1"/>
          </a:solidFill>
          <a:latin typeface="+mn-lt"/>
          <a:ea typeface="+mn-ea"/>
          <a:cs typeface="+mn-cs"/>
        </a:defRPr>
      </a:lvl4pPr>
      <a:lvl5pPr marL="1828800" indent="0" algn="l" defTabSz="914400" rtl="0" eaLnBrk="1" latinLnBrk="0" hangingPunct="1">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7" name="Rectangle 6"/>
          <p:cNvSpPr/>
          <p:nvPr/>
        </p:nvSpPr>
        <p:spPr>
          <a:xfrm>
            <a:off x="6660232" y="3212976"/>
            <a:ext cx="2160240" cy="2550698"/>
          </a:xfrm>
          <a:prstGeom prst="rect">
            <a:avLst/>
          </a:prstGeom>
        </p:spPr>
        <p:txBody>
          <a:bodyPr wrap="square">
            <a:spAutoFit/>
          </a:bodyPr>
          <a:lstStyle/>
          <a:p>
            <a:pPr>
              <a:lnSpc>
                <a:spcPct val="150000"/>
              </a:lnSpc>
            </a:pPr>
            <a:r>
              <a:rPr lang="en-GB" dirty="0" err="1" smtClean="0">
                <a:solidFill>
                  <a:srgbClr val="E20000"/>
                </a:solidFill>
                <a:latin typeface="Brush Script MT" pitchFamily="66" charset="0"/>
              </a:rPr>
              <a:t>Fani</a:t>
            </a:r>
            <a:r>
              <a:rPr lang="en-GB" dirty="0" smtClean="0">
                <a:solidFill>
                  <a:srgbClr val="E20000"/>
                </a:solidFill>
                <a:latin typeface="Brush Script MT" pitchFamily="66" charset="0"/>
              </a:rPr>
              <a:t> </a:t>
            </a:r>
            <a:r>
              <a:rPr lang="en-GB" dirty="0" err="1" smtClean="0">
                <a:solidFill>
                  <a:srgbClr val="E20000"/>
                </a:solidFill>
                <a:latin typeface="Brush Script MT" pitchFamily="66" charset="0"/>
              </a:rPr>
              <a:t>Dimopoulou</a:t>
            </a:r>
            <a:r>
              <a:rPr lang="en-GB" dirty="0" smtClean="0">
                <a:solidFill>
                  <a:srgbClr val="E20000"/>
                </a:solidFill>
                <a:latin typeface="Brush Script MT" pitchFamily="66" charset="0"/>
              </a:rPr>
              <a:t> </a:t>
            </a:r>
          </a:p>
          <a:p>
            <a:pPr>
              <a:lnSpc>
                <a:spcPct val="150000"/>
              </a:lnSpc>
            </a:pPr>
            <a:r>
              <a:rPr lang="en-GB" dirty="0" smtClean="0">
                <a:solidFill>
                  <a:srgbClr val="E20000"/>
                </a:solidFill>
                <a:latin typeface="Brush Script MT" pitchFamily="66" charset="0"/>
              </a:rPr>
              <a:t>Thomas </a:t>
            </a:r>
            <a:r>
              <a:rPr lang="en-GB" dirty="0" err="1" smtClean="0">
                <a:solidFill>
                  <a:srgbClr val="E20000"/>
                </a:solidFill>
                <a:latin typeface="Brush Script MT" pitchFamily="66" charset="0"/>
              </a:rPr>
              <a:t>Kandrikal</a:t>
            </a:r>
            <a:endParaRPr lang="en-GB" dirty="0" smtClean="0">
              <a:solidFill>
                <a:srgbClr val="E20000"/>
              </a:solidFill>
              <a:latin typeface="Brush Script MT" pitchFamily="66" charset="0"/>
            </a:endParaRPr>
          </a:p>
          <a:p>
            <a:pPr>
              <a:lnSpc>
                <a:spcPct val="150000"/>
              </a:lnSpc>
            </a:pPr>
            <a:r>
              <a:rPr lang="en-GB" dirty="0" smtClean="0">
                <a:solidFill>
                  <a:srgbClr val="E20000"/>
                </a:solidFill>
                <a:latin typeface="Brush Script MT" pitchFamily="66" charset="0"/>
              </a:rPr>
              <a:t>Surya </a:t>
            </a:r>
            <a:r>
              <a:rPr lang="en-GB" dirty="0" err="1" smtClean="0">
                <a:solidFill>
                  <a:srgbClr val="E20000"/>
                </a:solidFill>
                <a:latin typeface="Brush Script MT" pitchFamily="66" charset="0"/>
              </a:rPr>
              <a:t>Saha</a:t>
            </a:r>
            <a:r>
              <a:rPr lang="en-GB" dirty="0" smtClean="0">
                <a:solidFill>
                  <a:srgbClr val="E20000"/>
                </a:solidFill>
                <a:latin typeface="Brush Script MT" pitchFamily="66" charset="0"/>
              </a:rPr>
              <a:t> </a:t>
            </a:r>
          </a:p>
          <a:p>
            <a:pPr>
              <a:lnSpc>
                <a:spcPct val="150000"/>
              </a:lnSpc>
            </a:pPr>
            <a:r>
              <a:rPr lang="en-GB" dirty="0" err="1" smtClean="0">
                <a:solidFill>
                  <a:srgbClr val="E20000"/>
                </a:solidFill>
                <a:latin typeface="Brush Script MT" pitchFamily="66" charset="0"/>
              </a:rPr>
              <a:t>Ji</a:t>
            </a:r>
            <a:r>
              <a:rPr lang="en-GB" dirty="0" smtClean="0">
                <a:solidFill>
                  <a:srgbClr val="E20000"/>
                </a:solidFill>
                <a:latin typeface="Brush Script MT" pitchFamily="66" charset="0"/>
              </a:rPr>
              <a:t> </a:t>
            </a:r>
            <a:r>
              <a:rPr lang="en-GB" dirty="0" err="1" smtClean="0">
                <a:solidFill>
                  <a:srgbClr val="E20000"/>
                </a:solidFill>
                <a:latin typeface="Brush Script MT" pitchFamily="66" charset="0"/>
              </a:rPr>
              <a:t>Shen</a:t>
            </a:r>
            <a:endParaRPr lang="en-GB" dirty="0" smtClean="0">
              <a:solidFill>
                <a:srgbClr val="E20000"/>
              </a:solidFill>
              <a:latin typeface="Brush Script MT" pitchFamily="66" charset="0"/>
            </a:endParaRPr>
          </a:p>
          <a:p>
            <a:pPr>
              <a:lnSpc>
                <a:spcPct val="150000"/>
              </a:lnSpc>
            </a:pPr>
            <a:r>
              <a:rPr lang="en-GB" dirty="0" err="1" smtClean="0">
                <a:solidFill>
                  <a:srgbClr val="E20000"/>
                </a:solidFill>
                <a:latin typeface="Brush Script MT" pitchFamily="66" charset="0"/>
              </a:rPr>
              <a:t>Ivaylo</a:t>
            </a:r>
            <a:r>
              <a:rPr lang="en-GB" dirty="0" smtClean="0">
                <a:solidFill>
                  <a:srgbClr val="E20000"/>
                </a:solidFill>
                <a:latin typeface="Brush Script MT" pitchFamily="66" charset="0"/>
              </a:rPr>
              <a:t> </a:t>
            </a:r>
            <a:r>
              <a:rPr lang="en-GB" dirty="0" err="1" smtClean="0">
                <a:solidFill>
                  <a:srgbClr val="E20000"/>
                </a:solidFill>
                <a:latin typeface="Brush Script MT" pitchFamily="66" charset="0"/>
              </a:rPr>
              <a:t>Stoykov</a:t>
            </a:r>
            <a:r>
              <a:rPr lang="en-GB" dirty="0" smtClean="0">
                <a:solidFill>
                  <a:srgbClr val="E20000"/>
                </a:solidFill>
                <a:latin typeface="Brush Script MT" pitchFamily="66" charset="0"/>
              </a:rPr>
              <a:t>  </a:t>
            </a:r>
          </a:p>
          <a:p>
            <a:pPr>
              <a:lnSpc>
                <a:spcPct val="150000"/>
              </a:lnSpc>
            </a:pPr>
            <a:r>
              <a:rPr lang="en-GB" dirty="0" err="1" smtClean="0">
                <a:solidFill>
                  <a:srgbClr val="E20000"/>
                </a:solidFill>
                <a:latin typeface="Brush Script MT" pitchFamily="66" charset="0"/>
              </a:rPr>
              <a:t>Miia</a:t>
            </a:r>
            <a:r>
              <a:rPr lang="en-GB" dirty="0" smtClean="0">
                <a:solidFill>
                  <a:srgbClr val="E20000"/>
                </a:solidFill>
                <a:latin typeface="Brush Script MT" pitchFamily="66" charset="0"/>
              </a:rPr>
              <a:t> Zhang</a:t>
            </a:r>
            <a:endParaRPr lang="bg-BG" dirty="0">
              <a:solidFill>
                <a:srgbClr val="E20000"/>
              </a:solidFill>
            </a:endParaRPr>
          </a:p>
        </p:txBody>
      </p:sp>
      <p:sp>
        <p:nvSpPr>
          <p:cNvPr id="8" name="TextBox 7"/>
          <p:cNvSpPr txBox="1"/>
          <p:nvPr/>
        </p:nvSpPr>
        <p:spPr>
          <a:xfrm>
            <a:off x="2123728" y="548680"/>
            <a:ext cx="3888432" cy="584775"/>
          </a:xfrm>
          <a:prstGeom prst="rect">
            <a:avLst/>
          </a:prstGeom>
          <a:noFill/>
        </p:spPr>
        <p:txBody>
          <a:bodyPr wrap="square" rtlCol="0">
            <a:spAutoFit/>
          </a:bodyPr>
          <a:lstStyle/>
          <a:p>
            <a:r>
              <a:rPr lang="en-US" sz="3200" dirty="0" smtClean="0">
                <a:latin typeface="Brush Script MT" pitchFamily="66" charset="0"/>
              </a:rPr>
              <a:t>Winning Strategies Part 1</a:t>
            </a:r>
            <a:endParaRPr lang="bg-BG" sz="3200"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500"/>
                                  </p:stCondLst>
                                  <p:iterate type="wd">
                                    <p:tmPct val="10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96552" y="6362700"/>
            <a:ext cx="838200" cy="365125"/>
          </a:xfrm>
        </p:spPr>
        <p:txBody>
          <a:bodyPr/>
          <a:lstStyle/>
          <a:p>
            <a:fld id="{EA9EFE93-F287-4331-B820-9EE2079A43EA}" type="slidenum">
              <a:rPr lang="en-US" smtClean="0"/>
              <a:pPr/>
              <a:t>10</a:t>
            </a:fld>
            <a:endParaRPr lang="en-US"/>
          </a:p>
        </p:txBody>
      </p:sp>
      <p:sp>
        <p:nvSpPr>
          <p:cNvPr id="3" name="Rectangle 2"/>
          <p:cNvSpPr/>
          <p:nvPr/>
        </p:nvSpPr>
        <p:spPr>
          <a:xfrm>
            <a:off x="179512" y="72008"/>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4"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spc="300" dirty="0" smtClean="0">
                <a:solidFill>
                  <a:schemeClr val="bg1"/>
                </a:solidFill>
                <a:latin typeface="Tahoma" pitchFamily="34" charset="0"/>
                <a:ea typeface="Tahoma" pitchFamily="34" charset="0"/>
                <a:cs typeface="Tahoma" pitchFamily="34" charset="0"/>
              </a:rPr>
              <a:t>CONCLUSIONS</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5" name="TextBox 4"/>
          <p:cNvSpPr txBox="1"/>
          <p:nvPr/>
        </p:nvSpPr>
        <p:spPr>
          <a:xfrm>
            <a:off x="1043608" y="332656"/>
            <a:ext cx="7416824" cy="830997"/>
          </a:xfrm>
          <a:prstGeom prst="rect">
            <a:avLst/>
          </a:prstGeom>
          <a:noFill/>
        </p:spPr>
        <p:txBody>
          <a:bodyPr wrap="square" rtlCol="0">
            <a:spAutoFit/>
          </a:bodyPr>
          <a:lstStyle/>
          <a:p>
            <a:pPr algn="ctr"/>
            <a:r>
              <a:rPr lang="en-US" sz="2400" dirty="0" smtClean="0">
                <a:latin typeface="Agency FB" pitchFamily="34" charset="0"/>
              </a:rPr>
              <a:t>Strategy </a:t>
            </a:r>
            <a:r>
              <a:rPr lang="en-US" sz="2400" dirty="0" smtClean="0">
                <a:latin typeface="Agency FB" pitchFamily="34" charset="0"/>
                <a:cs typeface="Calibri"/>
              </a:rPr>
              <a:t>№ 3 proposes solutions to the majority of the problems risen by the board of directors</a:t>
            </a:r>
            <a:endParaRPr lang="bg-BG" sz="2400" dirty="0"/>
          </a:p>
        </p:txBody>
      </p:sp>
      <p:sp>
        <p:nvSpPr>
          <p:cNvPr id="6" name="5 - TextBox"/>
          <p:cNvSpPr txBox="1"/>
          <p:nvPr/>
        </p:nvSpPr>
        <p:spPr>
          <a:xfrm>
            <a:off x="827584" y="2204864"/>
            <a:ext cx="5472608" cy="646331"/>
          </a:xfrm>
          <a:prstGeom prst="rect">
            <a:avLst/>
          </a:prstGeom>
          <a:noFill/>
        </p:spPr>
        <p:txBody>
          <a:bodyPr wrap="square" rtlCol="0">
            <a:spAutoFit/>
          </a:bodyPr>
          <a:lstStyle/>
          <a:p>
            <a:pPr algn="just"/>
            <a:r>
              <a:rPr lang="en-US" dirty="0" smtClean="0">
                <a:latin typeface="Agency FB" pitchFamily="34" charset="0"/>
              </a:rPr>
              <a:t>It does not cover Production Director’s view of introducing new products (e.g. engines, clothes, e.tc.)</a:t>
            </a:r>
            <a:endParaRPr lang="en-GB" dirty="0">
              <a:latin typeface="Agency FB" pitchFamily="34" charset="0"/>
            </a:endParaRPr>
          </a:p>
        </p:txBody>
      </p:sp>
      <p:sp>
        <p:nvSpPr>
          <p:cNvPr id="8" name="7 - TextBox"/>
          <p:cNvSpPr txBox="1"/>
          <p:nvPr/>
        </p:nvSpPr>
        <p:spPr>
          <a:xfrm>
            <a:off x="1547664" y="1475492"/>
            <a:ext cx="1512168" cy="369332"/>
          </a:xfrm>
          <a:prstGeom prst="rect">
            <a:avLst/>
          </a:prstGeom>
          <a:noFill/>
        </p:spPr>
        <p:txBody>
          <a:bodyPr wrap="square" rtlCol="0">
            <a:spAutoFit/>
          </a:bodyPr>
          <a:lstStyle/>
          <a:p>
            <a:r>
              <a:rPr lang="en-US" dirty="0" smtClean="0">
                <a:latin typeface="Agency FB" pitchFamily="34" charset="0"/>
              </a:rPr>
              <a:t>However, </a:t>
            </a:r>
            <a:endParaRPr lang="en-GB" dirty="0">
              <a:latin typeface="Agency FB" pitchFamily="34" charset="0"/>
            </a:endParaRPr>
          </a:p>
        </p:txBody>
      </p:sp>
      <p:sp>
        <p:nvSpPr>
          <p:cNvPr id="9" name="8 - TextBox"/>
          <p:cNvSpPr txBox="1"/>
          <p:nvPr/>
        </p:nvSpPr>
        <p:spPr>
          <a:xfrm>
            <a:off x="2483768" y="3297758"/>
            <a:ext cx="6264696" cy="923330"/>
          </a:xfrm>
          <a:prstGeom prst="rect">
            <a:avLst/>
          </a:prstGeom>
          <a:noFill/>
        </p:spPr>
        <p:txBody>
          <a:bodyPr wrap="square" rtlCol="0">
            <a:spAutoFit/>
          </a:bodyPr>
          <a:lstStyle/>
          <a:p>
            <a:pPr algn="just"/>
            <a:r>
              <a:rPr lang="en-US" dirty="0" smtClean="0">
                <a:latin typeface="Agency FB" pitchFamily="34" charset="0"/>
              </a:rPr>
              <a:t>It does not include measures for improving  personnel’s performance as Human Resources Director pointed out that the company has the same employees since the beginning </a:t>
            </a:r>
            <a:endParaRPr lang="en-GB" dirty="0" smtClean="0">
              <a:latin typeface="Agency FB" pitchFamily="34" charset="0"/>
            </a:endParaRPr>
          </a:p>
        </p:txBody>
      </p:sp>
      <p:sp>
        <p:nvSpPr>
          <p:cNvPr id="10" name="TextBox 1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11" name="10 - TextBox"/>
          <p:cNvSpPr txBox="1"/>
          <p:nvPr/>
        </p:nvSpPr>
        <p:spPr>
          <a:xfrm>
            <a:off x="3491880" y="4737918"/>
            <a:ext cx="6264696" cy="369332"/>
          </a:xfrm>
          <a:prstGeom prst="rect">
            <a:avLst/>
          </a:prstGeom>
          <a:noFill/>
        </p:spPr>
        <p:txBody>
          <a:bodyPr wrap="square" rtlCol="0">
            <a:spAutoFit/>
          </a:bodyPr>
          <a:lstStyle/>
          <a:p>
            <a:pPr algn="just"/>
            <a:r>
              <a:rPr lang="en-US" dirty="0" smtClean="0">
                <a:latin typeface="Agency FB" pitchFamily="34" charset="0"/>
              </a:rPr>
              <a:t>It is a short term strategy</a:t>
            </a:r>
            <a:endParaRPr lang="en-GB" dirty="0" smtClean="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17" presetClass="entr" presetSubtype="1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childTnLst>
                                </p:cTn>
                              </p:par>
                            </p:childTnLst>
                          </p:cTn>
                        </p:par>
                        <p:par>
                          <p:cTn id="18" fill="hold">
                            <p:stCondLst>
                              <p:cond delay="2000"/>
                            </p:stCondLst>
                            <p:childTnLst>
                              <p:par>
                                <p:cTn id="19" presetID="17" presetClass="entr" presetSubtype="10" fill="hold" grpId="0" nodeType="after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strVal val="#ppt_h"/>
                                          </p:val>
                                        </p:tav>
                                        <p:tav tm="100000">
                                          <p:val>
                                            <p:strVal val="#ppt_h"/>
                                          </p:val>
                                        </p:tav>
                                      </p:tavLst>
                                    </p:anim>
                                  </p:childTnLst>
                                </p:cTn>
                              </p:par>
                            </p:childTnLst>
                          </p:cTn>
                        </p:par>
                        <p:par>
                          <p:cTn id="23" fill="hold">
                            <p:stCondLst>
                              <p:cond delay="3000"/>
                            </p:stCondLst>
                            <p:childTnLst>
                              <p:par>
                                <p:cTn id="24" presetID="17" presetClass="entr" presetSubtype="10" fill="hold" grpId="0" nodeType="after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αριθμού διαφάνειας"/>
          <p:cNvSpPr>
            <a:spLocks noGrp="1"/>
          </p:cNvSpPr>
          <p:nvPr>
            <p:ph type="sldNum" sz="quarter" idx="12"/>
          </p:nvPr>
        </p:nvSpPr>
        <p:spPr>
          <a:xfrm>
            <a:off x="-370656" y="6362700"/>
            <a:ext cx="838200" cy="365125"/>
          </a:xfrm>
        </p:spPr>
        <p:txBody>
          <a:bodyPr/>
          <a:lstStyle/>
          <a:p>
            <a:fld id="{EA9EFE93-F287-4331-B820-9EE2079A43EA}" type="slidenum">
              <a:rPr lang="en-US" smtClean="0"/>
              <a:pPr/>
              <a:t>11</a:t>
            </a:fld>
            <a:endParaRPr lang="en-US" dirty="0"/>
          </a:p>
        </p:txBody>
      </p:sp>
      <p:sp>
        <p:nvSpPr>
          <p:cNvPr id="3" name="Rectangle 2"/>
          <p:cNvSpPr/>
          <p:nvPr/>
        </p:nvSpPr>
        <p:spPr>
          <a:xfrm>
            <a:off x="179512" y="72008"/>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4"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spc="300" noProof="0" dirty="0" smtClean="0">
                <a:solidFill>
                  <a:schemeClr val="bg1"/>
                </a:solidFill>
                <a:latin typeface="Tahoma" pitchFamily="34" charset="0"/>
                <a:ea typeface="Tahoma" pitchFamily="34" charset="0"/>
                <a:cs typeface="Tahoma" pitchFamily="34" charset="0"/>
              </a:rPr>
              <a:t>REFERENCES</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5" name="TextBox 1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6" name="TextBox 5"/>
          <p:cNvSpPr txBox="1"/>
          <p:nvPr/>
        </p:nvSpPr>
        <p:spPr>
          <a:xfrm>
            <a:off x="899592" y="44624"/>
            <a:ext cx="7992888" cy="5170646"/>
          </a:xfrm>
          <a:prstGeom prst="rect">
            <a:avLst/>
          </a:prstGeom>
          <a:noFill/>
        </p:spPr>
        <p:txBody>
          <a:bodyPr wrap="square" rtlCol="0">
            <a:spAutoFit/>
          </a:bodyPr>
          <a:lstStyle/>
          <a:p>
            <a:pPr algn="just"/>
            <a:r>
              <a:rPr lang="en-US" sz="2200" dirty="0" smtClean="0">
                <a:latin typeface="Brush Script MT" pitchFamily="66" charset="0"/>
                <a:cs typeface="Times New Roman" pitchFamily="18" charset="0"/>
              </a:rPr>
              <a:t>Bourne M. </a:t>
            </a:r>
            <a:r>
              <a:rPr lang="en-US" sz="2200" i="1" dirty="0" smtClean="0">
                <a:latin typeface="Brush Script MT" pitchFamily="66" charset="0"/>
                <a:cs typeface="Times New Roman" pitchFamily="18" charset="0"/>
              </a:rPr>
              <a:t>et al</a:t>
            </a:r>
            <a:r>
              <a:rPr lang="en-US" sz="2200" dirty="0" smtClean="0">
                <a:latin typeface="Brush Script MT" pitchFamily="66" charset="0"/>
                <a:cs typeface="Times New Roman" pitchFamily="18" charset="0"/>
              </a:rPr>
              <a:t> (2003) “Implementing performance measurement systems: a literature review”, International Journal of Business Performance Management, Vol. 5, No.1, pp. 42-57</a:t>
            </a:r>
          </a:p>
          <a:p>
            <a:pPr algn="just"/>
            <a:endParaRPr lang="en-US" sz="2200" dirty="0" smtClean="0">
              <a:latin typeface="Brush Script MT" pitchFamily="66" charset="0"/>
              <a:cs typeface="Times New Roman" pitchFamily="18" charset="0"/>
            </a:endParaRPr>
          </a:p>
          <a:p>
            <a:pPr algn="just"/>
            <a:r>
              <a:rPr lang="en-US" sz="2200" dirty="0" smtClean="0">
                <a:latin typeface="Brush Script MT" pitchFamily="66" charset="0"/>
                <a:cs typeface="Times New Roman" pitchFamily="18" charset="0"/>
              </a:rPr>
              <a:t>Kaplan, R.S. and Norton, D.P. (1996) The Balanced Scorecard — Translating Strategy into Action. Harvard Business School Press, Boston, MA.</a:t>
            </a:r>
          </a:p>
          <a:p>
            <a:pPr algn="just"/>
            <a:endParaRPr lang="bg-BG" sz="2200" dirty="0" smtClean="0">
              <a:latin typeface="Times New Roman" pitchFamily="18" charset="0"/>
              <a:cs typeface="Times New Roman" pitchFamily="18" charset="0"/>
            </a:endParaRPr>
          </a:p>
          <a:p>
            <a:pPr algn="just"/>
            <a:r>
              <a:rPr lang="en-US" sz="2200" dirty="0" smtClean="0">
                <a:latin typeface="Brush Script MT" pitchFamily="66" charset="0"/>
                <a:cs typeface="Times New Roman" pitchFamily="18" charset="0"/>
              </a:rPr>
              <a:t>Ma, Y. &amp; </a:t>
            </a:r>
            <a:r>
              <a:rPr lang="en-US" sz="2200" dirty="0" err="1" smtClean="0">
                <a:latin typeface="Brush Script MT" pitchFamily="66" charset="0"/>
                <a:cs typeface="Times New Roman" pitchFamily="18" charset="0"/>
              </a:rPr>
              <a:t>Xu</a:t>
            </a:r>
            <a:r>
              <a:rPr lang="en-US" sz="2200" dirty="0" smtClean="0">
                <a:latin typeface="Brush Script MT" pitchFamily="66" charset="0"/>
                <a:cs typeface="Times New Roman" pitchFamily="18" charset="0"/>
              </a:rPr>
              <a:t>, X. (2004) The advantages and Disadvantages of Balanced Scorecard and It’s Application, Journal of Shenyang Normal University Social Sciences Edition.</a:t>
            </a:r>
          </a:p>
          <a:p>
            <a:pPr algn="just"/>
            <a:endParaRPr lang="en-US" sz="2200" dirty="0" smtClean="0">
              <a:latin typeface="Brush Script MT" pitchFamily="66" charset="0"/>
              <a:cs typeface="Times New Roman" pitchFamily="18" charset="0"/>
            </a:endParaRPr>
          </a:p>
          <a:p>
            <a:pPr algn="just"/>
            <a:r>
              <a:rPr lang="en-US" sz="2200" dirty="0" err="1" smtClean="0">
                <a:latin typeface="Brush Script MT" pitchFamily="66" charset="0"/>
                <a:cs typeface="Times New Roman" pitchFamily="18" charset="0"/>
              </a:rPr>
              <a:t>Mooraj</a:t>
            </a:r>
            <a:r>
              <a:rPr lang="en-US" sz="2200" dirty="0" smtClean="0">
                <a:latin typeface="Brush Script MT" pitchFamily="66" charset="0"/>
                <a:cs typeface="Times New Roman" pitchFamily="18" charset="0"/>
              </a:rPr>
              <a:t> S. et al (1999) "The Balanced Scorecard: a Necessary Good or an Unnecessary Evil?", European Management Journal Vol. 17, No. 5, pp. 481–491</a:t>
            </a:r>
            <a:endParaRPr lang="bg-BG" sz="2200" dirty="0" smtClean="0">
              <a:latin typeface="Times New Roman" pitchFamily="18" charset="0"/>
              <a:cs typeface="Times New Roman" pitchFamily="18" charset="0"/>
            </a:endParaRPr>
          </a:p>
          <a:p>
            <a:pPr algn="just"/>
            <a:endParaRPr lang="en-US" sz="2200" dirty="0" smtClean="0">
              <a:latin typeface="Brush Script MT" pitchFamily="66" charset="0"/>
            </a:endParaRPr>
          </a:p>
          <a:p>
            <a:pPr algn="just"/>
            <a:endParaRPr lang="en-US" sz="2200" dirty="0" smtClean="0">
              <a:latin typeface="Brush Script MT"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72008"/>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5" name="TextBox 1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6" name="5 - TextBox"/>
          <p:cNvSpPr txBox="1"/>
          <p:nvPr/>
        </p:nvSpPr>
        <p:spPr>
          <a:xfrm>
            <a:off x="3563888" y="2564904"/>
            <a:ext cx="2880320" cy="923330"/>
          </a:xfrm>
          <a:prstGeom prst="rect">
            <a:avLst/>
          </a:prstGeom>
          <a:noFill/>
        </p:spPr>
        <p:txBody>
          <a:bodyPr wrap="square" rtlCol="0">
            <a:spAutoFit/>
          </a:bodyPr>
          <a:lstStyle/>
          <a:p>
            <a:r>
              <a:rPr lang="en-US" sz="5400" dirty="0" smtClean="0">
                <a:latin typeface="Edwardian Script ITC" pitchFamily="66" charset="0"/>
              </a:rPr>
              <a:t>Thank you</a:t>
            </a:r>
            <a:endParaRPr lang="en-GB" sz="5400" dirty="0">
              <a:latin typeface="Edwardian Script ITC"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99592" y="980728"/>
            <a:ext cx="7920880" cy="44644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pic>
        <p:nvPicPr>
          <p:cNvPr id="7"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14990">
            <a:off x="49356" y="1739916"/>
            <a:ext cx="4953000" cy="4953000"/>
          </a:xfrm>
          <a:prstGeom prst="rect">
            <a:avLst/>
          </a:prstGeom>
        </p:spPr>
      </p:pic>
      <p:pic>
        <p:nvPicPr>
          <p:cNvPr id="8" name="Picture 7" descr="single_dart.png"/>
          <p:cNvPicPr>
            <a:picLocks noChangeAspect="1"/>
          </p:cNvPicPr>
          <p:nvPr/>
        </p:nvPicPr>
        <p:blipFill>
          <a:blip r:embed="rId4" cstate="print"/>
          <a:stretch>
            <a:fillRect/>
          </a:stretch>
        </p:blipFill>
        <p:spPr>
          <a:xfrm rot="7632848" flipH="1">
            <a:off x="2827932" y="3200933"/>
            <a:ext cx="2061525" cy="2757516"/>
          </a:xfrm>
          <a:prstGeom prst="rect">
            <a:avLst/>
          </a:prstGeom>
          <a:ln>
            <a:noFill/>
          </a:ln>
          <a:effectLst>
            <a:outerShdw blurRad="88900" dist="38100" dir="4860000" algn="tl" rotWithShape="0">
              <a:srgbClr val="333333">
                <a:alpha val="48000"/>
              </a:srgbClr>
            </a:outerShdw>
          </a:effectLst>
        </p:spPr>
      </p:pic>
      <p:pic>
        <p:nvPicPr>
          <p:cNvPr id="10" name="Picture 9" descr="single_dart.png"/>
          <p:cNvPicPr>
            <a:picLocks noChangeAspect="1"/>
          </p:cNvPicPr>
          <p:nvPr/>
        </p:nvPicPr>
        <p:blipFill>
          <a:blip r:embed="rId4" cstate="print"/>
          <a:stretch>
            <a:fillRect/>
          </a:stretch>
        </p:blipFill>
        <p:spPr>
          <a:xfrm rot="4440461" flipH="1">
            <a:off x="2126283" y="1836795"/>
            <a:ext cx="2061525" cy="2757516"/>
          </a:xfrm>
          <a:prstGeom prst="rect">
            <a:avLst/>
          </a:prstGeom>
          <a:ln>
            <a:noFill/>
          </a:ln>
          <a:effectLst>
            <a:outerShdw blurRad="88900" dist="38100" dir="4860000" algn="tl" rotWithShape="0">
              <a:srgbClr val="333333">
                <a:alpha val="48000"/>
              </a:srgbClr>
            </a:outerShdw>
          </a:effectLst>
        </p:spPr>
      </p:pic>
      <p:pic>
        <p:nvPicPr>
          <p:cNvPr id="11" name="Picture 10" descr="single_dart.png"/>
          <p:cNvPicPr>
            <a:picLocks noChangeAspect="1"/>
          </p:cNvPicPr>
          <p:nvPr/>
        </p:nvPicPr>
        <p:blipFill>
          <a:blip r:embed="rId4" cstate="print"/>
          <a:stretch>
            <a:fillRect/>
          </a:stretch>
        </p:blipFill>
        <p:spPr>
          <a:xfrm rot="3056006" flipH="1">
            <a:off x="1533107" y="1487218"/>
            <a:ext cx="2061525" cy="2757516"/>
          </a:xfrm>
          <a:prstGeom prst="rect">
            <a:avLst/>
          </a:prstGeom>
          <a:ln>
            <a:noFill/>
          </a:ln>
          <a:effectLst>
            <a:outerShdw blurRad="88900" dist="38100" dir="4860000" algn="tl" rotWithShape="0">
              <a:srgbClr val="333333">
                <a:alpha val="48000"/>
              </a:srgbClr>
            </a:outerShdw>
          </a:effectLst>
        </p:spPr>
      </p:pic>
      <p:sp>
        <p:nvSpPr>
          <p:cNvPr id="12" name="TextBox 11"/>
          <p:cNvSpPr txBox="1"/>
          <p:nvPr/>
        </p:nvSpPr>
        <p:spPr>
          <a:xfrm rot="20238319">
            <a:off x="2892429" y="627643"/>
            <a:ext cx="3096344" cy="369332"/>
          </a:xfrm>
          <a:prstGeom prst="rect">
            <a:avLst/>
          </a:prstGeom>
          <a:noFill/>
        </p:spPr>
        <p:txBody>
          <a:bodyPr wrap="square" rtlCol="0">
            <a:spAutoFit/>
          </a:bodyPr>
          <a:lstStyle/>
          <a:p>
            <a:r>
              <a:rPr lang="en-US" b="1" dirty="0" smtClean="0">
                <a:latin typeface="Bradley Hand ITC" pitchFamily="66" charset="0"/>
              </a:rPr>
              <a:t>Theory of BSC</a:t>
            </a:r>
            <a:endParaRPr lang="bg-BG" b="1" dirty="0"/>
          </a:p>
        </p:txBody>
      </p:sp>
      <p:sp>
        <p:nvSpPr>
          <p:cNvPr id="15" name="TextBox 14"/>
          <p:cNvSpPr txBox="1"/>
          <p:nvPr/>
        </p:nvSpPr>
        <p:spPr>
          <a:xfrm rot="20238319">
            <a:off x="3988034" y="1263821"/>
            <a:ext cx="3904547" cy="369332"/>
          </a:xfrm>
          <a:prstGeom prst="rect">
            <a:avLst/>
          </a:prstGeom>
          <a:noFill/>
        </p:spPr>
        <p:txBody>
          <a:bodyPr wrap="square" rtlCol="0">
            <a:spAutoFit/>
          </a:bodyPr>
          <a:lstStyle/>
          <a:p>
            <a:r>
              <a:rPr lang="en-US" b="1" dirty="0" smtClean="0">
                <a:latin typeface="Bradley Hand ITC" pitchFamily="66" charset="0"/>
              </a:rPr>
              <a:t>Advantages &amp; Disadvantages of BSC</a:t>
            </a:r>
          </a:p>
        </p:txBody>
      </p:sp>
      <p:sp>
        <p:nvSpPr>
          <p:cNvPr id="16" name="TextBox 15"/>
          <p:cNvSpPr txBox="1"/>
          <p:nvPr/>
        </p:nvSpPr>
        <p:spPr>
          <a:xfrm rot="20238319">
            <a:off x="4768759" y="2359327"/>
            <a:ext cx="4198060" cy="369332"/>
          </a:xfrm>
          <a:prstGeom prst="rect">
            <a:avLst/>
          </a:prstGeom>
          <a:noFill/>
        </p:spPr>
        <p:txBody>
          <a:bodyPr wrap="square" rtlCol="0">
            <a:spAutoFit/>
          </a:bodyPr>
          <a:lstStyle/>
          <a:p>
            <a:r>
              <a:rPr lang="en-GB" b="1" dirty="0" smtClean="0">
                <a:latin typeface="Bradley Hand ITC" pitchFamily="66" charset="0"/>
              </a:rPr>
              <a:t>Steps to minimise disadvantages</a:t>
            </a:r>
            <a:endParaRPr lang="en-GB" b="1" dirty="0"/>
          </a:p>
        </p:txBody>
      </p:sp>
      <p:sp>
        <p:nvSpPr>
          <p:cNvPr id="17" name="TextBox 16"/>
          <p:cNvSpPr txBox="1"/>
          <p:nvPr/>
        </p:nvSpPr>
        <p:spPr>
          <a:xfrm rot="20437021">
            <a:off x="5148809" y="3863907"/>
            <a:ext cx="3895295" cy="369332"/>
          </a:xfrm>
          <a:prstGeom prst="rect">
            <a:avLst/>
          </a:prstGeom>
          <a:noFill/>
        </p:spPr>
        <p:txBody>
          <a:bodyPr wrap="square" rtlCol="0">
            <a:spAutoFit/>
          </a:bodyPr>
          <a:lstStyle/>
          <a:p>
            <a:r>
              <a:rPr lang="en-US" b="1" dirty="0" smtClean="0">
                <a:latin typeface="Bradley Hand ITC" pitchFamily="66" charset="0"/>
              </a:rPr>
              <a:t>Strategy deployment for </a:t>
            </a:r>
            <a:r>
              <a:rPr lang="en-US" b="1" dirty="0" err="1" smtClean="0">
                <a:latin typeface="Bradley Hand ITC" pitchFamily="66" charset="0"/>
              </a:rPr>
              <a:t>WaveRider</a:t>
            </a:r>
            <a:endParaRPr lang="bg-BG" b="1" dirty="0"/>
          </a:p>
        </p:txBody>
      </p:sp>
      <p:sp>
        <p:nvSpPr>
          <p:cNvPr id="18" name="Rectangle 17"/>
          <p:cNvSpPr/>
          <p:nvPr/>
        </p:nvSpPr>
        <p:spPr>
          <a:xfrm>
            <a:off x="179512" y="72008"/>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9" name="Title 6"/>
          <p:cNvSpPr>
            <a:spLocks noGrp="1"/>
          </p:cNvSpPr>
          <p:nvPr>
            <p:ph type="title"/>
          </p:nvPr>
        </p:nvSpPr>
        <p:spPr>
          <a:xfrm rot="5400000">
            <a:off x="-2111052" y="2146548"/>
            <a:ext cx="4941168" cy="648072"/>
          </a:xfrm>
        </p:spPr>
        <p:txBody>
          <a:bodyPr>
            <a:normAutofit/>
          </a:bodyPr>
          <a:lstStyle/>
          <a:p>
            <a:r>
              <a:rPr lang="en-US" sz="1600" spc="300" dirty="0" smtClean="0">
                <a:solidFill>
                  <a:schemeClr val="bg1"/>
                </a:solidFill>
                <a:latin typeface="Tahoma" pitchFamily="34" charset="0"/>
                <a:ea typeface="Tahoma" pitchFamily="34" charset="0"/>
                <a:cs typeface="Tahoma" pitchFamily="34" charset="0"/>
              </a:rPr>
              <a:t>BALANCED</a:t>
            </a:r>
            <a:r>
              <a:rPr lang="en-US" sz="1600" spc="200" dirty="0" smtClean="0">
                <a:solidFill>
                  <a:schemeClr val="bg1"/>
                </a:solidFill>
                <a:latin typeface="Tahoma" pitchFamily="34" charset="0"/>
                <a:ea typeface="Tahoma" pitchFamily="34" charset="0"/>
                <a:cs typeface="Tahoma" pitchFamily="34" charset="0"/>
              </a:rPr>
              <a:t> SCORE CARD</a:t>
            </a:r>
            <a:endParaRPr lang="en-US" sz="1600" spc="200" dirty="0">
              <a:solidFill>
                <a:schemeClr val="bg1"/>
              </a:solidFill>
              <a:latin typeface="Tahoma" pitchFamily="34" charset="0"/>
              <a:ea typeface="Tahoma" pitchFamily="34" charset="0"/>
              <a:cs typeface="Tahoma" pitchFamily="34" charset="0"/>
            </a:endParaRPr>
          </a:p>
        </p:txBody>
      </p:sp>
      <p:sp>
        <p:nvSpPr>
          <p:cNvPr id="20" name="Rectangle 19"/>
          <p:cNvSpPr/>
          <p:nvPr/>
        </p:nvSpPr>
        <p:spPr>
          <a:xfrm>
            <a:off x="7596336" y="6336704"/>
            <a:ext cx="1440160" cy="4046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21" name="TextBox 2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23" name="Slide Number Placeholder 22"/>
          <p:cNvSpPr>
            <a:spLocks noGrp="1"/>
          </p:cNvSpPr>
          <p:nvPr>
            <p:ph type="sldNum" sz="quarter" idx="14"/>
          </p:nvPr>
        </p:nvSpPr>
        <p:spPr>
          <a:xfrm>
            <a:off x="-396552" y="6362700"/>
            <a:ext cx="838200" cy="365125"/>
          </a:xfrm>
        </p:spPr>
        <p:txBody>
          <a:bodyPr/>
          <a:lstStyle/>
          <a:p>
            <a:fld id="{81582BD6-FC20-4557-852B-8433F8572D30}" type="slidenum">
              <a:rPr lang="en-US" smtClean="0"/>
              <a:pPr/>
              <a:t>2</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par>
                          <p:cTn id="10" fill="hold">
                            <p:stCondLst>
                              <p:cond delay="1000"/>
                            </p:stCondLst>
                            <p:childTnLst>
                              <p:par>
                                <p:cTn id="11" presetID="3" presetClass="entr" presetSubtype="1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childTnLst>
                          </p:cTn>
                        </p:par>
                        <p:par>
                          <p:cTn id="14" fill="hold">
                            <p:stCondLst>
                              <p:cond delay="15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3"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childTnLst>
                          </p:cTn>
                        </p:par>
                        <p:par>
                          <p:cTn id="32" fill="hold">
                            <p:stCondLst>
                              <p:cond delay="3500"/>
                            </p:stCondLst>
                            <p:childTnLst>
                              <p:par>
                                <p:cTn id="33" presetID="2" presetClass="entr" presetSubtype="3"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3" presetClass="entr" presetSubtype="1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96552" y="6362700"/>
            <a:ext cx="838200" cy="365125"/>
          </a:xfrm>
        </p:spPr>
        <p:txBody>
          <a:bodyPr/>
          <a:lstStyle/>
          <a:p>
            <a:fld id="{EA9EFE93-F287-4331-B820-9EE2079A43EA}" type="slidenum">
              <a:rPr lang="en-US" smtClean="0"/>
              <a:pPr/>
              <a:t>3</a:t>
            </a:fld>
            <a:endParaRPr lang="en-US"/>
          </a:p>
        </p:txBody>
      </p:sp>
      <p:pic>
        <p:nvPicPr>
          <p:cNvPr id="8" name="3 - Εικόνα" descr="SDXTMPPPT01.emf"/>
          <p:cNvPicPr>
            <a:picLocks/>
          </p:cNvPicPr>
          <p:nvPr/>
        </p:nvPicPr>
        <p:blipFill>
          <a:blip r:embed="rId2" cstate="print"/>
          <a:stretch>
            <a:fillRect/>
          </a:stretch>
        </p:blipFill>
        <p:spPr>
          <a:xfrm>
            <a:off x="3347864" y="2596970"/>
            <a:ext cx="5654080" cy="3352310"/>
          </a:xfrm>
          <a:prstGeom prst="rect">
            <a:avLst/>
          </a:prstGeom>
        </p:spPr>
      </p:pic>
      <p:pic>
        <p:nvPicPr>
          <p:cNvPr id="9" name="4 - Εικόνα" descr="SDXTMPPPT02.emf"/>
          <p:cNvPicPr>
            <a:picLocks/>
          </p:cNvPicPr>
          <p:nvPr/>
        </p:nvPicPr>
        <p:blipFill>
          <a:blip r:embed="rId3" cstate="print"/>
          <a:stretch>
            <a:fillRect/>
          </a:stretch>
        </p:blipFill>
        <p:spPr>
          <a:xfrm>
            <a:off x="4139952" y="2574403"/>
            <a:ext cx="4879179" cy="3271751"/>
          </a:xfrm>
          <a:prstGeom prst="rect">
            <a:avLst/>
          </a:prstGeom>
        </p:spPr>
      </p:pic>
      <p:pic>
        <p:nvPicPr>
          <p:cNvPr id="10" name="5 - Εικόνα" descr="SDXTMPPPT03.emf"/>
          <p:cNvPicPr>
            <a:picLocks/>
          </p:cNvPicPr>
          <p:nvPr/>
        </p:nvPicPr>
        <p:blipFill>
          <a:blip r:embed="rId4" cstate="print"/>
          <a:stretch>
            <a:fillRect/>
          </a:stretch>
        </p:blipFill>
        <p:spPr>
          <a:xfrm>
            <a:off x="2257400" y="2574403"/>
            <a:ext cx="6707088" cy="3271751"/>
          </a:xfrm>
          <a:prstGeom prst="rect">
            <a:avLst/>
          </a:prstGeom>
        </p:spPr>
      </p:pic>
      <p:pic>
        <p:nvPicPr>
          <p:cNvPr id="11" name="6 - Εικόνα" descr="SDXTMPPPT04.emf"/>
          <p:cNvPicPr>
            <a:picLocks/>
          </p:cNvPicPr>
          <p:nvPr/>
        </p:nvPicPr>
        <p:blipFill>
          <a:blip r:embed="rId5" cstate="print"/>
          <a:stretch>
            <a:fillRect/>
          </a:stretch>
        </p:blipFill>
        <p:spPr>
          <a:xfrm>
            <a:off x="2257400" y="2574403"/>
            <a:ext cx="6707088" cy="3271751"/>
          </a:xfrm>
          <a:prstGeom prst="rect">
            <a:avLst/>
          </a:prstGeom>
        </p:spPr>
      </p:pic>
      <p:pic>
        <p:nvPicPr>
          <p:cNvPr id="12" name="7 - Εικόνα" descr="SDXTMPPPT05.emf"/>
          <p:cNvPicPr>
            <a:picLocks/>
          </p:cNvPicPr>
          <p:nvPr/>
        </p:nvPicPr>
        <p:blipFill>
          <a:blip r:embed="rId6" cstate="print"/>
          <a:stretch>
            <a:fillRect/>
          </a:stretch>
        </p:blipFill>
        <p:spPr>
          <a:xfrm>
            <a:off x="2329408" y="2574403"/>
            <a:ext cx="6707088" cy="3271751"/>
          </a:xfrm>
          <a:prstGeom prst="rect">
            <a:avLst/>
          </a:prstGeom>
        </p:spPr>
      </p:pic>
      <p:sp>
        <p:nvSpPr>
          <p:cNvPr id="13" name="TextBox 12"/>
          <p:cNvSpPr txBox="1"/>
          <p:nvPr/>
        </p:nvSpPr>
        <p:spPr>
          <a:xfrm>
            <a:off x="1043609" y="476672"/>
            <a:ext cx="7848872" cy="646331"/>
          </a:xfrm>
          <a:prstGeom prst="rect">
            <a:avLst/>
          </a:prstGeom>
          <a:noFill/>
        </p:spPr>
        <p:txBody>
          <a:bodyPr wrap="square" rtlCol="0">
            <a:spAutoFit/>
          </a:bodyPr>
          <a:lstStyle/>
          <a:p>
            <a:r>
              <a:rPr lang="en-US" dirty="0" smtClean="0"/>
              <a:t>The BSC approach gives a broad view of the factors that lead to business success (Kaplan and Norton, 1996).</a:t>
            </a:r>
            <a:endParaRPr lang="bg-BG" dirty="0"/>
          </a:p>
        </p:txBody>
      </p:sp>
      <p:sp>
        <p:nvSpPr>
          <p:cNvPr id="14" name="Rectangle 13"/>
          <p:cNvSpPr/>
          <p:nvPr/>
        </p:nvSpPr>
        <p:spPr>
          <a:xfrm>
            <a:off x="0" y="188640"/>
            <a:ext cx="467544" cy="12241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20" name="Title 6"/>
          <p:cNvSpPr txBox="1">
            <a:spLocks/>
          </p:cNvSpPr>
          <p:nvPr/>
        </p:nvSpPr>
        <p:spPr>
          <a:xfrm rot="5400000">
            <a:off x="-2255068" y="2146548"/>
            <a:ext cx="4941168" cy="648072"/>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300" normalizeH="0" baseline="0" noProof="0" dirty="0" smtClean="0">
                <a:ln>
                  <a:noFill/>
                </a:ln>
                <a:solidFill>
                  <a:schemeClr val="bg1"/>
                </a:solidFill>
                <a:effectLst/>
                <a:uLnTx/>
                <a:uFillTx/>
                <a:latin typeface="Tahoma" pitchFamily="34" charset="0"/>
                <a:ea typeface="Tahoma" pitchFamily="34" charset="0"/>
                <a:cs typeface="Tahoma" pitchFamily="34" charset="0"/>
              </a:rPr>
              <a:t>BALANCED</a:t>
            </a:r>
            <a:r>
              <a:rPr kumimoji="0" lang="en-US" sz="1600" b="1" i="0" u="none" strike="noStrike" kern="1200" cap="none" spc="200" normalizeH="0" baseline="0" noProof="0" dirty="0" smtClean="0">
                <a:ln>
                  <a:noFill/>
                </a:ln>
                <a:solidFill>
                  <a:schemeClr val="bg1"/>
                </a:solidFill>
                <a:effectLst/>
                <a:uLnTx/>
                <a:uFillTx/>
                <a:latin typeface="Tahoma" pitchFamily="34" charset="0"/>
                <a:ea typeface="Tahoma" pitchFamily="34" charset="0"/>
                <a:cs typeface="Tahoma" pitchFamily="34" charset="0"/>
              </a:rPr>
              <a:t> SCORE CARD</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21" name="TextBox 20"/>
          <p:cNvSpPr txBox="1"/>
          <p:nvPr/>
        </p:nvSpPr>
        <p:spPr>
          <a:xfrm>
            <a:off x="1058793" y="1484784"/>
            <a:ext cx="7833687" cy="646331"/>
          </a:xfrm>
          <a:prstGeom prst="rect">
            <a:avLst/>
          </a:prstGeom>
          <a:noFill/>
        </p:spPr>
        <p:txBody>
          <a:bodyPr wrap="square" rtlCol="0">
            <a:spAutoFit/>
          </a:bodyPr>
          <a:lstStyle/>
          <a:p>
            <a:r>
              <a:rPr lang="en-US" dirty="0" smtClean="0"/>
              <a:t>Not only the financial measurements are considered but also the operational ones.</a:t>
            </a:r>
            <a:endParaRPr lang="bg-BG" dirty="0"/>
          </a:p>
        </p:txBody>
      </p:sp>
      <p:sp>
        <p:nvSpPr>
          <p:cNvPr id="22" name="TextBox 21"/>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par>
                                <p:cTn id="8" presetID="2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par>
                                <p:cTn id="11" presetID="2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edge">
                                      <p:cBhvr>
                                        <p:cTn id="13" dur="2000"/>
                                        <p:tgtEl>
                                          <p:spTgt spid="10"/>
                                        </p:tgtEl>
                                      </p:cBhvr>
                                    </p:animEffect>
                                  </p:childTnLst>
                                </p:cTn>
                              </p:par>
                              <p:par>
                                <p:cTn id="14" presetID="2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edge">
                                      <p:cBhvr>
                                        <p:cTn id="16" dur="2000"/>
                                        <p:tgtEl>
                                          <p:spTgt spid="11"/>
                                        </p:tgtEl>
                                      </p:cBhvr>
                                    </p:animEffect>
                                  </p:childTnLst>
                                </p:cTn>
                              </p:par>
                              <p:par>
                                <p:cTn id="17" presetID="2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edge">
                                      <p:cBhvr>
                                        <p:cTn id="19" dur="20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par>
                          <p:cTn id="23" fill="hold">
                            <p:stCondLst>
                              <p:cond delay="2000"/>
                            </p:stCondLst>
                            <p:childTnLst>
                              <p:par>
                                <p:cTn id="24" presetID="3"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2500"/>
                            </p:stCondLst>
                            <p:childTnLst>
                              <p:par>
                                <p:cTn id="28" presetID="26" presetClass="emph" presetSubtype="0" fill="hold" nodeType="afterEffect">
                                  <p:stCondLst>
                                    <p:cond delay="2000"/>
                                  </p:stCondLst>
                                  <p:childTnLst>
                                    <p:animEffect transition="out" filter="fade">
                                      <p:cBhvr>
                                        <p:cTn id="29" dur="500" tmFilter="0, 0; .2, .5; .8, .5; 1, 0"/>
                                        <p:tgtEl>
                                          <p:spTgt spid="8"/>
                                        </p:tgtEl>
                                      </p:cBhvr>
                                    </p:animEffect>
                                    <p:animScale>
                                      <p:cBhvr>
                                        <p:cTn id="30" dur="250" autoRev="1" fill="hold"/>
                                        <p:tgtEl>
                                          <p:spTgt spid="8"/>
                                        </p:tgtEl>
                                      </p:cBhvr>
                                      <p:by x="105000" y="105000"/>
                                    </p:animScale>
                                  </p:childTnLst>
                                </p:cTn>
                              </p:par>
                              <p:par>
                                <p:cTn id="31" presetID="26" presetClass="emph" presetSubtype="0" fill="hold" nodeType="withEffect">
                                  <p:stCondLst>
                                    <p:cond delay="2000"/>
                                  </p:stCondLst>
                                  <p:childTnLst>
                                    <p:animEffect transition="out" filter="fade">
                                      <p:cBhvr>
                                        <p:cTn id="32" dur="500" tmFilter="0, 0; .2, .5; .8, .5; 1, 0"/>
                                        <p:tgtEl>
                                          <p:spTgt spid="9"/>
                                        </p:tgtEl>
                                      </p:cBhvr>
                                    </p:animEffect>
                                    <p:animScale>
                                      <p:cBhvr>
                                        <p:cTn id="33" dur="250" autoRev="1" fill="hold"/>
                                        <p:tgtEl>
                                          <p:spTgt spid="9"/>
                                        </p:tgtEl>
                                      </p:cBhvr>
                                      <p:by x="105000" y="105000"/>
                                    </p:animScale>
                                  </p:childTnLst>
                                </p:cTn>
                              </p:par>
                              <p:par>
                                <p:cTn id="34" presetID="26" presetClass="emph" presetSubtype="0" fill="hold" nodeType="withEffect">
                                  <p:stCondLst>
                                    <p:cond delay="2000"/>
                                  </p:stCondLst>
                                  <p:childTnLst>
                                    <p:animEffect transition="out" filter="fade">
                                      <p:cBhvr>
                                        <p:cTn id="35" dur="500" tmFilter="0, 0; .2, .5; .8, .5; 1, 0"/>
                                        <p:tgtEl>
                                          <p:spTgt spid="10"/>
                                        </p:tgtEl>
                                      </p:cBhvr>
                                    </p:animEffect>
                                    <p:animScale>
                                      <p:cBhvr>
                                        <p:cTn id="36" dur="250" autoRev="1" fill="hold"/>
                                        <p:tgtEl>
                                          <p:spTgt spid="10"/>
                                        </p:tgtEl>
                                      </p:cBhvr>
                                      <p:by x="105000" y="105000"/>
                                    </p:animScale>
                                  </p:childTnLst>
                                </p:cTn>
                              </p:par>
                              <p:par>
                                <p:cTn id="37" presetID="26" presetClass="emph" presetSubtype="0" fill="hold" nodeType="withEffect">
                                  <p:stCondLst>
                                    <p:cond delay="2000"/>
                                  </p:stCondLst>
                                  <p:childTnLst>
                                    <p:animEffect transition="out" filter="fade">
                                      <p:cBhvr>
                                        <p:cTn id="38" dur="500" tmFilter="0, 0; .2, .5; .8, .5; 1, 0"/>
                                        <p:tgtEl>
                                          <p:spTgt spid="11"/>
                                        </p:tgtEl>
                                      </p:cBhvr>
                                    </p:animEffect>
                                    <p:animScale>
                                      <p:cBhvr>
                                        <p:cTn id="39" dur="250" autoRev="1" fill="hold"/>
                                        <p:tgtEl>
                                          <p:spTgt spid="11"/>
                                        </p:tgtEl>
                                      </p:cBhvr>
                                      <p:by x="105000" y="105000"/>
                                    </p:animScale>
                                  </p:childTnLst>
                                </p:cTn>
                              </p:par>
                              <p:par>
                                <p:cTn id="40" presetID="26" presetClass="emph" presetSubtype="0" fill="hold" nodeType="withEffect">
                                  <p:stCondLst>
                                    <p:cond delay="2000"/>
                                  </p:stCondLst>
                                  <p:childTnLst>
                                    <p:animEffect transition="out" filter="fade">
                                      <p:cBhvr>
                                        <p:cTn id="41" dur="500" tmFilter="0, 0; .2, .5; .8, .5; 1, 0"/>
                                        <p:tgtEl>
                                          <p:spTgt spid="12"/>
                                        </p:tgtEl>
                                      </p:cBhvr>
                                    </p:animEffect>
                                    <p:animScale>
                                      <p:cBhvr>
                                        <p:cTn id="42"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475656" y="404664"/>
            <a:ext cx="1944216" cy="457200"/>
          </a:xfrm>
        </p:spPr>
        <p:txBody>
          <a:bodyPr>
            <a:noAutofit/>
          </a:bodyPr>
          <a:lstStyle/>
          <a:p>
            <a:r>
              <a:rPr lang="en-US" sz="2000" dirty="0" smtClean="0">
                <a:latin typeface="Bradley Hand ITC" pitchFamily="66" charset="0"/>
              </a:rPr>
              <a:t>ADVANTAGES </a:t>
            </a:r>
            <a:endParaRPr lang="en-US" sz="2000" dirty="0">
              <a:latin typeface="Bradley Hand ITC" pitchFamily="66" charset="0"/>
            </a:endParaRPr>
          </a:p>
        </p:txBody>
      </p:sp>
      <p:sp>
        <p:nvSpPr>
          <p:cNvPr id="16" name="Rectangle 15"/>
          <p:cNvSpPr/>
          <p:nvPr/>
        </p:nvSpPr>
        <p:spPr>
          <a:xfrm>
            <a:off x="72008" y="72008"/>
            <a:ext cx="539552" cy="1628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7" name="Text Placeholder 7"/>
          <p:cNvSpPr txBox="1">
            <a:spLocks/>
          </p:cNvSpPr>
          <p:nvPr/>
        </p:nvSpPr>
        <p:spPr>
          <a:xfrm>
            <a:off x="5172548" y="476672"/>
            <a:ext cx="2664296" cy="457200"/>
          </a:xfrm>
          <a:prstGeom prst="rect">
            <a:avLst/>
          </a:prstGeom>
        </p:spPr>
        <p:txBody>
          <a:bodyPr vert="horz" lIns="91440" tIns="45720" rIns="91440" bIns="45720" rtlCol="0">
            <a:noAutofit/>
          </a:bodyPr>
          <a:lstStyle/>
          <a:p>
            <a:pPr marR="0" lvl="0" fontAlgn="auto">
              <a:lnSpc>
                <a:spcPct val="100000"/>
              </a:lnSpc>
              <a:spcBef>
                <a:spcPct val="20000"/>
              </a:spcBef>
              <a:spcAft>
                <a:spcPts val="0"/>
              </a:spcAft>
              <a:buClrTx/>
              <a:buSzTx/>
              <a:tabLst/>
              <a:defRPr/>
            </a:pPr>
            <a:r>
              <a:rPr lang="en-US" sz="2000" b="1" dirty="0" smtClean="0">
                <a:latin typeface="Bradley Hand ITC" pitchFamily="66" charset="0"/>
              </a:rPr>
              <a:t>DISADVANTAGES </a:t>
            </a:r>
            <a:endParaRPr lang="en-US" sz="2000" b="1" dirty="0">
              <a:latin typeface="Bradley Hand ITC" pitchFamily="66" charset="0"/>
            </a:endParaRPr>
          </a:p>
        </p:txBody>
      </p:sp>
      <p:sp>
        <p:nvSpPr>
          <p:cNvPr id="20" name="Slide Number Placeholder 19"/>
          <p:cNvSpPr>
            <a:spLocks noGrp="1"/>
          </p:cNvSpPr>
          <p:nvPr>
            <p:ph type="sldNum" sz="quarter" idx="11"/>
          </p:nvPr>
        </p:nvSpPr>
        <p:spPr>
          <a:xfrm>
            <a:off x="-396552" y="6362700"/>
            <a:ext cx="838200" cy="365125"/>
          </a:xfrm>
        </p:spPr>
        <p:txBody>
          <a:bodyPr/>
          <a:lstStyle/>
          <a:p>
            <a:fld id="{81582BD6-FC20-4557-852B-8433F8572D30}" type="slidenum">
              <a:rPr lang="en-US" smtClean="0"/>
              <a:pPr/>
              <a:t>4</a:t>
            </a:fld>
            <a:endParaRPr lang="en-US" dirty="0"/>
          </a:p>
        </p:txBody>
      </p:sp>
      <p:sp>
        <p:nvSpPr>
          <p:cNvPr id="21" name="Rectangle 20"/>
          <p:cNvSpPr/>
          <p:nvPr/>
        </p:nvSpPr>
        <p:spPr>
          <a:xfrm>
            <a:off x="72008" y="72008"/>
            <a:ext cx="467544" cy="19168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7" name="Title 6"/>
          <p:cNvSpPr>
            <a:spLocks noGrp="1"/>
          </p:cNvSpPr>
          <p:nvPr>
            <p:ph type="title"/>
          </p:nvPr>
        </p:nvSpPr>
        <p:spPr>
          <a:xfrm rot="5400000">
            <a:off x="-2111052" y="2146548"/>
            <a:ext cx="4941168" cy="648072"/>
          </a:xfrm>
        </p:spPr>
        <p:txBody>
          <a:bodyPr>
            <a:normAutofit/>
          </a:bodyPr>
          <a:lstStyle/>
          <a:p>
            <a:r>
              <a:rPr lang="en-US" sz="1600" spc="300" dirty="0" smtClean="0">
                <a:solidFill>
                  <a:schemeClr val="bg1"/>
                </a:solidFill>
                <a:latin typeface="Tahoma" pitchFamily="34" charset="0"/>
                <a:ea typeface="Tahoma" pitchFamily="34" charset="0"/>
                <a:cs typeface="Tahoma" pitchFamily="34" charset="0"/>
              </a:rPr>
              <a:t>BALANCED</a:t>
            </a:r>
            <a:r>
              <a:rPr lang="en-US" sz="1600" spc="200" dirty="0" smtClean="0">
                <a:solidFill>
                  <a:schemeClr val="bg1"/>
                </a:solidFill>
                <a:latin typeface="Tahoma" pitchFamily="34" charset="0"/>
                <a:ea typeface="Tahoma" pitchFamily="34" charset="0"/>
                <a:cs typeface="Tahoma" pitchFamily="34" charset="0"/>
              </a:rPr>
              <a:t> SCORE CARD</a:t>
            </a:r>
            <a:endParaRPr lang="en-US" sz="1600" spc="200" dirty="0">
              <a:solidFill>
                <a:schemeClr val="bg1"/>
              </a:solidFill>
              <a:latin typeface="Tahoma" pitchFamily="34" charset="0"/>
              <a:ea typeface="Tahoma" pitchFamily="34" charset="0"/>
              <a:cs typeface="Tahoma" pitchFamily="34" charset="0"/>
            </a:endParaRPr>
          </a:p>
        </p:txBody>
      </p:sp>
      <p:pic>
        <p:nvPicPr>
          <p:cNvPr id="53" name="Picture 52" descr="single_dart.png"/>
          <p:cNvPicPr>
            <a:picLocks noChangeAspect="1"/>
          </p:cNvPicPr>
          <p:nvPr/>
        </p:nvPicPr>
        <p:blipFill>
          <a:blip r:embed="rId3" cstate="print"/>
          <a:stretch>
            <a:fillRect/>
          </a:stretch>
        </p:blipFill>
        <p:spPr>
          <a:xfrm rot="20378114" flipH="1">
            <a:off x="4216001" y="3449021"/>
            <a:ext cx="316676" cy="423589"/>
          </a:xfrm>
          <a:prstGeom prst="rect">
            <a:avLst/>
          </a:prstGeom>
          <a:ln>
            <a:noFill/>
          </a:ln>
          <a:effectLst>
            <a:outerShdw blurRad="88900" dist="38100" dir="4860000" algn="tl" rotWithShape="0">
              <a:srgbClr val="333333">
                <a:alpha val="48000"/>
              </a:srgbClr>
            </a:outerShdw>
          </a:effectLst>
        </p:spPr>
      </p:pic>
      <p:pic>
        <p:nvPicPr>
          <p:cNvPr id="55" name="Picture 54" descr="single_dart.png"/>
          <p:cNvPicPr>
            <a:picLocks noChangeAspect="1"/>
          </p:cNvPicPr>
          <p:nvPr/>
        </p:nvPicPr>
        <p:blipFill>
          <a:blip r:embed="rId3" cstate="print"/>
          <a:stretch>
            <a:fillRect/>
          </a:stretch>
        </p:blipFill>
        <p:spPr>
          <a:xfrm rot="20378114" flipH="1">
            <a:off x="4216000" y="2995128"/>
            <a:ext cx="316676" cy="423589"/>
          </a:xfrm>
          <a:prstGeom prst="rect">
            <a:avLst/>
          </a:prstGeom>
          <a:ln>
            <a:noFill/>
          </a:ln>
          <a:effectLst>
            <a:outerShdw blurRad="88900" dist="38100" dir="4860000" algn="tl" rotWithShape="0">
              <a:srgbClr val="333333">
                <a:alpha val="48000"/>
              </a:srgbClr>
            </a:outerShdw>
          </a:effectLst>
        </p:spPr>
      </p:pic>
      <p:pic>
        <p:nvPicPr>
          <p:cNvPr id="56" name="Picture 55" descr="single_dart.png"/>
          <p:cNvPicPr>
            <a:picLocks noChangeAspect="1"/>
          </p:cNvPicPr>
          <p:nvPr/>
        </p:nvPicPr>
        <p:blipFill>
          <a:blip r:embed="rId3" cstate="print"/>
          <a:stretch>
            <a:fillRect/>
          </a:stretch>
        </p:blipFill>
        <p:spPr>
          <a:xfrm rot="20378114" flipH="1">
            <a:off x="4203759" y="1094599"/>
            <a:ext cx="316676" cy="423589"/>
          </a:xfrm>
          <a:prstGeom prst="rect">
            <a:avLst/>
          </a:prstGeom>
          <a:ln>
            <a:noFill/>
          </a:ln>
          <a:effectLst>
            <a:outerShdw blurRad="88900" dist="38100" dir="4860000" algn="tl" rotWithShape="0">
              <a:srgbClr val="333333">
                <a:alpha val="48000"/>
              </a:srgbClr>
            </a:outerShdw>
          </a:effectLst>
        </p:spPr>
      </p:pic>
      <p:pic>
        <p:nvPicPr>
          <p:cNvPr id="57" name="Picture 56" descr="single_dart.png"/>
          <p:cNvPicPr>
            <a:picLocks noChangeAspect="1"/>
          </p:cNvPicPr>
          <p:nvPr/>
        </p:nvPicPr>
        <p:blipFill>
          <a:blip r:embed="rId3" cstate="print"/>
          <a:stretch>
            <a:fillRect/>
          </a:stretch>
        </p:blipFill>
        <p:spPr>
          <a:xfrm rot="20378114" flipH="1">
            <a:off x="4216000" y="1526646"/>
            <a:ext cx="316676" cy="423589"/>
          </a:xfrm>
          <a:prstGeom prst="rect">
            <a:avLst/>
          </a:prstGeom>
          <a:ln>
            <a:noFill/>
          </a:ln>
          <a:effectLst>
            <a:outerShdw blurRad="88900" dist="38100" dir="4860000" algn="tl" rotWithShape="0">
              <a:srgbClr val="333333">
                <a:alpha val="48000"/>
              </a:srgbClr>
            </a:outerShdw>
          </a:effectLst>
        </p:spPr>
      </p:pic>
      <p:pic>
        <p:nvPicPr>
          <p:cNvPr id="58" name="Picture 57" descr="single_dart.png"/>
          <p:cNvPicPr>
            <a:picLocks noChangeAspect="1"/>
          </p:cNvPicPr>
          <p:nvPr/>
        </p:nvPicPr>
        <p:blipFill>
          <a:blip r:embed="rId3" cstate="print"/>
          <a:stretch>
            <a:fillRect/>
          </a:stretch>
        </p:blipFill>
        <p:spPr>
          <a:xfrm rot="20378114" flipH="1">
            <a:off x="4216000" y="1958695"/>
            <a:ext cx="316676" cy="423589"/>
          </a:xfrm>
          <a:prstGeom prst="rect">
            <a:avLst/>
          </a:prstGeom>
          <a:ln>
            <a:noFill/>
          </a:ln>
          <a:effectLst>
            <a:outerShdw blurRad="88900" dist="38100" dir="4860000" algn="tl" rotWithShape="0">
              <a:srgbClr val="333333">
                <a:alpha val="48000"/>
              </a:srgbClr>
            </a:outerShdw>
          </a:effectLst>
        </p:spPr>
      </p:pic>
      <p:pic>
        <p:nvPicPr>
          <p:cNvPr id="59" name="Picture 58" descr="single_dart.png"/>
          <p:cNvPicPr>
            <a:picLocks noChangeAspect="1"/>
          </p:cNvPicPr>
          <p:nvPr/>
        </p:nvPicPr>
        <p:blipFill>
          <a:blip r:embed="rId3" cstate="print"/>
          <a:stretch>
            <a:fillRect/>
          </a:stretch>
        </p:blipFill>
        <p:spPr>
          <a:xfrm rot="20378114" flipH="1">
            <a:off x="4216001" y="2390743"/>
            <a:ext cx="316676" cy="423589"/>
          </a:xfrm>
          <a:prstGeom prst="rect">
            <a:avLst/>
          </a:prstGeom>
          <a:ln>
            <a:noFill/>
          </a:ln>
          <a:effectLst>
            <a:outerShdw blurRad="88900" dist="38100" dir="4860000" algn="tl" rotWithShape="0">
              <a:srgbClr val="333333">
                <a:alpha val="48000"/>
              </a:srgbClr>
            </a:outerShdw>
          </a:effectLst>
        </p:spPr>
      </p:pic>
      <p:pic>
        <p:nvPicPr>
          <p:cNvPr id="60" name="Picture 59" descr="single_dart.png"/>
          <p:cNvPicPr>
            <a:picLocks noChangeAspect="1"/>
          </p:cNvPicPr>
          <p:nvPr/>
        </p:nvPicPr>
        <p:blipFill>
          <a:blip r:embed="rId3" cstate="print"/>
          <a:stretch>
            <a:fillRect/>
          </a:stretch>
        </p:blipFill>
        <p:spPr>
          <a:xfrm rot="20378114" flipH="1">
            <a:off x="4203759" y="3877809"/>
            <a:ext cx="316676" cy="423589"/>
          </a:xfrm>
          <a:prstGeom prst="rect">
            <a:avLst/>
          </a:prstGeom>
          <a:ln>
            <a:noFill/>
          </a:ln>
          <a:effectLst>
            <a:outerShdw blurRad="88900" dist="38100" dir="4860000" algn="tl" rotWithShape="0">
              <a:srgbClr val="333333">
                <a:alpha val="48000"/>
              </a:srgbClr>
            </a:outerShdw>
          </a:effectLst>
        </p:spPr>
      </p:pic>
      <p:sp>
        <p:nvSpPr>
          <p:cNvPr id="61" name="TextBox 6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70" name="Flowchart: Delay 69"/>
          <p:cNvSpPr/>
          <p:nvPr/>
        </p:nvSpPr>
        <p:spPr>
          <a:xfrm>
            <a:off x="683568" y="1235224"/>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1" name="Flowchart: Delay 70"/>
          <p:cNvSpPr/>
          <p:nvPr/>
        </p:nvSpPr>
        <p:spPr>
          <a:xfrm>
            <a:off x="683568" y="1667272"/>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2" name="Flowchart: Delay 71"/>
          <p:cNvSpPr/>
          <p:nvPr/>
        </p:nvSpPr>
        <p:spPr>
          <a:xfrm>
            <a:off x="683568" y="2099320"/>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3" name="Flowchart: Delay 72"/>
          <p:cNvSpPr/>
          <p:nvPr/>
        </p:nvSpPr>
        <p:spPr>
          <a:xfrm>
            <a:off x="683568" y="2531368"/>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4" name="Flowchart: Delay 73"/>
          <p:cNvSpPr/>
          <p:nvPr/>
        </p:nvSpPr>
        <p:spPr>
          <a:xfrm>
            <a:off x="683568" y="2963416"/>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5" name="Flowchart: Delay 74"/>
          <p:cNvSpPr/>
          <p:nvPr/>
        </p:nvSpPr>
        <p:spPr>
          <a:xfrm>
            <a:off x="683568" y="3395464"/>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76" name="Flowchart: Delay 75"/>
          <p:cNvSpPr/>
          <p:nvPr/>
        </p:nvSpPr>
        <p:spPr>
          <a:xfrm>
            <a:off x="683568" y="3827512"/>
            <a:ext cx="432048" cy="393576"/>
          </a:xfrm>
          <a:prstGeom prst="flowChartDelay">
            <a:avLst/>
          </a:prstGeom>
          <a:blipFill>
            <a:blip r:embed="rId4" cstate="print"/>
            <a:stretch>
              <a:fillRect/>
            </a:stretch>
          </a:blip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1600" b="1" dirty="0">
              <a:solidFill>
                <a:schemeClr val="tx1"/>
              </a:solidFill>
            </a:endParaRPr>
          </a:p>
        </p:txBody>
      </p:sp>
      <p:sp>
        <p:nvSpPr>
          <p:cNvPr id="85" name="TextBox 84"/>
          <p:cNvSpPr txBox="1"/>
          <p:nvPr/>
        </p:nvSpPr>
        <p:spPr>
          <a:xfrm>
            <a:off x="1043608" y="1196752"/>
            <a:ext cx="1848583" cy="369332"/>
          </a:xfrm>
          <a:prstGeom prst="rect">
            <a:avLst/>
          </a:prstGeom>
          <a:noFill/>
        </p:spPr>
        <p:txBody>
          <a:bodyPr wrap="none" rtlCol="0">
            <a:spAutoFit/>
          </a:bodyPr>
          <a:lstStyle/>
          <a:p>
            <a:r>
              <a:rPr lang="en-US" b="1" dirty="0" smtClean="0">
                <a:latin typeface="Bradley Hand ITC" pitchFamily="66" charset="0"/>
              </a:rPr>
              <a:t>Balanced outlook</a:t>
            </a:r>
            <a:endParaRPr lang="bg-BG" b="1" dirty="0"/>
          </a:p>
        </p:txBody>
      </p:sp>
      <p:sp>
        <p:nvSpPr>
          <p:cNvPr id="87" name="TextBox 86"/>
          <p:cNvSpPr txBox="1"/>
          <p:nvPr/>
        </p:nvSpPr>
        <p:spPr>
          <a:xfrm>
            <a:off x="1043608" y="3789040"/>
            <a:ext cx="3024336" cy="646331"/>
          </a:xfrm>
          <a:prstGeom prst="rect">
            <a:avLst/>
          </a:prstGeom>
          <a:noFill/>
        </p:spPr>
        <p:txBody>
          <a:bodyPr wrap="square" rtlCol="0">
            <a:spAutoFit/>
          </a:bodyPr>
          <a:lstStyle/>
          <a:p>
            <a:r>
              <a:rPr lang="en-US" b="1" dirty="0" smtClean="0">
                <a:latin typeface="Bradley Hand ITC" pitchFamily="66" charset="0"/>
              </a:rPr>
              <a:t>Improve alignment of actions</a:t>
            </a:r>
          </a:p>
          <a:p>
            <a:pPr algn="r"/>
            <a:r>
              <a:rPr lang="en-US" b="1" dirty="0" smtClean="0">
                <a:latin typeface="Bradley Hand ITC" pitchFamily="66" charset="0"/>
              </a:rPr>
              <a:t>into strategic goals</a:t>
            </a:r>
            <a:endParaRPr lang="bg-BG" b="1" dirty="0"/>
          </a:p>
        </p:txBody>
      </p:sp>
      <p:sp>
        <p:nvSpPr>
          <p:cNvPr id="88" name="TextBox 87"/>
          <p:cNvSpPr txBox="1"/>
          <p:nvPr/>
        </p:nvSpPr>
        <p:spPr>
          <a:xfrm>
            <a:off x="1043608" y="3356992"/>
            <a:ext cx="1896673" cy="369332"/>
          </a:xfrm>
          <a:prstGeom prst="rect">
            <a:avLst/>
          </a:prstGeom>
          <a:noFill/>
        </p:spPr>
        <p:txBody>
          <a:bodyPr wrap="none" rtlCol="0">
            <a:spAutoFit/>
          </a:bodyPr>
          <a:lstStyle/>
          <a:p>
            <a:r>
              <a:rPr lang="en-US" b="1" dirty="0" smtClean="0">
                <a:latin typeface="Bradley Hand ITC" pitchFamily="66" charset="0"/>
              </a:rPr>
              <a:t>Identify priorities</a:t>
            </a:r>
            <a:endParaRPr lang="bg-BG" b="1" dirty="0"/>
          </a:p>
        </p:txBody>
      </p:sp>
      <p:sp>
        <p:nvSpPr>
          <p:cNvPr id="89" name="TextBox 88"/>
          <p:cNvSpPr txBox="1"/>
          <p:nvPr/>
        </p:nvSpPr>
        <p:spPr>
          <a:xfrm>
            <a:off x="1043608" y="2924944"/>
            <a:ext cx="1933543" cy="369332"/>
          </a:xfrm>
          <a:prstGeom prst="rect">
            <a:avLst/>
          </a:prstGeom>
          <a:noFill/>
        </p:spPr>
        <p:txBody>
          <a:bodyPr wrap="none" rtlCol="0">
            <a:spAutoFit/>
          </a:bodyPr>
          <a:lstStyle/>
          <a:p>
            <a:r>
              <a:rPr lang="en-US" b="1" dirty="0" smtClean="0">
                <a:latin typeface="Bradley Hand ITC" pitchFamily="66" charset="0"/>
              </a:rPr>
              <a:t>Proactive approach</a:t>
            </a:r>
            <a:endParaRPr lang="bg-BG" b="1" dirty="0"/>
          </a:p>
        </p:txBody>
      </p:sp>
      <p:sp>
        <p:nvSpPr>
          <p:cNvPr id="90" name="TextBox 89"/>
          <p:cNvSpPr txBox="1"/>
          <p:nvPr/>
        </p:nvSpPr>
        <p:spPr>
          <a:xfrm>
            <a:off x="1043608" y="2483604"/>
            <a:ext cx="2164375" cy="369332"/>
          </a:xfrm>
          <a:prstGeom prst="rect">
            <a:avLst/>
          </a:prstGeom>
          <a:noFill/>
        </p:spPr>
        <p:txBody>
          <a:bodyPr wrap="none" rtlCol="0">
            <a:spAutoFit/>
          </a:bodyPr>
          <a:lstStyle/>
          <a:p>
            <a:r>
              <a:rPr lang="en-US" b="1" dirty="0" smtClean="0">
                <a:latin typeface="Bradley Hand ITC" pitchFamily="66" charset="0"/>
              </a:rPr>
              <a:t>Employee perspective</a:t>
            </a:r>
            <a:endParaRPr lang="bg-BG" b="1" dirty="0"/>
          </a:p>
        </p:txBody>
      </p:sp>
      <p:sp>
        <p:nvSpPr>
          <p:cNvPr id="91" name="TextBox 90"/>
          <p:cNvSpPr txBox="1"/>
          <p:nvPr/>
        </p:nvSpPr>
        <p:spPr>
          <a:xfrm>
            <a:off x="1043608" y="2060848"/>
            <a:ext cx="2161169" cy="369332"/>
          </a:xfrm>
          <a:prstGeom prst="rect">
            <a:avLst/>
          </a:prstGeom>
          <a:noFill/>
        </p:spPr>
        <p:txBody>
          <a:bodyPr wrap="none" rtlCol="0">
            <a:spAutoFit/>
          </a:bodyPr>
          <a:lstStyle/>
          <a:p>
            <a:r>
              <a:rPr lang="en-US" b="1" dirty="0" smtClean="0">
                <a:latin typeface="Bradley Hand ITC" pitchFamily="66" charset="0"/>
              </a:rPr>
              <a:t>Customer perspective</a:t>
            </a:r>
            <a:endParaRPr lang="bg-BG" b="1" dirty="0"/>
          </a:p>
        </p:txBody>
      </p:sp>
      <p:sp>
        <p:nvSpPr>
          <p:cNvPr id="92" name="TextBox 91"/>
          <p:cNvSpPr txBox="1"/>
          <p:nvPr/>
        </p:nvSpPr>
        <p:spPr>
          <a:xfrm>
            <a:off x="1043608" y="1619508"/>
            <a:ext cx="1290738" cy="369332"/>
          </a:xfrm>
          <a:prstGeom prst="rect">
            <a:avLst/>
          </a:prstGeom>
          <a:noFill/>
        </p:spPr>
        <p:txBody>
          <a:bodyPr wrap="none" rtlCol="0">
            <a:spAutoFit/>
          </a:bodyPr>
          <a:lstStyle/>
          <a:p>
            <a:r>
              <a:rPr lang="en-US" b="1" dirty="0" smtClean="0">
                <a:latin typeface="Bradley Hand ITC" pitchFamily="66" charset="0"/>
              </a:rPr>
              <a:t>Scalability</a:t>
            </a:r>
            <a:endParaRPr lang="bg-BG" b="1" dirty="0"/>
          </a:p>
        </p:txBody>
      </p:sp>
      <p:sp>
        <p:nvSpPr>
          <p:cNvPr id="93" name="TextBox 92"/>
          <p:cNvSpPr txBox="1"/>
          <p:nvPr/>
        </p:nvSpPr>
        <p:spPr>
          <a:xfrm>
            <a:off x="4596484" y="1340768"/>
            <a:ext cx="1967205" cy="369332"/>
          </a:xfrm>
          <a:prstGeom prst="rect">
            <a:avLst/>
          </a:prstGeom>
          <a:noFill/>
        </p:spPr>
        <p:txBody>
          <a:bodyPr wrap="none" rtlCol="0">
            <a:spAutoFit/>
          </a:bodyPr>
          <a:lstStyle/>
          <a:p>
            <a:r>
              <a:rPr lang="en-US" b="1" dirty="0" smtClean="0">
                <a:latin typeface="Bradley Hand ITC" pitchFamily="66" charset="0"/>
              </a:rPr>
              <a:t>Expensive process </a:t>
            </a:r>
            <a:endParaRPr lang="bg-BG" b="1" dirty="0"/>
          </a:p>
        </p:txBody>
      </p:sp>
      <p:sp>
        <p:nvSpPr>
          <p:cNvPr id="94" name="TextBox 93"/>
          <p:cNvSpPr txBox="1"/>
          <p:nvPr/>
        </p:nvSpPr>
        <p:spPr>
          <a:xfrm>
            <a:off x="4596484" y="1700808"/>
            <a:ext cx="1845377" cy="369332"/>
          </a:xfrm>
          <a:prstGeom prst="rect">
            <a:avLst/>
          </a:prstGeom>
          <a:noFill/>
        </p:spPr>
        <p:txBody>
          <a:bodyPr wrap="none" rtlCol="0">
            <a:spAutoFit/>
          </a:bodyPr>
          <a:lstStyle/>
          <a:p>
            <a:r>
              <a:rPr lang="en-US" b="1" dirty="0" smtClean="0">
                <a:latin typeface="Bradley Hand ITC" pitchFamily="66" charset="0"/>
              </a:rPr>
              <a:t>Time consuming</a:t>
            </a:r>
            <a:endParaRPr lang="bg-BG" b="1" dirty="0"/>
          </a:p>
        </p:txBody>
      </p:sp>
      <p:sp>
        <p:nvSpPr>
          <p:cNvPr id="95" name="TextBox 94"/>
          <p:cNvSpPr txBox="1"/>
          <p:nvPr/>
        </p:nvSpPr>
        <p:spPr>
          <a:xfrm>
            <a:off x="4596484" y="2142148"/>
            <a:ext cx="3921266" cy="369332"/>
          </a:xfrm>
          <a:prstGeom prst="rect">
            <a:avLst/>
          </a:prstGeom>
          <a:noFill/>
        </p:spPr>
        <p:txBody>
          <a:bodyPr wrap="none" rtlCol="0">
            <a:spAutoFit/>
          </a:bodyPr>
          <a:lstStyle/>
          <a:p>
            <a:r>
              <a:rPr lang="en-US" b="1" dirty="0" smtClean="0">
                <a:latin typeface="Bradley Hand ITC" pitchFamily="66" charset="0"/>
              </a:rPr>
              <a:t>Subjective BSC can cause uncertainty</a:t>
            </a:r>
            <a:endParaRPr lang="bg-BG" b="1" dirty="0"/>
          </a:p>
        </p:txBody>
      </p:sp>
      <p:sp>
        <p:nvSpPr>
          <p:cNvPr id="96" name="TextBox 95"/>
          <p:cNvSpPr txBox="1"/>
          <p:nvPr/>
        </p:nvSpPr>
        <p:spPr>
          <a:xfrm>
            <a:off x="4596484" y="2574196"/>
            <a:ext cx="3215876" cy="646331"/>
          </a:xfrm>
          <a:prstGeom prst="rect">
            <a:avLst/>
          </a:prstGeom>
          <a:noFill/>
        </p:spPr>
        <p:txBody>
          <a:bodyPr wrap="square" rtlCol="0">
            <a:spAutoFit/>
          </a:bodyPr>
          <a:lstStyle/>
          <a:p>
            <a:r>
              <a:rPr lang="en-US" b="1" dirty="0" smtClean="0">
                <a:latin typeface="Bradley Hand ITC" pitchFamily="66" charset="0"/>
              </a:rPr>
              <a:t>Imbalance b/n financial &amp; non</a:t>
            </a:r>
          </a:p>
          <a:p>
            <a:pPr algn="r"/>
            <a:r>
              <a:rPr lang="en-US" b="1" dirty="0" smtClean="0">
                <a:latin typeface="Bradley Hand ITC" pitchFamily="66" charset="0"/>
              </a:rPr>
              <a:t>financial measures</a:t>
            </a:r>
            <a:endParaRPr lang="bg-BG" b="1" dirty="0"/>
          </a:p>
        </p:txBody>
      </p:sp>
      <p:sp>
        <p:nvSpPr>
          <p:cNvPr id="97" name="TextBox 96"/>
          <p:cNvSpPr txBox="1"/>
          <p:nvPr/>
        </p:nvSpPr>
        <p:spPr>
          <a:xfrm>
            <a:off x="4596484" y="3191133"/>
            <a:ext cx="2874505" cy="369332"/>
          </a:xfrm>
          <a:prstGeom prst="rect">
            <a:avLst/>
          </a:prstGeom>
          <a:noFill/>
        </p:spPr>
        <p:txBody>
          <a:bodyPr wrap="none" rtlCol="0">
            <a:spAutoFit/>
          </a:bodyPr>
          <a:lstStyle/>
          <a:p>
            <a:r>
              <a:rPr lang="en-US" b="1" dirty="0" smtClean="0">
                <a:latin typeface="Bradley Hand ITC" pitchFamily="66" charset="0"/>
              </a:rPr>
              <a:t>The BSC changes over  time</a:t>
            </a:r>
            <a:endParaRPr lang="bg-BG" b="1" dirty="0"/>
          </a:p>
        </p:txBody>
      </p:sp>
      <p:sp>
        <p:nvSpPr>
          <p:cNvPr id="98" name="TextBox 97"/>
          <p:cNvSpPr txBox="1"/>
          <p:nvPr/>
        </p:nvSpPr>
        <p:spPr>
          <a:xfrm>
            <a:off x="4596484" y="3632473"/>
            <a:ext cx="3118161" cy="369332"/>
          </a:xfrm>
          <a:prstGeom prst="rect">
            <a:avLst/>
          </a:prstGeom>
          <a:noFill/>
        </p:spPr>
        <p:txBody>
          <a:bodyPr wrap="none" rtlCol="0">
            <a:spAutoFit/>
          </a:bodyPr>
          <a:lstStyle/>
          <a:p>
            <a:r>
              <a:rPr lang="en-US" b="1" dirty="0" smtClean="0">
                <a:latin typeface="Bradley Hand ITC" pitchFamily="66" charset="0"/>
              </a:rPr>
              <a:t>Possibly  gamed by employees</a:t>
            </a:r>
            <a:endParaRPr lang="bg-BG" b="1" dirty="0"/>
          </a:p>
        </p:txBody>
      </p:sp>
      <p:sp>
        <p:nvSpPr>
          <p:cNvPr id="99" name="TextBox 98"/>
          <p:cNvSpPr txBox="1"/>
          <p:nvPr/>
        </p:nvSpPr>
        <p:spPr>
          <a:xfrm>
            <a:off x="4596484" y="4064521"/>
            <a:ext cx="2626040" cy="369332"/>
          </a:xfrm>
          <a:prstGeom prst="rect">
            <a:avLst/>
          </a:prstGeom>
          <a:noFill/>
        </p:spPr>
        <p:txBody>
          <a:bodyPr wrap="none" rtlCol="0">
            <a:spAutoFit/>
          </a:bodyPr>
          <a:lstStyle/>
          <a:p>
            <a:r>
              <a:rPr lang="en-US" b="1" dirty="0" smtClean="0">
                <a:latin typeface="Bradley Hand ITC" pitchFamily="66" charset="0"/>
              </a:rPr>
              <a:t>Cost benefits not known</a:t>
            </a:r>
            <a:endParaRPr lang="bg-BG" b="1" dirty="0"/>
          </a:p>
        </p:txBody>
      </p:sp>
      <p:pic>
        <p:nvPicPr>
          <p:cNvPr id="100" name="Picture 99" descr="single_dart.png"/>
          <p:cNvPicPr>
            <a:picLocks noChangeAspect="1"/>
          </p:cNvPicPr>
          <p:nvPr/>
        </p:nvPicPr>
        <p:blipFill>
          <a:blip r:embed="rId3" cstate="print"/>
          <a:stretch>
            <a:fillRect/>
          </a:stretch>
        </p:blipFill>
        <p:spPr>
          <a:xfrm rot="20378114" flipH="1">
            <a:off x="4227384" y="4363281"/>
            <a:ext cx="316676" cy="423589"/>
          </a:xfrm>
          <a:prstGeom prst="rect">
            <a:avLst/>
          </a:prstGeom>
          <a:ln>
            <a:noFill/>
          </a:ln>
          <a:effectLst>
            <a:outerShdw blurRad="88900" dist="38100" dir="4860000" algn="tl" rotWithShape="0">
              <a:srgbClr val="333333">
                <a:alpha val="48000"/>
              </a:srgbClr>
            </a:outerShdw>
          </a:effectLst>
        </p:spPr>
      </p:pic>
      <p:sp>
        <p:nvSpPr>
          <p:cNvPr id="101" name="TextBox 100"/>
          <p:cNvSpPr txBox="1"/>
          <p:nvPr/>
        </p:nvSpPr>
        <p:spPr>
          <a:xfrm>
            <a:off x="4620109" y="4509120"/>
            <a:ext cx="3768315" cy="646331"/>
          </a:xfrm>
          <a:prstGeom prst="rect">
            <a:avLst/>
          </a:prstGeom>
          <a:noFill/>
        </p:spPr>
        <p:txBody>
          <a:bodyPr wrap="square" rtlCol="0">
            <a:spAutoFit/>
          </a:bodyPr>
          <a:lstStyle/>
          <a:p>
            <a:r>
              <a:rPr lang="en-US" b="1" dirty="0" smtClean="0">
                <a:latin typeface="Bradley Hand ITC" pitchFamily="66" charset="0"/>
              </a:rPr>
              <a:t>Employee &amp; supplier contribution not</a:t>
            </a:r>
          </a:p>
          <a:p>
            <a:pPr algn="r"/>
            <a:r>
              <a:rPr lang="en-US" b="1" dirty="0" smtClean="0">
                <a:latin typeface="Bradley Hand ITC" pitchFamily="66" charset="0"/>
              </a:rPr>
              <a:t>entirely </a:t>
            </a:r>
            <a:r>
              <a:rPr lang="en-US" b="1" dirty="0" err="1" smtClean="0">
                <a:latin typeface="Bradley Hand ITC" pitchFamily="66" charset="0"/>
              </a:rPr>
              <a:t>recognised</a:t>
            </a:r>
            <a:endParaRPr lang="bg-BG" b="1" dirty="0"/>
          </a:p>
        </p:txBody>
      </p:sp>
      <p:pic>
        <p:nvPicPr>
          <p:cNvPr id="102" name="Picture 101" descr="single_dart.png"/>
          <p:cNvPicPr>
            <a:picLocks noChangeAspect="1"/>
          </p:cNvPicPr>
          <p:nvPr/>
        </p:nvPicPr>
        <p:blipFill>
          <a:blip r:embed="rId3" cstate="print"/>
          <a:stretch>
            <a:fillRect/>
          </a:stretch>
        </p:blipFill>
        <p:spPr>
          <a:xfrm rot="20378114" flipH="1">
            <a:off x="4203759" y="4939345"/>
            <a:ext cx="316676" cy="423589"/>
          </a:xfrm>
          <a:prstGeom prst="rect">
            <a:avLst/>
          </a:prstGeom>
          <a:ln>
            <a:noFill/>
          </a:ln>
          <a:effectLst>
            <a:outerShdw blurRad="88900" dist="38100" dir="4860000" algn="tl" rotWithShape="0">
              <a:srgbClr val="333333">
                <a:alpha val="48000"/>
              </a:srgbClr>
            </a:outerShdw>
          </a:effectLst>
        </p:spPr>
      </p:pic>
      <p:sp>
        <p:nvSpPr>
          <p:cNvPr id="103" name="TextBox 102"/>
          <p:cNvSpPr txBox="1"/>
          <p:nvPr/>
        </p:nvSpPr>
        <p:spPr>
          <a:xfrm>
            <a:off x="4596484" y="5126057"/>
            <a:ext cx="184731" cy="369332"/>
          </a:xfrm>
          <a:prstGeom prst="rect">
            <a:avLst/>
          </a:prstGeom>
          <a:noFill/>
        </p:spPr>
        <p:txBody>
          <a:bodyPr wrap="none" rtlCol="0">
            <a:spAutoFit/>
          </a:bodyPr>
          <a:lstStyle/>
          <a:p>
            <a:endParaRPr lang="bg-BG" b="1" dirty="0"/>
          </a:p>
        </p:txBody>
      </p:sp>
      <p:pic>
        <p:nvPicPr>
          <p:cNvPr id="104" name="Picture 103" descr="single_dart.png"/>
          <p:cNvPicPr>
            <a:picLocks noChangeAspect="1"/>
          </p:cNvPicPr>
          <p:nvPr/>
        </p:nvPicPr>
        <p:blipFill>
          <a:blip r:embed="rId3" cstate="print"/>
          <a:stretch>
            <a:fillRect/>
          </a:stretch>
        </p:blipFill>
        <p:spPr>
          <a:xfrm rot="20378114" flipH="1">
            <a:off x="4203759" y="5393236"/>
            <a:ext cx="316676" cy="423589"/>
          </a:xfrm>
          <a:prstGeom prst="rect">
            <a:avLst/>
          </a:prstGeom>
          <a:ln>
            <a:noFill/>
          </a:ln>
          <a:effectLst>
            <a:outerShdw blurRad="88900" dist="38100" dir="4860000" algn="tl" rotWithShape="0">
              <a:srgbClr val="333333">
                <a:alpha val="48000"/>
              </a:srgbClr>
            </a:outerShdw>
          </a:effectLst>
        </p:spPr>
      </p:pic>
      <p:sp>
        <p:nvSpPr>
          <p:cNvPr id="105" name="TextBox 104"/>
          <p:cNvSpPr txBox="1"/>
          <p:nvPr/>
        </p:nvSpPr>
        <p:spPr>
          <a:xfrm>
            <a:off x="4572000" y="5579948"/>
            <a:ext cx="4711546" cy="369332"/>
          </a:xfrm>
          <a:prstGeom prst="rect">
            <a:avLst/>
          </a:prstGeom>
          <a:noFill/>
        </p:spPr>
        <p:txBody>
          <a:bodyPr wrap="none" rtlCol="0">
            <a:spAutoFit/>
          </a:bodyPr>
          <a:lstStyle/>
          <a:p>
            <a:r>
              <a:rPr lang="en-US" b="1" dirty="0" smtClean="0">
                <a:latin typeface="Bradley Hand ITC" pitchFamily="66" charset="0"/>
              </a:rPr>
              <a:t>Focus on top down performance measurements</a:t>
            </a:r>
            <a:endParaRPr lang="bg-BG" b="1" dirty="0"/>
          </a:p>
        </p:txBody>
      </p:sp>
      <p:sp>
        <p:nvSpPr>
          <p:cNvPr id="113" name="TextBox 112"/>
          <p:cNvSpPr txBox="1"/>
          <p:nvPr/>
        </p:nvSpPr>
        <p:spPr>
          <a:xfrm>
            <a:off x="1835696" y="6372036"/>
            <a:ext cx="6336704" cy="369332"/>
          </a:xfrm>
          <a:prstGeom prst="rect">
            <a:avLst/>
          </a:prstGeom>
          <a:noFill/>
        </p:spPr>
        <p:txBody>
          <a:bodyPr wrap="square" rtlCol="0">
            <a:spAutoFit/>
          </a:bodyPr>
          <a:lstStyle/>
          <a:p>
            <a:r>
              <a:rPr lang="en-US" b="1" dirty="0" smtClean="0">
                <a:solidFill>
                  <a:schemeClr val="bg1"/>
                </a:solidFill>
                <a:latin typeface="Bradley Hand ITC" pitchFamily="66" charset="0"/>
              </a:rPr>
              <a:t>S.M.A.R.T. / C.A.M.E.L.S. / POLICY DEPLOYMENT</a:t>
            </a:r>
            <a:endParaRPr lang="bg-BG"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iterate type="lt">
                                    <p:tmAbs val="100"/>
                                  </p:iterate>
                                  <p:childTnLst>
                                    <p:set>
                                      <p:cBhvr>
                                        <p:cTn id="13" dur="1" fill="hold">
                                          <p:stCondLst>
                                            <p:cond delay="0"/>
                                          </p:stCondLst>
                                        </p:cTn>
                                        <p:tgtEl>
                                          <p:spTgt spid="85"/>
                                        </p:tgtEl>
                                        <p:attrNameLst>
                                          <p:attrName>style.visibility</p:attrName>
                                        </p:attrNameLst>
                                      </p:cBhvr>
                                      <p:to>
                                        <p:strVal val="visible"/>
                                      </p:to>
                                    </p:set>
                                  </p:childTnLst>
                                </p:cTn>
                              </p:par>
                            </p:childTnLst>
                          </p:cTn>
                        </p:par>
                        <p:par>
                          <p:cTn id="14" fill="hold">
                            <p:stCondLst>
                              <p:cond delay="1901"/>
                            </p:stCondLst>
                            <p:childTnLst>
                              <p:par>
                                <p:cTn id="15" presetID="1"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childTnLst>
                                </p:cTn>
                              </p:par>
                            </p:childTnLst>
                          </p:cTn>
                        </p:par>
                        <p:par>
                          <p:cTn id="17" fill="hold">
                            <p:stCondLst>
                              <p:cond delay="1901"/>
                            </p:stCondLst>
                            <p:childTnLst>
                              <p:par>
                                <p:cTn id="18" presetID="1" presetClass="entr" presetSubtype="0" fill="hold" grpId="0" nodeType="afterEffect">
                                  <p:stCondLst>
                                    <p:cond delay="0"/>
                                  </p:stCondLst>
                                  <p:iterate type="lt">
                                    <p:tmAbs val="100"/>
                                  </p:iterate>
                                  <p:childTnLst>
                                    <p:set>
                                      <p:cBhvr>
                                        <p:cTn id="19" dur="1" fill="hold">
                                          <p:stCondLst>
                                            <p:cond delay="0"/>
                                          </p:stCondLst>
                                        </p:cTn>
                                        <p:tgtEl>
                                          <p:spTgt spid="92"/>
                                        </p:tgtEl>
                                        <p:attrNameLst>
                                          <p:attrName>style.visibility</p:attrName>
                                        </p:attrNameLst>
                                      </p:cBhvr>
                                      <p:to>
                                        <p:strVal val="visible"/>
                                      </p:to>
                                    </p:set>
                                  </p:childTnLst>
                                </p:cTn>
                              </p:par>
                            </p:childTnLst>
                          </p:cTn>
                        </p:par>
                        <p:par>
                          <p:cTn id="20" fill="hold">
                            <p:stCondLst>
                              <p:cond delay="2902"/>
                            </p:stCondLst>
                            <p:childTnLst>
                              <p:par>
                                <p:cTn id="21" presetID="1" presetClass="entr" presetSubtype="0"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par>
                          <p:cTn id="23" fill="hold">
                            <p:stCondLst>
                              <p:cond delay="2902"/>
                            </p:stCondLst>
                            <p:childTnLst>
                              <p:par>
                                <p:cTn id="24" presetID="1" presetClass="entr" presetSubtype="0" fill="hold" grpId="0" nodeType="afterEffect">
                                  <p:stCondLst>
                                    <p:cond delay="0"/>
                                  </p:stCondLst>
                                  <p:iterate type="lt">
                                    <p:tmAbs val="100"/>
                                  </p:iterate>
                                  <p:childTnLst>
                                    <p:set>
                                      <p:cBhvr>
                                        <p:cTn id="25" dur="1" fill="hold">
                                          <p:stCondLst>
                                            <p:cond delay="0"/>
                                          </p:stCondLst>
                                        </p:cTn>
                                        <p:tgtEl>
                                          <p:spTgt spid="91"/>
                                        </p:tgtEl>
                                        <p:attrNameLst>
                                          <p:attrName>style.visibility</p:attrName>
                                        </p:attrNameLst>
                                      </p:cBhvr>
                                      <p:to>
                                        <p:strVal val="visible"/>
                                      </p:to>
                                    </p:set>
                                  </p:childTnLst>
                                </p:cTn>
                              </p:par>
                            </p:childTnLst>
                          </p:cTn>
                        </p:par>
                        <p:par>
                          <p:cTn id="26" fill="hold">
                            <p:stCondLst>
                              <p:cond delay="4703"/>
                            </p:stCondLst>
                            <p:childTnLst>
                              <p:par>
                                <p:cTn id="27" presetID="1" presetClass="entr" presetSubtype="0"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par>
                          <p:cTn id="29" fill="hold">
                            <p:stCondLst>
                              <p:cond delay="4703"/>
                            </p:stCondLst>
                            <p:childTnLst>
                              <p:par>
                                <p:cTn id="30" presetID="1" presetClass="entr" presetSubtype="0" fill="hold" grpId="0" nodeType="afterEffect">
                                  <p:stCondLst>
                                    <p:cond delay="0"/>
                                  </p:stCondLst>
                                  <p:iterate type="lt">
                                    <p:tmAbs val="100"/>
                                  </p:iterate>
                                  <p:childTnLst>
                                    <p:set>
                                      <p:cBhvr>
                                        <p:cTn id="31" dur="1" fill="hold">
                                          <p:stCondLst>
                                            <p:cond delay="0"/>
                                          </p:stCondLst>
                                        </p:cTn>
                                        <p:tgtEl>
                                          <p:spTgt spid="90"/>
                                        </p:tgtEl>
                                        <p:attrNameLst>
                                          <p:attrName>style.visibility</p:attrName>
                                        </p:attrNameLst>
                                      </p:cBhvr>
                                      <p:to>
                                        <p:strVal val="visible"/>
                                      </p:to>
                                    </p:set>
                                  </p:childTnLst>
                                </p:cTn>
                              </p:par>
                            </p:childTnLst>
                          </p:cTn>
                        </p:par>
                        <p:par>
                          <p:cTn id="32" fill="hold">
                            <p:stCondLst>
                              <p:cond delay="6504"/>
                            </p:stCondLst>
                            <p:childTnLst>
                              <p:par>
                                <p:cTn id="33" presetID="1" presetClass="entr" presetSubtype="0"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childTnLst>
                          </p:cTn>
                        </p:par>
                        <p:par>
                          <p:cTn id="35" fill="hold">
                            <p:stCondLst>
                              <p:cond delay="6504"/>
                            </p:stCondLst>
                            <p:childTnLst>
                              <p:par>
                                <p:cTn id="36" presetID="1" presetClass="entr" presetSubtype="0" fill="hold" grpId="0" nodeType="afterEffect">
                                  <p:stCondLst>
                                    <p:cond delay="0"/>
                                  </p:stCondLst>
                                  <p:iterate type="lt">
                                    <p:tmAbs val="100"/>
                                  </p:iterate>
                                  <p:childTnLst>
                                    <p:set>
                                      <p:cBhvr>
                                        <p:cTn id="37" dur="1" fill="hold">
                                          <p:stCondLst>
                                            <p:cond delay="0"/>
                                          </p:stCondLst>
                                        </p:cTn>
                                        <p:tgtEl>
                                          <p:spTgt spid="89"/>
                                        </p:tgtEl>
                                        <p:attrNameLst>
                                          <p:attrName>style.visibility</p:attrName>
                                        </p:attrNameLst>
                                      </p:cBhvr>
                                      <p:to>
                                        <p:strVal val="visible"/>
                                      </p:to>
                                    </p:set>
                                  </p:childTnLst>
                                </p:cTn>
                              </p:par>
                            </p:childTnLst>
                          </p:cTn>
                        </p:par>
                        <p:par>
                          <p:cTn id="38" fill="hold">
                            <p:stCondLst>
                              <p:cond delay="8105"/>
                            </p:stCondLst>
                            <p:childTnLst>
                              <p:par>
                                <p:cTn id="39" presetID="1" presetClass="entr" presetSubtype="0" fill="hold" grpId="0" nodeType="after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childTnLst>
                          </p:cTn>
                        </p:par>
                        <p:par>
                          <p:cTn id="41" fill="hold">
                            <p:stCondLst>
                              <p:cond delay="8105"/>
                            </p:stCondLst>
                            <p:childTnLst>
                              <p:par>
                                <p:cTn id="42" presetID="1" presetClass="entr" presetSubtype="0" fill="hold" grpId="0" nodeType="afterEffect">
                                  <p:stCondLst>
                                    <p:cond delay="0"/>
                                  </p:stCondLst>
                                  <p:iterate type="lt">
                                    <p:tmAbs val="100"/>
                                  </p:iterate>
                                  <p:childTnLst>
                                    <p:set>
                                      <p:cBhvr>
                                        <p:cTn id="43" dur="1" fill="hold">
                                          <p:stCondLst>
                                            <p:cond delay="0"/>
                                          </p:stCondLst>
                                        </p:cTn>
                                        <p:tgtEl>
                                          <p:spTgt spid="88"/>
                                        </p:tgtEl>
                                        <p:attrNameLst>
                                          <p:attrName>style.visibility</p:attrName>
                                        </p:attrNameLst>
                                      </p:cBhvr>
                                      <p:to>
                                        <p:strVal val="visible"/>
                                      </p:to>
                                    </p:set>
                                  </p:childTnLst>
                                </p:cTn>
                              </p:par>
                            </p:childTnLst>
                          </p:cTn>
                        </p:par>
                        <p:par>
                          <p:cTn id="44" fill="hold">
                            <p:stCondLst>
                              <p:cond delay="9806"/>
                            </p:stCondLst>
                            <p:childTnLst>
                              <p:par>
                                <p:cTn id="45" presetID="1"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childTnLst>
                                </p:cTn>
                              </p:par>
                            </p:childTnLst>
                          </p:cTn>
                        </p:par>
                        <p:par>
                          <p:cTn id="47" fill="hold">
                            <p:stCondLst>
                              <p:cond delay="9806"/>
                            </p:stCondLst>
                            <p:childTnLst>
                              <p:par>
                                <p:cTn id="48" presetID="1" presetClass="entr" presetSubtype="0" fill="hold" grpId="0" nodeType="afterEffect">
                                  <p:stCondLst>
                                    <p:cond delay="0"/>
                                  </p:stCondLst>
                                  <p:iterate type="lt">
                                    <p:tmAbs val="100"/>
                                  </p:iterate>
                                  <p:childTnLst>
                                    <p:set>
                                      <p:cBhvr>
                                        <p:cTn id="49" dur="1" fill="hold">
                                          <p:stCondLst>
                                            <p:cond delay="0"/>
                                          </p:stCondLst>
                                        </p:cTn>
                                        <p:tgtEl>
                                          <p:spTgt spid="8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childTnLst>
                                </p:cTn>
                              </p:par>
                            </p:childTnLst>
                          </p:cTn>
                        </p:par>
                        <p:par>
                          <p:cTn id="54" fill="hold">
                            <p:stCondLst>
                              <p:cond delay="0"/>
                            </p:stCondLst>
                            <p:childTnLst>
                              <p:par>
                                <p:cTn id="55" presetID="2" presetClass="entr" presetSubtype="9"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0-#ppt_w/2"/>
                                          </p:val>
                                        </p:tav>
                                        <p:tav tm="100000">
                                          <p:val>
                                            <p:strVal val="#ppt_x"/>
                                          </p:val>
                                        </p:tav>
                                      </p:tavLst>
                                    </p:anim>
                                    <p:anim calcmode="lin" valueType="num">
                                      <p:cBhvr additive="base">
                                        <p:cTn id="58" dur="500" fill="hold"/>
                                        <p:tgtEl>
                                          <p:spTgt spid="56"/>
                                        </p:tgtEl>
                                        <p:attrNameLst>
                                          <p:attrName>ppt_y</p:attrName>
                                        </p:attrNameLst>
                                      </p:cBhvr>
                                      <p:tavLst>
                                        <p:tav tm="0">
                                          <p:val>
                                            <p:strVal val="0-#ppt_h/2"/>
                                          </p:val>
                                        </p:tav>
                                        <p:tav tm="100000">
                                          <p:val>
                                            <p:strVal val="#ppt_y"/>
                                          </p:val>
                                        </p:tav>
                                      </p:tavLst>
                                    </p:anim>
                                  </p:childTnLst>
                                </p:cTn>
                              </p:par>
                            </p:childTnLst>
                          </p:cTn>
                        </p:par>
                        <p:par>
                          <p:cTn id="59" fill="hold">
                            <p:stCondLst>
                              <p:cond delay="500"/>
                            </p:stCondLst>
                            <p:childTnLst>
                              <p:par>
                                <p:cTn id="60" presetID="2" presetClass="entr" presetSubtype="9" fill="hold"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additive="base">
                                        <p:cTn id="62" dur="500" fill="hold"/>
                                        <p:tgtEl>
                                          <p:spTgt spid="57"/>
                                        </p:tgtEl>
                                        <p:attrNameLst>
                                          <p:attrName>ppt_x</p:attrName>
                                        </p:attrNameLst>
                                      </p:cBhvr>
                                      <p:tavLst>
                                        <p:tav tm="0">
                                          <p:val>
                                            <p:strVal val="0-#ppt_w/2"/>
                                          </p:val>
                                        </p:tav>
                                        <p:tav tm="100000">
                                          <p:val>
                                            <p:strVal val="#ppt_x"/>
                                          </p:val>
                                        </p:tav>
                                      </p:tavLst>
                                    </p:anim>
                                    <p:anim calcmode="lin" valueType="num">
                                      <p:cBhvr additive="base">
                                        <p:cTn id="63" dur="500" fill="hold"/>
                                        <p:tgtEl>
                                          <p:spTgt spid="57"/>
                                        </p:tgtEl>
                                        <p:attrNameLst>
                                          <p:attrName>ppt_y</p:attrName>
                                        </p:attrNameLst>
                                      </p:cBhvr>
                                      <p:tavLst>
                                        <p:tav tm="0">
                                          <p:val>
                                            <p:strVal val="0-#ppt_h/2"/>
                                          </p:val>
                                        </p:tav>
                                        <p:tav tm="100000">
                                          <p:val>
                                            <p:strVal val="#ppt_y"/>
                                          </p:val>
                                        </p:tav>
                                      </p:tavLst>
                                    </p:anim>
                                  </p:childTnLst>
                                </p:cTn>
                              </p:par>
                            </p:childTnLst>
                          </p:cTn>
                        </p:par>
                        <p:par>
                          <p:cTn id="64" fill="hold">
                            <p:stCondLst>
                              <p:cond delay="1000"/>
                            </p:stCondLst>
                            <p:childTnLst>
                              <p:par>
                                <p:cTn id="65" presetID="2" presetClass="entr" presetSubtype="9"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500" fill="hold"/>
                                        <p:tgtEl>
                                          <p:spTgt spid="58"/>
                                        </p:tgtEl>
                                        <p:attrNameLst>
                                          <p:attrName>ppt_x</p:attrName>
                                        </p:attrNameLst>
                                      </p:cBhvr>
                                      <p:tavLst>
                                        <p:tav tm="0">
                                          <p:val>
                                            <p:strVal val="0-#ppt_w/2"/>
                                          </p:val>
                                        </p:tav>
                                        <p:tav tm="100000">
                                          <p:val>
                                            <p:strVal val="#ppt_x"/>
                                          </p:val>
                                        </p:tav>
                                      </p:tavLst>
                                    </p:anim>
                                    <p:anim calcmode="lin" valueType="num">
                                      <p:cBhvr additive="base">
                                        <p:cTn id="68" dur="500" fill="hold"/>
                                        <p:tgtEl>
                                          <p:spTgt spid="58"/>
                                        </p:tgtEl>
                                        <p:attrNameLst>
                                          <p:attrName>ppt_y</p:attrName>
                                        </p:attrNameLst>
                                      </p:cBhvr>
                                      <p:tavLst>
                                        <p:tav tm="0">
                                          <p:val>
                                            <p:strVal val="0-#ppt_h/2"/>
                                          </p:val>
                                        </p:tav>
                                        <p:tav tm="100000">
                                          <p:val>
                                            <p:strVal val="#ppt_y"/>
                                          </p:val>
                                        </p:tav>
                                      </p:tavLst>
                                    </p:anim>
                                  </p:childTnLst>
                                </p:cTn>
                              </p:par>
                            </p:childTnLst>
                          </p:cTn>
                        </p:par>
                        <p:par>
                          <p:cTn id="69" fill="hold">
                            <p:stCondLst>
                              <p:cond delay="1500"/>
                            </p:stCondLst>
                            <p:childTnLst>
                              <p:par>
                                <p:cTn id="70" presetID="2" presetClass="entr" presetSubtype="9" fill="hold" nodeType="after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500" fill="hold"/>
                                        <p:tgtEl>
                                          <p:spTgt spid="59"/>
                                        </p:tgtEl>
                                        <p:attrNameLst>
                                          <p:attrName>ppt_x</p:attrName>
                                        </p:attrNameLst>
                                      </p:cBhvr>
                                      <p:tavLst>
                                        <p:tav tm="0">
                                          <p:val>
                                            <p:strVal val="0-#ppt_w/2"/>
                                          </p:val>
                                        </p:tav>
                                        <p:tav tm="100000">
                                          <p:val>
                                            <p:strVal val="#ppt_x"/>
                                          </p:val>
                                        </p:tav>
                                      </p:tavLst>
                                    </p:anim>
                                    <p:anim calcmode="lin" valueType="num">
                                      <p:cBhvr additive="base">
                                        <p:cTn id="73" dur="500" fill="hold"/>
                                        <p:tgtEl>
                                          <p:spTgt spid="59"/>
                                        </p:tgtEl>
                                        <p:attrNameLst>
                                          <p:attrName>ppt_y</p:attrName>
                                        </p:attrNameLst>
                                      </p:cBhvr>
                                      <p:tavLst>
                                        <p:tav tm="0">
                                          <p:val>
                                            <p:strVal val="0-#ppt_h/2"/>
                                          </p:val>
                                        </p:tav>
                                        <p:tav tm="100000">
                                          <p:val>
                                            <p:strVal val="#ppt_y"/>
                                          </p:val>
                                        </p:tav>
                                      </p:tavLst>
                                    </p:anim>
                                  </p:childTnLst>
                                </p:cTn>
                              </p:par>
                            </p:childTnLst>
                          </p:cTn>
                        </p:par>
                        <p:par>
                          <p:cTn id="74" fill="hold">
                            <p:stCondLst>
                              <p:cond delay="2000"/>
                            </p:stCondLst>
                            <p:childTnLst>
                              <p:par>
                                <p:cTn id="75" presetID="2" presetClass="entr" presetSubtype="9" fill="hold" nodeType="after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fill="hold"/>
                                        <p:tgtEl>
                                          <p:spTgt spid="55"/>
                                        </p:tgtEl>
                                        <p:attrNameLst>
                                          <p:attrName>ppt_x</p:attrName>
                                        </p:attrNameLst>
                                      </p:cBhvr>
                                      <p:tavLst>
                                        <p:tav tm="0">
                                          <p:val>
                                            <p:strVal val="0-#ppt_w/2"/>
                                          </p:val>
                                        </p:tav>
                                        <p:tav tm="100000">
                                          <p:val>
                                            <p:strVal val="#ppt_x"/>
                                          </p:val>
                                        </p:tav>
                                      </p:tavLst>
                                    </p:anim>
                                    <p:anim calcmode="lin" valueType="num">
                                      <p:cBhvr additive="base">
                                        <p:cTn id="78" dur="50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2500"/>
                            </p:stCondLst>
                            <p:childTnLst>
                              <p:par>
                                <p:cTn id="80" presetID="2" presetClass="entr" presetSubtype="9" fill="hold" nodeType="after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500" fill="hold"/>
                                        <p:tgtEl>
                                          <p:spTgt spid="53"/>
                                        </p:tgtEl>
                                        <p:attrNameLst>
                                          <p:attrName>ppt_x</p:attrName>
                                        </p:attrNameLst>
                                      </p:cBhvr>
                                      <p:tavLst>
                                        <p:tav tm="0">
                                          <p:val>
                                            <p:strVal val="0-#ppt_w/2"/>
                                          </p:val>
                                        </p:tav>
                                        <p:tav tm="100000">
                                          <p:val>
                                            <p:strVal val="#ppt_x"/>
                                          </p:val>
                                        </p:tav>
                                      </p:tavLst>
                                    </p:anim>
                                    <p:anim calcmode="lin" valueType="num">
                                      <p:cBhvr additive="base">
                                        <p:cTn id="83" dur="500" fill="hold"/>
                                        <p:tgtEl>
                                          <p:spTgt spid="53"/>
                                        </p:tgtEl>
                                        <p:attrNameLst>
                                          <p:attrName>ppt_y</p:attrName>
                                        </p:attrNameLst>
                                      </p:cBhvr>
                                      <p:tavLst>
                                        <p:tav tm="0">
                                          <p:val>
                                            <p:strVal val="0-#ppt_h/2"/>
                                          </p:val>
                                        </p:tav>
                                        <p:tav tm="100000">
                                          <p:val>
                                            <p:strVal val="#ppt_y"/>
                                          </p:val>
                                        </p:tav>
                                      </p:tavLst>
                                    </p:anim>
                                  </p:childTnLst>
                                </p:cTn>
                              </p:par>
                            </p:childTnLst>
                          </p:cTn>
                        </p:par>
                        <p:par>
                          <p:cTn id="84" fill="hold">
                            <p:stCondLst>
                              <p:cond delay="3000"/>
                            </p:stCondLst>
                            <p:childTnLst>
                              <p:par>
                                <p:cTn id="85" presetID="2" presetClass="entr" presetSubtype="9" fill="hold" nodeType="afterEffect">
                                  <p:stCondLst>
                                    <p:cond delay="0"/>
                                  </p:stCondLst>
                                  <p:childTnLst>
                                    <p:set>
                                      <p:cBhvr>
                                        <p:cTn id="86" dur="1" fill="hold">
                                          <p:stCondLst>
                                            <p:cond delay="0"/>
                                          </p:stCondLst>
                                        </p:cTn>
                                        <p:tgtEl>
                                          <p:spTgt spid="60"/>
                                        </p:tgtEl>
                                        <p:attrNameLst>
                                          <p:attrName>style.visibility</p:attrName>
                                        </p:attrNameLst>
                                      </p:cBhvr>
                                      <p:to>
                                        <p:strVal val="visible"/>
                                      </p:to>
                                    </p:set>
                                    <p:anim calcmode="lin" valueType="num">
                                      <p:cBhvr additive="base">
                                        <p:cTn id="87" dur="500" fill="hold"/>
                                        <p:tgtEl>
                                          <p:spTgt spid="60"/>
                                        </p:tgtEl>
                                        <p:attrNameLst>
                                          <p:attrName>ppt_x</p:attrName>
                                        </p:attrNameLst>
                                      </p:cBhvr>
                                      <p:tavLst>
                                        <p:tav tm="0">
                                          <p:val>
                                            <p:strVal val="0-#ppt_w/2"/>
                                          </p:val>
                                        </p:tav>
                                        <p:tav tm="100000">
                                          <p:val>
                                            <p:strVal val="#ppt_x"/>
                                          </p:val>
                                        </p:tav>
                                      </p:tavLst>
                                    </p:anim>
                                    <p:anim calcmode="lin" valueType="num">
                                      <p:cBhvr additive="base">
                                        <p:cTn id="88" dur="500" fill="hold"/>
                                        <p:tgtEl>
                                          <p:spTgt spid="60"/>
                                        </p:tgtEl>
                                        <p:attrNameLst>
                                          <p:attrName>ppt_y</p:attrName>
                                        </p:attrNameLst>
                                      </p:cBhvr>
                                      <p:tavLst>
                                        <p:tav tm="0">
                                          <p:val>
                                            <p:strVal val="0-#ppt_h/2"/>
                                          </p:val>
                                        </p:tav>
                                        <p:tav tm="100000">
                                          <p:val>
                                            <p:strVal val="#ppt_y"/>
                                          </p:val>
                                        </p:tav>
                                      </p:tavLst>
                                    </p:anim>
                                  </p:childTnLst>
                                </p:cTn>
                              </p:par>
                            </p:childTnLst>
                          </p:cTn>
                        </p:par>
                        <p:par>
                          <p:cTn id="89" fill="hold">
                            <p:stCondLst>
                              <p:cond delay="3500"/>
                            </p:stCondLst>
                            <p:childTnLst>
                              <p:par>
                                <p:cTn id="90" presetID="2" presetClass="entr" presetSubtype="9" fill="hold" nodeType="afterEffect">
                                  <p:stCondLst>
                                    <p:cond delay="0"/>
                                  </p:stCondLst>
                                  <p:childTnLst>
                                    <p:set>
                                      <p:cBhvr>
                                        <p:cTn id="91" dur="1" fill="hold">
                                          <p:stCondLst>
                                            <p:cond delay="0"/>
                                          </p:stCondLst>
                                        </p:cTn>
                                        <p:tgtEl>
                                          <p:spTgt spid="100"/>
                                        </p:tgtEl>
                                        <p:attrNameLst>
                                          <p:attrName>style.visibility</p:attrName>
                                        </p:attrNameLst>
                                      </p:cBhvr>
                                      <p:to>
                                        <p:strVal val="visible"/>
                                      </p:to>
                                    </p:set>
                                    <p:anim calcmode="lin" valueType="num">
                                      <p:cBhvr additive="base">
                                        <p:cTn id="92" dur="500" fill="hold"/>
                                        <p:tgtEl>
                                          <p:spTgt spid="100"/>
                                        </p:tgtEl>
                                        <p:attrNameLst>
                                          <p:attrName>ppt_x</p:attrName>
                                        </p:attrNameLst>
                                      </p:cBhvr>
                                      <p:tavLst>
                                        <p:tav tm="0">
                                          <p:val>
                                            <p:strVal val="0-#ppt_w/2"/>
                                          </p:val>
                                        </p:tav>
                                        <p:tav tm="100000">
                                          <p:val>
                                            <p:strVal val="#ppt_x"/>
                                          </p:val>
                                        </p:tav>
                                      </p:tavLst>
                                    </p:anim>
                                    <p:anim calcmode="lin" valueType="num">
                                      <p:cBhvr additive="base">
                                        <p:cTn id="93" dur="500" fill="hold"/>
                                        <p:tgtEl>
                                          <p:spTgt spid="100"/>
                                        </p:tgtEl>
                                        <p:attrNameLst>
                                          <p:attrName>ppt_y</p:attrName>
                                        </p:attrNameLst>
                                      </p:cBhvr>
                                      <p:tavLst>
                                        <p:tav tm="0">
                                          <p:val>
                                            <p:strVal val="0-#ppt_h/2"/>
                                          </p:val>
                                        </p:tav>
                                        <p:tav tm="100000">
                                          <p:val>
                                            <p:strVal val="#ppt_y"/>
                                          </p:val>
                                        </p:tav>
                                      </p:tavLst>
                                    </p:anim>
                                  </p:childTnLst>
                                </p:cTn>
                              </p:par>
                            </p:childTnLst>
                          </p:cTn>
                        </p:par>
                        <p:par>
                          <p:cTn id="94" fill="hold">
                            <p:stCondLst>
                              <p:cond delay="4000"/>
                            </p:stCondLst>
                            <p:childTnLst>
                              <p:par>
                                <p:cTn id="95" presetID="2" presetClass="entr" presetSubtype="9" fill="hold" nodeType="afterEffect">
                                  <p:stCondLst>
                                    <p:cond delay="0"/>
                                  </p:stCondLst>
                                  <p:childTnLst>
                                    <p:set>
                                      <p:cBhvr>
                                        <p:cTn id="96" dur="1" fill="hold">
                                          <p:stCondLst>
                                            <p:cond delay="0"/>
                                          </p:stCondLst>
                                        </p:cTn>
                                        <p:tgtEl>
                                          <p:spTgt spid="102"/>
                                        </p:tgtEl>
                                        <p:attrNameLst>
                                          <p:attrName>style.visibility</p:attrName>
                                        </p:attrNameLst>
                                      </p:cBhvr>
                                      <p:to>
                                        <p:strVal val="visible"/>
                                      </p:to>
                                    </p:set>
                                    <p:anim calcmode="lin" valueType="num">
                                      <p:cBhvr additive="base">
                                        <p:cTn id="97" dur="500" fill="hold"/>
                                        <p:tgtEl>
                                          <p:spTgt spid="102"/>
                                        </p:tgtEl>
                                        <p:attrNameLst>
                                          <p:attrName>ppt_x</p:attrName>
                                        </p:attrNameLst>
                                      </p:cBhvr>
                                      <p:tavLst>
                                        <p:tav tm="0">
                                          <p:val>
                                            <p:strVal val="0-#ppt_w/2"/>
                                          </p:val>
                                        </p:tav>
                                        <p:tav tm="100000">
                                          <p:val>
                                            <p:strVal val="#ppt_x"/>
                                          </p:val>
                                        </p:tav>
                                      </p:tavLst>
                                    </p:anim>
                                    <p:anim calcmode="lin" valueType="num">
                                      <p:cBhvr additive="base">
                                        <p:cTn id="98" dur="500" fill="hold"/>
                                        <p:tgtEl>
                                          <p:spTgt spid="102"/>
                                        </p:tgtEl>
                                        <p:attrNameLst>
                                          <p:attrName>ppt_y</p:attrName>
                                        </p:attrNameLst>
                                      </p:cBhvr>
                                      <p:tavLst>
                                        <p:tav tm="0">
                                          <p:val>
                                            <p:strVal val="0-#ppt_h/2"/>
                                          </p:val>
                                        </p:tav>
                                        <p:tav tm="100000">
                                          <p:val>
                                            <p:strVal val="#ppt_y"/>
                                          </p:val>
                                        </p:tav>
                                      </p:tavLst>
                                    </p:anim>
                                  </p:childTnLst>
                                </p:cTn>
                              </p:par>
                            </p:childTnLst>
                          </p:cTn>
                        </p:par>
                        <p:par>
                          <p:cTn id="99" fill="hold">
                            <p:stCondLst>
                              <p:cond delay="4500"/>
                            </p:stCondLst>
                            <p:childTnLst>
                              <p:par>
                                <p:cTn id="100" presetID="2" presetClass="entr" presetSubtype="9" fill="hold" nodeType="afterEffect">
                                  <p:stCondLst>
                                    <p:cond delay="0"/>
                                  </p:stCondLst>
                                  <p:childTnLst>
                                    <p:set>
                                      <p:cBhvr>
                                        <p:cTn id="101" dur="1" fill="hold">
                                          <p:stCondLst>
                                            <p:cond delay="0"/>
                                          </p:stCondLst>
                                        </p:cTn>
                                        <p:tgtEl>
                                          <p:spTgt spid="104"/>
                                        </p:tgtEl>
                                        <p:attrNameLst>
                                          <p:attrName>style.visibility</p:attrName>
                                        </p:attrNameLst>
                                      </p:cBhvr>
                                      <p:to>
                                        <p:strVal val="visible"/>
                                      </p:to>
                                    </p:set>
                                    <p:anim calcmode="lin" valueType="num">
                                      <p:cBhvr additive="base">
                                        <p:cTn id="102" dur="500" fill="hold"/>
                                        <p:tgtEl>
                                          <p:spTgt spid="104"/>
                                        </p:tgtEl>
                                        <p:attrNameLst>
                                          <p:attrName>ppt_x</p:attrName>
                                        </p:attrNameLst>
                                      </p:cBhvr>
                                      <p:tavLst>
                                        <p:tav tm="0">
                                          <p:val>
                                            <p:strVal val="0-#ppt_w/2"/>
                                          </p:val>
                                        </p:tav>
                                        <p:tav tm="100000">
                                          <p:val>
                                            <p:strVal val="#ppt_x"/>
                                          </p:val>
                                        </p:tav>
                                      </p:tavLst>
                                    </p:anim>
                                    <p:anim calcmode="lin" valueType="num">
                                      <p:cBhvr additive="base">
                                        <p:cTn id="103" dur="500" fill="hold"/>
                                        <p:tgtEl>
                                          <p:spTgt spid="104"/>
                                        </p:tgtEl>
                                        <p:attrNameLst>
                                          <p:attrName>ppt_y</p:attrName>
                                        </p:attrNameLst>
                                      </p:cBhvr>
                                      <p:tavLst>
                                        <p:tav tm="0">
                                          <p:val>
                                            <p:strVal val="0-#ppt_h/2"/>
                                          </p:val>
                                        </p:tav>
                                        <p:tav tm="100000">
                                          <p:val>
                                            <p:strVal val="#ppt_y"/>
                                          </p:val>
                                        </p:tav>
                                      </p:tavLst>
                                    </p:anim>
                                  </p:childTnLst>
                                </p:cTn>
                              </p:par>
                            </p:childTnLst>
                          </p:cTn>
                        </p:par>
                        <p:par>
                          <p:cTn id="104" fill="hold">
                            <p:stCondLst>
                              <p:cond delay="5000"/>
                            </p:stCondLst>
                            <p:childTnLst>
                              <p:par>
                                <p:cTn id="105" presetID="1" presetClass="entr" presetSubtype="0" fill="hold" grpId="0" nodeType="afterEffect">
                                  <p:stCondLst>
                                    <p:cond delay="0"/>
                                  </p:stCondLst>
                                  <p:iterate type="lt">
                                    <p:tmAbs val="100"/>
                                  </p:iterate>
                                  <p:childTnLst>
                                    <p:set>
                                      <p:cBhvr>
                                        <p:cTn id="106" dur="1" fill="hold">
                                          <p:stCondLst>
                                            <p:cond delay="0"/>
                                          </p:stCondLst>
                                        </p:cTn>
                                        <p:tgtEl>
                                          <p:spTgt spid="93"/>
                                        </p:tgtEl>
                                        <p:attrNameLst>
                                          <p:attrName>style.visibility</p:attrName>
                                        </p:attrNameLst>
                                      </p:cBhvr>
                                      <p:to>
                                        <p:strVal val="visible"/>
                                      </p:to>
                                    </p:set>
                                  </p:childTnLst>
                                </p:cTn>
                              </p:par>
                            </p:childTnLst>
                          </p:cTn>
                        </p:par>
                        <p:par>
                          <p:cTn id="107" fill="hold">
                            <p:stCondLst>
                              <p:cond delay="6501"/>
                            </p:stCondLst>
                            <p:childTnLst>
                              <p:par>
                                <p:cTn id="108" presetID="1" presetClass="entr" presetSubtype="0" fill="hold" grpId="0" nodeType="afterEffect">
                                  <p:stCondLst>
                                    <p:cond delay="0"/>
                                  </p:stCondLst>
                                  <p:iterate type="lt">
                                    <p:tmAbs val="100"/>
                                  </p:iterate>
                                  <p:childTnLst>
                                    <p:set>
                                      <p:cBhvr>
                                        <p:cTn id="109" dur="1" fill="hold">
                                          <p:stCondLst>
                                            <p:cond delay="0"/>
                                          </p:stCondLst>
                                        </p:cTn>
                                        <p:tgtEl>
                                          <p:spTgt spid="94"/>
                                        </p:tgtEl>
                                        <p:attrNameLst>
                                          <p:attrName>style.visibility</p:attrName>
                                        </p:attrNameLst>
                                      </p:cBhvr>
                                      <p:to>
                                        <p:strVal val="visible"/>
                                      </p:to>
                                    </p:set>
                                  </p:childTnLst>
                                </p:cTn>
                              </p:par>
                            </p:childTnLst>
                          </p:cTn>
                        </p:par>
                        <p:par>
                          <p:cTn id="110" fill="hold">
                            <p:stCondLst>
                              <p:cond delay="7702"/>
                            </p:stCondLst>
                            <p:childTnLst>
                              <p:par>
                                <p:cTn id="111" presetID="1" presetClass="entr" presetSubtype="0" fill="hold" grpId="0" nodeType="afterEffect">
                                  <p:stCondLst>
                                    <p:cond delay="0"/>
                                  </p:stCondLst>
                                  <p:iterate type="lt">
                                    <p:tmAbs val="100"/>
                                  </p:iterate>
                                  <p:childTnLst>
                                    <p:set>
                                      <p:cBhvr>
                                        <p:cTn id="112" dur="1" fill="hold">
                                          <p:stCondLst>
                                            <p:cond delay="0"/>
                                          </p:stCondLst>
                                        </p:cTn>
                                        <p:tgtEl>
                                          <p:spTgt spid="95"/>
                                        </p:tgtEl>
                                        <p:attrNameLst>
                                          <p:attrName>style.visibility</p:attrName>
                                        </p:attrNameLst>
                                      </p:cBhvr>
                                      <p:to>
                                        <p:strVal val="visible"/>
                                      </p:to>
                                    </p:set>
                                  </p:childTnLst>
                                </p:cTn>
                              </p:par>
                            </p:childTnLst>
                          </p:cTn>
                        </p:par>
                        <p:par>
                          <p:cTn id="113" fill="hold">
                            <p:stCondLst>
                              <p:cond delay="10803"/>
                            </p:stCondLst>
                            <p:childTnLst>
                              <p:par>
                                <p:cTn id="114" presetID="1" presetClass="entr" presetSubtype="0" fill="hold" grpId="0" nodeType="afterEffect">
                                  <p:stCondLst>
                                    <p:cond delay="0"/>
                                  </p:stCondLst>
                                  <p:iterate type="lt">
                                    <p:tmAbs val="100"/>
                                  </p:iterate>
                                  <p:childTnLst>
                                    <p:set>
                                      <p:cBhvr>
                                        <p:cTn id="115" dur="1" fill="hold">
                                          <p:stCondLst>
                                            <p:cond delay="0"/>
                                          </p:stCondLst>
                                        </p:cTn>
                                        <p:tgtEl>
                                          <p:spTgt spid="96"/>
                                        </p:tgtEl>
                                        <p:attrNameLst>
                                          <p:attrName>style.visibility</p:attrName>
                                        </p:attrNameLst>
                                      </p:cBhvr>
                                      <p:to>
                                        <p:strVal val="visible"/>
                                      </p:to>
                                    </p:set>
                                  </p:childTnLst>
                                </p:cTn>
                              </p:par>
                            </p:childTnLst>
                          </p:cTn>
                        </p:par>
                        <p:par>
                          <p:cTn id="116" fill="hold">
                            <p:stCondLst>
                              <p:cond delay="14904"/>
                            </p:stCondLst>
                            <p:childTnLst>
                              <p:par>
                                <p:cTn id="117" presetID="1" presetClass="entr" presetSubtype="0" fill="hold" grpId="0" nodeType="afterEffect">
                                  <p:stCondLst>
                                    <p:cond delay="0"/>
                                  </p:stCondLst>
                                  <p:iterate type="lt">
                                    <p:tmAbs val="100"/>
                                  </p:iterate>
                                  <p:childTnLst>
                                    <p:set>
                                      <p:cBhvr>
                                        <p:cTn id="118" dur="1" fill="hold">
                                          <p:stCondLst>
                                            <p:cond delay="0"/>
                                          </p:stCondLst>
                                        </p:cTn>
                                        <p:tgtEl>
                                          <p:spTgt spid="97"/>
                                        </p:tgtEl>
                                        <p:attrNameLst>
                                          <p:attrName>style.visibility</p:attrName>
                                        </p:attrNameLst>
                                      </p:cBhvr>
                                      <p:to>
                                        <p:strVal val="visible"/>
                                      </p:to>
                                    </p:set>
                                  </p:childTnLst>
                                </p:cTn>
                              </p:par>
                            </p:childTnLst>
                          </p:cTn>
                        </p:par>
                        <p:par>
                          <p:cTn id="119" fill="hold">
                            <p:stCondLst>
                              <p:cond delay="16905"/>
                            </p:stCondLst>
                            <p:childTnLst>
                              <p:par>
                                <p:cTn id="120" presetID="1" presetClass="entr" presetSubtype="0" fill="hold" grpId="0" nodeType="afterEffect">
                                  <p:stCondLst>
                                    <p:cond delay="0"/>
                                  </p:stCondLst>
                                  <p:iterate type="lt">
                                    <p:tmAbs val="100"/>
                                  </p:iterate>
                                  <p:childTnLst>
                                    <p:set>
                                      <p:cBhvr>
                                        <p:cTn id="121" dur="1" fill="hold">
                                          <p:stCondLst>
                                            <p:cond delay="0"/>
                                          </p:stCondLst>
                                        </p:cTn>
                                        <p:tgtEl>
                                          <p:spTgt spid="98"/>
                                        </p:tgtEl>
                                        <p:attrNameLst>
                                          <p:attrName>style.visibility</p:attrName>
                                        </p:attrNameLst>
                                      </p:cBhvr>
                                      <p:to>
                                        <p:strVal val="visible"/>
                                      </p:to>
                                    </p:set>
                                  </p:childTnLst>
                                </p:cTn>
                              </p:par>
                            </p:childTnLst>
                          </p:cTn>
                        </p:par>
                        <p:par>
                          <p:cTn id="122" fill="hold">
                            <p:stCondLst>
                              <p:cond delay="19206"/>
                            </p:stCondLst>
                            <p:childTnLst>
                              <p:par>
                                <p:cTn id="123" presetID="1" presetClass="entr" presetSubtype="0" fill="hold" grpId="0" nodeType="afterEffect">
                                  <p:stCondLst>
                                    <p:cond delay="0"/>
                                  </p:stCondLst>
                                  <p:iterate type="lt">
                                    <p:tmAbs val="100"/>
                                  </p:iterate>
                                  <p:childTnLst>
                                    <p:set>
                                      <p:cBhvr>
                                        <p:cTn id="124" dur="1" fill="hold">
                                          <p:stCondLst>
                                            <p:cond delay="0"/>
                                          </p:stCondLst>
                                        </p:cTn>
                                        <p:tgtEl>
                                          <p:spTgt spid="99"/>
                                        </p:tgtEl>
                                        <p:attrNameLst>
                                          <p:attrName>style.visibility</p:attrName>
                                        </p:attrNameLst>
                                      </p:cBhvr>
                                      <p:to>
                                        <p:strVal val="visible"/>
                                      </p:to>
                                    </p:set>
                                  </p:childTnLst>
                                </p:cTn>
                              </p:par>
                            </p:childTnLst>
                          </p:cTn>
                        </p:par>
                        <p:par>
                          <p:cTn id="125" fill="hold">
                            <p:stCondLst>
                              <p:cond delay="21107"/>
                            </p:stCondLst>
                            <p:childTnLst>
                              <p:par>
                                <p:cTn id="126" presetID="1" presetClass="entr" presetSubtype="0" fill="hold" grpId="0" nodeType="afterEffect">
                                  <p:stCondLst>
                                    <p:cond delay="0"/>
                                  </p:stCondLst>
                                  <p:iterate type="lt">
                                    <p:tmAbs val="100"/>
                                  </p:iterate>
                                  <p:childTnLst>
                                    <p:set>
                                      <p:cBhvr>
                                        <p:cTn id="127" dur="1" fill="hold">
                                          <p:stCondLst>
                                            <p:cond delay="0"/>
                                          </p:stCondLst>
                                        </p:cTn>
                                        <p:tgtEl>
                                          <p:spTgt spid="101"/>
                                        </p:tgtEl>
                                        <p:attrNameLst>
                                          <p:attrName>style.visibility</p:attrName>
                                        </p:attrNameLst>
                                      </p:cBhvr>
                                      <p:to>
                                        <p:strVal val="visible"/>
                                      </p:to>
                                    </p:set>
                                  </p:childTnLst>
                                </p:cTn>
                              </p:par>
                            </p:childTnLst>
                          </p:cTn>
                        </p:par>
                        <p:par>
                          <p:cTn id="128" fill="hold">
                            <p:stCondLst>
                              <p:cond delay="26008"/>
                            </p:stCondLst>
                            <p:childTnLst>
                              <p:par>
                                <p:cTn id="129" presetID="1" presetClass="entr" presetSubtype="0" fill="hold" grpId="0" nodeType="afterEffect" nodePh="1">
                                  <p:stCondLst>
                                    <p:cond delay="0"/>
                                  </p:stCondLst>
                                  <p:endCondLst>
                                    <p:cond evt="begin" delay="0">
                                      <p:tn val="129"/>
                                    </p:cond>
                                  </p:endCondLst>
                                  <p:iterate type="lt">
                                    <p:tmAbs val="100"/>
                                  </p:iterate>
                                  <p:childTnLst>
                                    <p:set>
                                      <p:cBhvr>
                                        <p:cTn id="130" dur="1" fill="hold">
                                          <p:stCondLst>
                                            <p:cond delay="0"/>
                                          </p:stCondLst>
                                        </p:cTn>
                                        <p:tgtEl>
                                          <p:spTgt spid="103"/>
                                        </p:tgtEl>
                                        <p:attrNameLst>
                                          <p:attrName>style.visibility</p:attrName>
                                        </p:attrNameLst>
                                      </p:cBhvr>
                                      <p:to>
                                        <p:strVal val="visible"/>
                                      </p:to>
                                    </p:set>
                                  </p:childTnLst>
                                </p:cTn>
                              </p:par>
                            </p:childTnLst>
                          </p:cTn>
                        </p:par>
                        <p:par>
                          <p:cTn id="131" fill="hold">
                            <p:stCondLst>
                              <p:cond delay="26008"/>
                            </p:stCondLst>
                            <p:childTnLst>
                              <p:par>
                                <p:cTn id="132" presetID="1" presetClass="entr" presetSubtype="0" fill="hold" grpId="0" nodeType="afterEffect">
                                  <p:stCondLst>
                                    <p:cond delay="0"/>
                                  </p:stCondLst>
                                  <p:iterate type="lt">
                                    <p:tmAbs val="100"/>
                                  </p:iterate>
                                  <p:childTnLst>
                                    <p:set>
                                      <p:cBhvr>
                                        <p:cTn id="133"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7" grpId="0"/>
      <p:bldP spid="70" grpId="0" animBg="1"/>
      <p:bldP spid="71" grpId="0" animBg="1"/>
      <p:bldP spid="72" grpId="0" animBg="1"/>
      <p:bldP spid="73" grpId="0" animBg="1"/>
      <p:bldP spid="74" grpId="0" animBg="1"/>
      <p:bldP spid="75" grpId="0" animBg="1"/>
      <p:bldP spid="76" grpId="0" animBg="1"/>
      <p:bldP spid="85"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1" grpId="0"/>
      <p:bldP spid="103" grpId="0"/>
      <p:bldP spid="10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72008" y="72008"/>
            <a:ext cx="539552" cy="1628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20" name="Slide Number Placeholder 19"/>
          <p:cNvSpPr>
            <a:spLocks noGrp="1"/>
          </p:cNvSpPr>
          <p:nvPr>
            <p:ph type="sldNum" sz="quarter" idx="11"/>
          </p:nvPr>
        </p:nvSpPr>
        <p:spPr>
          <a:xfrm>
            <a:off x="-396552" y="6362700"/>
            <a:ext cx="838200" cy="365125"/>
          </a:xfrm>
        </p:spPr>
        <p:txBody>
          <a:bodyPr/>
          <a:lstStyle/>
          <a:p>
            <a:fld id="{81582BD6-FC20-4557-852B-8433F8572D30}" type="slidenum">
              <a:rPr lang="en-US" smtClean="0"/>
              <a:pPr/>
              <a:t>5</a:t>
            </a:fld>
            <a:endParaRPr lang="en-US" dirty="0"/>
          </a:p>
        </p:txBody>
      </p:sp>
      <p:sp>
        <p:nvSpPr>
          <p:cNvPr id="21" name="Rectangle 20"/>
          <p:cNvSpPr/>
          <p:nvPr/>
        </p:nvSpPr>
        <p:spPr>
          <a:xfrm>
            <a:off x="72008" y="72008"/>
            <a:ext cx="467544" cy="19168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61" name="TextBox 6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pic>
        <p:nvPicPr>
          <p:cNvPr id="26"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2165955"/>
            <a:ext cx="576064" cy="576064"/>
          </a:xfrm>
          <a:prstGeom prst="rect">
            <a:avLst/>
          </a:prstGeom>
        </p:spPr>
      </p:pic>
      <p:pic>
        <p:nvPicPr>
          <p:cNvPr id="27"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2636912"/>
            <a:ext cx="576064" cy="576064"/>
          </a:xfrm>
          <a:prstGeom prst="rect">
            <a:avLst/>
          </a:prstGeom>
        </p:spPr>
      </p:pic>
      <p:pic>
        <p:nvPicPr>
          <p:cNvPr id="28"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3140968"/>
            <a:ext cx="576064" cy="576064"/>
          </a:xfrm>
          <a:prstGeom prst="rect">
            <a:avLst/>
          </a:prstGeom>
        </p:spPr>
      </p:pic>
      <p:pic>
        <p:nvPicPr>
          <p:cNvPr id="29"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727" y="4221088"/>
            <a:ext cx="576064" cy="576064"/>
          </a:xfrm>
          <a:prstGeom prst="rect">
            <a:avLst/>
          </a:prstGeom>
        </p:spPr>
      </p:pic>
      <p:pic>
        <p:nvPicPr>
          <p:cNvPr id="31"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661899"/>
            <a:ext cx="576064" cy="576064"/>
          </a:xfrm>
          <a:prstGeom prst="rect">
            <a:avLst/>
          </a:prstGeom>
        </p:spPr>
      </p:pic>
      <p:pic>
        <p:nvPicPr>
          <p:cNvPr id="32"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908720"/>
            <a:ext cx="576064" cy="576064"/>
          </a:xfrm>
          <a:prstGeom prst="rect">
            <a:avLst/>
          </a:prstGeom>
        </p:spPr>
      </p:pic>
      <p:sp>
        <p:nvSpPr>
          <p:cNvPr id="34"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300" normalizeH="0" baseline="0" noProof="0" dirty="0" smtClean="0">
                <a:ln>
                  <a:noFill/>
                </a:ln>
                <a:solidFill>
                  <a:schemeClr val="bg1"/>
                </a:solidFill>
                <a:effectLst/>
                <a:uLnTx/>
                <a:uFillTx/>
                <a:latin typeface="Tahoma" pitchFamily="34" charset="0"/>
                <a:ea typeface="Tahoma" pitchFamily="34" charset="0"/>
                <a:cs typeface="Tahoma" pitchFamily="34" charset="0"/>
              </a:rPr>
              <a:t>STEPS TO MINIMISE DISADVANTIGES </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36" name="Text Placeholder 7"/>
          <p:cNvSpPr>
            <a:spLocks noGrp="1"/>
          </p:cNvSpPr>
          <p:nvPr>
            <p:ph type="body" sz="quarter" idx="13"/>
          </p:nvPr>
        </p:nvSpPr>
        <p:spPr>
          <a:xfrm>
            <a:off x="1475656" y="404664"/>
            <a:ext cx="1944216" cy="457200"/>
          </a:xfrm>
        </p:spPr>
        <p:txBody>
          <a:bodyPr>
            <a:noAutofit/>
          </a:bodyPr>
          <a:lstStyle/>
          <a:p>
            <a:r>
              <a:rPr lang="en-US" sz="2000" dirty="0" smtClean="0">
                <a:latin typeface="Bradley Hand ITC" pitchFamily="66" charset="0"/>
              </a:rPr>
              <a:t>REMEDY</a:t>
            </a:r>
            <a:endParaRPr lang="en-US" sz="2000" dirty="0">
              <a:latin typeface="Bradley Hand ITC" pitchFamily="66" charset="0"/>
            </a:endParaRPr>
          </a:p>
        </p:txBody>
      </p:sp>
      <p:sp>
        <p:nvSpPr>
          <p:cNvPr id="67" name="TextBox 66"/>
          <p:cNvSpPr txBox="1"/>
          <p:nvPr/>
        </p:nvSpPr>
        <p:spPr>
          <a:xfrm>
            <a:off x="1115617" y="1126485"/>
            <a:ext cx="6768751" cy="646331"/>
          </a:xfrm>
          <a:prstGeom prst="rect">
            <a:avLst/>
          </a:prstGeom>
          <a:noFill/>
        </p:spPr>
        <p:txBody>
          <a:bodyPr wrap="square" rtlCol="0">
            <a:spAutoFit/>
          </a:bodyPr>
          <a:lstStyle/>
          <a:p>
            <a:r>
              <a:rPr lang="en-US" b="1" dirty="0" smtClean="0">
                <a:latin typeface="Bradley Hand ITC" pitchFamily="66" charset="0"/>
              </a:rPr>
              <a:t>Choose non financial measures that look ahead alongside financial measures that looks behind</a:t>
            </a:r>
          </a:p>
        </p:txBody>
      </p:sp>
      <p:sp>
        <p:nvSpPr>
          <p:cNvPr id="68" name="TextBox 67"/>
          <p:cNvSpPr txBox="1"/>
          <p:nvPr/>
        </p:nvSpPr>
        <p:spPr>
          <a:xfrm>
            <a:off x="2555776" y="5302949"/>
            <a:ext cx="6804248" cy="646331"/>
          </a:xfrm>
          <a:prstGeom prst="rect">
            <a:avLst/>
          </a:prstGeom>
          <a:noFill/>
        </p:spPr>
        <p:txBody>
          <a:bodyPr wrap="square" rtlCol="0">
            <a:spAutoFit/>
          </a:bodyPr>
          <a:lstStyle/>
          <a:p>
            <a:r>
              <a:rPr lang="en-US" b="1" dirty="0" smtClean="0">
                <a:latin typeface="Bradley Hand ITC" pitchFamily="66" charset="0"/>
              </a:rPr>
              <a:t>Manage gaming among employees by having  threshold limits for measures</a:t>
            </a:r>
          </a:p>
        </p:txBody>
      </p:sp>
      <p:sp>
        <p:nvSpPr>
          <p:cNvPr id="69" name="TextBox 68"/>
          <p:cNvSpPr txBox="1"/>
          <p:nvPr/>
        </p:nvSpPr>
        <p:spPr>
          <a:xfrm>
            <a:off x="2555776" y="4499828"/>
            <a:ext cx="6336704" cy="646331"/>
          </a:xfrm>
          <a:prstGeom prst="rect">
            <a:avLst/>
          </a:prstGeom>
          <a:noFill/>
        </p:spPr>
        <p:txBody>
          <a:bodyPr wrap="square" rtlCol="0">
            <a:spAutoFit/>
          </a:bodyPr>
          <a:lstStyle/>
          <a:p>
            <a:r>
              <a:rPr lang="en-US" b="1" dirty="0" smtClean="0">
                <a:latin typeface="Bradley Hand ITC" pitchFamily="66" charset="0"/>
              </a:rPr>
              <a:t>Combine dissimilar measures : formulaic and subjective measures need to be combined</a:t>
            </a:r>
          </a:p>
        </p:txBody>
      </p:sp>
      <p:sp>
        <p:nvSpPr>
          <p:cNvPr id="77" name="TextBox 76"/>
          <p:cNvSpPr txBox="1"/>
          <p:nvPr/>
        </p:nvSpPr>
        <p:spPr>
          <a:xfrm>
            <a:off x="1115616" y="3347700"/>
            <a:ext cx="7762061" cy="369332"/>
          </a:xfrm>
          <a:prstGeom prst="rect">
            <a:avLst/>
          </a:prstGeom>
          <a:noFill/>
        </p:spPr>
        <p:txBody>
          <a:bodyPr wrap="none" rtlCol="0">
            <a:spAutoFit/>
          </a:bodyPr>
          <a:lstStyle/>
          <a:p>
            <a:r>
              <a:rPr lang="en-US" b="1" dirty="0" smtClean="0">
                <a:latin typeface="Bradley Hand ITC" pitchFamily="66" charset="0"/>
              </a:rPr>
              <a:t>Measures will change over time, so all measures need to be updated periodically</a:t>
            </a:r>
          </a:p>
        </p:txBody>
      </p:sp>
      <p:sp>
        <p:nvSpPr>
          <p:cNvPr id="78" name="TextBox 77"/>
          <p:cNvSpPr txBox="1"/>
          <p:nvPr/>
        </p:nvSpPr>
        <p:spPr>
          <a:xfrm>
            <a:off x="1115616" y="2843644"/>
            <a:ext cx="6030818" cy="369332"/>
          </a:xfrm>
          <a:prstGeom prst="rect">
            <a:avLst/>
          </a:prstGeom>
          <a:noFill/>
        </p:spPr>
        <p:txBody>
          <a:bodyPr wrap="none" rtlCol="0">
            <a:spAutoFit/>
          </a:bodyPr>
          <a:lstStyle/>
          <a:p>
            <a:r>
              <a:rPr lang="en-US" b="1" dirty="0" smtClean="0">
                <a:latin typeface="Bradley Hand ITC" pitchFamily="66" charset="0"/>
              </a:rPr>
              <a:t>Test the business model statistically to validate the measure.</a:t>
            </a:r>
          </a:p>
        </p:txBody>
      </p:sp>
      <p:sp>
        <p:nvSpPr>
          <p:cNvPr id="79" name="TextBox 78"/>
          <p:cNvSpPr txBox="1"/>
          <p:nvPr/>
        </p:nvSpPr>
        <p:spPr>
          <a:xfrm>
            <a:off x="1115616" y="2372687"/>
            <a:ext cx="8028384" cy="369332"/>
          </a:xfrm>
          <a:prstGeom prst="rect">
            <a:avLst/>
          </a:prstGeom>
          <a:noFill/>
        </p:spPr>
        <p:txBody>
          <a:bodyPr wrap="square" rtlCol="0">
            <a:spAutoFit/>
          </a:bodyPr>
          <a:lstStyle/>
          <a:p>
            <a:r>
              <a:rPr lang="en-US" b="1" dirty="0" smtClean="0">
                <a:latin typeface="Bradley Hand ITC" pitchFamily="66" charset="0"/>
              </a:rPr>
              <a:t>Trade off between generic and specific measures</a:t>
            </a:r>
          </a:p>
        </p:txBody>
      </p:sp>
      <p:sp>
        <p:nvSpPr>
          <p:cNvPr id="80" name="TextBox 79"/>
          <p:cNvSpPr txBox="1"/>
          <p:nvPr/>
        </p:nvSpPr>
        <p:spPr>
          <a:xfrm>
            <a:off x="1115616" y="1868631"/>
            <a:ext cx="6886822" cy="369332"/>
          </a:xfrm>
          <a:prstGeom prst="rect">
            <a:avLst/>
          </a:prstGeom>
          <a:noFill/>
        </p:spPr>
        <p:txBody>
          <a:bodyPr wrap="none" rtlCol="0">
            <a:spAutoFit/>
          </a:bodyPr>
          <a:lstStyle/>
          <a:p>
            <a:r>
              <a:rPr lang="en-US" b="1" dirty="0" smtClean="0">
                <a:latin typeface="Bradley Hand ITC" pitchFamily="66" charset="0"/>
              </a:rPr>
              <a:t>Choose measures in context to a business model or to a firm’s strategy</a:t>
            </a:r>
          </a:p>
        </p:txBody>
      </p:sp>
      <p:pic>
        <p:nvPicPr>
          <p:cNvPr id="96"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3645024"/>
            <a:ext cx="576064" cy="576064"/>
          </a:xfrm>
          <a:prstGeom prst="rect">
            <a:avLst/>
          </a:prstGeom>
        </p:spPr>
      </p:pic>
      <p:sp>
        <p:nvSpPr>
          <p:cNvPr id="97" name="TextBox 96"/>
          <p:cNvSpPr txBox="1"/>
          <p:nvPr/>
        </p:nvSpPr>
        <p:spPr>
          <a:xfrm>
            <a:off x="1115616" y="3923764"/>
            <a:ext cx="6500497" cy="369332"/>
          </a:xfrm>
          <a:prstGeom prst="rect">
            <a:avLst/>
          </a:prstGeom>
          <a:noFill/>
        </p:spPr>
        <p:txBody>
          <a:bodyPr wrap="none" rtlCol="0">
            <a:spAutoFit/>
          </a:bodyPr>
          <a:lstStyle/>
          <a:p>
            <a:r>
              <a:rPr lang="en-US" b="1" dirty="0" smtClean="0">
                <a:latin typeface="Bradley Hand ITC" pitchFamily="66" charset="0"/>
              </a:rPr>
              <a:t>Anticipate how the performance measurement system will change</a:t>
            </a:r>
            <a:endParaRPr lang="en-US" b="1" dirty="0">
              <a:latin typeface="Bradley Hand ITC" pitchFamily="66" charset="0"/>
            </a:endParaRPr>
          </a:p>
        </p:txBody>
      </p:sp>
      <p:pic>
        <p:nvPicPr>
          <p:cNvPr id="98" name="Picture Placeholder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728" y="5157192"/>
            <a:ext cx="576064" cy="57606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blinds(horizontal)">
                                      <p:cBhvr>
                                        <p:cTn id="7" dur="500"/>
                                        <p:tgtEl>
                                          <p:spTgt spid="36">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linds(horizontal)">
                                      <p:cBhvr>
                                        <p:cTn id="11" dur="500"/>
                                        <p:tgtEl>
                                          <p:spTgt spid="3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blinds(horizontal)">
                                      <p:cBhvr>
                                        <p:cTn id="15" dur="500"/>
                                        <p:tgtEl>
                                          <p:spTgt spid="67"/>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linds(horizontal)">
                                      <p:cBhvr>
                                        <p:cTn id="19" dur="500"/>
                                        <p:tgtEl>
                                          <p:spTgt spid="31"/>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blinds(horizontal)">
                                      <p:cBhvr>
                                        <p:cTn id="23" dur="500"/>
                                        <p:tgtEl>
                                          <p:spTgt spid="80"/>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blinds(horizontal)">
                                      <p:cBhvr>
                                        <p:cTn id="27" dur="500"/>
                                        <p:tgtEl>
                                          <p:spTgt spid="26"/>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blinds(horizontal)">
                                      <p:cBhvr>
                                        <p:cTn id="31" dur="500"/>
                                        <p:tgtEl>
                                          <p:spTgt spid="79"/>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blinds(horizontal)">
                                      <p:cBhvr>
                                        <p:cTn id="35" dur="500"/>
                                        <p:tgtEl>
                                          <p:spTgt spid="27"/>
                                        </p:tgtEl>
                                      </p:cBhvr>
                                    </p:animEffect>
                                  </p:childTnLst>
                                </p:cTn>
                              </p:par>
                            </p:childTnLst>
                          </p:cTn>
                        </p:par>
                        <p:par>
                          <p:cTn id="36" fill="hold">
                            <p:stCondLst>
                              <p:cond delay="4000"/>
                            </p:stCondLst>
                            <p:childTnLst>
                              <p:par>
                                <p:cTn id="37" presetID="3" presetClass="entr" presetSubtype="10"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blinds(horizontal)">
                                      <p:cBhvr>
                                        <p:cTn id="39" dur="500"/>
                                        <p:tgtEl>
                                          <p:spTgt spid="78"/>
                                        </p:tgtEl>
                                      </p:cBhvr>
                                    </p:animEffect>
                                  </p:childTnLst>
                                </p:cTn>
                              </p:par>
                            </p:childTnLst>
                          </p:cTn>
                        </p:par>
                        <p:par>
                          <p:cTn id="40" fill="hold">
                            <p:stCondLst>
                              <p:cond delay="4500"/>
                            </p:stCondLst>
                            <p:childTnLst>
                              <p:par>
                                <p:cTn id="41" presetID="3" presetClass="entr" presetSubtype="10"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blinds(horizontal)">
                                      <p:cBhvr>
                                        <p:cTn id="43" dur="500"/>
                                        <p:tgtEl>
                                          <p:spTgt spid="28"/>
                                        </p:tgtEl>
                                      </p:cBhvr>
                                    </p:animEffect>
                                  </p:childTnLst>
                                </p:cTn>
                              </p:par>
                            </p:childTnLst>
                          </p:cTn>
                        </p:par>
                        <p:par>
                          <p:cTn id="44" fill="hold">
                            <p:stCondLst>
                              <p:cond delay="5000"/>
                            </p:stCondLst>
                            <p:childTnLst>
                              <p:par>
                                <p:cTn id="45" presetID="3" presetClass="entr" presetSubtype="10" fill="hold" grpId="0" nodeType="after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blinds(horizontal)">
                                      <p:cBhvr>
                                        <p:cTn id="47" dur="500"/>
                                        <p:tgtEl>
                                          <p:spTgt spid="77"/>
                                        </p:tgtEl>
                                      </p:cBhvr>
                                    </p:animEffect>
                                  </p:childTnLst>
                                </p:cTn>
                              </p:par>
                            </p:childTnLst>
                          </p:cTn>
                        </p:par>
                        <p:par>
                          <p:cTn id="48" fill="hold">
                            <p:stCondLst>
                              <p:cond delay="5500"/>
                            </p:stCondLst>
                            <p:childTnLst>
                              <p:par>
                                <p:cTn id="49" presetID="3" presetClass="entr" presetSubtype="10" fill="hold" nodeType="after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blinds(horizontal)">
                                      <p:cBhvr>
                                        <p:cTn id="51" dur="500"/>
                                        <p:tgtEl>
                                          <p:spTgt spid="96"/>
                                        </p:tgtEl>
                                      </p:cBhvr>
                                    </p:animEffect>
                                  </p:childTnLst>
                                </p:cTn>
                              </p:par>
                            </p:childTnLst>
                          </p:cTn>
                        </p:par>
                        <p:par>
                          <p:cTn id="52" fill="hold">
                            <p:stCondLst>
                              <p:cond delay="6000"/>
                            </p:stCondLst>
                            <p:childTnLst>
                              <p:par>
                                <p:cTn id="53" presetID="3" presetClass="entr" presetSubtype="10" fill="hold" grpId="0" nodeType="afterEffect">
                                  <p:stCondLst>
                                    <p:cond delay="0"/>
                                  </p:stCondLst>
                                  <p:childTnLst>
                                    <p:set>
                                      <p:cBhvr>
                                        <p:cTn id="54" dur="1" fill="hold">
                                          <p:stCondLst>
                                            <p:cond delay="0"/>
                                          </p:stCondLst>
                                        </p:cTn>
                                        <p:tgtEl>
                                          <p:spTgt spid="97"/>
                                        </p:tgtEl>
                                        <p:attrNameLst>
                                          <p:attrName>style.visibility</p:attrName>
                                        </p:attrNameLst>
                                      </p:cBhvr>
                                      <p:to>
                                        <p:strVal val="visible"/>
                                      </p:to>
                                    </p:set>
                                    <p:animEffect transition="in" filter="blinds(horizontal)">
                                      <p:cBhvr>
                                        <p:cTn id="55" dur="500"/>
                                        <p:tgtEl>
                                          <p:spTgt spid="97"/>
                                        </p:tgtEl>
                                      </p:cBhvr>
                                    </p:animEffect>
                                  </p:childTnLst>
                                </p:cTn>
                              </p:par>
                            </p:childTnLst>
                          </p:cTn>
                        </p:par>
                        <p:par>
                          <p:cTn id="56" fill="hold">
                            <p:stCondLst>
                              <p:cond delay="6500"/>
                            </p:stCondLst>
                            <p:childTnLst>
                              <p:par>
                                <p:cTn id="57" presetID="3" presetClass="entr" presetSubtype="10"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blinds(horizontal)">
                                      <p:cBhvr>
                                        <p:cTn id="59" dur="500"/>
                                        <p:tgtEl>
                                          <p:spTgt spid="29"/>
                                        </p:tgtEl>
                                      </p:cBhvr>
                                    </p:animEffect>
                                  </p:childTnLst>
                                </p:cTn>
                              </p:par>
                            </p:childTnLst>
                          </p:cTn>
                        </p:par>
                        <p:par>
                          <p:cTn id="60" fill="hold">
                            <p:stCondLst>
                              <p:cond delay="7000"/>
                            </p:stCondLst>
                            <p:childTnLst>
                              <p:par>
                                <p:cTn id="61" presetID="3" presetClass="entr" presetSubtype="10"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blinds(horizontal)">
                                      <p:cBhvr>
                                        <p:cTn id="63" dur="500"/>
                                        <p:tgtEl>
                                          <p:spTgt spid="69"/>
                                        </p:tgtEl>
                                      </p:cBhvr>
                                    </p:animEffect>
                                  </p:childTnLst>
                                </p:cTn>
                              </p:par>
                            </p:childTnLst>
                          </p:cTn>
                        </p:par>
                        <p:par>
                          <p:cTn id="64" fill="hold">
                            <p:stCondLst>
                              <p:cond delay="7500"/>
                            </p:stCondLst>
                            <p:childTnLst>
                              <p:par>
                                <p:cTn id="65" presetID="3" presetClass="entr" presetSubtype="10" fill="hold" nodeType="after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blinds(horizontal)">
                                      <p:cBhvr>
                                        <p:cTn id="67" dur="500"/>
                                        <p:tgtEl>
                                          <p:spTgt spid="98"/>
                                        </p:tgtEl>
                                      </p:cBhvr>
                                    </p:animEffect>
                                  </p:childTnLst>
                                </p:cTn>
                              </p:par>
                            </p:childTnLst>
                          </p:cTn>
                        </p:par>
                        <p:par>
                          <p:cTn id="68" fill="hold">
                            <p:stCondLst>
                              <p:cond delay="8000"/>
                            </p:stCondLst>
                            <p:childTnLst>
                              <p:par>
                                <p:cTn id="69" presetID="3" presetClass="entr" presetSubtype="10"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blinds(horizontal)">
                                      <p:cBhvr>
                                        <p:cTn id="7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P spid="67" grpId="0"/>
      <p:bldP spid="68" grpId="0"/>
      <p:bldP spid="69" grpId="0"/>
      <p:bldP spid="77" grpId="0"/>
      <p:bldP spid="78" grpId="0"/>
      <p:bldP spid="79" grpId="0"/>
      <p:bldP spid="80"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396552" y="6362700"/>
            <a:ext cx="838200" cy="365125"/>
          </a:xfrm>
        </p:spPr>
        <p:txBody>
          <a:bodyPr/>
          <a:lstStyle/>
          <a:p>
            <a:fld id="{EA9EFE93-F287-4331-B820-9EE2079A43EA}" type="slidenum">
              <a:rPr lang="en-US" smtClean="0"/>
              <a:pPr/>
              <a:t>6</a:t>
            </a:fld>
            <a:endParaRPr lang="en-US"/>
          </a:p>
        </p:txBody>
      </p:sp>
      <p:sp>
        <p:nvSpPr>
          <p:cNvPr id="10" name="Rectangle 9"/>
          <p:cNvSpPr/>
          <p:nvPr/>
        </p:nvSpPr>
        <p:spPr>
          <a:xfrm>
            <a:off x="107504" y="72008"/>
            <a:ext cx="432048"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1" name="TextBox 10"/>
          <p:cNvSpPr txBox="1"/>
          <p:nvPr/>
        </p:nvSpPr>
        <p:spPr>
          <a:xfrm>
            <a:off x="1115616" y="2915652"/>
            <a:ext cx="6768751" cy="400110"/>
          </a:xfrm>
          <a:prstGeom prst="rect">
            <a:avLst/>
          </a:prstGeom>
          <a:noFill/>
        </p:spPr>
        <p:txBody>
          <a:bodyPr wrap="square" rtlCol="0">
            <a:spAutoFit/>
          </a:bodyPr>
          <a:lstStyle/>
          <a:p>
            <a:r>
              <a:rPr lang="en-US" sz="2000" b="1" dirty="0" smtClean="0">
                <a:latin typeface="Bradley Hand ITC" pitchFamily="66" charset="0"/>
              </a:rPr>
              <a:t>Strategy Number 3 deployment /BSC approach</a:t>
            </a:r>
            <a:endParaRPr lang="bg-BG" sz="2000" b="1" dirty="0"/>
          </a:p>
        </p:txBody>
      </p:sp>
      <p:sp>
        <p:nvSpPr>
          <p:cNvPr id="12" name="TextBox 11"/>
          <p:cNvSpPr txBox="1"/>
          <p:nvPr/>
        </p:nvSpPr>
        <p:spPr>
          <a:xfrm>
            <a:off x="2195736" y="836712"/>
            <a:ext cx="2592288" cy="584775"/>
          </a:xfrm>
          <a:prstGeom prst="rect">
            <a:avLst/>
          </a:prstGeom>
          <a:noFill/>
        </p:spPr>
        <p:txBody>
          <a:bodyPr wrap="square" rtlCol="0">
            <a:spAutoFit/>
          </a:bodyPr>
          <a:lstStyle/>
          <a:p>
            <a:r>
              <a:rPr lang="en-US" sz="3200" b="1" dirty="0" err="1" smtClean="0">
                <a:latin typeface="Bradley Hand ITC" pitchFamily="66" charset="0"/>
              </a:rPr>
              <a:t>WaveRider</a:t>
            </a:r>
            <a:endParaRPr lang="bg-BG" sz="3200" dirty="0"/>
          </a:p>
        </p:txBody>
      </p:sp>
      <p:pic>
        <p:nvPicPr>
          <p:cNvPr id="13" name="Picture 12" descr="single_dart.png"/>
          <p:cNvPicPr>
            <a:picLocks noChangeAspect="1"/>
          </p:cNvPicPr>
          <p:nvPr/>
        </p:nvPicPr>
        <p:blipFill>
          <a:blip r:embed="rId2" cstate="print"/>
          <a:stretch>
            <a:fillRect/>
          </a:stretch>
        </p:blipFill>
        <p:spPr>
          <a:xfrm rot="4125627" flipH="1">
            <a:off x="7230645" y="829386"/>
            <a:ext cx="1636747" cy="2189329"/>
          </a:xfrm>
          <a:prstGeom prst="rect">
            <a:avLst/>
          </a:prstGeom>
          <a:ln>
            <a:noFill/>
          </a:ln>
          <a:effectLst>
            <a:outerShdw blurRad="88900" dist="38100" dir="4860000" algn="tl" rotWithShape="0">
              <a:srgbClr val="333333">
                <a:alpha val="48000"/>
              </a:srgbClr>
            </a:outerShdw>
          </a:effectLst>
        </p:spPr>
      </p:pic>
      <p:sp>
        <p:nvSpPr>
          <p:cNvPr id="14" name="TextBox 13"/>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par>
                          <p:cTn id="12" fill="hold">
                            <p:stCondLst>
                              <p:cond delay="900"/>
                            </p:stCondLst>
                            <p:childTnLst>
                              <p:par>
                                <p:cTn id="13" presetID="1" presetClass="entr" presetSubtype="0" fill="hold" grpId="0" nodeType="afterEffect">
                                  <p:stCondLst>
                                    <p:cond delay="0"/>
                                  </p:stCondLst>
                                  <p:iterate type="lt">
                                    <p:tmAbs val="100"/>
                                  </p:iterate>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4501"/>
                            </p:stCondLst>
                            <p:childTnLst>
                              <p:par>
                                <p:cTn id="16" presetID="2" presetClass="entr" presetSubtype="3"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0-#ppt_h/2"/>
                                          </p:val>
                                        </p:tav>
                                        <p:tav tm="100000">
                                          <p:val>
                                            <p:strVal val="#ppt_y"/>
                                          </p:val>
                                        </p:tav>
                                      </p:tavLst>
                                    </p:anim>
                                  </p:childTnLst>
                                </p:cTn>
                              </p:par>
                            </p:childTnLst>
                          </p:cTn>
                        </p:par>
                        <p:par>
                          <p:cTn id="20" fill="hold">
                            <p:stCondLst>
                              <p:cond delay="5001"/>
                            </p:stCondLst>
                            <p:childTnLst>
                              <p:par>
                                <p:cTn id="21" presetID="26" presetClass="emph" presetSubtype="0" fill="hold" nodeType="afterEffect">
                                  <p:stCondLst>
                                    <p:cond delay="0"/>
                                  </p:stCondLst>
                                  <p:childTnLst>
                                    <p:animEffect transition="out" filter="fade">
                                      <p:cBhvr>
                                        <p:cTn id="22" dur="500" tmFilter="0, 0; .2, .5; .8, .5; 1, 0"/>
                                        <p:tgtEl>
                                          <p:spTgt spid="13"/>
                                        </p:tgtEl>
                                      </p:cBhvr>
                                    </p:animEffect>
                                    <p:animScale>
                                      <p:cBhvr>
                                        <p:cTn id="2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96552" y="6362700"/>
            <a:ext cx="838200" cy="365125"/>
          </a:xfrm>
        </p:spPr>
        <p:txBody>
          <a:bodyPr/>
          <a:lstStyle/>
          <a:p>
            <a:fld id="{EA9EFE93-F287-4331-B820-9EE2079A43EA}" type="slidenum">
              <a:rPr lang="en-US" smtClean="0"/>
              <a:pPr/>
              <a:t>7</a:t>
            </a:fld>
            <a:endParaRPr lang="en-US" dirty="0"/>
          </a:p>
        </p:txBody>
      </p:sp>
      <p:sp>
        <p:nvSpPr>
          <p:cNvPr id="5" name="TextBox 4"/>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
        <p:nvSpPr>
          <p:cNvPr id="7" name="TextBox 6"/>
          <p:cNvSpPr txBox="1"/>
          <p:nvPr/>
        </p:nvSpPr>
        <p:spPr>
          <a:xfrm rot="17885287">
            <a:off x="6035934" y="1109343"/>
            <a:ext cx="1224136" cy="461665"/>
          </a:xfrm>
          <a:prstGeom prst="rect">
            <a:avLst/>
          </a:prstGeom>
          <a:noFill/>
        </p:spPr>
        <p:txBody>
          <a:bodyPr wrap="square" rtlCol="0">
            <a:spAutoFit/>
          </a:bodyPr>
          <a:lstStyle/>
          <a:p>
            <a:r>
              <a:rPr lang="en-US" sz="2400" b="1" dirty="0" smtClean="0">
                <a:solidFill>
                  <a:schemeClr val="bg1"/>
                </a:solidFill>
                <a:latin typeface="Brush Script MT" pitchFamily="66" charset="0"/>
              </a:rPr>
              <a:t>Strategy </a:t>
            </a:r>
            <a:endParaRPr lang="bg-BG" sz="2400" b="1" dirty="0">
              <a:solidFill>
                <a:schemeClr val="bg1"/>
              </a:solidFill>
            </a:endParaRPr>
          </a:p>
        </p:txBody>
      </p:sp>
      <p:sp>
        <p:nvSpPr>
          <p:cNvPr id="9" name="TextBox 8"/>
          <p:cNvSpPr txBox="1"/>
          <p:nvPr/>
        </p:nvSpPr>
        <p:spPr>
          <a:xfrm rot="17885287">
            <a:off x="6756014" y="1325367"/>
            <a:ext cx="1224136" cy="461665"/>
          </a:xfrm>
          <a:prstGeom prst="rect">
            <a:avLst/>
          </a:prstGeom>
          <a:noFill/>
        </p:spPr>
        <p:txBody>
          <a:bodyPr wrap="square" rtlCol="0">
            <a:spAutoFit/>
          </a:bodyPr>
          <a:lstStyle/>
          <a:p>
            <a:r>
              <a:rPr lang="en-US" sz="2400" b="1" dirty="0" smtClean="0">
                <a:solidFill>
                  <a:schemeClr val="bg1"/>
                </a:solidFill>
                <a:latin typeface="Brush Script MT" pitchFamily="66" charset="0"/>
                <a:cs typeface="Calibri"/>
              </a:rPr>
              <a:t>№ 3</a:t>
            </a:r>
            <a:r>
              <a:rPr lang="en-US" sz="2400" b="1" dirty="0" smtClean="0">
                <a:solidFill>
                  <a:schemeClr val="bg1"/>
                </a:solidFill>
                <a:latin typeface="Brush Script MT" pitchFamily="66" charset="0"/>
              </a:rPr>
              <a:t> </a:t>
            </a:r>
            <a:endParaRPr lang="bg-BG" sz="2400" b="1" dirty="0">
              <a:solidFill>
                <a:schemeClr val="bg1"/>
              </a:solidFill>
            </a:endParaRPr>
          </a:p>
        </p:txBody>
      </p:sp>
      <p:sp>
        <p:nvSpPr>
          <p:cNvPr id="10" name="Rectangle 9"/>
          <p:cNvSpPr/>
          <p:nvPr/>
        </p:nvSpPr>
        <p:spPr>
          <a:xfrm>
            <a:off x="0" y="0"/>
            <a:ext cx="611560" cy="1628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1"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spc="300" dirty="0" smtClean="0">
                <a:solidFill>
                  <a:schemeClr val="bg1"/>
                </a:solidFill>
                <a:latin typeface="Tahoma" pitchFamily="34" charset="0"/>
                <a:ea typeface="Tahoma" pitchFamily="34" charset="0"/>
                <a:cs typeface="Tahoma" pitchFamily="34" charset="0"/>
              </a:rPr>
              <a:t>STRATEGY CHOICE JUSTIFICATION</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12" name="TextBox 11"/>
          <p:cNvSpPr txBox="1"/>
          <p:nvPr/>
        </p:nvSpPr>
        <p:spPr>
          <a:xfrm>
            <a:off x="827584" y="404664"/>
            <a:ext cx="5184576" cy="369332"/>
          </a:xfrm>
          <a:prstGeom prst="rect">
            <a:avLst/>
          </a:prstGeom>
          <a:noFill/>
        </p:spPr>
        <p:txBody>
          <a:bodyPr wrap="square" rtlCol="0">
            <a:spAutoFit/>
          </a:bodyPr>
          <a:lstStyle/>
          <a:p>
            <a:r>
              <a:rPr lang="en-US" b="1" dirty="0" smtClean="0">
                <a:latin typeface="Bradley Hand ITC" pitchFamily="66" charset="0"/>
              </a:rPr>
              <a:t>6/6 points have positive impact on the company</a:t>
            </a:r>
            <a:endParaRPr lang="bg-BG" b="1" dirty="0"/>
          </a:p>
        </p:txBody>
      </p:sp>
      <p:sp>
        <p:nvSpPr>
          <p:cNvPr id="13" name="TextBox 12"/>
          <p:cNvSpPr txBox="1"/>
          <p:nvPr/>
        </p:nvSpPr>
        <p:spPr>
          <a:xfrm>
            <a:off x="827584" y="1052736"/>
            <a:ext cx="4536504" cy="369332"/>
          </a:xfrm>
          <a:prstGeom prst="rect">
            <a:avLst/>
          </a:prstGeom>
          <a:noFill/>
        </p:spPr>
        <p:txBody>
          <a:bodyPr wrap="square" rtlCol="0">
            <a:spAutoFit/>
          </a:bodyPr>
          <a:lstStyle/>
          <a:p>
            <a:r>
              <a:rPr lang="en-US" b="1" dirty="0" smtClean="0">
                <a:latin typeface="Bradley Hand ITC" pitchFamily="66" charset="0"/>
              </a:rPr>
              <a:t>Total estimated expenses: £425k </a:t>
            </a:r>
            <a:endParaRPr lang="bg-BG" b="1" dirty="0"/>
          </a:p>
        </p:txBody>
      </p:sp>
      <p:sp>
        <p:nvSpPr>
          <p:cNvPr id="14" name="TextBox 13"/>
          <p:cNvSpPr txBox="1"/>
          <p:nvPr/>
        </p:nvSpPr>
        <p:spPr>
          <a:xfrm>
            <a:off x="827584" y="1628800"/>
            <a:ext cx="5472608" cy="369332"/>
          </a:xfrm>
          <a:prstGeom prst="rect">
            <a:avLst/>
          </a:prstGeom>
          <a:noFill/>
        </p:spPr>
        <p:txBody>
          <a:bodyPr wrap="square" rtlCol="0">
            <a:spAutoFit/>
          </a:bodyPr>
          <a:lstStyle/>
          <a:p>
            <a:r>
              <a:rPr lang="en-US" b="1" dirty="0" smtClean="0">
                <a:latin typeface="Bradley Hand ITC" pitchFamily="66" charset="0"/>
              </a:rPr>
              <a:t>Increase in operating profit due to retail price increase </a:t>
            </a:r>
            <a:endParaRPr lang="bg-BG" b="1" dirty="0"/>
          </a:p>
        </p:txBody>
      </p:sp>
      <p:sp>
        <p:nvSpPr>
          <p:cNvPr id="15" name="TextBox 14"/>
          <p:cNvSpPr txBox="1"/>
          <p:nvPr/>
        </p:nvSpPr>
        <p:spPr>
          <a:xfrm>
            <a:off x="827584" y="2276872"/>
            <a:ext cx="5256584" cy="646331"/>
          </a:xfrm>
          <a:prstGeom prst="rect">
            <a:avLst/>
          </a:prstGeom>
          <a:noFill/>
        </p:spPr>
        <p:txBody>
          <a:bodyPr wrap="square" rtlCol="0">
            <a:spAutoFit/>
          </a:bodyPr>
          <a:lstStyle/>
          <a:p>
            <a:r>
              <a:rPr lang="en-US" b="1" dirty="0" smtClean="0">
                <a:latin typeface="Bradley Hand ITC" pitchFamily="66" charset="0"/>
              </a:rPr>
              <a:t>European market is growing  and </a:t>
            </a:r>
            <a:r>
              <a:rPr lang="en-US" b="1" dirty="0" err="1" smtClean="0">
                <a:latin typeface="Bradley Hand ITC" pitchFamily="66" charset="0"/>
              </a:rPr>
              <a:t>WaveRider</a:t>
            </a:r>
            <a:r>
              <a:rPr lang="en-US" b="1" dirty="0" smtClean="0">
                <a:latin typeface="Bradley Hand ITC" pitchFamily="66" charset="0"/>
              </a:rPr>
              <a:t> needs to penetrate abroad to gain market share</a:t>
            </a:r>
            <a:endParaRPr lang="bg-BG" b="1" dirty="0"/>
          </a:p>
        </p:txBody>
      </p:sp>
      <p:sp>
        <p:nvSpPr>
          <p:cNvPr id="16" name="TextBox 15"/>
          <p:cNvSpPr txBox="1"/>
          <p:nvPr/>
        </p:nvSpPr>
        <p:spPr>
          <a:xfrm>
            <a:off x="827584" y="3140968"/>
            <a:ext cx="5256584" cy="646331"/>
          </a:xfrm>
          <a:prstGeom prst="rect">
            <a:avLst/>
          </a:prstGeom>
          <a:noFill/>
        </p:spPr>
        <p:txBody>
          <a:bodyPr wrap="square" rtlCol="0">
            <a:spAutoFit/>
          </a:bodyPr>
          <a:lstStyle/>
          <a:p>
            <a:r>
              <a:rPr lang="en-US" b="1" dirty="0" smtClean="0">
                <a:latin typeface="Bradley Hand ITC" pitchFamily="66" charset="0"/>
              </a:rPr>
              <a:t>This strategy proposes re-engineering of  three departments </a:t>
            </a:r>
            <a:endParaRPr lang="bg-BG" b="1" dirty="0"/>
          </a:p>
        </p:txBody>
      </p:sp>
      <p:sp>
        <p:nvSpPr>
          <p:cNvPr id="17" name="TextBox 16"/>
          <p:cNvSpPr txBox="1"/>
          <p:nvPr/>
        </p:nvSpPr>
        <p:spPr>
          <a:xfrm>
            <a:off x="827584" y="4005064"/>
            <a:ext cx="4536504" cy="646331"/>
          </a:xfrm>
          <a:prstGeom prst="rect">
            <a:avLst/>
          </a:prstGeom>
          <a:noFill/>
        </p:spPr>
        <p:txBody>
          <a:bodyPr wrap="square" rtlCol="0">
            <a:spAutoFit/>
          </a:bodyPr>
          <a:lstStyle/>
          <a:p>
            <a:r>
              <a:rPr lang="en-US" b="1" dirty="0" smtClean="0">
                <a:latin typeface="Bradley Hand ITC" pitchFamily="66" charset="0"/>
              </a:rPr>
              <a:t>Decrease in distribution costs by changing the current distributor </a:t>
            </a:r>
            <a:endParaRPr lang="bg-BG" b="1" dirty="0"/>
          </a:p>
        </p:txBody>
      </p:sp>
      <p:sp>
        <p:nvSpPr>
          <p:cNvPr id="18" name="TextBox 17"/>
          <p:cNvSpPr txBox="1"/>
          <p:nvPr/>
        </p:nvSpPr>
        <p:spPr>
          <a:xfrm>
            <a:off x="7452320" y="5877272"/>
            <a:ext cx="1691680" cy="360040"/>
          </a:xfrm>
          <a:prstGeom prst="rect">
            <a:avLst/>
          </a:prstGeom>
        </p:spPr>
        <p:txBody>
          <a:bodyPr vert="horz" wrap="square" lIns="91440" tIns="45720" rIns="91440" bIns="45720" rtlCol="0" anchor="ctr">
            <a:noAutofit/>
          </a:bodyPr>
          <a:lstStyle/>
          <a:p>
            <a:pPr>
              <a:spcBef>
                <a:spcPct val="0"/>
              </a:spcBef>
            </a:pPr>
            <a:r>
              <a:rPr lang="en-US" sz="1400" dirty="0" smtClean="0">
                <a:latin typeface="Brush Script MT" pitchFamily="66" charset="0"/>
              </a:rPr>
              <a:t>Source: team’s discussion</a:t>
            </a:r>
            <a:endParaRPr kumimoji="0" lang="en-US" sz="1400" i="0" u="none" strike="noStrike" kern="1200" cap="none" spc="0" normalizeH="0" baseline="0" noProof="0" dirty="0" smtClean="0">
              <a:ln>
                <a:noFill/>
              </a:ln>
              <a:effectLst/>
              <a:uLnTx/>
              <a:uFillTx/>
              <a:latin typeface="Brush Script MT" pitchFamily="66"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2000" fill="hold" grpId="0" nodeType="withEffect">
                                  <p:stCondLst>
                                    <p:cond delay="0"/>
                                  </p:stCondLst>
                                  <p:childTnLst>
                                    <p:animEffect transition="out" filter="fade">
                                      <p:cBhvr>
                                        <p:cTn id="6" dur="1000" tmFilter="0, 0; .2, .5; .8, .5; 1, 0"/>
                                        <p:tgtEl>
                                          <p:spTgt spid="7"/>
                                        </p:tgtEl>
                                      </p:cBhvr>
                                    </p:animEffect>
                                    <p:animScale>
                                      <p:cBhvr>
                                        <p:cTn id="7" dur="500" autoRev="1" fill="hold"/>
                                        <p:tgtEl>
                                          <p:spTgt spid="7"/>
                                        </p:tgtEl>
                                      </p:cBhvr>
                                      <p:by x="105000" y="105000"/>
                                    </p:animScale>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9"/>
                                        </p:tgtEl>
                                      </p:cBhvr>
                                    </p:animEffect>
                                    <p:animScale>
                                      <p:cBhvr>
                                        <p:cTn id="10" dur="500" autoRev="1" fill="hold"/>
                                        <p:tgtEl>
                                          <p:spTgt spid="9"/>
                                        </p:tgtEl>
                                      </p:cBhvr>
                                      <p:by x="105000" y="105000"/>
                                    </p:animScale>
                                  </p:childTnLst>
                                </p:cTn>
                              </p:par>
                            </p:childTnLst>
                          </p:cTn>
                        </p:par>
                        <p:par>
                          <p:cTn id="11" fill="hold">
                            <p:stCondLst>
                              <p:cond delay="2000"/>
                            </p:stCondLst>
                            <p:childTnLst>
                              <p:par>
                                <p:cTn id="12" presetID="3" presetClass="entr" presetSubtype="1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par>
                          <p:cTn id="15" fill="hold">
                            <p:stCondLst>
                              <p:cond delay="2500"/>
                            </p:stCondLst>
                            <p:childTnLst>
                              <p:par>
                                <p:cTn id="16" presetID="3" presetClass="entr" presetSubtype="1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par>
                          <p:cTn id="19" fill="hold">
                            <p:stCondLst>
                              <p:cond delay="3000"/>
                            </p:stCondLst>
                            <p:childTnLst>
                              <p:par>
                                <p:cTn id="20" presetID="3" presetClass="entr" presetSubtype="1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par>
                          <p:cTn id="23" fill="hold">
                            <p:stCondLst>
                              <p:cond delay="3500"/>
                            </p:stCondLst>
                            <p:childTnLst>
                              <p:par>
                                <p:cTn id="24" presetID="3" presetClass="entr" presetSubtype="1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linds(horizontal)">
                                      <p:cBhvr>
                                        <p:cTn id="26" dur="500"/>
                                        <p:tgtEl>
                                          <p:spTgt spid="15"/>
                                        </p:tgtEl>
                                      </p:cBhvr>
                                    </p:animEffect>
                                  </p:childTnLst>
                                </p:cTn>
                              </p:par>
                            </p:childTnLst>
                          </p:cTn>
                        </p:par>
                        <p:par>
                          <p:cTn id="27" fill="hold">
                            <p:stCondLst>
                              <p:cond delay="4000"/>
                            </p:stCondLst>
                            <p:childTnLst>
                              <p:par>
                                <p:cTn id="28" presetID="3"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childTnLst>
                          </p:cTn>
                        </p:par>
                        <p:par>
                          <p:cTn id="31" fill="hold">
                            <p:stCondLst>
                              <p:cond delay="4500"/>
                            </p:stCondLst>
                            <p:childTnLst>
                              <p:par>
                                <p:cTn id="32" presetID="3" presetClass="entr" presetSubtype="1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user91881.websitewizard.com/images/creativity.jpg"/>
          <p:cNvPicPr>
            <a:picLocks noChangeAspect="1" noChangeArrowheads="1"/>
          </p:cNvPicPr>
          <p:nvPr/>
        </p:nvPicPr>
        <p:blipFill>
          <a:blip r:embed="rId2" cstate="print"/>
          <a:srcRect/>
          <a:stretch>
            <a:fillRect/>
          </a:stretch>
        </p:blipFill>
        <p:spPr bwMode="auto">
          <a:xfrm>
            <a:off x="611560" y="0"/>
            <a:ext cx="8544846" cy="6858000"/>
          </a:xfrm>
          <a:prstGeom prst="rect">
            <a:avLst/>
          </a:prstGeom>
          <a:noFill/>
        </p:spPr>
      </p:pic>
      <p:sp>
        <p:nvSpPr>
          <p:cNvPr id="4" name="Slide Number Placeholder 3"/>
          <p:cNvSpPr>
            <a:spLocks noGrp="1"/>
          </p:cNvSpPr>
          <p:nvPr>
            <p:ph type="sldNum" sz="quarter" idx="14"/>
          </p:nvPr>
        </p:nvSpPr>
        <p:spPr>
          <a:xfrm>
            <a:off x="-396552" y="6362700"/>
            <a:ext cx="838200" cy="365125"/>
          </a:xfrm>
        </p:spPr>
        <p:txBody>
          <a:bodyPr/>
          <a:lstStyle/>
          <a:p>
            <a:fld id="{81582BD6-FC20-4557-852B-8433F8572D30}" type="slidenum">
              <a:rPr lang="en-US" smtClean="0"/>
              <a:pPr/>
              <a:t>8</a:t>
            </a:fld>
            <a:endParaRPr lang="en-US" dirty="0"/>
          </a:p>
        </p:txBody>
      </p:sp>
      <p:sp>
        <p:nvSpPr>
          <p:cNvPr id="9" name="Rectangle 8"/>
          <p:cNvSpPr/>
          <p:nvPr/>
        </p:nvSpPr>
        <p:spPr>
          <a:xfrm>
            <a:off x="179512" y="72008"/>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0"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spc="300" dirty="0" smtClean="0">
                <a:solidFill>
                  <a:schemeClr val="bg1"/>
                </a:solidFill>
                <a:latin typeface="Tahoma" pitchFamily="34" charset="0"/>
                <a:ea typeface="Tahoma" pitchFamily="34" charset="0"/>
                <a:cs typeface="Tahoma" pitchFamily="34" charset="0"/>
              </a:rPr>
              <a:t>THE VISION</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11" name="TextBox 10"/>
          <p:cNvSpPr txBox="1"/>
          <p:nvPr/>
        </p:nvSpPr>
        <p:spPr>
          <a:xfrm>
            <a:off x="4139952" y="908720"/>
            <a:ext cx="1728192" cy="2354491"/>
          </a:xfrm>
          <a:prstGeom prst="rect">
            <a:avLst/>
          </a:prstGeom>
          <a:noFill/>
        </p:spPr>
        <p:txBody>
          <a:bodyPr wrap="square" rtlCol="0">
            <a:spAutoFit/>
          </a:bodyPr>
          <a:lstStyle/>
          <a:p>
            <a:pPr algn="ctr"/>
            <a:r>
              <a:rPr lang="en-US" sz="2100" dirty="0" smtClean="0">
                <a:latin typeface="Brush Script MT" pitchFamily="66" charset="0"/>
              </a:rPr>
              <a:t>To achieve excellence before, during and after the purchase of the world’s best RIB </a:t>
            </a:r>
          </a:p>
          <a:p>
            <a:pPr algn="ctr"/>
            <a:r>
              <a:rPr lang="en-US" sz="2100" dirty="0" smtClean="0">
                <a:latin typeface="Brush Script MT" pitchFamily="66" charset="0"/>
              </a:rPr>
              <a:t>boats</a:t>
            </a:r>
            <a:endParaRPr lang="bg-BG" sz="2100" dirty="0"/>
          </a:p>
        </p:txBody>
      </p:sp>
      <p:sp>
        <p:nvSpPr>
          <p:cNvPr id="13" name="TextBox 7"/>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100"/>
                                  </p:iterate>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396552" y="6392500"/>
            <a:ext cx="838200" cy="365125"/>
          </a:xfrm>
        </p:spPr>
        <p:txBody>
          <a:bodyPr/>
          <a:lstStyle/>
          <a:p>
            <a:fld id="{EA9EFE93-F287-4331-B820-9EE2079A43EA}" type="slidenum">
              <a:rPr lang="en-US" smtClean="0"/>
              <a:pPr/>
              <a:t>9</a:t>
            </a:fld>
            <a:endParaRPr lang="en-US"/>
          </a:p>
        </p:txBody>
      </p:sp>
      <p:pic>
        <p:nvPicPr>
          <p:cNvPr id="3" name="1 - Εικόνα" descr="SDXTMPPPT01.emf"/>
          <p:cNvPicPr>
            <a:picLocks/>
          </p:cNvPicPr>
          <p:nvPr/>
        </p:nvPicPr>
        <p:blipFill>
          <a:blip r:embed="rId2" cstate="print"/>
          <a:stretch>
            <a:fillRect/>
          </a:stretch>
        </p:blipFill>
        <p:spPr>
          <a:xfrm>
            <a:off x="3149998" y="590889"/>
            <a:ext cx="5850095" cy="5437735"/>
          </a:xfrm>
          <a:prstGeom prst="rect">
            <a:avLst/>
          </a:prstGeom>
        </p:spPr>
      </p:pic>
      <p:pic>
        <p:nvPicPr>
          <p:cNvPr id="4" name="2 - Εικόνα" descr="SDXTMPPPT02.emf"/>
          <p:cNvPicPr>
            <a:picLocks/>
          </p:cNvPicPr>
          <p:nvPr/>
        </p:nvPicPr>
        <p:blipFill>
          <a:blip r:embed="rId3" cstate="print"/>
          <a:stretch>
            <a:fillRect/>
          </a:stretch>
        </p:blipFill>
        <p:spPr>
          <a:xfrm>
            <a:off x="3530048" y="620689"/>
            <a:ext cx="5463897" cy="5328591"/>
          </a:xfrm>
          <a:prstGeom prst="rect">
            <a:avLst/>
          </a:prstGeom>
        </p:spPr>
      </p:pic>
      <p:pic>
        <p:nvPicPr>
          <p:cNvPr id="5" name="3 - Εικόνα" descr="SDXTMPPPT03.emf"/>
          <p:cNvPicPr>
            <a:picLocks/>
          </p:cNvPicPr>
          <p:nvPr/>
        </p:nvPicPr>
        <p:blipFill>
          <a:blip r:embed="rId4" cstate="print"/>
          <a:stretch>
            <a:fillRect/>
          </a:stretch>
        </p:blipFill>
        <p:spPr>
          <a:xfrm>
            <a:off x="899592" y="620689"/>
            <a:ext cx="8136904" cy="5328591"/>
          </a:xfrm>
          <a:prstGeom prst="rect">
            <a:avLst/>
          </a:prstGeom>
        </p:spPr>
      </p:pic>
      <p:pic>
        <p:nvPicPr>
          <p:cNvPr id="6" name="4 - Εικόνα" descr="SDXTMPPPT04.emf"/>
          <p:cNvPicPr>
            <a:picLocks/>
          </p:cNvPicPr>
          <p:nvPr/>
        </p:nvPicPr>
        <p:blipFill>
          <a:blip r:embed="rId5" cstate="print"/>
          <a:stretch>
            <a:fillRect/>
          </a:stretch>
        </p:blipFill>
        <p:spPr>
          <a:xfrm>
            <a:off x="899592" y="620689"/>
            <a:ext cx="8136904" cy="5328591"/>
          </a:xfrm>
          <a:prstGeom prst="rect">
            <a:avLst/>
          </a:prstGeom>
        </p:spPr>
      </p:pic>
      <p:sp>
        <p:nvSpPr>
          <p:cNvPr id="8" name="TextBox 7"/>
          <p:cNvSpPr txBox="1"/>
          <p:nvPr/>
        </p:nvSpPr>
        <p:spPr>
          <a:xfrm>
            <a:off x="1187624" y="44624"/>
            <a:ext cx="7416824" cy="523220"/>
          </a:xfrm>
          <a:prstGeom prst="rect">
            <a:avLst/>
          </a:prstGeom>
          <a:noFill/>
        </p:spPr>
        <p:txBody>
          <a:bodyPr wrap="square" rtlCol="0">
            <a:spAutoFit/>
          </a:bodyPr>
          <a:lstStyle/>
          <a:p>
            <a:pPr algn="ctr"/>
            <a:r>
              <a:rPr lang="en-US" sz="2800" b="1" dirty="0" smtClean="0">
                <a:latin typeface="Bradley Hand ITC" pitchFamily="66" charset="0"/>
              </a:rPr>
              <a:t>Increase market share in Europe</a:t>
            </a:r>
            <a:endParaRPr lang="bg-BG" sz="2800" b="1" dirty="0" smtClean="0">
              <a:latin typeface="Bradley Hand ITC" pitchFamily="66" charset="0"/>
            </a:endParaRPr>
          </a:p>
        </p:txBody>
      </p:sp>
      <p:sp>
        <p:nvSpPr>
          <p:cNvPr id="9" name="Rectangle 8"/>
          <p:cNvSpPr/>
          <p:nvPr/>
        </p:nvSpPr>
        <p:spPr>
          <a:xfrm>
            <a:off x="179512" y="0"/>
            <a:ext cx="36004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0" name="Title 6"/>
          <p:cNvSpPr txBox="1">
            <a:spLocks/>
          </p:cNvSpPr>
          <p:nvPr/>
        </p:nvSpPr>
        <p:spPr>
          <a:xfrm rot="5400000">
            <a:off x="-2291072" y="2326568"/>
            <a:ext cx="5301208" cy="64807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spc="300" noProof="0" dirty="0" smtClean="0">
                <a:solidFill>
                  <a:schemeClr val="bg1"/>
                </a:solidFill>
                <a:latin typeface="Tahoma" pitchFamily="34" charset="0"/>
                <a:ea typeface="Tahoma" pitchFamily="34" charset="0"/>
                <a:cs typeface="Tahoma" pitchFamily="34" charset="0"/>
              </a:rPr>
              <a:t>STRATEGY IMPLEMENTATION</a:t>
            </a:r>
            <a:endParaRPr kumimoji="0" lang="en-US" sz="1600" b="1" i="0" u="none" strike="noStrike" kern="1200" cap="none" spc="200" normalizeH="0" baseline="0" noProof="0" dirty="0">
              <a:ln>
                <a:noFill/>
              </a:ln>
              <a:solidFill>
                <a:schemeClr val="bg1"/>
              </a:solidFill>
              <a:effectLst/>
              <a:uLnTx/>
              <a:uFillTx/>
              <a:latin typeface="Tahoma" pitchFamily="34" charset="0"/>
              <a:ea typeface="Tahoma" pitchFamily="34" charset="0"/>
              <a:cs typeface="Tahoma" pitchFamily="34" charset="0"/>
            </a:endParaRPr>
          </a:p>
        </p:txBody>
      </p:sp>
      <p:sp>
        <p:nvSpPr>
          <p:cNvPr id="11" name="TextBox 10"/>
          <p:cNvSpPr txBox="1"/>
          <p:nvPr/>
        </p:nvSpPr>
        <p:spPr>
          <a:xfrm>
            <a:off x="7962900" y="6440760"/>
            <a:ext cx="1181100" cy="228600"/>
          </a:xfrm>
          <a:prstGeom prst="rect">
            <a:avLst/>
          </a:prstGeom>
        </p:spPr>
        <p:txBody>
          <a:bodyPr vert="horz" wrap="square" lIns="91440" tIns="45720" rIns="91440" bIns="45720" rtlCol="0" anchor="ctr">
            <a:noAutofit/>
          </a:bodyPr>
          <a:lstStyle/>
          <a:p>
            <a:pPr>
              <a:spcBef>
                <a:spcPct val="0"/>
              </a:spcBef>
            </a:pPr>
            <a:r>
              <a:rPr lang="en-US" sz="1400" dirty="0">
                <a:solidFill>
                  <a:schemeClr val="bg1"/>
                </a:solidFill>
                <a:latin typeface="Brush Script MT" pitchFamily="66" charset="0"/>
              </a:rPr>
              <a:t>By</a:t>
            </a:r>
            <a:r>
              <a:rPr lang="en-US" sz="1400" dirty="0">
                <a:latin typeface="Brush Script MT" pitchFamily="66" charset="0"/>
              </a:rPr>
              <a:t> </a:t>
            </a:r>
            <a:r>
              <a:rPr lang="en-US" sz="1400" dirty="0" smtClean="0">
                <a:solidFill>
                  <a:schemeClr val="bg1"/>
                </a:solidFill>
                <a:latin typeface="Brush Script MT" pitchFamily="66" charset="0"/>
              </a:rPr>
              <a:t>Team A4</a:t>
            </a:r>
            <a:endParaRPr kumimoji="0" lang="en-US" sz="1400" i="0" u="none" strike="noStrike" kern="1200" cap="none" spc="0" normalizeH="0" baseline="0" noProof="0" dirty="0" smtClean="0">
              <a:ln>
                <a:noFill/>
              </a:ln>
              <a:solidFill>
                <a:schemeClr val="tx1"/>
              </a:solidFill>
              <a:effectLst/>
              <a:uLnTx/>
              <a:uFillTx/>
              <a:latin typeface="Brush Script MT" pitchFamily="66" charset="0"/>
              <a:ea typeface="+mj-ea"/>
              <a:cs typeface="+mj-cs"/>
            </a:endParaRPr>
          </a:p>
        </p:txBody>
      </p:sp>
      <p:pic>
        <p:nvPicPr>
          <p:cNvPr id="12" name="7 - Εικόνα" descr="SDXTMPPPT05.emf"/>
          <p:cNvPicPr>
            <a:picLocks/>
          </p:cNvPicPr>
          <p:nvPr/>
        </p:nvPicPr>
        <p:blipFill>
          <a:blip r:embed="rId6" cstate="print"/>
          <a:stretch>
            <a:fillRect/>
          </a:stretch>
        </p:blipFill>
        <p:spPr>
          <a:xfrm>
            <a:off x="323528" y="836712"/>
            <a:ext cx="9433048" cy="56166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499"/>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PM_on_target">
  <a:themeElements>
    <a:clrScheme name="on_target">
      <a:dk1>
        <a:sysClr val="windowText" lastClr="000000"/>
      </a:dk1>
      <a:lt1>
        <a:sysClr val="window" lastClr="FFFFFF"/>
      </a:lt1>
      <a:dk2>
        <a:srgbClr val="B40808"/>
      </a:dk2>
      <a:lt2>
        <a:srgbClr val="E0B7A0"/>
      </a:lt2>
      <a:accent1>
        <a:srgbClr val="B74900"/>
      </a:accent1>
      <a:accent2>
        <a:srgbClr val="943634"/>
      </a:accent2>
      <a:accent3>
        <a:srgbClr val="910101"/>
      </a:accent3>
      <a:accent4>
        <a:srgbClr val="B0402A"/>
      </a:accent4>
      <a:accent5>
        <a:srgbClr val="702010"/>
      </a:accent5>
      <a:accent6>
        <a:srgbClr val="7A4928"/>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9565FF2-C8C4-45CA-97E1-F458C853D1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PM_on_target</Template>
  <TotalTime>497</TotalTime>
  <Words>645</Words>
  <Application>Microsoft Office PowerPoint</Application>
  <PresentationFormat>On-screen Show (4:3)</PresentationFormat>
  <Paragraphs>107</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PM_on_target</vt:lpstr>
      <vt:lpstr>PowerPoint Presentation</vt:lpstr>
      <vt:lpstr>BALANCED SCORE CARD</vt:lpstr>
      <vt:lpstr>PowerPoint Presentation</vt:lpstr>
      <vt:lpstr>BALANCED SCORE CARD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TARGET</dc:title>
  <dc:creator>FANI</dc:creator>
  <cp:lastModifiedBy>IMT050</cp:lastModifiedBy>
  <cp:revision>57</cp:revision>
  <dcterms:created xsi:type="dcterms:W3CDTF">2011-02-12T11:54:45Z</dcterms:created>
  <dcterms:modified xsi:type="dcterms:W3CDTF">2011-02-22T10:19:41Z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TC101857274</vt:lpwstr>
  </property>
</Properties>
</file>