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71" r:id="rId3"/>
    <p:sldId id="270" r:id="rId4"/>
    <p:sldId id="272" r:id="rId5"/>
    <p:sldId id="277" r:id="rId6"/>
    <p:sldId id="273" r:id="rId7"/>
    <p:sldId id="274" r:id="rId8"/>
    <p:sldId id="276" r:id="rId9"/>
    <p:sldId id="275" r:id="rId10"/>
    <p:sldId id="27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CB8252-CB33-42AA-B61B-4BFA287886E3}" type="doc">
      <dgm:prSet loTypeId="urn:microsoft.com/office/officeart/2005/8/layout/venn3" loCatId="relationship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GB"/>
        </a:p>
      </dgm:t>
    </dgm:pt>
    <dgm:pt modelId="{427C045C-B405-46F1-B556-BA61F1E318EC}">
      <dgm:prSet phldrT="[Text]"/>
      <dgm:spPr/>
      <dgm:t>
        <a:bodyPr/>
        <a:lstStyle/>
        <a:p>
          <a:r>
            <a:rPr lang="en-GB" dirty="0" smtClean="0"/>
            <a:t>Image &amp; Reputation</a:t>
          </a:r>
          <a:endParaRPr lang="en-GB" dirty="0"/>
        </a:p>
      </dgm:t>
    </dgm:pt>
    <dgm:pt modelId="{F13157E9-8A61-4A69-9240-F32550AA0E32}" type="parTrans" cxnId="{9F404C44-1AA5-4D63-90AE-93731C4F0165}">
      <dgm:prSet/>
      <dgm:spPr/>
      <dgm:t>
        <a:bodyPr/>
        <a:lstStyle/>
        <a:p>
          <a:endParaRPr lang="en-GB"/>
        </a:p>
      </dgm:t>
    </dgm:pt>
    <dgm:pt modelId="{2598C45A-AA08-4A12-8B52-6D5286D2DBA8}" type="sibTrans" cxnId="{9F404C44-1AA5-4D63-90AE-93731C4F0165}">
      <dgm:prSet/>
      <dgm:spPr/>
      <dgm:t>
        <a:bodyPr/>
        <a:lstStyle/>
        <a:p>
          <a:endParaRPr lang="en-GB"/>
        </a:p>
      </dgm:t>
    </dgm:pt>
    <dgm:pt modelId="{4D37B6DF-978D-4325-AA83-DAC482F48D0E}">
      <dgm:prSet phldrT="[Text]"/>
      <dgm:spPr/>
      <dgm:t>
        <a:bodyPr/>
        <a:lstStyle/>
        <a:p>
          <a:r>
            <a:rPr lang="en-GB" dirty="0" smtClean="0"/>
            <a:t>Employee motivation, retention &amp; recruiting</a:t>
          </a:r>
          <a:endParaRPr lang="en-GB" dirty="0"/>
        </a:p>
      </dgm:t>
    </dgm:pt>
    <dgm:pt modelId="{382403F4-E6AC-434A-846E-1F04E8D78A85}" type="parTrans" cxnId="{9656DBA9-C7D7-4DB7-BD3E-C25A43619919}">
      <dgm:prSet/>
      <dgm:spPr/>
      <dgm:t>
        <a:bodyPr/>
        <a:lstStyle/>
        <a:p>
          <a:endParaRPr lang="en-GB"/>
        </a:p>
      </dgm:t>
    </dgm:pt>
    <dgm:pt modelId="{AA4C3E1C-9BE7-4331-B4D2-8BDDDF92A0F0}" type="sibTrans" cxnId="{9656DBA9-C7D7-4DB7-BD3E-C25A43619919}">
      <dgm:prSet/>
      <dgm:spPr/>
      <dgm:t>
        <a:bodyPr/>
        <a:lstStyle/>
        <a:p>
          <a:endParaRPr lang="en-GB"/>
        </a:p>
      </dgm:t>
    </dgm:pt>
    <dgm:pt modelId="{7FD7B829-6251-4C59-A3A5-62A917B6EA61}">
      <dgm:prSet phldrT="[Text]"/>
      <dgm:spPr/>
      <dgm:t>
        <a:bodyPr/>
        <a:lstStyle/>
        <a:p>
          <a:r>
            <a:rPr lang="en-GB" dirty="0" smtClean="0"/>
            <a:t>Cost Saving</a:t>
          </a:r>
          <a:endParaRPr lang="en-GB" dirty="0"/>
        </a:p>
      </dgm:t>
    </dgm:pt>
    <dgm:pt modelId="{B6019EA1-5B49-4375-B46A-C2182F19CF3B}" type="parTrans" cxnId="{98F70C0C-51AD-4F8B-8752-71388F423E72}">
      <dgm:prSet/>
      <dgm:spPr/>
      <dgm:t>
        <a:bodyPr/>
        <a:lstStyle/>
        <a:p>
          <a:endParaRPr lang="en-GB"/>
        </a:p>
      </dgm:t>
    </dgm:pt>
    <dgm:pt modelId="{5158E3EC-F4F4-43A2-ABC7-9A269B07F0CE}" type="sibTrans" cxnId="{98F70C0C-51AD-4F8B-8752-71388F423E72}">
      <dgm:prSet/>
      <dgm:spPr/>
      <dgm:t>
        <a:bodyPr/>
        <a:lstStyle/>
        <a:p>
          <a:endParaRPr lang="en-GB"/>
        </a:p>
      </dgm:t>
    </dgm:pt>
    <dgm:pt modelId="{2EB2838D-8BCF-45E7-9939-0FA9EA9EACD2}">
      <dgm:prSet phldrT="[Text]"/>
      <dgm:spPr/>
      <dgm:t>
        <a:bodyPr/>
        <a:lstStyle/>
        <a:p>
          <a:r>
            <a:rPr lang="en-GB" dirty="0" smtClean="0"/>
            <a:t>Revenue Increases</a:t>
          </a:r>
          <a:endParaRPr lang="en-GB" dirty="0"/>
        </a:p>
      </dgm:t>
    </dgm:pt>
    <dgm:pt modelId="{7DE3FF53-D07D-436B-9149-217B100CE128}" type="parTrans" cxnId="{DE8FDDB2-BDB2-4FF7-9E69-785A65E5EF39}">
      <dgm:prSet/>
      <dgm:spPr/>
      <dgm:t>
        <a:bodyPr/>
        <a:lstStyle/>
        <a:p>
          <a:endParaRPr lang="en-GB"/>
        </a:p>
      </dgm:t>
    </dgm:pt>
    <dgm:pt modelId="{9F43D6BB-7286-4389-90F3-F512AA801D20}" type="sibTrans" cxnId="{DE8FDDB2-BDB2-4FF7-9E69-785A65E5EF39}">
      <dgm:prSet/>
      <dgm:spPr/>
      <dgm:t>
        <a:bodyPr/>
        <a:lstStyle/>
        <a:p>
          <a:endParaRPr lang="en-GB"/>
        </a:p>
      </dgm:t>
    </dgm:pt>
    <dgm:pt modelId="{EE8849E4-26D1-45A5-8574-7ADCAAA03948}">
      <dgm:prSet phldrT="[Text]"/>
      <dgm:spPr/>
      <dgm:t>
        <a:bodyPr/>
        <a:lstStyle/>
        <a:p>
          <a:r>
            <a:rPr lang="en-GB" dirty="0" smtClean="0"/>
            <a:t>Risk Reduction</a:t>
          </a:r>
          <a:endParaRPr lang="en-GB" dirty="0"/>
        </a:p>
      </dgm:t>
    </dgm:pt>
    <dgm:pt modelId="{FBF01683-8D38-4323-BEEE-E14753B89846}" type="parTrans" cxnId="{0D124B81-6B7E-476E-9480-9E5357E8A973}">
      <dgm:prSet/>
      <dgm:spPr/>
      <dgm:t>
        <a:bodyPr/>
        <a:lstStyle/>
        <a:p>
          <a:endParaRPr lang="en-GB"/>
        </a:p>
      </dgm:t>
    </dgm:pt>
    <dgm:pt modelId="{E1FB64A2-6C3B-4BBA-97F1-7C9264CF4537}" type="sibTrans" cxnId="{0D124B81-6B7E-476E-9480-9E5357E8A973}">
      <dgm:prSet/>
      <dgm:spPr/>
      <dgm:t>
        <a:bodyPr/>
        <a:lstStyle/>
        <a:p>
          <a:endParaRPr lang="en-GB"/>
        </a:p>
      </dgm:t>
    </dgm:pt>
    <dgm:pt modelId="{3BACEC6A-C0A5-40D6-8575-D76891175810}" type="pres">
      <dgm:prSet presAssocID="{4CCB8252-CB33-42AA-B61B-4BFA287886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CC39DA4-A40F-48FF-9525-0F82BAB28ED0}" type="pres">
      <dgm:prSet presAssocID="{427C045C-B405-46F1-B556-BA61F1E318EC}" presName="Name5" presStyleLbl="vennNode1" presStyleIdx="0" presStyleCnt="5" custLinFactNeighborX="-256" custLinFactNeighborY="148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D392BE1-763F-4E6D-9CFA-79C822388DCC}" type="pres">
      <dgm:prSet presAssocID="{2598C45A-AA08-4A12-8B52-6D5286D2DBA8}" presName="space" presStyleCnt="0"/>
      <dgm:spPr/>
    </dgm:pt>
    <dgm:pt modelId="{F5752E2B-BC50-460C-92FC-B01BFED71D3C}" type="pres">
      <dgm:prSet presAssocID="{4D37B6DF-978D-4325-AA83-DAC482F48D0E}" presName="Name5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F401397-0E19-4C30-AE56-7C5969C719B2}" type="pres">
      <dgm:prSet presAssocID="{AA4C3E1C-9BE7-4331-B4D2-8BDDDF92A0F0}" presName="space" presStyleCnt="0"/>
      <dgm:spPr/>
    </dgm:pt>
    <dgm:pt modelId="{0324E456-A4CC-4228-BFE5-75B406CCE25D}" type="pres">
      <dgm:prSet presAssocID="{7FD7B829-6251-4C59-A3A5-62A917B6EA61}" presName="Name5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51D6470-A23C-44D6-B57F-BF52305F9BFC}" type="pres">
      <dgm:prSet presAssocID="{5158E3EC-F4F4-43A2-ABC7-9A269B07F0CE}" presName="space" presStyleCnt="0"/>
      <dgm:spPr/>
    </dgm:pt>
    <dgm:pt modelId="{0BA55EEC-BC23-4787-BAD1-6B0321217E10}" type="pres">
      <dgm:prSet presAssocID="{2EB2838D-8BCF-45E7-9939-0FA9EA9EACD2}" presName="Name5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46B2E1A-10E2-4B7C-9565-435EA0F57524}" type="pres">
      <dgm:prSet presAssocID="{9F43D6BB-7286-4389-90F3-F512AA801D20}" presName="space" presStyleCnt="0"/>
      <dgm:spPr/>
    </dgm:pt>
    <dgm:pt modelId="{E7EBCE2B-8ACD-4A55-B0EF-4DAD9789289C}" type="pres">
      <dgm:prSet presAssocID="{EE8849E4-26D1-45A5-8574-7ADCAAA03948}" presName="Name5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295D033-CA38-4E49-A875-96E8E092DF73}" type="presOf" srcId="{427C045C-B405-46F1-B556-BA61F1E318EC}" destId="{CCC39DA4-A40F-48FF-9525-0F82BAB28ED0}" srcOrd="0" destOrd="0" presId="urn:microsoft.com/office/officeart/2005/8/layout/venn3"/>
    <dgm:cxn modelId="{21557A80-1CC8-49EB-995E-4A8F4F9383DF}" type="presOf" srcId="{EE8849E4-26D1-45A5-8574-7ADCAAA03948}" destId="{E7EBCE2B-8ACD-4A55-B0EF-4DAD9789289C}" srcOrd="0" destOrd="0" presId="urn:microsoft.com/office/officeart/2005/8/layout/venn3"/>
    <dgm:cxn modelId="{BB1893CE-C78B-491C-AA7F-7A045E713263}" type="presOf" srcId="{2EB2838D-8BCF-45E7-9939-0FA9EA9EACD2}" destId="{0BA55EEC-BC23-4787-BAD1-6B0321217E10}" srcOrd="0" destOrd="0" presId="urn:microsoft.com/office/officeart/2005/8/layout/venn3"/>
    <dgm:cxn modelId="{9F404C44-1AA5-4D63-90AE-93731C4F0165}" srcId="{4CCB8252-CB33-42AA-B61B-4BFA287886E3}" destId="{427C045C-B405-46F1-B556-BA61F1E318EC}" srcOrd="0" destOrd="0" parTransId="{F13157E9-8A61-4A69-9240-F32550AA0E32}" sibTransId="{2598C45A-AA08-4A12-8B52-6D5286D2DBA8}"/>
    <dgm:cxn modelId="{60FE5010-E0E5-4D91-B593-D45DCD6D8FD7}" type="presOf" srcId="{4CCB8252-CB33-42AA-B61B-4BFA287886E3}" destId="{3BACEC6A-C0A5-40D6-8575-D76891175810}" srcOrd="0" destOrd="0" presId="urn:microsoft.com/office/officeart/2005/8/layout/venn3"/>
    <dgm:cxn modelId="{98F70C0C-51AD-4F8B-8752-71388F423E72}" srcId="{4CCB8252-CB33-42AA-B61B-4BFA287886E3}" destId="{7FD7B829-6251-4C59-A3A5-62A917B6EA61}" srcOrd="2" destOrd="0" parTransId="{B6019EA1-5B49-4375-B46A-C2182F19CF3B}" sibTransId="{5158E3EC-F4F4-43A2-ABC7-9A269B07F0CE}"/>
    <dgm:cxn modelId="{0D124B81-6B7E-476E-9480-9E5357E8A973}" srcId="{4CCB8252-CB33-42AA-B61B-4BFA287886E3}" destId="{EE8849E4-26D1-45A5-8574-7ADCAAA03948}" srcOrd="4" destOrd="0" parTransId="{FBF01683-8D38-4323-BEEE-E14753B89846}" sibTransId="{E1FB64A2-6C3B-4BBA-97F1-7C9264CF4537}"/>
    <dgm:cxn modelId="{DC5E3797-87AB-4137-B581-1B42A77DD86A}" type="presOf" srcId="{4D37B6DF-978D-4325-AA83-DAC482F48D0E}" destId="{F5752E2B-BC50-460C-92FC-B01BFED71D3C}" srcOrd="0" destOrd="0" presId="urn:microsoft.com/office/officeart/2005/8/layout/venn3"/>
    <dgm:cxn modelId="{9D9E5F75-AE90-43A3-8C4B-1BBB2750A8F2}" type="presOf" srcId="{7FD7B829-6251-4C59-A3A5-62A917B6EA61}" destId="{0324E456-A4CC-4228-BFE5-75B406CCE25D}" srcOrd="0" destOrd="0" presId="urn:microsoft.com/office/officeart/2005/8/layout/venn3"/>
    <dgm:cxn modelId="{9656DBA9-C7D7-4DB7-BD3E-C25A43619919}" srcId="{4CCB8252-CB33-42AA-B61B-4BFA287886E3}" destId="{4D37B6DF-978D-4325-AA83-DAC482F48D0E}" srcOrd="1" destOrd="0" parTransId="{382403F4-E6AC-434A-846E-1F04E8D78A85}" sibTransId="{AA4C3E1C-9BE7-4331-B4D2-8BDDDF92A0F0}"/>
    <dgm:cxn modelId="{DE8FDDB2-BDB2-4FF7-9E69-785A65E5EF39}" srcId="{4CCB8252-CB33-42AA-B61B-4BFA287886E3}" destId="{2EB2838D-8BCF-45E7-9939-0FA9EA9EACD2}" srcOrd="3" destOrd="0" parTransId="{7DE3FF53-D07D-436B-9149-217B100CE128}" sibTransId="{9F43D6BB-7286-4389-90F3-F512AA801D20}"/>
    <dgm:cxn modelId="{1C63EA92-F7DB-4255-BCDD-3970F79CFE84}" type="presParOf" srcId="{3BACEC6A-C0A5-40D6-8575-D76891175810}" destId="{CCC39DA4-A40F-48FF-9525-0F82BAB28ED0}" srcOrd="0" destOrd="0" presId="urn:microsoft.com/office/officeart/2005/8/layout/venn3"/>
    <dgm:cxn modelId="{CA349FBD-0E86-4B56-9939-A82066D0F4FC}" type="presParOf" srcId="{3BACEC6A-C0A5-40D6-8575-D76891175810}" destId="{3D392BE1-763F-4E6D-9CFA-79C822388DCC}" srcOrd="1" destOrd="0" presId="urn:microsoft.com/office/officeart/2005/8/layout/venn3"/>
    <dgm:cxn modelId="{E5B3B1EB-CD47-4544-ADD6-ABEDEE1A5C87}" type="presParOf" srcId="{3BACEC6A-C0A5-40D6-8575-D76891175810}" destId="{F5752E2B-BC50-460C-92FC-B01BFED71D3C}" srcOrd="2" destOrd="0" presId="urn:microsoft.com/office/officeart/2005/8/layout/venn3"/>
    <dgm:cxn modelId="{88612321-D9D7-40D5-843B-90A248D58D7C}" type="presParOf" srcId="{3BACEC6A-C0A5-40D6-8575-D76891175810}" destId="{7F401397-0E19-4C30-AE56-7C5969C719B2}" srcOrd="3" destOrd="0" presId="urn:microsoft.com/office/officeart/2005/8/layout/venn3"/>
    <dgm:cxn modelId="{73543BBE-5651-4EE8-A17C-2B1F6D6F95D8}" type="presParOf" srcId="{3BACEC6A-C0A5-40D6-8575-D76891175810}" destId="{0324E456-A4CC-4228-BFE5-75B406CCE25D}" srcOrd="4" destOrd="0" presId="urn:microsoft.com/office/officeart/2005/8/layout/venn3"/>
    <dgm:cxn modelId="{722B1E58-5AC7-4D19-B6A4-06EE1FFA320F}" type="presParOf" srcId="{3BACEC6A-C0A5-40D6-8575-D76891175810}" destId="{C51D6470-A23C-44D6-B57F-BF52305F9BFC}" srcOrd="5" destOrd="0" presId="urn:microsoft.com/office/officeart/2005/8/layout/venn3"/>
    <dgm:cxn modelId="{01B403C1-AFB0-41AB-B7D6-814389EE51D7}" type="presParOf" srcId="{3BACEC6A-C0A5-40D6-8575-D76891175810}" destId="{0BA55EEC-BC23-4787-BAD1-6B0321217E10}" srcOrd="6" destOrd="0" presId="urn:microsoft.com/office/officeart/2005/8/layout/venn3"/>
    <dgm:cxn modelId="{1B0A3362-231C-4818-A8A8-AA31EFAADFDF}" type="presParOf" srcId="{3BACEC6A-C0A5-40D6-8575-D76891175810}" destId="{A46B2E1A-10E2-4B7C-9565-435EA0F57524}" srcOrd="7" destOrd="0" presId="urn:microsoft.com/office/officeart/2005/8/layout/venn3"/>
    <dgm:cxn modelId="{494EEAC5-3631-44B1-93AE-271E93B7EEE1}" type="presParOf" srcId="{3BACEC6A-C0A5-40D6-8575-D76891175810}" destId="{E7EBCE2B-8ACD-4A55-B0EF-4DAD9789289C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C39DA4-A40F-48FF-9525-0F82BAB28ED0}">
      <dsp:nvSpPr>
        <dsp:cNvPr id="0" name=""/>
        <dsp:cNvSpPr/>
      </dsp:nvSpPr>
      <dsp:spPr>
        <a:xfrm>
          <a:off x="1" y="360039"/>
          <a:ext cx="1958950" cy="195895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7808" tIns="20320" rIns="107808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Image &amp; Reputation</a:t>
          </a:r>
          <a:endParaRPr lang="en-GB" sz="1600" kern="1200" dirty="0"/>
        </a:p>
      </dsp:txBody>
      <dsp:txXfrm>
        <a:off x="286883" y="646921"/>
        <a:ext cx="1385186" cy="1385186"/>
      </dsp:txXfrm>
    </dsp:sp>
    <dsp:sp modelId="{F5752E2B-BC50-460C-92FC-B01BFED71D3C}">
      <dsp:nvSpPr>
        <dsp:cNvPr id="0" name=""/>
        <dsp:cNvSpPr/>
      </dsp:nvSpPr>
      <dsp:spPr>
        <a:xfrm>
          <a:off x="1568164" y="330968"/>
          <a:ext cx="1958950" cy="1958950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7808" tIns="20320" rIns="107808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Employee motivation, retention &amp; recruiting</a:t>
          </a:r>
          <a:endParaRPr lang="en-GB" sz="1600" kern="1200" dirty="0"/>
        </a:p>
      </dsp:txBody>
      <dsp:txXfrm>
        <a:off x="1855046" y="617850"/>
        <a:ext cx="1385186" cy="1385186"/>
      </dsp:txXfrm>
    </dsp:sp>
    <dsp:sp modelId="{0324E456-A4CC-4228-BFE5-75B406CCE25D}">
      <dsp:nvSpPr>
        <dsp:cNvPr id="0" name=""/>
        <dsp:cNvSpPr/>
      </dsp:nvSpPr>
      <dsp:spPr>
        <a:xfrm>
          <a:off x="3135324" y="330968"/>
          <a:ext cx="1958950" cy="195895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7808" tIns="20320" rIns="107808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Cost Saving</a:t>
          </a:r>
          <a:endParaRPr lang="en-GB" sz="1600" kern="1200" dirty="0"/>
        </a:p>
      </dsp:txBody>
      <dsp:txXfrm>
        <a:off x="3422206" y="617850"/>
        <a:ext cx="1385186" cy="1385186"/>
      </dsp:txXfrm>
    </dsp:sp>
    <dsp:sp modelId="{0BA55EEC-BC23-4787-BAD1-6B0321217E10}">
      <dsp:nvSpPr>
        <dsp:cNvPr id="0" name=""/>
        <dsp:cNvSpPr/>
      </dsp:nvSpPr>
      <dsp:spPr>
        <a:xfrm>
          <a:off x="4702485" y="330968"/>
          <a:ext cx="1958950" cy="195895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7808" tIns="20320" rIns="107808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Revenue Increases</a:t>
          </a:r>
          <a:endParaRPr lang="en-GB" sz="1600" kern="1200" dirty="0"/>
        </a:p>
      </dsp:txBody>
      <dsp:txXfrm>
        <a:off x="4989367" y="617850"/>
        <a:ext cx="1385186" cy="1385186"/>
      </dsp:txXfrm>
    </dsp:sp>
    <dsp:sp modelId="{E7EBCE2B-8ACD-4A55-B0EF-4DAD9789289C}">
      <dsp:nvSpPr>
        <dsp:cNvPr id="0" name=""/>
        <dsp:cNvSpPr/>
      </dsp:nvSpPr>
      <dsp:spPr>
        <a:xfrm>
          <a:off x="6269645" y="330968"/>
          <a:ext cx="1958950" cy="1958950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7808" tIns="20320" rIns="107808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Risk Reduction</a:t>
          </a:r>
          <a:endParaRPr lang="en-GB" sz="1600" kern="1200" dirty="0"/>
        </a:p>
      </dsp:txBody>
      <dsp:txXfrm>
        <a:off x="6556527" y="617850"/>
        <a:ext cx="1385186" cy="13851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F3CBB85-9109-4EB6-8A23-D57BEFFBC70D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13D2813-0FD7-4107-A7F5-D2AC6D0AB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CBB85-9109-4EB6-8A23-D57BEFFBC70D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3D2813-0FD7-4107-A7F5-D2AC6D0AB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CBB85-9109-4EB6-8A23-D57BEFFBC70D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3D2813-0FD7-4107-A7F5-D2AC6D0AB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CBB85-9109-4EB6-8A23-D57BEFFBC70D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3D2813-0FD7-4107-A7F5-D2AC6D0AB2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CBB85-9109-4EB6-8A23-D57BEFFBC70D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3D2813-0FD7-4107-A7F5-D2AC6D0AB2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CBB85-9109-4EB6-8A23-D57BEFFBC70D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3D2813-0FD7-4107-A7F5-D2AC6D0AB2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CBB85-9109-4EB6-8A23-D57BEFFBC70D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3D2813-0FD7-4107-A7F5-D2AC6D0AB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CBB85-9109-4EB6-8A23-D57BEFFBC70D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3D2813-0FD7-4107-A7F5-D2AC6D0AB2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CBB85-9109-4EB6-8A23-D57BEFFBC70D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3D2813-0FD7-4107-A7F5-D2AC6D0AB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F3CBB85-9109-4EB6-8A23-D57BEFFBC70D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3D2813-0FD7-4107-A7F5-D2AC6D0AB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F3CBB85-9109-4EB6-8A23-D57BEFFBC70D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13D2813-0FD7-4107-A7F5-D2AC6D0AB2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F3CBB85-9109-4EB6-8A23-D57BEFFBC70D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13D2813-0FD7-4107-A7F5-D2AC6D0AB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CORPORATE SOCIAL RESPONSIBILITY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GB" sz="5600" dirty="0" smtClean="0"/>
              <a:t>Jan </a:t>
            </a:r>
            <a:r>
              <a:rPr lang="en-GB" sz="5600" dirty="0" err="1" smtClean="0"/>
              <a:t>Ruecker</a:t>
            </a:r>
            <a:endParaRPr lang="en-GB" sz="5600" dirty="0" smtClean="0"/>
          </a:p>
          <a:p>
            <a:r>
              <a:rPr lang="en-GB" sz="5600" dirty="0" smtClean="0"/>
              <a:t> James </a:t>
            </a:r>
            <a:r>
              <a:rPr lang="en-GB" sz="5600" dirty="0" err="1" smtClean="0"/>
              <a:t>Choi</a:t>
            </a:r>
            <a:endParaRPr lang="en-GB" sz="5600" dirty="0" smtClean="0"/>
          </a:p>
          <a:p>
            <a:r>
              <a:rPr lang="en-GB" sz="5600" dirty="0" err="1" smtClean="0"/>
              <a:t>Sakshi</a:t>
            </a:r>
            <a:r>
              <a:rPr lang="en-GB" sz="5600" dirty="0" smtClean="0"/>
              <a:t> </a:t>
            </a:r>
            <a:r>
              <a:rPr lang="en-GB" sz="5600" dirty="0" err="1" smtClean="0"/>
              <a:t>Sachdev</a:t>
            </a:r>
            <a:endParaRPr lang="en-GB" sz="5600" dirty="0" smtClean="0"/>
          </a:p>
          <a:p>
            <a:r>
              <a:rPr lang="en-GB" sz="5600" dirty="0" smtClean="0"/>
              <a:t> Shan </a:t>
            </a:r>
            <a:r>
              <a:rPr lang="en-GB" sz="5600" dirty="0" err="1" smtClean="0"/>
              <a:t>Moin</a:t>
            </a:r>
            <a:endParaRPr lang="en-GB" sz="5600" dirty="0" smtClean="0"/>
          </a:p>
          <a:p>
            <a:r>
              <a:rPr lang="en-GB" sz="5600" dirty="0" smtClean="0"/>
              <a:t> Jarrett Robbins</a:t>
            </a:r>
          </a:p>
          <a:p>
            <a:r>
              <a:rPr lang="en-GB" sz="5600" dirty="0" smtClean="0"/>
              <a:t> </a:t>
            </a:r>
            <a:r>
              <a:rPr lang="en-GB" sz="5600" dirty="0" err="1" smtClean="0"/>
              <a:t>Anh</a:t>
            </a:r>
            <a:r>
              <a:rPr lang="en-GB" sz="5600" dirty="0" smtClean="0"/>
              <a:t> Dang </a:t>
            </a:r>
            <a:endParaRPr lang="en-US" sz="5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481328"/>
            <a:ext cx="8229600" cy="6165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Gjolberg,M</a:t>
            </a:r>
            <a:r>
              <a:rPr lang="en-GB" b="1" dirty="0" smtClean="0"/>
              <a:t>.(2008) </a:t>
            </a:r>
            <a:r>
              <a:rPr lang="en-GB" dirty="0" smtClean="0"/>
              <a:t>Measuring </a:t>
            </a:r>
            <a:r>
              <a:rPr lang="en-GB" dirty="0"/>
              <a:t>the immeasurable?: Constructing an index of CSR practices and CSR performance in 20 </a:t>
            </a:r>
            <a:r>
              <a:rPr lang="en-GB" dirty="0" smtClean="0"/>
              <a:t>countries.</a:t>
            </a:r>
          </a:p>
          <a:p>
            <a:r>
              <a:rPr lang="en-GB" dirty="0" err="1" smtClean="0"/>
              <a:t>Castka</a:t>
            </a:r>
            <a:r>
              <a:rPr lang="en-GB" dirty="0" smtClean="0"/>
              <a:t>, P., </a:t>
            </a:r>
            <a:r>
              <a:rPr lang="en-GB" dirty="0" err="1" smtClean="0"/>
              <a:t>Balzarova</a:t>
            </a:r>
            <a:r>
              <a:rPr lang="en-GB" dirty="0" smtClean="0"/>
              <a:t>, M. A., </a:t>
            </a:r>
            <a:r>
              <a:rPr lang="en-GB" dirty="0" err="1" smtClean="0"/>
              <a:t>Bamber</a:t>
            </a:r>
            <a:r>
              <a:rPr lang="en-GB" dirty="0" smtClean="0"/>
              <a:t>, C.J., Sharp, J.M. (2004) How can SMEs effectively implement the CSR agenda? Corporate Social Responsibility and Environmental Management 11 pp. 140-149</a:t>
            </a:r>
          </a:p>
          <a:p>
            <a:r>
              <a:rPr lang="en-GB" dirty="0" smtClean="0"/>
              <a:t>Carlisle, Y.M., Faulkner, D.O. (2005) Strategic change 14, </a:t>
            </a:r>
            <a:r>
              <a:rPr lang="en-GB" dirty="0" err="1" smtClean="0"/>
              <a:t>pp</a:t>
            </a:r>
            <a:r>
              <a:rPr lang="en-GB" dirty="0" smtClean="0"/>
              <a:t> 413-422</a:t>
            </a:r>
          </a:p>
          <a:p>
            <a:endParaRPr lang="en-GB" dirty="0" smtClean="0"/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491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Corporation Social Responsibility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/>
              <a:t>A concept whereby companies integrate </a:t>
            </a:r>
            <a:r>
              <a:rPr lang="en-GB" i="1" dirty="0"/>
              <a:t>social and environmental concerns</a:t>
            </a:r>
            <a:r>
              <a:rPr lang="en-GB" dirty="0"/>
              <a:t> in their </a:t>
            </a:r>
            <a:r>
              <a:rPr lang="en-GB" i="1" dirty="0"/>
              <a:t>business operations</a:t>
            </a:r>
            <a:r>
              <a:rPr lang="en-GB" dirty="0"/>
              <a:t> and in their interaction with their </a:t>
            </a:r>
            <a:r>
              <a:rPr lang="en-GB" i="1" dirty="0" smtClean="0"/>
              <a:t>stakeholders</a:t>
            </a:r>
            <a:r>
              <a:rPr lang="en-GB" dirty="0" smtClean="0"/>
              <a:t> </a:t>
            </a:r>
            <a:r>
              <a:rPr lang="en-GB" dirty="0"/>
              <a:t>on a </a:t>
            </a:r>
            <a:r>
              <a:rPr lang="en-GB" i="1" dirty="0" smtClean="0"/>
              <a:t>voluntary</a:t>
            </a:r>
            <a:r>
              <a:rPr lang="en-GB" dirty="0" smtClean="0"/>
              <a:t> basis.</a:t>
            </a:r>
          </a:p>
          <a:p>
            <a:pPr marL="0" indent="0" algn="ctr">
              <a:buNone/>
            </a:pPr>
            <a:r>
              <a:rPr lang="en-GB" dirty="0" smtClean="0"/>
              <a:t>(European Commission, 2001)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432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Benefits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1625420"/>
              </p:ext>
            </p:extLst>
          </p:nvPr>
        </p:nvGraphicFramePr>
        <p:xfrm>
          <a:off x="539552" y="1484784"/>
          <a:ext cx="8229600" cy="262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oup 8"/>
          <p:cNvGrpSpPr/>
          <p:nvPr/>
        </p:nvGrpSpPr>
        <p:grpSpPr>
          <a:xfrm>
            <a:off x="3429000" y="4419600"/>
            <a:ext cx="2212421" cy="1868372"/>
            <a:chOff x="6460134" y="617850"/>
            <a:chExt cx="1768461" cy="1672068"/>
          </a:xfrm>
        </p:grpSpPr>
        <p:sp>
          <p:nvSpPr>
            <p:cNvPr id="10" name="Oval 9"/>
            <p:cNvSpPr/>
            <p:nvPr/>
          </p:nvSpPr>
          <p:spPr>
            <a:xfrm>
              <a:off x="6460134" y="617850"/>
              <a:ext cx="1768461" cy="167206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1" name="Oval 4"/>
            <p:cNvSpPr/>
            <p:nvPr/>
          </p:nvSpPr>
          <p:spPr>
            <a:xfrm>
              <a:off x="6651771" y="761291"/>
              <a:ext cx="1385186" cy="13851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07808" tIns="24130" rIns="107808" bIns="2413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900" kern="1200" dirty="0" smtClean="0"/>
                <a:t>Competitive Advantage</a:t>
              </a:r>
              <a:endParaRPr lang="en-GB" sz="1900" kern="12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660232" y="591864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Weber, M (2008)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105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600201"/>
            <a:ext cx="4267200" cy="41910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GB" sz="2000" dirty="0" smtClean="0"/>
              <a:t>Enhance Reputation in the EU </a:t>
            </a:r>
            <a:r>
              <a:rPr lang="en-GB" sz="2000" dirty="0" smtClean="0"/>
              <a:t>m</a:t>
            </a:r>
            <a:r>
              <a:rPr lang="en-GB" sz="2000" dirty="0" smtClean="0"/>
              <a:t>arket and understand EU market</a:t>
            </a:r>
          </a:p>
          <a:p>
            <a:pPr>
              <a:lnSpc>
                <a:spcPct val="150000"/>
              </a:lnSpc>
            </a:pPr>
            <a:r>
              <a:rPr lang="en-GB" sz="2000" dirty="0" smtClean="0"/>
              <a:t>Establish EU Distribution Channels</a:t>
            </a:r>
          </a:p>
          <a:p>
            <a:pPr>
              <a:lnSpc>
                <a:spcPct val="150000"/>
              </a:lnSpc>
            </a:pPr>
            <a:r>
              <a:rPr lang="en-GB" sz="2000" dirty="0" smtClean="0"/>
              <a:t>Improve Administrative Efficiency</a:t>
            </a:r>
          </a:p>
          <a:p>
            <a:pPr>
              <a:lnSpc>
                <a:spcPct val="150000"/>
              </a:lnSpc>
            </a:pPr>
            <a:r>
              <a:rPr lang="en-GB" sz="2000" dirty="0" smtClean="0"/>
              <a:t>Technological Advancement</a:t>
            </a:r>
          </a:p>
          <a:p>
            <a:pPr>
              <a:lnSpc>
                <a:spcPct val="150000"/>
              </a:lnSpc>
            </a:pPr>
            <a:r>
              <a:rPr lang="en-GB" sz="2000" dirty="0" smtClean="0"/>
              <a:t>Maintain Efficiency in Rescue/Military sector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CSR objectives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163402" y="2629763"/>
            <a:ext cx="3810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Environmental Responsibility</a:t>
            </a:r>
          </a:p>
          <a:p>
            <a:endParaRPr lang="en-GB" dirty="0"/>
          </a:p>
          <a:p>
            <a:endParaRPr lang="en-GB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Responsibility with Stakeholders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Environmental Responsibility: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Reduce waste/Recycling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Reduce Emissions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Eliminate toxic materials</a:t>
            </a:r>
          </a:p>
          <a:p>
            <a:r>
              <a:rPr lang="en-GB" dirty="0" smtClean="0"/>
              <a:t>Responsibility with Stakeholders: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Customer selection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Finance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Working Environment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Donation/Charity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CSR Implementation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027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ko-KR" dirty="0" smtClean="0"/>
              <a:t>CSR Action </a:t>
            </a:r>
            <a:r>
              <a:rPr lang="en-GB" altLang="ko-KR" dirty="0"/>
              <a:t>P</a:t>
            </a:r>
            <a:r>
              <a:rPr lang="en-GB" altLang="ko-KR" dirty="0" smtClean="0"/>
              <a:t>lan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8099059"/>
              </p:ext>
            </p:extLst>
          </p:nvPr>
        </p:nvGraphicFramePr>
        <p:xfrm>
          <a:off x="304800" y="1219200"/>
          <a:ext cx="8229600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6728"/>
                <a:gridCol w="936104"/>
                <a:gridCol w="936104"/>
                <a:gridCol w="1008112"/>
                <a:gridCol w="936104"/>
                <a:gridCol w="94644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GB" altLang="ko-KR" b="1" noProof="0" dirty="0" smtClean="0"/>
                        <a:t>Objectives</a:t>
                      </a:r>
                    </a:p>
                    <a:p>
                      <a:pPr algn="ctr" latinLnBrk="1"/>
                      <a:r>
                        <a:rPr lang="en-GB" altLang="ko-KR" b="1" noProof="0" dirty="0" smtClean="0"/>
                        <a:t>Practices</a:t>
                      </a:r>
                      <a:endParaRPr lang="en-GB" altLang="ko-KR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GB" altLang="ko-KR" noProof="0" smtClean="0"/>
                        <a:t>1</a:t>
                      </a:r>
                      <a:endParaRPr lang="en-GB" altLang="ko-KR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GB" altLang="ko-KR" noProof="0" smtClean="0"/>
                        <a:t>2</a:t>
                      </a:r>
                      <a:endParaRPr lang="en-GB" altLang="ko-KR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GB" altLang="ko-KR" noProof="0" dirty="0" smtClean="0"/>
                        <a:t>3</a:t>
                      </a:r>
                      <a:endParaRPr lang="en-GB" altLang="ko-K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GB" altLang="ko-KR" noProof="0" smtClean="0"/>
                        <a:t>4</a:t>
                      </a:r>
                      <a:endParaRPr lang="en-GB" altLang="ko-KR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GB" altLang="ko-KR" noProof="0" smtClean="0"/>
                        <a:t>5</a:t>
                      </a:r>
                      <a:endParaRPr lang="en-GB" altLang="ko-KR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GB" altLang="ko-KR" b="1" noProof="0" smtClean="0"/>
                        <a:t>Reduce waste / Recycling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GB" altLang="ko-KR" b="1" noProof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GB" altLang="ko-KR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b="1" noProof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GB" altLang="ko-KR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b="1" noProof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GB" altLang="ko-KR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b="1" noProof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GB" altLang="ko-KR" b="1" noProof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GB" altLang="ko-KR" b="1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GB" altLang="ko-KR" b="1" noProof="0" smtClean="0"/>
                        <a:t>Reduce emissions</a:t>
                      </a:r>
                      <a:endParaRPr lang="en-GB" altLang="ko-KR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GB" altLang="ko-KR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b="1" noProof="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GB" altLang="ko-KR" b="1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b="1" noProof="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GB" altLang="ko-KR" b="1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b="1" noProof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GB" altLang="ko-KR" b="1" noProof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GB" altLang="ko-KR" b="1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GB" altLang="ko-KR" b="1" noProof="0" dirty="0" smtClean="0"/>
                        <a:t>Toxic</a:t>
                      </a:r>
                      <a:r>
                        <a:rPr lang="en-GB" altLang="ko-KR" b="1" baseline="0" noProof="0" dirty="0" smtClean="0"/>
                        <a:t> materials</a:t>
                      </a:r>
                      <a:endParaRPr lang="en-GB" altLang="ko-KR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GB" altLang="ko-KR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GB" altLang="ko-KR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GB" altLang="ko-KR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b="1" noProof="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GB" altLang="ko-KR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GB" altLang="ko-KR" b="1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GB" altLang="ko-KR" b="1" noProof="0" dirty="0" smtClean="0"/>
                        <a:t>Customer selection</a:t>
                      </a:r>
                      <a:endParaRPr lang="en-GB" altLang="ko-KR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GB" altLang="ko-KR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GB" altLang="ko-KR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GB" altLang="ko-KR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GB" altLang="ko-KR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b="1" noProof="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GB" altLang="ko-KR" b="1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GB" altLang="ko-KR" b="1" noProof="0" dirty="0" smtClean="0"/>
                        <a:t>Supplier selection</a:t>
                      </a:r>
                      <a:endParaRPr lang="en-GB" altLang="ko-KR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GB" altLang="ko-KR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GB" altLang="ko-KR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GB" altLang="ko-KR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b="1" noProof="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GB" altLang="ko-KR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GB" altLang="ko-KR" b="1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GB" altLang="ko-KR" b="1" noProof="0" dirty="0" smtClean="0"/>
                        <a:t>Finance</a:t>
                      </a:r>
                      <a:endParaRPr lang="en-GB" altLang="ko-KR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GB" altLang="ko-KR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GB" altLang="ko-KR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b="1" noProof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GB" altLang="ko-KR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GB" altLang="ko-KR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GB" altLang="ko-KR" b="1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GB" altLang="ko-KR" b="1" noProof="0" smtClean="0"/>
                        <a:t>Working environment </a:t>
                      </a:r>
                    </a:p>
                    <a:p>
                      <a:pPr algn="ctr" latinLnBrk="1"/>
                      <a:r>
                        <a:rPr lang="en-GB" altLang="ko-KR" b="1" noProof="0" smtClean="0"/>
                        <a:t>(health &amp; safety)</a:t>
                      </a:r>
                      <a:endParaRPr lang="en-GB" altLang="ko-KR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GB" altLang="ko-KR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GB" altLang="ko-KR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GB" altLang="ko-KR" b="1" noProof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GB" altLang="ko-KR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GB" altLang="ko-KR" b="1" noProof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GB" altLang="ko-KR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GB" altLang="ko-KR" b="1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GB" altLang="ko-KR" b="1" noProof="0" dirty="0" smtClean="0"/>
                        <a:t>Donation / charity </a:t>
                      </a:r>
                      <a:endParaRPr lang="en-GB" altLang="ko-KR" b="1" noProof="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en-GB" altLang="ko-KR" b="1" noProof="0" dirty="0" smtClean="0"/>
                        <a:t>e.g. donate rescue boats</a:t>
                      </a:r>
                      <a:endParaRPr lang="en-GB" altLang="ko-KR" b="1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dirty="0" smtClean="0"/>
              <a:t>Reduction in Wastage, Emissions &amp; Toxic material- </a:t>
            </a:r>
          </a:p>
          <a:p>
            <a:r>
              <a:rPr lang="en-GB" dirty="0" smtClean="0"/>
              <a:t>Reduced Cost of Production</a:t>
            </a:r>
          </a:p>
          <a:p>
            <a:r>
              <a:rPr lang="en-GB" dirty="0" smtClean="0"/>
              <a:t>An improved enterprise image and reputation</a:t>
            </a:r>
          </a:p>
          <a:p>
            <a:r>
              <a:rPr lang="en-GB" dirty="0" smtClean="0"/>
              <a:t>Increased sales and better brand loyalty from the consumer</a:t>
            </a:r>
          </a:p>
          <a:p>
            <a:pPr>
              <a:buNone/>
            </a:pPr>
            <a:r>
              <a:rPr lang="en-GB" dirty="0" smtClean="0"/>
              <a:t>Working environment ( Health&amp; Safety) &amp; Finance</a:t>
            </a:r>
          </a:p>
          <a:p>
            <a:r>
              <a:rPr lang="en-GB" dirty="0" smtClean="0"/>
              <a:t>An increased ability to attract and retain employees</a:t>
            </a:r>
          </a:p>
          <a:p>
            <a:r>
              <a:rPr lang="en-GB" dirty="0" smtClean="0"/>
              <a:t>improve employee morale =&gt; increased productivity and quality and reduce complexity and costs</a:t>
            </a:r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Benefits of the approaches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Customer Selection &amp; Donations-</a:t>
            </a:r>
          </a:p>
          <a:p>
            <a:r>
              <a:rPr lang="en-GB" dirty="0" smtClean="0"/>
              <a:t>Increased sales and better brand loyalty from the consumers for enterprises perceived to be responsible with local community and the environment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CSR- Feel-good factor + Corporate strategy for Survival</a:t>
            </a:r>
          </a:p>
          <a:p>
            <a:r>
              <a:rPr lang="en-GB" dirty="0" smtClean="0"/>
              <a:t>Positive link between CSR actions and good-will</a:t>
            </a:r>
          </a:p>
          <a:p>
            <a:r>
              <a:rPr lang="en-GB" dirty="0" smtClean="0"/>
              <a:t>make a positive contribution towards the needs of the community along with an opportunity to make a difference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233</TotalTime>
  <Words>380</Words>
  <Application>Microsoft Office PowerPoint</Application>
  <PresentationFormat>On-screen Show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CORPORATE SOCIAL RESPONSIBILITY</vt:lpstr>
      <vt:lpstr>Corporation Social Responsibility</vt:lpstr>
      <vt:lpstr>Benefits</vt:lpstr>
      <vt:lpstr>CSR objectives</vt:lpstr>
      <vt:lpstr>CSR Implementation</vt:lpstr>
      <vt:lpstr>CSR Action Plan</vt:lpstr>
      <vt:lpstr>Benefits of the approaches</vt:lpstr>
      <vt:lpstr>PowerPoint Presentation</vt:lpstr>
      <vt:lpstr>Conclusion</vt:lpstr>
      <vt:lpstr>References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Practices</dc:title>
  <dc:creator>Ngo Thi Thanh Van</dc:creator>
  <cp:lastModifiedBy>IMT050</cp:lastModifiedBy>
  <cp:revision>17</cp:revision>
  <dcterms:created xsi:type="dcterms:W3CDTF">2011-02-16T18:27:56Z</dcterms:created>
  <dcterms:modified xsi:type="dcterms:W3CDTF">2011-02-17T13:21:31Z</dcterms:modified>
</cp:coreProperties>
</file>