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7" r:id="rId3"/>
    <p:sldId id="258" r:id="rId4"/>
    <p:sldId id="268" r:id="rId5"/>
    <p:sldId id="269" r:id="rId6"/>
    <p:sldId id="260" r:id="rId7"/>
    <p:sldId id="270" r:id="rId8"/>
    <p:sldId id="261" r:id="rId9"/>
    <p:sldId id="262" r:id="rId10"/>
    <p:sldId id="263"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59" autoAdjust="0"/>
  </p:normalViewPr>
  <p:slideViewPr>
    <p:cSldViewPr>
      <p:cViewPr varScale="1">
        <p:scale>
          <a:sx n="92" d="100"/>
          <a:sy n="92" d="100"/>
        </p:scale>
        <p:origin x="-210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21A892-A485-4B90-9F62-976B8A2BDEF6}" type="datetimeFigureOut">
              <a:rPr lang="en-GB" smtClean="0"/>
              <a:pPr/>
              <a:t>16/02/2011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61428B-2B89-4871-BC52-68E7E2ACA977}"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one who is under the goal tries to compete and beat the better one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Everyone propels for his own good. Doing well in the system not for the system</a:t>
            </a:r>
            <a:endParaRPr lang="en-GB" dirty="0" smtClean="0"/>
          </a:p>
          <a:p>
            <a:endParaRPr lang="en-GB" dirty="0"/>
          </a:p>
        </p:txBody>
      </p:sp>
      <p:sp>
        <p:nvSpPr>
          <p:cNvPr id="4" name="Slide Number Placeholder 3"/>
          <p:cNvSpPr>
            <a:spLocks noGrp="1"/>
          </p:cNvSpPr>
          <p:nvPr>
            <p:ph type="sldNum" sz="quarter" idx="10"/>
          </p:nvPr>
        </p:nvSpPr>
        <p:spPr/>
        <p:txBody>
          <a:bodyPr/>
          <a:lstStyle/>
          <a:p>
            <a:fld id="{C961428B-2B89-4871-BC52-68E7E2ACA977}" type="slidenum">
              <a:rPr lang="en-GB" smtClean="0"/>
              <a:pPr/>
              <a:t>6</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Differences of people’s performance arise entirely from the system</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Outstanding performance is when someone is outside of the limits or it creates a pattern</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one that is outside the limits. There is no indicator that it will continue to operate in that performance next year. Management should on one hand see what is the special cause and then take action.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one that doesn’t doing his best for the group will be find his way into an other work or job</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 people will be lucky</a:t>
            </a:r>
            <a:endParaRPr lang="en-GB" dirty="0" smtClean="0"/>
          </a:p>
          <a:p>
            <a:endParaRPr lang="en-GB" dirty="0"/>
          </a:p>
        </p:txBody>
      </p:sp>
      <p:sp>
        <p:nvSpPr>
          <p:cNvPr id="4" name="Slide Number Placeholder 3"/>
          <p:cNvSpPr>
            <a:spLocks noGrp="1"/>
          </p:cNvSpPr>
          <p:nvPr>
            <p:ph type="sldNum" sz="quarter" idx="10"/>
          </p:nvPr>
        </p:nvSpPr>
        <p:spPr/>
        <p:txBody>
          <a:bodyPr/>
          <a:lstStyle/>
          <a:p>
            <a:fld id="{C961428B-2B89-4871-BC52-68E7E2ACA977}" type="slidenum">
              <a:rPr lang="en-GB" smtClean="0"/>
              <a:pPr/>
              <a:t>8</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must show something. Without theory for doing it better. They must keep their job safe from firing (No risk)</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are not contributing with knowledge into the company. But wit what is necessary to get a promotion</a:t>
            </a:r>
            <a:endParaRPr lang="en-GB" dirty="0" smtClean="0"/>
          </a:p>
          <a:p>
            <a:endParaRPr lang="en-GB" dirty="0"/>
          </a:p>
        </p:txBody>
      </p:sp>
      <p:sp>
        <p:nvSpPr>
          <p:cNvPr id="4" name="Slide Number Placeholder 3"/>
          <p:cNvSpPr>
            <a:spLocks noGrp="1"/>
          </p:cNvSpPr>
          <p:nvPr>
            <p:ph type="sldNum" sz="quarter" idx="10"/>
          </p:nvPr>
        </p:nvSpPr>
        <p:spPr/>
        <p:txBody>
          <a:bodyPr/>
          <a:lstStyle/>
          <a:p>
            <a:fld id="{C961428B-2B89-4871-BC52-68E7E2ACA977}" type="slidenum">
              <a:rPr lang="en-GB" smtClean="0"/>
              <a:pPr/>
              <a:t>9</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Managing the end of the products. No leadership for helping people</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must show something</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live in fear</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Reduce pride of workmanship </a:t>
            </a:r>
          </a:p>
          <a:p>
            <a:endParaRPr lang="en-GB" dirty="0"/>
          </a:p>
        </p:txBody>
      </p:sp>
      <p:sp>
        <p:nvSpPr>
          <p:cNvPr id="4" name="Slide Number Placeholder 3"/>
          <p:cNvSpPr>
            <a:spLocks noGrp="1"/>
          </p:cNvSpPr>
          <p:nvPr>
            <p:ph type="sldNum" sz="quarter" idx="10"/>
          </p:nvPr>
        </p:nvSpPr>
        <p:spPr/>
        <p:txBody>
          <a:bodyPr/>
          <a:lstStyle/>
          <a:p>
            <a:fld id="{C961428B-2B89-4871-BC52-68E7E2ACA977}"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2CE1AF8-3289-4AF3-898B-E34826B8FACB}" type="datetimeFigureOut">
              <a:rPr lang="en-GB" smtClean="0"/>
              <a:pPr/>
              <a:t>16/02/2011</a:t>
            </a:fld>
            <a:endParaRPr lang="en-GB"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GB"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E7A48FB-5E07-4069-8E71-E83D4B53F069}"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CE1AF8-3289-4AF3-898B-E34826B8FACB}" type="datetimeFigureOut">
              <a:rPr lang="en-GB" smtClean="0"/>
              <a:pPr/>
              <a:t>16/02/2011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E7A48FB-5E07-4069-8E71-E83D4B53F069}"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CE1AF8-3289-4AF3-898B-E34826B8FACB}" type="datetimeFigureOut">
              <a:rPr lang="en-GB" smtClean="0"/>
              <a:pPr/>
              <a:t>16/02/2011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E7A48FB-5E07-4069-8E71-E83D4B53F069}"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2CE1AF8-3289-4AF3-898B-E34826B8FACB}" type="datetimeFigureOut">
              <a:rPr lang="en-GB" smtClean="0"/>
              <a:pPr/>
              <a:t>16/02/2011</a:t>
            </a:fld>
            <a:endParaRPr lang="en-GB" dirty="0"/>
          </a:p>
        </p:txBody>
      </p:sp>
      <p:sp>
        <p:nvSpPr>
          <p:cNvPr id="5" name="Footer Placeholder 4"/>
          <p:cNvSpPr>
            <a:spLocks noGrp="1"/>
          </p:cNvSpPr>
          <p:nvPr>
            <p:ph type="ftr" sz="quarter" idx="11"/>
          </p:nvPr>
        </p:nvSpPr>
        <p:spPr>
          <a:xfrm>
            <a:off x="457200" y="6480969"/>
            <a:ext cx="4260056" cy="300831"/>
          </a:xfrm>
        </p:spPr>
        <p:txBody>
          <a:bodyPr/>
          <a:lstStyle/>
          <a:p>
            <a:endParaRPr lang="en-GB" dirty="0"/>
          </a:p>
        </p:txBody>
      </p:sp>
      <p:sp>
        <p:nvSpPr>
          <p:cNvPr id="6" name="Slide Number Placeholder 5"/>
          <p:cNvSpPr>
            <a:spLocks noGrp="1"/>
          </p:cNvSpPr>
          <p:nvPr>
            <p:ph type="sldNum" sz="quarter" idx="12"/>
          </p:nvPr>
        </p:nvSpPr>
        <p:spPr/>
        <p:txBody>
          <a:bodyPr/>
          <a:lstStyle/>
          <a:p>
            <a:fld id="{AE7A48FB-5E07-4069-8E71-E83D4B53F069}"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22CE1AF8-3289-4AF3-898B-E34826B8FACB}" type="datetimeFigureOut">
              <a:rPr lang="en-GB" smtClean="0"/>
              <a:pPr/>
              <a:t>16/02/2011</a:t>
            </a:fld>
            <a:endParaRPr lang="en-GB" dirty="0"/>
          </a:p>
        </p:txBody>
      </p:sp>
      <p:sp>
        <p:nvSpPr>
          <p:cNvPr id="5" name="Footer Placeholder 4"/>
          <p:cNvSpPr>
            <a:spLocks noGrp="1"/>
          </p:cNvSpPr>
          <p:nvPr>
            <p:ph type="ftr" sz="quarter" idx="11"/>
          </p:nvPr>
        </p:nvSpPr>
        <p:spPr>
          <a:xfrm>
            <a:off x="2619376" y="6480969"/>
            <a:ext cx="4260056" cy="300831"/>
          </a:xfrm>
        </p:spPr>
        <p:txBody>
          <a:bodyPr/>
          <a:lstStyle/>
          <a:p>
            <a:endParaRPr lang="en-GB" dirty="0"/>
          </a:p>
        </p:txBody>
      </p:sp>
      <p:sp>
        <p:nvSpPr>
          <p:cNvPr id="6" name="Slide Number Placeholder 5"/>
          <p:cNvSpPr>
            <a:spLocks noGrp="1"/>
          </p:cNvSpPr>
          <p:nvPr>
            <p:ph type="sldNum" sz="quarter" idx="12"/>
          </p:nvPr>
        </p:nvSpPr>
        <p:spPr>
          <a:xfrm>
            <a:off x="8451056" y="809624"/>
            <a:ext cx="502920" cy="300831"/>
          </a:xfrm>
        </p:spPr>
        <p:txBody>
          <a:bodyPr/>
          <a:lstStyle/>
          <a:p>
            <a:fld id="{AE7A48FB-5E07-4069-8E71-E83D4B53F069}" type="slidenum">
              <a:rPr lang="en-GB" smtClean="0"/>
              <a:pPr/>
              <a:t>‹#›</a:t>
            </a:fld>
            <a:endParaRPr lang="en-GB"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2CE1AF8-3289-4AF3-898B-E34826B8FACB}" type="datetimeFigureOut">
              <a:rPr lang="en-GB" smtClean="0"/>
              <a:pPr/>
              <a:t>16/02/2011</a:t>
            </a:fld>
            <a:endParaRPr lang="en-GB" dirty="0"/>
          </a:p>
        </p:txBody>
      </p:sp>
      <p:sp>
        <p:nvSpPr>
          <p:cNvPr id="6" name="Footer Placeholder 5"/>
          <p:cNvSpPr>
            <a:spLocks noGrp="1"/>
          </p:cNvSpPr>
          <p:nvPr>
            <p:ph type="ftr" sz="quarter" idx="11"/>
          </p:nvPr>
        </p:nvSpPr>
        <p:spPr>
          <a:xfrm>
            <a:off x="457200" y="6480969"/>
            <a:ext cx="4260056" cy="301752"/>
          </a:xfrm>
        </p:spPr>
        <p:txBody>
          <a:bodyPr/>
          <a:lstStyle/>
          <a:p>
            <a:endParaRPr lang="en-GB" dirty="0"/>
          </a:p>
        </p:txBody>
      </p:sp>
      <p:sp>
        <p:nvSpPr>
          <p:cNvPr id="7" name="Slide Number Placeholder 6"/>
          <p:cNvSpPr>
            <a:spLocks noGrp="1"/>
          </p:cNvSpPr>
          <p:nvPr>
            <p:ph type="sldNum" sz="quarter" idx="12"/>
          </p:nvPr>
        </p:nvSpPr>
        <p:spPr>
          <a:xfrm>
            <a:off x="7589520" y="6480969"/>
            <a:ext cx="502920" cy="301752"/>
          </a:xfrm>
        </p:spPr>
        <p:txBody>
          <a:bodyPr/>
          <a:lstStyle/>
          <a:p>
            <a:fld id="{AE7A48FB-5E07-4069-8E71-E83D4B53F069}"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2CE1AF8-3289-4AF3-898B-E34826B8FACB}" type="datetimeFigureOut">
              <a:rPr lang="en-GB" smtClean="0"/>
              <a:pPr/>
              <a:t>16/02/2011</a:t>
            </a:fld>
            <a:endParaRPr lang="en-GB" dirty="0"/>
          </a:p>
        </p:txBody>
      </p:sp>
      <p:sp>
        <p:nvSpPr>
          <p:cNvPr id="8" name="Footer Placeholder 7"/>
          <p:cNvSpPr>
            <a:spLocks noGrp="1"/>
          </p:cNvSpPr>
          <p:nvPr>
            <p:ph type="ftr" sz="quarter" idx="11"/>
          </p:nvPr>
        </p:nvSpPr>
        <p:spPr>
          <a:xfrm>
            <a:off x="457200" y="6480969"/>
            <a:ext cx="4261104" cy="301752"/>
          </a:xfrm>
        </p:spPr>
        <p:txBody>
          <a:bodyPr/>
          <a:lstStyle/>
          <a:p>
            <a:endParaRPr lang="en-GB"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E7A48FB-5E07-4069-8E71-E83D4B53F069}"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CE1AF8-3289-4AF3-898B-E34826B8FACB}" type="datetimeFigureOut">
              <a:rPr lang="en-GB" smtClean="0"/>
              <a:pPr/>
              <a:t>16/02/2011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E7A48FB-5E07-4069-8E71-E83D4B53F069}"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2CE1AF8-3289-4AF3-898B-E34826B8FACB}" type="datetimeFigureOut">
              <a:rPr lang="en-GB" smtClean="0"/>
              <a:pPr/>
              <a:t>16/02/2011</a:t>
            </a:fld>
            <a:endParaRPr lang="en-GB" dirty="0"/>
          </a:p>
        </p:txBody>
      </p:sp>
      <p:sp>
        <p:nvSpPr>
          <p:cNvPr id="3" name="Footer Placeholder 2"/>
          <p:cNvSpPr>
            <a:spLocks noGrp="1"/>
          </p:cNvSpPr>
          <p:nvPr>
            <p:ph type="ftr" sz="quarter" idx="11"/>
          </p:nvPr>
        </p:nvSpPr>
        <p:spPr>
          <a:xfrm>
            <a:off x="457200" y="6481890"/>
            <a:ext cx="4260056" cy="300831"/>
          </a:xfrm>
        </p:spPr>
        <p:txBody>
          <a:bodyPr/>
          <a:lstStyle/>
          <a:p>
            <a:endParaRPr lang="en-GB" dirty="0"/>
          </a:p>
        </p:txBody>
      </p:sp>
      <p:sp>
        <p:nvSpPr>
          <p:cNvPr id="4" name="Slide Number Placeholder 3"/>
          <p:cNvSpPr>
            <a:spLocks noGrp="1"/>
          </p:cNvSpPr>
          <p:nvPr>
            <p:ph type="sldNum" sz="quarter" idx="12"/>
          </p:nvPr>
        </p:nvSpPr>
        <p:spPr>
          <a:xfrm>
            <a:off x="7589520" y="6480969"/>
            <a:ext cx="502920" cy="301752"/>
          </a:xfrm>
        </p:spPr>
        <p:txBody>
          <a:bodyPr/>
          <a:lstStyle/>
          <a:p>
            <a:fld id="{AE7A48FB-5E07-4069-8E71-E83D4B53F069}"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2CE1AF8-3289-4AF3-898B-E34826B8FACB}" type="datetimeFigureOut">
              <a:rPr lang="en-GB" smtClean="0"/>
              <a:pPr/>
              <a:t>16/02/2011</a:t>
            </a:fld>
            <a:endParaRPr lang="en-GB"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GB"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E7A48FB-5E07-4069-8E71-E83D4B53F069}"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2CE1AF8-3289-4AF3-898B-E34826B8FACB}" type="datetimeFigureOut">
              <a:rPr lang="en-GB" smtClean="0"/>
              <a:pPr/>
              <a:t>16/02/2011</a:t>
            </a:fld>
            <a:endParaRPr lang="en-GB"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GB"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E7A48FB-5E07-4069-8E71-E83D4B53F069}"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2CE1AF8-3289-4AF3-898B-E34826B8FACB}" type="datetimeFigureOut">
              <a:rPr lang="en-GB" smtClean="0"/>
              <a:pPr/>
              <a:t>16/02/2011</a:t>
            </a:fld>
            <a:endParaRPr lang="en-GB"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GB"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E7A48FB-5E07-4069-8E71-E83D4B53F069}"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2.warwick.ac.uk/fac/sci/wmg/ftmsc/modules/modulelist/le/assessment/team_projects/mini-projects/" TargetMode="External"/><Relationship Id="rId2" Type="http://schemas.openxmlformats.org/officeDocument/2006/relationships/hyperlink" Target="http://www.youtube.com/watch?v=ehMAwIHGN0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340768"/>
            <a:ext cx="8229600" cy="1828800"/>
          </a:xfrm>
        </p:spPr>
        <p:txBody>
          <a:bodyPr>
            <a:normAutofit/>
          </a:bodyPr>
          <a:lstStyle/>
          <a:p>
            <a:r>
              <a:rPr lang="en-US" sz="3600" dirty="0" smtClean="0"/>
              <a:t>Promotions and firing policy</a:t>
            </a:r>
            <a:br>
              <a:rPr lang="en-US" sz="3600" dirty="0" smtClean="0"/>
            </a:br>
            <a:r>
              <a:rPr lang="en-US" sz="3600" dirty="0" smtClean="0"/>
              <a:t>In Deming’s world </a:t>
            </a:r>
            <a:endParaRPr lang="en-GB" sz="3600" dirty="0"/>
          </a:p>
        </p:txBody>
      </p:sp>
      <p:sp>
        <p:nvSpPr>
          <p:cNvPr id="3" name="Subtitle 2"/>
          <p:cNvSpPr>
            <a:spLocks noGrp="1"/>
          </p:cNvSpPr>
          <p:nvPr>
            <p:ph type="subTitle" idx="1"/>
          </p:nvPr>
        </p:nvSpPr>
        <p:spPr>
          <a:xfrm>
            <a:off x="0" y="4077072"/>
            <a:ext cx="6400800" cy="2780928"/>
          </a:xfrm>
        </p:spPr>
        <p:txBody>
          <a:bodyPr>
            <a:normAutofit fontScale="85000" lnSpcReduction="20000"/>
          </a:bodyPr>
          <a:lstStyle/>
          <a:p>
            <a:pPr algn="just"/>
            <a:r>
              <a:rPr lang="en-US" dirty="0" smtClean="0"/>
              <a:t>Team B2:</a:t>
            </a:r>
          </a:p>
          <a:p>
            <a:pPr lvl="0" algn="just"/>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Vagelis Kitsos</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endParaRPr>
          </a:p>
          <a:p>
            <a:pPr lvl="0" algn="just"/>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Aditi</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 </a:t>
            </a:r>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Mittal</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endParaRPr>
          </a:p>
          <a:p>
            <a:pPr lvl="0" algn="just"/>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Usama</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 </a:t>
            </a:r>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Nadeem</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endParaRPr>
          </a:p>
          <a:p>
            <a:pPr lvl="0" algn="just"/>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Nandia</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 </a:t>
            </a:r>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Ntikou</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endParaRPr>
          </a:p>
          <a:p>
            <a:pPr lvl="0" algn="just"/>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R</a:t>
            </a:r>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ong</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 Wan</a:t>
            </a:r>
            <a:endPar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endParaRPr>
          </a:p>
          <a:p>
            <a:pPr lvl="0" algn="just"/>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Za</a:t>
            </a:r>
            <a:r>
              <a:rPr lang="en-US"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i</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n </a:t>
            </a:r>
            <a:r>
              <a:rPr lang="el-GR" sz="32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Wase</a:t>
            </a:r>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e</a:t>
            </a:r>
            <a:r>
              <a:rPr lang="el-G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a:ea typeface="宋体" pitchFamily="2"/>
                <a:cs typeface="Mangal" pitchFamily="2"/>
              </a:rPr>
              <a:t>m</a:t>
            </a:r>
          </a:p>
          <a:p>
            <a:pPr algn="just"/>
            <a:r>
              <a:rPr lang="en-US" dirty="0" smtClean="0"/>
              <a:t> </a:t>
            </a:r>
            <a:endParaRPr lang="en-GB" dirty="0"/>
          </a:p>
        </p:txBody>
      </p:sp>
      <p:sp>
        <p:nvSpPr>
          <p:cNvPr id="4" name="TextBox 3"/>
          <p:cNvSpPr txBox="1"/>
          <p:nvPr/>
        </p:nvSpPr>
        <p:spPr>
          <a:xfrm>
            <a:off x="2339752" y="3501008"/>
            <a:ext cx="6804248" cy="400110"/>
          </a:xfrm>
          <a:prstGeom prst="rect">
            <a:avLst/>
          </a:prstGeom>
          <a:noFill/>
        </p:spPr>
        <p:txBody>
          <a:bodyPr wrap="square" rtlCol="0">
            <a:spAutoFit/>
          </a:bodyPr>
          <a:lstStyle/>
          <a:p>
            <a:r>
              <a:rPr lang="en-US" sz="2000" dirty="0" smtClean="0">
                <a:solidFill>
                  <a:schemeClr val="accent3">
                    <a:lumMod val="75000"/>
                  </a:schemeClr>
                </a:solidFill>
              </a:rPr>
              <a:t>How this may affect the performance of the system</a:t>
            </a:r>
            <a:endParaRPr lang="en-GB" sz="2000" dirty="0">
              <a:solidFill>
                <a:schemeClr val="accent3">
                  <a:lumMod val="75000"/>
                </a:schemeClr>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Psychology</a:t>
            </a:r>
            <a:br>
              <a:rPr lang="en-US" dirty="0" smtClean="0"/>
            </a:br>
            <a:endParaRPr lang="en-GB" dirty="0"/>
          </a:p>
        </p:txBody>
      </p:sp>
      <p:sp>
        <p:nvSpPr>
          <p:cNvPr id="10" name="TextBox 9"/>
          <p:cNvSpPr txBox="1"/>
          <p:nvPr/>
        </p:nvSpPr>
        <p:spPr>
          <a:xfrm>
            <a:off x="0" y="6381328"/>
            <a:ext cx="4283968" cy="276999"/>
          </a:xfrm>
          <a:prstGeom prst="rect">
            <a:avLst/>
          </a:prstGeom>
          <a:noFill/>
        </p:spPr>
        <p:txBody>
          <a:bodyPr wrap="square" rtlCol="0">
            <a:spAutoFit/>
          </a:bodyPr>
          <a:lstStyle/>
          <a:p>
            <a:r>
              <a:rPr lang="en-US" sz="1200" dirty="0" smtClean="0"/>
              <a:t>References:  Deming, (2000: 23:101) ; Deming, (1994:92)</a:t>
            </a:r>
            <a:endParaRPr lang="en-GB" sz="1200" dirty="0"/>
          </a:p>
        </p:txBody>
      </p:sp>
      <p:sp>
        <p:nvSpPr>
          <p:cNvPr id="12" name="Rectangle 11"/>
          <p:cNvSpPr/>
          <p:nvPr/>
        </p:nvSpPr>
        <p:spPr>
          <a:xfrm>
            <a:off x="395536" y="1268761"/>
            <a:ext cx="8352928" cy="3139321"/>
          </a:xfrm>
          <a:prstGeom prst="rect">
            <a:avLst/>
          </a:prstGeom>
        </p:spPr>
        <p:txBody>
          <a:bodyPr wrap="square">
            <a:spAutoFit/>
          </a:bodyPr>
          <a:lstStyle/>
          <a:p>
            <a:pPr>
              <a:buFont typeface="Arial" pitchFamily="34" charset="0"/>
              <a:buChar char="•"/>
              <a:defRPr/>
            </a:pPr>
            <a:r>
              <a:rPr lang="en-US" dirty="0" smtClean="0"/>
              <a:t>Problems:</a:t>
            </a:r>
          </a:p>
          <a:p>
            <a:pPr>
              <a:buFont typeface="Arial" pitchFamily="34" charset="0"/>
              <a:buChar char="•"/>
              <a:defRPr/>
            </a:pPr>
            <a:endParaRPr lang="en-US" dirty="0" smtClean="0"/>
          </a:p>
          <a:p>
            <a:pPr>
              <a:buFont typeface="Arial" pitchFamily="34" charset="0"/>
              <a:buChar char="•"/>
              <a:defRPr/>
            </a:pPr>
            <a:r>
              <a:rPr lang="en-US" dirty="0" smtClean="0"/>
              <a:t>Managing the end of the products. No leadership for helping people</a:t>
            </a:r>
          </a:p>
          <a:p>
            <a:pPr>
              <a:buFont typeface="Arial" pitchFamily="34" charset="0"/>
              <a:buChar char="•"/>
              <a:defRPr/>
            </a:pPr>
            <a:endParaRPr lang="en-US" dirty="0" smtClean="0"/>
          </a:p>
          <a:p>
            <a:pPr>
              <a:buFont typeface="Arial" pitchFamily="34" charset="0"/>
              <a:buChar char="•"/>
              <a:defRPr/>
            </a:pPr>
            <a:r>
              <a:rPr lang="en-US" dirty="0" smtClean="0"/>
              <a:t>Work only for showing the results</a:t>
            </a:r>
          </a:p>
          <a:p>
            <a:pPr>
              <a:buFont typeface="Arial" pitchFamily="34" charset="0"/>
              <a:buChar char="•"/>
              <a:defRPr/>
            </a:pPr>
            <a:endParaRPr lang="en-US" dirty="0" smtClean="0"/>
          </a:p>
          <a:p>
            <a:pPr>
              <a:buFont typeface="Arial" pitchFamily="34" charset="0"/>
              <a:buChar char="•"/>
              <a:defRPr/>
            </a:pPr>
            <a:r>
              <a:rPr lang="en-US" dirty="0" smtClean="0"/>
              <a:t>People work in fear</a:t>
            </a:r>
          </a:p>
          <a:p>
            <a:pPr>
              <a:buFont typeface="Arial" pitchFamily="34" charset="0"/>
              <a:buChar char="•"/>
              <a:defRPr/>
            </a:pPr>
            <a:endParaRPr lang="en-US" dirty="0" smtClean="0"/>
          </a:p>
          <a:p>
            <a:pPr>
              <a:buFont typeface="Arial" pitchFamily="34" charset="0"/>
              <a:buChar char="•"/>
              <a:defRPr/>
            </a:pPr>
            <a:r>
              <a:rPr lang="en-US" dirty="0" smtClean="0"/>
              <a:t>Reduce pride of workmanship </a:t>
            </a:r>
          </a:p>
          <a:p>
            <a:pPr>
              <a:buFont typeface="Arial" pitchFamily="34" charset="0"/>
              <a:buChar char="•"/>
              <a:defRPr/>
            </a:pPr>
            <a:endParaRPr lang="en-US" dirty="0" smtClean="0"/>
          </a:p>
          <a:p>
            <a:pPr>
              <a:buFont typeface="Arial" pitchFamily="34" charset="0"/>
              <a:buChar char="•"/>
              <a:defRPr/>
            </a:pPr>
            <a:r>
              <a:rPr lang="en-US" dirty="0" smtClean="0"/>
              <a:t>Chasing only External awards </a:t>
            </a:r>
          </a:p>
        </p:txBody>
      </p:sp>
      <p:sp>
        <p:nvSpPr>
          <p:cNvPr id="14" name="TextBox 13"/>
          <p:cNvSpPr txBox="1"/>
          <p:nvPr/>
        </p:nvSpPr>
        <p:spPr>
          <a:xfrm>
            <a:off x="467544" y="1268760"/>
            <a:ext cx="7920880" cy="3385542"/>
          </a:xfrm>
          <a:prstGeom prst="rect">
            <a:avLst/>
          </a:prstGeom>
          <a:noFill/>
        </p:spPr>
        <p:txBody>
          <a:bodyPr wrap="square" rtlCol="0">
            <a:spAutoFit/>
          </a:bodyPr>
          <a:lstStyle/>
          <a:p>
            <a:r>
              <a:rPr lang="en-US" sz="1600" dirty="0" smtClean="0"/>
              <a:t>Solutions:</a:t>
            </a:r>
          </a:p>
          <a:p>
            <a:endParaRPr lang="en-US" sz="1600" dirty="0" smtClean="0"/>
          </a:p>
          <a:p>
            <a:pPr>
              <a:buFont typeface="Arial" pitchFamily="34" charset="0"/>
              <a:buChar char="•"/>
            </a:pPr>
            <a:r>
              <a:rPr lang="en-US" sz="1600" dirty="0" smtClean="0"/>
              <a:t>P.2: Adopt the new philosophy</a:t>
            </a:r>
          </a:p>
          <a:p>
            <a:pPr>
              <a:buFont typeface="Arial" pitchFamily="34" charset="0"/>
              <a:buChar char="•"/>
            </a:pPr>
            <a:endParaRPr lang="en-US" sz="1600" dirty="0" smtClean="0"/>
          </a:p>
          <a:p>
            <a:pPr>
              <a:buFont typeface="Arial" pitchFamily="34" charset="0"/>
              <a:buChar char="•"/>
            </a:pPr>
            <a:r>
              <a:rPr lang="en-US" sz="1600" dirty="0" smtClean="0"/>
              <a:t>P.6: Institute training</a:t>
            </a:r>
          </a:p>
          <a:p>
            <a:pPr>
              <a:buFont typeface="Arial" pitchFamily="34" charset="0"/>
              <a:buChar char="•"/>
            </a:pPr>
            <a:endParaRPr lang="en-US" sz="1600" dirty="0" smtClean="0"/>
          </a:p>
          <a:p>
            <a:pPr>
              <a:buFont typeface="Arial" pitchFamily="34" charset="0"/>
              <a:buChar char="•"/>
            </a:pPr>
            <a:r>
              <a:rPr lang="en-US" sz="1600" dirty="0" smtClean="0"/>
              <a:t>P.7: Institute Leadership</a:t>
            </a:r>
            <a:endParaRPr lang="en-GB" sz="1600" dirty="0" smtClean="0"/>
          </a:p>
          <a:p>
            <a:pPr>
              <a:buFont typeface="Arial" pitchFamily="34" charset="0"/>
              <a:buChar char="•"/>
            </a:pPr>
            <a:endParaRPr lang="en-US" sz="1600" dirty="0" smtClean="0"/>
          </a:p>
          <a:p>
            <a:pPr>
              <a:buFont typeface="Arial" pitchFamily="34" charset="0"/>
              <a:buChar char="•"/>
            </a:pPr>
            <a:r>
              <a:rPr lang="en-US" sz="1600" dirty="0" smtClean="0"/>
              <a:t>P.8: Drive out fear</a:t>
            </a:r>
          </a:p>
          <a:p>
            <a:pPr>
              <a:buFont typeface="Arial" pitchFamily="34" charset="0"/>
              <a:buChar char="•"/>
            </a:pPr>
            <a:endParaRPr lang="en-US" sz="1600" dirty="0" smtClean="0"/>
          </a:p>
          <a:p>
            <a:pPr>
              <a:buFont typeface="Arial" pitchFamily="34" charset="0"/>
              <a:buChar char="•"/>
            </a:pPr>
            <a:r>
              <a:rPr lang="en-US" sz="1600" dirty="0" smtClean="0"/>
              <a:t>P.10: Eliminate slogans and targets for new levels of productivity</a:t>
            </a:r>
          </a:p>
          <a:p>
            <a:pPr>
              <a:buFont typeface="Arial" pitchFamily="34" charset="0"/>
              <a:buChar char="•"/>
            </a:pPr>
            <a:endParaRPr lang="en-US" sz="1600" dirty="0" smtClean="0"/>
          </a:p>
          <a:p>
            <a:pPr>
              <a:buFont typeface="Arial" pitchFamily="34" charset="0"/>
              <a:buChar char="•"/>
            </a:pPr>
            <a:r>
              <a:rPr lang="en-US" sz="1600" dirty="0" smtClean="0"/>
              <a:t>P.12: Remove the barriers that rob pride of workmanship</a:t>
            </a:r>
          </a:p>
        </p:txBody>
      </p:sp>
      <p:sp>
        <p:nvSpPr>
          <p:cNvPr id="15" name="Notched Right Arrow 14"/>
          <p:cNvSpPr/>
          <p:nvPr/>
        </p:nvSpPr>
        <p:spPr>
          <a:xfrm rot="5400000">
            <a:off x="4067944" y="4653136"/>
            <a:ext cx="1224136" cy="936104"/>
          </a:xfrm>
          <a:prstGeom prst="notch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16" name="TextBox 15"/>
          <p:cNvSpPr txBox="1"/>
          <p:nvPr/>
        </p:nvSpPr>
        <p:spPr>
          <a:xfrm>
            <a:off x="395536" y="5805264"/>
            <a:ext cx="8352928" cy="369332"/>
          </a:xfrm>
          <a:prstGeom prst="rect">
            <a:avLst/>
          </a:prstGeom>
          <a:noFill/>
        </p:spPr>
        <p:txBody>
          <a:bodyPr wrap="square" rtlCol="0">
            <a:spAutoFit/>
          </a:bodyPr>
          <a:lstStyle/>
          <a:p>
            <a:pPr algn="ctr"/>
            <a:r>
              <a:rPr lang="en-US" dirty="0" smtClean="0"/>
              <a:t>Poor extrinsic motivation</a:t>
            </a:r>
            <a:endParaRPr lang="en-GB" dirty="0"/>
          </a:p>
        </p:txBody>
      </p:sp>
      <p:sp>
        <p:nvSpPr>
          <p:cNvPr id="17" name="TextBox 16"/>
          <p:cNvSpPr txBox="1"/>
          <p:nvPr/>
        </p:nvSpPr>
        <p:spPr>
          <a:xfrm>
            <a:off x="467544" y="5805264"/>
            <a:ext cx="8352928" cy="369332"/>
          </a:xfrm>
          <a:prstGeom prst="rect">
            <a:avLst/>
          </a:prstGeom>
          <a:noFill/>
        </p:spPr>
        <p:txBody>
          <a:bodyPr wrap="square" rtlCol="0">
            <a:spAutoFit/>
          </a:bodyPr>
          <a:lstStyle/>
          <a:p>
            <a:pPr algn="ctr"/>
            <a:r>
              <a:rPr lang="en-US" dirty="0" smtClean="0"/>
              <a:t>Intrinsic motivation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500"/>
                                        <p:tgtEl>
                                          <p:spTgt spid="15"/>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12"/>
                                        </p:tgtEl>
                                        <p:attrNameLst>
                                          <p:attrName>ppt_x</p:attrName>
                                        </p:attrNameLst>
                                      </p:cBhvr>
                                      <p:tavLst>
                                        <p:tav tm="0">
                                          <p:val>
                                            <p:strVal val="ppt_x"/>
                                          </p:val>
                                        </p:tav>
                                        <p:tav tm="100000">
                                          <p:val>
                                            <p:strVal val="ppt_x"/>
                                          </p:val>
                                        </p:tav>
                                      </p:tavLst>
                                    </p:anim>
                                    <p:anim calcmode="lin" valueType="num">
                                      <p:cBhvr additive="base">
                                        <p:cTn id="21" dur="500"/>
                                        <p:tgtEl>
                                          <p:spTgt spid="12"/>
                                        </p:tgtEl>
                                        <p:attrNameLst>
                                          <p:attrName>ppt_y</p:attrName>
                                        </p:attrNameLst>
                                      </p:cBhvr>
                                      <p:tavLst>
                                        <p:tav tm="0">
                                          <p:val>
                                            <p:strVal val="ppt_y"/>
                                          </p:val>
                                        </p:tav>
                                        <p:tav tm="100000">
                                          <p:val>
                                            <p:strVal val="1+ppt_h/2"/>
                                          </p:val>
                                        </p:tav>
                                      </p:tavLst>
                                    </p:anim>
                                    <p:set>
                                      <p:cBhvr>
                                        <p:cTn id="22" dur="1" fill="hold">
                                          <p:stCondLst>
                                            <p:cond delay="499"/>
                                          </p:stCondLst>
                                        </p:cTn>
                                        <p:tgtEl>
                                          <p:spTgt spid="12"/>
                                        </p:tgtEl>
                                        <p:attrNameLst>
                                          <p:attrName>style.visibility</p:attrName>
                                        </p:attrNameLst>
                                      </p:cBhvr>
                                      <p:to>
                                        <p:strVal val="hidden"/>
                                      </p:to>
                                    </p:set>
                                  </p:childTnLst>
                                </p:cTn>
                              </p:par>
                              <p:par>
                                <p:cTn id="23" presetID="2" presetClass="exit" presetSubtype="4" fill="hold" grpId="1" nodeType="withEffect">
                                  <p:stCondLst>
                                    <p:cond delay="0"/>
                                  </p:stCondLst>
                                  <p:childTnLst>
                                    <p:anim calcmode="lin" valueType="num">
                                      <p:cBhvr additive="base">
                                        <p:cTn id="24" dur="500"/>
                                        <p:tgtEl>
                                          <p:spTgt spid="15"/>
                                        </p:tgtEl>
                                        <p:attrNameLst>
                                          <p:attrName>ppt_x</p:attrName>
                                        </p:attrNameLst>
                                      </p:cBhvr>
                                      <p:tavLst>
                                        <p:tav tm="0">
                                          <p:val>
                                            <p:strVal val="ppt_x"/>
                                          </p:val>
                                        </p:tav>
                                        <p:tav tm="100000">
                                          <p:val>
                                            <p:strVal val="ppt_x"/>
                                          </p:val>
                                        </p:tav>
                                      </p:tavLst>
                                    </p:anim>
                                    <p:anim calcmode="lin" valueType="num">
                                      <p:cBhvr additive="base">
                                        <p:cTn id="25" dur="500"/>
                                        <p:tgtEl>
                                          <p:spTgt spid="15"/>
                                        </p:tgtEl>
                                        <p:attrNameLst>
                                          <p:attrName>ppt_y</p:attrName>
                                        </p:attrNameLst>
                                      </p:cBhvr>
                                      <p:tavLst>
                                        <p:tav tm="0">
                                          <p:val>
                                            <p:strVal val="ppt_y"/>
                                          </p:val>
                                        </p:tav>
                                        <p:tav tm="100000">
                                          <p:val>
                                            <p:strVal val="1+ppt_h/2"/>
                                          </p:val>
                                        </p:tav>
                                      </p:tavLst>
                                    </p:anim>
                                    <p:set>
                                      <p:cBhvr>
                                        <p:cTn id="26" dur="1" fill="hold">
                                          <p:stCondLst>
                                            <p:cond delay="499"/>
                                          </p:stCondLst>
                                        </p:cTn>
                                        <p:tgtEl>
                                          <p:spTgt spid="15"/>
                                        </p:tgtEl>
                                        <p:attrNameLst>
                                          <p:attrName>style.visibility</p:attrName>
                                        </p:attrNameLst>
                                      </p:cBhvr>
                                      <p:to>
                                        <p:strVal val="hidden"/>
                                      </p:to>
                                    </p:set>
                                  </p:childTnLst>
                                </p:cTn>
                              </p:par>
                              <p:par>
                                <p:cTn id="27" presetID="2" presetClass="exit" presetSubtype="4" fill="hold" grpId="1" nodeType="withEffect">
                                  <p:stCondLst>
                                    <p:cond delay="0"/>
                                  </p:stCondLst>
                                  <p:childTnLst>
                                    <p:anim calcmode="lin" valueType="num">
                                      <p:cBhvr additive="base">
                                        <p:cTn id="28" dur="500"/>
                                        <p:tgtEl>
                                          <p:spTgt spid="16"/>
                                        </p:tgtEl>
                                        <p:attrNameLst>
                                          <p:attrName>ppt_x</p:attrName>
                                        </p:attrNameLst>
                                      </p:cBhvr>
                                      <p:tavLst>
                                        <p:tav tm="0">
                                          <p:val>
                                            <p:strVal val="ppt_x"/>
                                          </p:val>
                                        </p:tav>
                                        <p:tav tm="100000">
                                          <p:val>
                                            <p:strVal val="ppt_x"/>
                                          </p:val>
                                        </p:tav>
                                      </p:tavLst>
                                    </p:anim>
                                    <p:anim calcmode="lin" valueType="num">
                                      <p:cBhvr additive="base">
                                        <p:cTn id="29" dur="500"/>
                                        <p:tgtEl>
                                          <p:spTgt spid="16"/>
                                        </p:tgtEl>
                                        <p:attrNameLst>
                                          <p:attrName>ppt_y</p:attrName>
                                        </p:attrNameLst>
                                      </p:cBhvr>
                                      <p:tavLst>
                                        <p:tav tm="0">
                                          <p:val>
                                            <p:strVal val="ppt_y"/>
                                          </p:val>
                                        </p:tav>
                                        <p:tav tm="100000">
                                          <p:val>
                                            <p:strVal val="1+ppt_h/2"/>
                                          </p:val>
                                        </p:tav>
                                      </p:tavLst>
                                    </p:anim>
                                    <p:set>
                                      <p:cBhvr>
                                        <p:cTn id="30" dur="1" fill="hold">
                                          <p:stCondLst>
                                            <p:cond delay="499"/>
                                          </p:stCondLst>
                                        </p:cTn>
                                        <p:tgtEl>
                                          <p:spTgt spid="1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heckerboard(across)">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2"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amond(in)">
                                      <p:cBhvr>
                                        <p:cTn id="40" dur="500"/>
                                        <p:tgtEl>
                                          <p:spTgt spid="15"/>
                                        </p:tgtEl>
                                      </p:cBhvr>
                                    </p:animEffect>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5" grpId="0" animBg="1"/>
      <p:bldP spid="15" grpId="1" animBg="1"/>
      <p:bldP spid="15" grpId="2" animBg="1"/>
      <p:bldP spid="16" grpId="0"/>
      <p:bldP spid="16" grpId="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a:t>
            </a:r>
            <a:br>
              <a:rPr lang="en-US" dirty="0" smtClean="0"/>
            </a:br>
            <a:endParaRPr lang="en-GB" dirty="0"/>
          </a:p>
        </p:txBody>
      </p:sp>
      <p:sp>
        <p:nvSpPr>
          <p:cNvPr id="5" name="TextBox 4"/>
          <p:cNvSpPr txBox="1"/>
          <p:nvPr/>
        </p:nvSpPr>
        <p:spPr>
          <a:xfrm>
            <a:off x="0" y="2348880"/>
            <a:ext cx="6372200" cy="1323439"/>
          </a:xfrm>
          <a:prstGeom prst="rect">
            <a:avLst/>
          </a:prstGeom>
          <a:noFill/>
        </p:spPr>
        <p:txBody>
          <a:bodyPr wrap="square" rtlCol="0">
            <a:spAutoFit/>
          </a:bodyPr>
          <a:lstStyle/>
          <a:p>
            <a:r>
              <a:rPr lang="en-US" sz="2000" dirty="0" smtClean="0"/>
              <a:t>Deming:</a:t>
            </a:r>
          </a:p>
          <a:p>
            <a:endParaRPr lang="en-US" sz="2000" dirty="0" smtClean="0"/>
          </a:p>
          <a:p>
            <a:r>
              <a:rPr lang="en-US" sz="2000" dirty="0" smtClean="0"/>
              <a:t>“Unemployment is not inevitable, unemployment is a sign of bad management”</a:t>
            </a:r>
            <a:endParaRPr lang="en-GB" sz="2000" dirty="0"/>
          </a:p>
        </p:txBody>
      </p:sp>
      <p:sp>
        <p:nvSpPr>
          <p:cNvPr id="6" name="TextBox 5"/>
          <p:cNvSpPr txBox="1"/>
          <p:nvPr/>
        </p:nvSpPr>
        <p:spPr>
          <a:xfrm>
            <a:off x="1187624" y="5013176"/>
            <a:ext cx="2952328" cy="646331"/>
          </a:xfrm>
          <a:prstGeom prst="rect">
            <a:avLst/>
          </a:prstGeom>
          <a:noFill/>
        </p:spPr>
        <p:txBody>
          <a:bodyPr wrap="square" rtlCol="0">
            <a:spAutoFit/>
          </a:bodyPr>
          <a:lstStyle/>
          <a:p>
            <a:r>
              <a:rPr lang="en-US" sz="3600" b="1" dirty="0" smtClean="0"/>
              <a:t>Thank you</a:t>
            </a:r>
            <a:endParaRPr lang="en-GB" sz="3600" b="1" dirty="0"/>
          </a:p>
        </p:txBody>
      </p:sp>
      <p:pic>
        <p:nvPicPr>
          <p:cNvPr id="1028" name="Picture 4"/>
          <p:cNvPicPr>
            <a:picLocks noChangeAspect="1" noChangeArrowheads="1"/>
          </p:cNvPicPr>
          <p:nvPr/>
        </p:nvPicPr>
        <p:blipFill>
          <a:blip r:embed="rId2" cstate="print"/>
          <a:srcRect/>
          <a:stretch>
            <a:fillRect/>
          </a:stretch>
        </p:blipFill>
        <p:spPr bwMode="auto">
          <a:xfrm>
            <a:off x="6631670" y="1556792"/>
            <a:ext cx="2512330" cy="2857775"/>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checkerboard(across)">
                                      <p:cBhvr>
                                        <p:cTn id="7" dur="500"/>
                                        <p:tgtEl>
                                          <p:spTgt spid="102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References</a:t>
            </a:r>
            <a:r>
              <a:rPr lang="en-GB" dirty="0" smtClean="0"/>
              <a:t/>
            </a:r>
            <a:br>
              <a:rPr lang="en-GB" dirty="0" smtClean="0"/>
            </a:br>
            <a:endParaRPr lang="en-GB" dirty="0"/>
          </a:p>
        </p:txBody>
      </p:sp>
      <p:sp>
        <p:nvSpPr>
          <p:cNvPr id="3" name="Content Placeholder 2"/>
          <p:cNvSpPr>
            <a:spLocks noGrp="1"/>
          </p:cNvSpPr>
          <p:nvPr>
            <p:ph idx="1"/>
          </p:nvPr>
        </p:nvSpPr>
        <p:spPr/>
        <p:txBody>
          <a:bodyPr>
            <a:normAutofit/>
          </a:bodyPr>
          <a:lstStyle/>
          <a:p>
            <a:endParaRPr lang="en-US" sz="1600" dirty="0" smtClean="0"/>
          </a:p>
          <a:p>
            <a:r>
              <a:rPr lang="en-US" sz="1600" dirty="0" smtClean="0"/>
              <a:t>Deming, W.E., (1984). Interview. The five deadly diseases. Retrieved at February, 12, 2011 by: </a:t>
            </a:r>
            <a:r>
              <a:rPr lang="en-US" sz="1600" dirty="0" smtClean="0">
                <a:hlinkClick r:id="rId2"/>
              </a:rPr>
              <a:t>http://www.youtube.com/watch?v=ehMAwIHGN0Y</a:t>
            </a:r>
            <a:endParaRPr lang="en-US" sz="1600" dirty="0" smtClean="0"/>
          </a:p>
          <a:p>
            <a:r>
              <a:rPr lang="en-GB" sz="1600" dirty="0" smtClean="0"/>
              <a:t>Deming, W.E., (1994). </a:t>
            </a:r>
            <a:r>
              <a:rPr lang="en-GB" sz="1600" i="1" dirty="0" smtClean="0"/>
              <a:t>The new economics for industry, government, education (2nd ed.). Cambridge. Massachusetts: Massachusetts Institute of Technology </a:t>
            </a:r>
            <a:endParaRPr lang="en-GB" sz="1600" dirty="0" smtClean="0"/>
          </a:p>
          <a:p>
            <a:r>
              <a:rPr lang="en-GB" sz="1600" dirty="0" smtClean="0"/>
              <a:t>Deming, W.E., (2000). </a:t>
            </a:r>
            <a:r>
              <a:rPr lang="en-GB" sz="1600" i="1" dirty="0" smtClean="0"/>
              <a:t>Out of the crisis (1</a:t>
            </a:r>
            <a:r>
              <a:rPr lang="en-GB" sz="1600" i="1" baseline="30000" dirty="0" smtClean="0"/>
              <a:t>st</a:t>
            </a:r>
            <a:r>
              <a:rPr lang="en-GB" sz="1600" i="1" dirty="0" smtClean="0"/>
              <a:t> MIT press ed.). Massachusetts: Massachusetts Institute of Technology. </a:t>
            </a:r>
          </a:p>
          <a:p>
            <a:r>
              <a:rPr lang="en-US" sz="1600" dirty="0" smtClean="0"/>
              <a:t>MBE web-site (2011). Retrieved at 2011 by: </a:t>
            </a:r>
            <a:r>
              <a:rPr lang="en-US" sz="1600" dirty="0" smtClean="0">
                <a:hlinkClick r:id="rId3"/>
              </a:rPr>
              <a:t>http://www2.warwick.ac.uk/fac/sci/wmg/ftmsc/modules/modulelist/le/assessment/team_projects/mini-projects/</a:t>
            </a:r>
            <a:endParaRPr lang="en-US" sz="1600" dirty="0" smtClean="0"/>
          </a:p>
          <a:p>
            <a:pPr>
              <a:buNone/>
            </a:pPr>
            <a:endParaRPr lang="en-US" sz="1600" dirty="0" smtClean="0"/>
          </a:p>
          <a:p>
            <a:endParaRPr lang="en-US" sz="1600" dirty="0" smtClean="0"/>
          </a:p>
          <a:p>
            <a:endParaRPr lang="en-GB" sz="1600" dirty="0"/>
          </a:p>
        </p:txBody>
      </p:sp>
    </p:spTree>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GB" dirty="0"/>
          </a:p>
        </p:txBody>
      </p:sp>
      <p:sp>
        <p:nvSpPr>
          <p:cNvPr id="3" name="Content Placeholder 2"/>
          <p:cNvSpPr>
            <a:spLocks noGrp="1"/>
          </p:cNvSpPr>
          <p:nvPr>
            <p:ph idx="1"/>
          </p:nvPr>
        </p:nvSpPr>
        <p:spPr>
          <a:xfrm>
            <a:off x="467544" y="1671952"/>
            <a:ext cx="8229600" cy="5186048"/>
          </a:xfrm>
        </p:spPr>
        <p:txBody>
          <a:bodyPr>
            <a:normAutofit fontScale="70000" lnSpcReduction="20000"/>
          </a:bodyPr>
          <a:lstStyle/>
          <a:p>
            <a:r>
              <a:rPr lang="en-US" dirty="0" smtClean="0"/>
              <a:t>Introduction</a:t>
            </a:r>
          </a:p>
          <a:p>
            <a:endParaRPr lang="en-US" dirty="0" smtClean="0"/>
          </a:p>
          <a:p>
            <a:r>
              <a:rPr lang="en-US" dirty="0" smtClean="0"/>
              <a:t>Deadly disease / </a:t>
            </a:r>
            <a:r>
              <a:rPr lang="en-US" dirty="0" err="1" smtClean="0"/>
              <a:t>SoPK</a:t>
            </a:r>
            <a:endParaRPr lang="en-US" dirty="0" smtClean="0"/>
          </a:p>
          <a:p>
            <a:endParaRPr lang="en-US" dirty="0" smtClean="0"/>
          </a:p>
          <a:p>
            <a:r>
              <a:rPr lang="en-US" dirty="0" smtClean="0"/>
              <a:t>Effects</a:t>
            </a:r>
          </a:p>
          <a:p>
            <a:endParaRPr lang="en-US" dirty="0" smtClean="0"/>
          </a:p>
          <a:p>
            <a:r>
              <a:rPr lang="en-US" dirty="0" smtClean="0"/>
              <a:t>Appreciation for a system</a:t>
            </a:r>
          </a:p>
          <a:p>
            <a:endParaRPr lang="en-US" dirty="0" smtClean="0"/>
          </a:p>
          <a:p>
            <a:r>
              <a:rPr lang="en-US" dirty="0" smtClean="0"/>
              <a:t>Knowledge about variation</a:t>
            </a:r>
          </a:p>
          <a:p>
            <a:endParaRPr lang="en-US" dirty="0" smtClean="0"/>
          </a:p>
          <a:p>
            <a:r>
              <a:rPr lang="en-US" dirty="0" smtClean="0"/>
              <a:t>Theory of knowledge</a:t>
            </a:r>
          </a:p>
          <a:p>
            <a:pPr>
              <a:buNone/>
            </a:pPr>
            <a:endParaRPr lang="en-US" dirty="0" smtClean="0"/>
          </a:p>
          <a:p>
            <a:r>
              <a:rPr lang="en-US" dirty="0" smtClean="0"/>
              <a:t>Psychology</a:t>
            </a:r>
          </a:p>
          <a:p>
            <a:endParaRPr lang="en-US" dirty="0" smtClean="0"/>
          </a:p>
          <a:p>
            <a:r>
              <a:rPr lang="en-US" dirty="0" smtClean="0"/>
              <a:t>Conclusion</a:t>
            </a:r>
          </a:p>
          <a:p>
            <a:endParaRPr lang="en-US" dirty="0" smtClean="0"/>
          </a:p>
          <a:p>
            <a:endParaRPr lang="en-US" dirty="0" smtClean="0"/>
          </a:p>
          <a:p>
            <a:pPr>
              <a:buNone/>
            </a:pPr>
            <a:endParaRPr lang="en-US" dirty="0" smtClean="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a:t>
            </a:r>
            <a:br>
              <a:rPr lang="en-US" dirty="0" smtClean="0"/>
            </a:br>
            <a:endParaRPr lang="en-GB" dirty="0"/>
          </a:p>
        </p:txBody>
      </p:sp>
      <p:sp>
        <p:nvSpPr>
          <p:cNvPr id="3" name="Content Placeholder 2"/>
          <p:cNvSpPr>
            <a:spLocks noGrp="1"/>
          </p:cNvSpPr>
          <p:nvPr>
            <p:ph idx="1"/>
          </p:nvPr>
        </p:nvSpPr>
        <p:spPr>
          <a:xfrm>
            <a:off x="107504" y="1600200"/>
            <a:ext cx="8928992" cy="4709160"/>
          </a:xfrm>
        </p:spPr>
        <p:txBody>
          <a:bodyPr>
            <a:normAutofit fontScale="92500"/>
          </a:bodyPr>
          <a:lstStyle/>
          <a:p>
            <a:pPr>
              <a:buNone/>
            </a:pPr>
            <a:r>
              <a:rPr lang="en-GB" sz="2400" dirty="0" smtClean="0"/>
              <a:t>Jack Welch, CEO of GE Corporation and Six Sigma Guru stated</a:t>
            </a:r>
          </a:p>
          <a:p>
            <a:pPr>
              <a:buNone/>
            </a:pPr>
            <a:endParaRPr lang="en-GB" dirty="0" smtClean="0"/>
          </a:p>
          <a:p>
            <a:r>
              <a:rPr lang="en-GB" dirty="0" smtClean="0"/>
              <a:t>“A company that bets its future on its people must remove the lower 10%...and keep removing it every year”</a:t>
            </a:r>
          </a:p>
          <a:p>
            <a:pPr>
              <a:buNone/>
            </a:pPr>
            <a:endParaRPr lang="en-GB" dirty="0" smtClean="0"/>
          </a:p>
          <a:p>
            <a:r>
              <a:rPr lang="en-US" dirty="0" smtClean="0"/>
              <a:t>Annually out of 10 people:</a:t>
            </a:r>
          </a:p>
          <a:p>
            <a:pPr lvl="1"/>
            <a:r>
              <a:rPr lang="en-GB" dirty="0" smtClean="0"/>
              <a:t>2 should be promoted </a:t>
            </a:r>
          </a:p>
          <a:p>
            <a:pPr lvl="1"/>
            <a:r>
              <a:rPr lang="en-GB" dirty="0" smtClean="0"/>
              <a:t>7 should stay where they are</a:t>
            </a:r>
          </a:p>
          <a:p>
            <a:pPr lvl="1"/>
            <a:r>
              <a:rPr lang="en-GB" dirty="0" smtClean="0"/>
              <a:t>1 should be sacked</a:t>
            </a:r>
            <a:endParaRPr lang="en-GB" dirty="0"/>
          </a:p>
        </p:txBody>
      </p:sp>
      <p:sp>
        <p:nvSpPr>
          <p:cNvPr id="4" name="TextBox 3"/>
          <p:cNvSpPr txBox="1"/>
          <p:nvPr/>
        </p:nvSpPr>
        <p:spPr>
          <a:xfrm>
            <a:off x="0" y="6381328"/>
            <a:ext cx="3851920" cy="276999"/>
          </a:xfrm>
          <a:prstGeom prst="rect">
            <a:avLst/>
          </a:prstGeom>
          <a:noFill/>
        </p:spPr>
        <p:txBody>
          <a:bodyPr wrap="square" rtlCol="0">
            <a:spAutoFit/>
          </a:bodyPr>
          <a:lstStyle/>
          <a:p>
            <a:r>
              <a:rPr lang="en-US" sz="1200" dirty="0" smtClean="0"/>
              <a:t>References:  MBE web-site, (2011)</a:t>
            </a:r>
            <a:endParaRPr lang="en-GB" sz="1200" dirty="0"/>
          </a:p>
        </p:txBody>
      </p:sp>
      <p:pic>
        <p:nvPicPr>
          <p:cNvPr id="2051" name="Picture 3"/>
          <p:cNvPicPr>
            <a:picLocks noChangeAspect="1" noChangeArrowheads="1"/>
          </p:cNvPicPr>
          <p:nvPr/>
        </p:nvPicPr>
        <p:blipFill>
          <a:blip r:embed="rId2" cstate="print"/>
          <a:srcRect/>
          <a:stretch>
            <a:fillRect/>
          </a:stretch>
        </p:blipFill>
        <p:spPr bwMode="auto">
          <a:xfrm>
            <a:off x="6608104" y="4725144"/>
            <a:ext cx="2535896" cy="1859657"/>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1000"/>
                                        <p:tgtEl>
                                          <p:spTgt spid="3">
                                            <p:txEl>
                                              <p:pRg st="4" end="4"/>
                                            </p:txEl>
                                          </p:spTgt>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ox(in)">
                                      <p:cBhvr>
                                        <p:cTn id="20" dur="1000"/>
                                        <p:tgtEl>
                                          <p:spTgt spid="3">
                                            <p:txEl>
                                              <p:pRg st="5" end="5"/>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ox(in)">
                                      <p:cBhvr>
                                        <p:cTn id="23" dur="1000"/>
                                        <p:tgtEl>
                                          <p:spTgt spid="3">
                                            <p:txEl>
                                              <p:pRg st="6" end="6"/>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ox(in)">
                                      <p:cBhvr>
                                        <p:cTn id="26" dur="1000"/>
                                        <p:tgtEl>
                                          <p:spTgt spid="3">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2051"/>
                                        </p:tgtEl>
                                        <p:attrNameLst>
                                          <p:attrName>style.visibility</p:attrName>
                                        </p:attrNameLst>
                                      </p:cBhvr>
                                      <p:to>
                                        <p:strVal val="visible"/>
                                      </p:to>
                                    </p:set>
                                    <p:animEffect transition="in" filter="box(in)">
                                      <p:cBhvr>
                                        <p:cTn id="31"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Deadly disease / SoPK</a:t>
            </a:r>
          </a:p>
        </p:txBody>
      </p:sp>
      <p:sp>
        <p:nvSpPr>
          <p:cNvPr id="8" name="TextBox 7"/>
          <p:cNvSpPr txBox="1"/>
          <p:nvPr/>
        </p:nvSpPr>
        <p:spPr>
          <a:xfrm>
            <a:off x="395536" y="1700808"/>
            <a:ext cx="8496944" cy="400110"/>
          </a:xfrm>
          <a:prstGeom prst="rect">
            <a:avLst/>
          </a:prstGeom>
          <a:noFill/>
        </p:spPr>
        <p:txBody>
          <a:bodyPr wrap="square" rtlCol="0">
            <a:spAutoFit/>
          </a:bodyPr>
          <a:lstStyle/>
          <a:p>
            <a:pPr algn="ctr"/>
            <a:r>
              <a:rPr lang="en-US" sz="2000" dirty="0" smtClean="0"/>
              <a:t>Evaluation of performance, merit rating, or annual review</a:t>
            </a:r>
            <a:endParaRPr lang="en-GB" sz="2000" dirty="0"/>
          </a:p>
        </p:txBody>
      </p:sp>
      <p:grpSp>
        <p:nvGrpSpPr>
          <p:cNvPr id="17" name="Group 16"/>
          <p:cNvGrpSpPr/>
          <p:nvPr/>
        </p:nvGrpSpPr>
        <p:grpSpPr>
          <a:xfrm>
            <a:off x="1979712" y="2564904"/>
            <a:ext cx="4680520" cy="3528392"/>
            <a:chOff x="1979712" y="2564904"/>
            <a:chExt cx="4680520" cy="3528392"/>
          </a:xfrm>
        </p:grpSpPr>
        <p:sp>
          <p:nvSpPr>
            <p:cNvPr id="10" name="Oval 9"/>
            <p:cNvSpPr/>
            <p:nvPr/>
          </p:nvSpPr>
          <p:spPr>
            <a:xfrm>
              <a:off x="1979712" y="3501008"/>
              <a:ext cx="2088232" cy="1872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Knowledge about </a:t>
              </a:r>
              <a:r>
                <a:rPr lang="en-US" sz="1600" dirty="0" smtClean="0"/>
                <a:t>Variation</a:t>
              </a:r>
              <a:endParaRPr lang="en-GB" dirty="0"/>
            </a:p>
          </p:txBody>
        </p:sp>
        <p:sp>
          <p:nvSpPr>
            <p:cNvPr id="11" name="Oval 10"/>
            <p:cNvSpPr/>
            <p:nvPr/>
          </p:nvSpPr>
          <p:spPr>
            <a:xfrm>
              <a:off x="3275856" y="2564904"/>
              <a:ext cx="2232248"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Appreciation for the system</a:t>
              </a:r>
              <a:endParaRPr lang="en-GB" sz="1600" dirty="0"/>
            </a:p>
          </p:txBody>
        </p:sp>
        <p:sp>
          <p:nvSpPr>
            <p:cNvPr id="12" name="Oval 11"/>
            <p:cNvSpPr/>
            <p:nvPr/>
          </p:nvSpPr>
          <p:spPr>
            <a:xfrm>
              <a:off x="4716016" y="3501008"/>
              <a:ext cx="1944216"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Theory of Knowledge</a:t>
              </a:r>
              <a:endParaRPr lang="en-GB" sz="1600" dirty="0"/>
            </a:p>
          </p:txBody>
        </p:sp>
        <p:sp>
          <p:nvSpPr>
            <p:cNvPr id="13" name="Oval 12"/>
            <p:cNvSpPr/>
            <p:nvPr/>
          </p:nvSpPr>
          <p:spPr>
            <a:xfrm>
              <a:off x="3419872" y="4581128"/>
              <a:ext cx="1872208"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Psychology</a:t>
              </a:r>
              <a:endParaRPr lang="en-GB" sz="1600" dirty="0"/>
            </a:p>
          </p:txBody>
        </p:sp>
        <p:sp>
          <p:nvSpPr>
            <p:cNvPr id="15" name="Oval 14"/>
            <p:cNvSpPr/>
            <p:nvPr/>
          </p:nvSpPr>
          <p:spPr>
            <a:xfrm>
              <a:off x="3635896" y="3717032"/>
              <a:ext cx="144016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SoPK</a:t>
              </a:r>
              <a:endParaRPr lang="en-GB" dirty="0"/>
            </a:p>
          </p:txBody>
        </p:sp>
      </p:grpSp>
      <p:sp>
        <p:nvSpPr>
          <p:cNvPr id="16" name="TextBox 15"/>
          <p:cNvSpPr txBox="1"/>
          <p:nvPr/>
        </p:nvSpPr>
        <p:spPr>
          <a:xfrm>
            <a:off x="0" y="6381328"/>
            <a:ext cx="4139952" cy="276999"/>
          </a:xfrm>
          <a:prstGeom prst="rect">
            <a:avLst/>
          </a:prstGeom>
          <a:noFill/>
        </p:spPr>
        <p:txBody>
          <a:bodyPr wrap="square" rtlCol="0">
            <a:spAutoFit/>
          </a:bodyPr>
          <a:lstStyle/>
          <a:p>
            <a:r>
              <a:rPr lang="en-US" sz="1200" dirty="0" smtClean="0"/>
              <a:t>References:  Deming, (2000:101) ; Deming, (1994:92)</a:t>
            </a:r>
            <a:endParaRPr lang="en-GB" sz="1200" dirty="0"/>
          </a:p>
        </p:txBody>
      </p:sp>
      <p:sp>
        <p:nvSpPr>
          <p:cNvPr id="14" name="TextBox 13"/>
          <p:cNvSpPr txBox="1"/>
          <p:nvPr/>
        </p:nvSpPr>
        <p:spPr>
          <a:xfrm>
            <a:off x="1403648" y="4221088"/>
            <a:ext cx="2016224" cy="461665"/>
          </a:xfrm>
          <a:prstGeom prst="rect">
            <a:avLst/>
          </a:prstGeom>
          <a:noFill/>
        </p:spPr>
        <p:txBody>
          <a:bodyPr wrap="square" rtlCol="0">
            <a:spAutoFit/>
          </a:bodyPr>
          <a:lstStyle/>
          <a:p>
            <a:r>
              <a:rPr lang="en-US" sz="2400" dirty="0" smtClean="0"/>
              <a:t>14</a:t>
            </a:r>
            <a:endParaRPr lang="en-GB" sz="2400" dirty="0"/>
          </a:p>
        </p:txBody>
      </p:sp>
      <p:sp>
        <p:nvSpPr>
          <p:cNvPr id="18" name="TextBox 17"/>
          <p:cNvSpPr txBox="1"/>
          <p:nvPr/>
        </p:nvSpPr>
        <p:spPr>
          <a:xfrm>
            <a:off x="6660232" y="4221088"/>
            <a:ext cx="1944216" cy="461665"/>
          </a:xfrm>
          <a:prstGeom prst="rect">
            <a:avLst/>
          </a:prstGeom>
          <a:noFill/>
        </p:spPr>
        <p:txBody>
          <a:bodyPr wrap="square" rtlCol="0">
            <a:spAutoFit/>
          </a:bodyPr>
          <a:lstStyle/>
          <a:p>
            <a:r>
              <a:rPr lang="en-US" sz="2400" dirty="0" smtClean="0"/>
              <a:t>Points</a:t>
            </a:r>
            <a:endParaRPr lang="en-GB" sz="2400"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checkerboard(across)">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ox(in)">
                                      <p:cBhvr>
                                        <p:cTn id="17" dur="500"/>
                                        <p:tgtEl>
                                          <p:spTgt spid="1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Nourishes short-term thinking </a:t>
            </a:r>
          </a:p>
          <a:p>
            <a:endParaRPr lang="en-US" dirty="0" smtClean="0"/>
          </a:p>
          <a:p>
            <a:r>
              <a:rPr lang="en-US" dirty="0" smtClean="0"/>
              <a:t>Annihilates long term planning</a:t>
            </a:r>
          </a:p>
          <a:p>
            <a:endParaRPr lang="en-US" dirty="0" smtClean="0"/>
          </a:p>
          <a:p>
            <a:r>
              <a:rPr lang="en-US" dirty="0" smtClean="0"/>
              <a:t>Builds Fear</a:t>
            </a:r>
          </a:p>
          <a:p>
            <a:endParaRPr lang="en-US" dirty="0" smtClean="0"/>
          </a:p>
          <a:p>
            <a:r>
              <a:rPr lang="en-US" dirty="0" smtClean="0"/>
              <a:t>Demolishes team work</a:t>
            </a:r>
          </a:p>
          <a:p>
            <a:endParaRPr lang="en-US" dirty="0" smtClean="0"/>
          </a:p>
          <a:p>
            <a:r>
              <a:rPr lang="en-US" dirty="0" smtClean="0"/>
              <a:t>Increase competition </a:t>
            </a:r>
            <a:endParaRPr lang="en-US" dirty="0" smtClean="0"/>
          </a:p>
          <a:p>
            <a:endParaRPr lang="en-US" dirty="0" smtClean="0"/>
          </a:p>
          <a:p>
            <a:r>
              <a:rPr lang="en-US" dirty="0" smtClean="0"/>
              <a:t>Destroys people psychology, make them feel inferior</a:t>
            </a:r>
          </a:p>
          <a:p>
            <a:endParaRPr lang="en-US" dirty="0" smtClean="0"/>
          </a:p>
          <a:p>
            <a:r>
              <a:rPr lang="en-US" dirty="0" smtClean="0"/>
              <a:t>It is unfair (Problems are caused by the system)</a:t>
            </a:r>
          </a:p>
          <a:p>
            <a:endParaRPr lang="en-GB" dirty="0"/>
          </a:p>
        </p:txBody>
      </p:sp>
      <p:sp>
        <p:nvSpPr>
          <p:cNvPr id="4" name="TextBox 3"/>
          <p:cNvSpPr txBox="1"/>
          <p:nvPr/>
        </p:nvSpPr>
        <p:spPr>
          <a:xfrm>
            <a:off x="0" y="6381328"/>
            <a:ext cx="3851920" cy="276999"/>
          </a:xfrm>
          <a:prstGeom prst="rect">
            <a:avLst/>
          </a:prstGeom>
          <a:noFill/>
        </p:spPr>
        <p:txBody>
          <a:bodyPr wrap="square" rtlCol="0">
            <a:spAutoFit/>
          </a:bodyPr>
          <a:lstStyle/>
          <a:p>
            <a:r>
              <a:rPr lang="en-US" sz="1200" dirty="0" smtClean="0"/>
              <a:t>References:  Deming, (2000:101)</a:t>
            </a:r>
            <a:endParaRPr lang="en-GB" sz="12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ox(i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ox(in)">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ox(in)">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box(in)">
                                      <p:cBhvr>
                                        <p:cTn id="3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Appreciation for a system</a:t>
            </a:r>
            <a:br>
              <a:rPr lang="en-US" dirty="0" smtClean="0"/>
            </a:br>
            <a:endParaRPr lang="en-GB" dirty="0"/>
          </a:p>
        </p:txBody>
      </p:sp>
      <p:sp>
        <p:nvSpPr>
          <p:cNvPr id="5" name="TextBox 4"/>
          <p:cNvSpPr txBox="1"/>
          <p:nvPr/>
        </p:nvSpPr>
        <p:spPr>
          <a:xfrm>
            <a:off x="0" y="6381328"/>
            <a:ext cx="4283968" cy="276999"/>
          </a:xfrm>
          <a:prstGeom prst="rect">
            <a:avLst/>
          </a:prstGeom>
          <a:noFill/>
        </p:spPr>
        <p:txBody>
          <a:bodyPr wrap="square" rtlCol="0">
            <a:spAutoFit/>
          </a:bodyPr>
          <a:lstStyle/>
          <a:p>
            <a:r>
              <a:rPr lang="en-US" sz="1200" dirty="0" smtClean="0"/>
              <a:t>References:  Deming, (2000: 23:101) ; Deming, (1994:92)</a:t>
            </a:r>
            <a:endParaRPr lang="en-GB" sz="1200" dirty="0"/>
          </a:p>
        </p:txBody>
      </p:sp>
      <p:sp>
        <p:nvSpPr>
          <p:cNvPr id="30" name="Right Arrow 29"/>
          <p:cNvSpPr/>
          <p:nvPr/>
        </p:nvSpPr>
        <p:spPr>
          <a:xfrm rot="16200000">
            <a:off x="-612576" y="2924944"/>
            <a:ext cx="3672408" cy="93610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31" name="Right Arrow 30"/>
          <p:cNvSpPr/>
          <p:nvPr/>
        </p:nvSpPr>
        <p:spPr>
          <a:xfrm rot="16200000">
            <a:off x="2519772" y="4473116"/>
            <a:ext cx="576064" cy="93610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32" name="Right Arrow 31"/>
          <p:cNvSpPr/>
          <p:nvPr/>
        </p:nvSpPr>
        <p:spPr>
          <a:xfrm rot="16200000" flipH="1">
            <a:off x="4463988" y="4977172"/>
            <a:ext cx="432048" cy="93610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33" name="Right Arrow 32"/>
          <p:cNvSpPr/>
          <p:nvPr/>
        </p:nvSpPr>
        <p:spPr>
          <a:xfrm rot="16200000">
            <a:off x="5724128" y="4365104"/>
            <a:ext cx="792088" cy="93610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34" name="Right Arrow 33"/>
          <p:cNvSpPr/>
          <p:nvPr/>
        </p:nvSpPr>
        <p:spPr>
          <a:xfrm rot="16200000" flipH="1">
            <a:off x="7128284" y="4977172"/>
            <a:ext cx="432048" cy="93610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cxnSp>
        <p:nvCxnSpPr>
          <p:cNvPr id="42" name="Straight Connector 41"/>
          <p:cNvCxnSpPr/>
          <p:nvPr/>
        </p:nvCxnSpPr>
        <p:spPr>
          <a:xfrm>
            <a:off x="539552" y="4581128"/>
            <a:ext cx="7488832"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5508104" y="4005064"/>
            <a:ext cx="2520280" cy="369332"/>
          </a:xfrm>
          <a:prstGeom prst="rect">
            <a:avLst/>
          </a:prstGeom>
          <a:noFill/>
        </p:spPr>
        <p:txBody>
          <a:bodyPr wrap="square" rtlCol="0">
            <a:spAutoFit/>
          </a:bodyPr>
          <a:lstStyle/>
          <a:p>
            <a:r>
              <a:rPr lang="en-US" dirty="0" smtClean="0"/>
              <a:t>System Performance</a:t>
            </a:r>
            <a:endParaRPr lang="en-GB" dirty="0"/>
          </a:p>
        </p:txBody>
      </p:sp>
      <p:sp>
        <p:nvSpPr>
          <p:cNvPr id="44" name="Rectangle 43"/>
          <p:cNvSpPr/>
          <p:nvPr/>
        </p:nvSpPr>
        <p:spPr>
          <a:xfrm>
            <a:off x="2555776" y="1556792"/>
            <a:ext cx="6588224" cy="1754326"/>
          </a:xfrm>
          <a:prstGeom prst="rect">
            <a:avLst/>
          </a:prstGeom>
        </p:spPr>
        <p:txBody>
          <a:bodyPr wrap="square">
            <a:spAutoFit/>
          </a:bodyPr>
          <a:lstStyle/>
          <a:p>
            <a:pPr>
              <a:buFont typeface="Arial" pitchFamily="34" charset="0"/>
              <a:buChar char="•"/>
              <a:defRPr/>
            </a:pPr>
            <a:r>
              <a:rPr lang="en-US" dirty="0" smtClean="0"/>
              <a:t>The one who is under the goal tries to compete and beat the better one </a:t>
            </a:r>
          </a:p>
          <a:p>
            <a:pPr>
              <a:buFont typeface="Arial" pitchFamily="34" charset="0"/>
              <a:buChar char="•"/>
              <a:defRPr/>
            </a:pPr>
            <a:r>
              <a:rPr lang="en-US" dirty="0" smtClean="0"/>
              <a:t>Everyone propels for his own good</a:t>
            </a:r>
          </a:p>
          <a:p>
            <a:pPr>
              <a:buFont typeface="Arial" pitchFamily="34" charset="0"/>
              <a:buChar char="•"/>
              <a:defRPr/>
            </a:pPr>
            <a:r>
              <a:rPr lang="en-US" dirty="0" smtClean="0"/>
              <a:t>Doing well in the system not for the system</a:t>
            </a:r>
          </a:p>
          <a:p>
            <a:pPr>
              <a:buFont typeface="Arial" pitchFamily="34" charset="0"/>
              <a:buChar char="•"/>
              <a:defRPr/>
            </a:pPr>
            <a:r>
              <a:rPr lang="en-US" dirty="0" smtClean="0"/>
              <a:t>Short term thinking for achieving the targets</a:t>
            </a:r>
            <a:endParaRPr lang="en-GB" dirty="0" smtClean="0"/>
          </a:p>
          <a:p>
            <a:pPr>
              <a:buFont typeface="Arial" pitchFamily="34" charset="0"/>
              <a:buChar char="•"/>
              <a:defRPr/>
            </a:pPr>
            <a:endParaRPr lang="en-GB" dirty="0" smtClean="0"/>
          </a:p>
        </p:txBody>
      </p:sp>
      <p:grpSp>
        <p:nvGrpSpPr>
          <p:cNvPr id="50" name="Group 49"/>
          <p:cNvGrpSpPr/>
          <p:nvPr/>
        </p:nvGrpSpPr>
        <p:grpSpPr>
          <a:xfrm>
            <a:off x="323528" y="1340768"/>
            <a:ext cx="7992888" cy="4896544"/>
            <a:chOff x="323528" y="1340768"/>
            <a:chExt cx="7992888" cy="4896544"/>
          </a:xfrm>
        </p:grpSpPr>
        <p:grpSp>
          <p:nvGrpSpPr>
            <p:cNvPr id="46" name="Group 45"/>
            <p:cNvGrpSpPr/>
            <p:nvPr/>
          </p:nvGrpSpPr>
          <p:grpSpPr>
            <a:xfrm>
              <a:off x="323528" y="1340768"/>
              <a:ext cx="7992888" cy="4896544"/>
              <a:chOff x="323528" y="1340768"/>
              <a:chExt cx="7992888" cy="4896544"/>
            </a:xfrm>
          </p:grpSpPr>
          <p:cxnSp>
            <p:nvCxnSpPr>
              <p:cNvPr id="11" name="Straight Connector 10"/>
              <p:cNvCxnSpPr/>
              <p:nvPr/>
            </p:nvCxnSpPr>
            <p:spPr>
              <a:xfrm rot="5400000">
                <a:off x="-1908720" y="3789040"/>
                <a:ext cx="48965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39552" y="5229200"/>
                <a:ext cx="77768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23528" y="48691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23528" y="458112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23528" y="422108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23528" y="393305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3528" y="364502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3528" y="3356992"/>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3528" y="30689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3528" y="2780928"/>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3568" y="5589240"/>
                <a:ext cx="1512168" cy="461665"/>
              </a:xfrm>
              <a:prstGeom prst="rect">
                <a:avLst/>
              </a:prstGeom>
              <a:noFill/>
            </p:spPr>
            <p:txBody>
              <a:bodyPr wrap="square" rtlCol="0">
                <a:spAutoFit/>
              </a:bodyPr>
              <a:lstStyle/>
              <a:p>
                <a:r>
                  <a:rPr lang="en-US" sz="1200" dirty="0" err="1" smtClean="0"/>
                  <a:t>Aditi</a:t>
                </a:r>
                <a:endParaRPr lang="en-US" sz="1200" dirty="0" smtClean="0"/>
              </a:p>
              <a:p>
                <a:r>
                  <a:rPr lang="en-US" sz="1200" dirty="0" smtClean="0"/>
                  <a:t>(Purchasing)</a:t>
                </a:r>
                <a:endParaRPr lang="en-GB" sz="1200" dirty="0"/>
              </a:p>
            </p:txBody>
          </p:sp>
          <p:sp>
            <p:nvSpPr>
              <p:cNvPr id="26" name="TextBox 25"/>
              <p:cNvSpPr txBox="1"/>
              <p:nvPr/>
            </p:nvSpPr>
            <p:spPr>
              <a:xfrm>
                <a:off x="2123728" y="5589240"/>
                <a:ext cx="1512168" cy="461665"/>
              </a:xfrm>
              <a:prstGeom prst="rect">
                <a:avLst/>
              </a:prstGeom>
              <a:noFill/>
            </p:spPr>
            <p:txBody>
              <a:bodyPr wrap="square" rtlCol="0">
                <a:spAutoFit/>
              </a:bodyPr>
              <a:lstStyle/>
              <a:p>
                <a:r>
                  <a:rPr lang="en-US" sz="1200" dirty="0" smtClean="0"/>
                  <a:t>Lucy</a:t>
                </a:r>
              </a:p>
              <a:p>
                <a:r>
                  <a:rPr lang="en-US" sz="1200" dirty="0" smtClean="0"/>
                  <a:t>(Manufacturing)</a:t>
                </a:r>
                <a:endParaRPr lang="en-GB" sz="1200" dirty="0"/>
              </a:p>
            </p:txBody>
          </p:sp>
          <p:sp>
            <p:nvSpPr>
              <p:cNvPr id="27" name="TextBox 26"/>
              <p:cNvSpPr txBox="1"/>
              <p:nvPr/>
            </p:nvSpPr>
            <p:spPr>
              <a:xfrm>
                <a:off x="3851920" y="5589240"/>
                <a:ext cx="1728192" cy="523220"/>
              </a:xfrm>
              <a:prstGeom prst="rect">
                <a:avLst/>
              </a:prstGeom>
              <a:noFill/>
            </p:spPr>
            <p:txBody>
              <a:bodyPr wrap="square" rtlCol="0">
                <a:spAutoFit/>
              </a:bodyPr>
              <a:lstStyle/>
              <a:p>
                <a:r>
                  <a:rPr lang="en-US" sz="1400" dirty="0" smtClean="0"/>
                  <a:t>Nadia</a:t>
                </a:r>
              </a:p>
              <a:p>
                <a:r>
                  <a:rPr lang="en-US" sz="1400" dirty="0" smtClean="0"/>
                  <a:t>(Marketing/Sales)</a:t>
                </a:r>
                <a:endParaRPr lang="en-GB" sz="1400" dirty="0"/>
              </a:p>
            </p:txBody>
          </p:sp>
          <p:sp>
            <p:nvSpPr>
              <p:cNvPr id="28" name="TextBox 27"/>
              <p:cNvSpPr txBox="1"/>
              <p:nvPr/>
            </p:nvSpPr>
            <p:spPr>
              <a:xfrm>
                <a:off x="5724128" y="5589240"/>
                <a:ext cx="1080120" cy="523220"/>
              </a:xfrm>
              <a:prstGeom prst="rect">
                <a:avLst/>
              </a:prstGeom>
              <a:noFill/>
            </p:spPr>
            <p:txBody>
              <a:bodyPr wrap="square" rtlCol="0">
                <a:spAutoFit/>
              </a:bodyPr>
              <a:lstStyle/>
              <a:p>
                <a:r>
                  <a:rPr lang="en-US" sz="1400" dirty="0" err="1" smtClean="0"/>
                  <a:t>Zain</a:t>
                </a:r>
                <a:endParaRPr lang="en-US" sz="1400" dirty="0" smtClean="0"/>
              </a:p>
              <a:p>
                <a:r>
                  <a:rPr lang="en-US" sz="1400" dirty="0" smtClean="0"/>
                  <a:t>(Logistics)</a:t>
                </a:r>
                <a:endParaRPr lang="en-GB" sz="1400" dirty="0"/>
              </a:p>
            </p:txBody>
          </p:sp>
          <p:sp>
            <p:nvSpPr>
              <p:cNvPr id="29" name="TextBox 28"/>
              <p:cNvSpPr txBox="1"/>
              <p:nvPr/>
            </p:nvSpPr>
            <p:spPr>
              <a:xfrm>
                <a:off x="6948264" y="5589240"/>
                <a:ext cx="1008112" cy="523220"/>
              </a:xfrm>
              <a:prstGeom prst="rect">
                <a:avLst/>
              </a:prstGeom>
              <a:noFill/>
            </p:spPr>
            <p:txBody>
              <a:bodyPr wrap="square" rtlCol="0">
                <a:spAutoFit/>
              </a:bodyPr>
              <a:lstStyle/>
              <a:p>
                <a:r>
                  <a:rPr lang="en-US" sz="1400" dirty="0" err="1" smtClean="0"/>
                  <a:t>Usama</a:t>
                </a:r>
                <a:endParaRPr lang="en-US" sz="1400" dirty="0" smtClean="0"/>
              </a:p>
              <a:p>
                <a:r>
                  <a:rPr lang="en-US" sz="1400" dirty="0" smtClean="0"/>
                  <a:t>(Service)</a:t>
                </a:r>
                <a:endParaRPr lang="en-GB" sz="1400" dirty="0"/>
              </a:p>
            </p:txBody>
          </p:sp>
          <p:cxnSp>
            <p:nvCxnSpPr>
              <p:cNvPr id="36" name="Straight Connector 35"/>
              <p:cNvCxnSpPr/>
              <p:nvPr/>
            </p:nvCxnSpPr>
            <p:spPr>
              <a:xfrm>
                <a:off x="323528" y="249289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23528" y="220486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3528" y="1916832"/>
                <a:ext cx="216024"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a:xfrm>
              <a:off x="323528" y="544522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23528" y="5733256"/>
              <a:ext cx="21602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70992" y="1196752"/>
            <a:ext cx="9073008" cy="3385542"/>
          </a:xfrm>
          <a:prstGeom prst="rect">
            <a:avLst/>
          </a:prstGeom>
          <a:noFill/>
        </p:spPr>
        <p:txBody>
          <a:bodyPr wrap="square" rtlCol="0">
            <a:spAutoFit/>
          </a:bodyPr>
          <a:lstStyle/>
          <a:p>
            <a:r>
              <a:rPr lang="en-US" b="1" dirty="0" smtClean="0"/>
              <a:t>P.1:Create constancy of purpose for staying in business</a:t>
            </a:r>
          </a:p>
          <a:p>
            <a:endParaRPr lang="en-US" sz="1600" dirty="0" smtClean="0"/>
          </a:p>
          <a:p>
            <a:r>
              <a:rPr lang="en-US" sz="1600" dirty="0" smtClean="0"/>
              <a:t>P.3:Eliminate inspection by building quality from the first point</a:t>
            </a:r>
          </a:p>
          <a:p>
            <a:endParaRPr lang="en-US" sz="1600" dirty="0" smtClean="0"/>
          </a:p>
          <a:p>
            <a:r>
              <a:rPr lang="en-US" b="1" dirty="0" smtClean="0"/>
              <a:t>P.4: End the practice of awarding business on the basis of price</a:t>
            </a:r>
          </a:p>
          <a:p>
            <a:endParaRPr lang="en-US" sz="1600" dirty="0" smtClean="0"/>
          </a:p>
          <a:p>
            <a:r>
              <a:rPr lang="en-US" sz="1600" dirty="0" smtClean="0"/>
              <a:t>P.5:improve constantly the system of production for decreasing the total costs</a:t>
            </a:r>
          </a:p>
          <a:p>
            <a:endParaRPr lang="en-US" sz="1600" dirty="0" smtClean="0"/>
          </a:p>
          <a:p>
            <a:r>
              <a:rPr lang="en-US" sz="1600" b="1" dirty="0" smtClean="0"/>
              <a:t>P.9: Break </a:t>
            </a:r>
            <a:r>
              <a:rPr lang="en-US" b="1" dirty="0" smtClean="0"/>
              <a:t>down</a:t>
            </a:r>
            <a:r>
              <a:rPr lang="en-US" sz="1600" b="1" dirty="0" smtClean="0"/>
              <a:t> barriers between department</a:t>
            </a:r>
          </a:p>
          <a:p>
            <a:endParaRPr lang="en-US" sz="1600" dirty="0" smtClean="0"/>
          </a:p>
          <a:p>
            <a:r>
              <a:rPr lang="en-US" b="1" dirty="0" smtClean="0"/>
              <a:t>P.11: Eliminate quotas and management by objectives. Substitute leadership</a:t>
            </a:r>
          </a:p>
          <a:p>
            <a:endParaRPr lang="en-US" sz="1600" dirty="0" smtClean="0"/>
          </a:p>
          <a:p>
            <a:r>
              <a:rPr lang="en-US" sz="1600" dirty="0" smtClean="0"/>
              <a:t>P.14: Put everyone to accomplish transformation</a:t>
            </a:r>
            <a:endParaRPr lang="en-GB" sz="1600" dirty="0"/>
          </a:p>
        </p:txBody>
      </p:sp>
      <p:sp>
        <p:nvSpPr>
          <p:cNvPr id="39" name="TextBox 38"/>
          <p:cNvSpPr txBox="1"/>
          <p:nvPr/>
        </p:nvSpPr>
        <p:spPr>
          <a:xfrm>
            <a:off x="1115616" y="3501008"/>
            <a:ext cx="6840760" cy="369332"/>
          </a:xfrm>
          <a:prstGeom prst="rect">
            <a:avLst/>
          </a:prstGeom>
          <a:noFill/>
        </p:spPr>
        <p:txBody>
          <a:bodyPr wrap="square" rtlCol="0">
            <a:spAutoFit/>
          </a:bodyPr>
          <a:lstStyle/>
          <a:p>
            <a:pPr algn="ctr"/>
            <a:r>
              <a:rPr lang="en-US" dirty="0" smtClean="0"/>
              <a:t>Vagelis (Fear)</a:t>
            </a:r>
            <a:endParaRPr lang="en-GB" dirty="0"/>
          </a:p>
        </p:txBody>
      </p:sp>
      <p:pic>
        <p:nvPicPr>
          <p:cNvPr id="1027" name="Picture 3"/>
          <p:cNvPicPr>
            <a:picLocks noChangeAspect="1" noChangeArrowheads="1"/>
          </p:cNvPicPr>
          <p:nvPr/>
        </p:nvPicPr>
        <p:blipFill>
          <a:blip r:embed="rId3" cstate="print"/>
          <a:srcRect/>
          <a:stretch>
            <a:fillRect/>
          </a:stretch>
        </p:blipFill>
        <p:spPr bwMode="auto">
          <a:xfrm>
            <a:off x="3275856" y="1196752"/>
            <a:ext cx="3240360" cy="2196244"/>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ox(in)">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box(in)">
                                      <p:cBhvr>
                                        <p:cTn id="12" dur="500"/>
                                        <p:tgtEl>
                                          <p:spTgt spid="50"/>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box(in)">
                                      <p:cBhvr>
                                        <p:cTn id="15" dur="500"/>
                                        <p:tgtEl>
                                          <p:spTgt spid="39"/>
                                        </p:tgtEl>
                                      </p:cBhvr>
                                    </p:animEffect>
                                  </p:childTnLst>
                                </p:cTn>
                              </p:par>
                              <p:par>
                                <p:cTn id="16" presetID="5" presetClass="exit" presetSubtype="10" fill="hold" grpId="2" nodeType="withEffect">
                                  <p:stCondLst>
                                    <p:cond delay="0"/>
                                  </p:stCondLst>
                                  <p:childTnLst>
                                    <p:animEffect transition="out" filter="checkerboard(across)">
                                      <p:cBhvr>
                                        <p:cTn id="17" dur="500"/>
                                        <p:tgtEl>
                                          <p:spTgt spid="44"/>
                                        </p:tgtEl>
                                      </p:cBhvr>
                                    </p:animEffect>
                                    <p:set>
                                      <p:cBhvr>
                                        <p:cTn id="18" dur="1" fill="hold">
                                          <p:stCondLst>
                                            <p:cond delay="499"/>
                                          </p:stCondLst>
                                        </p:cTn>
                                        <p:tgtEl>
                                          <p:spTgt spid="44"/>
                                        </p:tgtEl>
                                        <p:attrNameLst>
                                          <p:attrName>style.visibility</p:attrName>
                                        </p:attrNameLst>
                                      </p:cBhvr>
                                      <p:to>
                                        <p:strVal val="hidden"/>
                                      </p:to>
                                    </p:set>
                                  </p:childTnLst>
                                </p:cTn>
                              </p:par>
                              <p:par>
                                <p:cTn id="19" presetID="4" presetClass="entr" presetSubtype="16"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box(in)">
                                      <p:cBhvr>
                                        <p:cTn id="21" dur="500"/>
                                        <p:tgtEl>
                                          <p:spTgt spid="1027"/>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checkerboard(across)">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checkerboard(across)">
                                      <p:cBhvr>
                                        <p:cTn id="31" dur="500"/>
                                        <p:tgtEl>
                                          <p:spTgt spid="31"/>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diamond(in)">
                                      <p:cBhvr>
                                        <p:cTn id="36" dur="10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checkerboard(across)">
                                      <p:cBhvr>
                                        <p:cTn id="41" dur="1000"/>
                                        <p:tgtEl>
                                          <p:spTgt spid="33"/>
                                        </p:tgtEl>
                                      </p:cBhvr>
                                    </p:animEffect>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diamond(in)">
                                      <p:cBhvr>
                                        <p:cTn id="46" dur="10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nodeType="click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checkerboard(across)">
                                      <p:cBhvr>
                                        <p:cTn id="51" dur="500"/>
                                        <p:tgtEl>
                                          <p:spTgt spid="42"/>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checkerboard(across)">
                                      <p:cBhvr>
                                        <p:cTn id="54" dur="500"/>
                                        <p:tgtEl>
                                          <p:spTgt spid="43"/>
                                        </p:tgtEl>
                                      </p:cBhvr>
                                    </p:animEffect>
                                  </p:childTnLst>
                                </p:cTn>
                              </p:par>
                            </p:childTnLst>
                          </p:cTn>
                        </p:par>
                      </p:childTnLst>
                    </p:cTn>
                  </p:par>
                  <p:par>
                    <p:cTn id="55" fill="hold">
                      <p:stCondLst>
                        <p:cond delay="indefinite"/>
                      </p:stCondLst>
                      <p:childTnLst>
                        <p:par>
                          <p:cTn id="56" fill="hold">
                            <p:stCondLst>
                              <p:cond delay="0"/>
                            </p:stCondLst>
                            <p:childTnLst>
                              <p:par>
                                <p:cTn id="57" presetID="5" presetClass="exit" presetSubtype="10" fill="hold" grpId="1" nodeType="clickEffect">
                                  <p:stCondLst>
                                    <p:cond delay="0"/>
                                  </p:stCondLst>
                                  <p:childTnLst>
                                    <p:animEffect transition="out" filter="checkerboard(across)">
                                      <p:cBhvr>
                                        <p:cTn id="58" dur="500"/>
                                        <p:tgtEl>
                                          <p:spTgt spid="30"/>
                                        </p:tgtEl>
                                      </p:cBhvr>
                                    </p:animEffect>
                                    <p:set>
                                      <p:cBhvr>
                                        <p:cTn id="59" dur="1" fill="hold">
                                          <p:stCondLst>
                                            <p:cond delay="499"/>
                                          </p:stCondLst>
                                        </p:cTn>
                                        <p:tgtEl>
                                          <p:spTgt spid="30"/>
                                        </p:tgtEl>
                                        <p:attrNameLst>
                                          <p:attrName>style.visibility</p:attrName>
                                        </p:attrNameLst>
                                      </p:cBhvr>
                                      <p:to>
                                        <p:strVal val="hidden"/>
                                      </p:to>
                                    </p:set>
                                  </p:childTnLst>
                                </p:cTn>
                              </p:par>
                              <p:par>
                                <p:cTn id="60" presetID="5" presetClass="exit" presetSubtype="10" fill="hold" grpId="1" nodeType="withEffect">
                                  <p:stCondLst>
                                    <p:cond delay="0"/>
                                  </p:stCondLst>
                                  <p:childTnLst>
                                    <p:animEffect transition="out" filter="checkerboard(across)">
                                      <p:cBhvr>
                                        <p:cTn id="61" dur="500"/>
                                        <p:tgtEl>
                                          <p:spTgt spid="31"/>
                                        </p:tgtEl>
                                      </p:cBhvr>
                                    </p:animEffect>
                                    <p:set>
                                      <p:cBhvr>
                                        <p:cTn id="62" dur="1" fill="hold">
                                          <p:stCondLst>
                                            <p:cond delay="499"/>
                                          </p:stCondLst>
                                        </p:cTn>
                                        <p:tgtEl>
                                          <p:spTgt spid="31"/>
                                        </p:tgtEl>
                                        <p:attrNameLst>
                                          <p:attrName>style.visibility</p:attrName>
                                        </p:attrNameLst>
                                      </p:cBhvr>
                                      <p:to>
                                        <p:strVal val="hidden"/>
                                      </p:to>
                                    </p:set>
                                  </p:childTnLst>
                                </p:cTn>
                              </p:par>
                              <p:par>
                                <p:cTn id="63" presetID="5" presetClass="exit" presetSubtype="10" fill="hold" grpId="1" nodeType="withEffect">
                                  <p:stCondLst>
                                    <p:cond delay="0"/>
                                  </p:stCondLst>
                                  <p:childTnLst>
                                    <p:animEffect transition="out" filter="checkerboard(across)">
                                      <p:cBhvr>
                                        <p:cTn id="64" dur="500"/>
                                        <p:tgtEl>
                                          <p:spTgt spid="32"/>
                                        </p:tgtEl>
                                      </p:cBhvr>
                                    </p:animEffect>
                                    <p:set>
                                      <p:cBhvr>
                                        <p:cTn id="65" dur="1" fill="hold">
                                          <p:stCondLst>
                                            <p:cond delay="499"/>
                                          </p:stCondLst>
                                        </p:cTn>
                                        <p:tgtEl>
                                          <p:spTgt spid="32"/>
                                        </p:tgtEl>
                                        <p:attrNameLst>
                                          <p:attrName>style.visibility</p:attrName>
                                        </p:attrNameLst>
                                      </p:cBhvr>
                                      <p:to>
                                        <p:strVal val="hidden"/>
                                      </p:to>
                                    </p:set>
                                  </p:childTnLst>
                                </p:cTn>
                              </p:par>
                              <p:par>
                                <p:cTn id="66" presetID="5" presetClass="exit" presetSubtype="10" fill="hold" nodeType="withEffect">
                                  <p:stCondLst>
                                    <p:cond delay="0"/>
                                  </p:stCondLst>
                                  <p:childTnLst>
                                    <p:animEffect transition="out" filter="checkerboard(across)">
                                      <p:cBhvr>
                                        <p:cTn id="67" dur="500"/>
                                        <p:tgtEl>
                                          <p:spTgt spid="42"/>
                                        </p:tgtEl>
                                      </p:cBhvr>
                                    </p:animEffect>
                                    <p:set>
                                      <p:cBhvr>
                                        <p:cTn id="68" dur="1" fill="hold">
                                          <p:stCondLst>
                                            <p:cond delay="499"/>
                                          </p:stCondLst>
                                        </p:cTn>
                                        <p:tgtEl>
                                          <p:spTgt spid="42"/>
                                        </p:tgtEl>
                                        <p:attrNameLst>
                                          <p:attrName>style.visibility</p:attrName>
                                        </p:attrNameLst>
                                      </p:cBhvr>
                                      <p:to>
                                        <p:strVal val="hidden"/>
                                      </p:to>
                                    </p:set>
                                  </p:childTnLst>
                                </p:cTn>
                              </p:par>
                              <p:par>
                                <p:cTn id="69" presetID="5" presetClass="exit" presetSubtype="10" fill="hold" grpId="1" nodeType="withEffect">
                                  <p:stCondLst>
                                    <p:cond delay="0"/>
                                  </p:stCondLst>
                                  <p:childTnLst>
                                    <p:animEffect transition="out" filter="checkerboard(across)">
                                      <p:cBhvr>
                                        <p:cTn id="70" dur="500"/>
                                        <p:tgtEl>
                                          <p:spTgt spid="33"/>
                                        </p:tgtEl>
                                      </p:cBhvr>
                                    </p:animEffect>
                                    <p:set>
                                      <p:cBhvr>
                                        <p:cTn id="71" dur="1" fill="hold">
                                          <p:stCondLst>
                                            <p:cond delay="499"/>
                                          </p:stCondLst>
                                        </p:cTn>
                                        <p:tgtEl>
                                          <p:spTgt spid="33"/>
                                        </p:tgtEl>
                                        <p:attrNameLst>
                                          <p:attrName>style.visibility</p:attrName>
                                        </p:attrNameLst>
                                      </p:cBhvr>
                                      <p:to>
                                        <p:strVal val="hidden"/>
                                      </p:to>
                                    </p:set>
                                  </p:childTnLst>
                                </p:cTn>
                              </p:par>
                              <p:par>
                                <p:cTn id="72" presetID="5" presetClass="exit" presetSubtype="10" fill="hold" grpId="1" nodeType="withEffect">
                                  <p:stCondLst>
                                    <p:cond delay="0"/>
                                  </p:stCondLst>
                                  <p:childTnLst>
                                    <p:animEffect transition="out" filter="checkerboard(across)">
                                      <p:cBhvr>
                                        <p:cTn id="73" dur="500"/>
                                        <p:tgtEl>
                                          <p:spTgt spid="34"/>
                                        </p:tgtEl>
                                      </p:cBhvr>
                                    </p:animEffect>
                                    <p:set>
                                      <p:cBhvr>
                                        <p:cTn id="74" dur="1" fill="hold">
                                          <p:stCondLst>
                                            <p:cond delay="499"/>
                                          </p:stCondLst>
                                        </p:cTn>
                                        <p:tgtEl>
                                          <p:spTgt spid="34"/>
                                        </p:tgtEl>
                                        <p:attrNameLst>
                                          <p:attrName>style.visibility</p:attrName>
                                        </p:attrNameLst>
                                      </p:cBhvr>
                                      <p:to>
                                        <p:strVal val="hidden"/>
                                      </p:to>
                                    </p:set>
                                  </p:childTnLst>
                                </p:cTn>
                              </p:par>
                              <p:par>
                                <p:cTn id="75" presetID="5" presetClass="exit" presetSubtype="10" fill="hold" grpId="1" nodeType="withEffect">
                                  <p:stCondLst>
                                    <p:cond delay="0"/>
                                  </p:stCondLst>
                                  <p:childTnLst>
                                    <p:animEffect transition="out" filter="checkerboard(across)">
                                      <p:cBhvr>
                                        <p:cTn id="76" dur="500"/>
                                        <p:tgtEl>
                                          <p:spTgt spid="44"/>
                                        </p:tgtEl>
                                      </p:cBhvr>
                                    </p:animEffect>
                                    <p:set>
                                      <p:cBhvr>
                                        <p:cTn id="77" dur="1" fill="hold">
                                          <p:stCondLst>
                                            <p:cond delay="499"/>
                                          </p:stCondLst>
                                        </p:cTn>
                                        <p:tgtEl>
                                          <p:spTgt spid="44"/>
                                        </p:tgtEl>
                                        <p:attrNameLst>
                                          <p:attrName>style.visibility</p:attrName>
                                        </p:attrNameLst>
                                      </p:cBhvr>
                                      <p:to>
                                        <p:strVal val="hidden"/>
                                      </p:to>
                                    </p:set>
                                  </p:childTnLst>
                                </p:cTn>
                              </p:par>
                              <p:par>
                                <p:cTn id="78" presetID="8" presetClass="exit" presetSubtype="16" fill="hold" grpId="1" nodeType="withEffect">
                                  <p:stCondLst>
                                    <p:cond delay="0"/>
                                  </p:stCondLst>
                                  <p:childTnLst>
                                    <p:animEffect transition="out" filter="diamond(in)">
                                      <p:cBhvr>
                                        <p:cTn id="79" dur="500"/>
                                        <p:tgtEl>
                                          <p:spTgt spid="43"/>
                                        </p:tgtEl>
                                      </p:cBhvr>
                                    </p:animEffect>
                                    <p:set>
                                      <p:cBhvr>
                                        <p:cTn id="80" dur="1" fill="hold">
                                          <p:stCondLst>
                                            <p:cond delay="499"/>
                                          </p:stCondLst>
                                        </p:cTn>
                                        <p:tgtEl>
                                          <p:spTgt spid="43"/>
                                        </p:tgtEl>
                                        <p:attrNameLst>
                                          <p:attrName>style.visibility</p:attrName>
                                        </p:attrNameLst>
                                      </p:cBhvr>
                                      <p:to>
                                        <p:strVal val="hidden"/>
                                      </p:to>
                                    </p:set>
                                  </p:childTnLst>
                                </p:cTn>
                              </p:par>
                              <p:par>
                                <p:cTn id="81" presetID="4" presetClass="exit" presetSubtype="16" fill="hold" nodeType="withEffect">
                                  <p:stCondLst>
                                    <p:cond delay="0"/>
                                  </p:stCondLst>
                                  <p:childTnLst>
                                    <p:animEffect transition="out" filter="box(in)">
                                      <p:cBhvr>
                                        <p:cTn id="82" dur="500"/>
                                        <p:tgtEl>
                                          <p:spTgt spid="50"/>
                                        </p:tgtEl>
                                      </p:cBhvr>
                                    </p:animEffect>
                                    <p:set>
                                      <p:cBhvr>
                                        <p:cTn id="83" dur="1" fill="hold">
                                          <p:stCondLst>
                                            <p:cond delay="499"/>
                                          </p:stCondLst>
                                        </p:cTn>
                                        <p:tgtEl>
                                          <p:spTgt spid="50"/>
                                        </p:tgtEl>
                                        <p:attrNameLst>
                                          <p:attrName>style.visibility</p:attrName>
                                        </p:attrNameLst>
                                      </p:cBhvr>
                                      <p:to>
                                        <p:strVal val="hidden"/>
                                      </p:to>
                                    </p:set>
                                  </p:childTnLst>
                                </p:cTn>
                              </p:par>
                              <p:par>
                                <p:cTn id="84" presetID="5" presetClass="exit" presetSubtype="10" fill="hold" nodeType="withEffect">
                                  <p:stCondLst>
                                    <p:cond delay="0"/>
                                  </p:stCondLst>
                                  <p:childTnLst>
                                    <p:animEffect transition="out" filter="checkerboard(across)">
                                      <p:cBhvr>
                                        <p:cTn id="85" dur="500"/>
                                        <p:tgtEl>
                                          <p:spTgt spid="1027"/>
                                        </p:tgtEl>
                                      </p:cBhvr>
                                    </p:animEffect>
                                    <p:set>
                                      <p:cBhvr>
                                        <p:cTn id="86" dur="1" fill="hold">
                                          <p:stCondLst>
                                            <p:cond delay="499"/>
                                          </p:stCondLst>
                                        </p:cTn>
                                        <p:tgtEl>
                                          <p:spTgt spid="1027"/>
                                        </p:tgtEl>
                                        <p:attrNameLst>
                                          <p:attrName>style.visibility</p:attrName>
                                        </p:attrNameLst>
                                      </p:cBhvr>
                                      <p:to>
                                        <p:strVal val="hidden"/>
                                      </p:to>
                                    </p:set>
                                  </p:childTnLst>
                                </p:cTn>
                              </p:par>
                              <p:par>
                                <p:cTn id="87" presetID="5" presetClass="exit" presetSubtype="10" fill="hold" grpId="1" nodeType="withEffect">
                                  <p:stCondLst>
                                    <p:cond delay="0"/>
                                  </p:stCondLst>
                                  <p:childTnLst>
                                    <p:animEffect transition="out" filter="checkerboard(across)">
                                      <p:cBhvr>
                                        <p:cTn id="88" dur="500"/>
                                        <p:tgtEl>
                                          <p:spTgt spid="39"/>
                                        </p:tgtEl>
                                      </p:cBhvr>
                                    </p:animEffect>
                                    <p:set>
                                      <p:cBhvr>
                                        <p:cTn id="89" dur="1" fill="hold">
                                          <p:stCondLst>
                                            <p:cond delay="499"/>
                                          </p:stCondLst>
                                        </p:cTn>
                                        <p:tgtEl>
                                          <p:spTgt spid="39"/>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2" presetClass="entr" presetSubtype="4" fill="hold" grpId="0" nodeType="click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additive="base">
                                        <p:cTn id="94" dur="500" fill="hold"/>
                                        <p:tgtEl>
                                          <p:spTgt spid="49"/>
                                        </p:tgtEl>
                                        <p:attrNameLst>
                                          <p:attrName>ppt_x</p:attrName>
                                        </p:attrNameLst>
                                      </p:cBhvr>
                                      <p:tavLst>
                                        <p:tav tm="0">
                                          <p:val>
                                            <p:strVal val="#ppt_x"/>
                                          </p:val>
                                        </p:tav>
                                        <p:tav tm="100000">
                                          <p:val>
                                            <p:strVal val="#ppt_x"/>
                                          </p:val>
                                        </p:tav>
                                      </p:tavLst>
                                    </p:anim>
                                    <p:anim calcmode="lin" valueType="num">
                                      <p:cBhvr additive="base">
                                        <p:cTn id="9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43" grpId="0"/>
      <p:bldP spid="43" grpId="1"/>
      <p:bldP spid="44" grpId="0"/>
      <p:bldP spid="44" grpId="1"/>
      <p:bldP spid="44" grpId="2"/>
      <p:bldP spid="49" grpId="0"/>
      <p:bldP spid="39" grpId="0"/>
      <p:bldP spid="3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Appreciation for a system</a:t>
            </a:r>
            <a:br>
              <a:rPr lang="en-US" dirty="0" smtClean="0"/>
            </a:br>
            <a:endParaRPr lang="en-GB" dirty="0"/>
          </a:p>
        </p:txBody>
      </p:sp>
      <p:sp>
        <p:nvSpPr>
          <p:cNvPr id="5" name="TextBox 4"/>
          <p:cNvSpPr txBox="1"/>
          <p:nvPr/>
        </p:nvSpPr>
        <p:spPr>
          <a:xfrm>
            <a:off x="0" y="6381328"/>
            <a:ext cx="4283968" cy="276999"/>
          </a:xfrm>
          <a:prstGeom prst="rect">
            <a:avLst/>
          </a:prstGeom>
          <a:noFill/>
        </p:spPr>
        <p:txBody>
          <a:bodyPr wrap="square" rtlCol="0">
            <a:spAutoFit/>
          </a:bodyPr>
          <a:lstStyle/>
          <a:p>
            <a:r>
              <a:rPr lang="en-US" sz="1200" dirty="0" smtClean="0"/>
              <a:t>References:  Deming, (2000: 23:101) ; Deming, (1994:92)</a:t>
            </a:r>
            <a:endParaRPr lang="en-GB" sz="1200" dirty="0"/>
          </a:p>
        </p:txBody>
      </p:sp>
      <p:grpSp>
        <p:nvGrpSpPr>
          <p:cNvPr id="38" name="Group 37"/>
          <p:cNvGrpSpPr/>
          <p:nvPr/>
        </p:nvGrpSpPr>
        <p:grpSpPr>
          <a:xfrm>
            <a:off x="323528" y="1340768"/>
            <a:ext cx="7992888" cy="4987136"/>
            <a:chOff x="323528" y="1340768"/>
            <a:chExt cx="7992888" cy="4987136"/>
          </a:xfrm>
        </p:grpSpPr>
        <p:sp>
          <p:nvSpPr>
            <p:cNvPr id="27" name="Right Arrow 26"/>
            <p:cNvSpPr/>
            <p:nvPr/>
          </p:nvSpPr>
          <p:spPr>
            <a:xfrm rot="16200000">
              <a:off x="467544" y="4005064"/>
              <a:ext cx="1512168" cy="93610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grpSp>
          <p:nvGrpSpPr>
            <p:cNvPr id="37" name="Group 36"/>
            <p:cNvGrpSpPr/>
            <p:nvPr/>
          </p:nvGrpSpPr>
          <p:grpSpPr>
            <a:xfrm>
              <a:off x="323528" y="1340768"/>
              <a:ext cx="7992888" cy="4987136"/>
              <a:chOff x="323528" y="1340768"/>
              <a:chExt cx="7992888" cy="4987136"/>
            </a:xfrm>
          </p:grpSpPr>
          <p:grpSp>
            <p:nvGrpSpPr>
              <p:cNvPr id="6" name="Group 5"/>
              <p:cNvGrpSpPr/>
              <p:nvPr/>
            </p:nvGrpSpPr>
            <p:grpSpPr>
              <a:xfrm>
                <a:off x="323528" y="1340768"/>
                <a:ext cx="7992888" cy="4987136"/>
                <a:chOff x="323528" y="1340768"/>
                <a:chExt cx="7992888" cy="4987136"/>
              </a:xfrm>
            </p:grpSpPr>
            <p:cxnSp>
              <p:nvCxnSpPr>
                <p:cNvPr id="7" name="Straight Connector 6"/>
                <p:cNvCxnSpPr/>
                <p:nvPr/>
              </p:nvCxnSpPr>
              <p:spPr>
                <a:xfrm rot="5400000">
                  <a:off x="-1908720" y="3789040"/>
                  <a:ext cx="48965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9552" y="5229200"/>
                  <a:ext cx="77768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3528" y="48691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528" y="458112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3528" y="422108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3528" y="393305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3528" y="364502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3528" y="3356992"/>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23528" y="30689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23528" y="2780928"/>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83568" y="5589240"/>
                  <a:ext cx="1512168" cy="646331"/>
                </a:xfrm>
                <a:prstGeom prst="rect">
                  <a:avLst/>
                </a:prstGeom>
                <a:noFill/>
              </p:spPr>
              <p:txBody>
                <a:bodyPr wrap="square" rtlCol="0">
                  <a:spAutoFit/>
                </a:bodyPr>
                <a:lstStyle/>
                <a:p>
                  <a:r>
                    <a:rPr lang="en-US" sz="1200" dirty="0" smtClean="0"/>
                    <a:t>James (Purchasing)</a:t>
                  </a:r>
                  <a:endParaRPr lang="en-GB" sz="1200" dirty="0" smtClean="0"/>
                </a:p>
                <a:p>
                  <a:endParaRPr lang="en-GB" sz="1200" dirty="0"/>
                </a:p>
              </p:txBody>
            </p:sp>
            <p:sp>
              <p:nvSpPr>
                <p:cNvPr id="18" name="TextBox 17"/>
                <p:cNvSpPr txBox="1"/>
                <p:nvPr/>
              </p:nvSpPr>
              <p:spPr>
                <a:xfrm>
                  <a:off x="2123728" y="5589240"/>
                  <a:ext cx="1512168" cy="646331"/>
                </a:xfrm>
                <a:prstGeom prst="rect">
                  <a:avLst/>
                </a:prstGeom>
                <a:noFill/>
              </p:spPr>
              <p:txBody>
                <a:bodyPr wrap="square" rtlCol="0">
                  <a:spAutoFit/>
                </a:bodyPr>
                <a:lstStyle/>
                <a:p>
                  <a:r>
                    <a:rPr lang="en-US" sz="1200" dirty="0" smtClean="0"/>
                    <a:t>Nick (Manufacturing)</a:t>
                  </a:r>
                  <a:endParaRPr lang="en-GB" sz="1200" dirty="0" smtClean="0"/>
                </a:p>
                <a:p>
                  <a:endParaRPr lang="en-GB" sz="1200" dirty="0"/>
                </a:p>
              </p:txBody>
            </p:sp>
            <p:sp>
              <p:nvSpPr>
                <p:cNvPr id="19" name="TextBox 18"/>
                <p:cNvSpPr txBox="1"/>
                <p:nvPr/>
              </p:nvSpPr>
              <p:spPr>
                <a:xfrm>
                  <a:off x="3851920" y="5589240"/>
                  <a:ext cx="1728192" cy="523220"/>
                </a:xfrm>
                <a:prstGeom prst="rect">
                  <a:avLst/>
                </a:prstGeom>
                <a:noFill/>
              </p:spPr>
              <p:txBody>
                <a:bodyPr wrap="square" rtlCol="0">
                  <a:spAutoFit/>
                </a:bodyPr>
                <a:lstStyle/>
                <a:p>
                  <a:r>
                    <a:rPr lang="en-US" sz="1400" dirty="0" smtClean="0"/>
                    <a:t>Ian</a:t>
                  </a:r>
                </a:p>
                <a:p>
                  <a:r>
                    <a:rPr lang="en-US" sz="1400" dirty="0" smtClean="0"/>
                    <a:t>(Marketing/Sales)</a:t>
                  </a:r>
                  <a:endParaRPr lang="en-GB" sz="1400" dirty="0"/>
                </a:p>
              </p:txBody>
            </p:sp>
            <p:sp>
              <p:nvSpPr>
                <p:cNvPr id="20" name="TextBox 19"/>
                <p:cNvSpPr txBox="1"/>
                <p:nvPr/>
              </p:nvSpPr>
              <p:spPr>
                <a:xfrm>
                  <a:off x="5724128" y="5589240"/>
                  <a:ext cx="1152128" cy="523220"/>
                </a:xfrm>
                <a:prstGeom prst="rect">
                  <a:avLst/>
                </a:prstGeom>
                <a:noFill/>
              </p:spPr>
              <p:txBody>
                <a:bodyPr wrap="square" rtlCol="0">
                  <a:spAutoFit/>
                </a:bodyPr>
                <a:lstStyle/>
                <a:p>
                  <a:r>
                    <a:rPr lang="en-US" sz="1400" dirty="0" smtClean="0"/>
                    <a:t>Vagelis</a:t>
                  </a:r>
                </a:p>
                <a:p>
                  <a:r>
                    <a:rPr lang="en-US" sz="1400" dirty="0" smtClean="0"/>
                    <a:t>(Logistics)</a:t>
                  </a:r>
                  <a:endParaRPr lang="en-GB" sz="1400" dirty="0"/>
                </a:p>
              </p:txBody>
            </p:sp>
            <p:sp>
              <p:nvSpPr>
                <p:cNvPr id="21" name="TextBox 20"/>
                <p:cNvSpPr txBox="1"/>
                <p:nvPr/>
              </p:nvSpPr>
              <p:spPr>
                <a:xfrm>
                  <a:off x="6948264" y="5589240"/>
                  <a:ext cx="1008112" cy="738664"/>
                </a:xfrm>
                <a:prstGeom prst="rect">
                  <a:avLst/>
                </a:prstGeom>
                <a:noFill/>
              </p:spPr>
              <p:txBody>
                <a:bodyPr wrap="square" rtlCol="0">
                  <a:spAutoFit/>
                </a:bodyPr>
                <a:lstStyle/>
                <a:p>
                  <a:r>
                    <a:rPr lang="en-US" sz="1400" dirty="0" smtClean="0"/>
                    <a:t>Maria</a:t>
                  </a:r>
                </a:p>
                <a:p>
                  <a:r>
                    <a:rPr lang="en-US" sz="1400" dirty="0" smtClean="0"/>
                    <a:t>(Service)</a:t>
                  </a:r>
                  <a:endParaRPr lang="en-GB" sz="1400" dirty="0" smtClean="0"/>
                </a:p>
                <a:p>
                  <a:endParaRPr lang="en-GB" sz="1400" dirty="0"/>
                </a:p>
              </p:txBody>
            </p:sp>
            <p:cxnSp>
              <p:nvCxnSpPr>
                <p:cNvPr id="22" name="Straight Connector 21"/>
                <p:cNvCxnSpPr/>
                <p:nvPr/>
              </p:nvCxnSpPr>
              <p:spPr>
                <a:xfrm>
                  <a:off x="323528" y="249289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3528" y="220486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23528" y="1916832"/>
                  <a:ext cx="21602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8" name="Right Arrow 27"/>
              <p:cNvSpPr/>
              <p:nvPr/>
            </p:nvSpPr>
            <p:spPr>
              <a:xfrm rot="16200000">
                <a:off x="1871700" y="3825044"/>
                <a:ext cx="1872208" cy="93610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29" name="Right Arrow 28"/>
              <p:cNvSpPr/>
              <p:nvPr/>
            </p:nvSpPr>
            <p:spPr>
              <a:xfrm rot="16200000">
                <a:off x="3491880" y="3717032"/>
                <a:ext cx="2088232" cy="93610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0" name="Right Arrow 29"/>
              <p:cNvSpPr/>
              <p:nvPr/>
            </p:nvSpPr>
            <p:spPr>
              <a:xfrm rot="16200000">
                <a:off x="5220072" y="3861048"/>
                <a:ext cx="1800200" cy="93610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1" name="Right Arrow 30"/>
              <p:cNvSpPr/>
              <p:nvPr/>
            </p:nvSpPr>
            <p:spPr>
              <a:xfrm rot="16200000">
                <a:off x="6192180" y="3537012"/>
                <a:ext cx="2448272" cy="93610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grpSp>
      </p:grpSp>
      <p:grpSp>
        <p:nvGrpSpPr>
          <p:cNvPr id="36" name="Group 35"/>
          <p:cNvGrpSpPr/>
          <p:nvPr/>
        </p:nvGrpSpPr>
        <p:grpSpPr>
          <a:xfrm>
            <a:off x="539552" y="2636912"/>
            <a:ext cx="7704856" cy="720080"/>
            <a:chOff x="539552" y="2492896"/>
            <a:chExt cx="7704856" cy="720080"/>
          </a:xfrm>
        </p:grpSpPr>
        <p:cxnSp>
          <p:nvCxnSpPr>
            <p:cNvPr id="34" name="Straight Connector 33"/>
            <p:cNvCxnSpPr/>
            <p:nvPr/>
          </p:nvCxnSpPr>
          <p:spPr>
            <a:xfrm>
              <a:off x="539552" y="3212976"/>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827584" y="2492896"/>
              <a:ext cx="3240360" cy="369332"/>
            </a:xfrm>
            <a:prstGeom prst="rect">
              <a:avLst/>
            </a:prstGeom>
            <a:noFill/>
          </p:spPr>
          <p:txBody>
            <a:bodyPr wrap="square" rtlCol="0">
              <a:spAutoFit/>
            </a:bodyPr>
            <a:lstStyle/>
            <a:p>
              <a:r>
                <a:rPr lang="en-US" dirty="0" smtClean="0"/>
                <a:t>System Performance</a:t>
              </a:r>
              <a:endParaRPr lang="en-GB" dirty="0"/>
            </a:p>
          </p:txBody>
        </p:sp>
      </p:gr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checkerboard(across)">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diamond(in)">
                                      <p:cBhvr>
                                        <p:cTn id="12"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Knowledge about variation</a:t>
            </a:r>
            <a:br>
              <a:rPr lang="en-US" dirty="0" smtClean="0"/>
            </a:br>
            <a:endParaRPr lang="en-GB" dirty="0"/>
          </a:p>
        </p:txBody>
      </p:sp>
      <p:sp>
        <p:nvSpPr>
          <p:cNvPr id="10" name="TextBox 9"/>
          <p:cNvSpPr txBox="1"/>
          <p:nvPr/>
        </p:nvSpPr>
        <p:spPr>
          <a:xfrm>
            <a:off x="0" y="6381328"/>
            <a:ext cx="4283968" cy="276999"/>
          </a:xfrm>
          <a:prstGeom prst="rect">
            <a:avLst/>
          </a:prstGeom>
          <a:noFill/>
        </p:spPr>
        <p:txBody>
          <a:bodyPr wrap="square" rtlCol="0">
            <a:spAutoFit/>
          </a:bodyPr>
          <a:lstStyle/>
          <a:p>
            <a:r>
              <a:rPr lang="en-US" sz="1200" dirty="0" smtClean="0"/>
              <a:t>References:  Deming, (2000:101) ; Deming, (1994:92)</a:t>
            </a:r>
            <a:endParaRPr lang="en-GB" sz="1200" dirty="0"/>
          </a:p>
        </p:txBody>
      </p:sp>
      <p:grpSp>
        <p:nvGrpSpPr>
          <p:cNvPr id="11" name="Group 10"/>
          <p:cNvGrpSpPr/>
          <p:nvPr/>
        </p:nvGrpSpPr>
        <p:grpSpPr>
          <a:xfrm>
            <a:off x="323528" y="1340768"/>
            <a:ext cx="7992888" cy="4896544"/>
            <a:chOff x="323528" y="1340768"/>
            <a:chExt cx="7992888" cy="4896544"/>
          </a:xfrm>
        </p:grpSpPr>
        <p:grpSp>
          <p:nvGrpSpPr>
            <p:cNvPr id="12" name="Group 45"/>
            <p:cNvGrpSpPr/>
            <p:nvPr/>
          </p:nvGrpSpPr>
          <p:grpSpPr>
            <a:xfrm>
              <a:off x="323528" y="1340768"/>
              <a:ext cx="7992888" cy="4896544"/>
              <a:chOff x="323528" y="1340768"/>
              <a:chExt cx="7992888" cy="4896544"/>
            </a:xfrm>
          </p:grpSpPr>
          <p:cxnSp>
            <p:nvCxnSpPr>
              <p:cNvPr id="15" name="Straight Connector 14"/>
              <p:cNvCxnSpPr/>
              <p:nvPr/>
            </p:nvCxnSpPr>
            <p:spPr>
              <a:xfrm rot="5400000">
                <a:off x="-1908720" y="3789040"/>
                <a:ext cx="48965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39552" y="5229200"/>
                <a:ext cx="77768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23528" y="48691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23528" y="458112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3528" y="422108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3528" y="393305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3528" y="364502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3528" y="3356992"/>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3528" y="3068960"/>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23528" y="278092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23528" y="249289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23528" y="220486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23528" y="1916832"/>
                <a:ext cx="216024"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a:xfrm>
              <a:off x="323528" y="544522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3528" y="5733256"/>
              <a:ext cx="21602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Rectangle 34"/>
          <p:cNvSpPr/>
          <p:nvPr/>
        </p:nvSpPr>
        <p:spPr>
          <a:xfrm>
            <a:off x="1691680" y="1268760"/>
            <a:ext cx="7272808" cy="1077218"/>
          </a:xfrm>
          <a:prstGeom prst="rect">
            <a:avLst/>
          </a:prstGeom>
        </p:spPr>
        <p:txBody>
          <a:bodyPr wrap="square">
            <a:spAutoFit/>
          </a:bodyPr>
          <a:lstStyle/>
          <a:p>
            <a:pPr>
              <a:buFont typeface="Arial" pitchFamily="34" charset="0"/>
              <a:buChar char="•"/>
              <a:defRPr/>
            </a:pPr>
            <a:r>
              <a:rPr lang="en-US" sz="1600" dirty="0" smtClean="0"/>
              <a:t>Differences of people’s performance arise entirely from the system</a:t>
            </a:r>
          </a:p>
          <a:p>
            <a:pPr>
              <a:buFont typeface="Arial" pitchFamily="34" charset="0"/>
              <a:buChar char="•"/>
              <a:defRPr/>
            </a:pPr>
            <a:r>
              <a:rPr lang="en-US" sz="1600" dirty="0" smtClean="0"/>
              <a:t>There is no fair rating</a:t>
            </a:r>
          </a:p>
          <a:p>
            <a:pPr>
              <a:buFont typeface="Arial" pitchFamily="34" charset="0"/>
              <a:buChar char="•"/>
              <a:defRPr/>
            </a:pPr>
            <a:r>
              <a:rPr lang="en-US" sz="1600" dirty="0" smtClean="0"/>
              <a:t>Some people will be lucky</a:t>
            </a:r>
          </a:p>
          <a:p>
            <a:pPr>
              <a:defRPr/>
            </a:pPr>
            <a:endParaRPr lang="en-GB" sz="1600" dirty="0" smtClean="0"/>
          </a:p>
        </p:txBody>
      </p:sp>
      <p:grpSp>
        <p:nvGrpSpPr>
          <p:cNvPr id="59" name="Group 58"/>
          <p:cNvGrpSpPr/>
          <p:nvPr/>
        </p:nvGrpSpPr>
        <p:grpSpPr>
          <a:xfrm>
            <a:off x="1259632" y="2852936"/>
            <a:ext cx="6696744" cy="1512168"/>
            <a:chOff x="1259632" y="2852936"/>
            <a:chExt cx="6696744" cy="1512168"/>
          </a:xfrm>
        </p:grpSpPr>
        <p:sp>
          <p:nvSpPr>
            <p:cNvPr id="36" name="Oval 35"/>
            <p:cNvSpPr/>
            <p:nvPr/>
          </p:nvSpPr>
          <p:spPr>
            <a:xfrm>
              <a:off x="1259632" y="3573016"/>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7" name="Oval 36"/>
            <p:cNvSpPr/>
            <p:nvPr/>
          </p:nvSpPr>
          <p:spPr>
            <a:xfrm>
              <a:off x="2123728" y="3933056"/>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8" name="Oval 37"/>
            <p:cNvSpPr/>
            <p:nvPr/>
          </p:nvSpPr>
          <p:spPr>
            <a:xfrm>
              <a:off x="3131840" y="3140968"/>
              <a:ext cx="135632" cy="1524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9" name="Oval 38"/>
            <p:cNvSpPr/>
            <p:nvPr/>
          </p:nvSpPr>
          <p:spPr>
            <a:xfrm>
              <a:off x="3995936" y="3501008"/>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0" name="Oval 39"/>
            <p:cNvSpPr/>
            <p:nvPr/>
          </p:nvSpPr>
          <p:spPr>
            <a:xfrm>
              <a:off x="5004048" y="2852936"/>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1" name="Oval 40"/>
            <p:cNvSpPr/>
            <p:nvPr/>
          </p:nvSpPr>
          <p:spPr>
            <a:xfrm>
              <a:off x="5868144" y="4221088"/>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2" name="Oval 41"/>
            <p:cNvSpPr/>
            <p:nvPr/>
          </p:nvSpPr>
          <p:spPr>
            <a:xfrm>
              <a:off x="6516216" y="3789040"/>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3" name="Oval 42"/>
            <p:cNvSpPr/>
            <p:nvPr/>
          </p:nvSpPr>
          <p:spPr>
            <a:xfrm>
              <a:off x="7812360" y="3861048"/>
              <a:ext cx="144016" cy="1440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grpSp>
      <p:cxnSp>
        <p:nvCxnSpPr>
          <p:cNvPr id="45" name="Straight Connector 44"/>
          <p:cNvCxnSpPr/>
          <p:nvPr/>
        </p:nvCxnSpPr>
        <p:spPr>
          <a:xfrm flipV="1">
            <a:off x="539552" y="3573016"/>
            <a:ext cx="8136904" cy="72008"/>
          </a:xfrm>
          <a:prstGeom prst="line">
            <a:avLst/>
          </a:prstGeom>
        </p:spPr>
        <p:style>
          <a:lnRef idx="1">
            <a:schemeClr val="dk1"/>
          </a:lnRef>
          <a:fillRef idx="0">
            <a:schemeClr val="dk1"/>
          </a:fillRef>
          <a:effectRef idx="0">
            <a:schemeClr val="dk1"/>
          </a:effectRef>
          <a:fontRef idx="minor">
            <a:schemeClr val="tx1"/>
          </a:fontRef>
        </p:style>
      </p:cxnSp>
      <p:grpSp>
        <p:nvGrpSpPr>
          <p:cNvPr id="60" name="Group 59"/>
          <p:cNvGrpSpPr/>
          <p:nvPr/>
        </p:nvGrpSpPr>
        <p:grpSpPr>
          <a:xfrm>
            <a:off x="539552" y="2780928"/>
            <a:ext cx="7416824" cy="1800200"/>
            <a:chOff x="539552" y="2780928"/>
            <a:chExt cx="7416824" cy="1800200"/>
          </a:xfrm>
        </p:grpSpPr>
        <p:cxnSp>
          <p:nvCxnSpPr>
            <p:cNvPr id="47" name="Straight Connector 46"/>
            <p:cNvCxnSpPr/>
            <p:nvPr/>
          </p:nvCxnSpPr>
          <p:spPr>
            <a:xfrm>
              <a:off x="611560"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1907704"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3203848"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4427984"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a:off x="5868144"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a:off x="7236296"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a:off x="539552" y="27809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p:cNvCxnSpPr/>
            <p:nvPr/>
          </p:nvCxnSpPr>
          <p:spPr>
            <a:xfrm>
              <a:off x="1907704" y="27809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a:off x="3131840" y="27809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4427984" y="27809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a:off x="5868144" y="27809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7164288" y="2780928"/>
              <a:ext cx="720080" cy="0"/>
            </a:xfrm>
            <a:prstGeom prst="line">
              <a:avLst/>
            </a:prstGeom>
          </p:spPr>
          <p:style>
            <a:lnRef idx="1">
              <a:schemeClr val="dk1"/>
            </a:lnRef>
            <a:fillRef idx="0">
              <a:schemeClr val="dk1"/>
            </a:fillRef>
            <a:effectRef idx="0">
              <a:schemeClr val="dk1"/>
            </a:effectRef>
            <a:fontRef idx="minor">
              <a:schemeClr val="tx1"/>
            </a:fontRef>
          </p:style>
        </p:cxnSp>
      </p:grpSp>
      <p:sp>
        <p:nvSpPr>
          <p:cNvPr id="62" name="TextBox 61"/>
          <p:cNvSpPr txBox="1"/>
          <p:nvPr/>
        </p:nvSpPr>
        <p:spPr>
          <a:xfrm>
            <a:off x="7524328" y="2132856"/>
            <a:ext cx="1152128" cy="369332"/>
          </a:xfrm>
          <a:prstGeom prst="rect">
            <a:avLst/>
          </a:prstGeom>
          <a:noFill/>
        </p:spPr>
        <p:txBody>
          <a:bodyPr wrap="square" rtlCol="0">
            <a:spAutoFit/>
          </a:bodyPr>
          <a:lstStyle/>
          <a:p>
            <a:r>
              <a:rPr lang="en-US" dirty="0" smtClean="0"/>
              <a:t>U.L</a:t>
            </a:r>
            <a:endParaRPr lang="en-GB" dirty="0"/>
          </a:p>
        </p:txBody>
      </p:sp>
      <p:sp>
        <p:nvSpPr>
          <p:cNvPr id="63" name="TextBox 62"/>
          <p:cNvSpPr txBox="1"/>
          <p:nvPr/>
        </p:nvSpPr>
        <p:spPr>
          <a:xfrm>
            <a:off x="7596336" y="4653136"/>
            <a:ext cx="1152128" cy="369332"/>
          </a:xfrm>
          <a:prstGeom prst="rect">
            <a:avLst/>
          </a:prstGeom>
          <a:noFill/>
        </p:spPr>
        <p:txBody>
          <a:bodyPr wrap="square" rtlCol="0">
            <a:spAutoFit/>
          </a:bodyPr>
          <a:lstStyle/>
          <a:p>
            <a:r>
              <a:rPr lang="en-US" dirty="0" smtClean="0"/>
              <a:t>L.L</a:t>
            </a:r>
            <a:endParaRPr lang="en-GB" dirty="0"/>
          </a:p>
        </p:txBody>
      </p:sp>
      <p:sp>
        <p:nvSpPr>
          <p:cNvPr id="64" name="Rectangle 63"/>
          <p:cNvSpPr/>
          <p:nvPr/>
        </p:nvSpPr>
        <p:spPr>
          <a:xfrm>
            <a:off x="827584" y="5373216"/>
            <a:ext cx="8316416" cy="307777"/>
          </a:xfrm>
          <a:prstGeom prst="rect">
            <a:avLst/>
          </a:prstGeom>
        </p:spPr>
        <p:txBody>
          <a:bodyPr wrap="square">
            <a:spAutoFit/>
          </a:bodyPr>
          <a:lstStyle/>
          <a:p>
            <a:pPr>
              <a:defRPr/>
            </a:pPr>
            <a:r>
              <a:rPr lang="en-US" sz="1400" dirty="0" smtClean="0"/>
              <a:t>The one that doesn’t doing his best for the group will be find his way into an other work or job</a:t>
            </a:r>
          </a:p>
        </p:txBody>
      </p:sp>
      <p:sp>
        <p:nvSpPr>
          <p:cNvPr id="66" name="Rectangle 65"/>
          <p:cNvSpPr/>
          <p:nvPr/>
        </p:nvSpPr>
        <p:spPr>
          <a:xfrm>
            <a:off x="899592" y="1484784"/>
            <a:ext cx="7776864" cy="584775"/>
          </a:xfrm>
          <a:prstGeom prst="rect">
            <a:avLst/>
          </a:prstGeom>
        </p:spPr>
        <p:txBody>
          <a:bodyPr wrap="square">
            <a:spAutoFit/>
          </a:bodyPr>
          <a:lstStyle/>
          <a:p>
            <a:r>
              <a:rPr lang="en-US" sz="1600" dirty="0" smtClean="0"/>
              <a:t>The one that is outside the limits. There is no indicator that it will continue to operate in that performance next year</a:t>
            </a:r>
            <a:endParaRPr lang="en-GB" sz="1600"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checkerboard(across)">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checkerboard(across)">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nodeType="clickEffect">
                                  <p:stCondLst>
                                    <p:cond delay="0"/>
                                  </p:stCondLst>
                                  <p:childTnLst>
                                    <p:animEffect transition="out" filter="checkerboard(across)">
                                      <p:cBhvr>
                                        <p:cTn id="21" dur="500"/>
                                        <p:tgtEl>
                                          <p:spTgt spid="35"/>
                                        </p:tgtEl>
                                      </p:cBhvr>
                                    </p:animEffect>
                                    <p:set>
                                      <p:cBhvr>
                                        <p:cTn id="22" dur="1" fill="hold">
                                          <p:stCondLst>
                                            <p:cond delay="499"/>
                                          </p:stCondLst>
                                        </p:cTn>
                                        <p:tgtEl>
                                          <p:spTgt spid="35"/>
                                        </p:tgtEl>
                                        <p:attrNameLst>
                                          <p:attrName>style.visibility</p:attrName>
                                        </p:attrNameLst>
                                      </p:cBhvr>
                                      <p:to>
                                        <p:strVal val="hidden"/>
                                      </p:to>
                                    </p:set>
                                  </p:childTnLst>
                                </p:cTn>
                              </p:par>
                              <p:par>
                                <p:cTn id="23" presetID="2" presetClass="entr" presetSubtype="4"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fill="hold"/>
                                        <p:tgtEl>
                                          <p:spTgt spid="60"/>
                                        </p:tgtEl>
                                        <p:attrNameLst>
                                          <p:attrName>ppt_x</p:attrName>
                                        </p:attrNameLst>
                                      </p:cBhvr>
                                      <p:tavLst>
                                        <p:tav tm="0">
                                          <p:val>
                                            <p:strVal val="#ppt_x"/>
                                          </p:val>
                                        </p:tav>
                                        <p:tav tm="100000">
                                          <p:val>
                                            <p:strVal val="#ppt_x"/>
                                          </p:val>
                                        </p:tav>
                                      </p:tavLst>
                                    </p:anim>
                                    <p:anim calcmode="lin" valueType="num">
                                      <p:cBhvr additive="base">
                                        <p:cTn id="30" dur="500" fill="hold"/>
                                        <p:tgtEl>
                                          <p:spTgt spid="6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ppt_x"/>
                                          </p:val>
                                        </p:tav>
                                        <p:tav tm="100000">
                                          <p:val>
                                            <p:strVal val="#ppt_x"/>
                                          </p:val>
                                        </p:tav>
                                      </p:tavLst>
                                    </p:anim>
                                    <p:anim calcmode="lin" valueType="num">
                                      <p:cBhvr additive="base">
                                        <p:cTn id="34" dur="500" fill="hold"/>
                                        <p:tgtEl>
                                          <p:spTgt spid="6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checkerboard(across)">
                                      <p:cBhvr>
                                        <p:cTn id="43" dur="500"/>
                                        <p:tgtEl>
                                          <p:spTgt spid="66"/>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checkerboard(across)">
                                      <p:cBhvr>
                                        <p:cTn id="4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2" grpId="0"/>
      <p:bldP spid="63" grpId="0"/>
      <p:bldP spid="64"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Theory of knowledge</a:t>
            </a:r>
            <a:br>
              <a:rPr lang="en-US" dirty="0" smtClean="0"/>
            </a:br>
            <a:endParaRPr lang="en-GB" dirty="0"/>
          </a:p>
        </p:txBody>
      </p:sp>
      <p:sp>
        <p:nvSpPr>
          <p:cNvPr id="8" name="TextBox 7"/>
          <p:cNvSpPr txBox="1"/>
          <p:nvPr/>
        </p:nvSpPr>
        <p:spPr>
          <a:xfrm>
            <a:off x="0" y="6381328"/>
            <a:ext cx="4644008" cy="276999"/>
          </a:xfrm>
          <a:prstGeom prst="rect">
            <a:avLst/>
          </a:prstGeom>
          <a:noFill/>
        </p:spPr>
        <p:txBody>
          <a:bodyPr wrap="square" rtlCol="0">
            <a:spAutoFit/>
          </a:bodyPr>
          <a:lstStyle/>
          <a:p>
            <a:r>
              <a:rPr lang="en-US" sz="1200" dirty="0" smtClean="0"/>
              <a:t>References:  Deming, (2000: 23:101) ; Deming, (1994:92:132)</a:t>
            </a:r>
            <a:endParaRPr lang="en-GB" sz="1200" dirty="0"/>
          </a:p>
        </p:txBody>
      </p:sp>
      <p:sp>
        <p:nvSpPr>
          <p:cNvPr id="16" name="Freeform 15"/>
          <p:cNvSpPr/>
          <p:nvPr/>
        </p:nvSpPr>
        <p:spPr>
          <a:xfrm rot="5400000">
            <a:off x="2915805" y="1988840"/>
            <a:ext cx="3413760" cy="3413760"/>
          </a:xfrm>
          <a:custGeom>
            <a:avLst/>
            <a:gdLst>
              <a:gd name="connsiteX0" fmla="*/ 1706882 w 3413760"/>
              <a:gd name="connsiteY0" fmla="*/ 0 h 3413760"/>
              <a:gd name="connsiteX1" fmla="*/ 3185083 w 3413760"/>
              <a:gd name="connsiteY1" fmla="*/ 853443 h 3413760"/>
              <a:gd name="connsiteX2" fmla="*/ 3185080 w 3413760"/>
              <a:gd name="connsiteY2" fmla="*/ 2560324 h 3413760"/>
              <a:gd name="connsiteX3" fmla="*/ 1706876 w 3413760"/>
              <a:gd name="connsiteY3" fmla="*/ 3413761 h 3413760"/>
              <a:gd name="connsiteX4" fmla="*/ 1706880 w 3413760"/>
              <a:gd name="connsiteY4" fmla="*/ 1706880 h 3413760"/>
              <a:gd name="connsiteX5" fmla="*/ 1706882 w 3413760"/>
              <a:gd name="connsiteY5" fmla="*/ 0 h 3413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13760" h="3413760">
                <a:moveTo>
                  <a:pt x="1706882" y="0"/>
                </a:moveTo>
                <a:cubicBezTo>
                  <a:pt x="2316692" y="1"/>
                  <a:pt x="2880179" y="325331"/>
                  <a:pt x="3185083" y="853443"/>
                </a:cubicBezTo>
                <a:cubicBezTo>
                  <a:pt x="3489987" y="1381554"/>
                  <a:pt x="3489986" y="2032214"/>
                  <a:pt x="3185080" y="2560324"/>
                </a:cubicBezTo>
                <a:cubicBezTo>
                  <a:pt x="2880174" y="3088434"/>
                  <a:pt x="2316685" y="3413762"/>
                  <a:pt x="1706876" y="3413761"/>
                </a:cubicBezTo>
                <a:cubicBezTo>
                  <a:pt x="1706877" y="2844801"/>
                  <a:pt x="1706879" y="2275840"/>
                  <a:pt x="1706880" y="1706880"/>
                </a:cubicBezTo>
                <a:cubicBezTo>
                  <a:pt x="1706881" y="1137920"/>
                  <a:pt x="1706881" y="568960"/>
                  <a:pt x="1706882" y="0"/>
                </a:cubicBezTo>
                <a:close/>
              </a:path>
            </a:pathLst>
          </a:custGeom>
        </p:spPr>
        <p:style>
          <a:lnRef idx="1">
            <a:schemeClr val="dk1"/>
          </a:lnRef>
          <a:fillRef idx="2">
            <a:schemeClr val="dk1"/>
          </a:fillRef>
          <a:effectRef idx="1">
            <a:schemeClr val="dk1"/>
          </a:effectRef>
          <a:fontRef idx="minor">
            <a:schemeClr val="dk1"/>
          </a:fontRef>
        </p:style>
        <p:txBody>
          <a:bodyPr spcFirstLastPara="0" vert="vert270" wrap="square" lIns="1903476" tIns="932181" rIns="367284" bIns="932179" numCol="1" spcCol="1270" anchor="ctr" anchorCtr="0">
            <a:noAutofit/>
          </a:bodyPr>
          <a:lstStyle/>
          <a:p>
            <a:pPr lvl="0" algn="ctr" defTabSz="1333500">
              <a:lnSpc>
                <a:spcPct val="90000"/>
              </a:lnSpc>
              <a:spcBef>
                <a:spcPct val="0"/>
              </a:spcBef>
              <a:spcAft>
                <a:spcPct val="35000"/>
              </a:spcAft>
            </a:pPr>
            <a:r>
              <a:rPr lang="en-US" sz="3000" kern="1200" dirty="0" smtClean="0"/>
              <a:t>Theory</a:t>
            </a:r>
            <a:endParaRPr lang="en-GB" sz="3000" kern="1200" dirty="0"/>
          </a:p>
        </p:txBody>
      </p:sp>
      <p:sp>
        <p:nvSpPr>
          <p:cNvPr id="17" name="Freeform 16"/>
          <p:cNvSpPr/>
          <p:nvPr/>
        </p:nvSpPr>
        <p:spPr>
          <a:xfrm rot="5400000">
            <a:off x="2915816" y="1988840"/>
            <a:ext cx="3413760" cy="3413760"/>
          </a:xfrm>
          <a:custGeom>
            <a:avLst/>
            <a:gdLst>
              <a:gd name="connsiteX0" fmla="*/ 1706879 w 3413760"/>
              <a:gd name="connsiteY0" fmla="*/ 3413760 h 3413760"/>
              <a:gd name="connsiteX1" fmla="*/ 228678 w 3413760"/>
              <a:gd name="connsiteY1" fmla="*/ 2560319 h 3413760"/>
              <a:gd name="connsiteX2" fmla="*/ 228680 w 3413760"/>
              <a:gd name="connsiteY2" fmla="*/ 853439 h 3413760"/>
              <a:gd name="connsiteX3" fmla="*/ 1706883 w 3413760"/>
              <a:gd name="connsiteY3" fmla="*/ 0 h 3413760"/>
              <a:gd name="connsiteX4" fmla="*/ 1706880 w 3413760"/>
              <a:gd name="connsiteY4" fmla="*/ 1706880 h 3413760"/>
              <a:gd name="connsiteX5" fmla="*/ 1706879 w 3413760"/>
              <a:gd name="connsiteY5" fmla="*/ 3413760 h 3413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13760" h="3413760">
                <a:moveTo>
                  <a:pt x="1706879" y="3413760"/>
                </a:moveTo>
                <a:cubicBezTo>
                  <a:pt x="1097069" y="3413760"/>
                  <a:pt x="533582" y="3088430"/>
                  <a:pt x="228678" y="2560319"/>
                </a:cubicBezTo>
                <a:cubicBezTo>
                  <a:pt x="-76226" y="2032208"/>
                  <a:pt x="-76226" y="1381549"/>
                  <a:pt x="228680" y="853439"/>
                </a:cubicBezTo>
                <a:cubicBezTo>
                  <a:pt x="533585" y="325329"/>
                  <a:pt x="1097073" y="0"/>
                  <a:pt x="1706883" y="0"/>
                </a:cubicBezTo>
                <a:lnTo>
                  <a:pt x="1706880" y="1706880"/>
                </a:lnTo>
                <a:cubicBezTo>
                  <a:pt x="1706880" y="2275840"/>
                  <a:pt x="1706879" y="2844800"/>
                  <a:pt x="1706879" y="3413760"/>
                </a:cubicBezTo>
                <a:close/>
              </a:path>
            </a:pathLst>
          </a:custGeom>
        </p:spPr>
        <p:style>
          <a:lnRef idx="1">
            <a:schemeClr val="dk1"/>
          </a:lnRef>
          <a:fillRef idx="2">
            <a:schemeClr val="dk1"/>
          </a:fillRef>
          <a:effectRef idx="1">
            <a:schemeClr val="dk1"/>
          </a:effectRef>
          <a:fontRef idx="minor">
            <a:schemeClr val="dk1"/>
          </a:fontRef>
        </p:style>
        <p:txBody>
          <a:bodyPr spcFirstLastPara="0" vert="vert270" wrap="square" lIns="367284" tIns="932180" rIns="1903476" bIns="932180" numCol="1" spcCol="1270" anchor="ctr" anchorCtr="0">
            <a:noAutofit/>
          </a:bodyPr>
          <a:lstStyle/>
          <a:p>
            <a:pPr lvl="0" algn="ctr" defTabSz="1333500">
              <a:lnSpc>
                <a:spcPct val="90000"/>
              </a:lnSpc>
              <a:spcBef>
                <a:spcPct val="0"/>
              </a:spcBef>
              <a:spcAft>
                <a:spcPct val="35000"/>
              </a:spcAft>
            </a:pPr>
            <a:r>
              <a:rPr lang="en-US" sz="3000" kern="1200" dirty="0" smtClean="0"/>
              <a:t>Practice</a:t>
            </a:r>
            <a:endParaRPr lang="en-GB" sz="3000" kern="1200" dirty="0"/>
          </a:p>
        </p:txBody>
      </p:sp>
      <p:sp>
        <p:nvSpPr>
          <p:cNvPr id="18" name="Circular Arrow 17"/>
          <p:cNvSpPr/>
          <p:nvPr/>
        </p:nvSpPr>
        <p:spPr>
          <a:xfrm>
            <a:off x="2807068" y="1780823"/>
            <a:ext cx="3836416" cy="3836416"/>
          </a:xfrm>
          <a:prstGeom prst="circularArrow">
            <a:avLst>
              <a:gd name="adj1" fmla="val 4598"/>
              <a:gd name="adj2" fmla="val 327528"/>
              <a:gd name="adj3" fmla="val 21269863"/>
              <a:gd name="adj4" fmla="val 16200000"/>
              <a:gd name="adj5" fmla="val 5932"/>
            </a:avLst>
          </a:prstGeom>
        </p:spPr>
        <p:style>
          <a:lnRef idx="1">
            <a:schemeClr val="dk1"/>
          </a:lnRef>
          <a:fillRef idx="2">
            <a:schemeClr val="dk1"/>
          </a:fillRef>
          <a:effectRef idx="1">
            <a:schemeClr val="dk1"/>
          </a:effectRef>
          <a:fontRef idx="minor">
            <a:schemeClr val="dk1"/>
          </a:fontRef>
        </p:style>
      </p:sp>
      <p:sp>
        <p:nvSpPr>
          <p:cNvPr id="19" name="Circular Arrow 18"/>
          <p:cNvSpPr/>
          <p:nvPr/>
        </p:nvSpPr>
        <p:spPr>
          <a:xfrm>
            <a:off x="2704488" y="1777512"/>
            <a:ext cx="3836416" cy="3836416"/>
          </a:xfrm>
          <a:prstGeom prst="circularArrow">
            <a:avLst>
              <a:gd name="adj1" fmla="val 5585"/>
              <a:gd name="adj2" fmla="val 327528"/>
              <a:gd name="adj3" fmla="val 10509772"/>
              <a:gd name="adj4" fmla="val 5400000"/>
              <a:gd name="adj5" fmla="val 5932"/>
            </a:avLst>
          </a:prstGeom>
        </p:spPr>
        <p:style>
          <a:lnRef idx="1">
            <a:schemeClr val="dk1"/>
          </a:lnRef>
          <a:fillRef idx="2">
            <a:schemeClr val="dk1"/>
          </a:fillRef>
          <a:effectRef idx="1">
            <a:schemeClr val="dk1"/>
          </a:effectRef>
          <a:fontRef idx="minor">
            <a:schemeClr val="dk1"/>
          </a:fontRef>
        </p:style>
      </p:sp>
      <p:sp>
        <p:nvSpPr>
          <p:cNvPr id="22" name="Rectangle 21"/>
          <p:cNvSpPr/>
          <p:nvPr/>
        </p:nvSpPr>
        <p:spPr>
          <a:xfrm>
            <a:off x="0" y="1412776"/>
            <a:ext cx="3783408" cy="369332"/>
          </a:xfrm>
          <a:prstGeom prst="rect">
            <a:avLst/>
          </a:prstGeom>
        </p:spPr>
        <p:txBody>
          <a:bodyPr wrap="none">
            <a:spAutoFit/>
          </a:bodyPr>
          <a:lstStyle/>
          <a:p>
            <a:r>
              <a:rPr lang="en-US" dirty="0" smtClean="0"/>
              <a:t>People have to show something</a:t>
            </a:r>
            <a:endParaRPr lang="en-GB" dirty="0"/>
          </a:p>
        </p:txBody>
      </p:sp>
      <p:sp>
        <p:nvSpPr>
          <p:cNvPr id="23" name="Rectangle 22"/>
          <p:cNvSpPr/>
          <p:nvPr/>
        </p:nvSpPr>
        <p:spPr>
          <a:xfrm>
            <a:off x="5508104" y="1340768"/>
            <a:ext cx="3635896" cy="584775"/>
          </a:xfrm>
          <a:prstGeom prst="rect">
            <a:avLst/>
          </a:prstGeom>
        </p:spPr>
        <p:txBody>
          <a:bodyPr wrap="square">
            <a:spAutoFit/>
          </a:bodyPr>
          <a:lstStyle/>
          <a:p>
            <a:r>
              <a:rPr lang="en-US" sz="1600" dirty="0" smtClean="0"/>
              <a:t>They must keep their job safe from firing (No risk)</a:t>
            </a:r>
            <a:endParaRPr lang="en-GB" sz="1600" dirty="0"/>
          </a:p>
        </p:txBody>
      </p:sp>
      <p:sp>
        <p:nvSpPr>
          <p:cNvPr id="26" name="Rectangle 25"/>
          <p:cNvSpPr/>
          <p:nvPr/>
        </p:nvSpPr>
        <p:spPr>
          <a:xfrm>
            <a:off x="2627784" y="5805264"/>
            <a:ext cx="4168129" cy="369332"/>
          </a:xfrm>
          <a:prstGeom prst="rect">
            <a:avLst/>
          </a:prstGeom>
        </p:spPr>
        <p:txBody>
          <a:bodyPr wrap="none">
            <a:spAutoFit/>
          </a:bodyPr>
          <a:lstStyle/>
          <a:p>
            <a:pPr algn="ctr"/>
            <a:r>
              <a:rPr lang="en-US" dirty="0" smtClean="0"/>
              <a:t>There is no substitute for Knowledge</a:t>
            </a:r>
            <a:endParaRPr lang="en-GB" dirty="0"/>
          </a:p>
        </p:txBody>
      </p:sp>
      <p:sp>
        <p:nvSpPr>
          <p:cNvPr id="31" name="Circular Arrow 30"/>
          <p:cNvSpPr/>
          <p:nvPr/>
        </p:nvSpPr>
        <p:spPr>
          <a:xfrm rot="5400000">
            <a:off x="2771800" y="1772816"/>
            <a:ext cx="3836416" cy="3836416"/>
          </a:xfrm>
          <a:prstGeom prst="circularArrow">
            <a:avLst>
              <a:gd name="adj1" fmla="val 4845"/>
              <a:gd name="adj2" fmla="val 327528"/>
              <a:gd name="adj3" fmla="val 21430458"/>
              <a:gd name="adj4" fmla="val 16200000"/>
              <a:gd name="adj5" fmla="val 5920"/>
            </a:avLst>
          </a:prstGeom>
        </p:spPr>
        <p:style>
          <a:lnRef idx="1">
            <a:schemeClr val="dk1"/>
          </a:lnRef>
          <a:fillRef idx="2">
            <a:schemeClr val="dk1"/>
          </a:fillRef>
          <a:effectRef idx="1">
            <a:schemeClr val="dk1"/>
          </a:effectRef>
          <a:fontRef idx="minor">
            <a:schemeClr val="dk1"/>
          </a:fontRef>
        </p:style>
      </p:sp>
      <p:sp>
        <p:nvSpPr>
          <p:cNvPr id="32" name="Circular Arrow 31"/>
          <p:cNvSpPr/>
          <p:nvPr/>
        </p:nvSpPr>
        <p:spPr>
          <a:xfrm rot="5400000">
            <a:off x="2699792" y="1772816"/>
            <a:ext cx="3836416" cy="3836416"/>
          </a:xfrm>
          <a:prstGeom prst="circularArrow">
            <a:avLst>
              <a:gd name="adj1" fmla="val 5585"/>
              <a:gd name="adj2" fmla="val 498882"/>
              <a:gd name="adj3" fmla="val 10509772"/>
              <a:gd name="adj4" fmla="val 5400000"/>
              <a:gd name="adj5" fmla="val 5932"/>
            </a:avLst>
          </a:prstGeom>
        </p:spPr>
        <p:style>
          <a:lnRef idx="1">
            <a:schemeClr val="dk1"/>
          </a:lnRef>
          <a:fillRef idx="2">
            <a:schemeClr val="dk1"/>
          </a:fillRef>
          <a:effectRef idx="1">
            <a:schemeClr val="dk1"/>
          </a:effectRef>
          <a:fontRef idx="minor">
            <a:schemeClr val="dk1"/>
          </a:fontRef>
        </p:style>
      </p:sp>
      <p:sp>
        <p:nvSpPr>
          <p:cNvPr id="33" name="Rectangle 32"/>
          <p:cNvSpPr/>
          <p:nvPr/>
        </p:nvSpPr>
        <p:spPr>
          <a:xfrm>
            <a:off x="2411760" y="4365104"/>
            <a:ext cx="696638" cy="923330"/>
          </a:xfrm>
          <a:prstGeom prst="rect">
            <a:avLst/>
          </a:prstGeom>
          <a:noFill/>
        </p:spPr>
        <p:txBody>
          <a:bodyPr wrap="squar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5" name="Rectangle 34"/>
          <p:cNvSpPr/>
          <p:nvPr/>
        </p:nvSpPr>
        <p:spPr>
          <a:xfrm>
            <a:off x="2411760" y="2132856"/>
            <a:ext cx="696638" cy="923330"/>
          </a:xfrm>
          <a:prstGeom prst="rect">
            <a:avLst/>
          </a:prstGeom>
          <a:noFill/>
        </p:spPr>
        <p:txBody>
          <a:bodyPr wrap="squar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6" name="Rectangle 35"/>
          <p:cNvSpPr/>
          <p:nvPr/>
        </p:nvSpPr>
        <p:spPr>
          <a:xfrm>
            <a:off x="6228184" y="2204864"/>
            <a:ext cx="696638" cy="923330"/>
          </a:xfrm>
          <a:prstGeom prst="rect">
            <a:avLst/>
          </a:prstGeom>
          <a:noFill/>
        </p:spPr>
        <p:txBody>
          <a:bodyPr wrap="squar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7" name="Rectangle 36"/>
          <p:cNvSpPr/>
          <p:nvPr/>
        </p:nvSpPr>
        <p:spPr>
          <a:xfrm>
            <a:off x="6156176" y="4293096"/>
            <a:ext cx="696638" cy="923330"/>
          </a:xfrm>
          <a:prstGeom prst="rect">
            <a:avLst/>
          </a:prstGeom>
          <a:noFill/>
        </p:spPr>
        <p:txBody>
          <a:bodyPr wrap="squar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8" name="TextBox 37"/>
          <p:cNvSpPr txBox="1"/>
          <p:nvPr/>
        </p:nvSpPr>
        <p:spPr>
          <a:xfrm>
            <a:off x="827584" y="1412776"/>
            <a:ext cx="9144000" cy="369332"/>
          </a:xfrm>
          <a:prstGeom prst="rect">
            <a:avLst/>
          </a:prstGeom>
          <a:noFill/>
        </p:spPr>
        <p:txBody>
          <a:bodyPr wrap="square" rtlCol="0">
            <a:spAutoFit/>
          </a:bodyPr>
          <a:lstStyle/>
          <a:p>
            <a:r>
              <a:rPr lang="en-US" dirty="0" smtClean="0"/>
              <a:t>P: 13: Institute a vigorous program of education and self assessment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amond(in)">
                                      <p:cBhvr>
                                        <p:cTn id="7" dur="1000"/>
                                        <p:tgtEl>
                                          <p:spTgt spid="2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amond(in)">
                                      <p:cBhvr>
                                        <p:cTn id="10" dur="10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heckerboard(across)">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ox(in)">
                                      <p:cBhvr>
                                        <p:cTn id="26" dur="500"/>
                                        <p:tgtEl>
                                          <p:spTgt spid="19"/>
                                        </p:tgtEl>
                                      </p:cBhvr>
                                    </p:animEffect>
                                  </p:childTnLst>
                                </p:cTn>
                              </p:par>
                              <p:par>
                                <p:cTn id="27" presetID="4" presetClass="entr" presetSubtype="16"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ox(in)">
                                      <p:cBhvr>
                                        <p:cTn id="29" dur="500"/>
                                        <p:tgtEl>
                                          <p:spTgt spid="18"/>
                                        </p:tgtEl>
                                      </p:cBhvr>
                                    </p:animEffect>
                                  </p:childTnLst>
                                </p:cTn>
                              </p:par>
                              <p:par>
                                <p:cTn id="30" presetID="4" presetClass="entr" presetSubtype="16"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box(in)">
                                      <p:cBhvr>
                                        <p:cTn id="32" dur="500"/>
                                        <p:tgtEl>
                                          <p:spTgt spid="31"/>
                                        </p:tgtEl>
                                      </p:cBhvr>
                                    </p:animEffect>
                                  </p:childTnLst>
                                </p:cTn>
                              </p:par>
                              <p:par>
                                <p:cTn id="33" presetID="4" presetClass="entr" presetSubtype="16"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box(in)">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xit" presetSubtype="10" fill="hold" grpId="1" nodeType="clickEffect">
                                  <p:stCondLst>
                                    <p:cond delay="0"/>
                                  </p:stCondLst>
                                  <p:childTnLst>
                                    <p:animEffect transition="out" filter="checkerboard(across)">
                                      <p:cBhvr>
                                        <p:cTn id="39" dur="500"/>
                                        <p:tgtEl>
                                          <p:spTgt spid="22"/>
                                        </p:tgtEl>
                                      </p:cBhvr>
                                    </p:animEffect>
                                    <p:set>
                                      <p:cBhvr>
                                        <p:cTn id="40" dur="1" fill="hold">
                                          <p:stCondLst>
                                            <p:cond delay="499"/>
                                          </p:stCondLst>
                                        </p:cTn>
                                        <p:tgtEl>
                                          <p:spTgt spid="22"/>
                                        </p:tgtEl>
                                        <p:attrNameLst>
                                          <p:attrName>style.visibility</p:attrName>
                                        </p:attrNameLst>
                                      </p:cBhvr>
                                      <p:to>
                                        <p:strVal val="hidden"/>
                                      </p:to>
                                    </p:set>
                                  </p:childTnLst>
                                </p:cTn>
                              </p:par>
                              <p:par>
                                <p:cTn id="41" presetID="5" presetClass="exit" presetSubtype="10" fill="hold" grpId="1" nodeType="withEffect">
                                  <p:stCondLst>
                                    <p:cond delay="0"/>
                                  </p:stCondLst>
                                  <p:childTnLst>
                                    <p:animEffect transition="out" filter="checkerboard(across)">
                                      <p:cBhvr>
                                        <p:cTn id="42" dur="500"/>
                                        <p:tgtEl>
                                          <p:spTgt spid="23"/>
                                        </p:tgtEl>
                                      </p:cBhvr>
                                    </p:animEffect>
                                    <p:set>
                                      <p:cBhvr>
                                        <p:cTn id="43" dur="1" fill="hold">
                                          <p:stCondLst>
                                            <p:cond delay="499"/>
                                          </p:stCondLst>
                                        </p:cTn>
                                        <p:tgtEl>
                                          <p:spTgt spid="23"/>
                                        </p:tgtEl>
                                        <p:attrNameLst>
                                          <p:attrName>style.visibility</p:attrName>
                                        </p:attrNameLst>
                                      </p:cBhvr>
                                      <p:to>
                                        <p:strVal val="hidden"/>
                                      </p:to>
                                    </p:set>
                                  </p:childTnLst>
                                </p:cTn>
                              </p:par>
                              <p:par>
                                <p:cTn id="44" presetID="4"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box(in)">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blinds(horizontal)">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8" presetClass="entr" presetSubtype="16" fill="hold" grpId="0" nodeType="click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diamond(in)">
                                      <p:cBhvr>
                                        <p:cTn id="56" dur="1000"/>
                                        <p:tgtEl>
                                          <p:spTgt spid="36"/>
                                        </p:tgtEl>
                                      </p:cBhvr>
                                    </p:animEffect>
                                  </p:childTnLst>
                                </p:cTn>
                              </p:par>
                              <p:par>
                                <p:cTn id="57" presetID="8" presetClass="entr" presetSubtype="16"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diamond(in)">
                                      <p:cBhvr>
                                        <p:cTn id="59" dur="1000"/>
                                        <p:tgtEl>
                                          <p:spTgt spid="37"/>
                                        </p:tgtEl>
                                      </p:cBhvr>
                                    </p:animEffect>
                                  </p:childTnLst>
                                </p:cTn>
                              </p:par>
                              <p:par>
                                <p:cTn id="60" presetID="8" presetClass="entr" presetSubtype="16"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diamond(in)">
                                      <p:cBhvr>
                                        <p:cTn id="62" dur="1000"/>
                                        <p:tgtEl>
                                          <p:spTgt spid="35"/>
                                        </p:tgtEl>
                                      </p:cBhvr>
                                    </p:animEffect>
                                  </p:childTnLst>
                                </p:cTn>
                              </p:par>
                              <p:par>
                                <p:cTn id="63" presetID="8" presetClass="entr" presetSubtype="16"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diamond(in)">
                                      <p:cBhvr>
                                        <p:cTn id="65"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2" grpId="0"/>
      <p:bldP spid="22" grpId="1"/>
      <p:bldP spid="23" grpId="0"/>
      <p:bldP spid="23" grpId="1"/>
      <p:bldP spid="26" grpId="0"/>
      <p:bldP spid="33" grpId="0"/>
      <p:bldP spid="35" grpId="0"/>
      <p:bldP spid="36" grpId="0"/>
      <p:bldP spid="37" grpId="0"/>
      <p:bldP spid="3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558</TotalTime>
  <Words>928</Words>
  <Application>Microsoft Office PowerPoint</Application>
  <PresentationFormat>On-screen Show (4:3)</PresentationFormat>
  <Paragraphs>182</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Promotions and firing policy In Deming’s world </vt:lpstr>
      <vt:lpstr>Agenda</vt:lpstr>
      <vt:lpstr>Introduction </vt:lpstr>
      <vt:lpstr>Deadly disease / SoPK</vt:lpstr>
      <vt:lpstr>Effects</vt:lpstr>
      <vt:lpstr>Appreciation for a system </vt:lpstr>
      <vt:lpstr>Appreciation for a system </vt:lpstr>
      <vt:lpstr>Knowledge about variation </vt:lpstr>
      <vt:lpstr>Theory of knowledge </vt:lpstr>
      <vt:lpstr>Psychology </vt:lpstr>
      <vt:lpstr>Conclusion </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Promotions and firing policy In deming’s world</dc:title>
  <dc:creator>Vagelis Kitsos</dc:creator>
  <cp:lastModifiedBy>Vagelis Kitsos</cp:lastModifiedBy>
  <cp:revision>67</cp:revision>
  <dcterms:created xsi:type="dcterms:W3CDTF">2011-02-11T11:24:13Z</dcterms:created>
  <dcterms:modified xsi:type="dcterms:W3CDTF">2011-02-16T10:41:57Z</dcterms:modified>
</cp:coreProperties>
</file>