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62" r:id="rId3"/>
    <p:sldId id="263" r:id="rId4"/>
    <p:sldId id="257" r:id="rId5"/>
    <p:sldId id="261" r:id="rId6"/>
    <p:sldId id="268" r:id="rId7"/>
    <p:sldId id="270" r:id="rId8"/>
    <p:sldId id="271" r:id="rId9"/>
    <p:sldId id="264" r:id="rId10"/>
    <p:sldId id="265" r:id="rId11"/>
    <p:sldId id="267" r:id="rId12"/>
    <p:sldId id="259" r:id="rId13"/>
    <p:sldId id="272" r:id="rId14"/>
    <p:sldId id="273" r:id="rId15"/>
    <p:sldId id="26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1966" autoAdjust="0"/>
  </p:normalViewPr>
  <p:slideViewPr>
    <p:cSldViewPr snapToGrid="0" snapToObjects="1">
      <p:cViewPr>
        <p:scale>
          <a:sx n="75" d="100"/>
          <a:sy n="75" d="100"/>
        </p:scale>
        <p:origin x="-1720" y="-2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867C25-3DD9-452C-BC4C-CD9B82A46A36}" type="datetimeFigureOut">
              <a:rPr lang="en-GB" smtClean="0"/>
              <a:pPr/>
              <a:t>2/16/11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AEE648-DBC8-43EA-9394-A3E3815CE165}" type="slidenum">
              <a:rPr lang="en-GB" smtClean="0"/>
              <a:pPr/>
              <a:t>‹#›</a:t>
            </a:fld>
            <a:endParaRPr lang="en-GB"/>
          </a:p>
        </p:txBody>
      </p:sp>
    </p:spTree>
    <p:extLst>
      <p:ext uri="{BB962C8B-B14F-4D97-AF65-F5344CB8AC3E}">
        <p14:creationId xmlns:p14="http://schemas.microsoft.com/office/powerpoint/2010/main" val="313954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fld id="{A5AEE648-DBC8-43EA-9394-A3E3815CE165}"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Negative and</a:t>
            </a:r>
            <a:r>
              <a:rPr lang="en-GB" baseline="0" dirty="0" smtClean="0"/>
              <a:t> positive competitiveness </a:t>
            </a:r>
            <a:endParaRPr lang="en-GB" dirty="0"/>
          </a:p>
        </p:txBody>
      </p:sp>
      <p:sp>
        <p:nvSpPr>
          <p:cNvPr id="4" name="Slide Number Placeholder 3"/>
          <p:cNvSpPr>
            <a:spLocks noGrp="1"/>
          </p:cNvSpPr>
          <p:nvPr>
            <p:ph type="sldNum" sz="quarter" idx="10"/>
          </p:nvPr>
        </p:nvSpPr>
        <p:spPr/>
        <p:txBody>
          <a:bodyPr/>
          <a:lstStyle/>
          <a:p>
            <a:fld id="{A5AEE648-DBC8-43EA-9394-A3E3815CE165}" type="slidenum">
              <a:rPr lang="en-GB" smtClean="0"/>
              <a:pPr/>
              <a:t>11</a:t>
            </a:fld>
            <a:endParaRPr lang="en-GB"/>
          </a:p>
        </p:txBody>
      </p:sp>
    </p:spTree>
    <p:extLst>
      <p:ext uri="{BB962C8B-B14F-4D97-AF65-F5344CB8AC3E}">
        <p14:creationId xmlns:p14="http://schemas.microsoft.com/office/powerpoint/2010/main" val="1392637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AEE648-DBC8-43EA-9394-A3E3815CE165}"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5AEE648-DBC8-43EA-9394-A3E3815CE165}" type="slidenum">
              <a:rPr lang="en-GB" smtClean="0"/>
              <a:pPr/>
              <a:t>3</a:t>
            </a:fld>
            <a:endParaRPr lang="en-GB"/>
          </a:p>
        </p:txBody>
      </p:sp>
    </p:spTree>
    <p:extLst>
      <p:ext uri="{BB962C8B-B14F-4D97-AF65-F5344CB8AC3E}">
        <p14:creationId xmlns:p14="http://schemas.microsoft.com/office/powerpoint/2010/main" val="1581377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A5AEE648-DBC8-43EA-9394-A3E3815CE165}"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AEE648-DBC8-43EA-9394-A3E3815CE165}"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A5AEE648-DBC8-43EA-9394-A3E3815CE165}" type="slidenum">
              <a:rPr lang="en-GB" smtClean="0"/>
              <a:pPr/>
              <a:t>6</a:t>
            </a:fld>
            <a:endParaRPr lang="en-GB"/>
          </a:p>
        </p:txBody>
      </p:sp>
    </p:spTree>
    <p:extLst>
      <p:ext uri="{BB962C8B-B14F-4D97-AF65-F5344CB8AC3E}">
        <p14:creationId xmlns:p14="http://schemas.microsoft.com/office/powerpoint/2010/main" val="2154402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AEE648-DBC8-43EA-9394-A3E3815CE165}"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AEE648-DBC8-43EA-9394-A3E3815CE165}"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5AEE648-DBC8-43EA-9394-A3E3815CE165}" type="slidenum">
              <a:rPr lang="en-GB" smtClean="0"/>
              <a:pPr/>
              <a:t>9</a:t>
            </a:fld>
            <a:endParaRPr lang="en-GB"/>
          </a:p>
        </p:txBody>
      </p:sp>
    </p:spTree>
    <p:extLst>
      <p:ext uri="{BB962C8B-B14F-4D97-AF65-F5344CB8AC3E}">
        <p14:creationId xmlns:p14="http://schemas.microsoft.com/office/powerpoint/2010/main" val="1347677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atin typeface="Cambria"/>
                <a:cs typeface="Cambria"/>
              </a:defRPr>
            </a:lvl1pPr>
          </a:lstStyle>
          <a:p>
            <a:r>
              <a:rPr lang="en-GB" dirty="0" smtClean="0"/>
              <a:t>Click to edit Master title style</a:t>
            </a:r>
            <a:endParaRPr lang="en-US" dirty="0"/>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latin typeface="Cambria"/>
                <a:cs typeface="Cambr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7C3F878-F5E8-489B-AC8A-64F2A7E22C28}" type="datetimeFigureOut">
              <a:rPr lang="en-US" smtClean="0"/>
              <a:pPr/>
              <a:t>2/16/11</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51FC063-5EA9-49AF-AFAF-D68C9E82B2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2/16/11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2/16/11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65245" cy="938568"/>
          </a:xfrm>
        </p:spPr>
        <p:txBody>
          <a:bodyPr>
            <a:normAutofit/>
          </a:bodyPr>
          <a:lstStyle>
            <a:lvl1pPr>
              <a:defRPr sz="4000">
                <a:latin typeface="Cambria"/>
                <a:cs typeface="Cambria"/>
              </a:defRPr>
            </a:lvl1pPr>
          </a:lstStyle>
          <a:p>
            <a:r>
              <a:rPr lang="en-GB" dirty="0" smtClean="0"/>
              <a:t>Click to edit Master title style</a:t>
            </a:r>
            <a:endParaRPr lang="en-US" dirty="0"/>
          </a:p>
        </p:txBody>
      </p:sp>
      <p:sp>
        <p:nvSpPr>
          <p:cNvPr id="3" name="Content Placeholder 2"/>
          <p:cNvSpPr>
            <a:spLocks noGrp="1"/>
          </p:cNvSpPr>
          <p:nvPr>
            <p:ph idx="1"/>
          </p:nvPr>
        </p:nvSpPr>
        <p:spPr>
          <a:xfrm>
            <a:off x="768206" y="1881589"/>
            <a:ext cx="7587991" cy="4292688"/>
          </a:xfrm>
        </p:spPr>
        <p:txBody>
          <a:bodyPr/>
          <a:lstStyle>
            <a:lvl1pPr>
              <a:defRPr>
                <a:latin typeface="Cambria"/>
                <a:cs typeface="Cambria"/>
              </a:defRPr>
            </a:lvl1pPr>
            <a:lvl2pPr>
              <a:defRPr>
                <a:latin typeface="Cambria"/>
                <a:cs typeface="Cambria"/>
              </a:defRPr>
            </a:lvl2pPr>
            <a:lvl3pPr>
              <a:defRPr>
                <a:latin typeface="Cambria"/>
                <a:cs typeface="Cambria"/>
              </a:defRPr>
            </a:lvl3pPr>
            <a:lvl4pPr>
              <a:defRPr>
                <a:latin typeface="Cambria"/>
                <a:cs typeface="Cambria"/>
              </a:defRPr>
            </a:lvl4pPr>
            <a:lvl5pPr>
              <a:defRPr>
                <a:latin typeface="Cambria"/>
                <a:cs typeface="Cambria"/>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10"/>
          </p:nvPr>
        </p:nvSpPr>
        <p:spPr/>
        <p:txBody>
          <a:bodyPr/>
          <a:lstStyle/>
          <a:p>
            <a:fld id="{B7C3F878-F5E8-489B-AC8A-64F2A7E22C28}" type="datetimeFigureOut">
              <a:rPr lang="en-US" smtClean="0"/>
              <a:pPr/>
              <a:t>2/16/11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GB"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7C3F878-F5E8-489B-AC8A-64F2A7E22C28}" type="datetimeFigureOut">
              <a:rPr lang="en-US" smtClean="0"/>
              <a:pPr/>
              <a:t>2/16/11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5" name="Date Placeholder 4"/>
          <p:cNvSpPr>
            <a:spLocks noGrp="1"/>
          </p:cNvSpPr>
          <p:nvPr>
            <p:ph type="dt" sz="half" idx="10"/>
          </p:nvPr>
        </p:nvSpPr>
        <p:spPr/>
        <p:txBody>
          <a:bodyPr/>
          <a:lstStyle/>
          <a:p>
            <a:fld id="{B7C3F878-F5E8-489B-AC8A-64F2A7E22C28}" type="datetimeFigureOut">
              <a:rPr lang="en-US" smtClean="0"/>
              <a:pPr/>
              <a:t>2/16/11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7" name="Date Placeholder 6"/>
          <p:cNvSpPr>
            <a:spLocks noGrp="1"/>
          </p:cNvSpPr>
          <p:nvPr>
            <p:ph type="dt" sz="half" idx="10"/>
          </p:nvPr>
        </p:nvSpPr>
        <p:spPr/>
        <p:txBody>
          <a:bodyPr/>
          <a:lstStyle/>
          <a:p>
            <a:fld id="{B7C3F878-F5E8-489B-AC8A-64F2A7E22C28}" type="datetimeFigureOut">
              <a:rPr lang="en-US" smtClean="0"/>
              <a:pPr/>
              <a:t>2/16/11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B7C3F878-F5E8-489B-AC8A-64F2A7E22C28}" type="datetimeFigureOut">
              <a:rPr lang="en-US" smtClean="0"/>
              <a:pPr/>
              <a:t>2/16/11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2/16/11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GB"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B7C3F878-F5E8-489B-AC8A-64F2A7E22C28}" type="datetimeFigureOut">
              <a:rPr lang="en-US" smtClean="0"/>
              <a:pPr/>
              <a:t>2/16/11</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GB"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B7C3F878-F5E8-489B-AC8A-64F2A7E22C28}" type="datetimeFigureOut">
              <a:rPr lang="en-US" smtClean="0"/>
              <a:pPr/>
              <a:t>2/16/11</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jpeg"/><Relationship Id="rId1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GB"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7C3F878-F5E8-489B-AC8A-64F2A7E22C28}" type="datetimeFigureOut">
              <a:rPr lang="en-US" smtClean="0"/>
              <a:pPr/>
              <a:t>2/16/11</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51FC063-5EA9-49AF-AFAF-D68C9E82B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e.com/annual00/letter/page4.html"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wmf"/><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http://uk.wrs.yahoo.com/_ylt=Agct_ov7aQ4V4OUBrq8EsFVWBQx./SIG=11ied7tri/**http%3A/www.thedecalogue.com/images/system.jpg"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27201" y="1473208"/>
            <a:ext cx="5723468" cy="1828090"/>
          </a:xfrm>
        </p:spPr>
        <p:txBody>
          <a:bodyPr/>
          <a:lstStyle/>
          <a:p>
            <a:r>
              <a:rPr lang="en-US" b="1" dirty="0" smtClean="0"/>
              <a:t>Promotion and Firing Policy</a:t>
            </a:r>
            <a:endParaRPr lang="en-US" b="1" dirty="0"/>
          </a:p>
        </p:txBody>
      </p:sp>
      <p:sp>
        <p:nvSpPr>
          <p:cNvPr id="4" name="Subtitle 2"/>
          <p:cNvSpPr txBox="1">
            <a:spLocks noGrp="1"/>
          </p:cNvSpPr>
          <p:nvPr>
            <p:ph type="subTitle" idx="1"/>
          </p:nvPr>
        </p:nvSpPr>
        <p:spPr>
          <a:xfrm>
            <a:off x="2167458" y="3736622"/>
            <a:ext cx="5712179" cy="1524000"/>
          </a:xfrm>
          <a:prstGeom prst="rect">
            <a:avLst/>
          </a:prstGeom>
        </p:spPr>
        <p:txBody>
          <a:bodyPr vert="horz" lIns="91440" tIns="45720" rIns="91440" bIns="45720" rtlCol="0">
            <a:noAutofit/>
          </a:bodyPr>
          <a:lstStyle>
            <a:lvl1pPr marL="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2200" kern="1200">
                <a:solidFill>
                  <a:schemeClr val="tx2"/>
                </a:solidFill>
                <a:latin typeface="+mn-lt"/>
                <a:ea typeface="+mn-ea"/>
                <a:cs typeface="+mn-cs"/>
              </a:defRPr>
            </a:lvl1pPr>
            <a:lvl2pPr marL="4572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5pPr>
            <a:lvl6pPr marL="22860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9pPr>
          </a:lstStyle>
          <a:p>
            <a:r>
              <a:rPr lang="en-GB" sz="1600" b="1" dirty="0" smtClean="0">
                <a:solidFill>
                  <a:srgbClr val="000000"/>
                </a:solidFill>
                <a:latin typeface="Cambria"/>
                <a:cs typeface="Cambria"/>
              </a:rPr>
              <a:t>MBE B4;</a:t>
            </a:r>
          </a:p>
          <a:p>
            <a:r>
              <a:rPr lang="en-GB" sz="1600" dirty="0" smtClean="0">
                <a:solidFill>
                  <a:srgbClr val="000000"/>
                </a:solidFill>
                <a:latin typeface="Cambria"/>
                <a:cs typeface="Cambria"/>
              </a:rPr>
              <a:t>Kieran </a:t>
            </a:r>
            <a:r>
              <a:rPr lang="en-GB" sz="1600" dirty="0" err="1" smtClean="0">
                <a:solidFill>
                  <a:srgbClr val="000000"/>
                </a:solidFill>
                <a:latin typeface="Cambria"/>
                <a:cs typeface="Cambria"/>
              </a:rPr>
              <a:t>Nellist</a:t>
            </a:r>
            <a:r>
              <a:rPr lang="en-GB" sz="1600" dirty="0" smtClean="0">
                <a:solidFill>
                  <a:srgbClr val="000000"/>
                </a:solidFill>
                <a:latin typeface="Cambria"/>
                <a:cs typeface="Cambria"/>
              </a:rPr>
              <a:t>		Alexey </a:t>
            </a:r>
            <a:r>
              <a:rPr lang="en-GB" sz="1600" dirty="0" err="1" smtClean="0">
                <a:solidFill>
                  <a:srgbClr val="000000"/>
                </a:solidFill>
                <a:latin typeface="Cambria"/>
                <a:cs typeface="Cambria"/>
              </a:rPr>
              <a:t>Trush</a:t>
            </a:r>
            <a:endParaRPr lang="en-GB" sz="1600" dirty="0" smtClean="0">
              <a:solidFill>
                <a:srgbClr val="000000"/>
              </a:solidFill>
              <a:latin typeface="Cambria"/>
              <a:cs typeface="Cambria"/>
            </a:endParaRPr>
          </a:p>
          <a:p>
            <a:r>
              <a:rPr lang="en-GB" sz="1600" dirty="0" err="1" smtClean="0">
                <a:solidFill>
                  <a:srgbClr val="000000"/>
                </a:solidFill>
                <a:latin typeface="Cambria"/>
                <a:cs typeface="Cambria"/>
              </a:rPr>
              <a:t>Karthik</a:t>
            </a:r>
            <a:r>
              <a:rPr lang="en-GB" sz="1600" dirty="0" smtClean="0">
                <a:solidFill>
                  <a:srgbClr val="000000"/>
                </a:solidFill>
                <a:latin typeface="Cambria"/>
                <a:cs typeface="Cambria"/>
              </a:rPr>
              <a:t> </a:t>
            </a:r>
            <a:r>
              <a:rPr lang="en-GB" sz="1600" dirty="0" err="1" smtClean="0">
                <a:solidFill>
                  <a:srgbClr val="000000"/>
                </a:solidFill>
                <a:latin typeface="Cambria"/>
                <a:cs typeface="Cambria"/>
              </a:rPr>
              <a:t>Kuppuswamy</a:t>
            </a:r>
            <a:r>
              <a:rPr lang="en-GB" sz="1600" dirty="0">
                <a:solidFill>
                  <a:srgbClr val="000000"/>
                </a:solidFill>
                <a:latin typeface="Cambria"/>
                <a:cs typeface="Cambria"/>
              </a:rPr>
              <a:t>	</a:t>
            </a:r>
            <a:r>
              <a:rPr lang="en-GB" sz="1600" dirty="0" err="1" smtClean="0">
                <a:solidFill>
                  <a:srgbClr val="000000"/>
                </a:solidFill>
                <a:latin typeface="Cambria"/>
                <a:cs typeface="Cambria"/>
              </a:rPr>
              <a:t>Kalin</a:t>
            </a:r>
            <a:r>
              <a:rPr lang="en-GB" sz="1600" dirty="0" smtClean="0">
                <a:solidFill>
                  <a:srgbClr val="000000"/>
                </a:solidFill>
                <a:latin typeface="Cambria"/>
                <a:cs typeface="Cambria"/>
              </a:rPr>
              <a:t> </a:t>
            </a:r>
            <a:r>
              <a:rPr lang="en-GB" sz="1600" dirty="0" err="1" smtClean="0">
                <a:solidFill>
                  <a:srgbClr val="000000"/>
                </a:solidFill>
                <a:latin typeface="Cambria"/>
                <a:cs typeface="Cambria"/>
              </a:rPr>
              <a:t>Pipatanantakurn</a:t>
            </a:r>
            <a:r>
              <a:rPr lang="en-GB" sz="1600" dirty="0" smtClean="0">
                <a:solidFill>
                  <a:srgbClr val="000000"/>
                </a:solidFill>
                <a:latin typeface="Cambria"/>
                <a:cs typeface="Cambria"/>
              </a:rPr>
              <a:t> </a:t>
            </a:r>
          </a:p>
          <a:p>
            <a:r>
              <a:rPr lang="en-GB" sz="1600" dirty="0" smtClean="0">
                <a:solidFill>
                  <a:srgbClr val="000000"/>
                </a:solidFill>
                <a:latin typeface="Cambria"/>
                <a:cs typeface="Cambria"/>
              </a:rPr>
              <a:t>Panji </a:t>
            </a:r>
            <a:r>
              <a:rPr lang="en-GB" sz="1600" dirty="0" err="1" smtClean="0">
                <a:solidFill>
                  <a:srgbClr val="000000"/>
                </a:solidFill>
                <a:latin typeface="Cambria"/>
                <a:cs typeface="Cambria"/>
              </a:rPr>
              <a:t>Sukma</a:t>
            </a:r>
            <a:r>
              <a:rPr lang="en-GB" sz="1600" dirty="0" smtClean="0">
                <a:solidFill>
                  <a:srgbClr val="000000"/>
                </a:solidFill>
                <a:latin typeface="Cambria"/>
                <a:cs typeface="Cambria"/>
              </a:rPr>
              <a:t>		</a:t>
            </a:r>
            <a:r>
              <a:rPr lang="en-GB" sz="1600" dirty="0" err="1" smtClean="0">
                <a:solidFill>
                  <a:srgbClr val="000000"/>
                </a:solidFill>
                <a:latin typeface="Cambria"/>
                <a:cs typeface="Cambria"/>
              </a:rPr>
              <a:t>Majid</a:t>
            </a:r>
            <a:r>
              <a:rPr lang="en-GB" sz="1600" dirty="0" smtClean="0">
                <a:solidFill>
                  <a:srgbClr val="000000"/>
                </a:solidFill>
                <a:latin typeface="Cambria"/>
                <a:cs typeface="Cambria"/>
              </a:rPr>
              <a:t> </a:t>
            </a:r>
            <a:r>
              <a:rPr lang="en-GB" sz="1600" dirty="0" err="1" smtClean="0">
                <a:solidFill>
                  <a:srgbClr val="000000"/>
                </a:solidFill>
                <a:latin typeface="Cambria"/>
                <a:cs typeface="Cambria"/>
              </a:rPr>
              <a:t>Zabihi</a:t>
            </a:r>
            <a:r>
              <a:rPr lang="en-GB" sz="1600" dirty="0" smtClean="0">
                <a:solidFill>
                  <a:srgbClr val="000000"/>
                </a:solidFill>
                <a:latin typeface="Cambria"/>
                <a:cs typeface="Cambria"/>
              </a:rPr>
              <a:t/>
            </a:r>
            <a:br>
              <a:rPr lang="en-GB" sz="1600" dirty="0" smtClean="0">
                <a:solidFill>
                  <a:srgbClr val="000000"/>
                </a:solidFill>
                <a:latin typeface="Cambria"/>
                <a:cs typeface="Cambria"/>
              </a:rPr>
            </a:br>
            <a:endParaRPr lang="en-GB" sz="1600" dirty="0">
              <a:solidFill>
                <a:srgbClr val="000000"/>
              </a:solidFill>
              <a:latin typeface="Cambria"/>
              <a:cs typeface="Cambria"/>
            </a:endParaRPr>
          </a:p>
        </p:txBody>
      </p:sp>
    </p:spTree>
    <p:extLst>
      <p:ext uri="{BB962C8B-B14F-4D97-AF65-F5344CB8AC3E}">
        <p14:creationId xmlns:p14="http://schemas.microsoft.com/office/powerpoint/2010/main" val="346600704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Theory of Knowledge</a:t>
            </a:r>
            <a:endParaRPr lang="en-GB" dirty="0"/>
          </a:p>
        </p:txBody>
      </p:sp>
      <p:sp>
        <p:nvSpPr>
          <p:cNvPr id="3" name="Content Placeholder 2"/>
          <p:cNvSpPr>
            <a:spLocks noGrp="1"/>
          </p:cNvSpPr>
          <p:nvPr>
            <p:ph idx="1"/>
          </p:nvPr>
        </p:nvSpPr>
        <p:spPr/>
        <p:txBody>
          <a:bodyPr>
            <a:normAutofit fontScale="92500" lnSpcReduction="20000"/>
          </a:bodyPr>
          <a:lstStyle/>
          <a:p>
            <a:pPr marL="0" indent="0">
              <a:buNone/>
            </a:pPr>
            <a:r>
              <a:rPr lang="en-GB" dirty="0" smtClean="0"/>
              <a:t>Knowledge is accumulated in the organisation through the identification and resolution of root causes of low performance.</a:t>
            </a:r>
          </a:p>
          <a:p>
            <a:pPr marL="0" indent="0">
              <a:buNone/>
            </a:pPr>
            <a:endParaRPr lang="en-GB" dirty="0" smtClean="0"/>
          </a:p>
          <a:p>
            <a:r>
              <a:rPr lang="en-GB" dirty="0" smtClean="0"/>
              <a:t>  The dismissal of these individual prevents knowledge accumulation.</a:t>
            </a:r>
          </a:p>
          <a:p>
            <a:r>
              <a:rPr lang="en-GB" dirty="0" smtClean="0"/>
              <a:t>  Firing bottom 10</a:t>
            </a:r>
            <a:r>
              <a:rPr lang="en-GB" baseline="30000" dirty="0" smtClean="0"/>
              <a:t>th</a:t>
            </a:r>
            <a:r>
              <a:rPr lang="en-GB" dirty="0" smtClean="0"/>
              <a:t> percentile of performers wastes investment into training.</a:t>
            </a:r>
          </a:p>
          <a:p>
            <a:endParaRPr lang="en-GB" dirty="0"/>
          </a:p>
          <a:p>
            <a:pPr marL="0" indent="0">
              <a:buNone/>
            </a:pPr>
            <a:endParaRPr lang="en-GB" dirty="0" smtClean="0"/>
          </a:p>
          <a:p>
            <a:pPr marL="0" indent="0" algn="ctr">
              <a:buNone/>
            </a:pPr>
            <a:r>
              <a:rPr lang="en-GB" dirty="0" smtClean="0"/>
              <a:t>Improving performance through continued training gives a better return on human capital investment and knowledge accumulation.</a:t>
            </a:r>
          </a:p>
        </p:txBody>
      </p:sp>
      <p:sp>
        <p:nvSpPr>
          <p:cNvPr id="4" name="Down Arrow 3"/>
          <p:cNvSpPr/>
          <p:nvPr/>
        </p:nvSpPr>
        <p:spPr>
          <a:xfrm>
            <a:off x="4356100" y="4305300"/>
            <a:ext cx="342900" cy="558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6768351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Psychology</a:t>
            </a:r>
            <a:endParaRPr lang="en-GB" dirty="0"/>
          </a:p>
        </p:txBody>
      </p:sp>
      <p:sp>
        <p:nvSpPr>
          <p:cNvPr id="3" name="Content Placeholder 2"/>
          <p:cNvSpPr>
            <a:spLocks noGrp="1"/>
          </p:cNvSpPr>
          <p:nvPr>
            <p:ph idx="1"/>
          </p:nvPr>
        </p:nvSpPr>
        <p:spPr>
          <a:xfrm>
            <a:off x="768206" y="2050919"/>
            <a:ext cx="7587991" cy="3935011"/>
          </a:xfrm>
        </p:spPr>
        <p:txBody>
          <a:bodyPr/>
          <a:lstStyle/>
          <a:p>
            <a:r>
              <a:rPr lang="en-GB" dirty="0" smtClean="0"/>
              <a:t>  This approach make threats, which leads to fear and resentment towards policy makers </a:t>
            </a:r>
            <a:r>
              <a:rPr lang="en-GB" sz="1600" dirty="0" smtClean="0"/>
              <a:t> (1) </a:t>
            </a:r>
          </a:p>
          <a:p>
            <a:r>
              <a:rPr lang="en-GB" dirty="0" smtClean="0"/>
              <a:t>  The employees focusing not on what they are doing but the consequences of the individual failure, rather than pursuing the goal of the company or a team</a:t>
            </a:r>
          </a:p>
          <a:p>
            <a:r>
              <a:rPr lang="en-US" dirty="0" smtClean="0"/>
              <a:t>  Subjective </a:t>
            </a:r>
            <a:r>
              <a:rPr lang="en-US" dirty="0"/>
              <a:t>judgment on individual performance</a:t>
            </a:r>
            <a:endParaRPr lang="en-US" dirty="0" smtClean="0"/>
          </a:p>
          <a:p>
            <a:r>
              <a:rPr lang="en-US" dirty="0" smtClean="0"/>
              <a:t>  Employees will become demotivated and demoralized</a:t>
            </a:r>
            <a:endParaRPr lang="en-GB" dirty="0" smtClean="0"/>
          </a:p>
          <a:p>
            <a:endParaRPr lang="en-GB" dirty="0" smtClean="0"/>
          </a:p>
        </p:txBody>
      </p:sp>
      <p:sp>
        <p:nvSpPr>
          <p:cNvPr id="4" name="TextBox 3"/>
          <p:cNvSpPr txBox="1"/>
          <p:nvPr/>
        </p:nvSpPr>
        <p:spPr>
          <a:xfrm>
            <a:off x="2857500" y="5981700"/>
            <a:ext cx="5295900" cy="276999"/>
          </a:xfrm>
          <a:prstGeom prst="rect">
            <a:avLst/>
          </a:prstGeom>
          <a:noFill/>
        </p:spPr>
        <p:txBody>
          <a:bodyPr wrap="square" rtlCol="0">
            <a:spAutoFit/>
          </a:bodyPr>
          <a:lstStyle/>
          <a:p>
            <a:r>
              <a:rPr lang="en-GB" sz="1200" dirty="0" smtClean="0"/>
              <a:t>1) Kohn, A. (1993). Punished by rewards p.172</a:t>
            </a:r>
            <a:endParaRPr lang="en-GB" sz="1200" dirty="0"/>
          </a:p>
        </p:txBody>
      </p:sp>
    </p:spTree>
    <p:extLst>
      <p:ext uri="{BB962C8B-B14F-4D97-AF65-F5344CB8AC3E}">
        <p14:creationId xmlns:p14="http://schemas.microsoft.com/office/powerpoint/2010/main" val="199471566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Resulting Effects on Behavior</a:t>
            </a:r>
            <a:endParaRPr lang="en-US" dirty="0"/>
          </a:p>
        </p:txBody>
      </p:sp>
      <p:sp>
        <p:nvSpPr>
          <p:cNvPr id="3" name="Content Placeholder 2"/>
          <p:cNvSpPr>
            <a:spLocks noGrp="1"/>
          </p:cNvSpPr>
          <p:nvPr>
            <p:ph idx="1"/>
          </p:nvPr>
        </p:nvSpPr>
        <p:spPr>
          <a:xfrm>
            <a:off x="776150" y="2119256"/>
            <a:ext cx="7602726" cy="4213919"/>
          </a:xfrm>
        </p:spPr>
        <p:txBody>
          <a:bodyPr/>
          <a:lstStyle/>
          <a:p>
            <a:r>
              <a:rPr lang="en-GB" dirty="0" smtClean="0"/>
              <a:t>  This </a:t>
            </a:r>
            <a:r>
              <a:rPr lang="en-GB" dirty="0"/>
              <a:t>approach creates a damaging competitiveness within the working environment</a:t>
            </a:r>
            <a:endParaRPr lang="en-GB" dirty="0" smtClean="0"/>
          </a:p>
          <a:p>
            <a:r>
              <a:rPr lang="en-GB" dirty="0" smtClean="0"/>
              <a:t>  “</a:t>
            </a:r>
            <a:r>
              <a:rPr lang="en-GB" dirty="0"/>
              <a:t>Game play” situations </a:t>
            </a:r>
            <a:r>
              <a:rPr lang="en-GB" dirty="0" smtClean="0"/>
              <a:t>arise</a:t>
            </a:r>
          </a:p>
          <a:p>
            <a:r>
              <a:rPr lang="en-US" dirty="0" smtClean="0"/>
              <a:t>  Target oriented performance is promoted.</a:t>
            </a:r>
          </a:p>
          <a:p>
            <a:r>
              <a:rPr lang="en-US" dirty="0" smtClean="0"/>
              <a:t>  Employee loyalty towards the organisation is broken.</a:t>
            </a:r>
          </a:p>
          <a:p>
            <a:r>
              <a:rPr lang="en-US" dirty="0" smtClean="0"/>
              <a:t>  Breakdown of management employee relations.</a:t>
            </a:r>
          </a:p>
          <a:p>
            <a:endParaRPr lang="en-US" dirty="0" smtClean="0"/>
          </a:p>
          <a:p>
            <a:endParaRPr lang="en-US" dirty="0" smtClean="0"/>
          </a:p>
          <a:p>
            <a:endParaRPr lang="en-US" dirty="0"/>
          </a:p>
        </p:txBody>
      </p:sp>
    </p:spTree>
    <p:extLst>
      <p:ext uri="{BB962C8B-B14F-4D97-AF65-F5344CB8AC3E}">
        <p14:creationId xmlns:p14="http://schemas.microsoft.com/office/powerpoint/2010/main" val="117829923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023" y="783034"/>
            <a:ext cx="6965245" cy="938568"/>
          </a:xfrm>
        </p:spPr>
        <p:txBody>
          <a:bodyPr/>
          <a:lstStyle/>
          <a:p>
            <a:r>
              <a:rPr lang="en-GB" dirty="0" smtClean="0"/>
              <a:t>Conclusion</a:t>
            </a:r>
            <a:endParaRPr lang="en-GB" dirty="0"/>
          </a:p>
        </p:txBody>
      </p:sp>
      <p:sp>
        <p:nvSpPr>
          <p:cNvPr id="3" name="Content Placeholder 2"/>
          <p:cNvSpPr>
            <a:spLocks noGrp="1"/>
          </p:cNvSpPr>
          <p:nvPr>
            <p:ph idx="1"/>
          </p:nvPr>
        </p:nvSpPr>
        <p:spPr/>
        <p:txBody>
          <a:bodyPr/>
          <a:lstStyle/>
          <a:p>
            <a:pPr marL="0" indent="0">
              <a:buNone/>
            </a:pPr>
            <a:r>
              <a:rPr lang="en-GB" dirty="0" smtClean="0"/>
              <a:t>While some aspects of the approach may be considered to be inline with the system of profound knowledge, we believe that overall this approach does not fit the system of profound knowledge.</a:t>
            </a:r>
          </a:p>
          <a:p>
            <a:pPr marL="0" indent="0">
              <a:buNone/>
            </a:pPr>
            <a:endParaRPr lang="en-GB" dirty="0"/>
          </a:p>
          <a:p>
            <a:pPr marL="0" indent="0">
              <a:buNone/>
            </a:pPr>
            <a:r>
              <a:rPr lang="en-GB" dirty="0" smtClean="0"/>
              <a:t>The failure of this approach to take a holistic view of the organisation when employee performance is considered in relation to the promotion and firing policy means that this method does not have valid reasoning behind its implementation.</a:t>
            </a:r>
          </a:p>
          <a:p>
            <a:pPr marL="0" indent="0">
              <a:buNone/>
            </a:pPr>
            <a:endParaRPr lang="en-GB" dirty="0"/>
          </a:p>
        </p:txBody>
      </p:sp>
    </p:spTree>
    <p:extLst>
      <p:ext uri="{BB962C8B-B14F-4D97-AF65-F5344CB8AC3E}">
        <p14:creationId xmlns:p14="http://schemas.microsoft.com/office/powerpoint/2010/main" val="154728419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a:xfrm>
            <a:off x="852871" y="2304914"/>
            <a:ext cx="7587991" cy="3435478"/>
          </a:xfrm>
        </p:spPr>
        <p:txBody>
          <a:bodyPr/>
          <a:lstStyle/>
          <a:p>
            <a:pPr>
              <a:buNone/>
            </a:pPr>
            <a:r>
              <a:rPr lang="en-US" dirty="0" smtClean="0"/>
              <a:t>Deming, W.E (1986) Out of The Crisis, MIT Center for Advanced Engineering Study, Boston, MA</a:t>
            </a:r>
            <a:r>
              <a:rPr lang="en-GB" dirty="0" smtClean="0"/>
              <a:t>  </a:t>
            </a:r>
          </a:p>
          <a:p>
            <a:pPr>
              <a:buNone/>
            </a:pPr>
            <a:r>
              <a:rPr lang="en-US" dirty="0" smtClean="0">
                <a:hlinkClick r:id="rId2"/>
              </a:rPr>
              <a:t>http://www.ge.com/annual00/letter/page4.html</a:t>
            </a:r>
            <a:endParaRPr lang="en-US" dirty="0" smtClean="0"/>
          </a:p>
          <a:p>
            <a:pPr>
              <a:buNone/>
            </a:pPr>
            <a:r>
              <a:rPr lang="en-US" dirty="0" smtClean="0"/>
              <a:t>Kohn, A. (1993). </a:t>
            </a:r>
            <a:r>
              <a:rPr lang="en-US" i="1" dirty="0" smtClean="0"/>
              <a:t>Punished by rewards. Boston: Houghton Mifflin.</a:t>
            </a:r>
          </a:p>
          <a:p>
            <a:pPr>
              <a:buNone/>
            </a:pPr>
            <a:endParaRPr lang="en-GB" dirty="0"/>
          </a:p>
        </p:txBody>
      </p:sp>
    </p:spTree>
    <p:extLst>
      <p:ext uri="{BB962C8B-B14F-4D97-AF65-F5344CB8AC3E}">
        <p14:creationId xmlns:p14="http://schemas.microsoft.com/office/powerpoint/2010/main" val="420601113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235429"/>
            <a:ext cx="6965245" cy="1202485"/>
          </a:xfrm>
        </p:spPr>
        <p:txBody>
          <a:bodyPr/>
          <a:lstStyle/>
          <a:p>
            <a:r>
              <a:rPr lang="en-US" dirty="0" smtClean="0"/>
              <a:t>GE Annual Report 2010</a:t>
            </a:r>
            <a:endParaRPr lang="en-US" dirty="0"/>
          </a:p>
        </p:txBody>
      </p:sp>
      <p:sp>
        <p:nvSpPr>
          <p:cNvPr id="3" name="Content Placeholder 2"/>
          <p:cNvSpPr>
            <a:spLocks noGrp="1"/>
          </p:cNvSpPr>
          <p:nvPr>
            <p:ph idx="1"/>
          </p:nvPr>
        </p:nvSpPr>
        <p:spPr>
          <a:xfrm>
            <a:off x="758509" y="1517140"/>
            <a:ext cx="7690925" cy="4674906"/>
          </a:xfrm>
        </p:spPr>
        <p:txBody>
          <a:bodyPr>
            <a:normAutofit fontScale="62500" lnSpcReduction="20000"/>
          </a:bodyPr>
          <a:lstStyle/>
          <a:p>
            <a:r>
              <a:rPr lang="en-US" dirty="0" smtClean="0"/>
              <a:t>   The </a:t>
            </a:r>
            <a:r>
              <a:rPr lang="en-US" dirty="0"/>
              <a:t>top 20% must be loved, nurtured and rewarded in the soul and wallet because they are the ones who make magic happen. Losing one of these people must be held up as a leadership sin—a real failing.</a:t>
            </a:r>
          </a:p>
          <a:p>
            <a:endParaRPr lang="en-US" dirty="0"/>
          </a:p>
          <a:p>
            <a:r>
              <a:rPr lang="en-US" dirty="0" smtClean="0"/>
              <a:t>   The </a:t>
            </a:r>
            <a:r>
              <a:rPr lang="en-US" dirty="0"/>
              <a:t>top 20% and middle 70% are not permanent labels. People move between them all the time. However, the bottom 10%, in our experience, tend to remain there. A Company that bets its future on its people must remove that lower 10%, and keep removing it every year—always raising the bar of performance and increasing the quality of its leadership</a:t>
            </a:r>
            <a:r>
              <a:rPr lang="en-US" dirty="0" smtClean="0"/>
              <a:t>.</a:t>
            </a:r>
          </a:p>
          <a:p>
            <a:pPr marL="0" indent="0">
              <a:buNone/>
            </a:pPr>
            <a:endParaRPr lang="en-US" dirty="0" smtClean="0"/>
          </a:p>
          <a:p>
            <a:r>
              <a:rPr lang="en-US" dirty="0" smtClean="0"/>
              <a:t>   Not </a:t>
            </a:r>
            <a:r>
              <a:rPr lang="en-US" dirty="0"/>
              <a:t>removing that bottom 10% early in their careers is not only a management failure, but false kindness as well—a form of cruelty—because inevitably a new leader will come into a business and take out that bottom 10% right away, leaving them—sometimes midway through a career—stranded and having to start over somewhere else. Removing marginal performers early in their careers is doing the right thing for them; leaving them in place to settle into a career that will inevitably be terminated is not. GE leaders must not only understand the necessity to encourage, inspire and reward that top 20%, and be sure that the high-performance 70% is always energized to improve and move upward; they must develop the determination to change out, always humanely, that bottom 10%, and do it every year. That is how real meritocracies are created and thrive.</a:t>
            </a:r>
          </a:p>
        </p:txBody>
      </p:sp>
    </p:spTree>
    <p:extLst>
      <p:ext uri="{BB962C8B-B14F-4D97-AF65-F5344CB8AC3E}">
        <p14:creationId xmlns:p14="http://schemas.microsoft.com/office/powerpoint/2010/main" val="108811389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6867" y="817583"/>
            <a:ext cx="6965245" cy="938568"/>
          </a:xfrm>
        </p:spPr>
        <p:txBody>
          <a:bodyPr/>
          <a:lstStyle/>
          <a:p>
            <a:r>
              <a:rPr lang="en-US" dirty="0" smtClean="0"/>
              <a:t>Todays Agenda</a:t>
            </a:r>
            <a:endParaRPr lang="en-US" dirty="0"/>
          </a:p>
        </p:txBody>
      </p:sp>
      <p:sp>
        <p:nvSpPr>
          <p:cNvPr id="3" name="Content Placeholder 2"/>
          <p:cNvSpPr>
            <a:spLocks noGrp="1"/>
          </p:cNvSpPr>
          <p:nvPr>
            <p:ph idx="1"/>
          </p:nvPr>
        </p:nvSpPr>
        <p:spPr>
          <a:xfrm>
            <a:off x="1106867" y="2254115"/>
            <a:ext cx="6343796" cy="3113744"/>
          </a:xfrm>
        </p:spPr>
        <p:txBody>
          <a:bodyPr/>
          <a:lstStyle/>
          <a:p>
            <a:r>
              <a:rPr lang="en-GB" dirty="0" smtClean="0"/>
              <a:t>  Introduction</a:t>
            </a:r>
          </a:p>
          <a:p>
            <a:r>
              <a:rPr lang="en-GB" dirty="0" smtClean="0"/>
              <a:t>  Promoting and Hiring Policy</a:t>
            </a:r>
          </a:p>
          <a:p>
            <a:r>
              <a:rPr lang="en-GB" dirty="0" smtClean="0"/>
              <a:t>  GE Case &amp; policy</a:t>
            </a:r>
          </a:p>
          <a:p>
            <a:r>
              <a:rPr lang="en-GB" dirty="0" smtClean="0"/>
              <a:t>  Deming</a:t>
            </a:r>
            <a:r>
              <a:rPr lang="en-GB" dirty="0"/>
              <a:t>’</a:t>
            </a:r>
            <a:r>
              <a:rPr lang="en-GB" dirty="0" smtClean="0"/>
              <a:t> System of Profound </a:t>
            </a:r>
            <a:r>
              <a:rPr lang="en-GB" dirty="0"/>
              <a:t>knowledge</a:t>
            </a:r>
            <a:endParaRPr lang="en-GB" dirty="0" smtClean="0"/>
          </a:p>
          <a:p>
            <a:r>
              <a:rPr lang="en-GB" dirty="0" smtClean="0"/>
              <a:t>  Impact of Behaviours</a:t>
            </a:r>
          </a:p>
          <a:p>
            <a:r>
              <a:rPr lang="en-GB" dirty="0" smtClean="0"/>
              <a:t>  Conclusion</a:t>
            </a:r>
            <a:endParaRPr lang="en-GB" dirty="0"/>
          </a:p>
          <a:p>
            <a:endParaRPr lang="en-US" dirty="0"/>
          </a:p>
        </p:txBody>
      </p:sp>
    </p:spTree>
    <p:extLst>
      <p:ext uri="{BB962C8B-B14F-4D97-AF65-F5344CB8AC3E}">
        <p14:creationId xmlns:p14="http://schemas.microsoft.com/office/powerpoint/2010/main" val="326427384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pic>
        <p:nvPicPr>
          <p:cNvPr id="1029" name="Picture 5" descr="C:\Users\IMT041\AppData\Local\Microsoft\Windows\Temporary Internet Files\Content.IE5\GP14DRDN\MP900403627[1].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rot="16200000">
            <a:off x="6580180" y="4621330"/>
            <a:ext cx="1346402" cy="163161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IMT041\AppData\Local\Microsoft\Windows\Temporary Internet Files\Content.IE5\UCK720LN\MC900234123[1].wmf"/>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028023" y="1493150"/>
            <a:ext cx="1566250" cy="2851842"/>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
          </p:nvPr>
        </p:nvSpPr>
        <p:spPr>
          <a:xfrm>
            <a:off x="819006" y="2196410"/>
            <a:ext cx="5133830" cy="3998594"/>
          </a:xfrm>
        </p:spPr>
        <p:txBody>
          <a:bodyPr/>
          <a:lstStyle/>
          <a:p>
            <a:r>
              <a:rPr lang="en-GB" dirty="0" smtClean="0"/>
              <a:t> Promoting and Firing policy is the part of Performance Appraisal</a:t>
            </a:r>
          </a:p>
          <a:p>
            <a:pPr>
              <a:buNone/>
            </a:pPr>
            <a:r>
              <a:rPr lang="en-GB" dirty="0" smtClean="0"/>
              <a:t> </a:t>
            </a:r>
          </a:p>
          <a:p>
            <a:r>
              <a:rPr lang="en-GB" dirty="0" smtClean="0"/>
              <a:t> According </a:t>
            </a:r>
            <a:r>
              <a:rPr lang="en-GB" dirty="0"/>
              <a:t>to </a:t>
            </a:r>
            <a:r>
              <a:rPr lang="en-GB" dirty="0" smtClean="0"/>
              <a:t>Jack Welch:</a:t>
            </a:r>
          </a:p>
          <a:p>
            <a:pPr marL="0" indent="0">
              <a:buNone/>
            </a:pPr>
            <a:endParaRPr lang="en-GB" dirty="0"/>
          </a:p>
          <a:p>
            <a:pPr marL="0" indent="0" algn="ctr">
              <a:buNone/>
            </a:pPr>
            <a:r>
              <a:rPr lang="en-GB" dirty="0" smtClean="0"/>
              <a:t>“</a:t>
            </a:r>
            <a:r>
              <a:rPr lang="en-GB" dirty="0"/>
              <a:t>A company that bets its future on its people must remove the lower 10%...and keep removing it every year.”</a:t>
            </a:r>
          </a:p>
          <a:p>
            <a:endParaRPr lang="en-GB" dirty="0"/>
          </a:p>
        </p:txBody>
      </p:sp>
    </p:spTree>
    <p:extLst>
      <p:ext uri="{BB962C8B-B14F-4D97-AF65-F5344CB8AC3E}">
        <p14:creationId xmlns:p14="http://schemas.microsoft.com/office/powerpoint/2010/main" val="138397083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36055"/>
            <a:ext cx="6965245" cy="770122"/>
          </a:xfrm>
        </p:spPr>
        <p:txBody>
          <a:bodyPr>
            <a:normAutofit/>
          </a:bodyPr>
          <a:lstStyle/>
          <a:p>
            <a:r>
              <a:rPr lang="en-US" sz="3600" dirty="0" smtClean="0"/>
              <a:t>General Electric Case</a:t>
            </a:r>
            <a:endParaRPr lang="en-US" sz="3600" dirty="0"/>
          </a:p>
        </p:txBody>
      </p:sp>
      <p:sp>
        <p:nvSpPr>
          <p:cNvPr id="3" name="Content Placeholder 2"/>
          <p:cNvSpPr>
            <a:spLocks noGrp="1"/>
          </p:cNvSpPr>
          <p:nvPr>
            <p:ph idx="1"/>
          </p:nvPr>
        </p:nvSpPr>
        <p:spPr>
          <a:xfrm>
            <a:off x="743925" y="1879103"/>
            <a:ext cx="7651884" cy="4178794"/>
          </a:xfrm>
        </p:spPr>
        <p:txBody>
          <a:bodyPr>
            <a:normAutofit/>
          </a:bodyPr>
          <a:lstStyle/>
          <a:p>
            <a:pPr>
              <a:buFont typeface="Wingdings" pitchFamily="2" charset="2"/>
              <a:buChar char="Ø"/>
            </a:pPr>
            <a:r>
              <a:rPr lang="en-US" dirty="0" smtClean="0"/>
              <a:t>His </a:t>
            </a:r>
            <a:r>
              <a:rPr lang="en-US" dirty="0"/>
              <a:t>policy was that for every 10 people in an organization 2 should be promoted, 7 should stay where they are, and 1 should be sacked on an annual </a:t>
            </a:r>
            <a:r>
              <a:rPr lang="en-US" dirty="0" smtClean="0"/>
              <a:t>basis.</a:t>
            </a:r>
          </a:p>
          <a:p>
            <a:pPr>
              <a:buNone/>
            </a:pPr>
            <a:endParaRPr lang="en-US" dirty="0" smtClean="0"/>
          </a:p>
          <a:p>
            <a:pPr>
              <a:buFont typeface="Wingdings" pitchFamily="2" charset="2"/>
              <a:buChar char="Ø"/>
            </a:pPr>
            <a:r>
              <a:rPr lang="en-US" dirty="0" smtClean="0"/>
              <a:t>“</a:t>
            </a:r>
            <a:r>
              <a:rPr lang="en-US" dirty="0"/>
              <a:t>The top 20% and middle 70% are not permanent labels. People move between them all the time. However, the bottom 10%, in our experience, tend to remain </a:t>
            </a:r>
            <a:r>
              <a:rPr lang="en-US" dirty="0" smtClean="0"/>
              <a:t>there“ </a:t>
            </a:r>
            <a:r>
              <a:rPr lang="en-US" sz="1600" dirty="0" smtClean="0"/>
              <a:t>See Appendix 1</a:t>
            </a:r>
            <a:endParaRPr lang="en-US" dirty="0" smtClean="0"/>
          </a:p>
        </p:txBody>
      </p:sp>
      <p:sp>
        <p:nvSpPr>
          <p:cNvPr id="4" name="TextBox 3"/>
          <p:cNvSpPr txBox="1"/>
          <p:nvPr/>
        </p:nvSpPr>
        <p:spPr>
          <a:xfrm>
            <a:off x="3898898" y="5922434"/>
            <a:ext cx="2540000" cy="276999"/>
          </a:xfrm>
          <a:prstGeom prst="rect">
            <a:avLst/>
          </a:prstGeom>
          <a:noFill/>
        </p:spPr>
        <p:txBody>
          <a:bodyPr wrap="square" rtlCol="0">
            <a:spAutoFit/>
          </a:bodyPr>
          <a:lstStyle/>
          <a:p>
            <a:r>
              <a:rPr lang="en-GB" sz="1200" dirty="0" smtClean="0">
                <a:cs typeface="Cambria"/>
              </a:rPr>
              <a:t>GE Annual Report 2010</a:t>
            </a:r>
            <a:endParaRPr lang="en-GB" sz="1200" dirty="0">
              <a:cs typeface="Cambria"/>
            </a:endParaRPr>
          </a:p>
        </p:txBody>
      </p:sp>
    </p:spTree>
    <p:extLst>
      <p:ext uri="{BB962C8B-B14F-4D97-AF65-F5344CB8AC3E}">
        <p14:creationId xmlns:p14="http://schemas.microsoft.com/office/powerpoint/2010/main" val="190944170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Deming’s </a:t>
            </a:r>
            <a:r>
              <a:rPr lang="en-US" dirty="0" err="1" smtClean="0"/>
              <a:t>SoPK</a:t>
            </a:r>
            <a:endParaRPr lang="en-US" dirty="0"/>
          </a:p>
        </p:txBody>
      </p:sp>
      <p:sp>
        <p:nvSpPr>
          <p:cNvPr id="3" name="Content Placeholder 2"/>
          <p:cNvSpPr>
            <a:spLocks noGrp="1"/>
          </p:cNvSpPr>
          <p:nvPr>
            <p:ph idx="1"/>
          </p:nvPr>
        </p:nvSpPr>
        <p:spPr>
          <a:xfrm>
            <a:off x="1056775" y="2305622"/>
            <a:ext cx="6783354" cy="4292688"/>
          </a:xfrm>
        </p:spPr>
        <p:txBody>
          <a:bodyPr/>
          <a:lstStyle/>
          <a:p>
            <a:r>
              <a:rPr lang="en-US" dirty="0" smtClean="0"/>
              <a:t>  Appreciation of the system</a:t>
            </a:r>
          </a:p>
          <a:p>
            <a:endParaRPr lang="en-US" dirty="0" smtClean="0"/>
          </a:p>
          <a:p>
            <a:r>
              <a:rPr lang="en-US" dirty="0" smtClean="0"/>
              <a:t>  Knowledge about variation</a:t>
            </a:r>
          </a:p>
          <a:p>
            <a:endParaRPr lang="en-US" dirty="0" smtClean="0"/>
          </a:p>
          <a:p>
            <a:r>
              <a:rPr lang="en-US" dirty="0" smtClean="0"/>
              <a:t>  Theory of Knowledge</a:t>
            </a:r>
          </a:p>
          <a:p>
            <a:endParaRPr lang="en-US" dirty="0" smtClean="0"/>
          </a:p>
          <a:p>
            <a:r>
              <a:rPr lang="en-US" dirty="0" smtClean="0"/>
              <a:t>  Knowledge of Psychology </a:t>
            </a:r>
          </a:p>
          <a:p>
            <a:endParaRPr lang="en-US" dirty="0"/>
          </a:p>
          <a:p>
            <a:endParaRPr lang="en-US" dirty="0"/>
          </a:p>
        </p:txBody>
      </p:sp>
    </p:spTree>
    <p:extLst>
      <p:ext uri="{BB962C8B-B14F-4D97-AF65-F5344CB8AC3E}">
        <p14:creationId xmlns:p14="http://schemas.microsoft.com/office/powerpoint/2010/main" val="222248583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Appreciation of the system</a:t>
            </a:r>
          </a:p>
        </p:txBody>
      </p:sp>
      <p:sp>
        <p:nvSpPr>
          <p:cNvPr id="3" name="Content Placeholder 2"/>
          <p:cNvSpPr>
            <a:spLocks noGrp="1"/>
          </p:cNvSpPr>
          <p:nvPr>
            <p:ph idx="1"/>
          </p:nvPr>
        </p:nvSpPr>
        <p:spPr>
          <a:xfrm>
            <a:off x="768206" y="1881589"/>
            <a:ext cx="7587991" cy="3987887"/>
          </a:xfrm>
        </p:spPr>
        <p:txBody>
          <a:bodyPr/>
          <a:lstStyle/>
          <a:p>
            <a:r>
              <a:rPr lang="en-GB" dirty="0" smtClean="0"/>
              <a:t>  The cause of variation could be a part of the individual performance or the system as a whole. Identification of this requires systemic knowledge in order to understand the root cause.</a:t>
            </a:r>
          </a:p>
          <a:p>
            <a:endParaRPr lang="en-GB" dirty="0"/>
          </a:p>
        </p:txBody>
      </p:sp>
      <p:pic>
        <p:nvPicPr>
          <p:cNvPr id="5" name="图片 1" descr="http://uk.wrs.yahoo.com/_ylt=Agct_ov7aQ4V4OUBrq8EsFVWBQx./SIG=11ied7tri/**http%3A/www.thedecalogue.com/images/system.jpg"/>
          <p:cNvPicPr>
            <a:picLocks/>
          </p:cNvPicPr>
          <p:nvPr/>
        </p:nvPicPr>
        <p:blipFill>
          <a:blip r:embed="rId3" r:link="rId4" cstate="print">
            <a:clrChange>
              <a:clrFrom>
                <a:srgbClr val="FFFFFF"/>
              </a:clrFrom>
              <a:clrTo>
                <a:srgbClr val="FFFFFF">
                  <a:alpha val="0"/>
                </a:srgbClr>
              </a:clrTo>
            </a:clrChange>
          </a:blip>
          <a:srcRect/>
          <a:stretch>
            <a:fillRect/>
          </a:stretch>
        </p:blipFill>
        <p:spPr bwMode="auto">
          <a:xfrm>
            <a:off x="1540933" y="3137030"/>
            <a:ext cx="6519335" cy="2850978"/>
          </a:xfrm>
          <a:prstGeom prst="rect">
            <a:avLst/>
          </a:prstGeom>
          <a:noFill/>
          <a:ln w="9525">
            <a:noFill/>
            <a:miter lim="800000"/>
            <a:headEnd/>
            <a:tailEnd/>
          </a:ln>
        </p:spPr>
      </p:pic>
      <p:sp>
        <p:nvSpPr>
          <p:cNvPr id="6" name="TextBox 5"/>
          <p:cNvSpPr txBox="1"/>
          <p:nvPr/>
        </p:nvSpPr>
        <p:spPr>
          <a:xfrm>
            <a:off x="4711700" y="5970200"/>
            <a:ext cx="2663165" cy="276999"/>
          </a:xfrm>
          <a:prstGeom prst="rect">
            <a:avLst/>
          </a:prstGeom>
          <a:noFill/>
        </p:spPr>
        <p:txBody>
          <a:bodyPr wrap="none" rtlCol="0">
            <a:spAutoFit/>
          </a:bodyPr>
          <a:lstStyle/>
          <a:p>
            <a:r>
              <a:rPr lang="en-US" sz="1200" dirty="0" smtClean="0"/>
              <a:t>Deming, W. E. (1986). Out of the crisis</a:t>
            </a:r>
          </a:p>
        </p:txBody>
      </p:sp>
    </p:spTree>
    <p:extLst>
      <p:ext uri="{BB962C8B-B14F-4D97-AF65-F5344CB8AC3E}">
        <p14:creationId xmlns:p14="http://schemas.microsoft.com/office/powerpoint/2010/main" val="199806887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Knowledge about  Variation</a:t>
            </a:r>
            <a:endParaRPr lang="en-GB" dirty="0"/>
          </a:p>
        </p:txBody>
      </p:sp>
      <p:sp>
        <p:nvSpPr>
          <p:cNvPr id="11" name="TextBox 10"/>
          <p:cNvSpPr txBox="1"/>
          <p:nvPr/>
        </p:nvSpPr>
        <p:spPr>
          <a:xfrm>
            <a:off x="5640574" y="2622660"/>
            <a:ext cx="2504756" cy="1754326"/>
          </a:xfrm>
          <a:prstGeom prst="rect">
            <a:avLst/>
          </a:prstGeom>
          <a:noFill/>
        </p:spPr>
        <p:txBody>
          <a:bodyPr wrap="square" rtlCol="0">
            <a:spAutoFit/>
          </a:bodyPr>
          <a:lstStyle/>
          <a:p>
            <a:r>
              <a:rPr lang="en-GB" dirty="0" smtClean="0"/>
              <a:t>Promotion and firing can be seen as a method of removing special cause variation in employee performance.</a:t>
            </a:r>
            <a:endParaRPr lang="en-GB" dirty="0"/>
          </a:p>
        </p:txBody>
      </p:sp>
      <p:sp>
        <p:nvSpPr>
          <p:cNvPr id="17" name="TextBox 16"/>
          <p:cNvSpPr txBox="1"/>
          <p:nvPr/>
        </p:nvSpPr>
        <p:spPr>
          <a:xfrm>
            <a:off x="4821866" y="2303931"/>
            <a:ext cx="733646" cy="369332"/>
          </a:xfrm>
          <a:prstGeom prst="rect">
            <a:avLst/>
          </a:prstGeom>
          <a:noFill/>
        </p:spPr>
        <p:txBody>
          <a:bodyPr wrap="square" rtlCol="0">
            <a:spAutoFit/>
          </a:bodyPr>
          <a:lstStyle/>
          <a:p>
            <a:r>
              <a:rPr lang="en-GB" dirty="0" smtClean="0"/>
              <a:t>UCL</a:t>
            </a:r>
            <a:endParaRPr lang="en-GB" dirty="0"/>
          </a:p>
        </p:txBody>
      </p:sp>
      <p:pic>
        <p:nvPicPr>
          <p:cNvPr id="24" name="Picture 23" descr="charts.gif"/>
          <p:cNvPicPr>
            <a:picLocks noChangeAspect="1"/>
          </p:cNvPicPr>
          <p:nvPr/>
        </p:nvPicPr>
        <p:blipFill rotWithShape="1">
          <a:blip r:embed="rId3">
            <a:clrChange>
              <a:clrFrom>
                <a:srgbClr val="FFFFFF"/>
              </a:clrFrom>
              <a:clrTo>
                <a:srgbClr val="FFFFFF">
                  <a:alpha val="0"/>
                </a:srgbClr>
              </a:clrTo>
            </a:clrChange>
          </a:blip>
          <a:srcRect l="50563" t="6716" b="17128"/>
          <a:stretch/>
        </p:blipFill>
        <p:spPr>
          <a:xfrm>
            <a:off x="984593" y="2488597"/>
            <a:ext cx="3837270" cy="2200556"/>
          </a:xfrm>
          <a:prstGeom prst="rect">
            <a:avLst/>
          </a:prstGeom>
          <a:ln>
            <a:noFill/>
          </a:ln>
        </p:spPr>
      </p:pic>
      <p:sp>
        <p:nvSpPr>
          <p:cNvPr id="7" name="TextBox 6"/>
          <p:cNvSpPr txBox="1"/>
          <p:nvPr/>
        </p:nvSpPr>
        <p:spPr>
          <a:xfrm>
            <a:off x="4859447" y="4318965"/>
            <a:ext cx="733646" cy="369332"/>
          </a:xfrm>
          <a:prstGeom prst="rect">
            <a:avLst/>
          </a:prstGeom>
          <a:noFill/>
        </p:spPr>
        <p:txBody>
          <a:bodyPr wrap="square" rtlCol="0">
            <a:spAutoFit/>
          </a:bodyPr>
          <a:lstStyle/>
          <a:p>
            <a:r>
              <a:rPr lang="en-GB" dirty="0"/>
              <a:t>L</a:t>
            </a:r>
            <a:r>
              <a:rPr lang="en-GB" dirty="0" smtClean="0"/>
              <a:t>CL</a:t>
            </a:r>
            <a:endParaRPr lang="en-GB" dirty="0"/>
          </a:p>
        </p:txBody>
      </p:sp>
    </p:spTree>
    <p:extLst>
      <p:ext uri="{BB962C8B-B14F-4D97-AF65-F5344CB8AC3E}">
        <p14:creationId xmlns:p14="http://schemas.microsoft.com/office/powerpoint/2010/main" val="218534474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Knowledge about  Variation</a:t>
            </a:r>
            <a:endParaRPr lang="en-GB" dirty="0"/>
          </a:p>
        </p:txBody>
      </p:sp>
      <p:sp>
        <p:nvSpPr>
          <p:cNvPr id="11" name="TextBox 10"/>
          <p:cNvSpPr txBox="1"/>
          <p:nvPr/>
        </p:nvSpPr>
        <p:spPr>
          <a:xfrm>
            <a:off x="5640574" y="2622660"/>
            <a:ext cx="2504756" cy="2031325"/>
          </a:xfrm>
          <a:prstGeom prst="rect">
            <a:avLst/>
          </a:prstGeom>
          <a:noFill/>
        </p:spPr>
        <p:txBody>
          <a:bodyPr wrap="square" rtlCol="0">
            <a:spAutoFit/>
          </a:bodyPr>
          <a:lstStyle/>
          <a:p>
            <a:r>
              <a:rPr lang="en-GB" dirty="0" smtClean="0"/>
              <a:t>The promoted employees moving to the next level of the hierarchy where the performance level expected to be higher (UCL2). </a:t>
            </a:r>
            <a:endParaRPr lang="en-GB" dirty="0"/>
          </a:p>
        </p:txBody>
      </p:sp>
      <p:grpSp>
        <p:nvGrpSpPr>
          <p:cNvPr id="10" name="Group 9"/>
          <p:cNvGrpSpPr/>
          <p:nvPr/>
        </p:nvGrpSpPr>
        <p:grpSpPr>
          <a:xfrm>
            <a:off x="812865" y="3115118"/>
            <a:ext cx="4093662" cy="2200556"/>
            <a:chOff x="728200" y="2488597"/>
            <a:chExt cx="4093662" cy="2200556"/>
          </a:xfrm>
        </p:grpSpPr>
        <p:sp>
          <p:nvSpPr>
            <p:cNvPr id="17" name="TextBox 16"/>
            <p:cNvSpPr txBox="1"/>
            <p:nvPr/>
          </p:nvSpPr>
          <p:spPr>
            <a:xfrm>
              <a:off x="728200" y="2629112"/>
              <a:ext cx="733646" cy="369332"/>
            </a:xfrm>
            <a:prstGeom prst="rect">
              <a:avLst/>
            </a:prstGeom>
            <a:noFill/>
          </p:spPr>
          <p:txBody>
            <a:bodyPr wrap="square" rtlCol="0">
              <a:spAutoFit/>
            </a:bodyPr>
            <a:lstStyle/>
            <a:p>
              <a:r>
                <a:rPr lang="en-GB" dirty="0" smtClean="0"/>
                <a:t>UCL</a:t>
              </a:r>
              <a:endParaRPr lang="en-GB" dirty="0"/>
            </a:p>
          </p:txBody>
        </p:sp>
        <p:pic>
          <p:nvPicPr>
            <p:cNvPr id="24" name="Picture 23" descr="charts.gif"/>
            <p:cNvPicPr>
              <a:picLocks noChangeAspect="1"/>
            </p:cNvPicPr>
            <p:nvPr/>
          </p:nvPicPr>
          <p:blipFill rotWithShape="1">
            <a:blip r:embed="rId3">
              <a:clrChange>
                <a:clrFrom>
                  <a:srgbClr val="FFFFFF"/>
                </a:clrFrom>
                <a:clrTo>
                  <a:srgbClr val="FFFFFF">
                    <a:alpha val="0"/>
                  </a:srgbClr>
                </a:clrTo>
              </a:clrChange>
            </a:blip>
            <a:srcRect l="50563" t="6716" b="17128"/>
            <a:stretch/>
          </p:blipFill>
          <p:spPr>
            <a:xfrm>
              <a:off x="1095023" y="2488597"/>
              <a:ext cx="3726839" cy="2200556"/>
            </a:xfrm>
            <a:prstGeom prst="rect">
              <a:avLst/>
            </a:prstGeom>
            <a:ln>
              <a:noFill/>
            </a:ln>
          </p:spPr>
        </p:pic>
        <p:sp>
          <p:nvSpPr>
            <p:cNvPr id="7" name="TextBox 6"/>
            <p:cNvSpPr txBox="1"/>
            <p:nvPr/>
          </p:nvSpPr>
          <p:spPr>
            <a:xfrm>
              <a:off x="728200" y="4134299"/>
              <a:ext cx="733646" cy="369332"/>
            </a:xfrm>
            <a:prstGeom prst="rect">
              <a:avLst/>
            </a:prstGeom>
            <a:noFill/>
          </p:spPr>
          <p:txBody>
            <a:bodyPr wrap="square" rtlCol="0">
              <a:spAutoFit/>
            </a:bodyPr>
            <a:lstStyle/>
            <a:p>
              <a:r>
                <a:rPr lang="en-GB" dirty="0"/>
                <a:t>L</a:t>
              </a:r>
              <a:r>
                <a:rPr lang="en-GB" dirty="0" smtClean="0"/>
                <a:t>CL</a:t>
              </a:r>
              <a:endParaRPr lang="en-GB" dirty="0"/>
            </a:p>
          </p:txBody>
        </p:sp>
      </p:grpSp>
      <p:grpSp>
        <p:nvGrpSpPr>
          <p:cNvPr id="12" name="Group 11"/>
          <p:cNvGrpSpPr/>
          <p:nvPr/>
        </p:nvGrpSpPr>
        <p:grpSpPr>
          <a:xfrm>
            <a:off x="2042706" y="2382672"/>
            <a:ext cx="3618119" cy="1234801"/>
            <a:chOff x="1974974" y="1756151"/>
            <a:chExt cx="3618119" cy="1234801"/>
          </a:xfrm>
        </p:grpSpPr>
        <p:pic>
          <p:nvPicPr>
            <p:cNvPr id="8" name="Picture 7" descr="charts.gif"/>
            <p:cNvPicPr>
              <a:picLocks noChangeAspect="1"/>
            </p:cNvPicPr>
            <p:nvPr/>
          </p:nvPicPr>
          <p:blipFill rotWithShape="1">
            <a:blip r:embed="rId3">
              <a:clrChange>
                <a:clrFrom>
                  <a:srgbClr val="FFFFFF"/>
                </a:clrFrom>
                <a:clrTo>
                  <a:srgbClr val="FFFFFF">
                    <a:alpha val="0"/>
                  </a:srgbClr>
                </a:clrTo>
              </a:clrChange>
              <a:duotone>
                <a:prstClr val="black"/>
                <a:schemeClr val="tx2">
                  <a:tint val="45000"/>
                  <a:satMod val="400000"/>
                </a:schemeClr>
              </a:duotone>
            </a:blip>
            <a:srcRect l="1" t="9016" r="63537" b="19416"/>
            <a:stretch/>
          </p:blipFill>
          <p:spPr>
            <a:xfrm>
              <a:off x="1974974" y="1889016"/>
              <a:ext cx="2846890" cy="1101936"/>
            </a:xfrm>
            <a:prstGeom prst="rect">
              <a:avLst/>
            </a:prstGeom>
            <a:ln>
              <a:noFill/>
            </a:ln>
          </p:spPr>
        </p:pic>
        <p:sp>
          <p:nvSpPr>
            <p:cNvPr id="9" name="TextBox 8"/>
            <p:cNvSpPr txBox="1"/>
            <p:nvPr/>
          </p:nvSpPr>
          <p:spPr>
            <a:xfrm>
              <a:off x="4859447" y="1756151"/>
              <a:ext cx="733646" cy="369332"/>
            </a:xfrm>
            <a:prstGeom prst="rect">
              <a:avLst/>
            </a:prstGeom>
            <a:noFill/>
          </p:spPr>
          <p:txBody>
            <a:bodyPr wrap="square" rtlCol="0">
              <a:spAutoFit/>
            </a:bodyPr>
            <a:lstStyle/>
            <a:p>
              <a:r>
                <a:rPr lang="en-GB" dirty="0" smtClean="0"/>
                <a:t>UCL2</a:t>
              </a:r>
              <a:endParaRPr lang="en-GB" dirty="0"/>
            </a:p>
          </p:txBody>
        </p:sp>
      </p:grpSp>
    </p:spTree>
    <p:extLst>
      <p:ext uri="{BB962C8B-B14F-4D97-AF65-F5344CB8AC3E}">
        <p14:creationId xmlns:p14="http://schemas.microsoft.com/office/powerpoint/2010/main" val="184525044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Knowledge about  Variation</a:t>
            </a:r>
            <a:endParaRPr lang="en-GB" dirty="0"/>
          </a:p>
        </p:txBody>
      </p:sp>
      <p:sp>
        <p:nvSpPr>
          <p:cNvPr id="11" name="TextBox 10"/>
          <p:cNvSpPr txBox="1"/>
          <p:nvPr/>
        </p:nvSpPr>
        <p:spPr>
          <a:xfrm>
            <a:off x="5640574" y="2185052"/>
            <a:ext cx="2504756" cy="3139321"/>
          </a:xfrm>
          <a:prstGeom prst="rect">
            <a:avLst/>
          </a:prstGeom>
          <a:noFill/>
        </p:spPr>
        <p:txBody>
          <a:bodyPr wrap="square" rtlCol="0">
            <a:spAutoFit/>
          </a:bodyPr>
          <a:lstStyle/>
          <a:p>
            <a:r>
              <a:rPr lang="en-GB" dirty="0" smtClean="0"/>
              <a:t>But how do we know that the performance of this 10% is inside or outside the control limits? </a:t>
            </a:r>
          </a:p>
          <a:p>
            <a:endParaRPr lang="en-GB" dirty="0" smtClean="0"/>
          </a:p>
          <a:p>
            <a:r>
              <a:rPr lang="en-GB" dirty="0" smtClean="0"/>
              <a:t>Requirement of dismissing an employee when no “low performance”  exists is subjective to bias.</a:t>
            </a:r>
            <a:endParaRPr lang="en-GB" dirty="0"/>
          </a:p>
        </p:txBody>
      </p:sp>
      <p:sp>
        <p:nvSpPr>
          <p:cNvPr id="17" name="TextBox 16"/>
          <p:cNvSpPr txBox="1"/>
          <p:nvPr/>
        </p:nvSpPr>
        <p:spPr>
          <a:xfrm>
            <a:off x="4889598" y="2606704"/>
            <a:ext cx="733646" cy="369332"/>
          </a:xfrm>
          <a:prstGeom prst="rect">
            <a:avLst/>
          </a:prstGeom>
          <a:noFill/>
        </p:spPr>
        <p:txBody>
          <a:bodyPr wrap="square" rtlCol="0">
            <a:spAutoFit/>
          </a:bodyPr>
          <a:lstStyle/>
          <a:p>
            <a:r>
              <a:rPr lang="en-GB" dirty="0" smtClean="0"/>
              <a:t>UCL</a:t>
            </a:r>
            <a:endParaRPr lang="en-GB" dirty="0"/>
          </a:p>
        </p:txBody>
      </p:sp>
      <p:pic>
        <p:nvPicPr>
          <p:cNvPr id="25" name="Picture 24" descr="charts.gif"/>
          <p:cNvPicPr>
            <a:picLocks noChangeAspect="1"/>
          </p:cNvPicPr>
          <p:nvPr/>
        </p:nvPicPr>
        <p:blipFill rotWithShape="1">
          <a:blip r:embed="rId3">
            <a:clrChange>
              <a:clrFrom>
                <a:srgbClr val="FFFFFF"/>
              </a:clrFrom>
              <a:clrTo>
                <a:srgbClr val="FFFFFF">
                  <a:alpha val="0"/>
                </a:srgbClr>
              </a:clrTo>
            </a:clrChange>
          </a:blip>
          <a:srcRect t="9016" r="52482" b="19416"/>
          <a:stretch/>
        </p:blipFill>
        <p:spPr>
          <a:xfrm>
            <a:off x="1052327" y="2688036"/>
            <a:ext cx="3837271" cy="2067993"/>
          </a:xfrm>
          <a:prstGeom prst="rect">
            <a:avLst/>
          </a:prstGeom>
          <a:ln>
            <a:noFill/>
          </a:ln>
        </p:spPr>
      </p:pic>
      <p:sp>
        <p:nvSpPr>
          <p:cNvPr id="26" name="TextBox 25"/>
          <p:cNvSpPr txBox="1"/>
          <p:nvPr/>
        </p:nvSpPr>
        <p:spPr>
          <a:xfrm>
            <a:off x="4927179" y="4318965"/>
            <a:ext cx="733646" cy="369332"/>
          </a:xfrm>
          <a:prstGeom prst="rect">
            <a:avLst/>
          </a:prstGeom>
          <a:noFill/>
        </p:spPr>
        <p:txBody>
          <a:bodyPr wrap="square" rtlCol="0">
            <a:spAutoFit/>
          </a:bodyPr>
          <a:lstStyle/>
          <a:p>
            <a:r>
              <a:rPr lang="en-GB" dirty="0"/>
              <a:t>L</a:t>
            </a:r>
            <a:r>
              <a:rPr lang="en-GB" dirty="0" smtClean="0"/>
              <a:t>CL</a:t>
            </a:r>
            <a:endParaRPr lang="en-GB" dirty="0"/>
          </a:p>
        </p:txBody>
      </p:sp>
    </p:spTree>
    <p:extLst>
      <p:ext uri="{BB962C8B-B14F-4D97-AF65-F5344CB8AC3E}">
        <p14:creationId xmlns:p14="http://schemas.microsoft.com/office/powerpoint/2010/main" val="34643072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Pushpin.thmx</Template>
  <TotalTime>715</TotalTime>
  <Words>944</Words>
  <Application>Microsoft Macintosh PowerPoint</Application>
  <PresentationFormat>On-screen Show (4:3)</PresentationFormat>
  <Paragraphs>95</Paragraphs>
  <Slides>15</Slides>
  <Notes>10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Pushpin</vt:lpstr>
      <vt:lpstr>Promotion and Firing Policy</vt:lpstr>
      <vt:lpstr>Todays Agenda</vt:lpstr>
      <vt:lpstr>Introduction</vt:lpstr>
      <vt:lpstr>General Electric Case</vt:lpstr>
      <vt:lpstr>Deming’s SoPK</vt:lpstr>
      <vt:lpstr>Appreciation of the system</vt:lpstr>
      <vt:lpstr>Knowledge about  Variation</vt:lpstr>
      <vt:lpstr>Knowledge about  Variation</vt:lpstr>
      <vt:lpstr>Knowledge about  Variation</vt:lpstr>
      <vt:lpstr>Theory of Knowledge</vt:lpstr>
      <vt:lpstr>Psychology</vt:lpstr>
      <vt:lpstr>Resulting Effects on Behavior</vt:lpstr>
      <vt:lpstr>Conclusion</vt:lpstr>
      <vt:lpstr>References</vt:lpstr>
      <vt:lpstr>GE Annual Report 2010</vt:lpstr>
    </vt:vector>
  </TitlesOfParts>
  <Company>SMA Negeri 5 Bandung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Panji Cakrasantana</dc:creator>
  <cp:lastModifiedBy>Panji Cakrasantana</cp:lastModifiedBy>
  <cp:revision>39</cp:revision>
  <dcterms:created xsi:type="dcterms:W3CDTF">2011-02-16T03:13:27Z</dcterms:created>
  <dcterms:modified xsi:type="dcterms:W3CDTF">2011-02-16T10:48:27Z</dcterms:modified>
</cp:coreProperties>
</file>