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0374" y="0"/>
            <a:ext cx="2293626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3581400"/>
            <a:ext cx="3962400" cy="2133600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2438400" y="1447800"/>
            <a:ext cx="3962400" cy="2133600"/>
          </a:xfrm>
        </p:spPr>
        <p:txBody>
          <a:bodyPr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>
          <a:xfrm>
            <a:off x="3582988" y="6426201"/>
            <a:ext cx="2819399" cy="126999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>
          <a:xfrm>
            <a:off x="6414976" y="6400800"/>
            <a:ext cx="457200" cy="152400"/>
          </a:xfrm>
        </p:spPr>
        <p:txBody>
          <a:bodyPr/>
          <a:lstStyle>
            <a:lvl1pPr algn="r"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>
          <a:xfrm>
            <a:off x="3581400" y="6296248"/>
            <a:ext cx="2820987" cy="1524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3657600" cy="5714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0" y="0"/>
            <a:ext cx="2293626" cy="6858000"/>
          </a:xfrm>
          <a:prstGeom prst="rect">
            <a:avLst/>
          </a:prstGeom>
        </p:spPr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839788" y="6426201"/>
            <a:ext cx="2819399" cy="126999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4116388" y="6400800"/>
            <a:ext cx="533400" cy="15240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838200" y="6296248"/>
            <a:ext cx="2820987" cy="15240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57200" y="1828800"/>
            <a:ext cx="3200400" cy="1752600"/>
          </a:xfrm>
        </p:spPr>
        <p:txBody>
          <a:bodyPr anchor="b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3578224"/>
            <a:ext cx="3200645" cy="1459767"/>
          </a:xfrm>
        </p:spPr>
        <p:txBody>
          <a:bodyPr anchor="t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lang="en-US" sz="14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4290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4572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5238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675288"/>
            <a:ext cx="3581400" cy="2525112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 baseline="0"/>
            </a:lvl4pPr>
            <a:lvl5pPr>
              <a:buFont typeface="Wingdings" pitchFamily="2" charset="2"/>
              <a:buChar char="§"/>
              <a:defRPr sz="1400"/>
            </a:lvl5pPr>
            <a:lvl6pPr>
              <a:buFont typeface="Wingdings" pitchFamily="2" charset="2"/>
              <a:buChar char="§"/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199" y="3429000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199" y="3840162"/>
            <a:ext cx="3581400" cy="2515198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3800" y="457200"/>
            <a:ext cx="3962400" cy="571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4837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4700016" cy="3505200"/>
          </a:xfrm>
        </p:spPr>
        <p:txBody>
          <a:bodyPr>
            <a:normAutofit/>
          </a:bodyPr>
          <a:lstStyle>
            <a:lvl1pPr marL="228600" indent="-182880"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676400"/>
            <a:ext cx="4696967" cy="35052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5972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phere2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8823693" y="0"/>
            <a:ext cx="320307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57200"/>
            <a:ext cx="3657600" cy="5714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7772400" y="6400800"/>
            <a:ext cx="533400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>
          <a:xfrm>
            <a:off x="4876801" y="6426201"/>
            <a:ext cx="2819399" cy="12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4875213" y="6296248"/>
            <a:ext cx="2820987" cy="1524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2800" kern="1200">
          <a:gradFill>
            <a:gsLst>
              <a:gs pos="0">
                <a:schemeClr val="tx1">
                  <a:lumMod val="50000"/>
                </a:schemeClr>
              </a:gs>
              <a:gs pos="61000">
                <a:schemeClr val="tx1"/>
              </a:gs>
            </a:gsLst>
            <a:lin ang="5400000" scaled="0"/>
          </a:gradFill>
          <a:effectLst/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8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2pPr>
      <a:lvl3pPr marL="59436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3pPr>
      <a:lvl4pPr marL="77724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4pPr>
      <a:lvl5pPr marL="96012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5pPr>
      <a:lvl6pPr marL="114300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32588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50876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69164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rpro.gr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4038600"/>
            <a:ext cx="5943600" cy="1676400"/>
          </a:xfrm>
        </p:spPr>
        <p:txBody>
          <a:bodyPr/>
          <a:lstStyle/>
          <a:p>
            <a:pPr algn="l"/>
            <a:r>
              <a:rPr lang="en-GB" sz="2400" dirty="0" smtClean="0"/>
              <a:t>Team 2:</a:t>
            </a:r>
          </a:p>
          <a:p>
            <a:pPr algn="l"/>
            <a:r>
              <a:rPr lang="en-GB" sz="2400" dirty="0" err="1" smtClean="0"/>
              <a:t>Vagelis</a:t>
            </a:r>
            <a:r>
              <a:rPr lang="en-GB" sz="2400" dirty="0" smtClean="0"/>
              <a:t> </a:t>
            </a:r>
            <a:r>
              <a:rPr lang="en-GB" sz="2400" dirty="0" err="1"/>
              <a:t>Kitsos</a:t>
            </a:r>
            <a:r>
              <a:rPr lang="en-GB" sz="2400" dirty="0"/>
              <a:t> </a:t>
            </a:r>
            <a:r>
              <a:rPr lang="en-GB" sz="2400" dirty="0" smtClean="0"/>
              <a:t>, </a:t>
            </a:r>
            <a:r>
              <a:rPr lang="en-GB" sz="2400" dirty="0" err="1"/>
              <a:t>Aditi</a:t>
            </a:r>
            <a:r>
              <a:rPr lang="en-GB" sz="2400" dirty="0"/>
              <a:t> </a:t>
            </a:r>
            <a:r>
              <a:rPr lang="en-GB" sz="2400" dirty="0" smtClean="0"/>
              <a:t>Mittal, </a:t>
            </a:r>
            <a:r>
              <a:rPr lang="en-GB" sz="2400" dirty="0" err="1" smtClean="0"/>
              <a:t>Usama</a:t>
            </a:r>
            <a:r>
              <a:rPr lang="en-GB" sz="2400" dirty="0" smtClean="0"/>
              <a:t> </a:t>
            </a:r>
            <a:r>
              <a:rPr lang="en-GB" sz="2400" dirty="0" err="1" smtClean="0"/>
              <a:t>Nadeem</a:t>
            </a:r>
            <a:r>
              <a:rPr lang="en-GB" sz="2400" dirty="0" smtClean="0"/>
              <a:t>, </a:t>
            </a:r>
            <a:r>
              <a:rPr lang="en-GB" sz="2400" dirty="0" err="1"/>
              <a:t>Nandia</a:t>
            </a:r>
            <a:r>
              <a:rPr lang="en-GB" sz="2400" dirty="0"/>
              <a:t> </a:t>
            </a:r>
            <a:r>
              <a:rPr lang="en-GB" sz="2400" dirty="0" err="1" smtClean="0"/>
              <a:t>Ntikou</a:t>
            </a:r>
            <a:r>
              <a:rPr lang="en-GB" sz="2400" dirty="0" smtClean="0"/>
              <a:t>, Lucy Wan, </a:t>
            </a:r>
            <a:r>
              <a:rPr lang="en-GB" sz="2400" dirty="0" err="1"/>
              <a:t>Zain</a:t>
            </a:r>
            <a:r>
              <a:rPr lang="en-GB" sz="2400" dirty="0"/>
              <a:t> </a:t>
            </a:r>
            <a:r>
              <a:rPr lang="en-GB" sz="2400" dirty="0" err="1" smtClean="0"/>
              <a:t>Waseem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1143000"/>
            <a:ext cx="3962400" cy="1943100"/>
          </a:xfrm>
        </p:spPr>
        <p:txBody>
          <a:bodyPr>
            <a:noAutofit/>
          </a:bodyPr>
          <a:lstStyle/>
          <a:p>
            <a:r>
              <a:rPr lang="en-GB" sz="5400" dirty="0" smtClean="0"/>
              <a:t>Definition of Leadership</a:t>
            </a:r>
            <a:endParaRPr lang="en-GB" sz="5400" dirty="0"/>
          </a:p>
        </p:txBody>
      </p:sp>
      <p:pic>
        <p:nvPicPr>
          <p:cNvPr id="1026" name="Picture 2" descr="E:\26_executive_search_179x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000" y="457200"/>
            <a:ext cx="2590800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37478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200" y="990600"/>
            <a:ext cx="8686800" cy="57150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152400"/>
            <a:ext cx="87630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en-GB" i="1" dirty="0" smtClean="0"/>
              <a:t>Analysis Matrix </a:t>
            </a:r>
            <a:r>
              <a:rPr lang="en-GB" dirty="0" smtClean="0"/>
              <a:t>– </a:t>
            </a:r>
            <a:r>
              <a:rPr lang="en-GB" sz="3600" dirty="0" smtClean="0"/>
              <a:t>20 Definitions of </a:t>
            </a:r>
            <a:r>
              <a:rPr lang="en-GB" sz="4400" b="1" dirty="0" smtClean="0">
                <a:solidFill>
                  <a:srgbClr val="FFC000"/>
                </a:solidFill>
              </a:rPr>
              <a:t>Leadership</a:t>
            </a:r>
            <a:endParaRPr lang="en-GB" sz="44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57771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762000"/>
            <a:ext cx="8534400" cy="5791200"/>
          </a:xfrm>
        </p:spPr>
        <p:txBody>
          <a:bodyPr>
            <a:normAutofit/>
          </a:bodyPr>
          <a:lstStyle/>
          <a:p>
            <a:r>
              <a:rPr lang="en-GB" sz="2000" dirty="0" smtClean="0"/>
              <a:t>Art of process of influencing or mobilizing the activities or thoughts : 642  (1</a:t>
            </a:r>
            <a:r>
              <a:rPr lang="en-GB" sz="2000" baseline="30000" dirty="0" smtClean="0"/>
              <a:t>st</a:t>
            </a:r>
            <a:r>
              <a:rPr lang="en-GB" sz="2000" dirty="0" smtClean="0"/>
              <a:t>) </a:t>
            </a:r>
            <a:r>
              <a:rPr lang="en-GB" sz="3200" b="1" dirty="0" smtClean="0">
                <a:solidFill>
                  <a:srgbClr val="FFC000"/>
                </a:solidFill>
              </a:rPr>
              <a:t>INFLUENCE</a:t>
            </a:r>
          </a:p>
          <a:p>
            <a:r>
              <a:rPr lang="en-GB" sz="2000" dirty="0" smtClean="0"/>
              <a:t>Relationship between leader and others, followers or group :               516 (2</a:t>
            </a:r>
            <a:r>
              <a:rPr lang="en-GB" sz="2000" baseline="30000" dirty="0" smtClean="0"/>
              <a:t>nd</a:t>
            </a:r>
            <a:r>
              <a:rPr lang="en-GB" sz="2000" dirty="0" smtClean="0"/>
              <a:t>) </a:t>
            </a:r>
            <a:r>
              <a:rPr lang="en-GB" sz="3200" b="1" dirty="0" smtClean="0">
                <a:solidFill>
                  <a:srgbClr val="FFC000"/>
                </a:solidFill>
              </a:rPr>
              <a:t>RELATIONSHIP</a:t>
            </a:r>
            <a:endParaRPr lang="en-GB" sz="3200" b="1" dirty="0">
              <a:solidFill>
                <a:srgbClr val="FFC000"/>
              </a:solidFill>
            </a:endParaRPr>
          </a:p>
          <a:p>
            <a:r>
              <a:rPr lang="en-GB" sz="2000" dirty="0" smtClean="0"/>
              <a:t>Achievement of purpose or goals :                                                              499 (3</a:t>
            </a:r>
            <a:r>
              <a:rPr lang="en-GB" sz="2000" baseline="30000" dirty="0" smtClean="0"/>
              <a:t>rd</a:t>
            </a:r>
            <a:r>
              <a:rPr lang="en-GB" sz="2000" dirty="0" smtClean="0"/>
              <a:t>)</a:t>
            </a:r>
          </a:p>
          <a:p>
            <a:pPr marL="0" indent="0">
              <a:buNone/>
            </a:pPr>
            <a:r>
              <a:rPr lang="en-GB" sz="2000" dirty="0" smtClean="0"/>
              <a:t>    </a:t>
            </a:r>
            <a:r>
              <a:rPr lang="en-GB" sz="3200" b="1" dirty="0" smtClean="0">
                <a:solidFill>
                  <a:srgbClr val="FFC000"/>
                </a:solidFill>
              </a:rPr>
              <a:t>PURPOSE (be effective)</a:t>
            </a:r>
          </a:p>
          <a:p>
            <a:r>
              <a:rPr lang="en-GB" sz="2000" dirty="0" smtClean="0"/>
              <a:t>Leader establishing purpose or direction :                                                  355 (4</a:t>
            </a:r>
            <a:r>
              <a:rPr lang="en-GB" sz="2000" baseline="30000" dirty="0" smtClean="0"/>
              <a:t>th</a:t>
            </a:r>
            <a:r>
              <a:rPr lang="en-GB" sz="2000" dirty="0" smtClean="0"/>
              <a:t>)</a:t>
            </a:r>
          </a:p>
          <a:p>
            <a:pPr marL="0" indent="0">
              <a:buNone/>
            </a:pPr>
            <a:r>
              <a:rPr lang="en-GB" sz="2000" dirty="0"/>
              <a:t> </a:t>
            </a:r>
            <a:r>
              <a:rPr lang="en-GB" sz="2000" dirty="0" smtClean="0"/>
              <a:t>   </a:t>
            </a:r>
            <a:r>
              <a:rPr lang="en-GB" sz="3200" b="1" dirty="0" smtClean="0">
                <a:solidFill>
                  <a:srgbClr val="FFC000"/>
                </a:solidFill>
              </a:rPr>
              <a:t>ESTABLISHMENT OF VISION</a:t>
            </a:r>
          </a:p>
          <a:p>
            <a:r>
              <a:rPr lang="en-GB" sz="2000" dirty="0" smtClean="0"/>
              <a:t>Leadership occurs through the communication process:                         298 (5</a:t>
            </a:r>
            <a:r>
              <a:rPr lang="en-GB" sz="2000" baseline="30000" dirty="0" smtClean="0"/>
              <a:t>th</a:t>
            </a:r>
            <a:r>
              <a:rPr lang="en-GB" sz="2000" dirty="0" smtClean="0"/>
              <a:t>) </a:t>
            </a:r>
            <a:r>
              <a:rPr lang="en-GB" sz="3200" b="1" dirty="0" smtClean="0">
                <a:solidFill>
                  <a:srgbClr val="FFC000"/>
                </a:solidFill>
              </a:rPr>
              <a:t>COMMUNICATION</a:t>
            </a:r>
          </a:p>
          <a:p>
            <a:r>
              <a:rPr lang="en-GB" sz="2000" dirty="0"/>
              <a:t>Voluntary effort and commitment over and above compliance : </a:t>
            </a:r>
            <a:r>
              <a:rPr lang="en-GB" sz="2000" dirty="0" smtClean="0"/>
              <a:t>           141 (6</a:t>
            </a:r>
            <a:r>
              <a:rPr lang="en-GB" sz="2000" baseline="30000" dirty="0" smtClean="0"/>
              <a:t>th</a:t>
            </a:r>
            <a:r>
              <a:rPr lang="en-GB" sz="2000" dirty="0" smtClean="0"/>
              <a:t>) </a:t>
            </a:r>
            <a:r>
              <a:rPr lang="en-GB" sz="3200" b="1" dirty="0" smtClean="0">
                <a:solidFill>
                  <a:srgbClr val="FFC000"/>
                </a:solidFill>
              </a:rPr>
              <a:t>COMMITMENT</a:t>
            </a:r>
            <a:endParaRPr lang="en-GB" sz="3200" b="1" dirty="0">
              <a:solidFill>
                <a:srgbClr val="FFC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304800"/>
            <a:ext cx="7239000" cy="685800"/>
          </a:xfrm>
        </p:spPr>
        <p:txBody>
          <a:bodyPr>
            <a:normAutofit/>
          </a:bodyPr>
          <a:lstStyle/>
          <a:p>
            <a:pPr algn="ctr"/>
            <a:r>
              <a:rPr lang="en-GB" sz="3600" dirty="0" smtClean="0"/>
              <a:t> Elements of Definition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xmlns="" val="838007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676400"/>
            <a:ext cx="8534400" cy="44196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800" b="1" dirty="0" smtClean="0">
                <a:solidFill>
                  <a:srgbClr val="FFC000"/>
                </a:solidFill>
              </a:rPr>
              <a:t>Leadership</a:t>
            </a:r>
            <a:r>
              <a:rPr lang="en-GB" sz="4800" dirty="0" smtClean="0">
                <a:solidFill>
                  <a:srgbClr val="FFC000"/>
                </a:solidFill>
              </a:rPr>
              <a:t> </a:t>
            </a:r>
            <a:r>
              <a:rPr lang="en-GB" sz="4400" dirty="0" smtClean="0"/>
              <a:t>is </a:t>
            </a:r>
            <a:r>
              <a:rPr lang="en-GB" sz="4400" dirty="0"/>
              <a:t>an art of establishing a shared </a:t>
            </a:r>
            <a:r>
              <a:rPr lang="en-GB" sz="4400" dirty="0" smtClean="0"/>
              <a:t>vision and influencing </a:t>
            </a:r>
            <a:r>
              <a:rPr lang="en-GB" sz="4400" dirty="0"/>
              <a:t>people </a:t>
            </a:r>
            <a:r>
              <a:rPr lang="en-GB" sz="4400" dirty="0" smtClean="0"/>
              <a:t>through interdependence </a:t>
            </a:r>
            <a:r>
              <a:rPr lang="en-GB" sz="4400" dirty="0"/>
              <a:t>and </a:t>
            </a:r>
            <a:r>
              <a:rPr lang="en-GB" sz="4400" dirty="0" smtClean="0"/>
              <a:t>commitment towards </a:t>
            </a:r>
            <a:r>
              <a:rPr lang="en-GB" sz="4400" dirty="0"/>
              <a:t>achievement of </a:t>
            </a:r>
            <a:r>
              <a:rPr lang="en-GB" sz="4400" dirty="0" smtClean="0"/>
              <a:t>a common </a:t>
            </a:r>
            <a:r>
              <a:rPr lang="en-GB" sz="4400" dirty="0" smtClean="0"/>
              <a:t>purpose.  </a:t>
            </a: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533400"/>
            <a:ext cx="7239000" cy="914400"/>
          </a:xfrm>
        </p:spPr>
        <p:txBody>
          <a:bodyPr>
            <a:noAutofit/>
          </a:bodyPr>
          <a:lstStyle/>
          <a:p>
            <a:pPr algn="ctr"/>
            <a:r>
              <a:rPr lang="en-GB" sz="4800" i="1" dirty="0" smtClean="0"/>
              <a:t> Our Definition</a:t>
            </a:r>
            <a:endParaRPr lang="en-GB" sz="4800" i="1" dirty="0"/>
          </a:p>
        </p:txBody>
      </p:sp>
    </p:spTree>
    <p:extLst>
      <p:ext uri="{BB962C8B-B14F-4D97-AF65-F5344CB8AC3E}">
        <p14:creationId xmlns:p14="http://schemas.microsoft.com/office/powerpoint/2010/main" xmlns="" val="2094315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3400" y="1676400"/>
            <a:ext cx="7696200" cy="33528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8800" b="1" dirty="0" smtClean="0">
                <a:solidFill>
                  <a:srgbClr val="FFC000"/>
                </a:solidFill>
              </a:rPr>
              <a:t>Thank you ! </a:t>
            </a:r>
            <a:endParaRPr lang="en-GB" sz="8800" dirty="0" smtClean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xmlns="" val="1904928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981200"/>
            <a:ext cx="8229600" cy="3200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 smtClean="0"/>
              <a:t>Warwick Manufacturing Group. (2011, February). </a:t>
            </a:r>
            <a:r>
              <a:rPr lang="en-GB" sz="2000" i="1" dirty="0" smtClean="0"/>
              <a:t>Leadership and Excellence module notes</a:t>
            </a:r>
            <a:r>
              <a:rPr lang="en-GB" sz="2000" dirty="0" smtClean="0"/>
              <a:t>. Unpublished document.</a:t>
            </a:r>
          </a:p>
          <a:p>
            <a:pPr marL="0" indent="0">
              <a:buNone/>
            </a:pPr>
            <a:endParaRPr lang="en-GB" sz="2000" dirty="0" smtClean="0"/>
          </a:p>
          <a:p>
            <a:pPr marL="0" indent="0">
              <a:buNone/>
            </a:pPr>
            <a:r>
              <a:rPr lang="en-GB" sz="2000" dirty="0" smtClean="0"/>
              <a:t>Figure 1. Gold egg. (2011). </a:t>
            </a:r>
            <a:r>
              <a:rPr lang="en-GB" sz="2000" i="1" dirty="0" smtClean="0"/>
              <a:t>HR professional</a:t>
            </a:r>
            <a:r>
              <a:rPr lang="en-GB" sz="2000" dirty="0" smtClean="0"/>
              <a:t>.  Retrieved February 8, 2011, from</a:t>
            </a:r>
            <a:r>
              <a:rPr lang="en-GB" sz="2000" dirty="0"/>
              <a:t>: </a:t>
            </a:r>
            <a:r>
              <a:rPr lang="en-GB" sz="2000" dirty="0" smtClean="0">
                <a:hlinkClick r:id="rId2"/>
              </a:rPr>
              <a:t>www.hrpro.gr</a:t>
            </a:r>
            <a:r>
              <a:rPr lang="en-GB" sz="2000" dirty="0" smtClean="0"/>
              <a:t> </a:t>
            </a:r>
            <a:endParaRPr lang="en-GB" sz="2000" dirty="0"/>
          </a:p>
          <a:p>
            <a:pPr marL="0" indent="0">
              <a:buNone/>
            </a:pPr>
            <a:endParaRPr lang="en-GB" sz="20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533400"/>
            <a:ext cx="7239000" cy="914400"/>
          </a:xfrm>
        </p:spPr>
        <p:txBody>
          <a:bodyPr>
            <a:noAutofit/>
          </a:bodyPr>
          <a:lstStyle/>
          <a:p>
            <a:pPr algn="ctr"/>
            <a:r>
              <a:rPr lang="en-GB" sz="4800" b="1" i="1" dirty="0" smtClean="0">
                <a:solidFill>
                  <a:srgbClr val="FFC000"/>
                </a:solidFill>
              </a:rPr>
              <a:t>References</a:t>
            </a:r>
            <a:endParaRPr lang="en-GB" sz="4800" b="1" i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55467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mposite">
  <a:themeElements>
    <a:clrScheme name="Composite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Composit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mpos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5000"/>
                <a:satMod val="300000"/>
              </a:schemeClr>
            </a:gs>
            <a:gs pos="12000">
              <a:schemeClr val="phClr">
                <a:tint val="50000"/>
                <a:shade val="90000"/>
                <a:satMod val="250000"/>
              </a:schemeClr>
            </a:gs>
            <a:gs pos="100000">
              <a:schemeClr val="phClr">
                <a:tint val="85000"/>
                <a:shade val="7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75000"/>
                <a:shade val="95000"/>
                <a:satMod val="175000"/>
              </a:schemeClr>
            </a:gs>
            <a:gs pos="12000">
              <a:schemeClr val="phClr">
                <a:tint val="90000"/>
                <a:shade val="90000"/>
                <a:satMod val="150000"/>
              </a:schemeClr>
            </a:gs>
            <a:gs pos="100000">
              <a:schemeClr val="phClr">
                <a:tint val="100000"/>
                <a:shade val="75000"/>
                <a:satMod val="150000"/>
              </a:schemeClr>
            </a:gs>
          </a:gsLst>
          <a:lin ang="16200000" scaled="1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freezing" dir="t">
              <a:rot lat="0" lon="0" rev="6000000"/>
            </a:lightRig>
          </a:scene3d>
          <a:sp3d contourW="12700" prstMaterial="dkEdge">
            <a:bevelT w="44450" h="254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10000"/>
                <a:lumMod val="80000"/>
              </a:schemeClr>
            </a:gs>
            <a:gs pos="79000">
              <a:schemeClr val="phClr">
                <a:tint val="100000"/>
                <a:shade val="90000"/>
                <a:satMod val="105000"/>
                <a:lumMod val="10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1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hade val="100000"/>
                <a:satMod val="100000"/>
                <a:lumMod val="110000"/>
              </a:schemeClr>
            </a:gs>
            <a:gs pos="83000">
              <a:schemeClr val="phClr">
                <a:shade val="75000"/>
                <a:satMod val="200000"/>
              </a:schemeClr>
            </a:gs>
            <a:gs pos="100000">
              <a:schemeClr val="phClr">
                <a:shade val="90000"/>
                <a:satMod val="200000"/>
              </a:schemeClr>
            </a:gs>
          </a:gsLst>
          <a:path path="circle">
            <a:fillToRect l="75000" t="100000" b="3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Composite</Template>
  <TotalTime>86</TotalTime>
  <Words>191</Words>
  <Application>Microsoft Office PowerPoint</Application>
  <PresentationFormat>On-screen Show (4:3)</PresentationFormat>
  <Paragraphs>20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Composite</vt:lpstr>
      <vt:lpstr>Definition of Leadership</vt:lpstr>
      <vt:lpstr>Analysis Matrix – 20 Definitions of Leadership</vt:lpstr>
      <vt:lpstr> Elements of Definition</vt:lpstr>
      <vt:lpstr> Our Definition</vt:lpstr>
      <vt:lpstr>Slide 5</vt:lpstr>
      <vt:lpstr>References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Definition of Leadership</dc:title>
  <dc:creator>IMT019</dc:creator>
  <cp:lastModifiedBy>Vagelis Kitsos</cp:lastModifiedBy>
  <cp:revision>14</cp:revision>
  <dcterms:created xsi:type="dcterms:W3CDTF">2006-08-16T00:00:00Z</dcterms:created>
  <dcterms:modified xsi:type="dcterms:W3CDTF">2011-02-09T13:12:32Z</dcterms:modified>
</cp:coreProperties>
</file>