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0"/>
  </p:notesMasterIdLst>
  <p:sldIdLst>
    <p:sldId id="256" r:id="rId2"/>
    <p:sldId id="267" r:id="rId3"/>
    <p:sldId id="258" r:id="rId4"/>
    <p:sldId id="262" r:id="rId5"/>
    <p:sldId id="259" r:id="rId6"/>
    <p:sldId id="263" r:id="rId7"/>
    <p:sldId id="266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6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644ED-5CA3-5E4E-8E2E-FE7DBD44CA6C}" type="datetimeFigureOut">
              <a:rPr lang="en-US" smtClean="0"/>
              <a:t>15/02/2012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712F8B-05F2-1D45-803F-DDC502F2F6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235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712F8B-05F2-1D45-803F-DDC502F2F64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359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Wednesday, 15 February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Wednesday, 15 February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Wednesday, 15 February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Wednesday, 15 February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Wednesday, 15 February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Wednesday, 15 February 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Wednesday, 15 February 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Wednesday, 15 February 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Wednesday, 15 February 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Wednesday, 15 February 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Wednesday, 15 February 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Wednesday, 15 February 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martchurchmanagement.com/advantages-and-disadvantages-of-performance-management/" TargetMode="External"/><Relationship Id="rId4" Type="http://schemas.openxmlformats.org/officeDocument/2006/relationships/hyperlink" Target="http://smallbusiness.chron.com/effects-performance-appraisal-organizational-performance-1762.html" TargetMode="External"/><Relationship Id="rId5" Type="http://schemas.openxmlformats.org/officeDocument/2006/relationships/hyperlink" Target="http://0-proquest.umi.com.pugwash.lib.warwick.ac.uk/pqdlink?did=59087271&amp;CSP=11188&amp;Fmt=7&amp;VInst=PROD&amp;VType=PQD&amp;RQT=590&amp;VName=PQD&amp;TS=1328194357&amp;clientId=9678" TargetMode="External"/><Relationship Id="rId6" Type="http://schemas.openxmlformats.org/officeDocument/2006/relationships/hyperlink" Target="http://0-proquest.umi.com.pugwash.lib.warwick.ac.uk/pqdlink?did=59087271&amp;Fmt=7&amp;VInst=PROD&amp;VType=PQD&amp;CSD=3580&amp;RQT=590&amp;VName=PQD&amp;TS=1328194357&amp;clientId=9678" TargetMode="External"/><Relationship Id="rId7" Type="http://schemas.openxmlformats.org/officeDocument/2006/relationships/hyperlink" Target="http://0-proquest.umi.com.pugwash.lib.warwick.ac.uk/pqdlink?RQT=318&amp;pmid=18410&amp;TS=1328194357&amp;clientId=9678&amp;VInst=PROD&amp;VName=PQD&amp;VType=PQD" TargetMode="External"/><Relationship Id="rId8" Type="http://schemas.openxmlformats.org/officeDocument/2006/relationships/hyperlink" Target="http://0-proquest.umi.com.pugwash.lib.warwick.ac.uk/pqdlink?RQT=572&amp;VType=PQD&amp;VName=PQD&amp;VInst=PROD&amp;pmid=18410&amp;pcid=1218253&amp;SrchMode=3" TargetMode="External"/><Relationship Id="rId9" Type="http://schemas.openxmlformats.org/officeDocument/2006/relationships/hyperlink" Target="http://www.cipd.co.uk/hr-resources/factsheets/employee-engagement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Performance appraisal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Group A1: Pauline, Swati, </a:t>
            </a:r>
            <a:r>
              <a:rPr lang="en-US" dirty="0" err="1" smtClean="0"/>
              <a:t>Rasmus</a:t>
            </a:r>
            <a:r>
              <a:rPr lang="en-US" dirty="0" smtClean="0"/>
              <a:t> and Fabienne.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699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5175"/>
          </a:xfrm>
        </p:spPr>
        <p:txBody>
          <a:bodyPr/>
          <a:lstStyle/>
          <a:p>
            <a:r>
              <a:rPr lang="en-US" dirty="0" smtClean="0"/>
              <a:t>Introduction to Performance </a:t>
            </a:r>
            <a:r>
              <a:rPr lang="en-US" dirty="0" smtClean="0"/>
              <a:t>Appraisal System</a:t>
            </a:r>
          </a:p>
          <a:p>
            <a:endParaRPr lang="en-US" dirty="0" smtClean="0"/>
          </a:p>
          <a:p>
            <a:r>
              <a:rPr lang="en-US" dirty="0" smtClean="0"/>
              <a:t>Positive and Negative Effects on Motivation</a:t>
            </a:r>
          </a:p>
          <a:p>
            <a:endParaRPr lang="en-US" dirty="0" smtClean="0"/>
          </a:p>
          <a:p>
            <a:r>
              <a:rPr lang="en-US" dirty="0" smtClean="0"/>
              <a:t>Positive </a:t>
            </a:r>
            <a:r>
              <a:rPr lang="en-US" dirty="0"/>
              <a:t>and Negative Effects on </a:t>
            </a:r>
            <a:r>
              <a:rPr lang="en-US" dirty="0" err="1" smtClean="0"/>
              <a:t>Behaviours</a:t>
            </a:r>
            <a:r>
              <a:rPr lang="en-US" dirty="0" smtClean="0"/>
              <a:t> and Teamwork</a:t>
            </a:r>
          </a:p>
          <a:p>
            <a:endParaRPr lang="en-US" dirty="0" smtClean="0"/>
          </a:p>
          <a:p>
            <a:r>
              <a:rPr lang="en-US" dirty="0" smtClean="0"/>
              <a:t>Summary of Disadvantages</a:t>
            </a:r>
          </a:p>
          <a:p>
            <a:endParaRPr lang="en-US" dirty="0" smtClean="0"/>
          </a:p>
          <a:p>
            <a:r>
              <a:rPr lang="en-US" dirty="0" smtClean="0"/>
              <a:t>Conclusion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304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Appraisal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Performance Appraisal (PA) organizes time set aside to discuss performance management within a company.</a:t>
            </a:r>
          </a:p>
          <a:p>
            <a:r>
              <a:rPr lang="en-US" dirty="0" smtClean="0"/>
              <a:t>One-on-one discussions. </a:t>
            </a:r>
          </a:p>
          <a:p>
            <a:r>
              <a:rPr lang="en-US" dirty="0" smtClean="0"/>
              <a:t>Two way relationships between leaders, managers and employees with the intention to guide individuals towards the organization’s goals.</a:t>
            </a:r>
          </a:p>
          <a:p>
            <a:r>
              <a:rPr lang="en-US" dirty="0" smtClean="0"/>
              <a:t>The individual gets feedback on their </a:t>
            </a:r>
            <a:r>
              <a:rPr lang="en-US" dirty="0"/>
              <a:t>performance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Action </a:t>
            </a:r>
            <a:r>
              <a:rPr lang="en-US" dirty="0"/>
              <a:t>will be taken based on such feedback gathered through these discussions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purpose of PA is to determine the performance level of individuals in the organizations and to improve the current performance through this feedback.</a:t>
            </a:r>
          </a:p>
        </p:txBody>
      </p:sp>
    </p:spTree>
    <p:extLst>
      <p:ext uri="{BB962C8B-B14F-4D97-AF65-F5344CB8AC3E}">
        <p14:creationId xmlns:p14="http://schemas.microsoft.com/office/powerpoint/2010/main" val="3211712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Positive and Negative </a:t>
            </a:r>
            <a:r>
              <a:rPr lang="en-US" dirty="0" smtClean="0"/>
              <a:t>Effects on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9207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dirty="0" smtClean="0"/>
              <a:t>If </a:t>
            </a:r>
            <a:r>
              <a:rPr lang="en-US" sz="2000" dirty="0" smtClean="0">
                <a:solidFill>
                  <a:srgbClr val="FF0000"/>
                </a:solidFill>
              </a:rPr>
              <a:t>not</a:t>
            </a:r>
            <a:r>
              <a:rPr lang="en-US" sz="2000" dirty="0" smtClean="0"/>
              <a:t> done right – creates </a:t>
            </a:r>
            <a:r>
              <a:rPr lang="en-US" sz="2000" dirty="0" smtClean="0">
                <a:solidFill>
                  <a:srgbClr val="FF0000"/>
                </a:solidFill>
              </a:rPr>
              <a:t>de-motivation</a:t>
            </a:r>
            <a:r>
              <a:rPr lang="en-US" sz="2000" dirty="0" smtClean="0"/>
              <a:t>. </a:t>
            </a:r>
          </a:p>
          <a:p>
            <a:pPr marL="0" indent="0" algn="ctr">
              <a:buNone/>
            </a:pPr>
            <a:r>
              <a:rPr lang="en-US" sz="2000" dirty="0" smtClean="0"/>
              <a:t>If done </a:t>
            </a:r>
            <a:r>
              <a:rPr lang="en-US" sz="2000" dirty="0" smtClean="0">
                <a:solidFill>
                  <a:srgbClr val="008000"/>
                </a:solidFill>
              </a:rPr>
              <a:t>right</a:t>
            </a:r>
            <a:r>
              <a:rPr lang="en-US" sz="2000" dirty="0" smtClean="0"/>
              <a:t> – creates </a:t>
            </a:r>
            <a:r>
              <a:rPr lang="en-US" sz="2000" dirty="0" smtClean="0">
                <a:solidFill>
                  <a:srgbClr val="008000"/>
                </a:solidFill>
              </a:rPr>
              <a:t>motivation</a:t>
            </a:r>
            <a:r>
              <a:rPr lang="en-US" sz="2000" dirty="0" smtClean="0"/>
              <a:t> (Gomez- Mejia, 1990)</a:t>
            </a:r>
            <a:endParaRPr lang="en-US" sz="2000" dirty="0"/>
          </a:p>
        </p:txBody>
      </p:sp>
      <p:graphicFrame>
        <p:nvGraphicFramePr>
          <p:cNvPr id="6" name="Pladsholder til indhol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7349865"/>
              </p:ext>
            </p:extLst>
          </p:nvPr>
        </p:nvGraphicFramePr>
        <p:xfrm>
          <a:off x="457200" y="2443481"/>
          <a:ext cx="8229600" cy="40775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53502">
                <a:tc>
                  <a:txBody>
                    <a:bodyPr/>
                    <a:lstStyle/>
                    <a:p>
                      <a:r>
                        <a:rPr lang="en-GB" noProof="0" smtClean="0"/>
                        <a:t>Positive effect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mtClean="0"/>
                        <a:t>Negative </a:t>
                      </a:r>
                      <a:r>
                        <a:rPr lang="en-GB" noProof="0" smtClean="0"/>
                        <a:t>effect</a:t>
                      </a:r>
                      <a:endParaRPr lang="en-GB" noProof="0" dirty="0"/>
                    </a:p>
                  </a:txBody>
                  <a:tcPr/>
                </a:tc>
              </a:tr>
              <a:tr h="14140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Giving tangible</a:t>
                      </a:r>
                      <a:r>
                        <a:rPr lang="en-GB" sz="18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rewards has a positive effect on motivation</a:t>
                      </a:r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(Milne, 2007)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Appraisal</a:t>
                      </a:r>
                      <a:r>
                        <a:rPr lang="en-GB" sz="18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systems which focus on individuals creates a demotivated competitive team culture</a:t>
                      </a:r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GB" sz="1800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Elmuti</a:t>
                      </a:r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800" kern="1200" noProof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Kathawala</a:t>
                      </a:r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&amp; Wayland, 1992)</a:t>
                      </a:r>
                    </a:p>
                  </a:txBody>
                  <a:tcPr/>
                </a:tc>
              </a:tr>
              <a:tr h="1148881"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Compliment those who gets motivated for being recognised (Becton, Giles, &amp; </a:t>
                      </a:r>
                      <a:r>
                        <a:rPr lang="en-GB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Schraeder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2007)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Appraisal systems can ruin the internal motivation some employees have (Becton, Giles, &amp; </a:t>
                      </a:r>
                      <a:r>
                        <a:rPr lang="en-GB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Schraeder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2007)</a:t>
                      </a:r>
                    </a:p>
                  </a:txBody>
                  <a:tcPr/>
                </a:tc>
              </a:tr>
              <a:tr h="1148881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Setting,</a:t>
                      </a:r>
                      <a:r>
                        <a:rPr lang="en-GB" baseline="0" noProof="0" dirty="0" smtClean="0"/>
                        <a:t> the right goals and expectations motivates</a:t>
                      </a:r>
                      <a:r>
                        <a:rPr lang="en-GB" sz="1800" noProof="0" dirty="0" smtClean="0"/>
                        <a:t>(Gomez-Mejia, 1990)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Tangible rewards will increase over time- we simply want more (Shore, 2004)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6101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125" y="342900"/>
            <a:ext cx="8874125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Positive and Negative Effects on </a:t>
            </a:r>
            <a:r>
              <a:rPr lang="en-US" dirty="0" err="1" smtClean="0"/>
              <a:t>Behaviours</a:t>
            </a:r>
            <a:r>
              <a:rPr lang="en-US" dirty="0" smtClean="0"/>
              <a:t> and Teamwork</a:t>
            </a:r>
            <a:endParaRPr lang="en-US" dirty="0"/>
          </a:p>
        </p:txBody>
      </p:sp>
      <p:graphicFrame>
        <p:nvGraphicFramePr>
          <p:cNvPr id="6" name="Pladsholder til indhol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844942"/>
              </p:ext>
            </p:extLst>
          </p:nvPr>
        </p:nvGraphicFramePr>
        <p:xfrm>
          <a:off x="111125" y="1357841"/>
          <a:ext cx="8874125" cy="5353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4030"/>
                <a:gridCol w="5310095"/>
              </a:tblGrid>
              <a:tr h="372533"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Positive effect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Negative </a:t>
                      </a:r>
                      <a:r>
                        <a:rPr lang="en-GB" sz="1600" noProof="0" dirty="0" smtClean="0"/>
                        <a:t>effect</a:t>
                      </a:r>
                      <a:endParaRPr lang="en-GB" sz="1600" noProof="0" dirty="0"/>
                    </a:p>
                  </a:txBody>
                  <a:tcPr/>
                </a:tc>
              </a:tr>
              <a:tr h="4741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Feeling of accomplishment </a:t>
                      </a:r>
                      <a:endParaRPr lang="en-GB" sz="1600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Creates Low Self-Esteem</a:t>
                      </a:r>
                      <a:endParaRPr lang="en-GB" sz="1600" dirty="0"/>
                    </a:p>
                  </a:txBody>
                  <a:tcPr/>
                </a:tc>
              </a:tr>
              <a:tr h="705798"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Identifying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Training Needs/ Areas for Improvement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Pressure to perform</a:t>
                      </a:r>
                      <a:endParaRPr lang="en-GB" sz="1600" dirty="0"/>
                    </a:p>
                  </a:txBody>
                  <a:tcPr/>
                </a:tc>
              </a:tr>
              <a:tr h="46187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Leadership Development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Creates Biases</a:t>
                      </a:r>
                      <a:r>
                        <a:rPr lang="en-GB" sz="1600" baseline="0" dirty="0" smtClean="0"/>
                        <a:t> and Labels</a:t>
                      </a:r>
                      <a:endParaRPr lang="en-GB" sz="1600" dirty="0"/>
                    </a:p>
                  </a:txBody>
                  <a:tcPr/>
                </a:tc>
              </a:tr>
              <a:tr h="18348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Identifying areas of strength</a:t>
                      </a:r>
                      <a:r>
                        <a:rPr lang="en-GB" sz="16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encourages to working harder</a:t>
                      </a:r>
                      <a:endParaRPr lang="en-GB" sz="1600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increasingly widespread teamwork focus in many industries is promoting self-monitoring as a 'people skill'. Thus, self-monitoring may affect performance ratings, particularly in cases where appraisals occur in a team setting in which social skills play a substantial role (Miller et al, 2000).</a:t>
                      </a:r>
                      <a:endParaRPr lang="en-GB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600" dirty="0"/>
                    </a:p>
                  </a:txBody>
                  <a:tcPr/>
                </a:tc>
              </a:tr>
              <a:tr h="412388"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Documented History of Employee Performance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Competition</a:t>
                      </a:r>
                      <a:r>
                        <a:rPr lang="en-GB" sz="1600" baseline="0" dirty="0" smtClean="0"/>
                        <a:t> between team members</a:t>
                      </a:r>
                      <a:endParaRPr lang="en-GB" sz="1600" dirty="0" smtClean="0"/>
                    </a:p>
                  </a:txBody>
                  <a:tcPr/>
                </a:tc>
              </a:tr>
              <a:tr h="437187"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Creates</a:t>
                      </a:r>
                      <a:r>
                        <a:rPr lang="en-GB" sz="1600" baseline="0" dirty="0" smtClean="0"/>
                        <a:t> Fear</a:t>
                      </a:r>
                      <a:endParaRPr lang="en-GB" sz="1600" dirty="0" smtClean="0"/>
                    </a:p>
                    <a:p>
                      <a:endParaRPr lang="en-GB" sz="1600" dirty="0"/>
                    </a:p>
                  </a:txBody>
                  <a:tcPr/>
                </a:tc>
              </a:tr>
              <a:tr h="346405">
                <a:tc>
                  <a:txBody>
                    <a:bodyPr/>
                    <a:lstStyle/>
                    <a:p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Richards</a:t>
                      </a:r>
                      <a:r>
                        <a:rPr lang="en-GB" sz="16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(2009)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Pearce</a:t>
                      </a:r>
                      <a:r>
                        <a:rPr lang="en-GB" sz="16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Porter (1986)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6372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Encourages competitiveness, which may eventually demotivate and cause negative social effects between individuals, which will in turn, effect team work.</a:t>
            </a:r>
          </a:p>
          <a:p>
            <a:r>
              <a:rPr lang="en-US" dirty="0"/>
              <a:t>The PA standardizes the </a:t>
            </a:r>
            <a:r>
              <a:rPr lang="en-US" dirty="0" smtClean="0"/>
              <a:t>individuals. Organizations are made up of different characters who respond differently to different methods of motivation.</a:t>
            </a:r>
          </a:p>
          <a:p>
            <a:r>
              <a:rPr lang="en-US" dirty="0" smtClean="0"/>
              <a:t>All team may receive the same amount of credibility. Not a fair conclusion on the individuals in a team who’s work effort and standard may vary, despite their difference in contribution.</a:t>
            </a:r>
          </a:p>
          <a:p>
            <a:r>
              <a:rPr lang="en-US" dirty="0" smtClean="0"/>
              <a:t>Negative feedback and pressure may affect the quality of work and cause decreased level of performance.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56106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PA is successful if followed correctly.</a:t>
            </a:r>
          </a:p>
          <a:p>
            <a:r>
              <a:rPr lang="en-US" dirty="0" smtClean="0"/>
              <a:t>However, the areas of difficulty will be due to the individuals varying characters and levels of discipline.</a:t>
            </a:r>
          </a:p>
          <a:p>
            <a:r>
              <a:rPr lang="en-US" dirty="0" smtClean="0"/>
              <a:t>It should be up to the employee to be proactive. Employees should be engaged.</a:t>
            </a:r>
          </a:p>
          <a:p>
            <a:r>
              <a:rPr lang="en-US" b="1" dirty="0" smtClean="0"/>
              <a:t>Employee Engagement</a:t>
            </a:r>
            <a:r>
              <a:rPr lang="en-US" dirty="0" smtClean="0"/>
              <a:t>: win-win solution. It cannot be required, but only offered by the employee.</a:t>
            </a:r>
          </a:p>
          <a:p>
            <a:r>
              <a:rPr lang="en-US" dirty="0" smtClean="0"/>
              <a:t>Employees must engage out of choice. They will promote the brand and be committed to the organization and its values.</a:t>
            </a:r>
          </a:p>
          <a:p>
            <a:r>
              <a:rPr lang="en-US" dirty="0" smtClean="0"/>
              <a:t>Promote positive employer-employee relationship; which will help attract and retain employees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349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38902"/>
          </a:xfrm>
        </p:spPr>
        <p:txBody>
          <a:bodyPr>
            <a:normAutofit fontScale="55000" lnSpcReduction="20000"/>
          </a:bodyPr>
          <a:lstStyle/>
          <a:p>
            <a:r>
              <a:rPr lang="en-US" sz="2500" dirty="0" smtClean="0"/>
              <a:t>Becton</a:t>
            </a:r>
            <a:r>
              <a:rPr lang="en-US" sz="2500" dirty="0"/>
              <a:t>, J. B., Giles, W. F., &amp; </a:t>
            </a:r>
            <a:r>
              <a:rPr lang="en-US" sz="2500" dirty="0" err="1"/>
              <a:t>Schraeder</a:t>
            </a:r>
            <a:r>
              <a:rPr lang="en-US" sz="2500" dirty="0"/>
              <a:t>, M. (2007). Evaluating and rewarding OCBs: Potential consequences of formally incorporating </a:t>
            </a:r>
            <a:r>
              <a:rPr lang="en-US" sz="2500" dirty="0" err="1"/>
              <a:t>organisational</a:t>
            </a:r>
            <a:r>
              <a:rPr lang="en-US" sz="2500" dirty="0"/>
              <a:t> citizenship </a:t>
            </a:r>
            <a:r>
              <a:rPr lang="en-US" sz="2500" dirty="0" err="1"/>
              <a:t>behaviour</a:t>
            </a:r>
            <a:r>
              <a:rPr lang="en-US" sz="2500" dirty="0"/>
              <a:t> in performance appraisal and reward systems. </a:t>
            </a:r>
            <a:r>
              <a:rPr lang="en-US" sz="2500" i="1" dirty="0"/>
              <a:t>Employee Relations</a:t>
            </a:r>
            <a:r>
              <a:rPr lang="en-US" sz="2500" dirty="0"/>
              <a:t> , 494-514</a:t>
            </a:r>
            <a:r>
              <a:rPr lang="en-US" sz="2500" dirty="0" smtClean="0"/>
              <a:t>.</a:t>
            </a:r>
          </a:p>
          <a:p>
            <a:r>
              <a:rPr lang="en-US" sz="2500" dirty="0" smtClean="0"/>
              <a:t>Pearce, J. L., Porter, L. W., (1986) </a:t>
            </a:r>
            <a:r>
              <a:rPr lang="en-US" sz="2500" dirty="0"/>
              <a:t>Employee responses to formal performance appraisal </a:t>
            </a:r>
            <a:r>
              <a:rPr lang="en-US" sz="2500" dirty="0" smtClean="0"/>
              <a:t>feedback.</a:t>
            </a:r>
          </a:p>
          <a:p>
            <a:r>
              <a:rPr lang="en-GB" sz="2500" dirty="0"/>
              <a:t>Duarte, T. N, Goodson, R. J and </a:t>
            </a:r>
            <a:r>
              <a:rPr lang="en-GB" sz="2500" dirty="0" err="1"/>
              <a:t>Klich</a:t>
            </a:r>
            <a:r>
              <a:rPr lang="en-GB" sz="2500" dirty="0"/>
              <a:t> R. N (1994), ‘Effects of Dyadic Quality and Duration on Performance Appraisal’, Academy of Management Journal, Vol. 37, No. 3, 499-521</a:t>
            </a:r>
          </a:p>
          <a:p>
            <a:r>
              <a:rPr lang="en-GB" sz="2500" dirty="0"/>
              <a:t>Smart Management (2010), Advantages and Disadvantages of Performance Management, available online at:  </a:t>
            </a:r>
            <a:r>
              <a:rPr lang="en-GB" sz="2500" u="sng" dirty="0">
                <a:hlinkClick r:id="rId3"/>
              </a:rPr>
              <a:t>http://smartchurchmanagement.com/advantages-and-disadvantages-of-performance-management/</a:t>
            </a:r>
            <a:r>
              <a:rPr lang="en-GB" sz="2500" dirty="0"/>
              <a:t> (accessed 02.02.2012)</a:t>
            </a:r>
          </a:p>
          <a:p>
            <a:r>
              <a:rPr lang="en-GB" sz="2500" dirty="0"/>
              <a:t>Richards, L (2009) ‘The effects of performance appraisal on organizational performance’, available online at: </a:t>
            </a:r>
            <a:r>
              <a:rPr lang="en-GB" sz="2500" u="sng" dirty="0">
                <a:hlinkClick r:id="rId4"/>
              </a:rPr>
              <a:t>http://smallbusiness.chron.com/effects-performance-appraisal-organizational-performance-1762.html</a:t>
            </a:r>
            <a:r>
              <a:rPr lang="en-GB" sz="2500" dirty="0"/>
              <a:t> (accessed 02.02.2012</a:t>
            </a:r>
            <a:r>
              <a:rPr lang="en-GB" sz="2500" dirty="0" smtClean="0"/>
              <a:t>)</a:t>
            </a:r>
            <a:endParaRPr lang="en-US" sz="2500" dirty="0" smtClean="0"/>
          </a:p>
          <a:p>
            <a:r>
              <a:rPr lang="en-US" sz="2500" dirty="0" err="1" smtClean="0"/>
              <a:t>Elmuti</a:t>
            </a:r>
            <a:r>
              <a:rPr lang="en-US" sz="2500" dirty="0"/>
              <a:t>, D., </a:t>
            </a:r>
            <a:r>
              <a:rPr lang="en-US" sz="2500" dirty="0" err="1"/>
              <a:t>Kathawala</a:t>
            </a:r>
            <a:r>
              <a:rPr lang="en-US" sz="2500" dirty="0"/>
              <a:t>, Y., &amp; Wayland, R. (1992). Traditional Performance Appraisal Systems: The Deming Challenge. </a:t>
            </a:r>
            <a:r>
              <a:rPr lang="en-US" sz="2500" i="1" dirty="0"/>
              <a:t>Management Decision</a:t>
            </a:r>
            <a:r>
              <a:rPr lang="en-US" sz="2500" dirty="0"/>
              <a:t> , 42-48.</a:t>
            </a:r>
          </a:p>
          <a:p>
            <a:r>
              <a:rPr lang="en-US" sz="2500" dirty="0"/>
              <a:t>Gomez-Mejia, L. R. (1990). Increasing Productivity: Performance Appraisal and Reward Systems. </a:t>
            </a:r>
            <a:r>
              <a:rPr lang="en-US" sz="2500" i="1" dirty="0"/>
              <a:t>Personnel Review</a:t>
            </a:r>
            <a:r>
              <a:rPr lang="en-US" sz="2500" dirty="0"/>
              <a:t> , 21-26.</a:t>
            </a:r>
          </a:p>
          <a:p>
            <a:r>
              <a:rPr lang="en-US" sz="2500" dirty="0"/>
              <a:t>Milne, P. (2007). Motivation, </a:t>
            </a:r>
            <a:r>
              <a:rPr lang="en-US" sz="2500" dirty="0" err="1"/>
              <a:t>Icentives</a:t>
            </a:r>
            <a:r>
              <a:rPr lang="en-US" sz="2500" dirty="0"/>
              <a:t> and </a:t>
            </a:r>
            <a:r>
              <a:rPr lang="en-US" sz="2500" dirty="0" err="1"/>
              <a:t>organisational</a:t>
            </a:r>
            <a:r>
              <a:rPr lang="en-US" sz="2500" dirty="0"/>
              <a:t> culture. </a:t>
            </a:r>
            <a:r>
              <a:rPr lang="en-US" sz="2500" i="1" dirty="0"/>
              <a:t>Journal of Knowledge management</a:t>
            </a:r>
            <a:r>
              <a:rPr lang="en-US" sz="2500" dirty="0"/>
              <a:t> , 28-38.</a:t>
            </a:r>
            <a:endParaRPr lang="en-GB" sz="2500" dirty="0">
              <a:solidFill>
                <a:srgbClr val="292934"/>
              </a:solidFill>
            </a:endParaRPr>
          </a:p>
          <a:p>
            <a:r>
              <a:rPr lang="en-US" sz="2500" dirty="0">
                <a:solidFill>
                  <a:srgbClr val="292934"/>
                </a:solidFill>
                <a:hlinkClick r:id="rId5"/>
              </a:rPr>
              <a:t>Janice S Miller</a:t>
            </a:r>
            <a:r>
              <a:rPr lang="en-US" sz="2500" dirty="0">
                <a:solidFill>
                  <a:srgbClr val="292934"/>
                </a:solidFill>
              </a:rPr>
              <a:t>, </a:t>
            </a:r>
            <a:r>
              <a:rPr lang="en-US" sz="2500" dirty="0">
                <a:solidFill>
                  <a:srgbClr val="292934"/>
                </a:solidFill>
                <a:hlinkClick r:id="rId6"/>
              </a:rPr>
              <a:t>Robert L Cardy</a:t>
            </a:r>
            <a:r>
              <a:rPr lang="en-US" sz="2500" dirty="0">
                <a:solidFill>
                  <a:srgbClr val="292934"/>
                </a:solidFill>
              </a:rPr>
              <a:t>. </a:t>
            </a:r>
            <a:r>
              <a:rPr lang="en-US" sz="2500" dirty="0">
                <a:solidFill>
                  <a:srgbClr val="292934"/>
                </a:solidFill>
                <a:hlinkClick r:id="rId7"/>
              </a:rPr>
              <a:t>Journal of Organizational Behavior</a:t>
            </a:r>
            <a:r>
              <a:rPr lang="en-US" sz="2500" dirty="0">
                <a:solidFill>
                  <a:srgbClr val="292934"/>
                </a:solidFill>
              </a:rPr>
              <a:t>. </a:t>
            </a:r>
            <a:r>
              <a:rPr lang="en-US" sz="2500" dirty="0" err="1">
                <a:solidFill>
                  <a:srgbClr val="292934"/>
                </a:solidFill>
              </a:rPr>
              <a:t>Chichester</a:t>
            </a:r>
            <a:r>
              <a:rPr lang="en-US" sz="2500" dirty="0">
                <a:solidFill>
                  <a:srgbClr val="292934"/>
                </a:solidFill>
              </a:rPr>
              <a:t>: </a:t>
            </a:r>
            <a:r>
              <a:rPr lang="en-US" sz="2500" dirty="0">
                <a:solidFill>
                  <a:srgbClr val="292934"/>
                </a:solidFill>
                <a:hlinkClick r:id="rId8"/>
              </a:rPr>
              <a:t>Sep 2000</a:t>
            </a:r>
            <a:r>
              <a:rPr lang="en-US" sz="2500" dirty="0">
                <a:solidFill>
                  <a:srgbClr val="292934"/>
                </a:solidFill>
              </a:rPr>
              <a:t>. Vol. 21, </a:t>
            </a:r>
            <a:r>
              <a:rPr lang="en-US" sz="2500" dirty="0" err="1">
                <a:solidFill>
                  <a:srgbClr val="292934"/>
                </a:solidFill>
              </a:rPr>
              <a:t>Iss</a:t>
            </a:r>
            <a:r>
              <a:rPr lang="en-US" sz="2500" dirty="0">
                <a:solidFill>
                  <a:srgbClr val="292934"/>
                </a:solidFill>
              </a:rPr>
              <a:t>. 6; pg. 609</a:t>
            </a:r>
            <a:endParaRPr lang="en-GB" sz="2500" dirty="0">
              <a:solidFill>
                <a:srgbClr val="292934"/>
              </a:solidFill>
            </a:endParaRPr>
          </a:p>
          <a:p>
            <a:r>
              <a:rPr lang="en-US" sz="2500" dirty="0" smtClean="0">
                <a:solidFill>
                  <a:srgbClr val="292934"/>
                </a:solidFill>
              </a:rPr>
              <a:t>Lam</a:t>
            </a:r>
            <a:r>
              <a:rPr lang="en-US" sz="2500" dirty="0">
                <a:solidFill>
                  <a:srgbClr val="292934"/>
                </a:solidFill>
              </a:rPr>
              <a:t>, Simon S. K.; </a:t>
            </a:r>
            <a:r>
              <a:rPr lang="en-US" sz="2500" dirty="0" err="1">
                <a:solidFill>
                  <a:srgbClr val="292934"/>
                </a:solidFill>
              </a:rPr>
              <a:t>Schaubroeck</a:t>
            </a:r>
            <a:r>
              <a:rPr lang="en-US" sz="2500" dirty="0">
                <a:solidFill>
                  <a:srgbClr val="292934"/>
                </a:solidFill>
              </a:rPr>
              <a:t>, </a:t>
            </a:r>
            <a:r>
              <a:rPr lang="en-US" sz="2500" dirty="0" smtClean="0">
                <a:solidFill>
                  <a:srgbClr val="292934"/>
                </a:solidFill>
              </a:rPr>
              <a:t>J. Total quality management and performance appraisal: An experimental study of process versus Individual Approaches. </a:t>
            </a:r>
            <a:r>
              <a:rPr lang="en-US" sz="2500" dirty="0">
                <a:solidFill>
                  <a:srgbClr val="292934"/>
                </a:solidFill>
              </a:rPr>
              <a:t>Journal of Organizational Behavior, Jul99, Vol. 20 Issue 4, p445, 12p</a:t>
            </a:r>
            <a:r>
              <a:rPr lang="en-US" sz="2500" dirty="0" smtClean="0">
                <a:solidFill>
                  <a:srgbClr val="292934"/>
                </a:solidFill>
              </a:rPr>
              <a:t>;</a:t>
            </a:r>
          </a:p>
          <a:p>
            <a:r>
              <a:rPr lang="en-US" sz="2500" dirty="0" smtClean="0">
                <a:solidFill>
                  <a:srgbClr val="292934"/>
                </a:solidFill>
                <a:hlinkClick r:id="rId9"/>
              </a:rPr>
              <a:t>www.cipd.co.uk</a:t>
            </a:r>
            <a:r>
              <a:rPr lang="en-US" sz="2500" dirty="0">
                <a:solidFill>
                  <a:srgbClr val="292934"/>
                </a:solidFill>
                <a:hlinkClick r:id="rId9"/>
              </a:rPr>
              <a:t>/hr-resources/factsheets/employee-</a:t>
            </a:r>
            <a:r>
              <a:rPr lang="en-US" sz="2500" dirty="0" smtClean="0">
                <a:solidFill>
                  <a:srgbClr val="292934"/>
                </a:solidFill>
                <a:hlinkClick r:id="rId9"/>
              </a:rPr>
              <a:t>engagement</a:t>
            </a:r>
            <a:endParaRPr lang="en-US" sz="2500" dirty="0" smtClean="0">
              <a:solidFill>
                <a:srgbClr val="292934"/>
              </a:solidFill>
            </a:endParaRPr>
          </a:p>
          <a:p>
            <a:endParaRPr lang="en-GB" dirty="0">
              <a:solidFill>
                <a:srgbClr val="292934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292934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9486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18765</TotalTime>
  <Words>970</Words>
  <Application>Microsoft Macintosh PowerPoint</Application>
  <PresentationFormat>On-screen Show (4:3)</PresentationFormat>
  <Paragraphs>72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Clarity</vt:lpstr>
      <vt:lpstr>Performance appraisal systems</vt:lpstr>
      <vt:lpstr>CONTENTS</vt:lpstr>
      <vt:lpstr>Performance Appraisal Systems</vt:lpstr>
      <vt:lpstr>Positive and Negative Effects on Motivation</vt:lpstr>
      <vt:lpstr>Positive and Negative Effects on Behaviours and Teamwork</vt:lpstr>
      <vt:lpstr>Summary of Disadvantages</vt:lpstr>
      <vt:lpstr>Conclusion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appraisal systems</dc:title>
  <dc:creator>Fabienne Hakim</dc:creator>
  <cp:lastModifiedBy>Fabienne Hakim</cp:lastModifiedBy>
  <cp:revision>29</cp:revision>
  <dcterms:created xsi:type="dcterms:W3CDTF">2012-02-02T13:37:15Z</dcterms:created>
  <dcterms:modified xsi:type="dcterms:W3CDTF">2012-02-15T14:58:55Z</dcterms:modified>
</cp:coreProperties>
</file>