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70" r:id="rId4"/>
    <p:sldId id="271" r:id="rId5"/>
    <p:sldId id="274" r:id="rId6"/>
    <p:sldId id="275" r:id="rId7"/>
    <p:sldId id="276" r:id="rId8"/>
    <p:sldId id="272" r:id="rId9"/>
    <p:sldId id="277" r:id="rId10"/>
    <p:sldId id="283" r:id="rId11"/>
    <p:sldId id="264" r:id="rId12"/>
    <p:sldId id="266" r:id="rId13"/>
    <p:sldId id="267" r:id="rId14"/>
    <p:sldId id="278" r:id="rId15"/>
    <p:sldId id="268" r:id="rId16"/>
    <p:sldId id="280" r:id="rId17"/>
    <p:sldId id="279" r:id="rId18"/>
    <p:sldId id="281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5" autoAdjust="0"/>
  </p:normalViewPr>
  <p:slideViewPr>
    <p:cSldViewPr>
      <p:cViewPr varScale="1">
        <p:scale>
          <a:sx n="64" d="100"/>
          <a:sy n="64" d="100"/>
        </p:scale>
        <p:origin x="-8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rminder\Desktop\New%20Microsoft%20Office%20Excel%20Worksh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rminder\Desktop\New%20Microsoft%20Office%20Excel%20Workshee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rminder\Desktop\New%20Microsoft%20Office%20Excel%20Workshee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rminder\Desktop\New%20Microsoft%20Office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numRef>
              <c:f>Sheet1!$C$7:$C$11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Sheet1!$D$7:$D$11</c:f>
              <c:numCache>
                <c:formatCode>General</c:formatCode>
                <c:ptCount val="5"/>
                <c:pt idx="0">
                  <c:v>8490</c:v>
                </c:pt>
                <c:pt idx="1">
                  <c:v>8526</c:v>
                </c:pt>
                <c:pt idx="2">
                  <c:v>8643</c:v>
                </c:pt>
                <c:pt idx="3">
                  <c:v>8415</c:v>
                </c:pt>
                <c:pt idx="4">
                  <c:v>8252</c:v>
                </c:pt>
              </c:numCache>
            </c:numRef>
          </c:val>
        </c:ser>
        <c:shape val="box"/>
        <c:axId val="71805952"/>
        <c:axId val="80849152"/>
        <c:axId val="0"/>
      </c:bar3DChart>
      <c:catAx>
        <c:axId val="71805952"/>
        <c:scaling>
          <c:orientation val="minMax"/>
        </c:scaling>
        <c:axPos val="b"/>
        <c:numFmt formatCode="General" sourceLinked="1"/>
        <c:tickLblPos val="nextTo"/>
        <c:crossAx val="80849152"/>
        <c:crosses val="autoZero"/>
        <c:auto val="1"/>
        <c:lblAlgn val="ctr"/>
        <c:lblOffset val="100"/>
      </c:catAx>
      <c:valAx>
        <c:axId val="80849152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7180595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cat>
            <c:numRef>
              <c:f>Sheet1!$C$7:$C$11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Sheet1!$C$19:$C$23</c:f>
              <c:numCache>
                <c:formatCode>General</c:formatCode>
                <c:ptCount val="5"/>
                <c:pt idx="0">
                  <c:v>180</c:v>
                </c:pt>
                <c:pt idx="1">
                  <c:v>614</c:v>
                </c:pt>
                <c:pt idx="2">
                  <c:v>552</c:v>
                </c:pt>
                <c:pt idx="3">
                  <c:v>494</c:v>
                </c:pt>
                <c:pt idx="4">
                  <c:v>330</c:v>
                </c:pt>
              </c:numCache>
            </c:numRef>
          </c:val>
        </c:ser>
        <c:shape val="box"/>
        <c:axId val="83098240"/>
        <c:axId val="83150336"/>
        <c:axId val="0"/>
      </c:bar3DChart>
      <c:catAx>
        <c:axId val="83098240"/>
        <c:scaling>
          <c:orientation val="minMax"/>
        </c:scaling>
        <c:axPos val="b"/>
        <c:numFmt formatCode="General" sourceLinked="1"/>
        <c:tickLblPos val="nextTo"/>
        <c:crossAx val="83150336"/>
        <c:crosses val="autoZero"/>
        <c:auto val="1"/>
        <c:lblAlgn val="ctr"/>
        <c:lblOffset val="100"/>
      </c:catAx>
      <c:valAx>
        <c:axId val="83150336"/>
        <c:scaling>
          <c:orientation val="minMax"/>
        </c:scaling>
        <c:axPos val="l"/>
        <c:majorGridlines/>
        <c:numFmt formatCode="General" sourceLinked="1"/>
        <c:tickLblPos val="nextTo"/>
        <c:crossAx val="8309824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v>Leisure</c:v>
          </c:tx>
          <c:dLbls>
            <c:showVal val="1"/>
          </c:dLbls>
          <c:val>
            <c:numRef>
              <c:f>Sheet2!$B$14:$B$18</c:f>
              <c:numCache>
                <c:formatCode>General</c:formatCode>
                <c:ptCount val="5"/>
                <c:pt idx="0">
                  <c:v>381</c:v>
                </c:pt>
                <c:pt idx="1">
                  <c:v>368</c:v>
                </c:pt>
                <c:pt idx="2">
                  <c:v>350</c:v>
                </c:pt>
                <c:pt idx="3">
                  <c:v>321</c:v>
                </c:pt>
                <c:pt idx="4">
                  <c:v>326</c:v>
                </c:pt>
              </c:numCache>
            </c:numRef>
          </c:val>
        </c:ser>
        <c:ser>
          <c:idx val="1"/>
          <c:order val="1"/>
          <c:tx>
            <c:v>Miltary</c:v>
          </c:tx>
          <c:dLbls>
            <c:showVal val="1"/>
          </c:dLbls>
          <c:val>
            <c:numRef>
              <c:f>Sheet2!$B$5:$B$9</c:f>
              <c:numCache>
                <c:formatCode>General</c:formatCode>
                <c:ptCount val="5"/>
                <c:pt idx="0">
                  <c:v>1170</c:v>
                </c:pt>
                <c:pt idx="1">
                  <c:v>1100</c:v>
                </c:pt>
                <c:pt idx="2">
                  <c:v>1060</c:v>
                </c:pt>
                <c:pt idx="3">
                  <c:v>1000</c:v>
                </c:pt>
                <c:pt idx="4">
                  <c:v>970</c:v>
                </c:pt>
              </c:numCache>
            </c:numRef>
          </c:val>
        </c:ser>
        <c:shape val="box"/>
        <c:axId val="83159680"/>
        <c:axId val="69542272"/>
        <c:axId val="68760000"/>
      </c:bar3DChart>
      <c:catAx>
        <c:axId val="83159680"/>
        <c:scaling>
          <c:orientation val="minMax"/>
        </c:scaling>
        <c:axPos val="b"/>
        <c:tickLblPos val="nextTo"/>
        <c:crossAx val="69542272"/>
        <c:crosses val="autoZero"/>
        <c:auto val="1"/>
        <c:lblAlgn val="ctr"/>
        <c:lblOffset val="100"/>
      </c:catAx>
      <c:valAx>
        <c:axId val="69542272"/>
        <c:scaling>
          <c:orientation val="minMax"/>
        </c:scaling>
        <c:axPos val="l"/>
        <c:majorGridlines/>
        <c:numFmt formatCode="General" sourceLinked="1"/>
        <c:tickLblPos val="nextTo"/>
        <c:crossAx val="83159680"/>
        <c:crosses val="autoZero"/>
        <c:crossBetween val="between"/>
      </c:valAx>
      <c:serAx>
        <c:axId val="68760000"/>
        <c:scaling>
          <c:orientation val="minMax"/>
        </c:scaling>
        <c:delete val="1"/>
        <c:axPos val="b"/>
        <c:tickLblPos val="nextTo"/>
        <c:crossAx val="69542272"/>
        <c:crosses val="autoZero"/>
      </c:ser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val>
            <c:numRef>
              <c:f>Sheet1!$C$34:$C$38</c:f>
              <c:numCache>
                <c:formatCode>General</c:formatCode>
                <c:ptCount val="5"/>
                <c:pt idx="0">
                  <c:v>852</c:v>
                </c:pt>
                <c:pt idx="1">
                  <c:v>1063</c:v>
                </c:pt>
                <c:pt idx="2">
                  <c:v>1283</c:v>
                </c:pt>
                <c:pt idx="3">
                  <c:v>1482</c:v>
                </c:pt>
                <c:pt idx="4">
                  <c:v>1764</c:v>
                </c:pt>
              </c:numCache>
            </c:numRef>
          </c:val>
        </c:ser>
        <c:shape val="box"/>
        <c:axId val="67249664"/>
        <c:axId val="67293568"/>
        <c:axId val="0"/>
      </c:bar3DChart>
      <c:catAx>
        <c:axId val="67249664"/>
        <c:scaling>
          <c:orientation val="minMax"/>
        </c:scaling>
        <c:axPos val="b"/>
        <c:tickLblPos val="nextTo"/>
        <c:crossAx val="67293568"/>
        <c:crosses val="autoZero"/>
        <c:auto val="1"/>
        <c:lblAlgn val="ctr"/>
        <c:lblOffset val="100"/>
      </c:catAx>
      <c:valAx>
        <c:axId val="67293568"/>
        <c:scaling>
          <c:orientation val="minMax"/>
        </c:scaling>
        <c:axPos val="l"/>
        <c:majorGridlines/>
        <c:numFmt formatCode="General" sourceLinked="1"/>
        <c:tickLblPos val="nextTo"/>
        <c:crossAx val="67249664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CBFEEA-05C9-4C7B-A275-ACC986F4DA1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E0CDAFB-2741-49BB-BC2F-FCFF3867A60A}">
      <dgm:prSet phldrT="[Text]" custT="1"/>
      <dgm:spPr/>
      <dgm:t>
        <a:bodyPr/>
        <a:lstStyle/>
        <a:p>
          <a:r>
            <a:rPr lang="en-US" sz="2000" dirty="0" smtClean="0"/>
            <a:t>Vision</a:t>
          </a:r>
          <a:endParaRPr lang="en-IN" sz="2000" dirty="0"/>
        </a:p>
      </dgm:t>
    </dgm:pt>
    <dgm:pt modelId="{C7C21FDE-0B06-402F-ADC9-4FAEDEFBAF47}" type="parTrans" cxnId="{24956F56-29C2-4806-8C99-98B644EFADF0}">
      <dgm:prSet/>
      <dgm:spPr/>
      <dgm:t>
        <a:bodyPr/>
        <a:lstStyle/>
        <a:p>
          <a:endParaRPr lang="en-IN"/>
        </a:p>
      </dgm:t>
    </dgm:pt>
    <dgm:pt modelId="{4256DF2C-DF5C-4915-9D3E-9F1501DE5284}" type="sibTrans" cxnId="{24956F56-29C2-4806-8C99-98B644EFADF0}">
      <dgm:prSet/>
      <dgm:spPr/>
      <dgm:t>
        <a:bodyPr/>
        <a:lstStyle/>
        <a:p>
          <a:endParaRPr lang="en-IN" dirty="0"/>
        </a:p>
      </dgm:t>
    </dgm:pt>
    <dgm:pt modelId="{B3DFE608-CFE7-45F2-98FB-E09B82C10AB6}">
      <dgm:prSet phldrT="[Text]"/>
      <dgm:spPr/>
      <dgm:t>
        <a:bodyPr/>
        <a:lstStyle/>
        <a:p>
          <a:r>
            <a:rPr lang="en-US" dirty="0" smtClean="0"/>
            <a:t>Medium Range Plan</a:t>
          </a:r>
          <a:endParaRPr lang="en-IN" dirty="0"/>
        </a:p>
      </dgm:t>
    </dgm:pt>
    <dgm:pt modelId="{C21D2307-72E3-420E-A7BA-3D0960766655}" type="parTrans" cxnId="{9C17464D-C08E-42F9-8F9F-0161132C3741}">
      <dgm:prSet/>
      <dgm:spPr/>
      <dgm:t>
        <a:bodyPr/>
        <a:lstStyle/>
        <a:p>
          <a:endParaRPr lang="en-IN"/>
        </a:p>
      </dgm:t>
    </dgm:pt>
    <dgm:pt modelId="{C86E9E9C-C81B-4206-9718-932390DC5611}" type="sibTrans" cxnId="{9C17464D-C08E-42F9-8F9F-0161132C3741}">
      <dgm:prSet/>
      <dgm:spPr/>
      <dgm:t>
        <a:bodyPr/>
        <a:lstStyle/>
        <a:p>
          <a:endParaRPr lang="en-IN" dirty="0"/>
        </a:p>
      </dgm:t>
    </dgm:pt>
    <dgm:pt modelId="{64B8CD62-1BBF-425D-B8C0-BB69D8543B92}">
      <dgm:prSet phldrT="[Text]"/>
      <dgm:spPr/>
      <dgm:t>
        <a:bodyPr/>
        <a:lstStyle/>
        <a:p>
          <a:r>
            <a:rPr lang="en-US" dirty="0" smtClean="0"/>
            <a:t>Annual Plan / Goals</a:t>
          </a:r>
          <a:endParaRPr lang="en-IN" dirty="0"/>
        </a:p>
      </dgm:t>
    </dgm:pt>
    <dgm:pt modelId="{51E86BF6-5A54-46B4-B58D-67450B23A325}" type="parTrans" cxnId="{858F8F31-564E-421E-856E-C817A3612F8B}">
      <dgm:prSet/>
      <dgm:spPr/>
      <dgm:t>
        <a:bodyPr/>
        <a:lstStyle/>
        <a:p>
          <a:endParaRPr lang="en-IN"/>
        </a:p>
      </dgm:t>
    </dgm:pt>
    <dgm:pt modelId="{AC4EC0E9-2EBB-48BE-9ECD-63BB24DB1D08}" type="sibTrans" cxnId="{858F8F31-564E-421E-856E-C817A3612F8B}">
      <dgm:prSet/>
      <dgm:spPr/>
      <dgm:t>
        <a:bodyPr/>
        <a:lstStyle/>
        <a:p>
          <a:endParaRPr lang="en-IN" dirty="0"/>
        </a:p>
      </dgm:t>
    </dgm:pt>
    <dgm:pt modelId="{27669D56-E8CD-432E-9A66-AB3C27A34E41}">
      <dgm:prSet phldrT="[Text]"/>
      <dgm:spPr/>
      <dgm:t>
        <a:bodyPr/>
        <a:lstStyle/>
        <a:p>
          <a:r>
            <a:rPr lang="en-US" dirty="0" smtClean="0"/>
            <a:t>Deployment</a:t>
          </a:r>
          <a:endParaRPr lang="en-IN" dirty="0"/>
        </a:p>
      </dgm:t>
    </dgm:pt>
    <dgm:pt modelId="{CDA7B524-8CFB-438A-ADB8-79592D6774DA}" type="parTrans" cxnId="{1B9984D8-B37F-4826-BC34-CCA587FB8CDB}">
      <dgm:prSet/>
      <dgm:spPr/>
      <dgm:t>
        <a:bodyPr/>
        <a:lstStyle/>
        <a:p>
          <a:endParaRPr lang="en-IN"/>
        </a:p>
      </dgm:t>
    </dgm:pt>
    <dgm:pt modelId="{560F5142-62CB-4739-B000-E27FAB6632D3}" type="sibTrans" cxnId="{1B9984D8-B37F-4826-BC34-CCA587FB8CDB}">
      <dgm:prSet/>
      <dgm:spPr/>
      <dgm:t>
        <a:bodyPr/>
        <a:lstStyle/>
        <a:p>
          <a:endParaRPr lang="en-IN" dirty="0"/>
        </a:p>
      </dgm:t>
    </dgm:pt>
    <dgm:pt modelId="{F4C5983C-1238-4B4D-B032-B59D8619122E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IN" dirty="0"/>
        </a:p>
      </dgm:t>
    </dgm:pt>
    <dgm:pt modelId="{33EEADA4-7DBB-4EF7-AA2A-269A5B1EBE0C}" type="parTrans" cxnId="{E7F7575A-C0EB-403E-B198-0433BFC59B0A}">
      <dgm:prSet/>
      <dgm:spPr/>
      <dgm:t>
        <a:bodyPr/>
        <a:lstStyle/>
        <a:p>
          <a:endParaRPr lang="en-IN"/>
        </a:p>
      </dgm:t>
    </dgm:pt>
    <dgm:pt modelId="{570D7D8B-293F-4E03-B219-835819A365B2}" type="sibTrans" cxnId="{E7F7575A-C0EB-403E-B198-0433BFC59B0A}">
      <dgm:prSet/>
      <dgm:spPr/>
      <dgm:t>
        <a:bodyPr/>
        <a:lstStyle/>
        <a:p>
          <a:endParaRPr lang="en-IN" dirty="0"/>
        </a:p>
      </dgm:t>
    </dgm:pt>
    <dgm:pt modelId="{6EF76A52-9C08-4648-B2F8-7874D8ED502D}">
      <dgm:prSet phldrT="[Text]"/>
      <dgm:spPr/>
      <dgm:t>
        <a:bodyPr/>
        <a:lstStyle/>
        <a:p>
          <a:r>
            <a:rPr lang="en-US" dirty="0" smtClean="0"/>
            <a:t>Regular progress review – Monthly + Quarterly</a:t>
          </a:r>
          <a:endParaRPr lang="en-IN" dirty="0"/>
        </a:p>
      </dgm:t>
    </dgm:pt>
    <dgm:pt modelId="{67F702DA-4895-4642-ADAF-EB28BCDF97C0}" type="parTrans" cxnId="{7338818C-E677-4755-A222-E6E217C80F54}">
      <dgm:prSet/>
      <dgm:spPr/>
      <dgm:t>
        <a:bodyPr/>
        <a:lstStyle/>
        <a:p>
          <a:endParaRPr lang="en-IN"/>
        </a:p>
      </dgm:t>
    </dgm:pt>
    <dgm:pt modelId="{9D6518D9-87DA-49B1-9AB7-DFA390BDF906}" type="sibTrans" cxnId="{7338818C-E677-4755-A222-E6E217C80F54}">
      <dgm:prSet/>
      <dgm:spPr/>
      <dgm:t>
        <a:bodyPr/>
        <a:lstStyle/>
        <a:p>
          <a:endParaRPr lang="en-IN" dirty="0"/>
        </a:p>
      </dgm:t>
    </dgm:pt>
    <dgm:pt modelId="{CFA2F63E-1FE8-4C82-AA62-451E9BE36B74}">
      <dgm:prSet phldrT="[Text]"/>
      <dgm:spPr/>
      <dgm:t>
        <a:bodyPr/>
        <a:lstStyle/>
        <a:p>
          <a:r>
            <a:rPr lang="en-US" dirty="0" smtClean="0"/>
            <a:t>Annual Review</a:t>
          </a:r>
          <a:endParaRPr lang="en-IN" dirty="0"/>
        </a:p>
      </dgm:t>
    </dgm:pt>
    <dgm:pt modelId="{D40F6047-6909-4B31-A53D-960A12D8ABFF}" type="parTrans" cxnId="{C73D97DE-F3A4-4485-AF56-F09396B4F57F}">
      <dgm:prSet/>
      <dgm:spPr/>
      <dgm:t>
        <a:bodyPr/>
        <a:lstStyle/>
        <a:p>
          <a:endParaRPr lang="en-IN"/>
        </a:p>
      </dgm:t>
    </dgm:pt>
    <dgm:pt modelId="{B3D2A29E-1808-4245-B44D-40618FFCC146}" type="sibTrans" cxnId="{C73D97DE-F3A4-4485-AF56-F09396B4F57F}">
      <dgm:prSet/>
      <dgm:spPr/>
      <dgm:t>
        <a:bodyPr/>
        <a:lstStyle/>
        <a:p>
          <a:endParaRPr lang="en-IN"/>
        </a:p>
      </dgm:t>
    </dgm:pt>
    <dgm:pt modelId="{B56FBBA8-F3DD-4A31-B4AC-EDFD692639C6}" type="pres">
      <dgm:prSet presAssocID="{37CBFEEA-05C9-4C7B-A275-ACC986F4DA1E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66E8F67-0C08-4302-85D8-B1960E3D4FE5}" type="pres">
      <dgm:prSet presAssocID="{0E0CDAFB-2741-49BB-BC2F-FCFF3867A60A}" presName="node" presStyleLbl="node1" presStyleIdx="0" presStyleCnt="7" custScaleX="9996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50848A-44D4-44B3-AC80-8882BD951AB5}" type="pres">
      <dgm:prSet presAssocID="{4256DF2C-DF5C-4915-9D3E-9F1501DE5284}" presName="sibTrans" presStyleLbl="sibTrans2D1" presStyleIdx="0" presStyleCnt="6"/>
      <dgm:spPr/>
      <dgm:t>
        <a:bodyPr/>
        <a:lstStyle/>
        <a:p>
          <a:endParaRPr lang="en-IN"/>
        </a:p>
      </dgm:t>
    </dgm:pt>
    <dgm:pt modelId="{7C0AF66C-462C-4E50-B47B-42A32FBF0D2A}" type="pres">
      <dgm:prSet presAssocID="{4256DF2C-DF5C-4915-9D3E-9F1501DE5284}" presName="connectorText" presStyleLbl="sibTrans2D1" presStyleIdx="0" presStyleCnt="6"/>
      <dgm:spPr/>
      <dgm:t>
        <a:bodyPr/>
        <a:lstStyle/>
        <a:p>
          <a:endParaRPr lang="en-IN"/>
        </a:p>
      </dgm:t>
    </dgm:pt>
    <dgm:pt modelId="{4F71C010-430D-4BF8-9C12-01D64318A1EF}" type="pres">
      <dgm:prSet presAssocID="{B3DFE608-CFE7-45F2-98FB-E09B82C10AB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F92520-5F15-4DAF-B383-4598B69B6BFD}" type="pres">
      <dgm:prSet presAssocID="{C86E9E9C-C81B-4206-9718-932390DC5611}" presName="sibTrans" presStyleLbl="sibTrans2D1" presStyleIdx="1" presStyleCnt="6"/>
      <dgm:spPr/>
      <dgm:t>
        <a:bodyPr/>
        <a:lstStyle/>
        <a:p>
          <a:endParaRPr lang="en-IN"/>
        </a:p>
      </dgm:t>
    </dgm:pt>
    <dgm:pt modelId="{E53B821B-4761-4DA7-8BDF-6184FF7783ED}" type="pres">
      <dgm:prSet presAssocID="{C86E9E9C-C81B-4206-9718-932390DC5611}" presName="connectorText" presStyleLbl="sibTrans2D1" presStyleIdx="1" presStyleCnt="6"/>
      <dgm:spPr/>
      <dgm:t>
        <a:bodyPr/>
        <a:lstStyle/>
        <a:p>
          <a:endParaRPr lang="en-IN"/>
        </a:p>
      </dgm:t>
    </dgm:pt>
    <dgm:pt modelId="{7FACA73B-0941-4947-B562-C4C9CE936500}" type="pres">
      <dgm:prSet presAssocID="{64B8CD62-1BBF-425D-B8C0-BB69D8543B9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EF5BED-D7E2-47AA-AB86-9F5FDCD31F9F}" type="pres">
      <dgm:prSet presAssocID="{AC4EC0E9-2EBB-48BE-9ECD-63BB24DB1D08}" presName="sibTrans" presStyleLbl="sibTrans2D1" presStyleIdx="2" presStyleCnt="6"/>
      <dgm:spPr/>
      <dgm:t>
        <a:bodyPr/>
        <a:lstStyle/>
        <a:p>
          <a:endParaRPr lang="en-IN"/>
        </a:p>
      </dgm:t>
    </dgm:pt>
    <dgm:pt modelId="{AF9BEACD-C80A-4376-84B3-5D3256FC3522}" type="pres">
      <dgm:prSet presAssocID="{AC4EC0E9-2EBB-48BE-9ECD-63BB24DB1D08}" presName="connectorText" presStyleLbl="sibTrans2D1" presStyleIdx="2" presStyleCnt="6"/>
      <dgm:spPr/>
      <dgm:t>
        <a:bodyPr/>
        <a:lstStyle/>
        <a:p>
          <a:endParaRPr lang="en-IN"/>
        </a:p>
      </dgm:t>
    </dgm:pt>
    <dgm:pt modelId="{150F2D48-6AB7-4C25-A141-9CBB5047F9F4}" type="pres">
      <dgm:prSet presAssocID="{27669D56-E8CD-432E-9A66-AB3C27A34E4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5E8D32C-DE3F-4E8C-B02E-C226C381A176}" type="pres">
      <dgm:prSet presAssocID="{560F5142-62CB-4739-B000-E27FAB6632D3}" presName="sibTrans" presStyleLbl="sibTrans2D1" presStyleIdx="3" presStyleCnt="6"/>
      <dgm:spPr/>
      <dgm:t>
        <a:bodyPr/>
        <a:lstStyle/>
        <a:p>
          <a:endParaRPr lang="en-IN"/>
        </a:p>
      </dgm:t>
    </dgm:pt>
    <dgm:pt modelId="{2937A6CA-AE53-4091-8CCA-9E8651CA744C}" type="pres">
      <dgm:prSet presAssocID="{560F5142-62CB-4739-B000-E27FAB6632D3}" presName="connectorText" presStyleLbl="sibTrans2D1" presStyleIdx="3" presStyleCnt="6"/>
      <dgm:spPr/>
      <dgm:t>
        <a:bodyPr/>
        <a:lstStyle/>
        <a:p>
          <a:endParaRPr lang="en-IN"/>
        </a:p>
      </dgm:t>
    </dgm:pt>
    <dgm:pt modelId="{36005884-BC13-46A5-864F-67981B55C772}" type="pres">
      <dgm:prSet presAssocID="{F4C5983C-1238-4B4D-B032-B59D8619122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3C7DF52-E8F1-4040-8FC6-5E69176356F2}" type="pres">
      <dgm:prSet presAssocID="{570D7D8B-293F-4E03-B219-835819A365B2}" presName="sibTrans" presStyleLbl="sibTrans2D1" presStyleIdx="4" presStyleCnt="6"/>
      <dgm:spPr/>
      <dgm:t>
        <a:bodyPr/>
        <a:lstStyle/>
        <a:p>
          <a:endParaRPr lang="en-IN"/>
        </a:p>
      </dgm:t>
    </dgm:pt>
    <dgm:pt modelId="{E6011AFC-A0CB-410B-9E64-E954D2F11A86}" type="pres">
      <dgm:prSet presAssocID="{570D7D8B-293F-4E03-B219-835819A365B2}" presName="connectorText" presStyleLbl="sibTrans2D1" presStyleIdx="4" presStyleCnt="6"/>
      <dgm:spPr/>
      <dgm:t>
        <a:bodyPr/>
        <a:lstStyle/>
        <a:p>
          <a:endParaRPr lang="en-IN"/>
        </a:p>
      </dgm:t>
    </dgm:pt>
    <dgm:pt modelId="{BE604388-B972-4F9A-AB59-363AB0577FC2}" type="pres">
      <dgm:prSet presAssocID="{6EF76A52-9C08-4648-B2F8-7874D8ED502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123294-BB06-4AC4-848C-2FA2A800582B}" type="pres">
      <dgm:prSet presAssocID="{9D6518D9-87DA-49B1-9AB7-DFA390BDF906}" presName="sibTrans" presStyleLbl="sibTrans2D1" presStyleIdx="5" presStyleCnt="6"/>
      <dgm:spPr/>
      <dgm:t>
        <a:bodyPr/>
        <a:lstStyle/>
        <a:p>
          <a:endParaRPr lang="en-IN"/>
        </a:p>
      </dgm:t>
    </dgm:pt>
    <dgm:pt modelId="{998F7B28-37C5-4E3E-ABA2-CAC684B33679}" type="pres">
      <dgm:prSet presAssocID="{9D6518D9-87DA-49B1-9AB7-DFA390BDF906}" presName="connectorText" presStyleLbl="sibTrans2D1" presStyleIdx="5" presStyleCnt="6"/>
      <dgm:spPr/>
      <dgm:t>
        <a:bodyPr/>
        <a:lstStyle/>
        <a:p>
          <a:endParaRPr lang="en-IN"/>
        </a:p>
      </dgm:t>
    </dgm:pt>
    <dgm:pt modelId="{94390C89-CE9A-43FE-A436-A1A73710F73C}" type="pres">
      <dgm:prSet presAssocID="{CFA2F63E-1FE8-4C82-AA62-451E9BE36B7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DBB5B88-CEB3-4C9F-BAD2-8213474E58FA}" type="presOf" srcId="{4256DF2C-DF5C-4915-9D3E-9F1501DE5284}" destId="{7C0AF66C-462C-4E50-B47B-42A32FBF0D2A}" srcOrd="1" destOrd="0" presId="urn:microsoft.com/office/officeart/2005/8/layout/process2"/>
    <dgm:cxn modelId="{6E317412-80FB-4E26-9D83-F311FCB41A0A}" type="presOf" srcId="{4256DF2C-DF5C-4915-9D3E-9F1501DE5284}" destId="{8050848A-44D4-44B3-AC80-8882BD951AB5}" srcOrd="0" destOrd="0" presId="urn:microsoft.com/office/officeart/2005/8/layout/process2"/>
    <dgm:cxn modelId="{0272ED63-3782-42AF-964B-16C3C08E89C4}" type="presOf" srcId="{AC4EC0E9-2EBB-48BE-9ECD-63BB24DB1D08}" destId="{AF9BEACD-C80A-4376-84B3-5D3256FC3522}" srcOrd="1" destOrd="0" presId="urn:microsoft.com/office/officeart/2005/8/layout/process2"/>
    <dgm:cxn modelId="{A823E4AA-6135-42BD-A3F7-E7141F4261D9}" type="presOf" srcId="{AC4EC0E9-2EBB-48BE-9ECD-63BB24DB1D08}" destId="{72EF5BED-D7E2-47AA-AB86-9F5FDCD31F9F}" srcOrd="0" destOrd="0" presId="urn:microsoft.com/office/officeart/2005/8/layout/process2"/>
    <dgm:cxn modelId="{D533CA5A-2A71-4904-AE95-13D8E72A4951}" type="presOf" srcId="{27669D56-E8CD-432E-9A66-AB3C27A34E41}" destId="{150F2D48-6AB7-4C25-A141-9CBB5047F9F4}" srcOrd="0" destOrd="0" presId="urn:microsoft.com/office/officeart/2005/8/layout/process2"/>
    <dgm:cxn modelId="{F63B1543-48B7-4F23-BE6B-756366D877DE}" type="presOf" srcId="{560F5142-62CB-4739-B000-E27FAB6632D3}" destId="{2937A6CA-AE53-4091-8CCA-9E8651CA744C}" srcOrd="1" destOrd="0" presId="urn:microsoft.com/office/officeart/2005/8/layout/process2"/>
    <dgm:cxn modelId="{08992D38-49FD-4D14-A97A-79434799678B}" type="presOf" srcId="{CFA2F63E-1FE8-4C82-AA62-451E9BE36B74}" destId="{94390C89-CE9A-43FE-A436-A1A73710F73C}" srcOrd="0" destOrd="0" presId="urn:microsoft.com/office/officeart/2005/8/layout/process2"/>
    <dgm:cxn modelId="{60AAC787-F25F-4E3D-87C6-5A043B63BCD1}" type="presOf" srcId="{560F5142-62CB-4739-B000-E27FAB6632D3}" destId="{25E8D32C-DE3F-4E8C-B02E-C226C381A176}" srcOrd="0" destOrd="0" presId="urn:microsoft.com/office/officeart/2005/8/layout/process2"/>
    <dgm:cxn modelId="{2A5521E4-679F-41EB-8738-99E4DE8DD3D7}" type="presOf" srcId="{C86E9E9C-C81B-4206-9718-932390DC5611}" destId="{DFF92520-5F15-4DAF-B383-4598B69B6BFD}" srcOrd="0" destOrd="0" presId="urn:microsoft.com/office/officeart/2005/8/layout/process2"/>
    <dgm:cxn modelId="{AC8CCC7B-D644-4389-ABD0-F4BC5A349E38}" type="presOf" srcId="{570D7D8B-293F-4E03-B219-835819A365B2}" destId="{E6011AFC-A0CB-410B-9E64-E954D2F11A86}" srcOrd="1" destOrd="0" presId="urn:microsoft.com/office/officeart/2005/8/layout/process2"/>
    <dgm:cxn modelId="{CC50D8E2-83F6-4453-9DA8-C6B333881EE6}" type="presOf" srcId="{6EF76A52-9C08-4648-B2F8-7874D8ED502D}" destId="{BE604388-B972-4F9A-AB59-363AB0577FC2}" srcOrd="0" destOrd="0" presId="urn:microsoft.com/office/officeart/2005/8/layout/process2"/>
    <dgm:cxn modelId="{D3835CEB-C095-44C3-830F-9923032B70B8}" type="presOf" srcId="{B3DFE608-CFE7-45F2-98FB-E09B82C10AB6}" destId="{4F71C010-430D-4BF8-9C12-01D64318A1EF}" srcOrd="0" destOrd="0" presId="urn:microsoft.com/office/officeart/2005/8/layout/process2"/>
    <dgm:cxn modelId="{9C17464D-C08E-42F9-8F9F-0161132C3741}" srcId="{37CBFEEA-05C9-4C7B-A275-ACC986F4DA1E}" destId="{B3DFE608-CFE7-45F2-98FB-E09B82C10AB6}" srcOrd="1" destOrd="0" parTransId="{C21D2307-72E3-420E-A7BA-3D0960766655}" sibTransId="{C86E9E9C-C81B-4206-9718-932390DC5611}"/>
    <dgm:cxn modelId="{FCCCC8F9-7E2A-4EB1-9F36-DE5BAC261055}" type="presOf" srcId="{C86E9E9C-C81B-4206-9718-932390DC5611}" destId="{E53B821B-4761-4DA7-8BDF-6184FF7783ED}" srcOrd="1" destOrd="0" presId="urn:microsoft.com/office/officeart/2005/8/layout/process2"/>
    <dgm:cxn modelId="{8180DFD7-44A0-4DEE-A26C-B23503BEEF11}" type="presOf" srcId="{9D6518D9-87DA-49B1-9AB7-DFA390BDF906}" destId="{998F7B28-37C5-4E3E-ABA2-CAC684B33679}" srcOrd="1" destOrd="0" presId="urn:microsoft.com/office/officeart/2005/8/layout/process2"/>
    <dgm:cxn modelId="{C73D97DE-F3A4-4485-AF56-F09396B4F57F}" srcId="{37CBFEEA-05C9-4C7B-A275-ACC986F4DA1E}" destId="{CFA2F63E-1FE8-4C82-AA62-451E9BE36B74}" srcOrd="6" destOrd="0" parTransId="{D40F6047-6909-4B31-A53D-960A12D8ABFF}" sibTransId="{B3D2A29E-1808-4245-B44D-40618FFCC146}"/>
    <dgm:cxn modelId="{24956F56-29C2-4806-8C99-98B644EFADF0}" srcId="{37CBFEEA-05C9-4C7B-A275-ACC986F4DA1E}" destId="{0E0CDAFB-2741-49BB-BC2F-FCFF3867A60A}" srcOrd="0" destOrd="0" parTransId="{C7C21FDE-0B06-402F-ADC9-4FAEDEFBAF47}" sibTransId="{4256DF2C-DF5C-4915-9D3E-9F1501DE5284}"/>
    <dgm:cxn modelId="{E7F7575A-C0EB-403E-B198-0433BFC59B0A}" srcId="{37CBFEEA-05C9-4C7B-A275-ACC986F4DA1E}" destId="{F4C5983C-1238-4B4D-B032-B59D8619122E}" srcOrd="4" destOrd="0" parTransId="{33EEADA4-7DBB-4EF7-AA2A-269A5B1EBE0C}" sibTransId="{570D7D8B-293F-4E03-B219-835819A365B2}"/>
    <dgm:cxn modelId="{28E99106-20EE-476D-AFBE-078E2B9A7996}" type="presOf" srcId="{37CBFEEA-05C9-4C7B-A275-ACC986F4DA1E}" destId="{B56FBBA8-F3DD-4A31-B4AC-EDFD692639C6}" srcOrd="0" destOrd="0" presId="urn:microsoft.com/office/officeart/2005/8/layout/process2"/>
    <dgm:cxn modelId="{14868074-FAA3-4F04-948F-5AA1BE1A7B51}" type="presOf" srcId="{0E0CDAFB-2741-49BB-BC2F-FCFF3867A60A}" destId="{666E8F67-0C08-4302-85D8-B1960E3D4FE5}" srcOrd="0" destOrd="0" presId="urn:microsoft.com/office/officeart/2005/8/layout/process2"/>
    <dgm:cxn modelId="{858F8F31-564E-421E-856E-C817A3612F8B}" srcId="{37CBFEEA-05C9-4C7B-A275-ACC986F4DA1E}" destId="{64B8CD62-1BBF-425D-B8C0-BB69D8543B92}" srcOrd="2" destOrd="0" parTransId="{51E86BF6-5A54-46B4-B58D-67450B23A325}" sibTransId="{AC4EC0E9-2EBB-48BE-9ECD-63BB24DB1D08}"/>
    <dgm:cxn modelId="{1B9984D8-B37F-4826-BC34-CCA587FB8CDB}" srcId="{37CBFEEA-05C9-4C7B-A275-ACC986F4DA1E}" destId="{27669D56-E8CD-432E-9A66-AB3C27A34E41}" srcOrd="3" destOrd="0" parTransId="{CDA7B524-8CFB-438A-ADB8-79592D6774DA}" sibTransId="{560F5142-62CB-4739-B000-E27FAB6632D3}"/>
    <dgm:cxn modelId="{BC5EEDD4-4704-49B4-94E6-9297FAEB803A}" type="presOf" srcId="{64B8CD62-1BBF-425D-B8C0-BB69D8543B92}" destId="{7FACA73B-0941-4947-B562-C4C9CE936500}" srcOrd="0" destOrd="0" presId="urn:microsoft.com/office/officeart/2005/8/layout/process2"/>
    <dgm:cxn modelId="{57BC9E00-D451-4651-818B-C1CB3CAC46B7}" type="presOf" srcId="{F4C5983C-1238-4B4D-B032-B59D8619122E}" destId="{36005884-BC13-46A5-864F-67981B55C772}" srcOrd="0" destOrd="0" presId="urn:microsoft.com/office/officeart/2005/8/layout/process2"/>
    <dgm:cxn modelId="{B93FAA4C-2EEB-4000-9CC1-3349FE604B87}" type="presOf" srcId="{9D6518D9-87DA-49B1-9AB7-DFA390BDF906}" destId="{81123294-BB06-4AC4-848C-2FA2A800582B}" srcOrd="0" destOrd="0" presId="urn:microsoft.com/office/officeart/2005/8/layout/process2"/>
    <dgm:cxn modelId="{55282A06-4925-4558-B9C5-3BCCD3C35B14}" type="presOf" srcId="{570D7D8B-293F-4E03-B219-835819A365B2}" destId="{C3C7DF52-E8F1-4040-8FC6-5E69176356F2}" srcOrd="0" destOrd="0" presId="urn:microsoft.com/office/officeart/2005/8/layout/process2"/>
    <dgm:cxn modelId="{7338818C-E677-4755-A222-E6E217C80F54}" srcId="{37CBFEEA-05C9-4C7B-A275-ACC986F4DA1E}" destId="{6EF76A52-9C08-4648-B2F8-7874D8ED502D}" srcOrd="5" destOrd="0" parTransId="{67F702DA-4895-4642-ADAF-EB28BCDF97C0}" sibTransId="{9D6518D9-87DA-49B1-9AB7-DFA390BDF906}"/>
    <dgm:cxn modelId="{810B6F21-84AF-482A-A727-8C7C3DE8529A}" type="presParOf" srcId="{B56FBBA8-F3DD-4A31-B4AC-EDFD692639C6}" destId="{666E8F67-0C08-4302-85D8-B1960E3D4FE5}" srcOrd="0" destOrd="0" presId="urn:microsoft.com/office/officeart/2005/8/layout/process2"/>
    <dgm:cxn modelId="{B989F412-6C18-42A9-AEBD-D2A58D5705D2}" type="presParOf" srcId="{B56FBBA8-F3DD-4A31-B4AC-EDFD692639C6}" destId="{8050848A-44D4-44B3-AC80-8882BD951AB5}" srcOrd="1" destOrd="0" presId="urn:microsoft.com/office/officeart/2005/8/layout/process2"/>
    <dgm:cxn modelId="{88DD2666-5669-4C98-BCBB-38B3FE302EE2}" type="presParOf" srcId="{8050848A-44D4-44B3-AC80-8882BD951AB5}" destId="{7C0AF66C-462C-4E50-B47B-42A32FBF0D2A}" srcOrd="0" destOrd="0" presId="urn:microsoft.com/office/officeart/2005/8/layout/process2"/>
    <dgm:cxn modelId="{4021DE1C-7FCF-4844-88E2-4820DF4F2862}" type="presParOf" srcId="{B56FBBA8-F3DD-4A31-B4AC-EDFD692639C6}" destId="{4F71C010-430D-4BF8-9C12-01D64318A1EF}" srcOrd="2" destOrd="0" presId="urn:microsoft.com/office/officeart/2005/8/layout/process2"/>
    <dgm:cxn modelId="{62A035CA-321A-4A34-A0E5-B4A9C0A4321B}" type="presParOf" srcId="{B56FBBA8-F3DD-4A31-B4AC-EDFD692639C6}" destId="{DFF92520-5F15-4DAF-B383-4598B69B6BFD}" srcOrd="3" destOrd="0" presId="urn:microsoft.com/office/officeart/2005/8/layout/process2"/>
    <dgm:cxn modelId="{56F4EA15-20DB-4781-8D2A-D16C6D161AB4}" type="presParOf" srcId="{DFF92520-5F15-4DAF-B383-4598B69B6BFD}" destId="{E53B821B-4761-4DA7-8BDF-6184FF7783ED}" srcOrd="0" destOrd="0" presId="urn:microsoft.com/office/officeart/2005/8/layout/process2"/>
    <dgm:cxn modelId="{7B9C88D2-0824-4092-9731-C022A4594D92}" type="presParOf" srcId="{B56FBBA8-F3DD-4A31-B4AC-EDFD692639C6}" destId="{7FACA73B-0941-4947-B562-C4C9CE936500}" srcOrd="4" destOrd="0" presId="urn:microsoft.com/office/officeart/2005/8/layout/process2"/>
    <dgm:cxn modelId="{14E15843-21E8-476E-B426-38267755B3D1}" type="presParOf" srcId="{B56FBBA8-F3DD-4A31-B4AC-EDFD692639C6}" destId="{72EF5BED-D7E2-47AA-AB86-9F5FDCD31F9F}" srcOrd="5" destOrd="0" presId="urn:microsoft.com/office/officeart/2005/8/layout/process2"/>
    <dgm:cxn modelId="{F2B1A47C-A3EF-4A03-AA5C-345ABC499443}" type="presParOf" srcId="{72EF5BED-D7E2-47AA-AB86-9F5FDCD31F9F}" destId="{AF9BEACD-C80A-4376-84B3-5D3256FC3522}" srcOrd="0" destOrd="0" presId="urn:microsoft.com/office/officeart/2005/8/layout/process2"/>
    <dgm:cxn modelId="{DC581294-FE30-4AA1-8A6A-9727C798B080}" type="presParOf" srcId="{B56FBBA8-F3DD-4A31-B4AC-EDFD692639C6}" destId="{150F2D48-6AB7-4C25-A141-9CBB5047F9F4}" srcOrd="6" destOrd="0" presId="urn:microsoft.com/office/officeart/2005/8/layout/process2"/>
    <dgm:cxn modelId="{D0382CBC-62EE-42C7-BF43-3759B559AA1A}" type="presParOf" srcId="{B56FBBA8-F3DD-4A31-B4AC-EDFD692639C6}" destId="{25E8D32C-DE3F-4E8C-B02E-C226C381A176}" srcOrd="7" destOrd="0" presId="urn:microsoft.com/office/officeart/2005/8/layout/process2"/>
    <dgm:cxn modelId="{CE7A9718-AA44-422A-936E-3388570C4283}" type="presParOf" srcId="{25E8D32C-DE3F-4E8C-B02E-C226C381A176}" destId="{2937A6CA-AE53-4091-8CCA-9E8651CA744C}" srcOrd="0" destOrd="0" presId="urn:microsoft.com/office/officeart/2005/8/layout/process2"/>
    <dgm:cxn modelId="{EA2E6F6E-0997-40F4-A4BC-2AC883BC684D}" type="presParOf" srcId="{B56FBBA8-F3DD-4A31-B4AC-EDFD692639C6}" destId="{36005884-BC13-46A5-864F-67981B55C772}" srcOrd="8" destOrd="0" presId="urn:microsoft.com/office/officeart/2005/8/layout/process2"/>
    <dgm:cxn modelId="{B2050251-6855-42E3-BAB5-EA85C2EA66A3}" type="presParOf" srcId="{B56FBBA8-F3DD-4A31-B4AC-EDFD692639C6}" destId="{C3C7DF52-E8F1-4040-8FC6-5E69176356F2}" srcOrd="9" destOrd="0" presId="urn:microsoft.com/office/officeart/2005/8/layout/process2"/>
    <dgm:cxn modelId="{FDCD712B-E938-4953-8B6C-20360F5163E0}" type="presParOf" srcId="{C3C7DF52-E8F1-4040-8FC6-5E69176356F2}" destId="{E6011AFC-A0CB-410B-9E64-E954D2F11A86}" srcOrd="0" destOrd="0" presId="urn:microsoft.com/office/officeart/2005/8/layout/process2"/>
    <dgm:cxn modelId="{125CA7E3-8E0C-49A2-B147-8FB81AD350DC}" type="presParOf" srcId="{B56FBBA8-F3DD-4A31-B4AC-EDFD692639C6}" destId="{BE604388-B972-4F9A-AB59-363AB0577FC2}" srcOrd="10" destOrd="0" presId="urn:microsoft.com/office/officeart/2005/8/layout/process2"/>
    <dgm:cxn modelId="{E376DD07-7F57-413A-89A0-EA2247F3F539}" type="presParOf" srcId="{B56FBBA8-F3DD-4A31-B4AC-EDFD692639C6}" destId="{81123294-BB06-4AC4-848C-2FA2A800582B}" srcOrd="11" destOrd="0" presId="urn:microsoft.com/office/officeart/2005/8/layout/process2"/>
    <dgm:cxn modelId="{386C4246-E381-4DF9-97F9-50D227A36C0E}" type="presParOf" srcId="{81123294-BB06-4AC4-848C-2FA2A800582B}" destId="{998F7B28-37C5-4E3E-ABA2-CAC684B33679}" srcOrd="0" destOrd="0" presId="urn:microsoft.com/office/officeart/2005/8/layout/process2"/>
    <dgm:cxn modelId="{AEB93514-49C7-487F-B475-760E0B5A05C4}" type="presParOf" srcId="{B56FBBA8-F3DD-4A31-B4AC-EDFD692639C6}" destId="{94390C89-CE9A-43FE-A436-A1A73710F73C}" srcOrd="12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5DA88A-B798-4BBB-8185-3F141CC4C4AC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99B389B6-30A7-45E4-AD05-99D3A7DA6F1E}">
      <dgm:prSet phldrT="[Text]"/>
      <dgm:spPr/>
      <dgm:t>
        <a:bodyPr/>
        <a:lstStyle/>
        <a:p>
          <a:r>
            <a:rPr lang="en-US" dirty="0" smtClean="0"/>
            <a:t>PDCA</a:t>
          </a:r>
          <a:endParaRPr lang="en-IN" dirty="0"/>
        </a:p>
      </dgm:t>
    </dgm:pt>
    <dgm:pt modelId="{660CCA87-36CE-4E25-9312-09D0EC925B36}" type="parTrans" cxnId="{2A2A563E-B3D8-43A5-B07D-FC4D654A80DD}">
      <dgm:prSet/>
      <dgm:spPr/>
      <dgm:t>
        <a:bodyPr/>
        <a:lstStyle/>
        <a:p>
          <a:endParaRPr lang="en-IN"/>
        </a:p>
      </dgm:t>
    </dgm:pt>
    <dgm:pt modelId="{FE544CC2-1A41-49AF-95F1-F96758CF1C27}" type="sibTrans" cxnId="{2A2A563E-B3D8-43A5-B07D-FC4D654A80DD}">
      <dgm:prSet/>
      <dgm:spPr/>
      <dgm:t>
        <a:bodyPr/>
        <a:lstStyle/>
        <a:p>
          <a:endParaRPr lang="en-IN"/>
        </a:p>
      </dgm:t>
    </dgm:pt>
    <dgm:pt modelId="{C30E257C-5EDB-46AA-ACDC-6F69C6D034F7}">
      <dgm:prSet phldrT="[Text]"/>
      <dgm:spPr/>
      <dgm:t>
        <a:bodyPr/>
        <a:lstStyle/>
        <a:p>
          <a:r>
            <a:rPr lang="en-US" dirty="0" smtClean="0"/>
            <a:t>Plan</a:t>
          </a:r>
          <a:endParaRPr lang="en-IN" dirty="0"/>
        </a:p>
      </dgm:t>
    </dgm:pt>
    <dgm:pt modelId="{92046F29-0C77-427A-8A44-AC3E559995D9}" type="parTrans" cxnId="{D521B596-7A3C-48ED-A204-32C1EB8BA6F0}">
      <dgm:prSet/>
      <dgm:spPr/>
      <dgm:t>
        <a:bodyPr/>
        <a:lstStyle/>
        <a:p>
          <a:endParaRPr lang="en-IN"/>
        </a:p>
      </dgm:t>
    </dgm:pt>
    <dgm:pt modelId="{143ED913-E6A4-475E-8D41-0CC2331B6188}" type="sibTrans" cxnId="{D521B596-7A3C-48ED-A204-32C1EB8BA6F0}">
      <dgm:prSet/>
      <dgm:spPr/>
      <dgm:t>
        <a:bodyPr/>
        <a:lstStyle/>
        <a:p>
          <a:endParaRPr lang="en-IN"/>
        </a:p>
      </dgm:t>
    </dgm:pt>
    <dgm:pt modelId="{301554BB-DAE0-44D3-A5D7-3BDB856FB2B7}">
      <dgm:prSet phldrT="[Text]"/>
      <dgm:spPr/>
      <dgm:t>
        <a:bodyPr/>
        <a:lstStyle/>
        <a:p>
          <a:r>
            <a:rPr lang="en-US" dirty="0" smtClean="0"/>
            <a:t>Do</a:t>
          </a:r>
          <a:endParaRPr lang="en-IN" dirty="0"/>
        </a:p>
      </dgm:t>
    </dgm:pt>
    <dgm:pt modelId="{A888F9C9-3B76-4733-8C5E-6702BB220CBD}" type="parTrans" cxnId="{B6DC3D5A-1752-4EB1-82A4-B2CC58EC9A66}">
      <dgm:prSet/>
      <dgm:spPr/>
      <dgm:t>
        <a:bodyPr/>
        <a:lstStyle/>
        <a:p>
          <a:endParaRPr lang="en-IN"/>
        </a:p>
      </dgm:t>
    </dgm:pt>
    <dgm:pt modelId="{5E9A9D36-0DB0-4B72-9E6F-46EB069963BA}" type="sibTrans" cxnId="{B6DC3D5A-1752-4EB1-82A4-B2CC58EC9A66}">
      <dgm:prSet/>
      <dgm:spPr/>
      <dgm:t>
        <a:bodyPr/>
        <a:lstStyle/>
        <a:p>
          <a:endParaRPr lang="en-IN"/>
        </a:p>
      </dgm:t>
    </dgm:pt>
    <dgm:pt modelId="{BC40C4CA-3E7E-41B6-875B-2A36CE2B33D7}">
      <dgm:prSet phldrT="[Text]"/>
      <dgm:spPr/>
      <dgm:t>
        <a:bodyPr/>
        <a:lstStyle/>
        <a:p>
          <a:r>
            <a:rPr lang="en-US" dirty="0" smtClean="0"/>
            <a:t>Check</a:t>
          </a:r>
          <a:endParaRPr lang="en-IN" dirty="0"/>
        </a:p>
      </dgm:t>
    </dgm:pt>
    <dgm:pt modelId="{5B52DE6D-AB31-464E-BC7A-CAF173D24C63}" type="parTrans" cxnId="{CC9AF719-E6B7-4F9D-9268-B076BE912978}">
      <dgm:prSet/>
      <dgm:spPr/>
      <dgm:t>
        <a:bodyPr/>
        <a:lstStyle/>
        <a:p>
          <a:endParaRPr lang="en-IN"/>
        </a:p>
      </dgm:t>
    </dgm:pt>
    <dgm:pt modelId="{FD6B05EE-1DC6-4B66-B876-CBB96A068771}" type="sibTrans" cxnId="{CC9AF719-E6B7-4F9D-9268-B076BE912978}">
      <dgm:prSet/>
      <dgm:spPr/>
      <dgm:t>
        <a:bodyPr/>
        <a:lstStyle/>
        <a:p>
          <a:endParaRPr lang="en-IN"/>
        </a:p>
      </dgm:t>
    </dgm:pt>
    <dgm:pt modelId="{34005555-964C-443C-883B-8BA38C79B786}">
      <dgm:prSet phldrT="[Text]"/>
      <dgm:spPr/>
      <dgm:t>
        <a:bodyPr/>
        <a:lstStyle/>
        <a:p>
          <a:r>
            <a:rPr lang="en-US" dirty="0" smtClean="0"/>
            <a:t>Act</a:t>
          </a:r>
          <a:endParaRPr lang="en-IN" dirty="0"/>
        </a:p>
      </dgm:t>
    </dgm:pt>
    <dgm:pt modelId="{5B5121FD-FA0C-4594-9461-F830B0388AB5}" type="parTrans" cxnId="{86B181AB-07CB-4BDC-B2FF-5E0BC6301B2C}">
      <dgm:prSet/>
      <dgm:spPr/>
      <dgm:t>
        <a:bodyPr/>
        <a:lstStyle/>
        <a:p>
          <a:endParaRPr lang="en-IN"/>
        </a:p>
      </dgm:t>
    </dgm:pt>
    <dgm:pt modelId="{22BADA6C-DBD3-41FC-ABD9-FC88822EBA84}" type="sibTrans" cxnId="{86B181AB-07CB-4BDC-B2FF-5E0BC6301B2C}">
      <dgm:prSet/>
      <dgm:spPr/>
      <dgm:t>
        <a:bodyPr/>
        <a:lstStyle/>
        <a:p>
          <a:endParaRPr lang="en-IN"/>
        </a:p>
      </dgm:t>
    </dgm:pt>
    <dgm:pt modelId="{48FB4C52-D918-401A-8F7F-41E25E700C92}">
      <dgm:prSet phldrT="[Text]"/>
      <dgm:spPr/>
      <dgm:t>
        <a:bodyPr/>
        <a:lstStyle/>
        <a:p>
          <a:endParaRPr lang="en-IN" dirty="0"/>
        </a:p>
      </dgm:t>
    </dgm:pt>
    <dgm:pt modelId="{B7EDE777-6193-4E10-8C01-2DAF08BD7CBC}" type="parTrans" cxnId="{BC76405D-022A-42B3-BE45-A2B38204C9C8}">
      <dgm:prSet/>
      <dgm:spPr/>
      <dgm:t>
        <a:bodyPr/>
        <a:lstStyle/>
        <a:p>
          <a:endParaRPr lang="en-IN"/>
        </a:p>
      </dgm:t>
    </dgm:pt>
    <dgm:pt modelId="{40F18F1D-A354-405D-B700-457A4DB1A16C}" type="sibTrans" cxnId="{BC76405D-022A-42B3-BE45-A2B38204C9C8}">
      <dgm:prSet/>
      <dgm:spPr/>
      <dgm:t>
        <a:bodyPr/>
        <a:lstStyle/>
        <a:p>
          <a:endParaRPr lang="en-IN"/>
        </a:p>
      </dgm:t>
    </dgm:pt>
    <dgm:pt modelId="{1D5F92DE-3FDE-4F09-A144-7D81A859F420}" type="pres">
      <dgm:prSet presAssocID="{E95DA88A-B798-4BBB-8185-3F141CC4C4AC}" presName="composite" presStyleCnt="0">
        <dgm:presLayoutVars>
          <dgm:chMax val="1"/>
          <dgm:dir/>
          <dgm:resizeHandles val="exact"/>
        </dgm:presLayoutVars>
      </dgm:prSet>
      <dgm:spPr/>
    </dgm:pt>
    <dgm:pt modelId="{3BAC03FF-156B-4E6F-9C73-8296A25E73F6}" type="pres">
      <dgm:prSet presAssocID="{E95DA88A-B798-4BBB-8185-3F141CC4C4AC}" presName="radial" presStyleCnt="0">
        <dgm:presLayoutVars>
          <dgm:animLvl val="ctr"/>
        </dgm:presLayoutVars>
      </dgm:prSet>
      <dgm:spPr/>
    </dgm:pt>
    <dgm:pt modelId="{49C605FE-6B84-4BA8-8048-C64686D4F82E}" type="pres">
      <dgm:prSet presAssocID="{99B389B6-30A7-45E4-AD05-99D3A7DA6F1E}" presName="centerShape" presStyleLbl="vennNode1" presStyleIdx="0" presStyleCnt="5"/>
      <dgm:spPr/>
    </dgm:pt>
    <dgm:pt modelId="{B7289F86-A4CC-4E1A-972B-462D5813FA44}" type="pres">
      <dgm:prSet presAssocID="{C30E257C-5EDB-46AA-ACDC-6F69C6D034F7}" presName="node" presStyleLbl="vennNode1" presStyleIdx="1" presStyleCnt="5">
        <dgm:presLayoutVars>
          <dgm:bulletEnabled val="1"/>
        </dgm:presLayoutVars>
      </dgm:prSet>
      <dgm:spPr/>
    </dgm:pt>
    <dgm:pt modelId="{C22E3A1A-68FB-49E6-B364-EB4F7E978F45}" type="pres">
      <dgm:prSet presAssocID="{301554BB-DAE0-44D3-A5D7-3BDB856FB2B7}" presName="node" presStyleLbl="vennNode1" presStyleIdx="2" presStyleCnt="5">
        <dgm:presLayoutVars>
          <dgm:bulletEnabled val="1"/>
        </dgm:presLayoutVars>
      </dgm:prSet>
      <dgm:spPr/>
    </dgm:pt>
    <dgm:pt modelId="{6036C2E7-49D3-4D60-A132-75B5A49F6D9C}" type="pres">
      <dgm:prSet presAssocID="{BC40C4CA-3E7E-41B6-875B-2A36CE2B33D7}" presName="node" presStyleLbl="vennNode1" presStyleIdx="3" presStyleCnt="5">
        <dgm:presLayoutVars>
          <dgm:bulletEnabled val="1"/>
        </dgm:presLayoutVars>
      </dgm:prSet>
      <dgm:spPr/>
    </dgm:pt>
    <dgm:pt modelId="{73E21D2F-A67D-4F49-AA0A-AFB38150CD71}" type="pres">
      <dgm:prSet presAssocID="{34005555-964C-443C-883B-8BA38C79B786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31890B38-3A6F-457B-B59D-F04334BBB48F}" type="presOf" srcId="{C30E257C-5EDB-46AA-ACDC-6F69C6D034F7}" destId="{B7289F86-A4CC-4E1A-972B-462D5813FA44}" srcOrd="0" destOrd="0" presId="urn:microsoft.com/office/officeart/2005/8/layout/radial3"/>
    <dgm:cxn modelId="{CC9AF719-E6B7-4F9D-9268-B076BE912978}" srcId="{99B389B6-30A7-45E4-AD05-99D3A7DA6F1E}" destId="{BC40C4CA-3E7E-41B6-875B-2A36CE2B33D7}" srcOrd="2" destOrd="0" parTransId="{5B52DE6D-AB31-464E-BC7A-CAF173D24C63}" sibTransId="{FD6B05EE-1DC6-4B66-B876-CBB96A068771}"/>
    <dgm:cxn modelId="{D521B596-7A3C-48ED-A204-32C1EB8BA6F0}" srcId="{99B389B6-30A7-45E4-AD05-99D3A7DA6F1E}" destId="{C30E257C-5EDB-46AA-ACDC-6F69C6D034F7}" srcOrd="0" destOrd="0" parTransId="{92046F29-0C77-427A-8A44-AC3E559995D9}" sibTransId="{143ED913-E6A4-475E-8D41-0CC2331B6188}"/>
    <dgm:cxn modelId="{3315254A-CB1A-47E5-8757-8E661BA9F61E}" type="presOf" srcId="{301554BB-DAE0-44D3-A5D7-3BDB856FB2B7}" destId="{C22E3A1A-68FB-49E6-B364-EB4F7E978F45}" srcOrd="0" destOrd="0" presId="urn:microsoft.com/office/officeart/2005/8/layout/radial3"/>
    <dgm:cxn modelId="{4C06844E-B39D-4357-B3C8-FF4354F2F5AC}" type="presOf" srcId="{E95DA88A-B798-4BBB-8185-3F141CC4C4AC}" destId="{1D5F92DE-3FDE-4F09-A144-7D81A859F420}" srcOrd="0" destOrd="0" presId="urn:microsoft.com/office/officeart/2005/8/layout/radial3"/>
    <dgm:cxn modelId="{FD246AC0-B4FC-4893-8427-64A04282765A}" type="presOf" srcId="{34005555-964C-443C-883B-8BA38C79B786}" destId="{73E21D2F-A67D-4F49-AA0A-AFB38150CD71}" srcOrd="0" destOrd="0" presId="urn:microsoft.com/office/officeart/2005/8/layout/radial3"/>
    <dgm:cxn modelId="{BC76405D-022A-42B3-BE45-A2B38204C9C8}" srcId="{E95DA88A-B798-4BBB-8185-3F141CC4C4AC}" destId="{48FB4C52-D918-401A-8F7F-41E25E700C92}" srcOrd="1" destOrd="0" parTransId="{B7EDE777-6193-4E10-8C01-2DAF08BD7CBC}" sibTransId="{40F18F1D-A354-405D-B700-457A4DB1A16C}"/>
    <dgm:cxn modelId="{20DF4F62-CF05-4E22-8FB0-28EE5B829220}" type="presOf" srcId="{99B389B6-30A7-45E4-AD05-99D3A7DA6F1E}" destId="{49C605FE-6B84-4BA8-8048-C64686D4F82E}" srcOrd="0" destOrd="0" presId="urn:microsoft.com/office/officeart/2005/8/layout/radial3"/>
    <dgm:cxn modelId="{B6DC3D5A-1752-4EB1-82A4-B2CC58EC9A66}" srcId="{99B389B6-30A7-45E4-AD05-99D3A7DA6F1E}" destId="{301554BB-DAE0-44D3-A5D7-3BDB856FB2B7}" srcOrd="1" destOrd="0" parTransId="{A888F9C9-3B76-4733-8C5E-6702BB220CBD}" sibTransId="{5E9A9D36-0DB0-4B72-9E6F-46EB069963BA}"/>
    <dgm:cxn modelId="{2A2A563E-B3D8-43A5-B07D-FC4D654A80DD}" srcId="{E95DA88A-B798-4BBB-8185-3F141CC4C4AC}" destId="{99B389B6-30A7-45E4-AD05-99D3A7DA6F1E}" srcOrd="0" destOrd="0" parTransId="{660CCA87-36CE-4E25-9312-09D0EC925B36}" sibTransId="{FE544CC2-1A41-49AF-95F1-F96758CF1C27}"/>
    <dgm:cxn modelId="{8B78B1AE-FBEB-4DE6-9332-D56C68266D88}" type="presOf" srcId="{BC40C4CA-3E7E-41B6-875B-2A36CE2B33D7}" destId="{6036C2E7-49D3-4D60-A132-75B5A49F6D9C}" srcOrd="0" destOrd="0" presId="urn:microsoft.com/office/officeart/2005/8/layout/radial3"/>
    <dgm:cxn modelId="{86B181AB-07CB-4BDC-B2FF-5E0BC6301B2C}" srcId="{99B389B6-30A7-45E4-AD05-99D3A7DA6F1E}" destId="{34005555-964C-443C-883B-8BA38C79B786}" srcOrd="3" destOrd="0" parTransId="{5B5121FD-FA0C-4594-9461-F830B0388AB5}" sibTransId="{22BADA6C-DBD3-41FC-ABD9-FC88822EBA84}"/>
    <dgm:cxn modelId="{6D9FB189-CC1C-4ABB-B4C3-446C609EF4A1}" type="presParOf" srcId="{1D5F92DE-3FDE-4F09-A144-7D81A859F420}" destId="{3BAC03FF-156B-4E6F-9C73-8296A25E73F6}" srcOrd="0" destOrd="0" presId="urn:microsoft.com/office/officeart/2005/8/layout/radial3"/>
    <dgm:cxn modelId="{96F36B57-6C81-41AC-9041-8417C0B9B35D}" type="presParOf" srcId="{3BAC03FF-156B-4E6F-9C73-8296A25E73F6}" destId="{49C605FE-6B84-4BA8-8048-C64686D4F82E}" srcOrd="0" destOrd="0" presId="urn:microsoft.com/office/officeart/2005/8/layout/radial3"/>
    <dgm:cxn modelId="{D4B110BB-1259-4786-9E31-A36938A62B9A}" type="presParOf" srcId="{3BAC03FF-156B-4E6F-9C73-8296A25E73F6}" destId="{B7289F86-A4CC-4E1A-972B-462D5813FA44}" srcOrd="1" destOrd="0" presId="urn:microsoft.com/office/officeart/2005/8/layout/radial3"/>
    <dgm:cxn modelId="{AE7E29B9-40A4-4039-B942-15951FC9420E}" type="presParOf" srcId="{3BAC03FF-156B-4E6F-9C73-8296A25E73F6}" destId="{C22E3A1A-68FB-49E6-B364-EB4F7E978F45}" srcOrd="2" destOrd="0" presId="urn:microsoft.com/office/officeart/2005/8/layout/radial3"/>
    <dgm:cxn modelId="{6D20B09C-C173-4901-96E1-3B2EE461F2A3}" type="presParOf" srcId="{3BAC03FF-156B-4E6F-9C73-8296A25E73F6}" destId="{6036C2E7-49D3-4D60-A132-75B5A49F6D9C}" srcOrd="3" destOrd="0" presId="urn:microsoft.com/office/officeart/2005/8/layout/radial3"/>
    <dgm:cxn modelId="{7C32A093-35E4-4712-A727-775B7751F61D}" type="presParOf" srcId="{3BAC03FF-156B-4E6F-9C73-8296A25E73F6}" destId="{73E21D2F-A67D-4F49-AA0A-AFB38150CD71}" srcOrd="4" destOrd="0" presId="urn:microsoft.com/office/officeart/2005/8/layout/radial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429000"/>
            <a:ext cx="7623048" cy="1828800"/>
          </a:xfrm>
        </p:spPr>
        <p:txBody>
          <a:bodyPr>
            <a:normAutofit/>
          </a:bodyPr>
          <a:lstStyle/>
          <a:p>
            <a:r>
              <a:rPr lang="en-US" sz="5400" b="1" spc="3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way ahead for Wave Riders</a:t>
            </a:r>
            <a:endParaRPr lang="en-IN" sz="5400" b="1" spc="3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219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WINNING STRATEGIES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 ball</a:t>
            </a:r>
            <a:endParaRPr lang="en-IN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828800"/>
            <a:ext cx="3124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Director</a:t>
            </a:r>
            <a:endParaRPr lang="en-IN" dirty="0"/>
          </a:p>
        </p:txBody>
      </p:sp>
      <p:sp>
        <p:nvSpPr>
          <p:cNvPr id="5" name="Rounded Rectangle 4"/>
          <p:cNvSpPr/>
          <p:nvPr/>
        </p:nvSpPr>
        <p:spPr>
          <a:xfrm>
            <a:off x="1752600" y="2743200"/>
            <a:ext cx="16002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 A</a:t>
            </a:r>
            <a:endParaRPr lang="en-IN" dirty="0"/>
          </a:p>
        </p:txBody>
      </p:sp>
      <p:sp>
        <p:nvSpPr>
          <p:cNvPr id="6" name="Rounded Rectangle 5"/>
          <p:cNvSpPr/>
          <p:nvPr/>
        </p:nvSpPr>
        <p:spPr>
          <a:xfrm>
            <a:off x="3733800" y="2743200"/>
            <a:ext cx="16002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 B</a:t>
            </a:r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943600" y="2743200"/>
            <a:ext cx="1524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 C</a:t>
            </a:r>
            <a:endParaRPr lang="en-IN" dirty="0"/>
          </a:p>
        </p:txBody>
      </p:sp>
      <p:sp>
        <p:nvSpPr>
          <p:cNvPr id="8" name="Rounded Rectangle 7"/>
          <p:cNvSpPr/>
          <p:nvPr/>
        </p:nvSpPr>
        <p:spPr>
          <a:xfrm>
            <a:off x="3810000" y="3810000"/>
            <a:ext cx="1524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</a:t>
            </a:r>
            <a:endParaRPr lang="en-IN" dirty="0"/>
          </a:p>
        </p:txBody>
      </p:sp>
      <p:sp>
        <p:nvSpPr>
          <p:cNvPr id="9" name="Rounded Rectangle 8"/>
          <p:cNvSpPr/>
          <p:nvPr/>
        </p:nvSpPr>
        <p:spPr>
          <a:xfrm>
            <a:off x="0" y="3810000"/>
            <a:ext cx="1524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</a:t>
            </a:r>
            <a:endParaRPr lang="en-IN" dirty="0"/>
          </a:p>
        </p:txBody>
      </p:sp>
      <p:sp>
        <p:nvSpPr>
          <p:cNvPr id="10" name="Rounded Rectangle 9"/>
          <p:cNvSpPr/>
          <p:nvPr/>
        </p:nvSpPr>
        <p:spPr>
          <a:xfrm>
            <a:off x="1981200" y="3810000"/>
            <a:ext cx="1524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</a:t>
            </a:r>
            <a:endParaRPr lang="en-IN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2743200" y="2286000"/>
            <a:ext cx="685800" cy="45720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334000" y="2286000"/>
            <a:ext cx="1219200" cy="45720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</p:cNvCxnSpPr>
          <p:nvPr/>
        </p:nvCxnSpPr>
        <p:spPr>
          <a:xfrm rot="16200000" flipH="1">
            <a:off x="4171950" y="2495550"/>
            <a:ext cx="457200" cy="3810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10" idx="0"/>
          </p:cNvCxnSpPr>
          <p:nvPr/>
        </p:nvCxnSpPr>
        <p:spPr>
          <a:xfrm rot="16200000" flipH="1">
            <a:off x="2305050" y="3371850"/>
            <a:ext cx="685800" cy="19050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9" idx="0"/>
          </p:cNvCxnSpPr>
          <p:nvPr/>
        </p:nvCxnSpPr>
        <p:spPr>
          <a:xfrm rot="5400000">
            <a:off x="1314450" y="2571750"/>
            <a:ext cx="685800" cy="179070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6" idx="1"/>
          </p:cNvCxnSpPr>
          <p:nvPr/>
        </p:nvCxnSpPr>
        <p:spPr>
          <a:xfrm>
            <a:off x="3352800" y="2933700"/>
            <a:ext cx="381000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7" idx="1"/>
          </p:cNvCxnSpPr>
          <p:nvPr/>
        </p:nvCxnSpPr>
        <p:spPr>
          <a:xfrm>
            <a:off x="5334000" y="2933700"/>
            <a:ext cx="609600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1524000" y="4038600"/>
            <a:ext cx="457200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3"/>
          </p:cNvCxnSpPr>
          <p:nvPr/>
        </p:nvCxnSpPr>
        <p:spPr>
          <a:xfrm>
            <a:off x="3505200" y="4038600"/>
            <a:ext cx="304800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8" idx="1"/>
          </p:cNvCxnSpPr>
          <p:nvPr/>
        </p:nvCxnSpPr>
        <p:spPr>
          <a:xfrm>
            <a:off x="3505200" y="4038600"/>
            <a:ext cx="304800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8" idx="0"/>
          </p:cNvCxnSpPr>
          <p:nvPr/>
        </p:nvCxnSpPr>
        <p:spPr>
          <a:xfrm>
            <a:off x="2590800" y="3124200"/>
            <a:ext cx="1981200" cy="68580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715000" y="5257800"/>
            <a:ext cx="2475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(Jolayemi, 2008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dirty="0" smtClean="0"/>
              <a:t>Describes the ‘shape’ of the future business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Sets specific goals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Drives strategy </a:t>
            </a:r>
            <a:endParaRPr lang="en-IN" dirty="0" smtClean="0"/>
          </a:p>
          <a:p>
            <a:pPr lvl="2">
              <a:buNone/>
            </a:pPr>
            <a:endParaRPr lang="en-IN" dirty="0" smtClean="0"/>
          </a:p>
          <a:p>
            <a:pPr lvl="2">
              <a:buNone/>
            </a:pPr>
            <a:endParaRPr lang="en-IN" dirty="0" smtClean="0"/>
          </a:p>
          <a:p>
            <a:pPr lvl="2">
              <a:buNone/>
            </a:pPr>
            <a:r>
              <a:rPr lang="en-IN" dirty="0" smtClean="0"/>
              <a:t>						</a:t>
            </a:r>
            <a:r>
              <a:rPr lang="en-US" dirty="0" smtClean="0"/>
              <a:t>(</a:t>
            </a:r>
            <a:r>
              <a:rPr lang="en-US" dirty="0" smtClean="0"/>
              <a:t>Wilson, 1992)</a:t>
            </a: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Wave Riders - VISION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To be the leader in the European market </a:t>
            </a:r>
            <a:r>
              <a:rPr lang="en-US" dirty="0" smtClean="0"/>
              <a:t>and strive for the delight of </a:t>
            </a:r>
            <a:r>
              <a:rPr lang="en-US" dirty="0" smtClean="0"/>
              <a:t>all stake holder’s 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Global – We deliver what you want where you want and when you want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Strives – move on the path of continual improvement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Stake holder’s – customer, share holders, employees and society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Delight – deliver more than the expectations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Goals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7091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Goal 1:	Meet </a:t>
            </a:r>
            <a:r>
              <a:rPr lang="en-US" dirty="0" smtClean="0"/>
              <a:t>financial targets</a:t>
            </a:r>
          </a:p>
          <a:p>
            <a:pPr>
              <a:buNone/>
            </a:pPr>
            <a:r>
              <a:rPr lang="en-US" dirty="0" smtClean="0"/>
              <a:t>Goal 2:	To Exceed the customers expectations 			in quality and service.</a:t>
            </a:r>
          </a:p>
          <a:p>
            <a:pPr>
              <a:buNone/>
            </a:pPr>
            <a:r>
              <a:rPr lang="en-US" dirty="0" smtClean="0"/>
              <a:t>Goal 3:	Deliver 100% on time all across Europe.</a:t>
            </a:r>
          </a:p>
          <a:p>
            <a:pPr>
              <a:buNone/>
            </a:pPr>
            <a:r>
              <a:rPr lang="en-US" dirty="0" smtClean="0"/>
              <a:t>Goal 4:	</a:t>
            </a:r>
            <a:r>
              <a:rPr lang="en-US" dirty="0" smtClean="0"/>
              <a:t>To be a Carbon neutral, Toxic neutral 			company.</a:t>
            </a:r>
          </a:p>
          <a:p>
            <a:pPr>
              <a:buNone/>
            </a:pPr>
            <a:r>
              <a:rPr lang="en-US" dirty="0" smtClean="0"/>
              <a:t>Goal 5:	To train and develop all employees to 			achieve their potential.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Five year plan</a:t>
            </a:r>
            <a:br>
              <a:rPr lang="en-US" dirty="0" smtClean="0"/>
            </a:br>
            <a:r>
              <a:rPr lang="en-US" sz="2700" dirty="0" smtClean="0"/>
              <a:t>(medium range) </a:t>
            </a:r>
            <a:br>
              <a:rPr lang="en-US" sz="2700" dirty="0" smtClean="0"/>
            </a:br>
            <a:endParaRPr lang="en-IN" sz="27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133600"/>
          <a:ext cx="8686797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8"/>
                <a:gridCol w="1447800"/>
                <a:gridCol w="1447800"/>
                <a:gridCol w="1295400"/>
                <a:gridCol w="762000"/>
                <a:gridCol w="762000"/>
                <a:gridCol w="2209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Today 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2013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2014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2015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2016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2017</a:t>
                      </a:r>
                      <a:endParaRPr lang="en-IN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 1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PBDIT</a:t>
                      </a:r>
                      <a:r>
                        <a:rPr lang="en-US" sz="1400" baseline="0" dirty="0" smtClean="0"/>
                        <a:t> - 423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PBDIT - 600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PBDIT - 800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PDIT - 1530</a:t>
                      </a:r>
                      <a:endParaRPr lang="en-IN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 2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2 -3 complaints per annum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Zero</a:t>
                      </a:r>
                      <a:r>
                        <a:rPr lang="en-US" sz="1400" baseline="0" dirty="0" smtClean="0"/>
                        <a:t> complaint. 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Zero complaint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Zero Complaint</a:t>
                      </a:r>
                    </a:p>
                    <a:p>
                      <a:endParaRPr lang="en-IN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 time deliveries</a:t>
                      </a:r>
                      <a:r>
                        <a:rPr lang="en-US" sz="1400" baseline="0" dirty="0" smtClean="0"/>
                        <a:t>  60 %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75 %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90 %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100 %</a:t>
                      </a:r>
                      <a:endParaRPr lang="en-IN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 4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Meeting</a:t>
                      </a:r>
                      <a:r>
                        <a:rPr lang="en-US" sz="1400" baseline="0" dirty="0" smtClean="0"/>
                        <a:t> the statutory requirements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Reduce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energy consumption 10%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Further</a:t>
                      </a:r>
                      <a:r>
                        <a:rPr lang="en-US" sz="1400" baseline="0" dirty="0" smtClean="0"/>
                        <a:t> 10 %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30 % (in five years)</a:t>
                      </a:r>
                      <a:endParaRPr lang="en-IN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 5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review process in place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Start  Performance management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Short term Departmental Goals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Financial (Goal 1)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Marketing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To increase sales by 10 % next year</a:t>
            </a:r>
            <a:endParaRPr lang="en-US" dirty="0" smtClean="0"/>
          </a:p>
          <a:p>
            <a:pPr lvl="3">
              <a:buFont typeface="Wingdings" pitchFamily="2" charset="2"/>
              <a:buChar char="Ø"/>
            </a:pPr>
            <a:endParaRPr lang="en-US" dirty="0" smtClean="0"/>
          </a:p>
          <a:p>
            <a:pPr lvl="3">
              <a:buFont typeface="Wingdings" pitchFamily="2" charset="2"/>
              <a:buChar char="Ø"/>
            </a:pPr>
            <a:r>
              <a:rPr lang="en-US" dirty="0" smtClean="0"/>
              <a:t>To set up a new marketing team for aggressive marketing in Europe.</a:t>
            </a:r>
          </a:p>
          <a:p>
            <a:pPr lvl="3">
              <a:buFont typeface="Wingdings" pitchFamily="2" charset="2"/>
              <a:buChar char="Ø"/>
            </a:pPr>
            <a:r>
              <a:rPr lang="en-US" dirty="0" smtClean="0"/>
              <a:t>Strengthen the existing sales team through training and developing on their competencies.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Short term Departmental Goals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(Goal 1)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Production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Reduction in process cost by 10 % in year 2013</a:t>
            </a:r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Revisit the SOP and improve upon the production process.</a:t>
            </a:r>
          </a:p>
          <a:p>
            <a:pPr lvl="3"/>
            <a:r>
              <a:rPr lang="en-US" dirty="0" smtClean="0"/>
              <a:t>Reduce all forms of waste (go Lean).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Short term Departmental Goals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On time delivery (goal 3)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Production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To reduce the </a:t>
            </a:r>
            <a:r>
              <a:rPr lang="en-US" dirty="0" smtClean="0"/>
              <a:t>process time from 8 weeks to 6 weeks within a year.</a:t>
            </a:r>
          </a:p>
          <a:p>
            <a:pPr lvl="3">
              <a:buFont typeface="Wingdings" pitchFamily="2" charset="2"/>
              <a:buChar char="Ø"/>
            </a:pPr>
            <a:endParaRPr lang="en-US" dirty="0" smtClean="0"/>
          </a:p>
          <a:p>
            <a:pPr lvl="3">
              <a:buFont typeface="Wingdings" pitchFamily="2" charset="2"/>
              <a:buChar char="Ø"/>
            </a:pPr>
            <a:r>
              <a:rPr lang="en-US" dirty="0" smtClean="0"/>
              <a:t>Making use of six sigma system and striving for six sigma levels over a period of 3 years</a:t>
            </a:r>
            <a:endParaRPr lang="en-US" dirty="0" smtClean="0"/>
          </a:p>
          <a:p>
            <a:pPr lvl="3">
              <a:buFont typeface="Wingdings" pitchFamily="2" charset="2"/>
              <a:buChar char="Ø"/>
            </a:pPr>
            <a:r>
              <a:rPr lang="en-US" dirty="0" smtClean="0"/>
              <a:t>process improvement.</a:t>
            </a:r>
          </a:p>
          <a:p>
            <a:pPr lvl="3">
              <a:buFont typeface="Wingdings" pitchFamily="2" charset="2"/>
              <a:buChar char="Ø"/>
            </a:pPr>
            <a:r>
              <a:rPr lang="en-US" dirty="0" smtClean="0"/>
              <a:t>Reduction of waste (Lean Practices</a:t>
            </a:r>
            <a:r>
              <a:rPr lang="en-US" dirty="0" smtClean="0"/>
              <a:t>)</a:t>
            </a:r>
          </a:p>
          <a:p>
            <a:pPr lvl="3"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/>
              <a:t>References</a:t>
            </a:r>
            <a:endParaRPr lang="en-IN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Jolayemi, J. K. (2008). Hoshin kanri and hoshin process: A review and literature survey. </a:t>
            </a:r>
            <a:r>
              <a:rPr lang="en-US" sz="1800" i="1" dirty="0" smtClean="0"/>
              <a:t>Total Quality Management &amp; Business Excellence</a:t>
            </a:r>
            <a:r>
              <a:rPr lang="en-US" sz="1800" dirty="0" smtClean="0"/>
              <a:t> , 295 - 320</a:t>
            </a:r>
            <a:r>
              <a:rPr lang="en-US" sz="1800" dirty="0" smtClean="0"/>
              <a:t>.</a:t>
            </a:r>
          </a:p>
          <a:p>
            <a:endParaRPr lang="en-IN" sz="1800" dirty="0" smtClean="0"/>
          </a:p>
          <a:p>
            <a:r>
              <a:rPr lang="en-US" sz="1800" dirty="0" smtClean="0"/>
              <a:t>Mary Klemm, S. S. (1991). Mission Statements : Selling Corporate values to Employees. </a:t>
            </a:r>
            <a:r>
              <a:rPr lang="en-US" sz="1800" i="1" dirty="0" smtClean="0"/>
              <a:t>Long range planning</a:t>
            </a:r>
            <a:r>
              <a:rPr lang="en-US" sz="1800" dirty="0" smtClean="0"/>
              <a:t> </a:t>
            </a:r>
            <a:r>
              <a:rPr lang="en-US" sz="1800" i="1" dirty="0" smtClean="0"/>
              <a:t>, 24</a:t>
            </a:r>
            <a:r>
              <a:rPr lang="en-US" sz="1800" dirty="0" smtClean="0"/>
              <a:t>, 73 - 78.</a:t>
            </a:r>
            <a:endParaRPr lang="en-IN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Munshi</a:t>
            </a:r>
            <a:r>
              <a:rPr lang="en-US" sz="1800" dirty="0" smtClean="0"/>
              <a:t>, G. R. (1991). Hoshin Kanri: a systematic approach to breakthrough improvement. </a:t>
            </a:r>
            <a:r>
              <a:rPr lang="en-US" sz="1800" i="1" dirty="0" smtClean="0"/>
              <a:t>Total Quality Management</a:t>
            </a:r>
            <a:r>
              <a:rPr lang="en-US" sz="1800" dirty="0" smtClean="0"/>
              <a:t> , 213 - 226.</a:t>
            </a:r>
            <a:endParaRPr lang="en-IN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Roberts</a:t>
            </a:r>
            <a:r>
              <a:rPr lang="en-US" sz="1800" dirty="0" smtClean="0"/>
              <a:t>, C. T. (2001). Hoshin Kanri: Implementing the catch ball process. </a:t>
            </a:r>
            <a:r>
              <a:rPr lang="en-US" sz="1800" i="1" dirty="0" smtClean="0"/>
              <a:t>Long Range Planning</a:t>
            </a:r>
            <a:r>
              <a:rPr lang="en-US" sz="1800" dirty="0" smtClean="0"/>
              <a:t> , 287 - 308.</a:t>
            </a:r>
            <a:endParaRPr lang="en-IN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Wilson</a:t>
            </a:r>
            <a:r>
              <a:rPr lang="en-US" sz="1800" dirty="0" smtClean="0"/>
              <a:t>, I. (1992). Releasing the power of strategic vision. </a:t>
            </a:r>
            <a:r>
              <a:rPr lang="en-US" sz="1800" i="1" dirty="0" smtClean="0"/>
              <a:t>Long Range Planning</a:t>
            </a:r>
            <a:r>
              <a:rPr lang="en-US" sz="1800" dirty="0" smtClean="0"/>
              <a:t> </a:t>
            </a:r>
            <a:r>
              <a:rPr lang="en-US" sz="1800" i="1" dirty="0" smtClean="0"/>
              <a:t>, 25</a:t>
            </a:r>
            <a:r>
              <a:rPr lang="en-US" sz="1800" dirty="0" smtClean="0"/>
              <a:t>, 18 - 28.</a:t>
            </a:r>
            <a:endParaRPr lang="en-IN" sz="1800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6600" dirty="0" smtClean="0"/>
          </a:p>
          <a:p>
            <a:pPr>
              <a:buNone/>
            </a:pPr>
            <a:endParaRPr lang="en-US" sz="6600" dirty="0" smtClean="0"/>
          </a:p>
          <a:p>
            <a:pPr>
              <a:buNone/>
            </a:pPr>
            <a:r>
              <a:rPr lang="en-US" sz="6600" dirty="0" smtClean="0"/>
              <a:t>Thank you </a:t>
            </a:r>
            <a:endParaRPr lang="en-IN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Ahead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Present – Financials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Present – Sales &amp; Stocks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Market Report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Chosen Strategy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Hoshni Kanri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Catch Ball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Vision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Wave riders’ vision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Vital Goals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Five year plan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Short term departmental Goals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The Present - Financials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4114800" cy="3703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572000" y="2286000"/>
          <a:ext cx="4191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57150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Annual Turnover</a:t>
            </a:r>
            <a:endParaRPr lang="en-IN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5715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Profit After Taxes</a:t>
            </a: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The Present- Sales &amp; Stocks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4648200" cy="5257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724400" y="1828800"/>
          <a:ext cx="3886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601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Sales Figures (units)</a:t>
            </a:r>
            <a:endParaRPr lang="en-IN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6096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Value of FG Inventory</a:t>
            </a: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Report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Major competitors – Surf ZA &amp; Hagen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Leisure market to continue to grow at 6 – 7 %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Demand for military goods continues to be stagnant.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Funding for Military sector could reduce further.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Stricter standards for safety.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90 – 95 % sales of Wave Riders is in the U.K.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Wave riders sales (last year) in UK were only 11 % of the total market.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Chosen Strategy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n-IN" b="1" dirty="0" smtClean="0"/>
          </a:p>
          <a:p>
            <a:pPr>
              <a:buFont typeface="Wingdings" pitchFamily="2" charset="2"/>
              <a:buChar char="Ø"/>
            </a:pPr>
            <a:endParaRPr lang="en-IN" b="1" dirty="0" smtClean="0"/>
          </a:p>
          <a:p>
            <a:pPr>
              <a:buFont typeface="Wingdings" pitchFamily="2" charset="2"/>
              <a:buChar char="Ø"/>
            </a:pPr>
            <a:r>
              <a:rPr lang="en-IN" b="1" dirty="0" smtClean="0"/>
              <a:t>Increase </a:t>
            </a:r>
            <a:r>
              <a:rPr lang="en-IN" b="1" dirty="0" smtClean="0"/>
              <a:t>market share in Europe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Hoshin Kanri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60198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dirty="0" smtClean="0"/>
              <a:t>Hoshin </a:t>
            </a:r>
            <a:r>
              <a:rPr lang="en-IN" dirty="0" smtClean="0"/>
              <a:t>Kanri is an organising framework for strategic management</a:t>
            </a:r>
            <a:r>
              <a:rPr lang="en-IN" dirty="0" smtClean="0"/>
              <a:t>, which </a:t>
            </a:r>
            <a:r>
              <a:rPr lang="en-IN" dirty="0" smtClean="0"/>
              <a:t>is concerned with the following four primary tasks</a:t>
            </a:r>
            <a:r>
              <a:rPr lang="en-IN" dirty="0" smtClean="0"/>
              <a:t>.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	To </a:t>
            </a:r>
            <a:r>
              <a:rPr lang="en-IN" dirty="0" smtClean="0"/>
              <a:t>provide a focus on corporate direction by </a:t>
            </a:r>
            <a:r>
              <a:rPr lang="en-IN" dirty="0" smtClean="0"/>
              <a:t>	setting annually, a  few </a:t>
            </a:r>
            <a:r>
              <a:rPr lang="en-IN" dirty="0" smtClean="0"/>
              <a:t>strategic priorities</a:t>
            </a:r>
            <a:r>
              <a:rPr lang="en-IN" dirty="0" smtClean="0"/>
              <a:t>;  to align the </a:t>
            </a:r>
            <a:r>
              <a:rPr lang="en-IN" dirty="0" smtClean="0"/>
              <a:t>strategic </a:t>
            </a:r>
            <a:r>
              <a:rPr lang="en-IN" dirty="0" smtClean="0"/>
              <a:t>priorities </a:t>
            </a:r>
            <a:r>
              <a:rPr lang="en-IN" dirty="0" smtClean="0"/>
              <a:t>with local plans and </a:t>
            </a:r>
            <a:r>
              <a:rPr lang="en-IN" dirty="0" smtClean="0"/>
              <a:t>	programmes;  to </a:t>
            </a:r>
            <a:r>
              <a:rPr lang="en-IN" dirty="0" smtClean="0"/>
              <a:t>integrate the </a:t>
            </a:r>
            <a:r>
              <a:rPr lang="en-IN" dirty="0" smtClean="0"/>
              <a:t>strategic </a:t>
            </a:r>
            <a:r>
              <a:rPr lang="en-IN" dirty="0" smtClean="0"/>
              <a:t>priorities </a:t>
            </a:r>
            <a:r>
              <a:rPr lang="en-IN" dirty="0" smtClean="0"/>
              <a:t>with </a:t>
            </a:r>
            <a:r>
              <a:rPr lang="en-IN" dirty="0" smtClean="0"/>
              <a:t>daily management</a:t>
            </a:r>
            <a:r>
              <a:rPr lang="en-IN" dirty="0" smtClean="0"/>
              <a:t>; to </a:t>
            </a:r>
            <a:r>
              <a:rPr lang="en-IN" dirty="0" smtClean="0"/>
              <a:t>provide a </a:t>
            </a:r>
            <a:r>
              <a:rPr lang="en-IN" dirty="0" smtClean="0"/>
              <a:t>structured review </a:t>
            </a:r>
            <a:r>
              <a:rPr lang="en-IN" dirty="0" smtClean="0"/>
              <a:t>of the progress of the </a:t>
            </a:r>
            <a:r>
              <a:rPr lang="en-IN" dirty="0" smtClean="0"/>
              <a:t>strategic priorities.</a:t>
            </a:r>
            <a:r>
              <a:rPr lang="en-US" dirty="0" smtClean="0"/>
              <a:t> (Roberts, 2001)</a:t>
            </a:r>
            <a:endParaRPr lang="en-IN" dirty="0" smtClean="0"/>
          </a:p>
          <a:p>
            <a:pPr lvl="8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IN" b="1" i="1" dirty="0" smtClean="0"/>
              <a:t> Hoshin Kanri </a:t>
            </a:r>
            <a:r>
              <a:rPr lang="en-IN" b="1" i="1" dirty="0" smtClean="0"/>
              <a:t>is a systematic </a:t>
            </a:r>
            <a:r>
              <a:rPr lang="en-IN" b="1" i="1" dirty="0" smtClean="0"/>
              <a:t>method for </a:t>
            </a:r>
            <a:r>
              <a:rPr lang="en-IN" b="1" i="1" dirty="0" smtClean="0"/>
              <a:t>focusing the activities of an organization on critical </a:t>
            </a:r>
            <a:r>
              <a:rPr lang="en-IN" b="1" i="1" dirty="0" smtClean="0"/>
              <a:t>breakthrough areas</a:t>
            </a:r>
            <a:r>
              <a:rPr lang="en-IN" b="1" i="1" dirty="0" smtClean="0"/>
              <a:t>. These may he hard old problems or newly </a:t>
            </a:r>
            <a:r>
              <a:rPr lang="en-IN" b="1" i="1" dirty="0" smtClean="0"/>
              <a:t>surfaced ones</a:t>
            </a:r>
            <a:r>
              <a:rPr lang="en-IN" b="1" i="1" dirty="0" smtClean="0"/>
              <a:t>, or they may </a:t>
            </a:r>
            <a:r>
              <a:rPr lang="en-IN" b="1" i="1" dirty="0" smtClean="0"/>
              <a:t>simply </a:t>
            </a:r>
            <a:r>
              <a:rPr lang="en-IN" dirty="0" smtClean="0"/>
              <a:t>be </a:t>
            </a:r>
            <a:r>
              <a:rPr lang="en-IN" dirty="0" smtClean="0"/>
              <a:t>areas critically in need of </a:t>
            </a:r>
            <a:r>
              <a:rPr lang="en-IN" dirty="0" smtClean="0"/>
              <a:t>improvement </a:t>
            </a:r>
            <a:r>
              <a:rPr lang="en-US" dirty="0" smtClean="0"/>
              <a:t>(Munshi, 1991)</a:t>
            </a: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914400"/>
          <a:ext cx="8458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Hoshin Kanri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38200" y="1143000"/>
            <a:ext cx="1676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Mission</a:t>
            </a:r>
            <a:endParaRPr lang="en-IN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6629400" y="1143000"/>
            <a:ext cx="1676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Corp. Philosophy</a:t>
            </a:r>
            <a:endParaRPr lang="en-IN" sz="2000" dirty="0"/>
          </a:p>
        </p:txBody>
      </p:sp>
      <p:sp>
        <p:nvSpPr>
          <p:cNvPr id="10" name="Right Arrow 9"/>
          <p:cNvSpPr/>
          <p:nvPr/>
        </p:nvSpPr>
        <p:spPr>
          <a:xfrm>
            <a:off x="2743200" y="1371600"/>
            <a:ext cx="7620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1" name="Left Arrow 10"/>
          <p:cNvSpPr/>
          <p:nvPr/>
        </p:nvSpPr>
        <p:spPr>
          <a:xfrm>
            <a:off x="5791200" y="1371600"/>
            <a:ext cx="685800" cy="2286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7" name="Left Arrow 16"/>
          <p:cNvSpPr/>
          <p:nvPr/>
        </p:nvSpPr>
        <p:spPr>
          <a:xfrm>
            <a:off x="3124200" y="6324600"/>
            <a:ext cx="304800" cy="1524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Up Arrow 17"/>
          <p:cNvSpPr/>
          <p:nvPr/>
        </p:nvSpPr>
        <p:spPr>
          <a:xfrm>
            <a:off x="2971800" y="1600200"/>
            <a:ext cx="228600" cy="48006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aphicFrame>
        <p:nvGraphicFramePr>
          <p:cNvPr id="19" name="Diagram 18"/>
          <p:cNvGraphicFramePr/>
          <p:nvPr/>
        </p:nvGraphicFramePr>
        <p:xfrm>
          <a:off x="6477000" y="4419600"/>
          <a:ext cx="1981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5638800" y="5486400"/>
            <a:ext cx="609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5791200" y="5029200"/>
            <a:ext cx="914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5562600" y="4572000"/>
            <a:ext cx="6858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629400" y="6172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(Jolayemi, 2008)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Catch Ball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663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dirty="0" smtClean="0"/>
              <a:t>“</a:t>
            </a:r>
            <a:r>
              <a:rPr lang="en-IN" i="1" dirty="0" smtClean="0"/>
              <a:t>Catch ball”, </a:t>
            </a:r>
            <a:r>
              <a:rPr lang="en-IN" i="1" dirty="0" smtClean="0"/>
              <a:t>is </a:t>
            </a:r>
            <a:r>
              <a:rPr lang="en-IN" i="1" dirty="0" smtClean="0"/>
              <a:t>used </a:t>
            </a:r>
            <a:r>
              <a:rPr lang="en-IN" dirty="0" smtClean="0"/>
              <a:t>to </a:t>
            </a:r>
            <a:r>
              <a:rPr lang="en-IN" dirty="0" smtClean="0"/>
              <a:t>gain consensus on the deployment of Hoshin targets and </a:t>
            </a:r>
            <a:r>
              <a:rPr lang="en-IN" dirty="0" smtClean="0"/>
              <a:t>measures, in </a:t>
            </a:r>
            <a:r>
              <a:rPr lang="en-IN" dirty="0" smtClean="0"/>
              <a:t>a team environment known as “</a:t>
            </a:r>
            <a:r>
              <a:rPr lang="en-IN" i="1" dirty="0" smtClean="0"/>
              <a:t>cross-functional management</a:t>
            </a:r>
            <a:r>
              <a:rPr lang="en-IN" i="1" dirty="0" smtClean="0"/>
              <a:t>”. </a:t>
            </a:r>
          </a:p>
          <a:p>
            <a:pPr>
              <a:buNone/>
            </a:pPr>
            <a:r>
              <a:rPr lang="en-IN" i="1" dirty="0" smtClean="0"/>
              <a:t>							</a:t>
            </a:r>
            <a:r>
              <a:rPr lang="en-US" dirty="0" smtClean="0"/>
              <a:t>(</a:t>
            </a:r>
            <a:r>
              <a:rPr lang="en-US" dirty="0" smtClean="0"/>
              <a:t>Roberts, 2001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IN" dirty="0" smtClean="0"/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Catchball refers to relative up, down, and horizontal discussions and joint analysis necessary </a:t>
            </a:r>
            <a:r>
              <a:rPr lang="en-IN" dirty="0" smtClean="0"/>
              <a:t>for effective </a:t>
            </a:r>
            <a:r>
              <a:rPr lang="en-IN" dirty="0" smtClean="0"/>
              <a:t>determinations of objectives, strategies, targets and means</a:t>
            </a:r>
            <a:r>
              <a:rPr lang="en-IN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			 </a:t>
            </a:r>
            <a:r>
              <a:rPr lang="en-US" dirty="0" smtClean="0"/>
              <a:t>(Jolayemi, 2008)</a:t>
            </a:r>
            <a:endParaRPr lang="en-IN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1605</TotalTime>
  <Words>694</Words>
  <Application>Microsoft Office PowerPoint</Application>
  <PresentationFormat>On-screen Show (4:3)</PresentationFormat>
  <Paragraphs>162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Apex</vt:lpstr>
      <vt:lpstr>The way ahead for Wave Riders</vt:lpstr>
      <vt:lpstr>Moving Ahead</vt:lpstr>
      <vt:lpstr>The Present - Financials</vt:lpstr>
      <vt:lpstr>The Present- Sales &amp; Stocks</vt:lpstr>
      <vt:lpstr>Market Report</vt:lpstr>
      <vt:lpstr>Chosen Strategy </vt:lpstr>
      <vt:lpstr>Hoshin Kanri</vt:lpstr>
      <vt:lpstr>Hoshin Kanri</vt:lpstr>
      <vt:lpstr>Catch Ball </vt:lpstr>
      <vt:lpstr>Catch ball</vt:lpstr>
      <vt:lpstr>Vision</vt:lpstr>
      <vt:lpstr>Wave Riders - VISION</vt:lpstr>
      <vt:lpstr>Vital Goals</vt:lpstr>
      <vt:lpstr>Five year plan (medium range)  </vt:lpstr>
      <vt:lpstr>Short term Departmental Goals</vt:lpstr>
      <vt:lpstr>Short term Departmental Goals</vt:lpstr>
      <vt:lpstr>Short term Departmental Goals</vt:lpstr>
      <vt:lpstr>References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SINGH ASSOCIATES</dc:title>
  <dc:creator>parminder</dc:creator>
  <cp:lastModifiedBy>Parminder. B. Singh</cp:lastModifiedBy>
  <cp:revision>108</cp:revision>
  <dcterms:created xsi:type="dcterms:W3CDTF">2006-08-16T00:00:00Z</dcterms:created>
  <dcterms:modified xsi:type="dcterms:W3CDTF">2012-02-14T07:44:41Z</dcterms:modified>
</cp:coreProperties>
</file>