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9" r:id="rId3"/>
    <p:sldId id="285" r:id="rId4"/>
    <p:sldId id="288" r:id="rId5"/>
    <p:sldId id="281" r:id="rId6"/>
    <p:sldId id="274" r:id="rId7"/>
    <p:sldId id="275" r:id="rId8"/>
    <p:sldId id="276" r:id="rId9"/>
    <p:sldId id="277" r:id="rId10"/>
    <p:sldId id="278" r:id="rId11"/>
    <p:sldId id="282" r:id="rId12"/>
    <p:sldId id="284" r:id="rId13"/>
    <p:sldId id="280" r:id="rId14"/>
    <p:sldId id="269" r:id="rId15"/>
    <p:sldId id="289" r:id="rId16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7" autoAdjust="0"/>
    <p:restoredTop sz="93878" autoAdjust="0"/>
  </p:normalViewPr>
  <p:slideViewPr>
    <p:cSldViewPr>
      <p:cViewPr>
        <p:scale>
          <a:sx n="95" d="100"/>
          <a:sy n="95" d="100"/>
        </p:scale>
        <p:origin x="-7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54D4857D-62A5-486B-9129-468003D7E020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2EBE4566-6F3A-4CC1-BD6C-9C510D05F1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4760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D2EF2CE-B28C-4ED4-8FD0-48BB3F48846A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61807874-5299-41B2-A37A-6AA3547857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858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699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2/14/2012</a:t>
            </a:fld>
            <a:endParaRPr lang="en-US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>
              <a:lnSpc>
                <a:spcPct val="100000"/>
              </a:lnSpc>
              <a:defRPr kumimoji="0" lang="en-US" sz="7200" b="1" i="0" u="none" strike="noStrike" kern="0" cap="none" spc="0" normalizeH="0" baseline="0" noProof="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Show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2/14/2012</a:t>
            </a:fld>
            <a:endParaRPr lang="en-US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2/14/2012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mple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tailed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>
              <a:buFontTx/>
              <a:buNone/>
              <a:defRPr i="1" baseline="0"/>
            </a:lvl1pPr>
            <a:extLst/>
          </a:lstStyle>
          <a:p>
            <a:pPr lvl="0"/>
            <a:r>
              <a:rPr lang="en-US" dirty="0" smtClean="0"/>
              <a:t>Click to add detail to the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Tr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TRUE 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or FALSE?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Fa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TRUE or </a:t>
            </a: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FALSE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tem Match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1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2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3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4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5</a:t>
            </a:r>
            <a:endParaRPr lang="en-US" dirty="0"/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5</a:t>
            </a:r>
            <a:endParaRPr lang="en-US" dirty="0"/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3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1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2</a:t>
            </a:r>
            <a:endParaRPr lang="en-US" dirty="0"/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4</a:t>
            </a:r>
            <a:endParaRPr lang="en-US" dirty="0"/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type your question</a:t>
            </a:r>
            <a:endParaRPr lang="en-US" dirty="0"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>
              <a:defRPr sz="1100"/>
            </a:lvl1pPr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2/14/2012</a:t>
            </a:fld>
            <a:endParaRPr lang="en-US" sz="1050" dirty="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>
              <a:defRPr sz="1200"/>
            </a:lvl1pPr>
            <a:extLst/>
          </a:lstStyle>
          <a:p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>
              <a:defRPr sz="1200"/>
            </a:lvl1pPr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 sz="1200" dirty="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HOSHIN </a:t>
            </a:r>
            <a:r>
              <a:rPr lang="en-US" dirty="0" smtClean="0"/>
              <a:t>KANRI</a:t>
            </a:r>
            <a:endParaRPr lang="en-US" dirty="0"/>
          </a:p>
        </p:txBody>
      </p:sp>
      <p:sp>
        <p:nvSpPr>
          <p:cNvPr id="18" name="Rectangle 25"/>
          <p:cNvSpPr>
            <a:spLocks noGrp="1"/>
          </p:cNvSpPr>
          <p:nvPr>
            <p:ph type="subTitle" idx="1"/>
          </p:nvPr>
        </p:nvSpPr>
        <p:spPr>
          <a:xfrm>
            <a:off x="457200" y="5486400"/>
            <a:ext cx="8098302" cy="762000"/>
          </a:xfrm>
        </p:spPr>
        <p:txBody>
          <a:bodyPr/>
          <a:lstStyle>
            <a:extLst/>
          </a:lstStyle>
          <a:p>
            <a:r>
              <a:rPr lang="en-US" dirty="0" smtClean="0"/>
              <a:t>Team A1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needs to be done?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93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0"/>
            <a:ext cx="8915400" cy="6740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One:</a:t>
            </a:r>
            <a:br>
              <a:rPr lang="en-US" dirty="0"/>
            </a:br>
            <a:r>
              <a:rPr lang="en-US" dirty="0"/>
              <a:t>Make a two-member team from sales (One production personnel, One distribution personnel)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Hire an external consultancy and advisory agent </a:t>
            </a:r>
            <a:br>
              <a:rPr lang="en-US" dirty="0"/>
            </a:br>
            <a:r>
              <a:rPr lang="en-US" dirty="0"/>
              <a:t>Conduct weekly reviews led by the Marketing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Director with participation of finance Director and Productions director</a:t>
            </a:r>
          </a:p>
          <a:p>
            <a:endParaRPr lang="en-GB" dirty="0" smtClean="0"/>
          </a:p>
          <a:p>
            <a:r>
              <a:rPr lang="en-GB" dirty="0" smtClean="0"/>
              <a:t>Two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 smtClean="0"/>
              <a:t>Have </a:t>
            </a:r>
            <a:r>
              <a:rPr lang="en-GB" dirty="0"/>
              <a:t>the same team led by Productions Director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Three:</a:t>
            </a:r>
            <a:br>
              <a:rPr lang="en-GB" dirty="0"/>
            </a:br>
            <a:r>
              <a:rPr lang="en-GB" dirty="0"/>
              <a:t>Accountant, Sales Manager (Pricing)</a:t>
            </a:r>
            <a:br>
              <a:rPr lang="en-GB" dirty="0"/>
            </a:br>
            <a:r>
              <a:rPr lang="en-GB" dirty="0"/>
              <a:t>Design Manager (Pricing and Banding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Work manager and Research, Development Manager and Draughtsmen 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Four:</a:t>
            </a:r>
            <a:br>
              <a:rPr lang="en-GB" dirty="0"/>
            </a:br>
            <a:r>
              <a:rPr lang="en-GB" dirty="0"/>
              <a:t> Human Resource Director (Champion) and Finance Director (Funds)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Training and Development Manager (3 external, 3 internal and 1 sale representative(s) for Europe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76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Should we do it?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679726"/>
            <a:ext cx="83992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Implement the plans as the strategies and the time frame decided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person responsible for each task ensures that progress is made and  deadlines and target is achieved.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1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the progress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One: Weekly Reviews</a:t>
            </a:r>
            <a:br>
              <a:rPr lang="en-US" dirty="0" smtClean="0"/>
            </a:br>
            <a:r>
              <a:rPr lang="en-US" dirty="0" smtClean="0"/>
              <a:t>Two: Once in 2 weeks</a:t>
            </a:r>
            <a:br>
              <a:rPr lang="en-US" dirty="0" smtClean="0"/>
            </a:br>
            <a:r>
              <a:rPr lang="en-US" dirty="0" smtClean="0"/>
              <a:t>Three: Monthly</a:t>
            </a:r>
            <a:br>
              <a:rPr lang="en-US" dirty="0" smtClean="0"/>
            </a:br>
            <a:r>
              <a:rPr lang="en-US" dirty="0" smtClean="0"/>
              <a:t>Four: Daily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7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quarter" idx="4294967295"/>
          </p:nvPr>
        </p:nvSpPr>
        <p:spPr>
          <a:xfrm>
            <a:off x="0" y="2971800"/>
            <a:ext cx="7772400" cy="2743200"/>
          </a:xfrm>
        </p:spPr>
        <p:txBody>
          <a:bodyPr>
            <a:normAutofit fontScale="85000" lnSpcReduction="20000"/>
          </a:bodyPr>
          <a:lstStyle>
            <a:extLst/>
          </a:lstStyle>
          <a:p>
            <a:r>
              <a:rPr lang="en-GB" dirty="0" err="1"/>
              <a:t>Gunasekaran</a:t>
            </a:r>
            <a:r>
              <a:rPr lang="en-GB" dirty="0"/>
              <a:t>, A and </a:t>
            </a:r>
            <a:r>
              <a:rPr lang="en-GB" dirty="0" err="1"/>
              <a:t>Kobu</a:t>
            </a:r>
            <a:r>
              <a:rPr lang="en-GB" dirty="0"/>
              <a:t>, B (2002), ‘Modelling and analysis of business process reengineering’, International Journal of Production Research, Vol. 40, No. 11, </a:t>
            </a:r>
            <a:r>
              <a:rPr lang="en-GB" dirty="0" smtClean="0"/>
              <a:t>460-468</a:t>
            </a:r>
          </a:p>
          <a:p>
            <a:r>
              <a:rPr lang="en-US" dirty="0" smtClean="0"/>
              <a:t>Hunt</a:t>
            </a:r>
            <a:r>
              <a:rPr lang="en-US" dirty="0"/>
              <a:t>, R. A; Xavier, F. B. (2003). The leading edge in strategic QFD. </a:t>
            </a:r>
            <a:r>
              <a:rPr lang="en-US" i="1" dirty="0"/>
              <a:t>The International Journal of Quality &amp; Reliability Management</a:t>
            </a:r>
            <a:r>
              <a:rPr lang="en-US" dirty="0"/>
              <a:t>. 20 (1), 56-73</a:t>
            </a:r>
            <a:r>
              <a:rPr lang="en-US" dirty="0" smtClean="0"/>
              <a:t>.</a:t>
            </a:r>
          </a:p>
          <a:p>
            <a:r>
              <a:rPr lang="en-GB" dirty="0"/>
              <a:t>Lee, G. R and Dale, G. B (1998), ‘Policy Deployment: An examination of the theory’, International Journal of Quality, Vol. 15, No.5, 520-540</a:t>
            </a:r>
            <a:endParaRPr lang="en-US" dirty="0"/>
          </a:p>
          <a:p>
            <a:r>
              <a:rPr lang="en-GB" dirty="0"/>
              <a:t>Roberts, P and Tennant, C (2001), Hoshin Kanri: A tool for strategic policy deployment, Knowledge and Process Management, Vol. 8, No. 4, </a:t>
            </a:r>
            <a:r>
              <a:rPr lang="en-GB" dirty="0" smtClean="0"/>
              <a:t>262-269</a:t>
            </a:r>
          </a:p>
          <a:p>
            <a:r>
              <a:rPr lang="da-DK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Witcher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B. J., &amp; Chau, V. S. (2007). 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Balanced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scorecard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and 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hoshin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kanri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dynamic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capabilities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for 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managing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strategic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fit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da-DK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Management Decision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, 518-538.</a:t>
            </a:r>
            <a:endParaRPr lang="da-DK" sz="36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 you</a:t>
            </a:r>
            <a:br>
              <a:rPr lang="en-US" dirty="0" smtClean="0"/>
            </a:br>
            <a:r>
              <a:rPr lang="en-US" dirty="0" smtClean="0"/>
              <a:t>Any Q?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9144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4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kern="0" dirty="0" smtClean="0"/>
              <a:t>A step-by-step planning implementation, and review process for managed changed. It is a system approach to management of change in critical business processes (</a:t>
            </a:r>
            <a:r>
              <a:rPr lang="en-US" sz="2000" kern="0" dirty="0" err="1" smtClean="0"/>
              <a:t>Akao</a:t>
            </a:r>
            <a:r>
              <a:rPr lang="en-US" sz="2000" kern="0" dirty="0" smtClean="0"/>
              <a:t>, Y, 1992)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The </a:t>
            </a:r>
            <a:r>
              <a:rPr lang="en-US" dirty="0" err="1" smtClean="0"/>
              <a:t>Hoshin</a:t>
            </a:r>
            <a:r>
              <a:rPr lang="en-US" dirty="0" smtClean="0"/>
              <a:t> planning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676400"/>
            <a:ext cx="8686800" cy="477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1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u="sng" dirty="0" smtClean="0"/>
              <a:t>Advantages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Uses systematic planning (Lee and Dale, 1998)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Bottom-up approach (Tennant and Roberts, 2001) that is cohesive cross-functional cooperation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It is relatively simple in context and </a:t>
            </a:r>
            <a:r>
              <a:rPr lang="en-US" dirty="0" smtClean="0"/>
              <a:t>disciplined</a:t>
            </a:r>
            <a:r>
              <a:rPr lang="en-GB" dirty="0"/>
              <a:t>(Tennant and Roberts, 2001)</a:t>
            </a:r>
            <a:r>
              <a:rPr lang="en-US" dirty="0" smtClean="0"/>
              <a:t> 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It develops long-tem vision for </a:t>
            </a:r>
            <a:r>
              <a:rPr lang="en-US" dirty="0" smtClean="0"/>
              <a:t>improvement</a:t>
            </a:r>
            <a:r>
              <a:rPr lang="en-GB" dirty="0"/>
              <a:t>(Tennant and Roberts, 2001)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Planning is systematic-It puts emphasis on processes for deployment and improvement.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Integration of strategic objectives with tactical daily management.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Parallel planning and execution </a:t>
            </a:r>
            <a:r>
              <a:rPr lang="en-US" dirty="0" smtClean="0"/>
              <a:t>methodology </a:t>
            </a:r>
            <a:r>
              <a:rPr lang="en-US" dirty="0"/>
              <a:t>(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Witcher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B. J., &amp; Chau, V. S, 2007)</a:t>
            </a:r>
            <a:r>
              <a:rPr lang="en-US" dirty="0" smtClean="0"/>
              <a:t>.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u="sng" dirty="0" smtClean="0"/>
              <a:t>Disadvantages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Slow (</a:t>
            </a:r>
            <a:r>
              <a:rPr lang="en-GB" dirty="0" err="1" smtClean="0"/>
              <a:t>Gunasekaran</a:t>
            </a:r>
            <a:r>
              <a:rPr lang="en-GB" dirty="0" smtClean="0"/>
              <a:t> and Kobu,2002) and requires long term commitment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No connections with process management (</a:t>
            </a:r>
            <a:r>
              <a:rPr lang="en-US" dirty="0" err="1"/>
              <a:t>Munshi</a:t>
            </a:r>
            <a:r>
              <a:rPr lang="en-US" dirty="0"/>
              <a:t>, 1993; cited in </a:t>
            </a:r>
            <a:r>
              <a:rPr lang="en-GB" dirty="0"/>
              <a:t>Roberts and Tennant 2001)</a:t>
            </a:r>
            <a:r>
              <a:rPr lang="en-US" dirty="0"/>
              <a:t>  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Inadequate cross-functional Management (</a:t>
            </a:r>
            <a:r>
              <a:rPr lang="en-US" dirty="0" err="1"/>
              <a:t>Munshi</a:t>
            </a:r>
            <a:r>
              <a:rPr lang="en-US" dirty="0"/>
              <a:t>, 1993; cited in </a:t>
            </a:r>
            <a:r>
              <a:rPr lang="en-GB" dirty="0"/>
              <a:t>Roberts and Tennant 2001)</a:t>
            </a:r>
            <a:r>
              <a:rPr lang="en-US" dirty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It is argued that its not a strategic planning tool in itself but more of an execution tool for deploying an existing strategic plan throughout the </a:t>
            </a:r>
            <a:r>
              <a:rPr lang="en-US" dirty="0" err="1"/>
              <a:t>organisation</a:t>
            </a:r>
            <a:r>
              <a:rPr lang="en-US" dirty="0"/>
              <a:t> (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Witcher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B. J., &amp; Chau, V. S, 2007)</a:t>
            </a:r>
            <a:r>
              <a:rPr lang="en-US" dirty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Does not aid policy formulation (</a:t>
            </a:r>
            <a:r>
              <a:rPr lang="da-DK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Witcher</a:t>
            </a:r>
            <a:r>
              <a:rPr lang="da-DK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B. J., &amp; Chau, V. S, 2007)</a:t>
            </a:r>
            <a:r>
              <a:rPr lang="en-US" dirty="0"/>
              <a:t> .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Advantages and Disadvantages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45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066800"/>
          </a:xfrm>
        </p:spPr>
        <p:txBody>
          <a:bodyPr/>
          <a:lstStyle/>
          <a:p>
            <a:r>
              <a:rPr lang="en-US" dirty="0" smtClean="0"/>
              <a:t>SWOT Analysis</a:t>
            </a:r>
            <a:endParaRPr lang="en-US" dirty="0"/>
          </a:p>
        </p:txBody>
      </p:sp>
      <p:graphicFrame>
        <p:nvGraphicFramePr>
          <p:cNvPr id="4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527592"/>
              </p:ext>
            </p:extLst>
          </p:nvPr>
        </p:nvGraphicFramePr>
        <p:xfrm>
          <a:off x="457200" y="1219200"/>
          <a:ext cx="7848600" cy="5257799"/>
        </p:xfrm>
        <a:graphic>
          <a:graphicData uri="http://schemas.openxmlformats.org/drawingml/2006/table">
            <a:tbl>
              <a:tblPr/>
              <a:tblGrid>
                <a:gridCol w="3810000"/>
                <a:gridCol w="4038600"/>
              </a:tblGrid>
              <a:tr h="438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800" b="1" dirty="0" err="1">
                          <a:latin typeface="Calibri"/>
                          <a:ea typeface="Calibri"/>
                          <a:cs typeface="Times New Roman"/>
                        </a:rPr>
                        <a:t>Strength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800" b="1">
                          <a:latin typeface="Calibri"/>
                          <a:ea typeface="Calibri"/>
                          <a:cs typeface="Times New Roman"/>
                        </a:rPr>
                        <a:t>Threat</a:t>
                      </a:r>
                      <a:endParaRPr lang="da-DK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5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a-DK" sz="1800" dirty="0">
                          <a:latin typeface="Calibri"/>
                          <a:ea typeface="Calibri"/>
                          <a:cs typeface="Times New Roman"/>
                        </a:rPr>
                        <a:t>Good products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Hiring us is  showing they know the need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Market is becoming more competitive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Market is unstable 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Market is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stagnate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in UK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Decline in public spending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8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Increase price because of the non elasticity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Going abroad UK market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Reduce cost for production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Product development, new range of products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More money will be spend in the future public sections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Production setup, coping with the demand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Old fashion sales techniques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Link between production setup and forecast</a:t>
                      </a:r>
                      <a:endParaRPr lang="da-DK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Opportunity</a:t>
                      </a:r>
                      <a:endParaRPr lang="da-DK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Weakness</a:t>
                      </a:r>
                      <a:endParaRPr lang="da-DK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039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dist"/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3610037"/>
            <a:ext cx="68764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pple Chancery"/>
                <a:cs typeface="Apple Chancery"/>
              </a:rPr>
              <a:t>To be No.1 in the European Market</a:t>
            </a:r>
            <a:endParaRPr lang="en-US" sz="3200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32383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Objectives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6456" y="3453079"/>
            <a:ext cx="50193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Evaluate the European market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Establish market strategy for Europe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 increase profitability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Re-structure organization to fit the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44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28316"/>
              </p:ext>
            </p:extLst>
          </p:nvPr>
        </p:nvGraphicFramePr>
        <p:xfrm>
          <a:off x="152400" y="914400"/>
          <a:ext cx="8686800" cy="6033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492899">
                <a:tc>
                  <a:txBody>
                    <a:bodyPr/>
                    <a:lstStyle/>
                    <a:p>
                      <a:r>
                        <a:rPr lang="en-US" dirty="0" smtClean="0"/>
                        <a:t>Strategy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/>
                </a:tc>
              </a:tr>
              <a:tr h="21766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 Evaluate the European market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Completing marker research with suggestions within 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three months.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Prioritizing the countries for penetration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Evaluation to be carried out every year</a:t>
                      </a:r>
                      <a:r>
                        <a:rPr lang="en-US" baseline="0" dirty="0" smtClean="0"/>
                        <a:t> to keep up with the market trend.</a:t>
                      </a:r>
                      <a:endParaRPr lang="en-US" dirty="0"/>
                    </a:p>
                  </a:txBody>
                  <a:tcPr/>
                </a:tc>
              </a:tr>
              <a:tr h="33638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 Establish market strategy for Europe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Deciding on the pricing, promotions and distributions within</a:t>
                      </a:r>
                      <a:r>
                        <a:rPr lang="en-US" baseline="0" dirty="0" smtClean="0"/>
                        <a:t> 14 days after getting the details.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Launching the both the product in another 3 months.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To penetrate 3 countries only.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be no. 1 in all of Europe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42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990600"/>
          </a:xfrm>
        </p:spPr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4997" y="3724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190776"/>
              </p:ext>
            </p:extLst>
          </p:nvPr>
        </p:nvGraphicFramePr>
        <p:xfrm>
          <a:off x="228600" y="1524000"/>
          <a:ext cx="8382000" cy="492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000"/>
                <a:gridCol w="2794000"/>
                <a:gridCol w="2794000"/>
              </a:tblGrid>
              <a:tr h="754028">
                <a:tc>
                  <a:txBody>
                    <a:bodyPr/>
                    <a:lstStyle/>
                    <a:p>
                      <a:r>
                        <a:rPr lang="en-US" dirty="0" smtClean="0"/>
                        <a:t>Strategy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/>
                </a:tc>
              </a:tr>
              <a:tr h="764501">
                <a:tc>
                  <a:txBody>
                    <a:bodyPr/>
                    <a:lstStyle/>
                    <a:p>
                      <a:r>
                        <a:rPr lang="en-US" dirty="0" smtClean="0"/>
                        <a:t>3. To increase profitability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Promoting brand image and asking for premium price.</a:t>
                      </a:r>
                    </a:p>
                    <a:p>
                      <a:r>
                        <a:rPr lang="en-US" dirty="0" smtClean="0"/>
                        <a:t>Decrease cost by 15% due to the introduction</a:t>
                      </a:r>
                      <a:r>
                        <a:rPr lang="en-US" baseline="0" dirty="0" smtClean="0"/>
                        <a:t> of new technologies.</a:t>
                      </a:r>
                    </a:p>
                    <a:p>
                      <a:r>
                        <a:rPr lang="en-US" baseline="0" dirty="0" smtClean="0"/>
                        <a:t>Reducing admin. Cost by 10%.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Established as premium brand.</a:t>
                      </a:r>
                    </a:p>
                    <a:p>
                      <a:r>
                        <a:rPr lang="en-US" dirty="0" smtClean="0"/>
                        <a:t>30% cost reduction in direct production cost.</a:t>
                      </a:r>
                    </a:p>
                    <a:p>
                      <a:r>
                        <a:rPr lang="en-US" dirty="0" smtClean="0"/>
                        <a:t>Total admin cost to be reduced</a:t>
                      </a:r>
                      <a:r>
                        <a:rPr lang="en-US" baseline="0" dirty="0" smtClean="0"/>
                        <a:t> by 20-25%.</a:t>
                      </a:r>
                      <a:endParaRPr lang="en-US" dirty="0"/>
                    </a:p>
                  </a:txBody>
                  <a:tcPr/>
                </a:tc>
              </a:tr>
              <a:tr h="1885071">
                <a:tc>
                  <a:txBody>
                    <a:bodyPr/>
                    <a:lstStyle/>
                    <a:p>
                      <a:r>
                        <a:rPr lang="en-US" dirty="0" smtClean="0"/>
                        <a:t>4. Re-structure</a:t>
                      </a:r>
                      <a:r>
                        <a:rPr lang="en-US" baseline="0" dirty="0" smtClean="0"/>
                        <a:t> Organization to fit strategy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Re-org. Fin &amp; HR department within 1 month.</a:t>
                      </a:r>
                    </a:p>
                    <a:p>
                      <a:r>
                        <a:rPr lang="en-US" dirty="0" smtClean="0"/>
                        <a:t>Creating new European sales department within 1 month.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16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 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 Show.potx</Template>
  <TotalTime>0</TotalTime>
  <Words>766</Words>
  <Application>Microsoft Office PowerPoint</Application>
  <PresentationFormat>On-screen Show (4:3)</PresentationFormat>
  <Paragraphs>98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Quiz Show</vt:lpstr>
      <vt:lpstr>HOSHIN KANRI</vt:lpstr>
      <vt:lpstr>Definition</vt:lpstr>
      <vt:lpstr>The Hoshin planning system</vt:lpstr>
      <vt:lpstr>Advantages and Disadvantages</vt:lpstr>
      <vt:lpstr>SWOT Analysis</vt:lpstr>
      <vt:lpstr>VISION</vt:lpstr>
      <vt:lpstr>Strategic Objectives</vt:lpstr>
      <vt:lpstr>Goals</vt:lpstr>
      <vt:lpstr>Goals</vt:lpstr>
      <vt:lpstr>What needs to be done?</vt:lpstr>
      <vt:lpstr>   </vt:lpstr>
      <vt:lpstr>How Should we do it?   </vt:lpstr>
      <vt:lpstr>Review the progress  One: Weekly Reviews Two: Once in 2 weeks Three: Monthly Four: Daily Management</vt:lpstr>
      <vt:lpstr>References</vt:lpstr>
      <vt:lpstr>Thank you Any Q?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2010-04-19T20:49:56Z</dcterms:created>
  <dcterms:modified xsi:type="dcterms:W3CDTF">2012-02-14T10:49:02Z</dcterms:modified>
</cp:coreProperties>
</file>