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8" r:id="rId3"/>
    <p:sldId id="260" r:id="rId4"/>
    <p:sldId id="269" r:id="rId5"/>
    <p:sldId id="261" r:id="rId6"/>
    <p:sldId id="272" r:id="rId7"/>
    <p:sldId id="274" r:id="rId8"/>
    <p:sldId id="277" r:id="rId9"/>
    <p:sldId id="266" r:id="rId10"/>
    <p:sldId id="270" r:id="rId11"/>
    <p:sldId id="271" r:id="rId12"/>
    <p:sldId id="262" r:id="rId13"/>
    <p:sldId id="276" r:id="rId14"/>
    <p:sldId id="273" r:id="rId15"/>
    <p:sldId id="275" r:id="rId16"/>
    <p:sldId id="257" r:id="rId17"/>
    <p:sldId id="259" r:id="rId18"/>
    <p:sldId id="258" r:id="rId19"/>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2784" autoAdjust="0"/>
    <p:restoredTop sz="95479" autoAdjust="0"/>
  </p:normalViewPr>
  <p:slideViewPr>
    <p:cSldViewPr>
      <p:cViewPr>
        <p:scale>
          <a:sx n="49" d="100"/>
          <a:sy n="49" d="100"/>
        </p:scale>
        <p:origin x="-648" y="6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cs typeface="+mn-cs"/>
              </a:defRPr>
            </a:lvl1pPr>
          </a:lstStyle>
          <a:p>
            <a:pPr>
              <a:defRPr/>
            </a:pPr>
            <a:fld id="{4DC0EAF3-F6B1-4881-B467-967033DAACA1}" type="datetimeFigureOut">
              <a:rPr lang="en-GB"/>
              <a:pPr>
                <a:defRPr/>
              </a:pPr>
              <a:t>16/04/2012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cs typeface="+mn-cs"/>
              </a:defRPr>
            </a:lvl1pPr>
          </a:lstStyle>
          <a:p>
            <a:pPr>
              <a:defRPr/>
            </a:pPr>
            <a:fld id="{1EC47BA0-BE04-440D-B6CD-53AC203C551F}"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a:ext uri="{909E8E84-426E-40DD-AFC4-6F175D3DCCD1}"/>
            <a:ext uri="{91240B29-F687-4F45-9708-019B960494DF}"/>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535074F4-BE8E-44AB-A6E8-D4BBCBA604A2}" type="slidenum">
              <a:rPr lang="en-GB" smtClean="0"/>
              <a:pPr eaLnBrk="1" hangingPunct="1">
                <a:defRPr/>
              </a:pPr>
              <a:t>6</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b="1" smtClean="0"/>
              <a:t>The aim of the company </a:t>
            </a:r>
            <a:r>
              <a:rPr lang="en-GB" smtClean="0"/>
              <a:t>is to increase the leisure appeal of boating and bring it to a wider public, improving the quality of life, as well as creating a cleaner environment for both sea transport and leisure craft and making products safer and easier to use.</a:t>
            </a:r>
          </a:p>
          <a:p>
            <a:pPr eaLnBrk="1" hangingPunct="1">
              <a:spcBef>
                <a:spcPct val="0"/>
              </a:spcBef>
            </a:pPr>
            <a:endParaRPr lang="en-GB" smtClean="0"/>
          </a:p>
        </p:txBody>
      </p:sp>
      <p:sp>
        <p:nvSpPr>
          <p:cNvPr id="22532" name="Slide Number Placeholder 3"/>
          <p:cNvSpPr>
            <a:spLocks noGrp="1"/>
          </p:cNvSpPr>
          <p:nvPr>
            <p:ph type="sldNum" sz="quarter" idx="5"/>
          </p:nvPr>
        </p:nvSpPr>
        <p:spPr bwMode="auto">
          <a:extLst>
            <a:ext uri="{909E8E84-426E-40DD-AFC4-6F175D3DCCD1}"/>
            <a:ext uri="{91240B29-F687-4F45-9708-019B960494DF}"/>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EEBCC33F-1F71-4752-B7B5-FF87F1B84D16}" type="slidenum">
              <a:rPr lang="en-GB" smtClean="0"/>
              <a:pPr eaLnBrk="1" hangingPunct="1">
                <a:defRPr/>
              </a:pPr>
              <a:t>9</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b="1" smtClean="0"/>
              <a:t>Why is it CSR?</a:t>
            </a:r>
          </a:p>
          <a:p>
            <a:pPr eaLnBrk="1" hangingPunct="1">
              <a:spcBef>
                <a:spcPct val="0"/>
              </a:spcBef>
            </a:pPr>
            <a:r>
              <a:rPr lang="en-GB" smtClean="0"/>
              <a:t>The idea behind Yellowfin is to bring to market a commercially viable new product which will reduce the environmental impacts of the marine industry.Managing a company’s impact on the environment, for example by lowering energy use, fuel emissions and pollution levels is a key component of CSR. Yellowfin’s VSD technology will mean that, when operational, the company will go beyond the required legal requirements for current stern drives.</a:t>
            </a:r>
          </a:p>
          <a:p>
            <a:pPr eaLnBrk="1" hangingPunct="1">
              <a:spcBef>
                <a:spcPct val="0"/>
              </a:spcBef>
            </a:pPr>
            <a:endParaRPr lang="en-GB" smtClean="0"/>
          </a:p>
        </p:txBody>
      </p:sp>
      <p:sp>
        <p:nvSpPr>
          <p:cNvPr id="23556" name="Slide Number Placeholder 3"/>
          <p:cNvSpPr>
            <a:spLocks noGrp="1"/>
          </p:cNvSpPr>
          <p:nvPr>
            <p:ph type="sldNum" sz="quarter" idx="5"/>
          </p:nvPr>
        </p:nvSpPr>
        <p:spPr bwMode="auto">
          <a:extLst>
            <a:ext uri="{909E8E84-426E-40DD-AFC4-6F175D3DCCD1}"/>
            <a:ext uri="{91240B29-F687-4F45-9708-019B960494DF}"/>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E8725098-8753-45CE-9753-382850C40AC5}" type="slidenum">
              <a:rPr lang="en-GB" smtClean="0">
                <a:solidFill>
                  <a:srgbClr val="000000"/>
                </a:solidFill>
              </a:rPr>
              <a:pPr eaLnBrk="1" hangingPunct="1">
                <a:defRPr/>
              </a:pPr>
              <a:t>10</a:t>
            </a:fld>
            <a:endParaRPr lang="en-GB"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4580" name="Slide Number Placeholder 3"/>
          <p:cNvSpPr>
            <a:spLocks noGrp="1"/>
          </p:cNvSpPr>
          <p:nvPr>
            <p:ph type="sldNum" sz="quarter" idx="5"/>
          </p:nvPr>
        </p:nvSpPr>
        <p:spPr bwMode="auto">
          <a:extLst>
            <a:ext uri="{909E8E84-426E-40DD-AFC4-6F175D3DCCD1}"/>
            <a:ext uri="{91240B29-F687-4F45-9708-019B960494DF}"/>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99C02FF2-2410-4CA9-8501-80368DA5CCE4}" type="slidenum">
              <a:rPr lang="en-GB" smtClean="0">
                <a:solidFill>
                  <a:srgbClr val="000000"/>
                </a:solidFill>
              </a:rPr>
              <a:pPr eaLnBrk="1" hangingPunct="1">
                <a:defRPr/>
              </a:pPr>
              <a:t>11</a:t>
            </a:fld>
            <a:endParaRPr lang="en-GB"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p:txBody>
          <a:bodyPr/>
          <a:lstStyle>
            <a:lvl1pPr>
              <a:defRPr/>
            </a:lvl1pPr>
          </a:lstStyle>
          <a:p>
            <a:pPr>
              <a:defRPr/>
            </a:pPr>
            <a:fld id="{1F4981D0-A8CC-47EF-AE1E-5265F35166CF}" type="datetime1">
              <a:rPr lang="fr-FR" smtClean="0"/>
              <a:pPr>
                <a:defRPr/>
              </a:pPr>
              <a:t>16/04/2012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DE266725-9802-4CDC-9C6C-CEB27FA7287F}" type="slidenum">
              <a:rPr lang="fr-CA"/>
              <a:pPr>
                <a:defRPr/>
              </a:pPr>
              <a:t>‹#›</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45FA293E-1987-4F09-8E72-1F94EA954448}" type="datetime1">
              <a:rPr lang="fr-FR" smtClean="0"/>
              <a:pPr>
                <a:defRPr/>
              </a:pPr>
              <a:t>16/04/2012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14534CB3-8DE3-4F4C-B7E0-121E5C2E55F6}" type="slidenum">
              <a:rPr lang="fr-CA"/>
              <a:pPr>
                <a:defRPr/>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21EB17CA-533B-4909-AB63-B4D27468711A}" type="datetime1">
              <a:rPr lang="fr-FR" smtClean="0"/>
              <a:pPr>
                <a:defRPr/>
              </a:pPr>
              <a:t>16/04/2012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C7674F33-00FD-484D-8DD6-F9F4D1EF70D9}" type="slidenum">
              <a:rPr lang="fr-CA"/>
              <a:pPr>
                <a:defRPr/>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A286D7CE-F1E1-479B-A876-8899A7F2B277}" type="datetime1">
              <a:rPr lang="fr-FR" smtClean="0"/>
              <a:pPr>
                <a:defRPr/>
              </a:pPr>
              <a:t>16/04/2012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6F8824E9-E43D-412F-9C32-3F4CE19DBE16}" type="slidenum">
              <a:rPr lang="fr-CA"/>
              <a:pPr>
                <a:defRPr/>
              </a:pPr>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fld id="{FBC99370-EF57-406A-9BAC-98E55913FAD8}" type="datetime1">
              <a:rPr lang="fr-FR" smtClean="0"/>
              <a:pPr>
                <a:defRPr/>
              </a:pPr>
              <a:t>16/04/2012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7BA5966C-A89D-408C-A820-AA817283874F}" type="slidenum">
              <a:rPr lang="fr-CA"/>
              <a:pPr>
                <a:defRPr/>
              </a:pPr>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e la date 3"/>
          <p:cNvSpPr>
            <a:spLocks noGrp="1"/>
          </p:cNvSpPr>
          <p:nvPr>
            <p:ph type="dt" sz="half" idx="10"/>
          </p:nvPr>
        </p:nvSpPr>
        <p:spPr/>
        <p:txBody>
          <a:bodyPr/>
          <a:lstStyle>
            <a:lvl1pPr>
              <a:defRPr/>
            </a:lvl1pPr>
          </a:lstStyle>
          <a:p>
            <a:pPr>
              <a:defRPr/>
            </a:pPr>
            <a:fld id="{A87BAA37-28E8-4B5B-8461-F7FC2A6B678D}" type="datetime1">
              <a:rPr lang="fr-FR" smtClean="0"/>
              <a:pPr>
                <a:defRPr/>
              </a:pPr>
              <a:t>16/04/2012</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A9BA9743-547B-4C36-BCD5-1945B8545FB2}" type="slidenum">
              <a:rPr lang="fr-CA"/>
              <a:pPr>
                <a:defRPr/>
              </a:pPr>
              <a:t>‹#›</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Espace réservé de la date 3"/>
          <p:cNvSpPr>
            <a:spLocks noGrp="1"/>
          </p:cNvSpPr>
          <p:nvPr>
            <p:ph type="dt" sz="half" idx="10"/>
          </p:nvPr>
        </p:nvSpPr>
        <p:spPr/>
        <p:txBody>
          <a:bodyPr/>
          <a:lstStyle>
            <a:lvl1pPr>
              <a:defRPr/>
            </a:lvl1pPr>
          </a:lstStyle>
          <a:p>
            <a:pPr>
              <a:defRPr/>
            </a:pPr>
            <a:fld id="{AEACFE64-182B-4575-9A36-612658A2159B}" type="datetime1">
              <a:rPr lang="fr-FR" smtClean="0"/>
              <a:pPr>
                <a:defRPr/>
              </a:pPr>
              <a:t>16/04/2012</a:t>
            </a:fld>
            <a:endParaRPr lang="fr-CA"/>
          </a:p>
        </p:txBody>
      </p:sp>
      <p:sp>
        <p:nvSpPr>
          <p:cNvPr id="8" name="Espace réservé du pied de page 4"/>
          <p:cNvSpPr>
            <a:spLocks noGrp="1"/>
          </p:cNvSpPr>
          <p:nvPr>
            <p:ph type="ftr" sz="quarter" idx="11"/>
          </p:nvPr>
        </p:nvSpPr>
        <p:spPr/>
        <p:txBody>
          <a:bodyPr/>
          <a:lstStyle>
            <a:lvl1pPr>
              <a:defRPr/>
            </a:lvl1pPr>
          </a:lstStyle>
          <a:p>
            <a:pPr>
              <a:defRPr/>
            </a:pPr>
            <a:endParaRPr lang="fr-CA"/>
          </a:p>
        </p:txBody>
      </p:sp>
      <p:sp>
        <p:nvSpPr>
          <p:cNvPr id="9" name="Espace réservé du numéro de diapositive 5"/>
          <p:cNvSpPr>
            <a:spLocks noGrp="1"/>
          </p:cNvSpPr>
          <p:nvPr>
            <p:ph type="sldNum" sz="quarter" idx="12"/>
          </p:nvPr>
        </p:nvSpPr>
        <p:spPr/>
        <p:txBody>
          <a:bodyPr/>
          <a:lstStyle>
            <a:lvl1pPr>
              <a:defRPr/>
            </a:lvl1pPr>
          </a:lstStyle>
          <a:p>
            <a:pPr>
              <a:defRPr/>
            </a:pPr>
            <a:fld id="{C3B0B226-E5F4-4D90-8D4F-A80AF14A2E3B}" type="slidenum">
              <a:rPr lang="fr-CA"/>
              <a:pPr>
                <a:defRPr/>
              </a:pPr>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e la date 3"/>
          <p:cNvSpPr>
            <a:spLocks noGrp="1"/>
          </p:cNvSpPr>
          <p:nvPr>
            <p:ph type="dt" sz="half" idx="10"/>
          </p:nvPr>
        </p:nvSpPr>
        <p:spPr/>
        <p:txBody>
          <a:bodyPr/>
          <a:lstStyle>
            <a:lvl1pPr>
              <a:defRPr/>
            </a:lvl1pPr>
          </a:lstStyle>
          <a:p>
            <a:pPr>
              <a:defRPr/>
            </a:pPr>
            <a:fld id="{8973FA86-D9F9-4284-9747-EE17C7533083}" type="datetime1">
              <a:rPr lang="fr-FR" smtClean="0"/>
              <a:pPr>
                <a:defRPr/>
              </a:pPr>
              <a:t>16/04/2012</a:t>
            </a:fld>
            <a:endParaRPr lang="fr-CA"/>
          </a:p>
        </p:txBody>
      </p:sp>
      <p:sp>
        <p:nvSpPr>
          <p:cNvPr id="4" name="Espace réservé du pied de page 4"/>
          <p:cNvSpPr>
            <a:spLocks noGrp="1"/>
          </p:cNvSpPr>
          <p:nvPr>
            <p:ph type="ftr" sz="quarter" idx="11"/>
          </p:nvPr>
        </p:nvSpPr>
        <p:spPr/>
        <p:txBody>
          <a:bodyPr/>
          <a:lstStyle>
            <a:lvl1pPr>
              <a:defRPr/>
            </a:lvl1pPr>
          </a:lstStyle>
          <a:p>
            <a:pPr>
              <a:defRPr/>
            </a:pPr>
            <a:endParaRPr lang="fr-CA"/>
          </a:p>
        </p:txBody>
      </p:sp>
      <p:sp>
        <p:nvSpPr>
          <p:cNvPr id="5" name="Espace réservé du numéro de diapositive 5"/>
          <p:cNvSpPr>
            <a:spLocks noGrp="1"/>
          </p:cNvSpPr>
          <p:nvPr>
            <p:ph type="sldNum" sz="quarter" idx="12"/>
          </p:nvPr>
        </p:nvSpPr>
        <p:spPr/>
        <p:txBody>
          <a:bodyPr/>
          <a:lstStyle>
            <a:lvl1pPr>
              <a:defRPr/>
            </a:lvl1pPr>
          </a:lstStyle>
          <a:p>
            <a:pPr>
              <a:defRPr/>
            </a:pPr>
            <a:fld id="{9F597E1E-9EF8-409F-BDAD-F4AEE3D9525D}" type="slidenum">
              <a:rPr lang="fr-CA"/>
              <a:pPr>
                <a:defRPr/>
              </a:pPr>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C7AE2AD8-C7FB-4310-850D-429A68B7D02A}" type="datetime1">
              <a:rPr lang="fr-FR" smtClean="0"/>
              <a:pPr>
                <a:defRPr/>
              </a:pPr>
              <a:t>16/04/2012</a:t>
            </a:fld>
            <a:endParaRPr lang="fr-CA"/>
          </a:p>
        </p:txBody>
      </p:sp>
      <p:sp>
        <p:nvSpPr>
          <p:cNvPr id="3" name="Espace réservé du pied de page 4"/>
          <p:cNvSpPr>
            <a:spLocks noGrp="1"/>
          </p:cNvSpPr>
          <p:nvPr>
            <p:ph type="ftr" sz="quarter" idx="11"/>
          </p:nvPr>
        </p:nvSpPr>
        <p:spPr/>
        <p:txBody>
          <a:bodyPr/>
          <a:lstStyle>
            <a:lvl1pPr>
              <a:defRPr/>
            </a:lvl1pPr>
          </a:lstStyle>
          <a:p>
            <a:pPr>
              <a:defRPr/>
            </a:pPr>
            <a:endParaRPr lang="fr-CA"/>
          </a:p>
        </p:txBody>
      </p:sp>
      <p:sp>
        <p:nvSpPr>
          <p:cNvPr id="4" name="Espace réservé du numéro de diapositive 5"/>
          <p:cNvSpPr>
            <a:spLocks noGrp="1"/>
          </p:cNvSpPr>
          <p:nvPr>
            <p:ph type="sldNum" sz="quarter" idx="12"/>
          </p:nvPr>
        </p:nvSpPr>
        <p:spPr/>
        <p:txBody>
          <a:bodyPr/>
          <a:lstStyle>
            <a:lvl1pPr>
              <a:defRPr/>
            </a:lvl1pPr>
          </a:lstStyle>
          <a:p>
            <a:pPr>
              <a:defRPr/>
            </a:pPr>
            <a:fld id="{0BF35798-A10B-4B1C-8153-437CFE7117CE}" type="slidenum">
              <a:rPr lang="fr-CA"/>
              <a:pPr>
                <a:defRPr/>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BEF866A1-9AEF-46BE-82AB-EAFF2955CF83}" type="datetime1">
              <a:rPr lang="fr-FR" smtClean="0"/>
              <a:pPr>
                <a:defRPr/>
              </a:pPr>
              <a:t>16/04/2012</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AC224F57-8B11-452B-8732-8E330A29ECAD}" type="slidenum">
              <a:rPr lang="fr-CA"/>
              <a:pPr>
                <a:defRPr/>
              </a:pPr>
              <a:t>‹#›</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C16F05C9-0680-4952-80DD-215B6DDB2EF4}" type="datetime1">
              <a:rPr lang="fr-FR" smtClean="0"/>
              <a:pPr>
                <a:defRPr/>
              </a:pPr>
              <a:t>16/04/2012</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69F7DC66-D392-4F3E-9937-BEE24ED085A1}" type="slidenum">
              <a:rPr lang="fr-CA"/>
              <a:pPr>
                <a:defRPr/>
              </a:pPr>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5A74340-3DB5-4D6E-AB91-7D7F8439BEEB}" type="datetime1">
              <a:rPr lang="fr-FR" smtClean="0"/>
              <a:pPr>
                <a:defRPr/>
              </a:pPr>
              <a:t>16/04/2012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E24CA2E-4FA5-48D6-B16A-2AFD4509A08F}" type="slidenum">
              <a:rPr lang="fr-CA"/>
              <a:pPr>
                <a:defRPr/>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article13.com/A13_ContentList.asp?strAction=GetPublication&amp;PNID=1363"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Titre 1"/>
          <p:cNvSpPr>
            <a:spLocks noGrp="1"/>
          </p:cNvSpPr>
          <p:nvPr>
            <p:ph type="ctrTitle"/>
          </p:nvPr>
        </p:nvSpPr>
        <p:spPr>
          <a:xfrm>
            <a:off x="757238" y="4076700"/>
            <a:ext cx="7772400" cy="869950"/>
          </a:xfrm>
        </p:spPr>
        <p:txBody>
          <a:bodyPr/>
          <a:lstStyle/>
          <a:p>
            <a:pPr eaLnBrk="1" hangingPunct="1"/>
            <a:r>
              <a:rPr lang="fr-CA" smtClean="0">
                <a:solidFill>
                  <a:schemeClr val="bg1"/>
                </a:solidFill>
              </a:rPr>
              <a:t/>
            </a:r>
            <a:br>
              <a:rPr lang="fr-CA" smtClean="0">
                <a:solidFill>
                  <a:schemeClr val="bg1"/>
                </a:solidFill>
              </a:rPr>
            </a:br>
            <a:r>
              <a:rPr lang="fr-CA" smtClean="0">
                <a:solidFill>
                  <a:schemeClr val="bg1"/>
                </a:solidFill>
              </a:rPr>
              <a:t>Winning Strategy 2 </a:t>
            </a:r>
            <a:br>
              <a:rPr lang="fr-CA" smtClean="0">
                <a:solidFill>
                  <a:schemeClr val="bg1"/>
                </a:solidFill>
              </a:rPr>
            </a:br>
            <a:r>
              <a:rPr lang="fr-CA" smtClean="0">
                <a:solidFill>
                  <a:schemeClr val="bg1"/>
                </a:solidFill>
              </a:rPr>
              <a:t>CSR plan</a:t>
            </a:r>
          </a:p>
        </p:txBody>
      </p:sp>
      <p:sp>
        <p:nvSpPr>
          <p:cNvPr id="2051" name="Sous-titre 2"/>
          <p:cNvSpPr>
            <a:spLocks noGrp="1"/>
          </p:cNvSpPr>
          <p:nvPr>
            <p:ph type="subTitle" idx="1"/>
          </p:nvPr>
        </p:nvSpPr>
        <p:spPr>
          <a:xfrm>
            <a:off x="2251075" y="5661025"/>
            <a:ext cx="4784725" cy="552450"/>
          </a:xfrm>
        </p:spPr>
        <p:txBody>
          <a:bodyPr/>
          <a:lstStyle/>
          <a:p>
            <a:pPr eaLnBrk="1" hangingPunct="1"/>
            <a:r>
              <a:rPr lang="fr-CA" b="1" smtClean="0">
                <a:solidFill>
                  <a:schemeClr val="bg1"/>
                </a:solidFill>
              </a:rPr>
              <a:t>Team A2</a:t>
            </a:r>
          </a:p>
          <a:p>
            <a:pPr eaLnBrk="1" hangingPunct="1"/>
            <a:endParaRPr lang="fr-CA" smtClean="0">
              <a:solidFill>
                <a:schemeClr val="bg1"/>
              </a:solidFill>
            </a:endParaRPr>
          </a:p>
        </p:txBody>
      </p:sp>
      <p:pic>
        <p:nvPicPr>
          <p:cNvPr id="2052" name="Picture 4"/>
          <p:cNvPicPr>
            <a:picLocks noChangeAspect="1" noChangeArrowheads="1"/>
          </p:cNvPicPr>
          <p:nvPr/>
        </p:nvPicPr>
        <p:blipFill>
          <a:blip r:embed="rId3"/>
          <a:srcRect/>
          <a:stretch>
            <a:fillRect/>
          </a:stretch>
        </p:blipFill>
        <p:spPr bwMode="auto">
          <a:xfrm>
            <a:off x="2843213" y="0"/>
            <a:ext cx="3600450" cy="3735388"/>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DE266725-9802-4CDC-9C6C-CEB27FA7287F}" type="slidenum">
              <a:rPr lang="fr-CA" smtClean="0"/>
              <a:pPr>
                <a:defRPr/>
              </a:pPr>
              <a:t>1</a:t>
            </a:fld>
            <a:endParaRPr lang="fr-C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993775"/>
          </a:xfrm>
        </p:spPr>
        <p:txBody>
          <a:bodyPr/>
          <a:lstStyle/>
          <a:p>
            <a:pPr eaLnBrk="1" hangingPunct="1"/>
            <a:r>
              <a:rPr lang="en-GB" smtClean="0"/>
              <a:t>Best practices</a:t>
            </a:r>
          </a:p>
        </p:txBody>
      </p:sp>
      <p:sp>
        <p:nvSpPr>
          <p:cNvPr id="3" name="Content Placeholder 2"/>
          <p:cNvSpPr>
            <a:spLocks noGrp="1"/>
          </p:cNvSpPr>
          <p:nvPr>
            <p:ph idx="1"/>
          </p:nvPr>
        </p:nvSpPr>
        <p:spPr>
          <a:xfrm>
            <a:off x="468313" y="1125538"/>
            <a:ext cx="8229600" cy="5327650"/>
          </a:xfrm>
        </p:spPr>
        <p:txBody>
          <a:bodyPr/>
          <a:lstStyle/>
          <a:p>
            <a:pPr marL="0" indent="0" algn="ctr" eaLnBrk="1" hangingPunct="1">
              <a:buFont typeface="Arial" charset="0"/>
              <a:buNone/>
              <a:defRPr/>
            </a:pPr>
            <a:r>
              <a:rPr lang="en-GB" dirty="0" err="1" smtClean="0"/>
              <a:t>Yellowfin</a:t>
            </a:r>
            <a:endParaRPr lang="en-GB" dirty="0" smtClean="0"/>
          </a:p>
          <a:p>
            <a:pPr marL="0" indent="0" algn="just" eaLnBrk="1" hangingPunct="1">
              <a:buFont typeface="Arial" charset="0"/>
              <a:buNone/>
              <a:defRPr/>
            </a:pPr>
            <a:r>
              <a:rPr lang="en-GB" b="1" dirty="0" smtClean="0"/>
              <a:t>CSR</a:t>
            </a:r>
          </a:p>
          <a:p>
            <a:pPr algn="just" eaLnBrk="1" hangingPunct="1">
              <a:defRPr/>
            </a:pPr>
            <a:r>
              <a:rPr lang="en-GB" sz="2000" dirty="0" smtClean="0"/>
              <a:t>One of the challenges in getting a drive system to market is to </a:t>
            </a:r>
            <a:r>
              <a:rPr lang="en-GB" sz="2000" b="1" dirty="0" smtClean="0">
                <a:solidFill>
                  <a:srgbClr val="C00000"/>
                </a:solidFill>
              </a:rPr>
              <a:t>convince the industry and investors </a:t>
            </a:r>
            <a:r>
              <a:rPr lang="en-GB" sz="2000" dirty="0" smtClean="0"/>
              <a:t>that it has a market place. </a:t>
            </a:r>
            <a:r>
              <a:rPr lang="en-GB" sz="2000" dirty="0" err="1" smtClean="0"/>
              <a:t>Yellowfin</a:t>
            </a:r>
            <a:r>
              <a:rPr lang="en-GB" sz="2000" dirty="0" smtClean="0"/>
              <a:t> has got an assessment from a university to validate the claims.</a:t>
            </a:r>
          </a:p>
          <a:p>
            <a:pPr algn="just" eaLnBrk="1" hangingPunct="1">
              <a:defRPr/>
            </a:pPr>
            <a:endParaRPr lang="en-GB" sz="2000" dirty="0" smtClean="0"/>
          </a:p>
          <a:p>
            <a:pPr algn="just" eaLnBrk="1" hangingPunct="1">
              <a:defRPr/>
            </a:pPr>
            <a:r>
              <a:rPr lang="en-GB" sz="2000" dirty="0" smtClean="0"/>
              <a:t>The company went to private equity groups and business angels to </a:t>
            </a:r>
            <a:r>
              <a:rPr lang="en-GB" sz="2000" dirty="0" smtClean="0">
                <a:solidFill>
                  <a:srgbClr val="C00000"/>
                </a:solidFill>
              </a:rPr>
              <a:t>fundraise</a:t>
            </a:r>
            <a:r>
              <a:rPr lang="en-GB" sz="2000" dirty="0" smtClean="0"/>
              <a:t> throughout the development stage. </a:t>
            </a:r>
            <a:r>
              <a:rPr lang="en-GB" sz="2000" dirty="0" err="1" smtClean="0"/>
              <a:t>Yellowfin</a:t>
            </a:r>
            <a:r>
              <a:rPr lang="en-GB" sz="2000" dirty="0" smtClean="0"/>
              <a:t> was keen to use </a:t>
            </a:r>
            <a:r>
              <a:rPr lang="en-GB" sz="2000" b="1" dirty="0" smtClean="0">
                <a:solidFill>
                  <a:srgbClr val="C00000"/>
                </a:solidFill>
              </a:rPr>
              <a:t>local suppliers, supporting local and regional companies</a:t>
            </a:r>
            <a:r>
              <a:rPr lang="en-GB" sz="2000" b="1" dirty="0" smtClean="0"/>
              <a:t>.</a:t>
            </a:r>
          </a:p>
          <a:p>
            <a:pPr algn="just" eaLnBrk="1" hangingPunct="1">
              <a:defRPr/>
            </a:pPr>
            <a:endParaRPr lang="en-GB" sz="2000" dirty="0" smtClean="0"/>
          </a:p>
          <a:p>
            <a:pPr algn="just" eaLnBrk="1" hangingPunct="1">
              <a:defRPr/>
            </a:pPr>
            <a:r>
              <a:rPr lang="en-GB" sz="2000" dirty="0" smtClean="0"/>
              <a:t>To get this far in the development in the development of the drive technology. A new product that has the potential to revolutionize its industry – </a:t>
            </a:r>
            <a:r>
              <a:rPr lang="en-GB" sz="2000" b="1" dirty="0" smtClean="0">
                <a:solidFill>
                  <a:srgbClr val="C00000"/>
                </a:solidFill>
              </a:rPr>
              <a:t>the culture of the organization </a:t>
            </a:r>
            <a:r>
              <a:rPr lang="en-GB" sz="2000" dirty="0" smtClean="0"/>
              <a:t>has been important role. </a:t>
            </a:r>
          </a:p>
          <a:p>
            <a:pPr marL="0" indent="0" algn="just" eaLnBrk="1" hangingPunct="1">
              <a:buFont typeface="Arial" charset="0"/>
              <a:buNone/>
              <a:defRPr/>
            </a:pPr>
            <a:r>
              <a:rPr lang="en-GB" sz="2000" dirty="0"/>
              <a:t> </a:t>
            </a:r>
            <a:r>
              <a:rPr lang="en-GB" sz="2000" dirty="0" smtClean="0"/>
              <a:t>     (Article 13, 2006)</a:t>
            </a:r>
          </a:p>
          <a:p>
            <a:pPr marL="0" indent="0" algn="just" eaLnBrk="1" hangingPunct="1">
              <a:buFont typeface="Arial" charset="0"/>
              <a:buNone/>
              <a:defRPr/>
            </a:pPr>
            <a:endParaRPr lang="en-GB" dirty="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10</a:t>
            </a:fld>
            <a:endParaRPr lang="fr-C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993775"/>
          </a:xfrm>
        </p:spPr>
        <p:txBody>
          <a:bodyPr/>
          <a:lstStyle/>
          <a:p>
            <a:pPr eaLnBrk="1" hangingPunct="1"/>
            <a:r>
              <a:rPr lang="en-GB" smtClean="0"/>
              <a:t>Best practices</a:t>
            </a:r>
          </a:p>
        </p:txBody>
      </p:sp>
      <p:sp>
        <p:nvSpPr>
          <p:cNvPr id="12291" name="Content Placeholder 2"/>
          <p:cNvSpPr>
            <a:spLocks noGrp="1"/>
          </p:cNvSpPr>
          <p:nvPr>
            <p:ph idx="1"/>
          </p:nvPr>
        </p:nvSpPr>
        <p:spPr>
          <a:xfrm>
            <a:off x="457200" y="1341438"/>
            <a:ext cx="8229600" cy="5327650"/>
          </a:xfrm>
        </p:spPr>
        <p:txBody>
          <a:bodyPr/>
          <a:lstStyle/>
          <a:p>
            <a:pPr marL="0" indent="0" algn="ctr" eaLnBrk="1" hangingPunct="1">
              <a:buFont typeface="Arial" charset="0"/>
              <a:buNone/>
            </a:pPr>
            <a:r>
              <a:rPr lang="en-GB" smtClean="0"/>
              <a:t>Yellowfin</a:t>
            </a:r>
          </a:p>
          <a:p>
            <a:pPr marL="0" indent="0" algn="just" eaLnBrk="1" hangingPunct="1">
              <a:buFont typeface="Arial" charset="0"/>
              <a:buNone/>
            </a:pPr>
            <a:r>
              <a:rPr lang="en-GB" b="1" smtClean="0"/>
              <a:t>Benefits</a:t>
            </a:r>
          </a:p>
          <a:p>
            <a:pPr marL="0" indent="0" algn="just" eaLnBrk="1" hangingPunct="1">
              <a:buFont typeface="Arial" charset="0"/>
              <a:buNone/>
            </a:pPr>
            <a:r>
              <a:rPr lang="en-GB" sz="2400" smtClean="0"/>
              <a:t>The technology produces </a:t>
            </a:r>
            <a:r>
              <a:rPr lang="en-GB" sz="2400" b="1" smtClean="0">
                <a:solidFill>
                  <a:srgbClr val="FF0000"/>
                </a:solidFill>
              </a:rPr>
              <a:t>100% more effective power </a:t>
            </a:r>
            <a:r>
              <a:rPr lang="en-GB" sz="2400" smtClean="0"/>
              <a:t>from the same size engine as conventional inboards, so giving enhanced speed, acceleration and desirability. The drive system </a:t>
            </a:r>
            <a:r>
              <a:rPr lang="en-GB" sz="2400" b="1" smtClean="0">
                <a:solidFill>
                  <a:srgbClr val="FF0000"/>
                </a:solidFill>
              </a:rPr>
              <a:t>reduces fuel consumption by 50%, </a:t>
            </a:r>
            <a:r>
              <a:rPr lang="en-GB" sz="2400" smtClean="0"/>
              <a:t>lowering operating costs and increasing range. It also </a:t>
            </a:r>
            <a:r>
              <a:rPr lang="en-GB" sz="2400" b="1" smtClean="0">
                <a:solidFill>
                  <a:srgbClr val="FF0000"/>
                </a:solidFill>
              </a:rPr>
              <a:t>reduces emissions by 50%, </a:t>
            </a:r>
            <a:r>
              <a:rPr lang="en-GB" sz="2400" smtClean="0"/>
              <a:t>materially </a:t>
            </a:r>
            <a:r>
              <a:rPr lang="en-GB" sz="2400" b="1" smtClean="0">
                <a:solidFill>
                  <a:srgbClr val="FF0000"/>
                </a:solidFill>
              </a:rPr>
              <a:t>improving environmental impact and ‘sociability’ </a:t>
            </a:r>
          </a:p>
          <a:p>
            <a:pPr marL="0" indent="0" algn="just" eaLnBrk="1" hangingPunct="1">
              <a:buFont typeface="Arial" charset="0"/>
              <a:buNone/>
            </a:pPr>
            <a:r>
              <a:rPr lang="en-GB" sz="2400" smtClean="0"/>
              <a:t>(Article 13, 2006)</a:t>
            </a:r>
          </a:p>
          <a:p>
            <a:pPr marL="0" indent="0" algn="just" eaLnBrk="1" hangingPunct="1">
              <a:buFont typeface="Arial" charset="0"/>
              <a:buNone/>
            </a:pPr>
            <a:endParaRPr lang="en-GB" sz="2400" b="1" smtClean="0">
              <a:solidFill>
                <a:srgbClr val="FF0000"/>
              </a:solidFill>
            </a:endParaRPr>
          </a:p>
          <a:p>
            <a:pPr marL="0" indent="0" algn="just" eaLnBrk="1" hangingPunct="1">
              <a:buFont typeface="Arial" charset="0"/>
              <a:buNone/>
            </a:pPr>
            <a:endParaRPr lang="en-GB" b="1" smtClean="0"/>
          </a:p>
          <a:p>
            <a:pPr marL="0" indent="0" algn="just" eaLnBrk="1" hangingPunct="1">
              <a:buFont typeface="Arial" charset="0"/>
              <a:buNone/>
            </a:pPr>
            <a:endParaRPr lang="en-GB" smtClean="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11</a:t>
            </a:fld>
            <a:endParaRPr lang="fr-C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GB" smtClean="0"/>
              <a:t>Production Department</a:t>
            </a:r>
          </a:p>
        </p:txBody>
      </p:sp>
      <p:sp>
        <p:nvSpPr>
          <p:cNvPr id="13315" name="Content Placeholder 2"/>
          <p:cNvSpPr>
            <a:spLocks noGrp="1"/>
          </p:cNvSpPr>
          <p:nvPr>
            <p:ph idx="1"/>
          </p:nvPr>
        </p:nvSpPr>
        <p:spPr>
          <a:xfrm>
            <a:off x="457200" y="1357298"/>
            <a:ext cx="8229600" cy="4900613"/>
          </a:xfrm>
        </p:spPr>
        <p:txBody>
          <a:bodyPr/>
          <a:lstStyle/>
          <a:p>
            <a:pPr marL="0" indent="0" eaLnBrk="1" hangingPunct="1">
              <a:buFont typeface="Arial" charset="0"/>
              <a:buNone/>
            </a:pPr>
            <a:endParaRPr lang="en-GB" sz="1800" dirty="0" smtClean="0"/>
          </a:p>
          <a:p>
            <a:pPr marL="0" indent="0" eaLnBrk="1" hangingPunct="1">
              <a:buFont typeface="Arial" charset="0"/>
              <a:buNone/>
            </a:pPr>
            <a:r>
              <a:rPr lang="en-GB" sz="2800" b="1" dirty="0" smtClean="0"/>
              <a:t>Strategic Goa</a:t>
            </a:r>
            <a:r>
              <a:rPr lang="en-GB" sz="2800" dirty="0" smtClean="0"/>
              <a:t>l</a:t>
            </a:r>
            <a:r>
              <a:rPr lang="en-GB" sz="2800" b="1" dirty="0" smtClean="0"/>
              <a:t>s:</a:t>
            </a:r>
          </a:p>
          <a:p>
            <a:pPr marL="0" indent="0" eaLnBrk="1" hangingPunct="1">
              <a:buFont typeface="Arial" charset="0"/>
              <a:buNone/>
            </a:pPr>
            <a:r>
              <a:rPr lang="en-GB" sz="2800" dirty="0" smtClean="0"/>
              <a:t>Improve efficiency </a:t>
            </a:r>
          </a:p>
          <a:p>
            <a:pPr marL="0" indent="0" eaLnBrk="1" hangingPunct="1">
              <a:buFont typeface="Arial" charset="0"/>
              <a:buNone/>
            </a:pPr>
            <a:r>
              <a:rPr lang="en-GB" sz="2800" dirty="0" smtClean="0"/>
              <a:t>Improve production safety specifications </a:t>
            </a:r>
          </a:p>
          <a:p>
            <a:pPr marL="0" indent="0" eaLnBrk="1" hangingPunct="1">
              <a:buFont typeface="Arial" charset="0"/>
              <a:buNone/>
            </a:pPr>
            <a:r>
              <a:rPr lang="en-GB" sz="2800" dirty="0" smtClean="0"/>
              <a:t>Increase innovation  interventions</a:t>
            </a:r>
          </a:p>
          <a:p>
            <a:pPr marL="0" indent="0" eaLnBrk="1" hangingPunct="1">
              <a:buFont typeface="Arial" charset="0"/>
              <a:buNone/>
            </a:pPr>
            <a:endParaRPr lang="en-GB" sz="2800" dirty="0" smtClean="0"/>
          </a:p>
          <a:p>
            <a:pPr marL="0" indent="0" eaLnBrk="1" hangingPunct="1">
              <a:buFont typeface="Arial" charset="0"/>
              <a:buNone/>
            </a:pPr>
            <a:r>
              <a:rPr lang="en-GB" sz="2800" b="1" dirty="0" smtClean="0"/>
              <a:t>How to Achieve?</a:t>
            </a:r>
          </a:p>
          <a:p>
            <a:pPr marL="0" indent="0" eaLnBrk="1" hangingPunct="1">
              <a:buFont typeface="Arial" charset="0"/>
              <a:buNone/>
            </a:pPr>
            <a:r>
              <a:rPr lang="en-GB" sz="2800" dirty="0" smtClean="0"/>
              <a:t>By recyclable plastics, waste reduction</a:t>
            </a:r>
          </a:p>
          <a:p>
            <a:pPr marL="0" indent="0" eaLnBrk="1" hangingPunct="1">
              <a:buFont typeface="Arial" charset="0"/>
              <a:buNone/>
            </a:pPr>
            <a:r>
              <a:rPr lang="en-GB" sz="2800" dirty="0" smtClean="0"/>
              <a:t>Visual guidelines, UK &amp; EU production safety laws</a:t>
            </a:r>
          </a:p>
          <a:p>
            <a:pPr marL="0" indent="0" eaLnBrk="1" hangingPunct="1">
              <a:buFont typeface="Arial" charset="0"/>
              <a:buNone/>
            </a:pPr>
            <a:r>
              <a:rPr lang="en-GB" sz="2800" dirty="0" smtClean="0"/>
              <a:t>Green innovative and safe technology</a:t>
            </a:r>
          </a:p>
          <a:p>
            <a:pPr marL="0" indent="0" eaLnBrk="1" hangingPunct="1">
              <a:buFont typeface="Arial" charset="0"/>
              <a:buNone/>
            </a:pPr>
            <a:endParaRPr lang="en-GB" sz="1800" dirty="0" smtClean="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12</a:t>
            </a:fld>
            <a:endParaRPr lang="fr-C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42852"/>
            <a:ext cx="8229600" cy="785818"/>
          </a:xfrm>
        </p:spPr>
        <p:txBody>
          <a:bodyPr/>
          <a:lstStyle/>
          <a:p>
            <a:pPr eaLnBrk="1" hangingPunct="1"/>
            <a:r>
              <a:rPr lang="en-GB" dirty="0" smtClean="0"/>
              <a:t>Finance Department</a:t>
            </a:r>
          </a:p>
        </p:txBody>
      </p:sp>
      <p:sp>
        <p:nvSpPr>
          <p:cNvPr id="3" name="Content Placeholder 2"/>
          <p:cNvSpPr>
            <a:spLocks noGrp="1"/>
          </p:cNvSpPr>
          <p:nvPr>
            <p:ph idx="1"/>
          </p:nvPr>
        </p:nvSpPr>
        <p:spPr>
          <a:xfrm>
            <a:off x="457200" y="928670"/>
            <a:ext cx="8229600" cy="4668839"/>
          </a:xfrm>
        </p:spPr>
        <p:txBody>
          <a:bodyPr/>
          <a:lstStyle/>
          <a:p>
            <a:pPr eaLnBrk="1" hangingPunct="1">
              <a:defRPr/>
            </a:pPr>
            <a:r>
              <a:rPr lang="en-GB" b="1" dirty="0" smtClean="0"/>
              <a:t>Strategic Goals: </a:t>
            </a:r>
          </a:p>
          <a:p>
            <a:pPr eaLnBrk="1" hangingPunct="1">
              <a:defRPr/>
            </a:pPr>
            <a:r>
              <a:rPr lang="en-GB" sz="2800" dirty="0"/>
              <a:t>Invest in new technology</a:t>
            </a:r>
          </a:p>
          <a:p>
            <a:pPr eaLnBrk="1" hangingPunct="1">
              <a:defRPr/>
            </a:pPr>
            <a:r>
              <a:rPr lang="en-GB" sz="2800" dirty="0"/>
              <a:t> Investing in new finance system</a:t>
            </a:r>
          </a:p>
          <a:p>
            <a:pPr eaLnBrk="1" hangingPunct="1">
              <a:defRPr/>
            </a:pPr>
            <a:r>
              <a:rPr lang="en-GB" sz="2800" dirty="0"/>
              <a:t>To achieve higher return</a:t>
            </a:r>
          </a:p>
          <a:p>
            <a:pPr eaLnBrk="1" hangingPunct="1">
              <a:defRPr/>
            </a:pPr>
            <a:endParaRPr lang="en-GB" sz="2400" dirty="0" smtClean="0"/>
          </a:p>
          <a:p>
            <a:pPr eaLnBrk="1" hangingPunct="1">
              <a:defRPr/>
            </a:pPr>
            <a:r>
              <a:rPr lang="en-GB" b="1" dirty="0" smtClean="0"/>
              <a:t>How </a:t>
            </a:r>
            <a:r>
              <a:rPr lang="en-GB" b="1" dirty="0"/>
              <a:t>to achieve ?</a:t>
            </a:r>
          </a:p>
          <a:p>
            <a:pPr eaLnBrk="1" hangingPunct="1">
              <a:defRPr/>
            </a:pPr>
            <a:r>
              <a:rPr lang="en-GB" sz="2800" dirty="0" smtClean="0"/>
              <a:t>To </a:t>
            </a:r>
            <a:r>
              <a:rPr lang="en-GB" sz="2800" dirty="0"/>
              <a:t>invest in green </a:t>
            </a:r>
            <a:r>
              <a:rPr lang="en-GB" sz="2800" dirty="0" smtClean="0"/>
              <a:t>technology </a:t>
            </a:r>
          </a:p>
          <a:p>
            <a:pPr eaLnBrk="1" hangingPunct="1">
              <a:defRPr/>
            </a:pPr>
            <a:r>
              <a:rPr lang="en-GB" sz="2800" dirty="0" smtClean="0"/>
              <a:t>Efficient use of technology.</a:t>
            </a:r>
          </a:p>
          <a:p>
            <a:pPr eaLnBrk="1" hangingPunct="1">
              <a:defRPr/>
            </a:pPr>
            <a:r>
              <a:rPr lang="en-GB" sz="2800" dirty="0" smtClean="0"/>
              <a:t>Effective </a:t>
            </a:r>
            <a:r>
              <a:rPr lang="en-GB" sz="2800" dirty="0"/>
              <a:t>use of energy and renewable energy</a:t>
            </a:r>
          </a:p>
          <a:p>
            <a:pPr eaLnBrk="1" hangingPunct="1">
              <a:defRPr/>
            </a:pPr>
            <a:r>
              <a:rPr lang="en-GB" sz="2800" dirty="0"/>
              <a:t>Decreasing in paper work by using new finance system.</a:t>
            </a:r>
          </a:p>
          <a:p>
            <a:pPr marL="0" indent="0" eaLnBrk="1" hangingPunct="1">
              <a:buFont typeface="Arial" charset="0"/>
              <a:buNone/>
              <a:defRPr/>
            </a:pPr>
            <a:endParaRPr lang="en-GB" dirty="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13</a:t>
            </a:fld>
            <a:endParaRPr lang="fr-C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GB" smtClean="0"/>
              <a:t>Marketing &amp; Sales Department</a:t>
            </a:r>
          </a:p>
        </p:txBody>
      </p:sp>
      <p:sp>
        <p:nvSpPr>
          <p:cNvPr id="15363" name="Content Placeholder 2"/>
          <p:cNvSpPr>
            <a:spLocks noGrp="1"/>
          </p:cNvSpPr>
          <p:nvPr>
            <p:ph idx="1"/>
          </p:nvPr>
        </p:nvSpPr>
        <p:spPr/>
        <p:txBody>
          <a:bodyPr/>
          <a:lstStyle/>
          <a:p>
            <a:pPr eaLnBrk="1" hangingPunct="1"/>
            <a:r>
              <a:rPr lang="en-US" b="1" dirty="0" smtClean="0"/>
              <a:t>Strategic Goal:</a:t>
            </a:r>
          </a:p>
          <a:p>
            <a:pPr lvl="1" eaLnBrk="1" hangingPunct="1"/>
            <a:r>
              <a:rPr lang="en-US" dirty="0" smtClean="0"/>
              <a:t>Increase Market share by 30% by 2017. </a:t>
            </a:r>
          </a:p>
          <a:p>
            <a:pPr lvl="1" eaLnBrk="1" hangingPunct="1"/>
            <a:r>
              <a:rPr lang="en-US" dirty="0" smtClean="0"/>
              <a:t>10% for Leisure and 20% for the marine industry</a:t>
            </a:r>
          </a:p>
          <a:p>
            <a:pPr lvl="1" eaLnBrk="1" hangingPunct="1"/>
            <a:endParaRPr lang="en-US" dirty="0" smtClean="0"/>
          </a:p>
          <a:p>
            <a:pPr eaLnBrk="1" hangingPunct="1"/>
            <a:r>
              <a:rPr lang="en-US" b="1" dirty="0" smtClean="0"/>
              <a:t>How to achieve it?</a:t>
            </a:r>
          </a:p>
          <a:p>
            <a:pPr eaLnBrk="1" hangingPunct="1">
              <a:buFont typeface="Arial" charset="0"/>
              <a:buNone/>
            </a:pPr>
            <a:r>
              <a:rPr lang="en-US" dirty="0" smtClean="0"/>
              <a:t>        Marketing campaign on CSR policy</a:t>
            </a:r>
          </a:p>
          <a:p>
            <a:pPr lvl="1" eaLnBrk="1" hangingPunct="1"/>
            <a:r>
              <a:rPr lang="en-US" dirty="0" smtClean="0"/>
              <a:t>Join Green and Innovative Technology fares.</a:t>
            </a:r>
          </a:p>
          <a:p>
            <a:pPr lvl="1" eaLnBrk="1" hangingPunct="1"/>
            <a:r>
              <a:rPr lang="en-US" dirty="0" smtClean="0"/>
              <a:t>Marine life preservation awareness.</a:t>
            </a:r>
          </a:p>
          <a:p>
            <a:pPr eaLnBrk="1" hangingPunct="1"/>
            <a:endParaRPr lang="en-GB" dirty="0" smtClean="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14</a:t>
            </a:fld>
            <a:endParaRPr lang="fr-C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GB" smtClean="0"/>
              <a:t>HR CSR Policy</a:t>
            </a:r>
          </a:p>
        </p:txBody>
      </p:sp>
      <p:sp>
        <p:nvSpPr>
          <p:cNvPr id="16387" name="Content Placeholder 2"/>
          <p:cNvSpPr>
            <a:spLocks noGrp="1"/>
          </p:cNvSpPr>
          <p:nvPr>
            <p:ph idx="1"/>
          </p:nvPr>
        </p:nvSpPr>
        <p:spPr>
          <a:xfrm>
            <a:off x="457200" y="1600200"/>
            <a:ext cx="8229600" cy="4400550"/>
          </a:xfrm>
        </p:spPr>
        <p:txBody>
          <a:bodyPr/>
          <a:lstStyle/>
          <a:p>
            <a:r>
              <a:rPr lang="en-US" sz="2800" smtClean="0"/>
              <a:t>Waveriders will make every effort to create a pleasant and motivating working environment for all its employees and to fully support those employees who desire self-fulfillment and self-development through their work in order to match their professional careers with their personal goals.</a:t>
            </a:r>
            <a:endParaRPr lang="en-GB" sz="2800" smtClean="0"/>
          </a:p>
          <a:p>
            <a:r>
              <a:rPr lang="en-GB" sz="2800" smtClean="0"/>
              <a:t>Training HR redundant employees for improving their employability skills. </a:t>
            </a:r>
          </a:p>
          <a:p>
            <a:r>
              <a:rPr lang="en-GB" sz="2800" smtClean="0"/>
              <a:t>Employment Equal opportunities.</a:t>
            </a:r>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15</a:t>
            </a:fld>
            <a:endParaRPr lang="fr-C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6F8824E9-E43D-412F-9C32-3F4CE19DBE16}" type="slidenum">
              <a:rPr lang="fr-CA" smtClean="0"/>
              <a:pPr>
                <a:defRPr/>
              </a:pPr>
              <a:t>16</a:t>
            </a:fld>
            <a:endParaRPr lang="fr-C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itre 1"/>
          <p:cNvSpPr>
            <a:spLocks noGrp="1"/>
          </p:cNvSpPr>
          <p:nvPr>
            <p:ph type="title"/>
          </p:nvPr>
        </p:nvSpPr>
        <p:spPr/>
        <p:txBody>
          <a:bodyPr rtlCol="0">
            <a:normAutofit/>
          </a:bodyPr>
          <a:lstStyle/>
          <a:p>
            <a:pPr eaLnBrk="1" fontAlgn="auto" hangingPunct="1">
              <a:spcAft>
                <a:spcPts val="0"/>
              </a:spcAft>
              <a:defRPr/>
            </a:pPr>
            <a:r>
              <a:rPr lang="fr-CA" dirty="0" smtClean="0">
                <a:solidFill>
                  <a:schemeClr val="tx1">
                    <a:lumMod val="75000"/>
                    <a:lumOff val="25000"/>
                  </a:schemeClr>
                </a:solidFill>
              </a:rPr>
              <a:t>Conclusion</a:t>
            </a:r>
          </a:p>
        </p:txBody>
      </p:sp>
      <p:sp>
        <p:nvSpPr>
          <p:cNvPr id="5" name="Espace réservé du contenu 2"/>
          <p:cNvSpPr>
            <a:spLocks noGrp="1"/>
          </p:cNvSpPr>
          <p:nvPr>
            <p:ph idx="1"/>
          </p:nvPr>
        </p:nvSpPr>
        <p:spPr>
          <a:xfrm>
            <a:off x="457200" y="2143125"/>
            <a:ext cx="8229600" cy="4357688"/>
          </a:xfrm>
        </p:spPr>
        <p:txBody>
          <a:bodyPr rtlCol="0">
            <a:normAutofit/>
          </a:bodyPr>
          <a:lstStyle/>
          <a:p>
            <a:pPr marL="0" indent="0" eaLnBrk="1" fontAlgn="auto" hangingPunct="1">
              <a:spcAft>
                <a:spcPts val="0"/>
              </a:spcAft>
              <a:buFont typeface="Arial" charset="0"/>
              <a:buNone/>
              <a:defRPr/>
            </a:pPr>
            <a:r>
              <a:rPr lang="fr-CA" dirty="0" smtClean="0">
                <a:solidFill>
                  <a:schemeClr val="tx1">
                    <a:lumMod val="75000"/>
                    <a:lumOff val="25000"/>
                  </a:schemeClr>
                </a:solidFill>
              </a:rPr>
              <a:t>The </a:t>
            </a:r>
            <a:r>
              <a:rPr lang="fr-CA" dirty="0" err="1" smtClean="0">
                <a:solidFill>
                  <a:schemeClr val="tx1">
                    <a:lumMod val="75000"/>
                    <a:lumOff val="25000"/>
                  </a:schemeClr>
                </a:solidFill>
              </a:rPr>
              <a:t>proposed</a:t>
            </a:r>
            <a:r>
              <a:rPr lang="fr-CA" dirty="0" smtClean="0">
                <a:solidFill>
                  <a:schemeClr val="tx1">
                    <a:lumMod val="75000"/>
                    <a:lumOff val="25000"/>
                  </a:schemeClr>
                </a:solidFill>
              </a:rPr>
              <a:t> CSR Vision (Policy &amp; </a:t>
            </a:r>
            <a:r>
              <a:rPr lang="fr-CA" dirty="0" err="1" smtClean="0">
                <a:solidFill>
                  <a:schemeClr val="tx1">
                    <a:lumMod val="75000"/>
                    <a:lumOff val="25000"/>
                  </a:schemeClr>
                </a:solidFill>
              </a:rPr>
              <a:t>Core</a:t>
            </a:r>
            <a:r>
              <a:rPr lang="fr-CA" dirty="0" smtClean="0">
                <a:solidFill>
                  <a:schemeClr val="tx1">
                    <a:lumMod val="75000"/>
                    <a:lumOff val="25000"/>
                  </a:schemeClr>
                </a:solidFill>
              </a:rPr>
              <a:t> Values) </a:t>
            </a:r>
            <a:r>
              <a:rPr lang="fr-CA" dirty="0" err="1" smtClean="0">
                <a:solidFill>
                  <a:schemeClr val="tx1">
                    <a:lumMod val="75000"/>
                    <a:lumOff val="25000"/>
                  </a:schemeClr>
                </a:solidFill>
              </a:rPr>
              <a:t>according</a:t>
            </a:r>
            <a:r>
              <a:rPr lang="fr-CA" dirty="0" smtClean="0">
                <a:solidFill>
                  <a:schemeClr val="tx1">
                    <a:lumMod val="75000"/>
                    <a:lumOff val="25000"/>
                  </a:schemeClr>
                </a:solidFill>
              </a:rPr>
              <a:t> to </a:t>
            </a:r>
            <a:r>
              <a:rPr lang="fr-CA" dirty="0" err="1" smtClean="0">
                <a:solidFill>
                  <a:schemeClr val="tx1">
                    <a:lumMod val="75000"/>
                    <a:lumOff val="25000"/>
                  </a:schemeClr>
                </a:solidFill>
              </a:rPr>
              <a:t>Strategy</a:t>
            </a:r>
            <a:r>
              <a:rPr lang="fr-CA" dirty="0" smtClean="0">
                <a:solidFill>
                  <a:schemeClr val="tx1">
                    <a:lumMod val="75000"/>
                    <a:lumOff val="25000"/>
                  </a:schemeClr>
                </a:solidFill>
              </a:rPr>
              <a:t> </a:t>
            </a:r>
            <a:r>
              <a:rPr lang="fr-CA" dirty="0" err="1" smtClean="0">
                <a:solidFill>
                  <a:schemeClr val="tx1">
                    <a:lumMod val="75000"/>
                    <a:lumOff val="25000"/>
                  </a:schemeClr>
                </a:solidFill>
              </a:rPr>
              <a:t>Number</a:t>
            </a:r>
            <a:r>
              <a:rPr lang="fr-CA" dirty="0" smtClean="0">
                <a:solidFill>
                  <a:schemeClr val="tx1">
                    <a:lumMod val="75000"/>
                    <a:lumOff val="25000"/>
                  </a:schemeClr>
                </a:solidFill>
              </a:rPr>
              <a:t> 3 </a:t>
            </a:r>
            <a:r>
              <a:rPr lang="fr-CA" dirty="0" err="1" smtClean="0">
                <a:solidFill>
                  <a:schemeClr val="tx1">
                    <a:lumMod val="75000"/>
                    <a:lumOff val="25000"/>
                  </a:schemeClr>
                </a:solidFill>
              </a:rPr>
              <a:t>will</a:t>
            </a:r>
            <a:r>
              <a:rPr lang="fr-CA" dirty="0" smtClean="0">
                <a:solidFill>
                  <a:schemeClr val="tx1">
                    <a:lumMod val="75000"/>
                    <a:lumOff val="25000"/>
                  </a:schemeClr>
                </a:solidFill>
              </a:rPr>
              <a:t> </a:t>
            </a:r>
            <a:r>
              <a:rPr lang="fr-CA" dirty="0" err="1" smtClean="0">
                <a:solidFill>
                  <a:schemeClr val="tx1">
                    <a:lumMod val="75000"/>
                    <a:lumOff val="25000"/>
                  </a:schemeClr>
                </a:solidFill>
              </a:rPr>
              <a:t>enhance</a:t>
            </a:r>
            <a:r>
              <a:rPr lang="fr-CA" dirty="0" smtClean="0">
                <a:solidFill>
                  <a:schemeClr val="tx1">
                    <a:lumMod val="75000"/>
                    <a:lumOff val="25000"/>
                  </a:schemeClr>
                </a:solidFill>
              </a:rPr>
              <a:t> the </a:t>
            </a:r>
            <a:r>
              <a:rPr lang="fr-CA" dirty="0" err="1" smtClean="0">
                <a:solidFill>
                  <a:schemeClr val="tx1">
                    <a:lumMod val="75000"/>
                    <a:lumOff val="25000"/>
                  </a:schemeClr>
                </a:solidFill>
              </a:rPr>
              <a:t>customer</a:t>
            </a:r>
            <a:r>
              <a:rPr lang="fr-CA" dirty="0" smtClean="0">
                <a:solidFill>
                  <a:schemeClr val="tx1">
                    <a:lumMod val="75000"/>
                    <a:lumOff val="25000"/>
                  </a:schemeClr>
                </a:solidFill>
              </a:rPr>
              <a:t> value and </a:t>
            </a:r>
            <a:r>
              <a:rPr lang="fr-CA" dirty="0" err="1" smtClean="0">
                <a:solidFill>
                  <a:schemeClr val="tx1">
                    <a:lumMod val="75000"/>
                    <a:lumOff val="25000"/>
                  </a:schemeClr>
                </a:solidFill>
              </a:rPr>
              <a:t>therefore</a:t>
            </a:r>
            <a:r>
              <a:rPr lang="fr-CA" dirty="0" smtClean="0">
                <a:solidFill>
                  <a:schemeClr val="tx1">
                    <a:lumMod val="75000"/>
                    <a:lumOff val="25000"/>
                  </a:schemeClr>
                </a:solidFill>
              </a:rPr>
              <a:t> </a:t>
            </a:r>
            <a:r>
              <a:rPr lang="fr-CA" dirty="0" err="1" smtClean="0">
                <a:solidFill>
                  <a:schemeClr val="tx1">
                    <a:lumMod val="75000"/>
                    <a:lumOff val="25000"/>
                  </a:schemeClr>
                </a:solidFill>
              </a:rPr>
              <a:t>improvig</a:t>
            </a:r>
            <a:r>
              <a:rPr lang="fr-CA" dirty="0" smtClean="0">
                <a:solidFill>
                  <a:schemeClr val="tx1">
                    <a:lumMod val="75000"/>
                    <a:lumOff val="25000"/>
                  </a:schemeClr>
                </a:solidFill>
              </a:rPr>
              <a:t> the </a:t>
            </a:r>
            <a:r>
              <a:rPr lang="fr-CA" dirty="0" err="1" smtClean="0">
                <a:solidFill>
                  <a:schemeClr val="tx1">
                    <a:lumMod val="75000"/>
                    <a:lumOff val="25000"/>
                  </a:schemeClr>
                </a:solidFill>
              </a:rPr>
              <a:t>sharholder</a:t>
            </a:r>
            <a:r>
              <a:rPr lang="fr-CA" dirty="0" smtClean="0">
                <a:solidFill>
                  <a:schemeClr val="tx1">
                    <a:lumMod val="75000"/>
                    <a:lumOff val="25000"/>
                  </a:schemeClr>
                </a:solidFill>
              </a:rPr>
              <a:t> value (long </a:t>
            </a:r>
            <a:r>
              <a:rPr lang="fr-CA" dirty="0" err="1" smtClean="0">
                <a:solidFill>
                  <a:schemeClr val="tx1">
                    <a:lumMod val="75000"/>
                    <a:lumOff val="25000"/>
                  </a:schemeClr>
                </a:solidFill>
              </a:rPr>
              <a:t>term</a:t>
            </a:r>
            <a:r>
              <a:rPr lang="fr-CA" dirty="0" smtClean="0">
                <a:solidFill>
                  <a:schemeClr val="tx1">
                    <a:lumMod val="75000"/>
                    <a:lumOff val="25000"/>
                  </a:schemeClr>
                </a:solidFill>
              </a:rPr>
              <a:t> objective) </a:t>
            </a:r>
            <a:r>
              <a:rPr lang="fr-CA" dirty="0" err="1" smtClean="0">
                <a:solidFill>
                  <a:schemeClr val="tx1">
                    <a:lumMod val="75000"/>
                    <a:lumOff val="25000"/>
                  </a:schemeClr>
                </a:solidFill>
              </a:rPr>
              <a:t>while</a:t>
            </a:r>
            <a:r>
              <a:rPr lang="fr-CA" dirty="0" smtClean="0">
                <a:solidFill>
                  <a:schemeClr val="tx1">
                    <a:lumMod val="75000"/>
                    <a:lumOff val="25000"/>
                  </a:schemeClr>
                </a:solidFill>
              </a:rPr>
              <a:t> </a:t>
            </a:r>
            <a:r>
              <a:rPr lang="fr-CA" dirty="0" err="1" smtClean="0">
                <a:solidFill>
                  <a:schemeClr val="tx1">
                    <a:lumMod val="75000"/>
                    <a:lumOff val="25000"/>
                  </a:schemeClr>
                </a:solidFill>
              </a:rPr>
              <a:t>at</a:t>
            </a:r>
            <a:r>
              <a:rPr lang="fr-CA" dirty="0" smtClean="0">
                <a:solidFill>
                  <a:schemeClr val="tx1">
                    <a:lumMod val="75000"/>
                    <a:lumOff val="25000"/>
                  </a:schemeClr>
                </a:solidFill>
              </a:rPr>
              <a:t> the </a:t>
            </a:r>
            <a:r>
              <a:rPr lang="fr-CA" dirty="0" err="1" smtClean="0">
                <a:solidFill>
                  <a:schemeClr val="tx1">
                    <a:lumMod val="75000"/>
                    <a:lumOff val="25000"/>
                  </a:schemeClr>
                </a:solidFill>
              </a:rPr>
              <a:t>same</a:t>
            </a:r>
            <a:r>
              <a:rPr lang="fr-CA" dirty="0" smtClean="0">
                <a:solidFill>
                  <a:schemeClr val="tx1">
                    <a:lumMod val="75000"/>
                    <a:lumOff val="25000"/>
                  </a:schemeClr>
                </a:solidFill>
              </a:rPr>
              <a:t> time </a:t>
            </a:r>
            <a:r>
              <a:rPr lang="fr-CA" dirty="0" err="1" smtClean="0">
                <a:solidFill>
                  <a:schemeClr val="tx1">
                    <a:lumMod val="75000"/>
                    <a:lumOff val="25000"/>
                  </a:schemeClr>
                </a:solidFill>
              </a:rPr>
              <a:t>reduce</a:t>
            </a:r>
            <a:r>
              <a:rPr lang="fr-CA" dirty="0" smtClean="0">
                <a:solidFill>
                  <a:schemeClr val="tx1">
                    <a:lumMod val="75000"/>
                    <a:lumOff val="25000"/>
                  </a:schemeClr>
                </a:solidFill>
              </a:rPr>
              <a:t> the </a:t>
            </a:r>
            <a:r>
              <a:rPr lang="fr-CA" dirty="0" err="1" smtClean="0">
                <a:solidFill>
                  <a:schemeClr val="tx1">
                    <a:lumMod val="75000"/>
                    <a:lumOff val="25000"/>
                  </a:schemeClr>
                </a:solidFill>
              </a:rPr>
              <a:t>risk</a:t>
            </a:r>
            <a:r>
              <a:rPr lang="fr-CA" dirty="0" smtClean="0">
                <a:solidFill>
                  <a:schemeClr val="tx1">
                    <a:lumMod val="75000"/>
                    <a:lumOff val="25000"/>
                  </a:schemeClr>
                </a:solidFill>
              </a:rPr>
              <a:t> of </a:t>
            </a:r>
            <a:r>
              <a:rPr lang="fr-CA" dirty="0" err="1" smtClean="0">
                <a:solidFill>
                  <a:schemeClr val="tx1">
                    <a:lumMod val="75000"/>
                    <a:lumOff val="25000"/>
                  </a:schemeClr>
                </a:solidFill>
              </a:rPr>
              <a:t>doing</a:t>
            </a:r>
            <a:r>
              <a:rPr lang="fr-CA" dirty="0" smtClean="0">
                <a:solidFill>
                  <a:schemeClr val="tx1">
                    <a:lumMod val="75000"/>
                    <a:lumOff val="25000"/>
                  </a:schemeClr>
                </a:solidFill>
              </a:rPr>
              <a:t> business , i.e. </a:t>
            </a:r>
            <a:r>
              <a:rPr lang="fr-CA" dirty="0" err="1" smtClean="0">
                <a:solidFill>
                  <a:schemeClr val="tx1">
                    <a:lumMod val="75000"/>
                    <a:lumOff val="25000"/>
                  </a:schemeClr>
                </a:solidFill>
              </a:rPr>
              <a:t>ensure</a:t>
            </a:r>
            <a:r>
              <a:rPr lang="fr-CA" dirty="0" smtClean="0">
                <a:solidFill>
                  <a:schemeClr val="tx1">
                    <a:lumMod val="75000"/>
                    <a:lumOff val="25000"/>
                  </a:schemeClr>
                </a:solidFill>
              </a:rPr>
              <a:t> </a:t>
            </a:r>
            <a:r>
              <a:rPr lang="fr-CA" dirty="0" err="1" smtClean="0">
                <a:solidFill>
                  <a:schemeClr val="tx1">
                    <a:lumMod val="75000"/>
                    <a:lumOff val="25000"/>
                  </a:schemeClr>
                </a:solidFill>
              </a:rPr>
              <a:t>that</a:t>
            </a:r>
            <a:r>
              <a:rPr lang="fr-CA" dirty="0" smtClean="0">
                <a:solidFill>
                  <a:schemeClr val="tx1">
                    <a:lumMod val="75000"/>
                    <a:lumOff val="25000"/>
                  </a:schemeClr>
                </a:solidFill>
              </a:rPr>
              <a:t> the business </a:t>
            </a:r>
            <a:r>
              <a:rPr lang="fr-CA" dirty="0" err="1" smtClean="0">
                <a:solidFill>
                  <a:schemeClr val="tx1">
                    <a:lumMod val="75000"/>
                    <a:lumOff val="25000"/>
                  </a:schemeClr>
                </a:solidFill>
              </a:rPr>
              <a:t>is</a:t>
            </a:r>
            <a:r>
              <a:rPr lang="fr-CA" dirty="0" smtClean="0">
                <a:solidFill>
                  <a:schemeClr val="tx1">
                    <a:lumMod val="75000"/>
                    <a:lumOff val="25000"/>
                  </a:schemeClr>
                </a:solidFill>
              </a:rPr>
              <a:t> a « </a:t>
            </a:r>
            <a:r>
              <a:rPr lang="fr-CA" dirty="0" err="1" smtClean="0">
                <a:solidFill>
                  <a:schemeClr val="tx1">
                    <a:lumMod val="75000"/>
                    <a:lumOff val="25000"/>
                  </a:schemeClr>
                </a:solidFill>
              </a:rPr>
              <a:t>going</a:t>
            </a:r>
            <a:r>
              <a:rPr lang="fr-CA" dirty="0" smtClean="0">
                <a:solidFill>
                  <a:schemeClr val="tx1">
                    <a:lumMod val="75000"/>
                    <a:lumOff val="25000"/>
                  </a:schemeClr>
                </a:solidFill>
              </a:rPr>
              <a:t> </a:t>
            </a:r>
            <a:r>
              <a:rPr lang="fr-CA" dirty="0" err="1" smtClean="0">
                <a:solidFill>
                  <a:schemeClr val="tx1">
                    <a:lumMod val="75000"/>
                    <a:lumOff val="25000"/>
                  </a:schemeClr>
                </a:solidFill>
              </a:rPr>
              <a:t>concern</a:t>
            </a:r>
            <a:r>
              <a:rPr lang="fr-CA" dirty="0" smtClean="0">
                <a:solidFill>
                  <a:schemeClr val="tx1">
                    <a:lumMod val="75000"/>
                    <a:lumOff val="25000"/>
                  </a:schemeClr>
                </a:solidFill>
              </a:rPr>
              <a:t> «(Short </a:t>
            </a:r>
            <a:r>
              <a:rPr lang="fr-CA" dirty="0" err="1" smtClean="0">
                <a:solidFill>
                  <a:schemeClr val="tx1">
                    <a:lumMod val="75000"/>
                    <a:lumOff val="25000"/>
                  </a:schemeClr>
                </a:solidFill>
              </a:rPr>
              <a:t>term</a:t>
            </a:r>
            <a:r>
              <a:rPr lang="fr-CA" dirty="0" smtClean="0">
                <a:solidFill>
                  <a:schemeClr val="tx1">
                    <a:lumMod val="75000"/>
                    <a:lumOff val="25000"/>
                  </a:schemeClr>
                </a:solidFill>
              </a:rPr>
              <a:t>).  </a:t>
            </a:r>
          </a:p>
          <a:p>
            <a:pPr marL="0" indent="0" eaLnBrk="1" fontAlgn="auto" hangingPunct="1">
              <a:spcAft>
                <a:spcPts val="0"/>
              </a:spcAft>
              <a:buFont typeface="Arial" charset="0"/>
              <a:buNone/>
              <a:defRPr/>
            </a:pPr>
            <a:endParaRPr lang="fr-CA" dirty="0" smtClean="0">
              <a:solidFill>
                <a:schemeClr val="tx1">
                  <a:lumMod val="75000"/>
                  <a:lumOff val="25000"/>
                </a:schemeClr>
              </a:solidFill>
            </a:endParaRPr>
          </a:p>
        </p:txBody>
      </p:sp>
      <p:sp>
        <p:nvSpPr>
          <p:cNvPr id="6" name="Slide Number Placeholder 5"/>
          <p:cNvSpPr>
            <a:spLocks noGrp="1"/>
          </p:cNvSpPr>
          <p:nvPr>
            <p:ph type="sldNum" sz="quarter" idx="12"/>
          </p:nvPr>
        </p:nvSpPr>
        <p:spPr/>
        <p:txBody>
          <a:bodyPr/>
          <a:lstStyle/>
          <a:p>
            <a:pPr>
              <a:defRPr/>
            </a:pPr>
            <a:fld id="{6F8824E9-E43D-412F-9C32-3F4CE19DBE16}" type="slidenum">
              <a:rPr lang="fr-CA" smtClean="0"/>
              <a:pPr>
                <a:defRPr/>
              </a:pPr>
              <a:t>17</a:t>
            </a:fld>
            <a:endParaRPr lang="fr-C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Titre 1"/>
          <p:cNvSpPr>
            <a:spLocks noGrp="1"/>
          </p:cNvSpPr>
          <p:nvPr>
            <p:ph type="title"/>
          </p:nvPr>
        </p:nvSpPr>
        <p:spPr/>
        <p:txBody>
          <a:bodyPr/>
          <a:lstStyle/>
          <a:p>
            <a:pPr eaLnBrk="1" hangingPunct="1"/>
            <a:r>
              <a:rPr lang="fr-CA" smtClean="0">
                <a:solidFill>
                  <a:schemeClr val="bg1"/>
                </a:solidFill>
              </a:rPr>
              <a:t>References</a:t>
            </a:r>
          </a:p>
        </p:txBody>
      </p:sp>
      <p:sp>
        <p:nvSpPr>
          <p:cNvPr id="3" name="Espace réservé du contenu 2"/>
          <p:cNvSpPr>
            <a:spLocks noGrp="1"/>
          </p:cNvSpPr>
          <p:nvPr>
            <p:ph idx="1"/>
          </p:nvPr>
        </p:nvSpPr>
        <p:spPr>
          <a:xfrm>
            <a:off x="457200" y="2143125"/>
            <a:ext cx="8229600" cy="4357688"/>
          </a:xfrm>
        </p:spPr>
        <p:txBody>
          <a:bodyPr rtlCol="0">
            <a:normAutofit fontScale="92500" lnSpcReduction="20000"/>
          </a:bodyPr>
          <a:lstStyle/>
          <a:p>
            <a:pPr algn="just" eaLnBrk="1" hangingPunct="1">
              <a:defRPr/>
            </a:pPr>
            <a:r>
              <a:rPr lang="en-GB" dirty="0"/>
              <a:t>Aaronson, </a:t>
            </a:r>
            <a:r>
              <a:rPr lang="en-GB" dirty="0" smtClean="0"/>
              <a:t>S. (2003) </a:t>
            </a:r>
            <a:r>
              <a:rPr lang="en-GB" i="1" dirty="0" smtClean="0"/>
              <a:t>Corporate </a:t>
            </a:r>
            <a:r>
              <a:rPr lang="en-GB" i="1" dirty="0"/>
              <a:t>responsibility in the global village: The British </a:t>
            </a:r>
            <a:r>
              <a:rPr lang="en-GB" i="1" dirty="0" smtClean="0"/>
              <a:t>role model </a:t>
            </a:r>
            <a:r>
              <a:rPr lang="en-GB" i="1" dirty="0"/>
              <a:t>and the American </a:t>
            </a:r>
            <a:r>
              <a:rPr lang="en-GB" i="1" dirty="0" smtClean="0"/>
              <a:t>laggard</a:t>
            </a:r>
            <a:r>
              <a:rPr lang="en-GB" i="1" dirty="0" smtClean="0"/>
              <a:t>.</a:t>
            </a:r>
            <a:r>
              <a:rPr lang="en-GB" dirty="0" smtClean="0"/>
              <a:t> </a:t>
            </a:r>
            <a:r>
              <a:rPr lang="en-GB" dirty="0"/>
              <a:t>Business and Society Review, vol. 108, </a:t>
            </a:r>
            <a:r>
              <a:rPr lang="en-GB" dirty="0" smtClean="0"/>
              <a:t>no.3</a:t>
            </a:r>
            <a:r>
              <a:rPr lang="en-GB" dirty="0"/>
              <a:t>, pp. 309-38</a:t>
            </a:r>
            <a:r>
              <a:rPr lang="en-GB" dirty="0" smtClean="0"/>
              <a:t>.</a:t>
            </a:r>
          </a:p>
          <a:p>
            <a:pPr eaLnBrk="1" hangingPunct="1">
              <a:defRPr/>
            </a:pPr>
            <a:r>
              <a:rPr lang="en-GB" dirty="0" smtClean="0"/>
              <a:t>Duncan, A. (2006) CSR Case Study. </a:t>
            </a:r>
            <a:r>
              <a:rPr lang="en-GB" dirty="0" smtClean="0">
                <a:hlinkClick r:id="rId3"/>
              </a:rPr>
              <a:t>http</a:t>
            </a:r>
            <a:r>
              <a:rPr lang="en-GB" dirty="0">
                <a:hlinkClick r:id="rId3"/>
              </a:rPr>
              <a:t>://</a:t>
            </a:r>
            <a:r>
              <a:rPr lang="en-GB" dirty="0" smtClean="0">
                <a:hlinkClick r:id="rId3"/>
              </a:rPr>
              <a:t>www.article13.com/A13_ContentList.asp?strAction=GetPublication&amp;PNID=1363</a:t>
            </a:r>
            <a:r>
              <a:rPr lang="en-GB" dirty="0" smtClean="0"/>
              <a:t> </a:t>
            </a:r>
            <a:endParaRPr lang="en-GB" dirty="0" smtClean="0"/>
          </a:p>
          <a:p>
            <a:pPr eaLnBrk="1" hangingPunct="1">
              <a:defRPr/>
            </a:pPr>
            <a:r>
              <a:rPr lang="en-US" dirty="0" smtClean="0"/>
              <a:t>Kaplan, S. , Norton, D. (2004) </a:t>
            </a:r>
            <a:r>
              <a:rPr lang="en-US" i="1" dirty="0" smtClean="0"/>
              <a:t>Strategy Maps: Converting Intangible Assets into Tangible Outcomes</a:t>
            </a:r>
            <a:r>
              <a:rPr lang="en-US" dirty="0" smtClean="0"/>
              <a:t>. Massachusetts: Harvard Business School Press.</a:t>
            </a:r>
          </a:p>
          <a:p>
            <a:pPr eaLnBrk="1" hangingPunct="1">
              <a:defRPr/>
            </a:pPr>
            <a:endParaRPr lang="en-GB" dirty="0" smtClean="0"/>
          </a:p>
          <a:p>
            <a:pPr eaLnBrk="1" hangingPunct="1">
              <a:defRPr/>
            </a:pPr>
            <a:endParaRPr lang="en-GB" dirty="0"/>
          </a:p>
          <a:p>
            <a:pPr marL="0" indent="0" eaLnBrk="1" fontAlgn="auto" hangingPunct="1">
              <a:spcAft>
                <a:spcPts val="0"/>
              </a:spcAft>
              <a:buFont typeface="Arial" charset="0"/>
              <a:buNone/>
              <a:defRPr/>
            </a:pPr>
            <a:endParaRPr lang="fr-CA" dirty="0" smtClean="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18</a:t>
            </a:fld>
            <a:endParaRPr lang="fr-C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GB" dirty="0" smtClean="0"/>
              <a:t>Agenda</a:t>
            </a:r>
          </a:p>
        </p:txBody>
      </p:sp>
      <p:sp>
        <p:nvSpPr>
          <p:cNvPr id="3075" name="Content Placeholder 2"/>
          <p:cNvSpPr>
            <a:spLocks noGrp="1"/>
          </p:cNvSpPr>
          <p:nvPr>
            <p:ph idx="1"/>
          </p:nvPr>
        </p:nvSpPr>
        <p:spPr/>
        <p:txBody>
          <a:bodyPr/>
          <a:lstStyle/>
          <a:p>
            <a:pPr eaLnBrk="1" hangingPunct="1"/>
            <a:r>
              <a:rPr lang="en-GB" dirty="0" smtClean="0"/>
              <a:t>Introduction</a:t>
            </a:r>
          </a:p>
          <a:p>
            <a:pPr eaLnBrk="1" hangingPunct="1"/>
            <a:r>
              <a:rPr lang="en-GB" dirty="0" smtClean="0"/>
              <a:t>CSR Definition</a:t>
            </a:r>
          </a:p>
          <a:p>
            <a:pPr eaLnBrk="1" hangingPunct="1"/>
            <a:r>
              <a:rPr lang="en-GB" dirty="0" err="1" smtClean="0"/>
              <a:t>Waveriders</a:t>
            </a:r>
            <a:r>
              <a:rPr lang="en-GB" dirty="0" smtClean="0"/>
              <a:t>’ CSR Policy &amp; Core Values</a:t>
            </a:r>
          </a:p>
          <a:p>
            <a:pPr eaLnBrk="1" hangingPunct="1"/>
            <a:r>
              <a:rPr lang="en-GB" dirty="0" smtClean="0"/>
              <a:t>CSR Best practices </a:t>
            </a:r>
          </a:p>
          <a:p>
            <a:pPr eaLnBrk="1" hangingPunct="1"/>
            <a:r>
              <a:rPr lang="en-GB" dirty="0" smtClean="0"/>
              <a:t>CSR Departmental Objectives</a:t>
            </a:r>
          </a:p>
          <a:p>
            <a:pPr eaLnBrk="1" hangingPunct="1"/>
            <a:r>
              <a:rPr lang="en-GB" dirty="0" smtClean="0"/>
              <a:t>Conclusion</a:t>
            </a:r>
          </a:p>
          <a:p>
            <a:pPr eaLnBrk="1" hangingPunct="1"/>
            <a:r>
              <a:rPr lang="en-GB" dirty="0" smtClean="0"/>
              <a:t>References</a:t>
            </a:r>
          </a:p>
          <a:p>
            <a:pPr eaLnBrk="1" hangingPunct="1"/>
            <a:endParaRPr lang="en-GB" dirty="0" smtClean="0"/>
          </a:p>
          <a:p>
            <a:pPr eaLnBrk="1" hangingPunct="1"/>
            <a:endParaRPr lang="en-GB" dirty="0" smtClean="0"/>
          </a:p>
          <a:p>
            <a:pPr eaLnBrk="1" hangingPunct="1"/>
            <a:endParaRPr lang="en-GB" dirty="0" smtClean="0"/>
          </a:p>
          <a:p>
            <a:pPr eaLnBrk="1" hangingPunct="1"/>
            <a:endParaRPr lang="en-GB" dirty="0" smtClean="0"/>
          </a:p>
          <a:p>
            <a:pPr eaLnBrk="1" hangingPunct="1"/>
            <a:endParaRPr lang="en-GB" dirty="0" smtClean="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2</a:t>
            </a:fld>
            <a:endParaRPr lang="fr-C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GB" smtClean="0"/>
              <a:t>Definition</a:t>
            </a:r>
            <a:br>
              <a:rPr lang="en-GB" smtClean="0"/>
            </a:br>
            <a:endParaRPr lang="en-GB" smtClean="0"/>
          </a:p>
        </p:txBody>
      </p:sp>
      <p:sp>
        <p:nvSpPr>
          <p:cNvPr id="5123" name="Content Placeholder 4"/>
          <p:cNvSpPr>
            <a:spLocks noGrp="1"/>
          </p:cNvSpPr>
          <p:nvPr>
            <p:ph idx="1"/>
          </p:nvPr>
        </p:nvSpPr>
        <p:spPr>
          <a:xfrm>
            <a:off x="457200" y="1600201"/>
            <a:ext cx="8229600" cy="2828932"/>
          </a:xfrm>
        </p:spPr>
        <p:txBody>
          <a:bodyPr/>
          <a:lstStyle/>
          <a:p>
            <a:pPr marL="0" indent="0" algn="just" eaLnBrk="1" hangingPunct="1">
              <a:buFont typeface="Arial" charset="0"/>
              <a:buNone/>
            </a:pPr>
            <a:r>
              <a:rPr lang="en-GB" sz="2800" dirty="0" smtClean="0"/>
              <a:t>Open and transparent business practices that are based on ethical values and respect for employees, communities, and the environment. It is designed to deliver sustainable value to society at large, as well as to shareholders. </a:t>
            </a:r>
            <a:r>
              <a:rPr lang="en-GB" sz="2800" dirty="0" smtClean="0"/>
              <a:t> (</a:t>
            </a:r>
            <a:r>
              <a:rPr lang="en-GB" sz="2800" dirty="0" smtClean="0"/>
              <a:t>Aaronson 2003, p. 310)</a:t>
            </a:r>
          </a:p>
          <a:p>
            <a:pPr marL="0" indent="0" eaLnBrk="1" hangingPunct="1">
              <a:buFont typeface="Arial" charset="0"/>
              <a:buNone/>
            </a:pPr>
            <a:endParaRPr lang="en-GB" dirty="0" smtClean="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3</a:t>
            </a:fld>
            <a:endParaRPr lang="fr-C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GB" dirty="0" smtClean="0"/>
              <a:t>Introduction</a:t>
            </a:r>
          </a:p>
        </p:txBody>
      </p:sp>
      <p:sp>
        <p:nvSpPr>
          <p:cNvPr id="4099" name="Content Placeholder 2"/>
          <p:cNvSpPr>
            <a:spLocks noGrp="1"/>
          </p:cNvSpPr>
          <p:nvPr>
            <p:ph idx="1"/>
          </p:nvPr>
        </p:nvSpPr>
        <p:spPr>
          <a:xfrm>
            <a:off x="457200" y="1600201"/>
            <a:ext cx="8229600" cy="3686188"/>
          </a:xfrm>
        </p:spPr>
        <p:txBody>
          <a:bodyPr/>
          <a:lstStyle/>
          <a:p>
            <a:pPr eaLnBrk="1" hangingPunct="1">
              <a:buNone/>
            </a:pPr>
            <a:r>
              <a:rPr lang="en-GB" b="1" dirty="0" smtClean="0"/>
              <a:t>Why we need CSR</a:t>
            </a:r>
            <a:r>
              <a:rPr lang="en-GB" b="1" dirty="0" smtClean="0"/>
              <a:t>?</a:t>
            </a:r>
          </a:p>
          <a:p>
            <a:pPr eaLnBrk="1" hangingPunct="1"/>
            <a:r>
              <a:rPr lang="en-GB" dirty="0" smtClean="0"/>
              <a:t>Improve the brand image of </a:t>
            </a:r>
            <a:r>
              <a:rPr lang="en-GB" dirty="0" err="1" smtClean="0"/>
              <a:t>Waveriders</a:t>
            </a:r>
            <a:endParaRPr lang="en-GB" dirty="0" smtClean="0"/>
          </a:p>
          <a:p>
            <a:pPr eaLnBrk="1" hangingPunct="1"/>
            <a:r>
              <a:rPr lang="en-GB" dirty="0" smtClean="0"/>
              <a:t>Boost the </a:t>
            </a:r>
            <a:r>
              <a:rPr lang="en-GB" dirty="0" err="1" smtClean="0"/>
              <a:t>Waveriders</a:t>
            </a:r>
            <a:r>
              <a:rPr lang="en-GB" dirty="0" smtClean="0"/>
              <a:t>’ customer value and shareholder value</a:t>
            </a:r>
          </a:p>
          <a:p>
            <a:pPr eaLnBrk="1" hangingPunct="1"/>
            <a:r>
              <a:rPr lang="en-GB" dirty="0" smtClean="0"/>
              <a:t>Reduce the risk of doing business.</a:t>
            </a:r>
            <a:endParaRPr lang="en-GB" dirty="0" smtClean="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4</a:t>
            </a:fld>
            <a:endParaRPr lang="fr-C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GB" smtClean="0"/>
              <a:t>Waveriders’ Corporate Vision</a:t>
            </a:r>
          </a:p>
        </p:txBody>
      </p:sp>
      <p:sp>
        <p:nvSpPr>
          <p:cNvPr id="6147" name="Content Placeholder 2"/>
          <p:cNvSpPr>
            <a:spLocks noGrp="1"/>
          </p:cNvSpPr>
          <p:nvPr>
            <p:ph idx="1"/>
          </p:nvPr>
        </p:nvSpPr>
        <p:spPr>
          <a:xfrm>
            <a:off x="457200" y="1857364"/>
            <a:ext cx="8229600" cy="1685923"/>
          </a:xfrm>
        </p:spPr>
        <p:txBody>
          <a:bodyPr/>
          <a:lstStyle/>
          <a:p>
            <a:pPr eaLnBrk="1" hangingPunct="1">
              <a:buNone/>
            </a:pPr>
            <a:r>
              <a:rPr lang="en-GB" b="1" dirty="0" smtClean="0">
                <a:solidFill>
                  <a:schemeClr val="tx2">
                    <a:lumMod val="75000"/>
                  </a:schemeClr>
                </a:solidFill>
                <a:latin typeface="Arial" pitchFamily="34" charset="0"/>
                <a:cs typeface="Arial" pitchFamily="34" charset="0"/>
              </a:rPr>
              <a:t>   </a:t>
            </a:r>
            <a:r>
              <a:rPr lang="en-GB" dirty="0" smtClean="0"/>
              <a:t>To be the first choice for clients where high quality meets affordability and set high level standards in the military marine industry.</a:t>
            </a:r>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5</a:t>
            </a:fld>
            <a:endParaRPr lang="fr-C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GB" smtClean="0"/>
              <a:t>Waveriders’ CSR Policy</a:t>
            </a:r>
          </a:p>
        </p:txBody>
      </p:sp>
      <p:sp>
        <p:nvSpPr>
          <p:cNvPr id="3" name="Content Placeholder 2"/>
          <p:cNvSpPr>
            <a:spLocks noGrp="1"/>
          </p:cNvSpPr>
          <p:nvPr>
            <p:ph idx="1"/>
          </p:nvPr>
        </p:nvSpPr>
        <p:spPr>
          <a:xfrm>
            <a:off x="457200" y="1600200"/>
            <a:ext cx="8229600" cy="4924425"/>
          </a:xfrm>
        </p:spPr>
        <p:txBody>
          <a:bodyPr/>
          <a:lstStyle/>
          <a:p>
            <a:pPr algn="just" eaLnBrk="1" hangingPunct="1">
              <a:defRPr/>
            </a:pPr>
            <a:r>
              <a:rPr lang="en-US" sz="2400" dirty="0" err="1" smtClean="0"/>
              <a:t>Waveriders</a:t>
            </a:r>
            <a:r>
              <a:rPr lang="en-US" sz="2400" dirty="0" smtClean="0"/>
              <a:t>’ </a:t>
            </a:r>
            <a:r>
              <a:rPr lang="en-US" sz="2400" dirty="0"/>
              <a:t>recognizes CSR as a pivotal part of </a:t>
            </a:r>
            <a:r>
              <a:rPr lang="en-US" sz="2400" dirty="0" smtClean="0"/>
              <a:t>corporate </a:t>
            </a:r>
            <a:r>
              <a:rPr lang="en-US" sz="2400" dirty="0"/>
              <a:t>activity. </a:t>
            </a:r>
            <a:endParaRPr lang="en-US" sz="2400" dirty="0" smtClean="0"/>
          </a:p>
          <a:p>
            <a:pPr algn="just" eaLnBrk="1" hangingPunct="1">
              <a:defRPr/>
            </a:pPr>
            <a:r>
              <a:rPr lang="en-US" sz="2400" dirty="0" smtClean="0">
                <a:solidFill>
                  <a:srgbClr val="C00000"/>
                </a:solidFill>
              </a:rPr>
              <a:t>We believe it </a:t>
            </a:r>
            <a:r>
              <a:rPr lang="en-US" sz="2400" dirty="0">
                <a:solidFill>
                  <a:srgbClr val="C00000"/>
                </a:solidFill>
              </a:rPr>
              <a:t>is more than sponsorship </a:t>
            </a:r>
            <a:r>
              <a:rPr lang="en-US" sz="2400" dirty="0"/>
              <a:t>– it is a collective and individual commitment to improving the cultural, social and physical environment in which we live and work. </a:t>
            </a:r>
            <a:endParaRPr lang="en-US" sz="2400" dirty="0" smtClean="0"/>
          </a:p>
          <a:p>
            <a:pPr algn="just" eaLnBrk="1" hangingPunct="1">
              <a:defRPr/>
            </a:pPr>
            <a:r>
              <a:rPr lang="en-US" sz="2400" dirty="0" smtClean="0"/>
              <a:t>Our </a:t>
            </a:r>
            <a:r>
              <a:rPr lang="en-US" sz="2400" dirty="0"/>
              <a:t>CSR policy has </a:t>
            </a:r>
            <a:r>
              <a:rPr lang="en-US" sz="2400" dirty="0">
                <a:solidFill>
                  <a:srgbClr val="C00000"/>
                </a:solidFill>
              </a:rPr>
              <a:t>core values </a:t>
            </a:r>
            <a:r>
              <a:rPr lang="en-US" sz="2400" dirty="0"/>
              <a:t>that all </a:t>
            </a:r>
            <a:r>
              <a:rPr lang="en-US" sz="2400" dirty="0" err="1"/>
              <a:t>Waveriders</a:t>
            </a:r>
            <a:r>
              <a:rPr lang="en-US" sz="2400" dirty="0"/>
              <a:t>’ </a:t>
            </a:r>
            <a:r>
              <a:rPr lang="en-US" sz="2400" dirty="0" smtClean="0"/>
              <a:t>stakeholders </a:t>
            </a:r>
            <a:r>
              <a:rPr lang="en-US" sz="2400" dirty="0"/>
              <a:t>including managers and employees should share and be </a:t>
            </a:r>
            <a:r>
              <a:rPr lang="en-US" sz="2400" dirty="0" smtClean="0"/>
              <a:t>committed to implement.</a:t>
            </a:r>
          </a:p>
          <a:p>
            <a:pPr marL="0" indent="0" algn="just" eaLnBrk="1" hangingPunct="1">
              <a:buFont typeface="Arial" charset="0"/>
              <a:buNone/>
              <a:defRPr/>
            </a:pPr>
            <a:r>
              <a:rPr lang="en-US" sz="2400" b="1" dirty="0" smtClean="0">
                <a:solidFill>
                  <a:srgbClr val="C00000"/>
                </a:solidFill>
              </a:rPr>
              <a:t>Core Values:</a:t>
            </a:r>
          </a:p>
          <a:p>
            <a:pPr algn="just" eaLnBrk="1" hangingPunct="1">
              <a:defRPr/>
            </a:pPr>
            <a:r>
              <a:rPr lang="en-US" sz="2400" dirty="0"/>
              <a:t>Contribution to society through our business</a:t>
            </a:r>
            <a:endParaRPr lang="en-GB" sz="2400" dirty="0"/>
          </a:p>
          <a:p>
            <a:pPr algn="just" eaLnBrk="1" hangingPunct="1">
              <a:defRPr/>
            </a:pPr>
            <a:r>
              <a:rPr lang="en-US" sz="2400" dirty="0"/>
              <a:t>Responsible Partnership with Business </a:t>
            </a:r>
            <a:r>
              <a:rPr lang="en-US" sz="2400" dirty="0" smtClean="0"/>
              <a:t>Partners</a:t>
            </a:r>
          </a:p>
          <a:p>
            <a:pPr algn="just" eaLnBrk="1" hangingPunct="1">
              <a:defRPr/>
            </a:pPr>
            <a:r>
              <a:rPr lang="en-US" sz="2400" dirty="0"/>
              <a:t>A Reliable company</a:t>
            </a:r>
            <a:endParaRPr lang="en-GB" sz="2400" dirty="0"/>
          </a:p>
          <a:p>
            <a:pPr marL="0" indent="0" algn="just" eaLnBrk="1" hangingPunct="1">
              <a:buFont typeface="Arial" charset="0"/>
              <a:buNone/>
              <a:defRPr/>
            </a:pPr>
            <a:endParaRPr lang="en-GB" sz="2400" dirty="0"/>
          </a:p>
          <a:p>
            <a:pPr marL="0" indent="0" algn="just" eaLnBrk="1" hangingPunct="1">
              <a:buFont typeface="Arial" charset="0"/>
              <a:buNone/>
              <a:defRPr/>
            </a:pPr>
            <a:endParaRPr lang="en-US" sz="2400" b="1" dirty="0" smtClean="0"/>
          </a:p>
          <a:p>
            <a:pPr algn="just" eaLnBrk="1" hangingPunct="1">
              <a:defRPr/>
            </a:pPr>
            <a:endParaRPr lang="en-GB" sz="2400" dirty="0"/>
          </a:p>
          <a:p>
            <a:pPr marL="0" indent="0" eaLnBrk="1" hangingPunct="1">
              <a:buFont typeface="Arial" charset="0"/>
              <a:buNone/>
              <a:defRPr/>
            </a:pPr>
            <a:endParaRPr lang="en-GB" sz="2400" dirty="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6</a:t>
            </a:fld>
            <a:endParaRPr lang="fr-C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GB" smtClean="0"/>
              <a:t>Waveriders ‘ CSR Core Values</a:t>
            </a:r>
          </a:p>
        </p:txBody>
      </p:sp>
      <p:sp>
        <p:nvSpPr>
          <p:cNvPr id="3" name="Content Placeholder 2"/>
          <p:cNvSpPr>
            <a:spLocks noGrp="1"/>
          </p:cNvSpPr>
          <p:nvPr>
            <p:ph idx="1"/>
          </p:nvPr>
        </p:nvSpPr>
        <p:spPr>
          <a:xfrm>
            <a:off x="457200" y="1600200"/>
            <a:ext cx="8229600" cy="5068888"/>
          </a:xfrm>
        </p:spPr>
        <p:txBody>
          <a:bodyPr/>
          <a:lstStyle/>
          <a:p>
            <a:pPr marL="0" indent="0" eaLnBrk="1" hangingPunct="1">
              <a:buFont typeface="Arial" charset="0"/>
              <a:buNone/>
              <a:defRPr/>
            </a:pPr>
            <a:r>
              <a:rPr lang="en-US" sz="2400" b="1" dirty="0"/>
              <a:t>Contribution to society through our business</a:t>
            </a:r>
            <a:endParaRPr lang="en-GB" sz="2400" dirty="0"/>
          </a:p>
          <a:p>
            <a:pPr algn="just" eaLnBrk="1" hangingPunct="1">
              <a:defRPr/>
            </a:pPr>
            <a:r>
              <a:rPr lang="en-US" sz="2400" dirty="0" err="1"/>
              <a:t>Waveriders</a:t>
            </a:r>
            <a:r>
              <a:rPr lang="en-US" sz="2400" dirty="0"/>
              <a:t> </a:t>
            </a:r>
            <a:r>
              <a:rPr lang="en-US" sz="2400" dirty="0" smtClean="0"/>
              <a:t>will </a:t>
            </a:r>
            <a:r>
              <a:rPr lang="en-US" sz="2400" dirty="0"/>
              <a:t>contribute to the building of a prosperous community by </a:t>
            </a:r>
            <a:r>
              <a:rPr lang="en-US" sz="2400" dirty="0">
                <a:solidFill>
                  <a:srgbClr val="C00000"/>
                </a:solidFill>
              </a:rPr>
              <a:t>providing safe, high-quality products and services</a:t>
            </a:r>
            <a:r>
              <a:rPr lang="en-US" sz="2400" dirty="0"/>
              <a:t> through business activities </a:t>
            </a:r>
            <a:r>
              <a:rPr lang="en-US" sz="2400" dirty="0">
                <a:solidFill>
                  <a:srgbClr val="C00000"/>
                </a:solidFill>
              </a:rPr>
              <a:t>based on its innovation, technology and product development</a:t>
            </a:r>
            <a:r>
              <a:rPr lang="en-US" sz="2400" dirty="0"/>
              <a:t>.</a:t>
            </a:r>
            <a:endParaRPr lang="en-GB" sz="2400" dirty="0"/>
          </a:p>
          <a:p>
            <a:pPr marL="0" indent="0" eaLnBrk="1" hangingPunct="1">
              <a:buFont typeface="Arial" charset="0"/>
              <a:buNone/>
              <a:defRPr/>
            </a:pPr>
            <a:r>
              <a:rPr lang="en-US" sz="2400" dirty="0"/>
              <a:t> </a:t>
            </a:r>
            <a:endParaRPr lang="en-GB" sz="2400" dirty="0"/>
          </a:p>
          <a:p>
            <a:pPr marL="0" indent="0" eaLnBrk="1" hangingPunct="1">
              <a:buFont typeface="Arial" charset="0"/>
              <a:buNone/>
              <a:defRPr/>
            </a:pPr>
            <a:r>
              <a:rPr lang="en-US" sz="2400" b="1" dirty="0"/>
              <a:t>Responsible Partnership with Business Partners</a:t>
            </a:r>
            <a:endParaRPr lang="en-GB" sz="2400" dirty="0"/>
          </a:p>
          <a:p>
            <a:pPr algn="just" eaLnBrk="1" hangingPunct="1">
              <a:defRPr/>
            </a:pPr>
            <a:r>
              <a:rPr lang="en-US" sz="2400" dirty="0" err="1"/>
              <a:t>Waveriders</a:t>
            </a:r>
            <a:r>
              <a:rPr lang="en-US" sz="2400" dirty="0"/>
              <a:t> will make every effort to promote </a:t>
            </a:r>
            <a:r>
              <a:rPr lang="en-US" sz="2400" dirty="0">
                <a:solidFill>
                  <a:srgbClr val="C00000"/>
                </a:solidFill>
              </a:rPr>
              <a:t>fair and sound </a:t>
            </a:r>
            <a:r>
              <a:rPr lang="en-US" sz="2400" dirty="0"/>
              <a:t>business practices among our business partners by fostering a common </a:t>
            </a:r>
            <a:r>
              <a:rPr lang="en-US" sz="2400" dirty="0">
                <a:solidFill>
                  <a:srgbClr val="C00000"/>
                </a:solidFill>
              </a:rPr>
              <a:t>awareness of social responsibility</a:t>
            </a:r>
            <a:r>
              <a:rPr lang="en-US" sz="2400" dirty="0"/>
              <a:t>. We will ensure our business practices are </a:t>
            </a:r>
            <a:r>
              <a:rPr lang="en-US" sz="2400" dirty="0">
                <a:solidFill>
                  <a:srgbClr val="C00000"/>
                </a:solidFill>
              </a:rPr>
              <a:t>ethical</a:t>
            </a:r>
            <a:r>
              <a:rPr lang="en-US" sz="2400" dirty="0"/>
              <a:t> and encourage positive relationships with all of our stakeholders.</a:t>
            </a:r>
            <a:endParaRPr lang="en-GB" sz="2400" dirty="0"/>
          </a:p>
          <a:p>
            <a:pPr marL="0" indent="0" eaLnBrk="1" hangingPunct="1">
              <a:buFont typeface="Arial" charset="0"/>
              <a:buNone/>
              <a:defRPr/>
            </a:pPr>
            <a:endParaRPr lang="en-GB" sz="1100" dirty="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7</a:t>
            </a:fld>
            <a:endParaRPr lang="fr-C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GB" smtClean="0"/>
              <a:t>Waveriders’ CSR Core Values</a:t>
            </a:r>
          </a:p>
        </p:txBody>
      </p:sp>
      <p:sp>
        <p:nvSpPr>
          <p:cNvPr id="3" name="Content Placeholder 2"/>
          <p:cNvSpPr>
            <a:spLocks noGrp="1"/>
          </p:cNvSpPr>
          <p:nvPr>
            <p:ph idx="1"/>
          </p:nvPr>
        </p:nvSpPr>
        <p:spPr>
          <a:xfrm>
            <a:off x="468313" y="1412875"/>
            <a:ext cx="8229600" cy="5256213"/>
          </a:xfrm>
        </p:spPr>
        <p:txBody>
          <a:bodyPr/>
          <a:lstStyle/>
          <a:p>
            <a:pPr marL="0" indent="0" eaLnBrk="1" hangingPunct="1">
              <a:buFont typeface="Arial" charset="0"/>
              <a:buNone/>
              <a:defRPr/>
            </a:pPr>
            <a:r>
              <a:rPr lang="en-US" sz="2400" b="1" dirty="0"/>
              <a:t>A Reliable company</a:t>
            </a:r>
            <a:endParaRPr lang="en-GB" sz="2400" b="1" dirty="0"/>
          </a:p>
          <a:p>
            <a:pPr algn="just" eaLnBrk="1" hangingPunct="1">
              <a:defRPr/>
            </a:pPr>
            <a:r>
              <a:rPr lang="en-US" sz="2400" dirty="0"/>
              <a:t>Our primary mission is to supply products and services that </a:t>
            </a:r>
            <a:r>
              <a:rPr lang="en-US" sz="2400" dirty="0">
                <a:solidFill>
                  <a:srgbClr val="C00000"/>
                </a:solidFill>
              </a:rPr>
              <a:t>meet customers' requirements </a:t>
            </a:r>
            <a:r>
              <a:rPr lang="en-US" sz="2400" dirty="0"/>
              <a:t>by integrating a wide range of innovative technologies.</a:t>
            </a:r>
          </a:p>
          <a:p>
            <a:pPr algn="just" eaLnBrk="1" hangingPunct="1">
              <a:defRPr/>
            </a:pPr>
            <a:r>
              <a:rPr lang="en-US" sz="2400" dirty="0" err="1" smtClean="0"/>
              <a:t>Waveriders</a:t>
            </a:r>
            <a:r>
              <a:rPr lang="en-US" sz="2400" dirty="0" smtClean="0"/>
              <a:t>’ </a:t>
            </a:r>
            <a:r>
              <a:rPr lang="en-US" sz="2400" dirty="0"/>
              <a:t>will make every effort to create </a:t>
            </a:r>
            <a:r>
              <a:rPr lang="en-US" sz="2400" dirty="0">
                <a:solidFill>
                  <a:srgbClr val="C00000"/>
                </a:solidFill>
              </a:rPr>
              <a:t>a pleasant and motivating working environment</a:t>
            </a:r>
            <a:r>
              <a:rPr lang="en-US" sz="2400" dirty="0"/>
              <a:t> for all its employees and to </a:t>
            </a:r>
            <a:r>
              <a:rPr lang="en-US" sz="2400" dirty="0">
                <a:solidFill>
                  <a:srgbClr val="C00000"/>
                </a:solidFill>
              </a:rPr>
              <a:t>fully support those employees </a:t>
            </a:r>
            <a:r>
              <a:rPr lang="en-US" sz="2400" dirty="0"/>
              <a:t>who desire self-fulfillment and self-development through their work in order to match their professional careers with their personal goals.</a:t>
            </a:r>
            <a:endParaRPr lang="en-GB" sz="2400" dirty="0"/>
          </a:p>
          <a:p>
            <a:pPr marL="0" indent="0" eaLnBrk="1" hangingPunct="1">
              <a:buFont typeface="Arial" charset="0"/>
              <a:buNone/>
              <a:defRPr/>
            </a:pPr>
            <a:endParaRPr lang="en-GB" sz="2000" dirty="0"/>
          </a:p>
          <a:p>
            <a:pPr eaLnBrk="1" hangingPunct="1">
              <a:defRPr/>
            </a:pPr>
            <a:endParaRPr lang="en-GB" dirty="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8</a:t>
            </a:fld>
            <a:endParaRPr lang="fr-C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993775"/>
          </a:xfrm>
        </p:spPr>
        <p:txBody>
          <a:bodyPr/>
          <a:lstStyle/>
          <a:p>
            <a:pPr eaLnBrk="1" hangingPunct="1"/>
            <a:r>
              <a:rPr lang="en-GB" smtClean="0"/>
              <a:t>Best practices</a:t>
            </a:r>
          </a:p>
        </p:txBody>
      </p:sp>
      <p:sp>
        <p:nvSpPr>
          <p:cNvPr id="10243" name="Content Placeholder 2"/>
          <p:cNvSpPr>
            <a:spLocks noGrp="1"/>
          </p:cNvSpPr>
          <p:nvPr>
            <p:ph idx="1"/>
          </p:nvPr>
        </p:nvSpPr>
        <p:spPr>
          <a:xfrm>
            <a:off x="457200" y="1341438"/>
            <a:ext cx="8229600" cy="4784725"/>
          </a:xfrm>
        </p:spPr>
        <p:txBody>
          <a:bodyPr/>
          <a:lstStyle/>
          <a:p>
            <a:pPr marL="0" indent="0" algn="ctr" eaLnBrk="1" hangingPunct="1">
              <a:buFont typeface="Arial" charset="0"/>
              <a:buNone/>
            </a:pPr>
            <a:r>
              <a:rPr lang="en-GB" smtClean="0"/>
              <a:t>Yellowfin</a:t>
            </a:r>
          </a:p>
          <a:p>
            <a:pPr marL="0" indent="0" algn="just" eaLnBrk="1" hangingPunct="1">
              <a:buFont typeface="Arial" charset="0"/>
              <a:buNone/>
            </a:pPr>
            <a:r>
              <a:rPr lang="en-GB" b="1" smtClean="0"/>
              <a:t>Issue </a:t>
            </a:r>
          </a:p>
          <a:p>
            <a:pPr marL="0" indent="0" algn="just" eaLnBrk="1" hangingPunct="1">
              <a:buFont typeface="Arial" charset="0"/>
              <a:buNone/>
            </a:pPr>
            <a:r>
              <a:rPr lang="en-GB" sz="2400" smtClean="0"/>
              <a:t>Engine design is very </a:t>
            </a:r>
            <a:r>
              <a:rPr lang="en-GB" sz="2400" b="1" smtClean="0">
                <a:solidFill>
                  <a:srgbClr val="FF0000"/>
                </a:solidFill>
              </a:rPr>
              <a:t>inefficient</a:t>
            </a:r>
            <a:r>
              <a:rPr lang="en-GB" sz="2400" smtClean="0"/>
              <a:t> and misses the opportunity to reduce the impact on the environment in terms of fuel emissions and energy use. In 2002, marine service and shipping consumed £1.14 trillion pounds of oil. Improving efficiency is recognised as key </a:t>
            </a:r>
            <a:r>
              <a:rPr lang="en-GB" sz="2400" b="1" smtClean="0">
                <a:solidFill>
                  <a:srgbClr val="FF0000"/>
                </a:solidFill>
              </a:rPr>
              <a:t>to environmental sustainability </a:t>
            </a:r>
            <a:r>
              <a:rPr lang="en-GB" sz="2400" smtClean="0"/>
              <a:t>in shipping and makes </a:t>
            </a:r>
            <a:r>
              <a:rPr lang="en-GB" sz="2400" b="1" smtClean="0">
                <a:solidFill>
                  <a:srgbClr val="FF0000"/>
                </a:solidFill>
              </a:rPr>
              <a:t>economic</a:t>
            </a:r>
            <a:r>
              <a:rPr lang="en-GB" sz="2400" smtClean="0"/>
              <a:t> sense, with volatile oil prices and concern about the impact of using fossil fuels on </a:t>
            </a:r>
            <a:r>
              <a:rPr lang="en-GB" sz="2400" b="1" smtClean="0">
                <a:solidFill>
                  <a:srgbClr val="FF0000"/>
                </a:solidFill>
              </a:rPr>
              <a:t>climate change. </a:t>
            </a:r>
            <a:r>
              <a:rPr lang="en-GB" sz="2400" smtClean="0"/>
              <a:t>(Article 13, 2006)</a:t>
            </a:r>
          </a:p>
          <a:p>
            <a:pPr marL="0" indent="0" algn="just" eaLnBrk="1" hangingPunct="1">
              <a:buFont typeface="Arial" charset="0"/>
              <a:buNone/>
            </a:pPr>
            <a:endParaRPr lang="en-GB" smtClean="0"/>
          </a:p>
        </p:txBody>
      </p:sp>
      <p:sp>
        <p:nvSpPr>
          <p:cNvPr id="4" name="Slide Number Placeholder 3"/>
          <p:cNvSpPr>
            <a:spLocks noGrp="1"/>
          </p:cNvSpPr>
          <p:nvPr>
            <p:ph type="sldNum" sz="quarter" idx="12"/>
          </p:nvPr>
        </p:nvSpPr>
        <p:spPr/>
        <p:txBody>
          <a:bodyPr/>
          <a:lstStyle/>
          <a:p>
            <a:pPr>
              <a:defRPr/>
            </a:pPr>
            <a:fld id="{6F8824E9-E43D-412F-9C32-3F4CE19DBE16}" type="slidenum">
              <a:rPr lang="fr-CA" smtClean="0"/>
              <a:pPr>
                <a:defRPr/>
              </a:pPr>
              <a:t>9</a:t>
            </a:fld>
            <a:endParaRPr lang="fr-CA"/>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5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640</TotalTime>
  <Words>1087</Words>
  <Application>Microsoft Office PowerPoint</Application>
  <PresentationFormat>On-screen Show (4:3)</PresentationFormat>
  <Paragraphs>128</Paragraphs>
  <Slides>18</Slides>
  <Notes>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153</vt:lpstr>
      <vt:lpstr> Winning Strategy 2  CSR plan</vt:lpstr>
      <vt:lpstr>Agenda</vt:lpstr>
      <vt:lpstr>Definition </vt:lpstr>
      <vt:lpstr>Introduction</vt:lpstr>
      <vt:lpstr>Waveriders’ Corporate Vision</vt:lpstr>
      <vt:lpstr>Waveriders’ CSR Policy</vt:lpstr>
      <vt:lpstr>Waveriders ‘ CSR Core Values</vt:lpstr>
      <vt:lpstr>Waveriders’ CSR Core Values</vt:lpstr>
      <vt:lpstr>Best practices</vt:lpstr>
      <vt:lpstr>Best practices</vt:lpstr>
      <vt:lpstr>Best practices</vt:lpstr>
      <vt:lpstr>Production Department</vt:lpstr>
      <vt:lpstr>Finance Department</vt:lpstr>
      <vt:lpstr>Marketing &amp; Sales Department</vt:lpstr>
      <vt:lpstr>HR CSR Policy</vt:lpstr>
      <vt:lpstr>Slide 16</vt:lpstr>
      <vt:lpstr>Conclusion</vt:lpstr>
      <vt:lpstr>References</vt:lpstr>
    </vt:vector>
  </TitlesOfParts>
  <Company>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Winning Strategies 2</dc:title>
  <dc:creator>emre</dc:creator>
  <cp:lastModifiedBy>Modar</cp:lastModifiedBy>
  <cp:revision>55</cp:revision>
  <dcterms:created xsi:type="dcterms:W3CDTF">2012-02-14T00:21:05Z</dcterms:created>
  <dcterms:modified xsi:type="dcterms:W3CDTF">2012-04-16T13:25:49Z</dcterms:modified>
</cp:coreProperties>
</file>