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78" r:id="rId3"/>
    <p:sldId id="257" r:id="rId4"/>
    <p:sldId id="258" r:id="rId5"/>
    <p:sldId id="259" r:id="rId6"/>
    <p:sldId id="280" r:id="rId7"/>
    <p:sldId id="260" r:id="rId8"/>
    <p:sldId id="268" r:id="rId9"/>
    <p:sldId id="269" r:id="rId10"/>
    <p:sldId id="270" r:id="rId11"/>
    <p:sldId id="271" r:id="rId12"/>
    <p:sldId id="261" r:id="rId13"/>
    <p:sldId id="262" r:id="rId14"/>
    <p:sldId id="265" r:id="rId15"/>
    <p:sldId id="279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9BC6BCD-D6F9-E245-A220-EF03E6CE9257}">
          <p14:sldIdLst>
            <p14:sldId id="256"/>
            <p14:sldId id="278"/>
            <p14:sldId id="257"/>
            <p14:sldId id="258"/>
            <p14:sldId id="259"/>
            <p14:sldId id="280"/>
            <p14:sldId id="260"/>
            <p14:sldId id="268"/>
            <p14:sldId id="269"/>
            <p14:sldId id="270"/>
            <p14:sldId id="271"/>
            <p14:sldId id="261"/>
            <p14:sldId id="262"/>
          </p14:sldIdLst>
        </p14:section>
        <p14:section name="Untitled Section" id="{2A689285-E853-304B-8352-D9696D77A05A}">
          <p14:sldIdLst>
            <p14:sldId id="265"/>
            <p14:sldId id="279"/>
            <p14:sldId id="274"/>
            <p14:sldId id="275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0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3" d="100"/>
          <a:sy n="63" d="100"/>
        </p:scale>
        <p:origin x="-3480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F052DF-DCEE-F946-ADC3-EFA6377CC0DA}" type="doc">
      <dgm:prSet loTypeId="urn:microsoft.com/office/officeart/2005/8/layout/radial6" loCatId="" qsTypeId="urn:microsoft.com/office/officeart/2005/8/quickstyle/3D4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29D20B5-7555-C043-9A96-EF5DADBF2CF0}">
      <dgm:prSet phldrT="[Text]"/>
      <dgm:spPr/>
      <dgm:t>
        <a:bodyPr/>
        <a:lstStyle/>
        <a:p>
          <a:r>
            <a:rPr lang="en-US" dirty="0" smtClean="0"/>
            <a:t>SOPK</a:t>
          </a:r>
          <a:endParaRPr lang="en-US" dirty="0"/>
        </a:p>
      </dgm:t>
    </dgm:pt>
    <dgm:pt modelId="{7C4ED85A-5D3A-9844-B238-5D34686AC24A}" type="parTrans" cxnId="{F63707A3-0781-8A46-BB25-D59F9E0EA8A4}">
      <dgm:prSet/>
      <dgm:spPr/>
      <dgm:t>
        <a:bodyPr/>
        <a:lstStyle/>
        <a:p>
          <a:endParaRPr lang="en-US"/>
        </a:p>
      </dgm:t>
    </dgm:pt>
    <dgm:pt modelId="{B16A9CE3-824E-E34D-9E5D-B5614A525CB1}" type="sibTrans" cxnId="{F63707A3-0781-8A46-BB25-D59F9E0EA8A4}">
      <dgm:prSet/>
      <dgm:spPr/>
      <dgm:t>
        <a:bodyPr/>
        <a:lstStyle/>
        <a:p>
          <a:endParaRPr lang="en-US"/>
        </a:p>
      </dgm:t>
    </dgm:pt>
    <dgm:pt modelId="{6A65D7AF-5A7D-5343-AC50-6F029B2F727C}">
      <dgm:prSet phldrT="[Text]"/>
      <dgm:spPr/>
      <dgm:t>
        <a:bodyPr/>
        <a:lstStyle/>
        <a:p>
          <a:r>
            <a:rPr lang="en-US" dirty="0" smtClean="0"/>
            <a:t>Appreciation for the system</a:t>
          </a:r>
          <a:endParaRPr lang="en-US" dirty="0"/>
        </a:p>
      </dgm:t>
    </dgm:pt>
    <dgm:pt modelId="{33B1F45C-13F3-0B41-B25E-A39642ED8644}" type="parTrans" cxnId="{ADED0D97-A7B2-A54D-907E-19026DE698D6}">
      <dgm:prSet/>
      <dgm:spPr/>
      <dgm:t>
        <a:bodyPr/>
        <a:lstStyle/>
        <a:p>
          <a:endParaRPr lang="en-US"/>
        </a:p>
      </dgm:t>
    </dgm:pt>
    <dgm:pt modelId="{0C72A3CB-F41E-2B45-B600-CF736CBAA586}" type="sibTrans" cxnId="{ADED0D97-A7B2-A54D-907E-19026DE698D6}">
      <dgm:prSet/>
      <dgm:spPr/>
      <dgm:t>
        <a:bodyPr/>
        <a:lstStyle/>
        <a:p>
          <a:endParaRPr lang="en-US"/>
        </a:p>
      </dgm:t>
    </dgm:pt>
    <dgm:pt modelId="{51324297-DF37-E04B-9C38-AC850E59E0ED}">
      <dgm:prSet phldrT="[Text]"/>
      <dgm:spPr/>
      <dgm:t>
        <a:bodyPr/>
        <a:lstStyle/>
        <a:p>
          <a:r>
            <a:rPr lang="en-US" dirty="0" smtClean="0"/>
            <a:t>Knowledge about variation</a:t>
          </a:r>
          <a:endParaRPr lang="en-US" dirty="0"/>
        </a:p>
      </dgm:t>
    </dgm:pt>
    <dgm:pt modelId="{0780C7A3-3A75-C040-B84A-8A4CEB5BA801}" type="parTrans" cxnId="{6BCC7B7E-409D-3A4C-B6D5-CA43998D20A2}">
      <dgm:prSet/>
      <dgm:spPr/>
      <dgm:t>
        <a:bodyPr/>
        <a:lstStyle/>
        <a:p>
          <a:endParaRPr lang="en-US"/>
        </a:p>
      </dgm:t>
    </dgm:pt>
    <dgm:pt modelId="{7FDADD0C-200E-9440-8DF1-3B69F31DDF81}" type="sibTrans" cxnId="{6BCC7B7E-409D-3A4C-B6D5-CA43998D20A2}">
      <dgm:prSet/>
      <dgm:spPr/>
      <dgm:t>
        <a:bodyPr/>
        <a:lstStyle/>
        <a:p>
          <a:endParaRPr lang="en-US"/>
        </a:p>
      </dgm:t>
    </dgm:pt>
    <dgm:pt modelId="{D2429243-F13A-B743-953B-6B1121BB4920}">
      <dgm:prSet phldrT="[Text]"/>
      <dgm:spPr/>
      <dgm:t>
        <a:bodyPr/>
        <a:lstStyle/>
        <a:p>
          <a:r>
            <a:rPr lang="en-US" dirty="0" smtClean="0"/>
            <a:t>Knowledge of Psychology</a:t>
          </a:r>
          <a:endParaRPr lang="en-US" dirty="0"/>
        </a:p>
      </dgm:t>
    </dgm:pt>
    <dgm:pt modelId="{600CD292-058D-E648-A2E9-C1C42FD2119F}" type="parTrans" cxnId="{02DE703B-1C95-734C-97F4-13B45F76D7CC}">
      <dgm:prSet/>
      <dgm:spPr/>
      <dgm:t>
        <a:bodyPr/>
        <a:lstStyle/>
        <a:p>
          <a:endParaRPr lang="en-US"/>
        </a:p>
      </dgm:t>
    </dgm:pt>
    <dgm:pt modelId="{C977AFC8-4EA5-BB4B-942A-45531252E7D3}" type="sibTrans" cxnId="{02DE703B-1C95-734C-97F4-13B45F76D7CC}">
      <dgm:prSet/>
      <dgm:spPr/>
      <dgm:t>
        <a:bodyPr/>
        <a:lstStyle/>
        <a:p>
          <a:endParaRPr lang="en-US"/>
        </a:p>
      </dgm:t>
    </dgm:pt>
    <dgm:pt modelId="{71819443-2814-D34F-A73E-FEFEE459C6B0}">
      <dgm:prSet phldrT="[Text]"/>
      <dgm:spPr/>
      <dgm:t>
        <a:bodyPr/>
        <a:lstStyle/>
        <a:p>
          <a:r>
            <a:rPr lang="en-US" dirty="0" smtClean="0"/>
            <a:t>Theory of Knowledge</a:t>
          </a:r>
          <a:endParaRPr lang="en-US" dirty="0"/>
        </a:p>
      </dgm:t>
    </dgm:pt>
    <dgm:pt modelId="{FE14E231-F3F0-F741-ACEC-C95551FD2DB7}" type="parTrans" cxnId="{E0ED4465-BAFA-F546-84CC-61B0328C795A}">
      <dgm:prSet/>
      <dgm:spPr/>
      <dgm:t>
        <a:bodyPr/>
        <a:lstStyle/>
        <a:p>
          <a:endParaRPr lang="en-US"/>
        </a:p>
      </dgm:t>
    </dgm:pt>
    <dgm:pt modelId="{95F483BB-436F-9F4E-9EB7-4B96428A8DFD}" type="sibTrans" cxnId="{E0ED4465-BAFA-F546-84CC-61B0328C795A}">
      <dgm:prSet/>
      <dgm:spPr/>
      <dgm:t>
        <a:bodyPr/>
        <a:lstStyle/>
        <a:p>
          <a:endParaRPr lang="en-US"/>
        </a:p>
      </dgm:t>
    </dgm:pt>
    <dgm:pt modelId="{181FDB2F-D1F3-6840-88EF-53F1B6CE6B1E}" type="pres">
      <dgm:prSet presAssocID="{05F052DF-DCEE-F946-ADC3-EFA6377CC0D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1DC28C-8F83-D441-BF6A-0189134A93C0}" type="pres">
      <dgm:prSet presAssocID="{429D20B5-7555-C043-9A96-EF5DADBF2CF0}" presName="centerShape" presStyleLbl="node0" presStyleIdx="0" presStyleCnt="1" custScaleX="64988" custScaleY="59787"/>
      <dgm:spPr/>
      <dgm:t>
        <a:bodyPr/>
        <a:lstStyle/>
        <a:p>
          <a:endParaRPr lang="en-US"/>
        </a:p>
      </dgm:t>
    </dgm:pt>
    <dgm:pt modelId="{645B0542-4433-D04B-9A26-E8CC72F0D616}" type="pres">
      <dgm:prSet presAssocID="{6A65D7AF-5A7D-5343-AC50-6F029B2F727C}" presName="node" presStyleLbl="node1" presStyleIdx="0" presStyleCnt="4" custScaleX="1818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9F3623-38D6-D341-A543-53BC7D0BF650}" type="pres">
      <dgm:prSet presAssocID="{6A65D7AF-5A7D-5343-AC50-6F029B2F727C}" presName="dummy" presStyleCnt="0"/>
      <dgm:spPr/>
    </dgm:pt>
    <dgm:pt modelId="{24D8E155-96C9-BA4B-BA9F-47C934735E3D}" type="pres">
      <dgm:prSet presAssocID="{0C72A3CB-F41E-2B45-B600-CF736CBAA586}" presName="sibTrans" presStyleLbl="sibTrans2D1" presStyleIdx="0" presStyleCnt="4"/>
      <dgm:spPr/>
      <dgm:t>
        <a:bodyPr/>
        <a:lstStyle/>
        <a:p>
          <a:endParaRPr lang="en-US"/>
        </a:p>
      </dgm:t>
    </dgm:pt>
    <dgm:pt modelId="{90E40E80-E48F-8D4B-88D3-09257DF09EEE}" type="pres">
      <dgm:prSet presAssocID="{51324297-DF37-E04B-9C38-AC850E59E0ED}" presName="node" presStyleLbl="node1" presStyleIdx="1" presStyleCnt="4" custScaleX="1646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EFAB24-622F-FE47-BAB3-C83E9BF95D29}" type="pres">
      <dgm:prSet presAssocID="{51324297-DF37-E04B-9C38-AC850E59E0ED}" presName="dummy" presStyleCnt="0"/>
      <dgm:spPr/>
    </dgm:pt>
    <dgm:pt modelId="{D1123BD2-C910-054F-A2EE-93DEE354F9D8}" type="pres">
      <dgm:prSet presAssocID="{7FDADD0C-200E-9440-8DF1-3B69F31DDF81}" presName="sibTrans" presStyleLbl="sibTrans2D1" presStyleIdx="1" presStyleCnt="4"/>
      <dgm:spPr/>
      <dgm:t>
        <a:bodyPr/>
        <a:lstStyle/>
        <a:p>
          <a:endParaRPr lang="en-US"/>
        </a:p>
      </dgm:t>
    </dgm:pt>
    <dgm:pt modelId="{900046C1-1C20-9249-BA5E-33C889461E78}" type="pres">
      <dgm:prSet presAssocID="{D2429243-F13A-B743-953B-6B1121BB4920}" presName="node" presStyleLbl="node1" presStyleIdx="2" presStyleCnt="4" custScaleX="190882" custScaleY="1074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03591D-D32D-9F4A-A59F-C55E1004F493}" type="pres">
      <dgm:prSet presAssocID="{D2429243-F13A-B743-953B-6B1121BB4920}" presName="dummy" presStyleCnt="0"/>
      <dgm:spPr/>
    </dgm:pt>
    <dgm:pt modelId="{F87427E0-F47B-FB4A-983C-6B859A215400}" type="pres">
      <dgm:prSet presAssocID="{C977AFC8-4EA5-BB4B-942A-45531252E7D3}" presName="sibTrans" presStyleLbl="sibTrans2D1" presStyleIdx="2" presStyleCnt="4"/>
      <dgm:spPr/>
      <dgm:t>
        <a:bodyPr/>
        <a:lstStyle/>
        <a:p>
          <a:endParaRPr lang="en-US"/>
        </a:p>
      </dgm:t>
    </dgm:pt>
    <dgm:pt modelId="{2F5D8B2B-3CD2-884B-98F7-9BCD8427D479}" type="pres">
      <dgm:prSet presAssocID="{71819443-2814-D34F-A73E-FEFEE459C6B0}" presName="node" presStyleLbl="node1" presStyleIdx="3" presStyleCnt="4" custScaleX="1720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3B058A-9A68-A342-9D15-F5669BFFC117}" type="pres">
      <dgm:prSet presAssocID="{71819443-2814-D34F-A73E-FEFEE459C6B0}" presName="dummy" presStyleCnt="0"/>
      <dgm:spPr/>
    </dgm:pt>
    <dgm:pt modelId="{7F6EE89C-49DA-A947-AA2C-AF62D7F12BE2}" type="pres">
      <dgm:prSet presAssocID="{95F483BB-436F-9F4E-9EB7-4B96428A8DFD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FDDCE230-34E5-6A42-98D2-1A2C4BAE4A90}" type="presOf" srcId="{95F483BB-436F-9F4E-9EB7-4B96428A8DFD}" destId="{7F6EE89C-49DA-A947-AA2C-AF62D7F12BE2}" srcOrd="0" destOrd="0" presId="urn:microsoft.com/office/officeart/2005/8/layout/radial6"/>
    <dgm:cxn modelId="{6BCC7B7E-409D-3A4C-B6D5-CA43998D20A2}" srcId="{429D20B5-7555-C043-9A96-EF5DADBF2CF0}" destId="{51324297-DF37-E04B-9C38-AC850E59E0ED}" srcOrd="1" destOrd="0" parTransId="{0780C7A3-3A75-C040-B84A-8A4CEB5BA801}" sibTransId="{7FDADD0C-200E-9440-8DF1-3B69F31DDF81}"/>
    <dgm:cxn modelId="{02DE703B-1C95-734C-97F4-13B45F76D7CC}" srcId="{429D20B5-7555-C043-9A96-EF5DADBF2CF0}" destId="{D2429243-F13A-B743-953B-6B1121BB4920}" srcOrd="2" destOrd="0" parTransId="{600CD292-058D-E648-A2E9-C1C42FD2119F}" sibTransId="{C977AFC8-4EA5-BB4B-942A-45531252E7D3}"/>
    <dgm:cxn modelId="{667D76BA-2E02-3A44-BA13-AEF332AEBC37}" type="presOf" srcId="{05F052DF-DCEE-F946-ADC3-EFA6377CC0DA}" destId="{181FDB2F-D1F3-6840-88EF-53F1B6CE6B1E}" srcOrd="0" destOrd="0" presId="urn:microsoft.com/office/officeart/2005/8/layout/radial6"/>
    <dgm:cxn modelId="{1A220614-CC93-5B47-8EB3-7A912A06175C}" type="presOf" srcId="{D2429243-F13A-B743-953B-6B1121BB4920}" destId="{900046C1-1C20-9249-BA5E-33C889461E78}" srcOrd="0" destOrd="0" presId="urn:microsoft.com/office/officeart/2005/8/layout/radial6"/>
    <dgm:cxn modelId="{E0ED4465-BAFA-F546-84CC-61B0328C795A}" srcId="{429D20B5-7555-C043-9A96-EF5DADBF2CF0}" destId="{71819443-2814-D34F-A73E-FEFEE459C6B0}" srcOrd="3" destOrd="0" parTransId="{FE14E231-F3F0-F741-ACEC-C95551FD2DB7}" sibTransId="{95F483BB-436F-9F4E-9EB7-4B96428A8DFD}"/>
    <dgm:cxn modelId="{2A7E35B1-56B4-794E-9716-191AA2E21989}" type="presOf" srcId="{C977AFC8-4EA5-BB4B-942A-45531252E7D3}" destId="{F87427E0-F47B-FB4A-983C-6B859A215400}" srcOrd="0" destOrd="0" presId="urn:microsoft.com/office/officeart/2005/8/layout/radial6"/>
    <dgm:cxn modelId="{7BB7BE37-0F06-694C-93C8-A054F85B4036}" type="presOf" srcId="{51324297-DF37-E04B-9C38-AC850E59E0ED}" destId="{90E40E80-E48F-8D4B-88D3-09257DF09EEE}" srcOrd="0" destOrd="0" presId="urn:microsoft.com/office/officeart/2005/8/layout/radial6"/>
    <dgm:cxn modelId="{6DBA97C6-5249-1E45-B565-8BEE9BDA42B6}" type="presOf" srcId="{429D20B5-7555-C043-9A96-EF5DADBF2CF0}" destId="{811DC28C-8F83-D441-BF6A-0189134A93C0}" srcOrd="0" destOrd="0" presId="urn:microsoft.com/office/officeart/2005/8/layout/radial6"/>
    <dgm:cxn modelId="{8D173E9E-4D6A-7D4B-876B-1F8DA3504293}" type="presOf" srcId="{6A65D7AF-5A7D-5343-AC50-6F029B2F727C}" destId="{645B0542-4433-D04B-9A26-E8CC72F0D616}" srcOrd="0" destOrd="0" presId="urn:microsoft.com/office/officeart/2005/8/layout/radial6"/>
    <dgm:cxn modelId="{AEADEB54-0FC3-554D-AE18-47C365663A11}" type="presOf" srcId="{7FDADD0C-200E-9440-8DF1-3B69F31DDF81}" destId="{D1123BD2-C910-054F-A2EE-93DEE354F9D8}" srcOrd="0" destOrd="0" presId="urn:microsoft.com/office/officeart/2005/8/layout/radial6"/>
    <dgm:cxn modelId="{ADED0D97-A7B2-A54D-907E-19026DE698D6}" srcId="{429D20B5-7555-C043-9A96-EF5DADBF2CF0}" destId="{6A65D7AF-5A7D-5343-AC50-6F029B2F727C}" srcOrd="0" destOrd="0" parTransId="{33B1F45C-13F3-0B41-B25E-A39642ED8644}" sibTransId="{0C72A3CB-F41E-2B45-B600-CF736CBAA586}"/>
    <dgm:cxn modelId="{F63707A3-0781-8A46-BB25-D59F9E0EA8A4}" srcId="{05F052DF-DCEE-F946-ADC3-EFA6377CC0DA}" destId="{429D20B5-7555-C043-9A96-EF5DADBF2CF0}" srcOrd="0" destOrd="0" parTransId="{7C4ED85A-5D3A-9844-B238-5D34686AC24A}" sibTransId="{B16A9CE3-824E-E34D-9E5D-B5614A525CB1}"/>
    <dgm:cxn modelId="{DBD08411-8651-D046-AD48-D6AA90D14E3E}" type="presOf" srcId="{0C72A3CB-F41E-2B45-B600-CF736CBAA586}" destId="{24D8E155-96C9-BA4B-BA9F-47C934735E3D}" srcOrd="0" destOrd="0" presId="urn:microsoft.com/office/officeart/2005/8/layout/radial6"/>
    <dgm:cxn modelId="{0B1E2CB5-492A-8447-889F-40DD3C0F5D9B}" type="presOf" srcId="{71819443-2814-D34F-A73E-FEFEE459C6B0}" destId="{2F5D8B2B-3CD2-884B-98F7-9BCD8427D479}" srcOrd="0" destOrd="0" presId="urn:microsoft.com/office/officeart/2005/8/layout/radial6"/>
    <dgm:cxn modelId="{B299F582-E888-0242-A7C1-410EE63C71F6}" type="presParOf" srcId="{181FDB2F-D1F3-6840-88EF-53F1B6CE6B1E}" destId="{811DC28C-8F83-D441-BF6A-0189134A93C0}" srcOrd="0" destOrd="0" presId="urn:microsoft.com/office/officeart/2005/8/layout/radial6"/>
    <dgm:cxn modelId="{D29BEBB9-B221-D846-B6F3-1D3AAE23CD3D}" type="presParOf" srcId="{181FDB2F-D1F3-6840-88EF-53F1B6CE6B1E}" destId="{645B0542-4433-D04B-9A26-E8CC72F0D616}" srcOrd="1" destOrd="0" presId="urn:microsoft.com/office/officeart/2005/8/layout/radial6"/>
    <dgm:cxn modelId="{453F2471-DE6C-304A-8562-E013065D971B}" type="presParOf" srcId="{181FDB2F-D1F3-6840-88EF-53F1B6CE6B1E}" destId="{299F3623-38D6-D341-A543-53BC7D0BF650}" srcOrd="2" destOrd="0" presId="urn:microsoft.com/office/officeart/2005/8/layout/radial6"/>
    <dgm:cxn modelId="{775C9B6B-3FE1-C64B-B124-5B18233E9C6F}" type="presParOf" srcId="{181FDB2F-D1F3-6840-88EF-53F1B6CE6B1E}" destId="{24D8E155-96C9-BA4B-BA9F-47C934735E3D}" srcOrd="3" destOrd="0" presId="urn:microsoft.com/office/officeart/2005/8/layout/radial6"/>
    <dgm:cxn modelId="{4D0445EB-1A44-404A-8468-A4D784AC8B8D}" type="presParOf" srcId="{181FDB2F-D1F3-6840-88EF-53F1B6CE6B1E}" destId="{90E40E80-E48F-8D4B-88D3-09257DF09EEE}" srcOrd="4" destOrd="0" presId="urn:microsoft.com/office/officeart/2005/8/layout/radial6"/>
    <dgm:cxn modelId="{A53F45CA-05FB-0945-A24F-788693026DDC}" type="presParOf" srcId="{181FDB2F-D1F3-6840-88EF-53F1B6CE6B1E}" destId="{07EFAB24-622F-FE47-BAB3-C83E9BF95D29}" srcOrd="5" destOrd="0" presId="urn:microsoft.com/office/officeart/2005/8/layout/radial6"/>
    <dgm:cxn modelId="{3FC75C27-18C9-DB41-B080-B1F44CE94EFC}" type="presParOf" srcId="{181FDB2F-D1F3-6840-88EF-53F1B6CE6B1E}" destId="{D1123BD2-C910-054F-A2EE-93DEE354F9D8}" srcOrd="6" destOrd="0" presId="urn:microsoft.com/office/officeart/2005/8/layout/radial6"/>
    <dgm:cxn modelId="{4063DDC2-FA28-D744-A528-0893854831B5}" type="presParOf" srcId="{181FDB2F-D1F3-6840-88EF-53F1B6CE6B1E}" destId="{900046C1-1C20-9249-BA5E-33C889461E78}" srcOrd="7" destOrd="0" presId="urn:microsoft.com/office/officeart/2005/8/layout/radial6"/>
    <dgm:cxn modelId="{D238E454-8FA8-C340-8EE6-111C653AFC87}" type="presParOf" srcId="{181FDB2F-D1F3-6840-88EF-53F1B6CE6B1E}" destId="{3A03591D-D32D-9F4A-A59F-C55E1004F493}" srcOrd="8" destOrd="0" presId="urn:microsoft.com/office/officeart/2005/8/layout/radial6"/>
    <dgm:cxn modelId="{0A95A5A1-D16A-3D49-B1F2-95EDF699E60C}" type="presParOf" srcId="{181FDB2F-D1F3-6840-88EF-53F1B6CE6B1E}" destId="{F87427E0-F47B-FB4A-983C-6B859A215400}" srcOrd="9" destOrd="0" presId="urn:microsoft.com/office/officeart/2005/8/layout/radial6"/>
    <dgm:cxn modelId="{146C5ED6-7BFF-7244-8C0C-F57A322C8BDB}" type="presParOf" srcId="{181FDB2F-D1F3-6840-88EF-53F1B6CE6B1E}" destId="{2F5D8B2B-3CD2-884B-98F7-9BCD8427D479}" srcOrd="10" destOrd="0" presId="urn:microsoft.com/office/officeart/2005/8/layout/radial6"/>
    <dgm:cxn modelId="{3B32DA22-DF03-B943-B3D1-874829D4A1FB}" type="presParOf" srcId="{181FDB2F-D1F3-6840-88EF-53F1B6CE6B1E}" destId="{933B058A-9A68-A342-9D15-F5669BFFC117}" srcOrd="11" destOrd="0" presId="urn:microsoft.com/office/officeart/2005/8/layout/radial6"/>
    <dgm:cxn modelId="{06F952CE-7CB5-984C-819E-2970B454F78F}" type="presParOf" srcId="{181FDB2F-D1F3-6840-88EF-53F1B6CE6B1E}" destId="{7F6EE89C-49DA-A947-AA2C-AF62D7F12BE2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6EE89C-49DA-A947-AA2C-AF62D7F12BE2}">
      <dsp:nvSpPr>
        <dsp:cNvPr id="0" name=""/>
        <dsp:cNvSpPr/>
      </dsp:nvSpPr>
      <dsp:spPr>
        <a:xfrm>
          <a:off x="2937458" y="354453"/>
          <a:ext cx="2463435" cy="2463435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7427E0-F47B-FB4A-983C-6B859A215400}">
      <dsp:nvSpPr>
        <dsp:cNvPr id="0" name=""/>
        <dsp:cNvSpPr/>
      </dsp:nvSpPr>
      <dsp:spPr>
        <a:xfrm>
          <a:off x="2937458" y="354453"/>
          <a:ext cx="2463435" cy="2463435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123BD2-C910-054F-A2EE-93DEE354F9D8}">
      <dsp:nvSpPr>
        <dsp:cNvPr id="0" name=""/>
        <dsp:cNvSpPr/>
      </dsp:nvSpPr>
      <dsp:spPr>
        <a:xfrm>
          <a:off x="2937458" y="354453"/>
          <a:ext cx="2463435" cy="2463435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D8E155-96C9-BA4B-BA9F-47C934735E3D}">
      <dsp:nvSpPr>
        <dsp:cNvPr id="0" name=""/>
        <dsp:cNvSpPr/>
      </dsp:nvSpPr>
      <dsp:spPr>
        <a:xfrm>
          <a:off x="2937458" y="354453"/>
          <a:ext cx="2463435" cy="2463435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1DC28C-8F83-D441-BF6A-0189134A93C0}">
      <dsp:nvSpPr>
        <dsp:cNvPr id="0" name=""/>
        <dsp:cNvSpPr/>
      </dsp:nvSpPr>
      <dsp:spPr>
        <a:xfrm>
          <a:off x="3800706" y="1247189"/>
          <a:ext cx="736940" cy="67796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SOPK</a:t>
          </a:r>
          <a:endParaRPr lang="en-US" sz="1700" kern="1200" dirty="0"/>
        </a:p>
      </dsp:txBody>
      <dsp:txXfrm>
        <a:off x="3908628" y="1346474"/>
        <a:ext cx="521096" cy="479393"/>
      </dsp:txXfrm>
    </dsp:sp>
    <dsp:sp modelId="{645B0542-4433-D04B-9A26-E8CC72F0D616}">
      <dsp:nvSpPr>
        <dsp:cNvPr id="0" name=""/>
        <dsp:cNvSpPr/>
      </dsp:nvSpPr>
      <dsp:spPr>
        <a:xfrm>
          <a:off x="3447361" y="-13858"/>
          <a:ext cx="1443630" cy="79377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Appreciation for the system</a:t>
          </a:r>
          <a:endParaRPr lang="en-US" sz="1200" kern="1200" dirty="0"/>
        </a:p>
      </dsp:txBody>
      <dsp:txXfrm>
        <a:off x="3658776" y="102388"/>
        <a:ext cx="1020800" cy="561282"/>
      </dsp:txXfrm>
    </dsp:sp>
    <dsp:sp modelId="{90E40E80-E48F-8D4B-88D3-09257DF09EEE}">
      <dsp:nvSpPr>
        <dsp:cNvPr id="0" name=""/>
        <dsp:cNvSpPr/>
      </dsp:nvSpPr>
      <dsp:spPr>
        <a:xfrm>
          <a:off x="4718759" y="1189283"/>
          <a:ext cx="1307117" cy="79377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Knowledge about variation</a:t>
          </a:r>
          <a:endParaRPr lang="en-US" sz="1200" kern="1200" dirty="0"/>
        </a:p>
      </dsp:txBody>
      <dsp:txXfrm>
        <a:off x="4910182" y="1305529"/>
        <a:ext cx="924271" cy="561282"/>
      </dsp:txXfrm>
    </dsp:sp>
    <dsp:sp modelId="{900046C1-1C20-9249-BA5E-33C889461E78}">
      <dsp:nvSpPr>
        <dsp:cNvPr id="0" name=""/>
        <dsp:cNvSpPr/>
      </dsp:nvSpPr>
      <dsp:spPr>
        <a:xfrm>
          <a:off x="3411589" y="2362726"/>
          <a:ext cx="1515173" cy="853173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Knowledge of Psychology</a:t>
          </a:r>
          <a:endParaRPr lang="en-US" sz="1200" kern="1200" dirty="0"/>
        </a:p>
      </dsp:txBody>
      <dsp:txXfrm>
        <a:off x="3633481" y="2487670"/>
        <a:ext cx="1071389" cy="603285"/>
      </dsp:txXfrm>
    </dsp:sp>
    <dsp:sp modelId="{2F5D8B2B-3CD2-884B-98F7-9BCD8427D479}">
      <dsp:nvSpPr>
        <dsp:cNvPr id="0" name=""/>
        <dsp:cNvSpPr/>
      </dsp:nvSpPr>
      <dsp:spPr>
        <a:xfrm>
          <a:off x="2283098" y="1189283"/>
          <a:ext cx="1365872" cy="79377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Theory of Knowledge</a:t>
          </a:r>
          <a:endParaRPr lang="en-US" sz="1200" kern="1200" dirty="0"/>
        </a:p>
      </dsp:txBody>
      <dsp:txXfrm>
        <a:off x="2483125" y="1305529"/>
        <a:ext cx="965818" cy="5612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15E21-1424-3848-BFBB-C323783FD7C6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2E58FC-68F5-D149-88F4-84B124834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41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E58FC-68F5-D149-88F4-84B1248348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566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buClr>
                <a:schemeClr val="bg1"/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buClr>
                <a:schemeClr val="bg1"/>
              </a:buClr>
              <a:defRPr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600"/>
              </a:spcBef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15.02.2012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bsnews.com/stories/2005/03/24/60II/main682830.shtml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Promotions and Firing Policy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2599534"/>
          </a:xfrm>
        </p:spPr>
        <p:txBody>
          <a:bodyPr>
            <a:normAutofit fontScale="92500" lnSpcReduction="20000"/>
          </a:bodyPr>
          <a:lstStyle/>
          <a:p>
            <a:endParaRPr lang="en-US" sz="2800" b="1" dirty="0" smtClean="0"/>
          </a:p>
          <a:p>
            <a:r>
              <a:rPr lang="en-US" sz="2800" b="1" dirty="0" smtClean="0"/>
              <a:t>Team A2  </a:t>
            </a:r>
          </a:p>
          <a:p>
            <a:r>
              <a:rPr lang="en-US" sz="2800" dirty="0" smtClean="0"/>
              <a:t>                                                         Nikunj</a:t>
            </a:r>
          </a:p>
          <a:p>
            <a:r>
              <a:rPr lang="en-US" sz="2800" dirty="0" smtClean="0"/>
              <a:t>                                                        Emre </a:t>
            </a:r>
          </a:p>
          <a:p>
            <a:r>
              <a:rPr lang="en-US" sz="2800" dirty="0" smtClean="0"/>
              <a:t>                                                        Emre </a:t>
            </a:r>
          </a:p>
          <a:p>
            <a:r>
              <a:rPr lang="en-US" sz="2800" dirty="0" smtClean="0"/>
              <a:t>                                                         Aydan</a:t>
            </a:r>
          </a:p>
          <a:p>
            <a:r>
              <a:rPr lang="en-US" sz="2800" dirty="0" smtClean="0"/>
              <a:t>                                                          Modar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07108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Appreciation for The System &amp; Deming’s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“Create </a:t>
            </a:r>
            <a:r>
              <a:rPr lang="en-US" sz="2400" dirty="0"/>
              <a:t>constancy of purpose toward improvement of product and </a:t>
            </a:r>
            <a:r>
              <a:rPr lang="en-US" sz="2400" dirty="0" smtClean="0"/>
              <a:t>service” (Rule 1), (Deming, 1993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r>
              <a:rPr lang="en-US" sz="2400" dirty="0" smtClean="0"/>
              <a:t>“Adopt </a:t>
            </a:r>
            <a:r>
              <a:rPr lang="en-US" sz="2400" dirty="0"/>
              <a:t>the new </a:t>
            </a:r>
            <a:r>
              <a:rPr lang="en-US" sz="2400" dirty="0" smtClean="0"/>
              <a:t>philosophy” (Rule 2), (Deming, 1993)</a:t>
            </a:r>
          </a:p>
          <a:p>
            <a:r>
              <a:rPr lang="en-US" sz="2400" dirty="0" smtClean="0"/>
              <a:t>“Cease </a:t>
            </a:r>
            <a:r>
              <a:rPr lang="en-US" sz="2400" dirty="0"/>
              <a:t>dependence on inspection to achieve </a:t>
            </a:r>
            <a:r>
              <a:rPr lang="en-US" sz="2400" dirty="0" smtClean="0"/>
              <a:t>quality” (Rule 3), (Deming, 1993</a:t>
            </a:r>
            <a:r>
              <a:rPr lang="en-US" sz="2400" dirty="0" smtClean="0"/>
              <a:t>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377312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Appreciation for The System &amp; Deming’s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“Break </a:t>
            </a:r>
            <a:r>
              <a:rPr lang="en-US" sz="2400" dirty="0"/>
              <a:t>down barriers between </a:t>
            </a:r>
            <a:r>
              <a:rPr lang="en-US" sz="2400" dirty="0" smtClean="0"/>
              <a:t>departments” (Rule 9), (Deming, 1993)</a:t>
            </a:r>
          </a:p>
          <a:p>
            <a:endParaRPr lang="en-US" sz="2400" dirty="0" smtClean="0"/>
          </a:p>
          <a:p>
            <a:r>
              <a:rPr lang="en-US" sz="2400" dirty="0" smtClean="0"/>
              <a:t>“</a:t>
            </a:r>
            <a:r>
              <a:rPr lang="en-US" sz="2400" dirty="0"/>
              <a:t>Remove barriers that rob people in </a:t>
            </a:r>
            <a:r>
              <a:rPr lang="en-US" sz="2400" dirty="0" smtClean="0"/>
              <a:t>management” (Rule 12), (Deming, 1993)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6223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 of Psychology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Deming believes that the most important motivation comes from inside the person</a:t>
            </a:r>
          </a:p>
          <a:p>
            <a:r>
              <a:rPr lang="en-US" sz="2400" dirty="0" smtClean="0"/>
              <a:t>Intrinsic motivation is the driving force for people to seek  innovation and the improvement</a:t>
            </a:r>
          </a:p>
          <a:p>
            <a:r>
              <a:rPr lang="en-US" sz="2400" dirty="0" smtClean="0"/>
              <a:t>Deming indicates that focusing on extrinsic motivational method has a destructive affect on intrinsic motivation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                                                             (Deming, 1994)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00825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Knowledge of Psychology &amp; Deming’s </a:t>
            </a:r>
            <a:r>
              <a:rPr lang="en-US" dirty="0" smtClean="0"/>
              <a:t>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“Drive out fear” (Rule 8), (Deming, 1986)</a:t>
            </a:r>
            <a:endParaRPr lang="en-US" sz="2400" dirty="0"/>
          </a:p>
          <a:p>
            <a:r>
              <a:rPr lang="en-US" sz="2400" dirty="0" smtClean="0"/>
              <a:t>According to Deming’s rule 8; “ People are born with a need for relationships with other people, and need for love and esteem by others” (Deming, 1986)</a:t>
            </a:r>
          </a:p>
          <a:p>
            <a:r>
              <a:rPr lang="en-GB" sz="2400" dirty="0">
                <a:latin typeface="Calibri" charset="0"/>
              </a:rPr>
              <a:t>Management by fear as counter- productive in the long term, because it prevents workers from acting in the organization's best interests. (Hillmer, 1997)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058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 of Knowledge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7"/>
            <a:ext cx="8308975" cy="355799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Knowledge is not possible without theory (Deming, 1993)</a:t>
            </a:r>
          </a:p>
          <a:p>
            <a:r>
              <a:rPr lang="en-US" sz="2400" dirty="0" smtClean="0"/>
              <a:t>Theory helps organizations to understand the cause and effect relationship</a:t>
            </a:r>
          </a:p>
          <a:p>
            <a:r>
              <a:rPr lang="en-US" sz="2400" dirty="0" smtClean="0"/>
              <a:t>Without theory experience teaches nothing (Maguad, 2010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r>
              <a:rPr lang="en-US" sz="2400" dirty="0" smtClean="0"/>
              <a:t>Practice is </a:t>
            </a:r>
            <a:r>
              <a:rPr lang="en-US" sz="2400" smtClean="0"/>
              <a:t>permanent </a:t>
            </a:r>
            <a:r>
              <a:rPr lang="en-US" sz="2400" smtClean="0"/>
              <a:t>with </a:t>
            </a:r>
            <a:r>
              <a:rPr lang="en-US" sz="2400" dirty="0" smtClean="0"/>
              <a:t>theory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317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-228600"/>
            <a:ext cx="7772400" cy="1470025"/>
          </a:xfrm>
        </p:spPr>
        <p:txBody>
          <a:bodyPr/>
          <a:lstStyle/>
          <a:p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Knowledge of Variation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33400" y="48006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09600" y="61722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 flipH="1" flipV="1">
            <a:off x="838200" y="5181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 flipH="1" flipV="1">
            <a:off x="3657600" y="541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 flipH="1" flipV="1">
            <a:off x="32766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 flipH="1" flipV="1">
            <a:off x="2362200" y="601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 flipH="1" flipV="1">
            <a:off x="1905000" y="5486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 flipH="1" flipV="1">
            <a:off x="1447800" y="4953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 flipH="1" flipV="1">
            <a:off x="2743200" y="4953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381000" y="18288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57200" y="32004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 flipH="1" flipV="1">
            <a:off x="685800" y="220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 flipH="1" flipV="1">
            <a:off x="3505200" y="2438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 flipH="1" flipV="1">
            <a:off x="3124200" y="3352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 flipH="1" flipV="1">
            <a:off x="2286000" y="3276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 flipH="1" flipV="1">
            <a:off x="1752600" y="2514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 flipH="1" flipV="1">
            <a:off x="1295400" y="1981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 flipH="1" flipV="1">
            <a:off x="2590800" y="1600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1905000" y="3581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Special causes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1371600" y="63246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Common cause/Normal</a:t>
            </a:r>
            <a:endParaRPr lang="en-GB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6248400" y="20574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248400" y="342900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 flipH="1" flipV="1">
            <a:off x="8534400" y="2667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 flipH="1" flipV="1">
            <a:off x="8153400" y="3276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/>
          <p:cNvSpPr/>
          <p:nvPr/>
        </p:nvSpPr>
        <p:spPr>
          <a:xfrm flipH="1" flipV="1">
            <a:off x="7239000" y="3276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 flipH="1" flipV="1">
            <a:off x="6781800" y="274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 flipH="1" flipV="1">
            <a:off x="6324600" y="220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 flipH="1" flipV="1">
            <a:off x="7620000" y="220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/>
          <p:cNvCxnSpPr>
            <a:stCxn id="18" idx="1"/>
            <a:endCxn id="23" idx="6"/>
          </p:cNvCxnSpPr>
          <p:nvPr/>
        </p:nvCxnSpPr>
        <p:spPr>
          <a:xfrm flipV="1">
            <a:off x="750841" y="2019300"/>
            <a:ext cx="544559" cy="2555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23" idx="7"/>
            <a:endCxn id="22" idx="2"/>
          </p:cNvCxnSpPr>
          <p:nvPr/>
        </p:nvCxnSpPr>
        <p:spPr>
          <a:xfrm>
            <a:off x="1306559" y="2046241"/>
            <a:ext cx="522241" cy="506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22" idx="1"/>
            <a:endCxn id="21" idx="3"/>
          </p:cNvCxnSpPr>
          <p:nvPr/>
        </p:nvCxnSpPr>
        <p:spPr>
          <a:xfrm>
            <a:off x="1817641" y="2579641"/>
            <a:ext cx="533400" cy="708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21" idx="3"/>
            <a:endCxn id="24" idx="0"/>
          </p:cNvCxnSpPr>
          <p:nvPr/>
        </p:nvCxnSpPr>
        <p:spPr>
          <a:xfrm flipV="1">
            <a:off x="2351041" y="1676400"/>
            <a:ext cx="277859" cy="1611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24" idx="1"/>
            <a:endCxn id="20" idx="4"/>
          </p:cNvCxnSpPr>
          <p:nvPr/>
        </p:nvCxnSpPr>
        <p:spPr>
          <a:xfrm>
            <a:off x="2655841" y="1665241"/>
            <a:ext cx="506459" cy="1687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20" idx="3"/>
            <a:endCxn id="19" idx="0"/>
          </p:cNvCxnSpPr>
          <p:nvPr/>
        </p:nvCxnSpPr>
        <p:spPr>
          <a:xfrm flipV="1">
            <a:off x="3189241" y="2514600"/>
            <a:ext cx="354059" cy="849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9" idx="3"/>
            <a:endCxn id="14" idx="7"/>
          </p:cNvCxnSpPr>
          <p:nvPr/>
        </p:nvCxnSpPr>
        <p:spPr>
          <a:xfrm flipV="1">
            <a:off x="903241" y="5018041"/>
            <a:ext cx="555718" cy="1747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14" idx="1"/>
            <a:endCxn id="13" idx="4"/>
          </p:cNvCxnSpPr>
          <p:nvPr/>
        </p:nvCxnSpPr>
        <p:spPr>
          <a:xfrm>
            <a:off x="1512841" y="5018041"/>
            <a:ext cx="430259" cy="468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13" idx="3"/>
            <a:endCxn id="12" idx="5"/>
          </p:cNvCxnSpPr>
          <p:nvPr/>
        </p:nvCxnSpPr>
        <p:spPr>
          <a:xfrm>
            <a:off x="1970041" y="5497559"/>
            <a:ext cx="403318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12" idx="3"/>
            <a:endCxn id="15" idx="7"/>
          </p:cNvCxnSpPr>
          <p:nvPr/>
        </p:nvCxnSpPr>
        <p:spPr>
          <a:xfrm flipV="1">
            <a:off x="2427241" y="5018041"/>
            <a:ext cx="327118" cy="10129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15" idx="1"/>
            <a:endCxn id="11" idx="2"/>
          </p:cNvCxnSpPr>
          <p:nvPr/>
        </p:nvCxnSpPr>
        <p:spPr>
          <a:xfrm>
            <a:off x="2808241" y="5018041"/>
            <a:ext cx="544559" cy="10398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11" idx="1"/>
            <a:endCxn id="10" idx="7"/>
          </p:cNvCxnSpPr>
          <p:nvPr/>
        </p:nvCxnSpPr>
        <p:spPr>
          <a:xfrm flipV="1">
            <a:off x="3341641" y="5475241"/>
            <a:ext cx="327118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724400" y="35052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4800600" y="48768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 flipH="1" flipV="1">
            <a:off x="5029200" y="3886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Oval 76"/>
          <p:cNvSpPr/>
          <p:nvPr/>
        </p:nvSpPr>
        <p:spPr>
          <a:xfrm flipH="1" flipV="1">
            <a:off x="7848600" y="4114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Oval 77"/>
          <p:cNvSpPr/>
          <p:nvPr/>
        </p:nvSpPr>
        <p:spPr>
          <a:xfrm flipH="1" flipV="1">
            <a:off x="6629400" y="4953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Oval 78"/>
          <p:cNvSpPr/>
          <p:nvPr/>
        </p:nvSpPr>
        <p:spPr>
          <a:xfrm flipH="1" flipV="1">
            <a:off x="6096000" y="4191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Oval 79"/>
          <p:cNvSpPr/>
          <p:nvPr/>
        </p:nvSpPr>
        <p:spPr>
          <a:xfrm flipH="1" flipV="1">
            <a:off x="5638800" y="3657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Oval 80"/>
          <p:cNvSpPr/>
          <p:nvPr/>
        </p:nvSpPr>
        <p:spPr>
          <a:xfrm flipH="1" flipV="1">
            <a:off x="6934200" y="3276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2" name="Straight Connector 81"/>
          <p:cNvCxnSpPr>
            <a:stCxn id="76" idx="1"/>
            <a:endCxn id="80" idx="6"/>
          </p:cNvCxnSpPr>
          <p:nvPr/>
        </p:nvCxnSpPr>
        <p:spPr>
          <a:xfrm flipV="1">
            <a:off x="5094241" y="3695700"/>
            <a:ext cx="544559" cy="2555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80" idx="7"/>
            <a:endCxn id="79" idx="2"/>
          </p:cNvCxnSpPr>
          <p:nvPr/>
        </p:nvCxnSpPr>
        <p:spPr>
          <a:xfrm>
            <a:off x="5649959" y="3722641"/>
            <a:ext cx="522241" cy="506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79" idx="1"/>
            <a:endCxn id="78" idx="3"/>
          </p:cNvCxnSpPr>
          <p:nvPr/>
        </p:nvCxnSpPr>
        <p:spPr>
          <a:xfrm>
            <a:off x="6161041" y="4256041"/>
            <a:ext cx="533400" cy="708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78" idx="3"/>
            <a:endCxn id="81" idx="0"/>
          </p:cNvCxnSpPr>
          <p:nvPr/>
        </p:nvCxnSpPr>
        <p:spPr>
          <a:xfrm flipV="1">
            <a:off x="6694441" y="3352800"/>
            <a:ext cx="277859" cy="1611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81" idx="1"/>
          </p:cNvCxnSpPr>
          <p:nvPr/>
        </p:nvCxnSpPr>
        <p:spPr>
          <a:xfrm>
            <a:off x="6999241" y="3341641"/>
            <a:ext cx="506459" cy="1687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endCxn id="77" idx="0"/>
          </p:cNvCxnSpPr>
          <p:nvPr/>
        </p:nvCxnSpPr>
        <p:spPr>
          <a:xfrm flipV="1">
            <a:off x="7532641" y="4191000"/>
            <a:ext cx="354059" cy="8493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43" idx="5"/>
            <a:endCxn id="42" idx="6"/>
          </p:cNvCxnSpPr>
          <p:nvPr/>
        </p:nvCxnSpPr>
        <p:spPr>
          <a:xfrm>
            <a:off x="6335759" y="2220959"/>
            <a:ext cx="446041" cy="5603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42" idx="7"/>
            <a:endCxn id="41" idx="3"/>
          </p:cNvCxnSpPr>
          <p:nvPr/>
        </p:nvCxnSpPr>
        <p:spPr>
          <a:xfrm>
            <a:off x="6792959" y="2808241"/>
            <a:ext cx="511082" cy="479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41" idx="3"/>
            <a:endCxn id="44" idx="0"/>
          </p:cNvCxnSpPr>
          <p:nvPr/>
        </p:nvCxnSpPr>
        <p:spPr>
          <a:xfrm flipV="1">
            <a:off x="7304041" y="2286000"/>
            <a:ext cx="354059" cy="10017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44" idx="3"/>
            <a:endCxn id="40" idx="2"/>
          </p:cNvCxnSpPr>
          <p:nvPr/>
        </p:nvCxnSpPr>
        <p:spPr>
          <a:xfrm>
            <a:off x="7685041" y="2220959"/>
            <a:ext cx="544559" cy="1093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40" idx="2"/>
            <a:endCxn id="39" idx="2"/>
          </p:cNvCxnSpPr>
          <p:nvPr/>
        </p:nvCxnSpPr>
        <p:spPr>
          <a:xfrm flipV="1">
            <a:off x="8229600" y="2705100"/>
            <a:ext cx="38100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Oval 97"/>
          <p:cNvSpPr/>
          <p:nvPr/>
        </p:nvSpPr>
        <p:spPr>
          <a:xfrm flipH="1" flipV="1">
            <a:off x="7467600" y="5029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TextBox 100"/>
          <p:cNvSpPr txBox="1"/>
          <p:nvPr/>
        </p:nvSpPr>
        <p:spPr>
          <a:xfrm>
            <a:off x="4038600" y="1676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UCL</a:t>
            </a:r>
            <a:endParaRPr lang="en-GB" dirty="0"/>
          </a:p>
        </p:txBody>
      </p:sp>
      <p:sp>
        <p:nvSpPr>
          <p:cNvPr id="102" name="TextBox 101"/>
          <p:cNvSpPr txBox="1"/>
          <p:nvPr/>
        </p:nvSpPr>
        <p:spPr>
          <a:xfrm>
            <a:off x="0" y="464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UCL</a:t>
            </a:r>
            <a:endParaRPr lang="en-GB" dirty="0"/>
          </a:p>
        </p:txBody>
      </p:sp>
      <p:sp>
        <p:nvSpPr>
          <p:cNvPr id="103" name="TextBox 102"/>
          <p:cNvSpPr txBox="1"/>
          <p:nvPr/>
        </p:nvSpPr>
        <p:spPr>
          <a:xfrm>
            <a:off x="4114800" y="3352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UCL</a:t>
            </a:r>
            <a:endParaRPr lang="en-GB" dirty="0"/>
          </a:p>
        </p:txBody>
      </p:sp>
      <p:sp>
        <p:nvSpPr>
          <p:cNvPr id="104" name="TextBox 103"/>
          <p:cNvSpPr txBox="1"/>
          <p:nvPr/>
        </p:nvSpPr>
        <p:spPr>
          <a:xfrm>
            <a:off x="4114800" y="2971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LCL</a:t>
            </a:r>
            <a:endParaRPr lang="en-GB" dirty="0"/>
          </a:p>
        </p:txBody>
      </p:sp>
      <p:sp>
        <p:nvSpPr>
          <p:cNvPr id="105" name="TextBox 104"/>
          <p:cNvSpPr txBox="1"/>
          <p:nvPr/>
        </p:nvSpPr>
        <p:spPr>
          <a:xfrm>
            <a:off x="0" y="5943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LCL</a:t>
            </a:r>
            <a:endParaRPr lang="en-GB" dirty="0"/>
          </a:p>
        </p:txBody>
      </p:sp>
      <p:sp>
        <p:nvSpPr>
          <p:cNvPr id="106" name="TextBox 105"/>
          <p:cNvSpPr txBox="1"/>
          <p:nvPr/>
        </p:nvSpPr>
        <p:spPr>
          <a:xfrm>
            <a:off x="4267200" y="4724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LCL</a:t>
            </a:r>
            <a:endParaRPr lang="en-GB" dirty="0"/>
          </a:p>
        </p:txBody>
      </p:sp>
      <p:sp>
        <p:nvSpPr>
          <p:cNvPr id="107" name="TextBox 106"/>
          <p:cNvSpPr txBox="1"/>
          <p:nvPr/>
        </p:nvSpPr>
        <p:spPr>
          <a:xfrm>
            <a:off x="5334000" y="1905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UCL 2</a:t>
            </a:r>
            <a:endParaRPr lang="en-GB" dirty="0"/>
          </a:p>
        </p:txBody>
      </p:sp>
      <p:sp>
        <p:nvSpPr>
          <p:cNvPr id="108" name="TextBox 107"/>
          <p:cNvSpPr txBox="1"/>
          <p:nvPr/>
        </p:nvSpPr>
        <p:spPr>
          <a:xfrm>
            <a:off x="6019800" y="53340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Promoted Employees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4612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to Deming’s deadly diseases, evaluation of performance (annual review) in general has a bad effect on the employee’s moral and the organizational culture as a whole.</a:t>
            </a:r>
          </a:p>
          <a:p>
            <a:r>
              <a:rPr lang="en-US" dirty="0" smtClean="0"/>
              <a:t>However, this </a:t>
            </a:r>
            <a:r>
              <a:rPr lang="en-US" dirty="0" err="1" smtClean="0"/>
              <a:t>approach</a:t>
            </a:r>
            <a:r>
              <a:rPr lang="en-US" dirty="0" smtClean="0"/>
              <a:t> might not be right for all companies at a particular time, but sometimes it might be the right choice at the right 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334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you…      Questions</a:t>
            </a:r>
            <a:r>
              <a:rPr lang="en-US" dirty="0" smtClean="0"/>
              <a:t>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862118"/>
            <a:ext cx="8308975" cy="338628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095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  <a:hlinkClick r:id="rId2"/>
              </a:rPr>
              <a:t>http://www.cbsnews.com/stories/2005/03/24/60II/main682830.</a:t>
            </a:r>
            <a:r>
              <a:rPr lang="en-US" dirty="0" smtClean="0">
                <a:solidFill>
                  <a:srgbClr val="FF0000"/>
                </a:solidFill>
                <a:hlinkClick r:id="rId2"/>
              </a:rPr>
              <a:t>shtml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/>
              <a:t>Berry, B. (2011) </a:t>
            </a:r>
            <a:r>
              <a:rPr lang="en-GB" dirty="0">
                <a:latin typeface="Calibri" charset="0"/>
              </a:rPr>
              <a:t>The link between Deming’s Theory of Profound Knowledge and Systems </a:t>
            </a:r>
            <a:r>
              <a:rPr lang="en-GB" dirty="0" smtClean="0">
                <a:latin typeface="Calibri" charset="0"/>
              </a:rPr>
              <a:t>Thinking</a:t>
            </a:r>
            <a:endParaRPr lang="en-US" dirty="0" smtClean="0"/>
          </a:p>
          <a:p>
            <a:r>
              <a:rPr lang="en-US" dirty="0" smtClean="0"/>
              <a:t>Deming</a:t>
            </a:r>
            <a:r>
              <a:rPr lang="en-US" dirty="0"/>
              <a:t>, W. E. (</a:t>
            </a:r>
            <a:r>
              <a:rPr lang="en-US" dirty="0" smtClean="0"/>
              <a:t>1986) </a:t>
            </a:r>
            <a:r>
              <a:rPr lang="en-US" i="1" dirty="0"/>
              <a:t>Out of the crisis, </a:t>
            </a:r>
            <a:r>
              <a:rPr lang="en-US" dirty="0"/>
              <a:t>Cambridge: Massachusetts Institute of </a:t>
            </a:r>
            <a:r>
              <a:rPr lang="en-US" dirty="0" smtClean="0"/>
              <a:t>Technology</a:t>
            </a:r>
          </a:p>
          <a:p>
            <a:r>
              <a:rPr lang="en-US" dirty="0" smtClean="0"/>
              <a:t>Deming, W. E. (1994) </a:t>
            </a:r>
            <a:r>
              <a:rPr lang="en-US" i="1" dirty="0" smtClean="0"/>
              <a:t>Out of the crisis, </a:t>
            </a:r>
            <a:r>
              <a:rPr lang="en-US" dirty="0" smtClean="0"/>
              <a:t>Cambridge: Massachusetts Institute of Technology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696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>
                <a:latin typeface="Calibri" charset="0"/>
              </a:rPr>
              <a:t> </a:t>
            </a:r>
            <a:r>
              <a:rPr lang="en-GB" dirty="0" smtClean="0">
                <a:latin typeface="Calibri" charset="0"/>
              </a:rPr>
              <a:t>Grote, D. (2002), Forced Ranking: Behind the Scenes, Published in Across the Board Magazine, December Issue, pp: 2-16</a:t>
            </a:r>
            <a:endParaRPr lang="en-GB" dirty="0" smtClean="0">
              <a:latin typeface="Calibri" charset="0"/>
            </a:endParaRPr>
          </a:p>
          <a:p>
            <a:r>
              <a:rPr lang="en-GB" dirty="0" smtClean="0">
                <a:latin typeface="Calibri" charset="0"/>
              </a:rPr>
              <a:t>Maguad, B. , A. (2010</a:t>
            </a:r>
            <a:r>
              <a:rPr lang="en-GB" dirty="0" smtClean="0">
                <a:latin typeface="+mj-lt"/>
              </a:rPr>
              <a:t>) Deming’s </a:t>
            </a:r>
            <a:r>
              <a:rPr lang="en-GB" dirty="0">
                <a:latin typeface="+mj-lt"/>
              </a:rPr>
              <a:t>‘</a:t>
            </a:r>
            <a:r>
              <a:rPr lang="en-GB" dirty="0" smtClean="0">
                <a:latin typeface="+mj-lt"/>
              </a:rPr>
              <a:t>Profound Knowledge’</a:t>
            </a:r>
            <a:r>
              <a:rPr lang="en-GB" dirty="0">
                <a:latin typeface="+mj-lt"/>
              </a:rPr>
              <a:t>: </a:t>
            </a:r>
            <a:r>
              <a:rPr lang="en-GB" dirty="0" smtClean="0">
                <a:latin typeface="+mj-lt"/>
              </a:rPr>
              <a:t>Implications for Higher Education,  </a:t>
            </a:r>
            <a:r>
              <a:rPr lang="en-GB" i="1" dirty="0" smtClean="0">
                <a:latin typeface="+mj-lt"/>
              </a:rPr>
              <a:t>Proceeding of ASBBS</a:t>
            </a:r>
            <a:r>
              <a:rPr lang="en-GB" dirty="0" smtClean="0">
                <a:latin typeface="+mj-lt"/>
              </a:rPr>
              <a:t>, 17, 1, pp: 664-668</a:t>
            </a:r>
          </a:p>
          <a:p>
            <a:r>
              <a:rPr lang="en-GB" dirty="0" smtClean="0">
                <a:latin typeface="+mj-lt"/>
              </a:rPr>
              <a:t>Management Solution, LLC (2010), Deming’s System of Profound Knowledge-Appreciation of a System</a:t>
            </a:r>
          </a:p>
          <a:p>
            <a:r>
              <a:rPr lang="en-US" dirty="0" smtClean="0"/>
              <a:t>Unite the Union </a:t>
            </a:r>
            <a:r>
              <a:rPr lang="en-US" dirty="0"/>
              <a:t>(2011) </a:t>
            </a:r>
            <a:r>
              <a:rPr lang="en-US" i="1" dirty="0"/>
              <a:t>Forced Ranking in Performance </a:t>
            </a:r>
            <a:r>
              <a:rPr lang="en-US" i="1" dirty="0" smtClean="0"/>
              <a:t>Management</a:t>
            </a:r>
          </a:p>
          <a:p>
            <a:r>
              <a:rPr lang="en-GB" dirty="0">
                <a:latin typeface="Calibri" charset="0"/>
              </a:rPr>
              <a:t>Steven </a:t>
            </a:r>
            <a:r>
              <a:rPr lang="en-GB" dirty="0" err="1">
                <a:latin typeface="Calibri" charset="0"/>
              </a:rPr>
              <a:t>Hillmer</a:t>
            </a:r>
            <a:r>
              <a:rPr lang="en-GB" dirty="0">
                <a:latin typeface="Calibri" charset="0"/>
              </a:rPr>
              <a:t>, University of Kansas, Journal of quality management, vol:2 no:2, pp. 171-189, 1997</a:t>
            </a:r>
          </a:p>
          <a:p>
            <a:endParaRPr lang="en-US" i="1" dirty="0"/>
          </a:p>
          <a:p>
            <a:endParaRPr lang="en-GB" dirty="0"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634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Who is Jack Welch?</a:t>
            </a:r>
          </a:p>
          <a:p>
            <a:r>
              <a:rPr lang="en-US" sz="2400" dirty="0" smtClean="0"/>
              <a:t>Jack Welch’s Statement</a:t>
            </a:r>
          </a:p>
          <a:p>
            <a:r>
              <a:rPr lang="en-US" sz="2400" dirty="0" smtClean="0"/>
              <a:t>Deming’s System of Profound Knowledge</a:t>
            </a:r>
          </a:p>
          <a:p>
            <a:r>
              <a:rPr lang="en-US" sz="2400" dirty="0" smtClean="0"/>
              <a:t>The relation between System of Profound Knowledge &amp; Deming’s 14 principles</a:t>
            </a:r>
          </a:p>
          <a:p>
            <a:r>
              <a:rPr lang="en-US" sz="2400" dirty="0" smtClean="0"/>
              <a:t>Conclusion</a:t>
            </a:r>
          </a:p>
          <a:p>
            <a:r>
              <a:rPr lang="en-US" sz="2400" dirty="0" smtClean="0"/>
              <a:t>References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06577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Jack Welch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45775"/>
            <a:ext cx="8308975" cy="3502624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Jack Welch was the Chairman and CEO of General Electric between 1981 and </a:t>
            </a:r>
            <a:r>
              <a:rPr lang="en-US" sz="2600" dirty="0" smtClean="0"/>
              <a:t>2001</a:t>
            </a:r>
            <a:endParaRPr lang="en-US" sz="2600" dirty="0" smtClean="0"/>
          </a:p>
          <a:p>
            <a:r>
              <a:rPr lang="en-US" sz="2600" dirty="0" smtClean="0"/>
              <a:t>The company’s value rose 4000% during his career in GE and made GE one of the most valuable company in the world.</a:t>
            </a:r>
          </a:p>
          <a:p>
            <a:r>
              <a:rPr lang="en-US" sz="2600" dirty="0"/>
              <a:t>K</a:t>
            </a:r>
            <a:r>
              <a:rPr lang="en-US" sz="2600" dirty="0" smtClean="0"/>
              <a:t>nown as a Six Sigma </a:t>
            </a:r>
            <a:r>
              <a:rPr lang="en-US" sz="2600" dirty="0" smtClean="0"/>
              <a:t>Guru</a:t>
            </a:r>
            <a:endParaRPr lang="en-US" sz="2600" dirty="0" smtClean="0"/>
          </a:p>
          <a:p>
            <a:pPr marL="0" indent="0">
              <a:buNone/>
            </a:pPr>
            <a:r>
              <a:rPr lang="en-US" sz="2400" dirty="0" smtClean="0"/>
              <a:t>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</a:t>
            </a:r>
            <a:r>
              <a:rPr lang="en-US" sz="2400" dirty="0" smtClean="0"/>
              <a:t>   www.cbsnews.com  (2005)</a:t>
            </a:r>
          </a:p>
        </p:txBody>
      </p:sp>
    </p:spTree>
    <p:extLst>
      <p:ext uri="{BB962C8B-B14F-4D97-AF65-F5344CB8AC3E}">
        <p14:creationId xmlns:p14="http://schemas.microsoft.com/office/powerpoint/2010/main" val="2565787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Jack Welch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80096"/>
            <a:ext cx="8308975" cy="3468303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In 2001 Jack Welch, then CEO of GE Corporation and Six Sigma Guru made the following statement</a:t>
            </a:r>
            <a:r>
              <a:rPr lang="en-US" sz="2400" dirty="0" smtClean="0"/>
              <a:t>: “</a:t>
            </a:r>
            <a:r>
              <a:rPr lang="en-US" sz="2400" dirty="0"/>
              <a:t>A company that bets its future on its people must remove the lower 10%...and keep removing it every </a:t>
            </a:r>
            <a:r>
              <a:rPr lang="en-US" sz="2400" dirty="0" smtClean="0"/>
              <a:t>year “</a:t>
            </a:r>
          </a:p>
          <a:p>
            <a:r>
              <a:rPr lang="en-US" sz="2400" dirty="0" smtClean="0"/>
              <a:t>His policy based on selecting the right people which is called “Forced Ranking System”</a:t>
            </a:r>
          </a:p>
          <a:p>
            <a:pPr marL="2286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 smtClean="0"/>
              <a:t>                                                                                         (Union, 2011)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35142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Jack Welch’s Statement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Annually out of 10 people;</a:t>
            </a:r>
          </a:p>
          <a:p>
            <a:r>
              <a:rPr lang="en-US" sz="2400" dirty="0" smtClean="0"/>
              <a:t>2 persons should be promoted</a:t>
            </a:r>
          </a:p>
          <a:p>
            <a:r>
              <a:rPr lang="en-US" sz="2400" dirty="0" smtClean="0"/>
              <a:t>7 persons should remain the way they are</a:t>
            </a:r>
          </a:p>
          <a:p>
            <a:r>
              <a:rPr lang="en-US" sz="2400" dirty="0" smtClean="0"/>
              <a:t>1 person (ranked at the bottom) should be fired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                                                                                      (Union, 2011)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75878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Forced Ranking System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GE’s </a:t>
            </a:r>
            <a:r>
              <a:rPr lang="en-US" sz="2400" dirty="0"/>
              <a:t>not alone. Ranking employees is everyday practice at highly admired companies like Microsoft, Cisco Systems, Hewlett Packard, and Sun Microsystems </a:t>
            </a:r>
            <a:endParaRPr lang="en-US" sz="2400" dirty="0" smtClean="0"/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                                                                                         (Grote, 2002)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542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Deming’s System of Profound </a:t>
            </a:r>
            <a:r>
              <a:rPr lang="en-US" dirty="0" smtClean="0"/>
              <a:t>Knowledge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131865"/>
              </p:ext>
            </p:extLst>
          </p:nvPr>
        </p:nvGraphicFramePr>
        <p:xfrm>
          <a:off x="415925" y="2808492"/>
          <a:ext cx="8308975" cy="3202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54304" y="656507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71319" y="6278860"/>
            <a:ext cx="2107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(Deming, 1994)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0809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Appreciation for The System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Appreciating a system is an understanding of the overall processes involving suppliers, producers, and customers (or recipients/consumers) of goods and </a:t>
            </a:r>
            <a:r>
              <a:rPr lang="en-US" sz="2400" dirty="0" smtClean="0"/>
              <a:t>services (Management Solutions, LLC, 2010)</a:t>
            </a:r>
          </a:p>
          <a:p>
            <a:endParaRPr lang="en-US" sz="2400" dirty="0" smtClean="0"/>
          </a:p>
          <a:p>
            <a:r>
              <a:rPr lang="en-US" sz="2400" dirty="0" smtClean="0"/>
              <a:t>Feedback plays a significant role for appreciation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01895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Appreciation for The System</a:t>
            </a:r>
            <a:br>
              <a:rPr lang="en-US" dirty="0"/>
            </a:br>
            <a:endParaRPr lang="en-US" dirty="0"/>
          </a:p>
        </p:txBody>
      </p:sp>
      <p:pic>
        <p:nvPicPr>
          <p:cNvPr id="5" name="Content Placeholder 4" descr="system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303" r="-29303"/>
          <a:stretch>
            <a:fillRect/>
          </a:stretch>
        </p:blipFill>
        <p:spPr>
          <a:xfrm>
            <a:off x="415925" y="2755900"/>
            <a:ext cx="8308975" cy="3492500"/>
          </a:xfrm>
        </p:spPr>
      </p:pic>
    </p:spTree>
    <p:extLst>
      <p:ext uri="{BB962C8B-B14F-4D97-AF65-F5344CB8AC3E}">
        <p14:creationId xmlns:p14="http://schemas.microsoft.com/office/powerpoint/2010/main" val="516641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</TotalTime>
  <Words>864</Words>
  <Application>Microsoft Macintosh PowerPoint</Application>
  <PresentationFormat>On-screen Show (4:3)</PresentationFormat>
  <Paragraphs>106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Expo</vt:lpstr>
      <vt:lpstr>Promotions and Firing Policy  </vt:lpstr>
      <vt:lpstr>Agenda </vt:lpstr>
      <vt:lpstr>Jack Welch </vt:lpstr>
      <vt:lpstr>   Jack Welch </vt:lpstr>
      <vt:lpstr>Jack Welch’s Statement </vt:lpstr>
      <vt:lpstr>Forced Ranking System </vt:lpstr>
      <vt:lpstr>  Deming’s System of Profound Knowledge </vt:lpstr>
      <vt:lpstr>Appreciation for The System </vt:lpstr>
      <vt:lpstr>Appreciation for The System </vt:lpstr>
      <vt:lpstr>Appreciation for The System &amp; Deming’s Principles</vt:lpstr>
      <vt:lpstr>Appreciation for The System &amp; Deming’s Principles</vt:lpstr>
      <vt:lpstr>Knowledge of Psychology  </vt:lpstr>
      <vt:lpstr> Knowledge of Psychology &amp; Deming’s Principles</vt:lpstr>
      <vt:lpstr>Theory of Knowledge </vt:lpstr>
      <vt:lpstr>Knowledge of Variation</vt:lpstr>
      <vt:lpstr>Conclusion </vt:lpstr>
      <vt:lpstr>Thank you…      Questions? </vt:lpstr>
      <vt:lpstr>References </vt:lpstr>
      <vt:lpstr>References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Promotions and Firing Policy  </dc:title>
  <dc:creator>emre aksoy</dc:creator>
  <cp:lastModifiedBy>emre aksoy</cp:lastModifiedBy>
  <cp:revision>31</cp:revision>
  <dcterms:created xsi:type="dcterms:W3CDTF">2012-02-12T14:57:46Z</dcterms:created>
  <dcterms:modified xsi:type="dcterms:W3CDTF">2012-02-15T11:47:42Z</dcterms:modified>
</cp:coreProperties>
</file>