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8" r:id="rId3"/>
    <p:sldId id="257" r:id="rId4"/>
    <p:sldId id="270" r:id="rId5"/>
    <p:sldId id="259" r:id="rId6"/>
    <p:sldId id="263" r:id="rId7"/>
    <p:sldId id="267" r:id="rId8"/>
    <p:sldId id="264" r:id="rId9"/>
    <p:sldId id="266" r:id="rId10"/>
    <p:sldId id="269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83513" autoAdjust="0"/>
  </p:normalViewPr>
  <p:slideViewPr>
    <p:cSldViewPr>
      <p:cViewPr>
        <p:scale>
          <a:sx n="75" d="100"/>
          <a:sy n="75" d="100"/>
        </p:scale>
        <p:origin x="-100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2A36F7-01CC-45B2-AC14-77EABE30A0C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C7E758-3ADF-4D9A-A6A5-7CC70BCFB017}">
      <dgm:prSet phldrT="[Texto]" custT="1"/>
      <dgm:spPr/>
      <dgm:t>
        <a:bodyPr/>
        <a:lstStyle/>
        <a:p>
          <a:r>
            <a:rPr lang="en-US" sz="1600" dirty="0" smtClean="0"/>
            <a:t>Elements of performance appraisal</a:t>
          </a:r>
          <a:endParaRPr lang="en-US" sz="1600" dirty="0"/>
        </a:p>
      </dgm:t>
    </dgm:pt>
    <dgm:pt modelId="{ED27724C-1BE3-4B46-AA7F-BB2E7AB13A31}" type="parTrans" cxnId="{8ECF7B0D-8F5B-4A80-B446-0CFD139D999B}">
      <dgm:prSet/>
      <dgm:spPr/>
      <dgm:t>
        <a:bodyPr/>
        <a:lstStyle/>
        <a:p>
          <a:endParaRPr lang="en-US"/>
        </a:p>
      </dgm:t>
    </dgm:pt>
    <dgm:pt modelId="{9CA5BDCA-946F-4289-995E-55597A2A3105}" type="sibTrans" cxnId="{8ECF7B0D-8F5B-4A80-B446-0CFD139D999B}">
      <dgm:prSet/>
      <dgm:spPr/>
      <dgm:t>
        <a:bodyPr/>
        <a:lstStyle/>
        <a:p>
          <a:endParaRPr lang="en-US"/>
        </a:p>
      </dgm:t>
    </dgm:pt>
    <dgm:pt modelId="{22B8FFE0-C939-4BF5-8428-341385173437}">
      <dgm:prSet phldrT="[Texto]" custT="1"/>
      <dgm:spPr/>
      <dgm:t>
        <a:bodyPr/>
        <a:lstStyle/>
        <a:p>
          <a:r>
            <a:rPr lang="en-US" sz="1600" dirty="0" smtClean="0"/>
            <a:t>Measurement </a:t>
          </a:r>
          <a:endParaRPr lang="en-US" sz="1600" dirty="0"/>
        </a:p>
      </dgm:t>
    </dgm:pt>
    <dgm:pt modelId="{A83BA3AE-AFB3-4AF0-B845-59ED9EF00ABA}" type="parTrans" cxnId="{F69D11A5-B1CE-4CFC-95D0-AECD4AED7188}">
      <dgm:prSet/>
      <dgm:spPr/>
      <dgm:t>
        <a:bodyPr/>
        <a:lstStyle/>
        <a:p>
          <a:endParaRPr lang="en-US"/>
        </a:p>
      </dgm:t>
    </dgm:pt>
    <dgm:pt modelId="{B56A08A1-777D-4F2D-AFC3-F33757DE6745}" type="sibTrans" cxnId="{F69D11A5-B1CE-4CFC-95D0-AECD4AED7188}">
      <dgm:prSet/>
      <dgm:spPr/>
      <dgm:t>
        <a:bodyPr/>
        <a:lstStyle/>
        <a:p>
          <a:endParaRPr lang="en-US" sz="1600"/>
        </a:p>
      </dgm:t>
    </dgm:pt>
    <dgm:pt modelId="{D9F3ADA0-EB1D-4C4B-A286-FB5BDB7A6313}">
      <dgm:prSet phldrT="[Texto]" custT="1"/>
      <dgm:spPr/>
      <dgm:t>
        <a:bodyPr/>
        <a:lstStyle/>
        <a:p>
          <a:r>
            <a:rPr lang="en-US" sz="1600" dirty="0" smtClean="0"/>
            <a:t>Feedback</a:t>
          </a:r>
          <a:endParaRPr lang="en-US" sz="1600" dirty="0"/>
        </a:p>
      </dgm:t>
    </dgm:pt>
    <dgm:pt modelId="{7B162CD3-4C8D-4D72-BEB6-90BBC9E34224}" type="parTrans" cxnId="{27E31C9D-8533-4478-8E86-45A70F8B5FE9}">
      <dgm:prSet/>
      <dgm:spPr/>
      <dgm:t>
        <a:bodyPr/>
        <a:lstStyle/>
        <a:p>
          <a:endParaRPr lang="en-US"/>
        </a:p>
      </dgm:t>
    </dgm:pt>
    <dgm:pt modelId="{5EC330F8-DBAC-4136-BB13-02DF48DA5E26}" type="sibTrans" cxnId="{27E31C9D-8533-4478-8E86-45A70F8B5FE9}">
      <dgm:prSet/>
      <dgm:spPr/>
      <dgm:t>
        <a:bodyPr/>
        <a:lstStyle/>
        <a:p>
          <a:endParaRPr lang="en-US" sz="1600"/>
        </a:p>
      </dgm:t>
    </dgm:pt>
    <dgm:pt modelId="{1ADB1AF4-F40D-40C9-8313-257E4064FE43}">
      <dgm:prSet phldrT="[Texto]" custT="1"/>
      <dgm:spPr/>
      <dgm:t>
        <a:bodyPr/>
        <a:lstStyle/>
        <a:p>
          <a:r>
            <a:rPr lang="en-US" sz="1600" dirty="0" smtClean="0"/>
            <a:t>Exchange of  view </a:t>
          </a:r>
          <a:endParaRPr lang="en-US" sz="1600" dirty="0"/>
        </a:p>
      </dgm:t>
    </dgm:pt>
    <dgm:pt modelId="{7D2FBF02-DCAF-4C0E-A772-9A6AF748F8C0}" type="parTrans" cxnId="{9AC8A8E7-E65F-4D81-A4D1-18EA3E4E221A}">
      <dgm:prSet/>
      <dgm:spPr/>
      <dgm:t>
        <a:bodyPr/>
        <a:lstStyle/>
        <a:p>
          <a:endParaRPr lang="en-US"/>
        </a:p>
      </dgm:t>
    </dgm:pt>
    <dgm:pt modelId="{AE2DAF4A-5196-429C-95FF-BCB7F6927E03}" type="sibTrans" cxnId="{9AC8A8E7-E65F-4D81-A4D1-18EA3E4E221A}">
      <dgm:prSet/>
      <dgm:spPr/>
      <dgm:t>
        <a:bodyPr/>
        <a:lstStyle/>
        <a:p>
          <a:endParaRPr lang="en-US" sz="1600"/>
        </a:p>
      </dgm:t>
    </dgm:pt>
    <dgm:pt modelId="{1945DDEA-88D8-4AEB-B2B7-11C949C54CAF}">
      <dgm:prSet phldrT="[Texto]" custT="1"/>
      <dgm:spPr/>
      <dgm:t>
        <a:bodyPr/>
        <a:lstStyle/>
        <a:p>
          <a:r>
            <a:rPr lang="en-US" sz="1600" dirty="0" smtClean="0"/>
            <a:t>Positive  reinforcement  </a:t>
          </a:r>
          <a:endParaRPr lang="en-US" sz="1600" dirty="0"/>
        </a:p>
      </dgm:t>
    </dgm:pt>
    <dgm:pt modelId="{89637633-EBD5-4797-B046-2E25014F93F7}" type="parTrans" cxnId="{B617EEB1-3D3D-4CEC-A43B-8A7ACF19660B}">
      <dgm:prSet/>
      <dgm:spPr/>
      <dgm:t>
        <a:bodyPr/>
        <a:lstStyle/>
        <a:p>
          <a:endParaRPr lang="en-US"/>
        </a:p>
      </dgm:t>
    </dgm:pt>
    <dgm:pt modelId="{6DA868C3-7DD4-4E8A-B59E-DD4A0411561F}" type="sibTrans" cxnId="{B617EEB1-3D3D-4CEC-A43B-8A7ACF19660B}">
      <dgm:prSet/>
      <dgm:spPr/>
      <dgm:t>
        <a:bodyPr/>
        <a:lstStyle/>
        <a:p>
          <a:endParaRPr lang="en-US" sz="1600"/>
        </a:p>
      </dgm:t>
    </dgm:pt>
    <dgm:pt modelId="{C99771A6-AEF7-4AD5-AE13-BDDB938DDEFB}">
      <dgm:prSet custT="1"/>
      <dgm:spPr/>
      <dgm:t>
        <a:bodyPr/>
        <a:lstStyle/>
        <a:p>
          <a:pPr algn="ctr"/>
          <a:r>
            <a:rPr lang="en-US" sz="1600" dirty="0" smtClean="0"/>
            <a:t>Agreement </a:t>
          </a:r>
          <a:endParaRPr lang="en-US" sz="1600" dirty="0"/>
        </a:p>
      </dgm:t>
    </dgm:pt>
    <dgm:pt modelId="{291414F1-0F4A-46FE-956D-30EBC4C3A273}" type="parTrans" cxnId="{7E21EFE6-3996-4E59-B553-D1D00E3C01D2}">
      <dgm:prSet/>
      <dgm:spPr/>
      <dgm:t>
        <a:bodyPr/>
        <a:lstStyle/>
        <a:p>
          <a:endParaRPr lang="en-US"/>
        </a:p>
      </dgm:t>
    </dgm:pt>
    <dgm:pt modelId="{3570846F-651C-4CA9-A824-15A0C6570B8D}" type="sibTrans" cxnId="{7E21EFE6-3996-4E59-B553-D1D00E3C01D2}">
      <dgm:prSet/>
      <dgm:spPr/>
      <dgm:t>
        <a:bodyPr/>
        <a:lstStyle/>
        <a:p>
          <a:endParaRPr lang="en-US" sz="1600"/>
        </a:p>
      </dgm:t>
    </dgm:pt>
    <dgm:pt modelId="{7C544E31-974B-4933-B560-5EE53B512277}" type="pres">
      <dgm:prSet presAssocID="{2D2A36F7-01CC-45B2-AC14-77EABE30A0C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EBE1CA-5FD2-4D48-9F55-8D8CA91C9F96}" type="pres">
      <dgm:prSet presAssocID="{21C7E758-3ADF-4D9A-A6A5-7CC70BCFB017}" presName="centerShape" presStyleLbl="node0" presStyleIdx="0" presStyleCnt="1" custScaleX="103044" custScaleY="118718"/>
      <dgm:spPr/>
      <dgm:t>
        <a:bodyPr/>
        <a:lstStyle/>
        <a:p>
          <a:endParaRPr lang="en-US"/>
        </a:p>
      </dgm:t>
    </dgm:pt>
    <dgm:pt modelId="{E88728A9-E67F-4D08-8AA6-3400E7A091BA}" type="pres">
      <dgm:prSet presAssocID="{22B8FFE0-C939-4BF5-8428-341385173437}" presName="node" presStyleLbl="node1" presStyleIdx="0" presStyleCnt="5" custScaleX="103044" custScaleY="118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71267-7EF3-4936-98DB-A5B9215B35A2}" type="pres">
      <dgm:prSet presAssocID="{22B8FFE0-C939-4BF5-8428-341385173437}" presName="dummy" presStyleCnt="0"/>
      <dgm:spPr/>
    </dgm:pt>
    <dgm:pt modelId="{C8587044-74FE-40ED-82DE-B63E055D624A}" type="pres">
      <dgm:prSet presAssocID="{B56A08A1-777D-4F2D-AFC3-F33757DE6745}" presName="sibTrans" presStyleLbl="sibTrans2D1" presStyleIdx="0" presStyleCnt="5" custScaleX="103044" custScaleY="118718"/>
      <dgm:spPr/>
      <dgm:t>
        <a:bodyPr/>
        <a:lstStyle/>
        <a:p>
          <a:endParaRPr lang="en-US"/>
        </a:p>
      </dgm:t>
    </dgm:pt>
    <dgm:pt modelId="{C5FF6DEF-32FB-4747-BF43-AA173EE96131}" type="pres">
      <dgm:prSet presAssocID="{D9F3ADA0-EB1D-4C4B-A286-FB5BDB7A6313}" presName="node" presStyleLbl="node1" presStyleIdx="1" presStyleCnt="5" custScaleX="103044" custScaleY="118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F59721-CC22-4127-B1A1-36B5CDD2ED22}" type="pres">
      <dgm:prSet presAssocID="{D9F3ADA0-EB1D-4C4B-A286-FB5BDB7A6313}" presName="dummy" presStyleCnt="0"/>
      <dgm:spPr/>
    </dgm:pt>
    <dgm:pt modelId="{8F562DA9-3D81-45F5-ACF7-CCF50C745FF7}" type="pres">
      <dgm:prSet presAssocID="{5EC330F8-DBAC-4136-BB13-02DF48DA5E26}" presName="sibTrans" presStyleLbl="sibTrans2D1" presStyleIdx="1" presStyleCnt="5" custScaleX="103044" custScaleY="118718"/>
      <dgm:spPr/>
      <dgm:t>
        <a:bodyPr/>
        <a:lstStyle/>
        <a:p>
          <a:endParaRPr lang="en-US"/>
        </a:p>
      </dgm:t>
    </dgm:pt>
    <dgm:pt modelId="{E1E99D9D-CBE1-4CDE-953E-F866560B7167}" type="pres">
      <dgm:prSet presAssocID="{1ADB1AF4-F40D-40C9-8313-257E4064FE43}" presName="node" presStyleLbl="node1" presStyleIdx="2" presStyleCnt="5" custScaleX="103044" custScaleY="118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050A4F-189F-411B-A905-62A71CA93610}" type="pres">
      <dgm:prSet presAssocID="{1ADB1AF4-F40D-40C9-8313-257E4064FE43}" presName="dummy" presStyleCnt="0"/>
      <dgm:spPr/>
    </dgm:pt>
    <dgm:pt modelId="{EC469C64-189D-44CC-8E25-9B7DDCF69F9E}" type="pres">
      <dgm:prSet presAssocID="{AE2DAF4A-5196-429C-95FF-BCB7F6927E03}" presName="sibTrans" presStyleLbl="sibTrans2D1" presStyleIdx="2" presStyleCnt="5" custScaleX="103044" custScaleY="118718"/>
      <dgm:spPr/>
      <dgm:t>
        <a:bodyPr/>
        <a:lstStyle/>
        <a:p>
          <a:endParaRPr lang="en-US"/>
        </a:p>
      </dgm:t>
    </dgm:pt>
    <dgm:pt modelId="{F8C98F81-C544-428E-8968-C70C65CEA2F7}" type="pres">
      <dgm:prSet presAssocID="{1945DDEA-88D8-4AEB-B2B7-11C949C54CAF}" presName="node" presStyleLbl="node1" presStyleIdx="3" presStyleCnt="5" custScaleX="103044" custScaleY="118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167930-E9C5-4C1D-AABF-80613265099D}" type="pres">
      <dgm:prSet presAssocID="{1945DDEA-88D8-4AEB-B2B7-11C949C54CAF}" presName="dummy" presStyleCnt="0"/>
      <dgm:spPr/>
    </dgm:pt>
    <dgm:pt modelId="{581D7FF8-7FF9-4857-AB38-55E5342BBC3B}" type="pres">
      <dgm:prSet presAssocID="{6DA868C3-7DD4-4E8A-B59E-DD4A0411561F}" presName="sibTrans" presStyleLbl="sibTrans2D1" presStyleIdx="3" presStyleCnt="5" custScaleX="103044" custScaleY="118718"/>
      <dgm:spPr/>
      <dgm:t>
        <a:bodyPr/>
        <a:lstStyle/>
        <a:p>
          <a:endParaRPr lang="en-US"/>
        </a:p>
      </dgm:t>
    </dgm:pt>
    <dgm:pt modelId="{848B171E-1A85-4DD7-BCAF-3A38A2D6E641}" type="pres">
      <dgm:prSet presAssocID="{C99771A6-AEF7-4AD5-AE13-BDDB938DDEFB}" presName="node" presStyleLbl="node1" presStyleIdx="4" presStyleCnt="5" custScaleX="103044" custScaleY="118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D0AC36-925A-4B35-9CF2-2452FFEBDD5C}" type="pres">
      <dgm:prSet presAssocID="{C99771A6-AEF7-4AD5-AE13-BDDB938DDEFB}" presName="dummy" presStyleCnt="0"/>
      <dgm:spPr/>
    </dgm:pt>
    <dgm:pt modelId="{4913EC55-A678-494B-864C-44CE09F3B12A}" type="pres">
      <dgm:prSet presAssocID="{3570846F-651C-4CA9-A824-15A0C6570B8D}" presName="sibTrans" presStyleLbl="sibTrans2D1" presStyleIdx="4" presStyleCnt="5" custScaleX="103044" custScaleY="118718"/>
      <dgm:spPr/>
      <dgm:t>
        <a:bodyPr/>
        <a:lstStyle/>
        <a:p>
          <a:endParaRPr lang="en-US"/>
        </a:p>
      </dgm:t>
    </dgm:pt>
  </dgm:ptLst>
  <dgm:cxnLst>
    <dgm:cxn modelId="{5403E505-F113-4446-BDB7-9F7C7B636A19}" type="presOf" srcId="{21C7E758-3ADF-4D9A-A6A5-7CC70BCFB017}" destId="{07EBE1CA-5FD2-4D48-9F55-8D8CA91C9F96}" srcOrd="0" destOrd="0" presId="urn:microsoft.com/office/officeart/2005/8/layout/radial6"/>
    <dgm:cxn modelId="{F69D11A5-B1CE-4CFC-95D0-AECD4AED7188}" srcId="{21C7E758-3ADF-4D9A-A6A5-7CC70BCFB017}" destId="{22B8FFE0-C939-4BF5-8428-341385173437}" srcOrd="0" destOrd="0" parTransId="{A83BA3AE-AFB3-4AF0-B845-59ED9EF00ABA}" sibTransId="{B56A08A1-777D-4F2D-AFC3-F33757DE6745}"/>
    <dgm:cxn modelId="{DEE74D86-856D-48A3-B048-6D46D0CBADD0}" type="presOf" srcId="{2D2A36F7-01CC-45B2-AC14-77EABE30A0C8}" destId="{7C544E31-974B-4933-B560-5EE53B512277}" srcOrd="0" destOrd="0" presId="urn:microsoft.com/office/officeart/2005/8/layout/radial6"/>
    <dgm:cxn modelId="{E7B0DF36-C108-4E18-BBE1-9C9E65794186}" type="presOf" srcId="{AE2DAF4A-5196-429C-95FF-BCB7F6927E03}" destId="{EC469C64-189D-44CC-8E25-9B7DDCF69F9E}" srcOrd="0" destOrd="0" presId="urn:microsoft.com/office/officeart/2005/8/layout/radial6"/>
    <dgm:cxn modelId="{850076E3-2D6C-4419-8DBC-6783260930D4}" type="presOf" srcId="{3570846F-651C-4CA9-A824-15A0C6570B8D}" destId="{4913EC55-A678-494B-864C-44CE09F3B12A}" srcOrd="0" destOrd="0" presId="urn:microsoft.com/office/officeart/2005/8/layout/radial6"/>
    <dgm:cxn modelId="{0149DB38-AACD-4BF6-B7BF-8933AC8D1B6F}" type="presOf" srcId="{D9F3ADA0-EB1D-4C4B-A286-FB5BDB7A6313}" destId="{C5FF6DEF-32FB-4747-BF43-AA173EE96131}" srcOrd="0" destOrd="0" presId="urn:microsoft.com/office/officeart/2005/8/layout/radial6"/>
    <dgm:cxn modelId="{EE7F977C-C5F9-4F2E-9564-731CFE4AE2C3}" type="presOf" srcId="{C99771A6-AEF7-4AD5-AE13-BDDB938DDEFB}" destId="{848B171E-1A85-4DD7-BCAF-3A38A2D6E641}" srcOrd="0" destOrd="0" presId="urn:microsoft.com/office/officeart/2005/8/layout/radial6"/>
    <dgm:cxn modelId="{B617EEB1-3D3D-4CEC-A43B-8A7ACF19660B}" srcId="{21C7E758-3ADF-4D9A-A6A5-7CC70BCFB017}" destId="{1945DDEA-88D8-4AEB-B2B7-11C949C54CAF}" srcOrd="3" destOrd="0" parTransId="{89637633-EBD5-4797-B046-2E25014F93F7}" sibTransId="{6DA868C3-7DD4-4E8A-B59E-DD4A0411561F}"/>
    <dgm:cxn modelId="{9AC8A8E7-E65F-4D81-A4D1-18EA3E4E221A}" srcId="{21C7E758-3ADF-4D9A-A6A5-7CC70BCFB017}" destId="{1ADB1AF4-F40D-40C9-8313-257E4064FE43}" srcOrd="2" destOrd="0" parTransId="{7D2FBF02-DCAF-4C0E-A772-9A6AF748F8C0}" sibTransId="{AE2DAF4A-5196-429C-95FF-BCB7F6927E03}"/>
    <dgm:cxn modelId="{27E31C9D-8533-4478-8E86-45A70F8B5FE9}" srcId="{21C7E758-3ADF-4D9A-A6A5-7CC70BCFB017}" destId="{D9F3ADA0-EB1D-4C4B-A286-FB5BDB7A6313}" srcOrd="1" destOrd="0" parTransId="{7B162CD3-4C8D-4D72-BEB6-90BBC9E34224}" sibTransId="{5EC330F8-DBAC-4136-BB13-02DF48DA5E26}"/>
    <dgm:cxn modelId="{C5B30293-9AF3-4B4E-98F2-0B1F996E3279}" type="presOf" srcId="{5EC330F8-DBAC-4136-BB13-02DF48DA5E26}" destId="{8F562DA9-3D81-45F5-ACF7-CCF50C745FF7}" srcOrd="0" destOrd="0" presId="urn:microsoft.com/office/officeart/2005/8/layout/radial6"/>
    <dgm:cxn modelId="{7E21EFE6-3996-4E59-B553-D1D00E3C01D2}" srcId="{21C7E758-3ADF-4D9A-A6A5-7CC70BCFB017}" destId="{C99771A6-AEF7-4AD5-AE13-BDDB938DDEFB}" srcOrd="4" destOrd="0" parTransId="{291414F1-0F4A-46FE-956D-30EBC4C3A273}" sibTransId="{3570846F-651C-4CA9-A824-15A0C6570B8D}"/>
    <dgm:cxn modelId="{8ECF7B0D-8F5B-4A80-B446-0CFD139D999B}" srcId="{2D2A36F7-01CC-45B2-AC14-77EABE30A0C8}" destId="{21C7E758-3ADF-4D9A-A6A5-7CC70BCFB017}" srcOrd="0" destOrd="0" parTransId="{ED27724C-1BE3-4B46-AA7F-BB2E7AB13A31}" sibTransId="{9CA5BDCA-946F-4289-995E-55597A2A3105}"/>
    <dgm:cxn modelId="{3FC2690F-EC8F-4347-949B-3715E4985BFC}" type="presOf" srcId="{1945DDEA-88D8-4AEB-B2B7-11C949C54CAF}" destId="{F8C98F81-C544-428E-8968-C70C65CEA2F7}" srcOrd="0" destOrd="0" presId="urn:microsoft.com/office/officeart/2005/8/layout/radial6"/>
    <dgm:cxn modelId="{D2752511-684D-4E63-8DEA-D1D451D649C6}" type="presOf" srcId="{6DA868C3-7DD4-4E8A-B59E-DD4A0411561F}" destId="{581D7FF8-7FF9-4857-AB38-55E5342BBC3B}" srcOrd="0" destOrd="0" presId="urn:microsoft.com/office/officeart/2005/8/layout/radial6"/>
    <dgm:cxn modelId="{853A8318-2FFC-49CA-ADA0-2E4E26EE4459}" type="presOf" srcId="{1ADB1AF4-F40D-40C9-8313-257E4064FE43}" destId="{E1E99D9D-CBE1-4CDE-953E-F866560B7167}" srcOrd="0" destOrd="0" presId="urn:microsoft.com/office/officeart/2005/8/layout/radial6"/>
    <dgm:cxn modelId="{044672C6-EFBE-4E32-9371-2181A591EDD7}" type="presOf" srcId="{22B8FFE0-C939-4BF5-8428-341385173437}" destId="{E88728A9-E67F-4D08-8AA6-3400E7A091BA}" srcOrd="0" destOrd="0" presId="urn:microsoft.com/office/officeart/2005/8/layout/radial6"/>
    <dgm:cxn modelId="{78193251-1A3C-49B1-8DDF-C83F0FDEDA04}" type="presOf" srcId="{B56A08A1-777D-4F2D-AFC3-F33757DE6745}" destId="{C8587044-74FE-40ED-82DE-B63E055D624A}" srcOrd="0" destOrd="0" presId="urn:microsoft.com/office/officeart/2005/8/layout/radial6"/>
    <dgm:cxn modelId="{666EACA3-161E-47A1-8A2D-8EF30AFCB6F8}" type="presParOf" srcId="{7C544E31-974B-4933-B560-5EE53B512277}" destId="{07EBE1CA-5FD2-4D48-9F55-8D8CA91C9F96}" srcOrd="0" destOrd="0" presId="urn:microsoft.com/office/officeart/2005/8/layout/radial6"/>
    <dgm:cxn modelId="{C2DD0851-D9E7-4B5A-8079-1D88B59D7411}" type="presParOf" srcId="{7C544E31-974B-4933-B560-5EE53B512277}" destId="{E88728A9-E67F-4D08-8AA6-3400E7A091BA}" srcOrd="1" destOrd="0" presId="urn:microsoft.com/office/officeart/2005/8/layout/radial6"/>
    <dgm:cxn modelId="{D0362385-C9DD-4AD5-A6CA-177AE60207B9}" type="presParOf" srcId="{7C544E31-974B-4933-B560-5EE53B512277}" destId="{5FF71267-7EF3-4936-98DB-A5B9215B35A2}" srcOrd="2" destOrd="0" presId="urn:microsoft.com/office/officeart/2005/8/layout/radial6"/>
    <dgm:cxn modelId="{176D5ABE-2F7F-4D59-AFDF-5FF722FAAFD1}" type="presParOf" srcId="{7C544E31-974B-4933-B560-5EE53B512277}" destId="{C8587044-74FE-40ED-82DE-B63E055D624A}" srcOrd="3" destOrd="0" presId="urn:microsoft.com/office/officeart/2005/8/layout/radial6"/>
    <dgm:cxn modelId="{E8269790-B97E-4282-85A1-A1E1461DE64C}" type="presParOf" srcId="{7C544E31-974B-4933-B560-5EE53B512277}" destId="{C5FF6DEF-32FB-4747-BF43-AA173EE96131}" srcOrd="4" destOrd="0" presId="urn:microsoft.com/office/officeart/2005/8/layout/radial6"/>
    <dgm:cxn modelId="{1A9FCA2F-7CC3-48D4-83E3-82AC9287DC12}" type="presParOf" srcId="{7C544E31-974B-4933-B560-5EE53B512277}" destId="{74F59721-CC22-4127-B1A1-36B5CDD2ED22}" srcOrd="5" destOrd="0" presId="urn:microsoft.com/office/officeart/2005/8/layout/radial6"/>
    <dgm:cxn modelId="{7214F94D-18CE-4826-A6FB-4409BFA0EC8C}" type="presParOf" srcId="{7C544E31-974B-4933-B560-5EE53B512277}" destId="{8F562DA9-3D81-45F5-ACF7-CCF50C745FF7}" srcOrd="6" destOrd="0" presId="urn:microsoft.com/office/officeart/2005/8/layout/radial6"/>
    <dgm:cxn modelId="{231FB9A9-82B8-4C46-87EE-79AB5C5480CF}" type="presParOf" srcId="{7C544E31-974B-4933-B560-5EE53B512277}" destId="{E1E99D9D-CBE1-4CDE-953E-F866560B7167}" srcOrd="7" destOrd="0" presId="urn:microsoft.com/office/officeart/2005/8/layout/radial6"/>
    <dgm:cxn modelId="{C8952ECE-934C-4F1E-A51F-12F644595036}" type="presParOf" srcId="{7C544E31-974B-4933-B560-5EE53B512277}" destId="{BF050A4F-189F-411B-A905-62A71CA93610}" srcOrd="8" destOrd="0" presId="urn:microsoft.com/office/officeart/2005/8/layout/radial6"/>
    <dgm:cxn modelId="{844F065C-0B8C-4C1D-9984-80CD5F8C8BAD}" type="presParOf" srcId="{7C544E31-974B-4933-B560-5EE53B512277}" destId="{EC469C64-189D-44CC-8E25-9B7DDCF69F9E}" srcOrd="9" destOrd="0" presId="urn:microsoft.com/office/officeart/2005/8/layout/radial6"/>
    <dgm:cxn modelId="{6807959F-1AB0-4ED8-A2AE-F27FDBDEB2DE}" type="presParOf" srcId="{7C544E31-974B-4933-B560-5EE53B512277}" destId="{F8C98F81-C544-428E-8968-C70C65CEA2F7}" srcOrd="10" destOrd="0" presId="urn:microsoft.com/office/officeart/2005/8/layout/radial6"/>
    <dgm:cxn modelId="{952DCB42-8317-47A5-92F5-0CBAB94D4A32}" type="presParOf" srcId="{7C544E31-974B-4933-B560-5EE53B512277}" destId="{DF167930-E9C5-4C1D-AABF-80613265099D}" srcOrd="11" destOrd="0" presId="urn:microsoft.com/office/officeart/2005/8/layout/radial6"/>
    <dgm:cxn modelId="{54348CF9-4502-48D5-B0FA-544AEB4DF262}" type="presParOf" srcId="{7C544E31-974B-4933-B560-5EE53B512277}" destId="{581D7FF8-7FF9-4857-AB38-55E5342BBC3B}" srcOrd="12" destOrd="0" presId="urn:microsoft.com/office/officeart/2005/8/layout/radial6"/>
    <dgm:cxn modelId="{3239B6A1-5BAA-4859-BE8C-98153EA7F923}" type="presParOf" srcId="{7C544E31-974B-4933-B560-5EE53B512277}" destId="{848B171E-1A85-4DD7-BCAF-3A38A2D6E641}" srcOrd="13" destOrd="0" presId="urn:microsoft.com/office/officeart/2005/8/layout/radial6"/>
    <dgm:cxn modelId="{F281AD39-01A4-4DB4-87BB-5D706FD28EAF}" type="presParOf" srcId="{7C544E31-974B-4933-B560-5EE53B512277}" destId="{FAD0AC36-925A-4B35-9CF2-2452FFEBDD5C}" srcOrd="14" destOrd="0" presId="urn:microsoft.com/office/officeart/2005/8/layout/radial6"/>
    <dgm:cxn modelId="{96887EE8-8068-4CF4-B02D-43000A67A5AD}" type="presParOf" srcId="{7C544E31-974B-4933-B560-5EE53B512277}" destId="{4913EC55-A678-494B-864C-44CE09F3B12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13EC55-A678-494B-864C-44CE09F3B12A}">
      <dsp:nvSpPr>
        <dsp:cNvPr id="0" name=""/>
        <dsp:cNvSpPr/>
      </dsp:nvSpPr>
      <dsp:spPr>
        <a:xfrm>
          <a:off x="1664441" y="342365"/>
          <a:ext cx="5815116" cy="6699652"/>
        </a:xfrm>
        <a:prstGeom prst="blockArc">
          <a:avLst>
            <a:gd name="adj1" fmla="val 11880000"/>
            <a:gd name="adj2" fmla="val 1620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1D7FF8-7FF9-4857-AB38-55E5342BBC3B}">
      <dsp:nvSpPr>
        <dsp:cNvPr id="0" name=""/>
        <dsp:cNvSpPr/>
      </dsp:nvSpPr>
      <dsp:spPr>
        <a:xfrm>
          <a:off x="1664441" y="342365"/>
          <a:ext cx="5815116" cy="6699652"/>
        </a:xfrm>
        <a:prstGeom prst="blockArc">
          <a:avLst>
            <a:gd name="adj1" fmla="val 7560000"/>
            <a:gd name="adj2" fmla="val 1188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469C64-189D-44CC-8E25-9B7DDCF69F9E}">
      <dsp:nvSpPr>
        <dsp:cNvPr id="0" name=""/>
        <dsp:cNvSpPr/>
      </dsp:nvSpPr>
      <dsp:spPr>
        <a:xfrm>
          <a:off x="1664441" y="342365"/>
          <a:ext cx="5815116" cy="6699652"/>
        </a:xfrm>
        <a:prstGeom prst="blockArc">
          <a:avLst>
            <a:gd name="adj1" fmla="val 3240000"/>
            <a:gd name="adj2" fmla="val 756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562DA9-3D81-45F5-ACF7-CCF50C745FF7}">
      <dsp:nvSpPr>
        <dsp:cNvPr id="0" name=""/>
        <dsp:cNvSpPr/>
      </dsp:nvSpPr>
      <dsp:spPr>
        <a:xfrm>
          <a:off x="1664441" y="342365"/>
          <a:ext cx="5815116" cy="6699652"/>
        </a:xfrm>
        <a:prstGeom prst="blockArc">
          <a:avLst>
            <a:gd name="adj1" fmla="val 20520000"/>
            <a:gd name="adj2" fmla="val 324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587044-74FE-40ED-82DE-B63E055D624A}">
      <dsp:nvSpPr>
        <dsp:cNvPr id="0" name=""/>
        <dsp:cNvSpPr/>
      </dsp:nvSpPr>
      <dsp:spPr>
        <a:xfrm>
          <a:off x="1664441" y="342365"/>
          <a:ext cx="5815116" cy="6699652"/>
        </a:xfrm>
        <a:prstGeom prst="blockArc">
          <a:avLst>
            <a:gd name="adj1" fmla="val 16200000"/>
            <a:gd name="adj2" fmla="val 2052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EBE1CA-5FD2-4D48-9F55-8D8CA91C9F96}">
      <dsp:nvSpPr>
        <dsp:cNvPr id="0" name=""/>
        <dsp:cNvSpPr/>
      </dsp:nvSpPr>
      <dsp:spPr>
        <a:xfrm>
          <a:off x="3233180" y="2149725"/>
          <a:ext cx="2677638" cy="30849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Elements of performance appraisal</a:t>
          </a:r>
          <a:endParaRPr lang="en-US" sz="1600" kern="1200" dirty="0"/>
        </a:p>
      </dsp:txBody>
      <dsp:txXfrm>
        <a:off x="3233180" y="2149725"/>
        <a:ext cx="2677638" cy="3084933"/>
      </dsp:txXfrm>
    </dsp:sp>
    <dsp:sp modelId="{E88728A9-E67F-4D08-8AA6-3400E7A091BA}">
      <dsp:nvSpPr>
        <dsp:cNvPr id="0" name=""/>
        <dsp:cNvSpPr/>
      </dsp:nvSpPr>
      <dsp:spPr>
        <a:xfrm>
          <a:off x="3634826" y="-143718"/>
          <a:ext cx="1874347" cy="21594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Measurement </a:t>
          </a:r>
          <a:endParaRPr lang="en-US" sz="1600" kern="1200" dirty="0"/>
        </a:p>
      </dsp:txBody>
      <dsp:txXfrm>
        <a:off x="3634826" y="-143718"/>
        <a:ext cx="1874347" cy="2159453"/>
      </dsp:txXfrm>
    </dsp:sp>
    <dsp:sp modelId="{C5FF6DEF-32FB-4747-BF43-AA173EE96131}">
      <dsp:nvSpPr>
        <dsp:cNvPr id="0" name=""/>
        <dsp:cNvSpPr/>
      </dsp:nvSpPr>
      <dsp:spPr>
        <a:xfrm>
          <a:off x="6256112" y="1760757"/>
          <a:ext cx="1874347" cy="21594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Feedback</a:t>
          </a:r>
          <a:endParaRPr lang="en-US" sz="1600" kern="1200" dirty="0"/>
        </a:p>
      </dsp:txBody>
      <dsp:txXfrm>
        <a:off x="6256112" y="1760757"/>
        <a:ext cx="1874347" cy="2159453"/>
      </dsp:txXfrm>
    </dsp:sp>
    <dsp:sp modelId="{E1E99D9D-CBE1-4CDE-953E-F866560B7167}">
      <dsp:nvSpPr>
        <dsp:cNvPr id="0" name=""/>
        <dsp:cNvSpPr/>
      </dsp:nvSpPr>
      <dsp:spPr>
        <a:xfrm>
          <a:off x="5254870" y="4842264"/>
          <a:ext cx="1874347" cy="21594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Exchange of  view </a:t>
          </a:r>
          <a:endParaRPr lang="en-US" sz="1600" kern="1200" dirty="0"/>
        </a:p>
      </dsp:txBody>
      <dsp:txXfrm>
        <a:off x="5254870" y="4842264"/>
        <a:ext cx="1874347" cy="2159453"/>
      </dsp:txXfrm>
    </dsp:sp>
    <dsp:sp modelId="{F8C98F81-C544-428E-8968-C70C65CEA2F7}">
      <dsp:nvSpPr>
        <dsp:cNvPr id="0" name=""/>
        <dsp:cNvSpPr/>
      </dsp:nvSpPr>
      <dsp:spPr>
        <a:xfrm>
          <a:off x="2014782" y="4842264"/>
          <a:ext cx="1874347" cy="21594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Positive  reinforcement  </a:t>
          </a:r>
          <a:endParaRPr lang="en-US" sz="1600" kern="1200" dirty="0"/>
        </a:p>
      </dsp:txBody>
      <dsp:txXfrm>
        <a:off x="2014782" y="4842264"/>
        <a:ext cx="1874347" cy="2159453"/>
      </dsp:txXfrm>
    </dsp:sp>
    <dsp:sp modelId="{848B171E-1A85-4DD7-BCAF-3A38A2D6E641}">
      <dsp:nvSpPr>
        <dsp:cNvPr id="0" name=""/>
        <dsp:cNvSpPr/>
      </dsp:nvSpPr>
      <dsp:spPr>
        <a:xfrm>
          <a:off x="1013540" y="1760757"/>
          <a:ext cx="1874347" cy="21594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Agreement </a:t>
          </a:r>
          <a:endParaRPr lang="en-US" sz="1600" kern="1200" dirty="0"/>
        </a:p>
      </dsp:txBody>
      <dsp:txXfrm>
        <a:off x="1013540" y="1760757"/>
        <a:ext cx="1874347" cy="21594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56672-65B2-4AFA-B85B-87173CF35DEE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A2DB1-E88F-4E5D-85D5-5A3EDD1BDB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Performance appraisal is the process of obtaining, analyzing and recording information about the relative work of an employee.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focus of the PA is measuring and improving the actual performance of the employee and also the future potential of the employee.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A2DB1-E88F-4E5D-85D5-5A3EDD1BDB7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Well</a:t>
            </a:r>
            <a:r>
              <a:rPr lang="en-US" baseline="0" dirty="0" smtClean="0"/>
              <a:t> being: gives a sense of well being because employees feel that they are important within the company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A2DB1-E88F-4E5D-85D5-5A3EDD1BDB7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Nevertheless,</a:t>
            </a:r>
            <a:r>
              <a:rPr lang="en-US" baseline="0" dirty="0" smtClean="0"/>
              <a:t> the addition of a second or third assessor is to be recommended as a means of reducing rater bias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A2DB1-E88F-4E5D-85D5-5A3EDD1BDB7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DCFDCA-9034-45D7-ACED-F06EEADA130F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3B181A-DB02-43C6-A169-F89D995C3D7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pd.co.uk/hr-resources/factsheets/performance-appraisal.asp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829761"/>
          </a:xfrm>
        </p:spPr>
        <p:txBody>
          <a:bodyPr/>
          <a:lstStyle/>
          <a:p>
            <a:r>
              <a:rPr lang="en-US" dirty="0" smtClean="0"/>
              <a:t>Performance appraisal 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2819400"/>
            <a:ext cx="7772400" cy="199191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Team  A3</a:t>
            </a:r>
          </a:p>
          <a:p>
            <a:r>
              <a:rPr lang="en-US" dirty="0" err="1" smtClean="0"/>
              <a:t>Tega</a:t>
            </a:r>
            <a:endParaRPr lang="en-US" dirty="0" smtClean="0"/>
          </a:p>
          <a:p>
            <a:r>
              <a:rPr lang="en-US" dirty="0" smtClean="0"/>
              <a:t>Faizan </a:t>
            </a:r>
          </a:p>
          <a:p>
            <a:r>
              <a:rPr lang="en-US" dirty="0" smtClean="0"/>
              <a:t>Mine</a:t>
            </a:r>
          </a:p>
          <a:p>
            <a:r>
              <a:rPr lang="en-US" dirty="0" smtClean="0"/>
              <a:t>Nick</a:t>
            </a:r>
          </a:p>
          <a:p>
            <a:r>
              <a:rPr lang="en-US" dirty="0" smtClean="0"/>
              <a:t>Henry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Questions?????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dirty="0" smtClean="0"/>
              <a:t>ANY QUESTIONS OR COMMENTS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Deirdre Rockingham Gill, 1977. </a:t>
            </a:r>
            <a:r>
              <a:rPr lang="en-US" i="1" dirty="0" smtClean="0"/>
              <a:t>Appraising performance: Present trends and the next decade (Information report - Institute of Personnel Management ; new ser., 25)</a:t>
            </a:r>
            <a:r>
              <a:rPr lang="en-US" dirty="0" smtClean="0"/>
              <a:t>. Edition. Institute of Personnel Management. </a:t>
            </a:r>
          </a:p>
          <a:p>
            <a:r>
              <a:rPr lang="en-US" dirty="0" smtClean="0"/>
              <a:t>Performance appraisal - Factsheets - CIPD . 2012. </a:t>
            </a:r>
            <a:r>
              <a:rPr lang="en-US" i="1" dirty="0" smtClean="0"/>
              <a:t>Performance appraisal - Factsheets - CIPD </a:t>
            </a:r>
            <a:r>
              <a:rPr lang="en-US" dirty="0" smtClean="0"/>
              <a:t>. [ONLINE] Available at: </a:t>
            </a:r>
            <a:r>
              <a:rPr lang="en-US" u="sng" dirty="0" smtClean="0">
                <a:hlinkClick r:id="rId2"/>
              </a:rPr>
              <a:t>http://www.cipd.co.uk/hr-resources/factsheets/performance-appraisal.aspx</a:t>
            </a:r>
            <a:r>
              <a:rPr lang="en-US" dirty="0" smtClean="0"/>
              <a:t>.</a:t>
            </a:r>
          </a:p>
          <a:p>
            <a:r>
              <a:rPr lang="en-US" dirty="0" smtClean="0"/>
              <a:t>1997. </a:t>
            </a:r>
            <a:r>
              <a:rPr lang="en-US" i="1" dirty="0" smtClean="0"/>
              <a:t>Performance Appraisal - A Negotiator's Guide (LRD Booklets)</a:t>
            </a:r>
            <a:r>
              <a:rPr lang="en-US" dirty="0" smtClean="0"/>
              <a:t>. Edition. LRD Publications Ltd.</a:t>
            </a:r>
          </a:p>
          <a:p>
            <a:r>
              <a:rPr lang="en-GB" dirty="0" err="1" smtClean="0"/>
              <a:t>Stathakopoulous</a:t>
            </a:r>
            <a:r>
              <a:rPr lang="en-GB" dirty="0" smtClean="0"/>
              <a:t>, V. (1997). Effects of performance appraisal system on </a:t>
            </a:r>
            <a:r>
              <a:rPr lang="en-GB" dirty="0" err="1" smtClean="0"/>
              <a:t>marketign</a:t>
            </a:r>
            <a:r>
              <a:rPr lang="en-GB" dirty="0" smtClean="0"/>
              <a:t> managers. </a:t>
            </a:r>
            <a:r>
              <a:rPr lang="en-GB" i="1" dirty="0" smtClean="0"/>
              <a:t>Journal of marketing management</a:t>
            </a:r>
            <a:r>
              <a:rPr lang="en-GB" dirty="0" smtClean="0"/>
              <a:t> </a:t>
            </a:r>
            <a:r>
              <a:rPr lang="en-GB" i="1" dirty="0" smtClean="0"/>
              <a:t>, 13</a:t>
            </a:r>
            <a:r>
              <a:rPr lang="en-GB" dirty="0" smtClean="0"/>
              <a:t> , 837-852.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Definition of performance appraisal </a:t>
            </a:r>
          </a:p>
          <a:p>
            <a:r>
              <a:rPr lang="en-US" dirty="0" smtClean="0"/>
              <a:t>Elements of Performance appraisal</a:t>
            </a:r>
          </a:p>
          <a:p>
            <a:r>
              <a:rPr lang="en-US" dirty="0" smtClean="0"/>
              <a:t>Objectives of PA</a:t>
            </a:r>
          </a:p>
          <a:p>
            <a:r>
              <a:rPr lang="en-US" dirty="0" smtClean="0"/>
              <a:t>Positive and negative aspects of PA</a:t>
            </a:r>
          </a:p>
          <a:p>
            <a:r>
              <a:rPr lang="en-US" dirty="0" smtClean="0"/>
              <a:t>How Performance appraisal might be </a:t>
            </a:r>
            <a:r>
              <a:rPr lang="en-US" dirty="0" smtClean="0"/>
              <a:t>modified </a:t>
            </a:r>
            <a:r>
              <a:rPr lang="en-US" smtClean="0"/>
              <a:t>and conclusion.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dirty="0" smtClean="0"/>
              <a:t>Performance appraisal is essentially an opportunity for individual employees and those concern with their performance, typically line managers, to engage in a dialogue about each individual’s performance and development, as well as the support required from the manager (cipd,2011)</a:t>
            </a:r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0" y="7620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PA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Give employee feedback on performance.</a:t>
            </a:r>
          </a:p>
          <a:p>
            <a:pPr algn="just"/>
            <a:r>
              <a:rPr lang="en-US" dirty="0" smtClean="0"/>
              <a:t>Identifying employee needs.</a:t>
            </a:r>
          </a:p>
          <a:p>
            <a:pPr algn="just"/>
            <a:r>
              <a:rPr lang="en-US" dirty="0" smtClean="0"/>
              <a:t>Promotions and disciplinary actions.</a:t>
            </a:r>
          </a:p>
          <a:p>
            <a:pPr algn="just"/>
            <a:r>
              <a:rPr lang="en-US" dirty="0" smtClean="0"/>
              <a:t>Communication between employer and employee.</a:t>
            </a:r>
          </a:p>
          <a:p>
            <a:pPr algn="just"/>
            <a:r>
              <a:rPr lang="en-US" dirty="0" smtClean="0"/>
              <a:t>Improve performance through motivation.</a:t>
            </a:r>
          </a:p>
          <a:p>
            <a:pPr algn="just"/>
            <a:r>
              <a:rPr lang="en-US" dirty="0" smtClean="0"/>
              <a:t>As a basis for making development and improvement plan.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Effects of PA on Behaviors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Positive</a:t>
            </a:r>
          </a:p>
          <a:p>
            <a:pPr algn="just"/>
            <a:r>
              <a:rPr lang="en-US" dirty="0" smtClean="0"/>
              <a:t>Reduces turnover (employees) rate</a:t>
            </a:r>
          </a:p>
          <a:p>
            <a:pPr algn="just"/>
            <a:r>
              <a:rPr lang="en-US" dirty="0" smtClean="0"/>
              <a:t>Reduces absenteeism</a:t>
            </a:r>
          </a:p>
          <a:p>
            <a:r>
              <a:rPr lang="en-US" dirty="0" smtClean="0"/>
              <a:t>Attitude .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Negative</a:t>
            </a:r>
            <a:r>
              <a:rPr lang="en-US" dirty="0" smtClean="0"/>
              <a:t> </a:t>
            </a:r>
          </a:p>
          <a:p>
            <a:r>
              <a:rPr lang="en-US" dirty="0" smtClean="0"/>
              <a:t>Creates competition among employees.</a:t>
            </a:r>
          </a:p>
          <a:p>
            <a:r>
              <a:rPr lang="en-US" dirty="0" smtClean="0"/>
              <a:t>Subordinate defensiveness. </a:t>
            </a:r>
          </a:p>
          <a:p>
            <a:r>
              <a:rPr lang="en-US" dirty="0" smtClean="0"/>
              <a:t>Reduces </a:t>
            </a:r>
            <a:r>
              <a:rPr lang="en-US" smtClean="0"/>
              <a:t>self esteem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Effects of PA on Motivation</a:t>
            </a:r>
            <a:endParaRPr lang="en-U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Positive</a:t>
            </a:r>
          </a:p>
          <a:p>
            <a:pPr algn="just"/>
            <a:r>
              <a:rPr lang="en-US" dirty="0" smtClean="0"/>
              <a:t>Provides recognition for their work and influences them to work harder</a:t>
            </a:r>
          </a:p>
          <a:p>
            <a:pPr algn="just"/>
            <a:r>
              <a:rPr lang="en-US" dirty="0" smtClean="0"/>
              <a:t>Gives a sense of “well being” within the organization </a:t>
            </a:r>
          </a:p>
          <a:p>
            <a:pPr>
              <a:buNone/>
            </a:pPr>
            <a:r>
              <a:rPr lang="en-US" b="1" dirty="0" smtClean="0"/>
              <a:t>Negative</a:t>
            </a:r>
          </a:p>
          <a:p>
            <a:r>
              <a:rPr lang="en-US" dirty="0" smtClean="0"/>
              <a:t>If the feedback is taken negatively, it would </a:t>
            </a:r>
            <a:r>
              <a:rPr lang="en-US" dirty="0" err="1" smtClean="0"/>
              <a:t>demotivate</a:t>
            </a:r>
            <a:r>
              <a:rPr lang="en-US" dirty="0" smtClean="0"/>
              <a:t> the people.</a:t>
            </a:r>
          </a:p>
          <a:p>
            <a:r>
              <a:rPr lang="en-US" dirty="0" smtClean="0"/>
              <a:t>Bias performance evaluation.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PA on team work</a:t>
            </a:r>
            <a:endParaRPr lang="en-U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Positive </a:t>
            </a:r>
          </a:p>
          <a:p>
            <a:r>
              <a:rPr lang="en-US" dirty="0" smtClean="0"/>
              <a:t>Recognizes the areas of improvement within the team  </a:t>
            </a:r>
          </a:p>
          <a:p>
            <a:r>
              <a:rPr lang="en-US" dirty="0" smtClean="0"/>
              <a:t>encourages the need for training and development.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Negative</a:t>
            </a:r>
          </a:p>
          <a:p>
            <a:r>
              <a:rPr lang="en-US" dirty="0" smtClean="0"/>
              <a:t>Creates individual goals</a:t>
            </a:r>
          </a:p>
          <a:p>
            <a:r>
              <a:rPr lang="en-US" dirty="0" smtClean="0"/>
              <a:t>Creates competition among the employees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Modification and conclusion.</a:t>
            </a:r>
            <a:endParaRPr lang="en-U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360º feedback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Team performance appraisal rather than individual performance appraisal.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Verification by a third party 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684</TotalTime>
  <Words>458</Words>
  <Application>Microsoft Office PowerPoint</Application>
  <PresentationFormat>On-screen Show (4:3)</PresentationFormat>
  <Paragraphs>88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Flujo</vt:lpstr>
      <vt:lpstr>Performance appraisal </vt:lpstr>
      <vt:lpstr>content</vt:lpstr>
      <vt:lpstr>Definition </vt:lpstr>
      <vt:lpstr>Slide 4</vt:lpstr>
      <vt:lpstr>Objectives of PA</vt:lpstr>
      <vt:lpstr>Effects of PA on Behaviors</vt:lpstr>
      <vt:lpstr>Effects of PA on Motivation</vt:lpstr>
      <vt:lpstr>Effects of PA on team work</vt:lpstr>
      <vt:lpstr>Modification and conclusion.</vt:lpstr>
      <vt:lpstr> Questions?????</vt:lpstr>
      <vt:lpstr>References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appraisal</dc:title>
  <dc:creator>TOSHIBA</dc:creator>
  <cp:lastModifiedBy>User</cp:lastModifiedBy>
  <cp:revision>53</cp:revision>
  <dcterms:created xsi:type="dcterms:W3CDTF">2012-02-07T16:30:08Z</dcterms:created>
  <dcterms:modified xsi:type="dcterms:W3CDTF">2012-02-15T14:33:53Z</dcterms:modified>
</cp:coreProperties>
</file>