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7" r:id="rId2"/>
    <p:sldId id="269" r:id="rId3"/>
    <p:sldId id="258" r:id="rId4"/>
    <p:sldId id="259" r:id="rId5"/>
    <p:sldId id="267" r:id="rId6"/>
    <p:sldId id="268" r:id="rId7"/>
    <p:sldId id="260"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229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729EF5-A451-1A49-9E55-B648D7B088CD}" type="datetimeFigureOut">
              <a:rPr kumimoji="1" lang="zh-CN" altLang="en-US" smtClean="0"/>
              <a:t>15/02/2012</a:t>
            </a:fld>
            <a:endParaRPr kumimoji="1"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zh-CN" altLang="en-GB" smtClean="0"/>
              <a:t>单击此处编辑母版文本样式</a:t>
            </a:r>
          </a:p>
          <a:p>
            <a:pPr lvl="1"/>
            <a:r>
              <a:rPr kumimoji="1" lang="zh-CN" altLang="en-GB" smtClean="0"/>
              <a:t>二级</a:t>
            </a:r>
          </a:p>
          <a:p>
            <a:pPr lvl="2"/>
            <a:r>
              <a:rPr kumimoji="1" lang="zh-CN" altLang="en-GB" smtClean="0"/>
              <a:t>三级</a:t>
            </a:r>
          </a:p>
          <a:p>
            <a:pPr lvl="3"/>
            <a:r>
              <a:rPr kumimoji="1" lang="zh-CN" altLang="en-GB" smtClean="0"/>
              <a:t>四级</a:t>
            </a:r>
          </a:p>
          <a:p>
            <a:pPr lvl="4"/>
            <a:r>
              <a:rPr kumimoji="1" lang="zh-CN" altLang="en-GB" smtClean="0"/>
              <a:t>五级</a:t>
            </a:r>
            <a:endParaRPr kumimoji="1"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665959-82C6-5D4D-B8C8-95863C08B364}" type="slidenum">
              <a:rPr kumimoji="1" lang="zh-CN" altLang="en-US" smtClean="0"/>
              <a:t>‹#›</a:t>
            </a:fld>
            <a:endParaRPr kumimoji="1" lang="zh-CN" altLang="en-US"/>
          </a:p>
        </p:txBody>
      </p:sp>
    </p:spTree>
    <p:extLst>
      <p:ext uri="{BB962C8B-B14F-4D97-AF65-F5344CB8AC3E}">
        <p14:creationId xmlns:p14="http://schemas.microsoft.com/office/powerpoint/2010/main" val="20051905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latin typeface="+mn-lt"/>
                <a:ea typeface="+mn-ea"/>
                <a:cs typeface="+mn-cs"/>
              </a:rPr>
              <a:t>One such tool was "forced ranking," in which managers rank employees in their department against others in that department or a designated peer group. The top 20% are rewarded and the bottom 10% are put on probation or possibly terminated. This is much different from the widely used "performance appraisal." </a:t>
            </a:r>
            <a:endParaRPr kumimoji="1" lang="zh-CN" altLang="en-US" dirty="0"/>
          </a:p>
        </p:txBody>
      </p:sp>
      <p:sp>
        <p:nvSpPr>
          <p:cNvPr id="4" name="幻灯片编号占位符 3"/>
          <p:cNvSpPr>
            <a:spLocks noGrp="1"/>
          </p:cNvSpPr>
          <p:nvPr>
            <p:ph type="sldNum" sz="quarter" idx="10"/>
          </p:nvPr>
        </p:nvSpPr>
        <p:spPr/>
        <p:txBody>
          <a:bodyPr/>
          <a:lstStyle/>
          <a:p>
            <a:fld id="{FFA41BC3-B12F-0945-B91D-96E9820278CB}" type="slidenum">
              <a:rPr kumimoji="1" lang="zh-CN" altLang="en-US" smtClean="0"/>
              <a:t>3</a:t>
            </a:fld>
            <a:endParaRPr kumimoji="1" lang="zh-CN" altLang="en-US"/>
          </a:p>
        </p:txBody>
      </p:sp>
    </p:spTree>
    <p:extLst>
      <p:ext uri="{BB962C8B-B14F-4D97-AF65-F5344CB8AC3E}">
        <p14:creationId xmlns:p14="http://schemas.microsoft.com/office/powerpoint/2010/main" val="1325223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First, proponents argue that ranking systems force managers to be honest with employees. Without forced ranking, managers are tempted to be too kind and not confront performance problems. Furthermore, it may be difficult for a manager to admit he or she has made a hiring mistake (Grote, 2005; Boyle, 2001). </a:t>
            </a:r>
            <a:endParaRPr kumimoji="1" lang="zh-CN" altLang="en-US" dirty="0"/>
          </a:p>
        </p:txBody>
      </p:sp>
      <p:sp>
        <p:nvSpPr>
          <p:cNvPr id="4" name="幻灯片编号占位符 3"/>
          <p:cNvSpPr>
            <a:spLocks noGrp="1"/>
          </p:cNvSpPr>
          <p:nvPr>
            <p:ph type="sldNum" sz="quarter" idx="10"/>
          </p:nvPr>
        </p:nvSpPr>
        <p:spPr/>
        <p:txBody>
          <a:bodyPr/>
          <a:lstStyle/>
          <a:p>
            <a:fld id="{AA665959-82C6-5D4D-B8C8-95863C08B364}" type="slidenum">
              <a:rPr kumimoji="1" lang="zh-CN" altLang="en-US" smtClean="0"/>
              <a:t>5</a:t>
            </a:fld>
            <a:endParaRPr kumimoji="1" lang="zh-CN" altLang="en-US"/>
          </a:p>
        </p:txBody>
      </p:sp>
    </p:spTree>
    <p:extLst>
      <p:ext uri="{BB962C8B-B14F-4D97-AF65-F5344CB8AC3E}">
        <p14:creationId xmlns:p14="http://schemas.microsoft.com/office/powerpoint/2010/main" val="4157514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AA665959-82C6-5D4D-B8C8-95863C08B364}" type="slidenum">
              <a:rPr kumimoji="1" lang="zh-CN" altLang="en-US" smtClean="0"/>
              <a:t>6</a:t>
            </a:fld>
            <a:endParaRPr kumimoji="1" lang="zh-CN" altLang="en-US"/>
          </a:p>
        </p:txBody>
      </p:sp>
    </p:spTree>
    <p:extLst>
      <p:ext uri="{BB962C8B-B14F-4D97-AF65-F5344CB8AC3E}">
        <p14:creationId xmlns:p14="http://schemas.microsoft.com/office/powerpoint/2010/main" val="823738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zh-CN" altLang="en-GB" smtClean="0"/>
              <a:t>单击此处编辑母版标题样式</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GB" smtClean="0"/>
              <a:t>单击此处编辑母版副标题样式</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15/02/2012</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15/02/2012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zh-CN" altLang="en-GB" smtClean="0"/>
              <a:t>单击此处编辑母版标题样式</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GB" smtClean="0"/>
              <a:t>单击此处编辑母版文本样式</a:t>
            </a:r>
          </a:p>
        </p:txBody>
      </p:sp>
      <p:sp>
        <p:nvSpPr>
          <p:cNvPr id="5" name="Date Placeholder 4"/>
          <p:cNvSpPr>
            <a:spLocks noGrp="1"/>
          </p:cNvSpPr>
          <p:nvPr>
            <p:ph type="dt" sz="half" idx="10"/>
          </p:nvPr>
        </p:nvSpPr>
        <p:spPr/>
        <p:txBody>
          <a:bodyPr/>
          <a:lstStyle/>
          <a:p>
            <a:fld id="{D140825E-4A15-4D39-8176-1F07E904CB30}" type="datetimeFigureOut">
              <a:rPr lang="en-US" smtClean="0"/>
              <a:t>15/02/2012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zh-CN" altLang="en-GB" smtClean="0"/>
              <a:t>单击此处编辑母版标题样式</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GB" smtClean="0"/>
              <a:t>单击此处编辑母版文本样式</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15/02/2012</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GB" smtClean="0"/>
              <a:t>将图片拖动到占位符，或单击添加图标</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带标题，可选)">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zh-CN" altLang="en-GB" smtClean="0"/>
              <a:t>单击此处编辑母版标题样式</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GB" smtClean="0"/>
              <a:t>将图片拖动到占位符，或单击添加图标</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GB" smtClean="0"/>
              <a:t>单击此处编辑母版文本样式</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15/02/2012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位于标题上)">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zh-CN" altLang="en-GB" smtClean="0"/>
              <a:t>单击此处编辑母版标题样式</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GB" smtClean="0"/>
              <a:t>将图片拖动到占位符，或单击添加图标</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GB" smtClean="0"/>
              <a:t>单击此处编辑母版文本样式</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15/02/2012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zh-CN" altLang="en-GB" smtClean="0"/>
              <a:t>单击此处编辑母版标题样式</a:t>
            </a:r>
            <a:endParaRPr/>
          </a:p>
        </p:txBody>
      </p:sp>
      <p:sp>
        <p:nvSpPr>
          <p:cNvPr id="3" name="Vertical Text Placeholder 2"/>
          <p:cNvSpPr>
            <a:spLocks noGrp="1"/>
          </p:cNvSpPr>
          <p:nvPr>
            <p:ph type="body" orient="vert" idx="1"/>
          </p:nvPr>
        </p:nvSpPr>
        <p:spPr/>
        <p:txBody>
          <a:bodyPr vert="eaVert"/>
          <a:lstStyle>
            <a:lvl5pPr>
              <a:defRPr/>
            </a:lvl5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15/02/2012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zh-CN" altLang="en-GB" smtClean="0"/>
              <a:t>单击此处编辑母版标题样式</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15/02/2012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zh-CN" altLang="en-GB" smtClean="0"/>
              <a:t>单击此处编辑母版标题样式</a:t>
            </a:r>
            <a:endParaRPr/>
          </a:p>
        </p:txBody>
      </p:sp>
      <p:sp>
        <p:nvSpPr>
          <p:cNvPr id="3" name="Content Placeholder 2"/>
          <p:cNvSpPr>
            <a:spLocks noGrp="1"/>
          </p:cNvSpPr>
          <p:nvPr>
            <p:ph idx="1"/>
          </p:nvPr>
        </p:nvSpPr>
        <p:spPr/>
        <p:txBody>
          <a:bodyPr/>
          <a:lstStyle>
            <a:lvl5pPr>
              <a:defRPr/>
            </a:lvl5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15/02/2012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zh-CN" altLang="en-GB" smtClean="0"/>
              <a:t>单击此处编辑母版标题样式</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GB" smtClean="0"/>
              <a:t>单击此处编辑母版文本样式</a:t>
            </a:r>
          </a:p>
        </p:txBody>
      </p:sp>
      <p:sp>
        <p:nvSpPr>
          <p:cNvPr id="4" name="Date Placeholder 3"/>
          <p:cNvSpPr>
            <a:spLocks noGrp="1"/>
          </p:cNvSpPr>
          <p:nvPr>
            <p:ph type="dt" sz="half" idx="10"/>
          </p:nvPr>
        </p:nvSpPr>
        <p:spPr/>
        <p:txBody>
          <a:bodyPr/>
          <a:lstStyle/>
          <a:p>
            <a:fld id="{D140825E-4A15-4D39-8176-1F07E904CB30}" type="datetimeFigureOut">
              <a:rPr lang="en-US" smtClean="0"/>
              <a:t>15/02/2012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zh-CN" altLang="en-GB" smtClean="0"/>
              <a:t>单击此处编辑母版标题样式</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15/02/2012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zh-CN" altLang="en-GB" smtClean="0"/>
              <a:t>单击此处编辑母版标题样式</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GB" smtClean="0"/>
              <a:t>单击此处编辑母版文本样式</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GB" smtClean="0"/>
              <a:t>单击此处编辑母版文本样式</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15/02/2012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两项内容、顶部和底部">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zh-CN" altLang="en-GB" smtClean="0"/>
              <a:t>单击此处编辑母版标题样式</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15/02/2012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三项内容">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zh-CN" altLang="en-GB" smtClean="0"/>
              <a:t>单击此处编辑母版标题样式</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15/02/2012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四项内容">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zh-CN" altLang="en-GB" smtClean="0"/>
              <a:t>单击此处编辑母版标题样式</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15/02/2012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zh-CN" altLang="en-GB" smtClean="0"/>
              <a:t>单击此处编辑母版标题样式</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15/02/2012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zh-CN" altLang="en-GB" smtClean="0"/>
              <a:t>单击此处编辑母版标题样式</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zh-CN" altLang="en-GB" smtClean="0"/>
              <a:t>单击此处编辑母版文本样式</a:t>
            </a:r>
          </a:p>
          <a:p>
            <a:pPr lvl="1"/>
            <a:r>
              <a:rPr lang="zh-CN" altLang="en-GB" smtClean="0"/>
              <a:t>二级</a:t>
            </a:r>
          </a:p>
          <a:p>
            <a:pPr lvl="2"/>
            <a:r>
              <a:rPr lang="zh-CN" altLang="en-GB" smtClean="0"/>
              <a:t>三级</a:t>
            </a:r>
          </a:p>
          <a:p>
            <a:pPr lvl="3"/>
            <a:r>
              <a:rPr lang="zh-CN" altLang="en-GB" smtClean="0"/>
              <a:t>四级</a:t>
            </a:r>
          </a:p>
          <a:p>
            <a:pPr lvl="4"/>
            <a:r>
              <a:rPr lang="zh-CN" altLang="en-GB" smtClean="0"/>
              <a:t>五级</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15/02/2012</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file://localhost/Users/bonniechen/Desktop/To%20be%20a%20student/Master%20Degree/LE/Deming%E2%80%99s%20%E2%80%9CSystem%20of%20Profound%20Knowledge%E2%80%9D.webarchiv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04240" y="1419219"/>
            <a:ext cx="7858710" cy="2543182"/>
          </a:xfrm>
        </p:spPr>
        <p:txBody>
          <a:bodyPr/>
          <a:lstStyle/>
          <a:p>
            <a:r>
              <a:rPr lang="en-US" altLang="zh-CN" sz="4800" b="1" dirty="0">
                <a:solidFill>
                  <a:srgbClr val="000000"/>
                </a:solidFill>
                <a:latin typeface="Times New Roman"/>
                <a:cs typeface="Times New Roman"/>
              </a:rPr>
              <a:t>Promotions and firing policy</a:t>
            </a:r>
            <a:endParaRPr kumimoji="1" lang="zh-CN" altLang="en-US" sz="4800" b="1" dirty="0">
              <a:solidFill>
                <a:srgbClr val="000000"/>
              </a:solidFill>
              <a:latin typeface="Times New Roman"/>
              <a:cs typeface="Times New Roman"/>
            </a:endParaRPr>
          </a:p>
        </p:txBody>
      </p:sp>
      <p:sp>
        <p:nvSpPr>
          <p:cNvPr id="3" name="副标题 2"/>
          <p:cNvSpPr>
            <a:spLocks noGrp="1"/>
          </p:cNvSpPr>
          <p:nvPr>
            <p:ph type="subTitle" idx="1"/>
          </p:nvPr>
        </p:nvSpPr>
        <p:spPr/>
        <p:txBody>
          <a:bodyPr>
            <a:normAutofit/>
          </a:bodyPr>
          <a:lstStyle/>
          <a:p>
            <a:r>
              <a:rPr kumimoji="1" lang="en-GB" altLang="zh-CN" sz="3200" b="1" dirty="0" smtClean="0">
                <a:solidFill>
                  <a:srgbClr val="000000"/>
                </a:solidFill>
                <a:latin typeface="Times New Roman"/>
                <a:cs typeface="Times New Roman"/>
              </a:rPr>
              <a:t>Mini-project 4b </a:t>
            </a:r>
          </a:p>
          <a:p>
            <a:r>
              <a:rPr kumimoji="1" lang="en-GB" altLang="zh-CN" sz="3200" b="1" dirty="0" smtClean="0">
                <a:solidFill>
                  <a:srgbClr val="000000"/>
                </a:solidFill>
                <a:latin typeface="Times New Roman"/>
                <a:cs typeface="Times New Roman"/>
              </a:rPr>
              <a:t>Team 4</a:t>
            </a:r>
            <a:endParaRPr kumimoji="1" lang="zh-CN" altLang="en-US" sz="3200" b="1" dirty="0">
              <a:solidFill>
                <a:srgbClr val="000000"/>
              </a:solidFill>
              <a:latin typeface="Times New Roman"/>
              <a:cs typeface="Times New Roman"/>
            </a:endParaRPr>
          </a:p>
        </p:txBody>
      </p:sp>
    </p:spTree>
    <p:extLst>
      <p:ext uri="{BB962C8B-B14F-4D97-AF65-F5344CB8AC3E}">
        <p14:creationId xmlns:p14="http://schemas.microsoft.com/office/powerpoint/2010/main" val="133753313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1472" y="799311"/>
            <a:ext cx="8972528" cy="1107996"/>
          </a:xfrm>
          <a:prstGeom prst="rect">
            <a:avLst/>
          </a:prstGeom>
          <a:noFill/>
        </p:spPr>
        <p:txBody>
          <a:bodyPr wrap="none" lIns="91440" tIns="45720" rIns="91440" bIns="45720">
            <a:spAutoFit/>
          </a:bodyPr>
          <a:lstStyle/>
          <a:p>
            <a:pPr algn="ctr"/>
            <a:r>
              <a:rPr lang="en-GB" altLang="zh-CN" sz="6600" b="1" cap="none" spc="0"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Times New Roman"/>
                <a:cs typeface="Times New Roman"/>
              </a:rPr>
              <a:t>Thank You &amp; Question?</a:t>
            </a:r>
            <a:endParaRPr lang="zh-CN" altLang="en-GB" sz="6600" b="1" cap="none" spc="0"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Times New Roman"/>
              <a:cs typeface="Times New Roman"/>
            </a:endParaRPr>
          </a:p>
        </p:txBody>
      </p:sp>
      <p:pic>
        <p:nvPicPr>
          <p:cNvPr id="3" name="图片 2" descr="Ways-to-make-a-friend-smi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395" y="1907308"/>
            <a:ext cx="6584872" cy="4497850"/>
          </a:xfrm>
          <a:prstGeom prst="rect">
            <a:avLst/>
          </a:prstGeom>
        </p:spPr>
      </p:pic>
    </p:spTree>
    <p:extLst>
      <p:ext uri="{BB962C8B-B14F-4D97-AF65-F5344CB8AC3E}">
        <p14:creationId xmlns:p14="http://schemas.microsoft.com/office/powerpoint/2010/main" val="286457166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36159" y="876430"/>
            <a:ext cx="8590738" cy="4208930"/>
          </a:xfrm>
        </p:spPr>
        <p:txBody>
          <a:bodyPr>
            <a:normAutofit/>
          </a:bodyPr>
          <a:lstStyle/>
          <a:p>
            <a:pPr marL="0" indent="0">
              <a:buNone/>
            </a:pPr>
            <a:r>
              <a:rPr lang="en-US" altLang="zh-CN" sz="3200" b="1" dirty="0">
                <a:solidFill>
                  <a:srgbClr val="000000"/>
                </a:solidFill>
                <a:latin typeface="Times New Roman"/>
                <a:cs typeface="Times New Roman"/>
              </a:rPr>
              <a:t>“A company that bets its future on its people must remove the lower 10%...and keep removing it every year.</a:t>
            </a:r>
            <a:r>
              <a:rPr lang="en-US" altLang="zh-CN" sz="3200" b="1" dirty="0" smtClean="0">
                <a:solidFill>
                  <a:srgbClr val="000000"/>
                </a:solidFill>
                <a:latin typeface="Times New Roman"/>
                <a:cs typeface="Times New Roman"/>
              </a:rPr>
              <a:t>”</a:t>
            </a:r>
          </a:p>
          <a:p>
            <a:pPr marL="0" indent="0">
              <a:buNone/>
            </a:pPr>
            <a:r>
              <a:rPr kumimoji="1" lang="en-US" altLang="zh-CN" sz="3200" b="1" dirty="0">
                <a:solidFill>
                  <a:srgbClr val="000000"/>
                </a:solidFill>
                <a:latin typeface="Times New Roman"/>
                <a:cs typeface="Times New Roman"/>
              </a:rPr>
              <a:t> </a:t>
            </a:r>
            <a:r>
              <a:rPr kumimoji="1" lang="en-US" altLang="zh-CN" sz="3200" b="1" dirty="0" smtClean="0">
                <a:solidFill>
                  <a:srgbClr val="000000"/>
                </a:solidFill>
                <a:latin typeface="Times New Roman"/>
                <a:cs typeface="Times New Roman"/>
              </a:rPr>
              <a:t>                                                ----</a:t>
            </a:r>
            <a:r>
              <a:rPr lang="en-US" altLang="zh-CN" sz="2800" b="1" dirty="0" smtClean="0">
                <a:solidFill>
                  <a:srgbClr val="000000"/>
                </a:solidFill>
                <a:latin typeface="Times New Roman"/>
                <a:cs typeface="Times New Roman"/>
              </a:rPr>
              <a:t>Jack Welch, 2001</a:t>
            </a:r>
            <a:endParaRPr kumimoji="1" lang="zh-CN" altLang="en-US" sz="2800" b="1" dirty="0">
              <a:solidFill>
                <a:srgbClr val="000000"/>
              </a:solidFill>
              <a:latin typeface="Times New Roman"/>
              <a:cs typeface="Times New Roman"/>
            </a:endParaRPr>
          </a:p>
        </p:txBody>
      </p:sp>
      <p:pic>
        <p:nvPicPr>
          <p:cNvPr id="4" name="图片 3" descr="welch-jack.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563" y="2774544"/>
            <a:ext cx="4594178" cy="3481221"/>
          </a:xfrm>
          <a:prstGeom prst="rect">
            <a:avLst/>
          </a:prstGeom>
        </p:spPr>
      </p:pic>
    </p:spTree>
    <p:extLst>
      <p:ext uri="{BB962C8B-B14F-4D97-AF65-F5344CB8AC3E}">
        <p14:creationId xmlns:p14="http://schemas.microsoft.com/office/powerpoint/2010/main" val="28369276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810601" y="2304206"/>
            <a:ext cx="8590738" cy="4208930"/>
          </a:xfrm>
        </p:spPr>
        <p:txBody>
          <a:bodyPr>
            <a:normAutofit/>
          </a:bodyPr>
          <a:lstStyle/>
          <a:p>
            <a:pPr marL="0" indent="0">
              <a:buNone/>
            </a:pPr>
            <a:r>
              <a:rPr lang="en-US" altLang="zh-CN" sz="2800" dirty="0">
                <a:solidFill>
                  <a:srgbClr val="000000"/>
                </a:solidFill>
                <a:latin typeface="Times New Roman"/>
                <a:cs typeface="Times New Roman"/>
              </a:rPr>
              <a:t>“</a:t>
            </a:r>
            <a:r>
              <a:rPr lang="en-US" altLang="zh-CN" sz="2800" dirty="0" smtClean="0">
                <a:solidFill>
                  <a:srgbClr val="000000"/>
                </a:solidFill>
                <a:latin typeface="Times New Roman"/>
                <a:cs typeface="Times New Roman"/>
              </a:rPr>
              <a:t>A</a:t>
            </a:r>
            <a:endParaRPr kumimoji="1" lang="zh-CN" altLang="en-US" sz="2400" dirty="0">
              <a:solidFill>
                <a:srgbClr val="000000"/>
              </a:solidFill>
              <a:latin typeface="Times New Roman"/>
              <a:cs typeface="Times New Roman"/>
            </a:endParaRPr>
          </a:p>
        </p:txBody>
      </p:sp>
      <p:pic>
        <p:nvPicPr>
          <p:cNvPr id="2" name="图片 1" descr="Jack welch GE's 4Es and one P vitality curv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23129784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6756" y="407195"/>
            <a:ext cx="8796166" cy="776784"/>
          </a:xfrm>
        </p:spPr>
        <p:txBody>
          <a:bodyPr/>
          <a:lstStyle/>
          <a:p>
            <a:r>
              <a:rPr kumimoji="1" lang="en-GB" altLang="zh-CN" sz="3600" b="1" dirty="0" smtClean="0">
                <a:solidFill>
                  <a:srgbClr val="000000"/>
                </a:solidFill>
                <a:latin typeface="Times New Roman"/>
                <a:cs typeface="Times New Roman"/>
              </a:rPr>
              <a:t>Deming’s system of profound knowledge</a:t>
            </a:r>
            <a:endParaRPr kumimoji="1" lang="zh-CN" altLang="en-US" sz="3600" b="1" dirty="0">
              <a:solidFill>
                <a:srgbClr val="000000"/>
              </a:solidFill>
              <a:latin typeface="Times New Roman"/>
              <a:cs typeface="Times New Roman"/>
            </a:endParaRPr>
          </a:p>
        </p:txBody>
      </p:sp>
      <p:pic>
        <p:nvPicPr>
          <p:cNvPr id="3" name="图片 2" descr="sopk.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2186" y="1699328"/>
            <a:ext cx="8403981" cy="4799200"/>
          </a:xfrm>
          <a:prstGeom prst="rect">
            <a:avLst/>
          </a:prstGeom>
        </p:spPr>
      </p:pic>
    </p:spTree>
    <p:extLst>
      <p:ext uri="{BB962C8B-B14F-4D97-AF65-F5344CB8AC3E}">
        <p14:creationId xmlns:p14="http://schemas.microsoft.com/office/powerpoint/2010/main" val="103103178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en-GB" altLang="zh-CN" b="1" dirty="0" smtClean="0">
                <a:solidFill>
                  <a:srgbClr val="000000"/>
                </a:solidFill>
                <a:latin typeface="Times New Roman"/>
                <a:cs typeface="Times New Roman"/>
              </a:rPr>
              <a:t>Logic? - Yes</a:t>
            </a:r>
            <a:endParaRPr kumimoji="1" lang="zh-CN" altLang="en-US" b="1" dirty="0">
              <a:solidFill>
                <a:srgbClr val="000000"/>
              </a:solidFill>
              <a:latin typeface="Times New Roman"/>
              <a:cs typeface="Times New Roman"/>
            </a:endParaRPr>
          </a:p>
        </p:txBody>
      </p:sp>
      <p:sp>
        <p:nvSpPr>
          <p:cNvPr id="4" name="矩形 3"/>
          <p:cNvSpPr/>
          <p:nvPr/>
        </p:nvSpPr>
        <p:spPr>
          <a:xfrm>
            <a:off x="458161" y="1634298"/>
            <a:ext cx="8527105" cy="2677656"/>
          </a:xfrm>
          <a:prstGeom prst="rect">
            <a:avLst/>
          </a:prstGeom>
        </p:spPr>
        <p:txBody>
          <a:bodyPr wrap="square">
            <a:spAutoFit/>
          </a:bodyPr>
          <a:lstStyle/>
          <a:p>
            <a:pPr marL="342900" indent="-342900">
              <a:buFont typeface="Arial"/>
              <a:buChar char="•"/>
            </a:pPr>
            <a:r>
              <a:rPr lang="en-US" altLang="zh-CN" sz="2400" b="1" dirty="0">
                <a:latin typeface="Times New Roman"/>
                <a:cs typeface="Times New Roman"/>
              </a:rPr>
              <a:t>Forced ranking is advocated as an effective tool for </a:t>
            </a:r>
            <a:r>
              <a:rPr lang="en-US" altLang="zh-CN" sz="2400" b="1" dirty="0" smtClean="0">
                <a:latin typeface="Times New Roman"/>
                <a:cs typeface="Times New Roman"/>
              </a:rPr>
              <a:t>managers</a:t>
            </a:r>
          </a:p>
          <a:p>
            <a:endParaRPr lang="en-US" altLang="zh-CN" sz="2400" b="1" dirty="0" smtClean="0">
              <a:latin typeface="Times New Roman"/>
              <a:cs typeface="Times New Roman"/>
            </a:endParaRPr>
          </a:p>
          <a:p>
            <a:pPr marL="342900" indent="-342900">
              <a:buFont typeface="Arial"/>
              <a:buChar char="•"/>
            </a:pPr>
            <a:r>
              <a:rPr lang="en-US" altLang="zh-CN" sz="2400" b="1" dirty="0">
                <a:latin typeface="Times New Roman"/>
                <a:cs typeface="Times New Roman"/>
              </a:rPr>
              <a:t>Dismissing people is a way to keep the company forward. </a:t>
            </a:r>
            <a:endParaRPr lang="en-US" altLang="zh-CN" sz="2400" b="1" dirty="0" smtClean="0">
              <a:latin typeface="Times New Roman"/>
              <a:cs typeface="Times New Roman"/>
            </a:endParaRPr>
          </a:p>
          <a:p>
            <a:pPr marL="342900" indent="-342900">
              <a:buFont typeface="Arial"/>
              <a:buChar char="•"/>
            </a:pPr>
            <a:endParaRPr lang="en-US" altLang="zh-CN" sz="2400" b="1" dirty="0">
              <a:latin typeface="Times New Roman"/>
              <a:cs typeface="Times New Roman"/>
            </a:endParaRPr>
          </a:p>
          <a:p>
            <a:pPr marL="342900" indent="-342900">
              <a:buFont typeface="Arial"/>
              <a:buChar char="•"/>
            </a:pPr>
            <a:r>
              <a:rPr lang="en-US" altLang="zh-CN" sz="2400" b="1" dirty="0">
                <a:latin typeface="Times New Roman"/>
                <a:cs typeface="Times New Roman"/>
              </a:rPr>
              <a:t>Prediction can help the </a:t>
            </a:r>
            <a:r>
              <a:rPr lang="en-US" altLang="zh-CN" sz="2400" b="1" dirty="0" err="1">
                <a:latin typeface="Times New Roman"/>
                <a:cs typeface="Times New Roman"/>
              </a:rPr>
              <a:t>organisation</a:t>
            </a:r>
            <a:r>
              <a:rPr lang="en-US" altLang="zh-CN" sz="2400" b="1" dirty="0">
                <a:latin typeface="Times New Roman"/>
                <a:cs typeface="Times New Roman"/>
              </a:rPr>
              <a:t> to make decision and plan.</a:t>
            </a:r>
          </a:p>
          <a:p>
            <a:pPr marL="342900" indent="-342900">
              <a:buFont typeface="Arial"/>
              <a:buChar char="•"/>
            </a:pPr>
            <a:r>
              <a:rPr lang="en-US" altLang="zh-CN" sz="2400" b="1" dirty="0" smtClean="0">
                <a:latin typeface="Times New Roman"/>
                <a:cs typeface="Times New Roman"/>
              </a:rPr>
              <a:t> </a:t>
            </a:r>
            <a:endParaRPr lang="en-US" altLang="zh-CN" sz="2400" b="1" dirty="0">
              <a:latin typeface="Times New Roman"/>
              <a:cs typeface="Times New Roman"/>
            </a:endParaRPr>
          </a:p>
        </p:txBody>
      </p:sp>
    </p:spTree>
    <p:extLst>
      <p:ext uri="{BB962C8B-B14F-4D97-AF65-F5344CB8AC3E}">
        <p14:creationId xmlns:p14="http://schemas.microsoft.com/office/powerpoint/2010/main" val="129813105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493361" y="0"/>
            <a:ext cx="7583487" cy="1044388"/>
          </a:xfrm>
        </p:spPr>
        <p:txBody>
          <a:bodyPr/>
          <a:lstStyle/>
          <a:p>
            <a:r>
              <a:rPr kumimoji="1" lang="en-GB" altLang="zh-CN" b="1" dirty="0" smtClean="0">
                <a:solidFill>
                  <a:schemeClr val="tx1"/>
                </a:solidFill>
                <a:latin typeface="Times New Roman"/>
                <a:cs typeface="Times New Roman"/>
              </a:rPr>
              <a:t>Validity? - No</a:t>
            </a:r>
            <a:endParaRPr kumimoji="1" lang="zh-CN" altLang="en-US" b="1" dirty="0">
              <a:solidFill>
                <a:schemeClr val="tx1"/>
              </a:solidFill>
              <a:latin typeface="Times New Roman"/>
              <a:cs typeface="Times New Roman"/>
            </a:endParaRPr>
          </a:p>
        </p:txBody>
      </p:sp>
      <p:sp>
        <p:nvSpPr>
          <p:cNvPr id="3" name="矩形 2"/>
          <p:cNvSpPr/>
          <p:nvPr/>
        </p:nvSpPr>
        <p:spPr>
          <a:xfrm>
            <a:off x="619013" y="1013590"/>
            <a:ext cx="3506088" cy="461665"/>
          </a:xfrm>
          <a:prstGeom prst="rect">
            <a:avLst/>
          </a:prstGeom>
        </p:spPr>
        <p:txBody>
          <a:bodyPr wrap="none">
            <a:spAutoFit/>
          </a:bodyPr>
          <a:lstStyle/>
          <a:p>
            <a:pPr marL="342900" indent="-342900" algn="ctr">
              <a:buFont typeface="Arial"/>
              <a:buChar char="•"/>
            </a:pPr>
            <a:r>
              <a:rPr lang="en-GB" altLang="zh-CN" sz="2400" b="1" dirty="0">
                <a:ln w="12700">
                  <a:solidFill>
                    <a:srgbClr val="000000"/>
                  </a:solidFill>
                  <a:prstDash val="solid"/>
                </a:ln>
                <a:solidFill>
                  <a:srgbClr val="000000"/>
                </a:solidFill>
                <a:effectLst>
                  <a:outerShdw blurRad="41275" dist="20320" dir="1800000" algn="tl" rotWithShape="0">
                    <a:srgbClr val="000000">
                      <a:alpha val="40000"/>
                    </a:srgbClr>
                  </a:outerShdw>
                </a:effectLst>
                <a:latin typeface="Times New Roman"/>
                <a:cs typeface="Times New Roman"/>
              </a:rPr>
              <a:t>Knowledge of a system</a:t>
            </a:r>
            <a:endParaRPr lang="zh-CN" altLang="en-GB" sz="2400" b="1" dirty="0">
              <a:ln w="12700">
                <a:solidFill>
                  <a:srgbClr val="000000"/>
                </a:solidFill>
                <a:prstDash val="solid"/>
              </a:ln>
              <a:solidFill>
                <a:srgbClr val="000000"/>
              </a:solidFill>
              <a:effectLst>
                <a:outerShdw blurRad="41275" dist="20320" dir="1800000" algn="tl" rotWithShape="0">
                  <a:srgbClr val="000000">
                    <a:alpha val="40000"/>
                  </a:srgbClr>
                </a:outerShdw>
              </a:effectLst>
              <a:latin typeface="Times New Roman"/>
              <a:cs typeface="Times New Roman"/>
            </a:endParaRPr>
          </a:p>
        </p:txBody>
      </p:sp>
      <p:sp>
        <p:nvSpPr>
          <p:cNvPr id="4" name="矩形 3"/>
          <p:cNvSpPr/>
          <p:nvPr/>
        </p:nvSpPr>
        <p:spPr>
          <a:xfrm>
            <a:off x="365569" y="1475255"/>
            <a:ext cx="8234890" cy="1631216"/>
          </a:xfrm>
          <a:prstGeom prst="rect">
            <a:avLst/>
          </a:prstGeom>
        </p:spPr>
        <p:txBody>
          <a:bodyPr wrap="square">
            <a:spAutoFit/>
          </a:bodyPr>
          <a:lstStyle/>
          <a:p>
            <a:pPr marL="342900" indent="-342900">
              <a:buFont typeface="Arial"/>
              <a:buChar char="•"/>
            </a:pPr>
            <a:r>
              <a:rPr lang="en-US" altLang="zh-CN" sz="2000" b="1" dirty="0" smtClean="0">
                <a:solidFill>
                  <a:schemeClr val="bg1"/>
                </a:solidFill>
                <a:latin typeface="Times New Roman"/>
                <a:cs typeface="Times New Roman"/>
              </a:rPr>
              <a:t>Long term </a:t>
            </a:r>
            <a:r>
              <a:rPr lang="en-US" altLang="zh-CN" sz="2000" b="1" dirty="0" smtClean="0">
                <a:solidFill>
                  <a:schemeClr val="bg1"/>
                </a:solidFill>
                <a:latin typeface="Times New Roman"/>
                <a:cs typeface="Times New Roman"/>
              </a:rPr>
              <a:t>ob</a:t>
            </a:r>
            <a:r>
              <a:rPr lang="en-US" altLang="zh-CN" sz="2000" b="1" dirty="0" smtClean="0">
                <a:solidFill>
                  <a:schemeClr val="bg1"/>
                </a:solidFill>
                <a:latin typeface="Times New Roman"/>
                <a:cs typeface="Times New Roman"/>
              </a:rPr>
              <a:t>jective </a:t>
            </a:r>
            <a:r>
              <a:rPr lang="en-US" altLang="zh-CN" sz="2000" b="1" dirty="0" smtClean="0">
                <a:solidFill>
                  <a:schemeClr val="bg1"/>
                </a:solidFill>
                <a:latin typeface="Times New Roman"/>
                <a:cs typeface="Times New Roman"/>
              </a:rPr>
              <a:t>of a system should decided by everyone (employees</a:t>
            </a:r>
            <a:r>
              <a:rPr lang="en-US" altLang="zh-CN" sz="2000" b="1" dirty="0">
                <a:solidFill>
                  <a:schemeClr val="bg1"/>
                </a:solidFill>
                <a:latin typeface="Times New Roman"/>
                <a:cs typeface="Times New Roman"/>
              </a:rPr>
              <a:t>, shareholders, customers and </a:t>
            </a:r>
            <a:r>
              <a:rPr lang="en-US" altLang="zh-CN" sz="2000" b="1" dirty="0" smtClean="0">
                <a:solidFill>
                  <a:schemeClr val="bg1"/>
                </a:solidFill>
                <a:latin typeface="Times New Roman"/>
                <a:cs typeface="Times New Roman"/>
              </a:rPr>
              <a:t>suppliers) to win. </a:t>
            </a:r>
          </a:p>
          <a:p>
            <a:pPr marL="342900" indent="-342900">
              <a:buFont typeface="Arial"/>
              <a:buChar char="•"/>
            </a:pPr>
            <a:r>
              <a:rPr lang="en-US" altLang="zh-CN" sz="2000" b="1" dirty="0" smtClean="0">
                <a:solidFill>
                  <a:schemeClr val="bg1"/>
                </a:solidFill>
                <a:latin typeface="Times New Roman"/>
                <a:cs typeface="Times New Roman"/>
              </a:rPr>
              <a:t>It only encourages individual’s performance</a:t>
            </a:r>
          </a:p>
          <a:p>
            <a:pPr marL="342900" indent="-342900">
              <a:buFont typeface="Arial"/>
              <a:buChar char="•"/>
            </a:pPr>
            <a:r>
              <a:rPr lang="en-US" altLang="zh-CN" sz="2000" b="1" dirty="0" smtClean="0">
                <a:latin typeface="Times New Roman"/>
                <a:cs typeface="Times New Roman"/>
              </a:rPr>
              <a:t>Likely effects on </a:t>
            </a:r>
            <a:r>
              <a:rPr lang="en-US" altLang="zh-CN" sz="2000" b="1" dirty="0" err="1" smtClean="0">
                <a:latin typeface="Times New Roman"/>
                <a:cs typeface="Times New Roman"/>
              </a:rPr>
              <a:t>behaviours</a:t>
            </a:r>
            <a:endParaRPr lang="en-US" altLang="zh-CN" sz="2000" b="1" dirty="0" smtClean="0">
              <a:latin typeface="Times New Roman"/>
              <a:cs typeface="Times New Roman"/>
            </a:endParaRPr>
          </a:p>
          <a:p>
            <a:pPr marL="342900" indent="-342900">
              <a:buFont typeface="Arial"/>
              <a:buChar char="•"/>
            </a:pPr>
            <a:r>
              <a:rPr lang="en-US" altLang="zh-CN" sz="2000" b="1" dirty="0" smtClean="0">
                <a:solidFill>
                  <a:schemeClr val="bg1"/>
                </a:solidFill>
                <a:latin typeface="Times New Roman"/>
                <a:cs typeface="Times New Roman"/>
              </a:rPr>
              <a:t>There is no connection between individual and the whole system. </a:t>
            </a:r>
            <a:endParaRPr lang="en-US" altLang="zh-CN" sz="2000" b="1" dirty="0">
              <a:solidFill>
                <a:schemeClr val="bg1"/>
              </a:solidFill>
              <a:latin typeface="Times New Roman"/>
              <a:cs typeface="Times New Roman"/>
            </a:endParaRPr>
          </a:p>
        </p:txBody>
      </p:sp>
      <p:sp>
        <p:nvSpPr>
          <p:cNvPr id="5" name="矩形 4"/>
          <p:cNvSpPr/>
          <p:nvPr/>
        </p:nvSpPr>
        <p:spPr>
          <a:xfrm>
            <a:off x="619013" y="3812673"/>
            <a:ext cx="8135369" cy="2862322"/>
          </a:xfrm>
          <a:prstGeom prst="rect">
            <a:avLst/>
          </a:prstGeom>
        </p:spPr>
        <p:txBody>
          <a:bodyPr wrap="square">
            <a:spAutoFit/>
          </a:bodyPr>
          <a:lstStyle/>
          <a:p>
            <a:r>
              <a:rPr lang="en-US" altLang="zh-CN" sz="2000" b="1" dirty="0" smtClean="0">
                <a:solidFill>
                  <a:srgbClr val="FFFFFF"/>
                </a:solidFill>
                <a:latin typeface="Times New Roman"/>
                <a:cs typeface="Times New Roman"/>
              </a:rPr>
              <a:t>System perspective: </a:t>
            </a:r>
          </a:p>
          <a:p>
            <a:pPr marL="457200" indent="-457200">
              <a:buFont typeface="Arial"/>
              <a:buChar char="•"/>
            </a:pPr>
            <a:r>
              <a:rPr lang="en-US" altLang="zh-CN" sz="2000" b="1" dirty="0" smtClean="0">
                <a:solidFill>
                  <a:srgbClr val="FFFFFF"/>
                </a:solidFill>
                <a:latin typeface="Times New Roman"/>
                <a:cs typeface="Times New Roman"/>
              </a:rPr>
              <a:t>Common </a:t>
            </a:r>
            <a:r>
              <a:rPr lang="en-US" altLang="zh-CN" sz="2000" b="1" dirty="0">
                <a:solidFill>
                  <a:srgbClr val="FFFFFF"/>
                </a:solidFill>
                <a:latin typeface="Times New Roman"/>
                <a:cs typeface="Times New Roman"/>
              </a:rPr>
              <a:t>variation may occur due to design and operation of process.</a:t>
            </a:r>
          </a:p>
          <a:p>
            <a:pPr marL="457200" indent="-457200">
              <a:buFont typeface="Arial"/>
              <a:buChar char="•"/>
            </a:pPr>
            <a:r>
              <a:rPr lang="en-GB" altLang="zh-CN" sz="2000" b="1" dirty="0">
                <a:solidFill>
                  <a:srgbClr val="FFFFFF"/>
                </a:solidFill>
                <a:latin typeface="Times New Roman"/>
                <a:cs typeface="Times New Roman"/>
              </a:rPr>
              <a:t>C</a:t>
            </a:r>
            <a:r>
              <a:rPr lang="en-US" altLang="zh-CN" sz="2000" b="1" dirty="0" err="1">
                <a:solidFill>
                  <a:srgbClr val="FFFFFF"/>
                </a:solidFill>
                <a:latin typeface="Times New Roman"/>
                <a:cs typeface="Times New Roman"/>
              </a:rPr>
              <a:t>ommon</a:t>
            </a:r>
            <a:r>
              <a:rPr lang="en-US" altLang="zh-CN" sz="2000" b="1" dirty="0">
                <a:solidFill>
                  <a:srgbClr val="FFFFFF"/>
                </a:solidFill>
                <a:latin typeface="Times New Roman"/>
                <a:cs typeface="Times New Roman"/>
              </a:rPr>
              <a:t> variation should be fixed by management level, it is about the system. </a:t>
            </a:r>
            <a:endParaRPr lang="en-US" altLang="zh-CN" sz="2000" b="1" dirty="0" smtClean="0">
              <a:solidFill>
                <a:srgbClr val="FFFFFF"/>
              </a:solidFill>
              <a:latin typeface="Times New Roman"/>
              <a:cs typeface="Times New Roman"/>
            </a:endParaRPr>
          </a:p>
          <a:p>
            <a:r>
              <a:rPr lang="en-US" altLang="zh-CN" sz="2000" b="1" dirty="0" smtClean="0">
                <a:solidFill>
                  <a:srgbClr val="FFFFFF"/>
                </a:solidFill>
                <a:latin typeface="Times New Roman"/>
                <a:cs typeface="Times New Roman"/>
              </a:rPr>
              <a:t>Employee’s perspective: </a:t>
            </a:r>
          </a:p>
          <a:p>
            <a:r>
              <a:rPr lang="en-US" altLang="zh-CN" sz="2000" b="1" dirty="0" smtClean="0">
                <a:solidFill>
                  <a:srgbClr val="FFFFFF"/>
                </a:solidFill>
                <a:latin typeface="Times New Roman"/>
                <a:cs typeface="Times New Roman"/>
              </a:rPr>
              <a:t>It is vital to look the </a:t>
            </a:r>
            <a:r>
              <a:rPr lang="en-US" altLang="zh-CN" sz="2000" b="1" dirty="0" smtClean="0">
                <a:solidFill>
                  <a:srgbClr val="FFFFFF"/>
                </a:solidFill>
                <a:latin typeface="Times New Roman"/>
                <a:cs typeface="Times New Roman"/>
              </a:rPr>
              <a:t>real </a:t>
            </a:r>
            <a:r>
              <a:rPr lang="en-US" altLang="zh-CN" sz="2000" b="1" dirty="0" smtClean="0">
                <a:solidFill>
                  <a:srgbClr val="FFFFFF"/>
                </a:solidFill>
                <a:latin typeface="Times New Roman"/>
                <a:cs typeface="Times New Roman"/>
              </a:rPr>
              <a:t>situation.</a:t>
            </a:r>
            <a:endParaRPr lang="en-US" altLang="zh-CN" sz="2000" b="1" dirty="0">
              <a:solidFill>
                <a:srgbClr val="000000"/>
              </a:solidFill>
              <a:latin typeface="Times New Roman"/>
              <a:cs typeface="Times New Roman"/>
            </a:endParaRPr>
          </a:p>
          <a:p>
            <a:pPr marL="342900" indent="-342900">
              <a:buFont typeface="Arial"/>
              <a:buChar char="•"/>
            </a:pPr>
            <a:r>
              <a:rPr lang="en-US" altLang="zh-CN" sz="2000" b="1" dirty="0">
                <a:solidFill>
                  <a:srgbClr val="000000"/>
                </a:solidFill>
                <a:latin typeface="Times New Roman"/>
                <a:cs typeface="Times New Roman"/>
              </a:rPr>
              <a:t>Likely effects on </a:t>
            </a:r>
            <a:r>
              <a:rPr lang="en-US" altLang="zh-CN" sz="2000" b="1" dirty="0" err="1">
                <a:solidFill>
                  <a:srgbClr val="000000"/>
                </a:solidFill>
                <a:latin typeface="Times New Roman"/>
                <a:cs typeface="Times New Roman"/>
              </a:rPr>
              <a:t>behaviours</a:t>
            </a:r>
            <a:endParaRPr lang="en-US" altLang="zh-CN" sz="2000" b="1" dirty="0">
              <a:solidFill>
                <a:srgbClr val="000000"/>
              </a:solidFill>
              <a:latin typeface="Times New Roman"/>
              <a:cs typeface="Times New Roman"/>
            </a:endParaRPr>
          </a:p>
          <a:p>
            <a:pPr marL="342900" indent="-342900">
              <a:buFont typeface="Arial"/>
              <a:buChar char="•"/>
            </a:pPr>
            <a:r>
              <a:rPr lang="en-US" altLang="zh-CN" sz="2000" b="1" dirty="0">
                <a:solidFill>
                  <a:srgbClr val="FFFFFF"/>
                </a:solidFill>
                <a:latin typeface="Times New Roman"/>
                <a:cs typeface="Times New Roman"/>
              </a:rPr>
              <a:t>Poor management</a:t>
            </a:r>
          </a:p>
        </p:txBody>
      </p:sp>
      <p:sp>
        <p:nvSpPr>
          <p:cNvPr id="6" name="矩形 5"/>
          <p:cNvSpPr/>
          <p:nvPr/>
        </p:nvSpPr>
        <p:spPr>
          <a:xfrm>
            <a:off x="619013" y="3343791"/>
            <a:ext cx="3595856" cy="461665"/>
          </a:xfrm>
          <a:prstGeom prst="rect">
            <a:avLst/>
          </a:prstGeom>
        </p:spPr>
        <p:txBody>
          <a:bodyPr wrap="none">
            <a:spAutoFit/>
          </a:bodyPr>
          <a:lstStyle/>
          <a:p>
            <a:pPr marL="342900" indent="-342900" algn="ctr">
              <a:buFont typeface="Arial"/>
              <a:buChar char="•"/>
            </a:pPr>
            <a:r>
              <a:rPr lang="en-GB" altLang="zh-CN" sz="2400" b="1" dirty="0">
                <a:ln w="12700">
                  <a:solidFill>
                    <a:srgbClr val="000000"/>
                  </a:solidFill>
                  <a:prstDash val="solid"/>
                </a:ln>
                <a:effectLst>
                  <a:outerShdw blurRad="41275" dist="20320" dir="1800000" algn="tl" rotWithShape="0">
                    <a:srgbClr val="000000">
                      <a:alpha val="40000"/>
                    </a:srgbClr>
                  </a:outerShdw>
                </a:effectLst>
                <a:latin typeface="Times New Roman"/>
                <a:cs typeface="Times New Roman"/>
              </a:rPr>
              <a:t>Knowledge of variation</a:t>
            </a:r>
            <a:endParaRPr lang="zh-CN" altLang="en-GB" sz="2400" b="1" dirty="0">
              <a:ln w="12700">
                <a:solidFill>
                  <a:srgbClr val="000000"/>
                </a:solidFill>
                <a:prstDash val="solid"/>
              </a:ln>
              <a:effectLst>
                <a:outerShdw blurRad="41275" dist="20320" dir="1800000" algn="tl" rotWithShape="0">
                  <a:srgbClr val="000000">
                    <a:alpha val="40000"/>
                  </a:srgbClr>
                </a:outerShdw>
              </a:effectLst>
              <a:latin typeface="Times New Roman"/>
              <a:cs typeface="Times New Roman"/>
            </a:endParaRPr>
          </a:p>
        </p:txBody>
      </p:sp>
    </p:spTree>
    <p:extLst>
      <p:ext uri="{BB962C8B-B14F-4D97-AF65-F5344CB8AC3E}">
        <p14:creationId xmlns:p14="http://schemas.microsoft.com/office/powerpoint/2010/main" val="134910321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54479" y="265497"/>
            <a:ext cx="3215343" cy="707886"/>
          </a:xfrm>
          <a:prstGeom prst="rect">
            <a:avLst/>
          </a:prstGeom>
        </p:spPr>
        <p:txBody>
          <a:bodyPr wrap="none">
            <a:spAutoFit/>
          </a:bodyPr>
          <a:lstStyle/>
          <a:p>
            <a:r>
              <a:rPr kumimoji="1" lang="en-GB" altLang="zh-CN" sz="4000" b="1" dirty="0">
                <a:latin typeface="Times New Roman"/>
                <a:cs typeface="Times New Roman"/>
              </a:rPr>
              <a:t>Validity? - No</a:t>
            </a:r>
            <a:endParaRPr lang="zh-CN" altLang="en-US" sz="4000" dirty="0"/>
          </a:p>
        </p:txBody>
      </p:sp>
      <p:sp>
        <p:nvSpPr>
          <p:cNvPr id="5" name="矩形 4"/>
          <p:cNvSpPr/>
          <p:nvPr/>
        </p:nvSpPr>
        <p:spPr>
          <a:xfrm>
            <a:off x="977651" y="1299600"/>
            <a:ext cx="7892171" cy="1631216"/>
          </a:xfrm>
          <a:prstGeom prst="rect">
            <a:avLst/>
          </a:prstGeom>
        </p:spPr>
        <p:txBody>
          <a:bodyPr wrap="square">
            <a:spAutoFit/>
          </a:bodyPr>
          <a:lstStyle/>
          <a:p>
            <a:pPr marL="457200" indent="-457200">
              <a:buFont typeface="Arial"/>
              <a:buChar char="•"/>
            </a:pPr>
            <a:r>
              <a:rPr lang="en-US" altLang="zh-CN" sz="2000" b="1" dirty="0" smtClean="0">
                <a:solidFill>
                  <a:schemeClr val="bg1"/>
                </a:solidFill>
                <a:latin typeface="Times New Roman"/>
                <a:cs typeface="Times New Roman"/>
              </a:rPr>
              <a:t>Prediction </a:t>
            </a:r>
            <a:r>
              <a:rPr lang="en-US" altLang="zh-CN" sz="2000" b="1" dirty="0">
                <a:solidFill>
                  <a:schemeClr val="bg1"/>
                </a:solidFill>
                <a:latin typeface="Times New Roman"/>
                <a:cs typeface="Times New Roman"/>
              </a:rPr>
              <a:t>based on past experience</a:t>
            </a:r>
          </a:p>
          <a:p>
            <a:pPr marL="457200" indent="-457200">
              <a:buFont typeface="Arial"/>
              <a:buChar char="•"/>
            </a:pPr>
            <a:r>
              <a:rPr lang="en-US" altLang="zh-CN" sz="2000" b="1" dirty="0" smtClean="0">
                <a:solidFill>
                  <a:srgbClr val="FFFFFF"/>
                </a:solidFill>
                <a:latin typeface="Times New Roman"/>
                <a:cs typeface="Times New Roman"/>
              </a:rPr>
              <a:t>Prediction </a:t>
            </a:r>
            <a:r>
              <a:rPr lang="en-US" altLang="zh-CN" sz="2000" b="1" dirty="0">
                <a:solidFill>
                  <a:srgbClr val="FFFFFF"/>
                </a:solidFill>
                <a:latin typeface="Times New Roman"/>
                <a:cs typeface="Times New Roman"/>
              </a:rPr>
              <a:t>can not just depend on statistical theory</a:t>
            </a:r>
            <a:r>
              <a:rPr lang="en-US" altLang="zh-CN" sz="2000" b="1" dirty="0" smtClean="0">
                <a:solidFill>
                  <a:srgbClr val="FFFFFF"/>
                </a:solidFill>
                <a:latin typeface="Times New Roman"/>
                <a:cs typeface="Times New Roman"/>
              </a:rPr>
              <a:t>.</a:t>
            </a:r>
          </a:p>
          <a:p>
            <a:pPr marL="457200" indent="-457200">
              <a:buFont typeface="Arial"/>
              <a:buChar char="•"/>
            </a:pPr>
            <a:endParaRPr lang="en-US" altLang="zh-CN" sz="2000" b="1" dirty="0">
              <a:solidFill>
                <a:srgbClr val="FFFFFF"/>
              </a:solidFill>
              <a:latin typeface="Times New Roman"/>
              <a:cs typeface="Times New Roman"/>
            </a:endParaRPr>
          </a:p>
          <a:p>
            <a:pPr marL="457200" indent="-457200">
              <a:buFont typeface="Arial"/>
              <a:buChar char="•"/>
            </a:pPr>
            <a:r>
              <a:rPr lang="en-US" altLang="zh-CN" sz="2000" b="1" dirty="0">
                <a:solidFill>
                  <a:srgbClr val="000000"/>
                </a:solidFill>
                <a:latin typeface="Times New Roman"/>
                <a:cs typeface="Times New Roman"/>
              </a:rPr>
              <a:t>Likely effects on </a:t>
            </a:r>
            <a:r>
              <a:rPr lang="en-US" altLang="zh-CN" sz="2000" b="1" dirty="0" err="1">
                <a:solidFill>
                  <a:srgbClr val="000000"/>
                </a:solidFill>
                <a:latin typeface="Times New Roman"/>
                <a:cs typeface="Times New Roman"/>
              </a:rPr>
              <a:t>behaviours</a:t>
            </a:r>
            <a:endParaRPr lang="en-US" altLang="zh-CN" sz="2000" b="1" dirty="0">
              <a:solidFill>
                <a:srgbClr val="000000"/>
              </a:solidFill>
              <a:latin typeface="Times New Roman"/>
              <a:cs typeface="Times New Roman"/>
            </a:endParaRPr>
          </a:p>
          <a:p>
            <a:pPr marL="457200" indent="-457200">
              <a:buFont typeface="Arial"/>
              <a:buChar char="•"/>
            </a:pPr>
            <a:r>
              <a:rPr lang="en-US" altLang="zh-CN" sz="2000" b="1" dirty="0">
                <a:solidFill>
                  <a:srgbClr val="FFFFFF"/>
                </a:solidFill>
                <a:latin typeface="Times New Roman"/>
                <a:cs typeface="Times New Roman"/>
              </a:rPr>
              <a:t>Making a wrong decision</a:t>
            </a:r>
          </a:p>
        </p:txBody>
      </p:sp>
      <p:sp>
        <p:nvSpPr>
          <p:cNvPr id="6" name="矩形 5"/>
          <p:cNvSpPr/>
          <p:nvPr/>
        </p:nvSpPr>
        <p:spPr>
          <a:xfrm>
            <a:off x="841194" y="868559"/>
            <a:ext cx="3288080" cy="461665"/>
          </a:xfrm>
          <a:prstGeom prst="rect">
            <a:avLst/>
          </a:prstGeom>
        </p:spPr>
        <p:txBody>
          <a:bodyPr wrap="none">
            <a:spAutoFit/>
          </a:bodyPr>
          <a:lstStyle/>
          <a:p>
            <a:pPr marL="342900" indent="-342900" algn="ctr">
              <a:buFont typeface="Arial"/>
              <a:buChar char="•"/>
            </a:pPr>
            <a:r>
              <a:rPr lang="en-GB" altLang="zh-CN" sz="2400" b="1" dirty="0">
                <a:ln w="12700">
                  <a:solidFill>
                    <a:srgbClr val="000000"/>
                  </a:solidFill>
                  <a:prstDash val="solid"/>
                </a:ln>
                <a:solidFill>
                  <a:srgbClr val="000000"/>
                </a:solidFill>
                <a:effectLst>
                  <a:outerShdw blurRad="41275" dist="20320" dir="1800000" algn="tl" rotWithShape="0">
                    <a:srgbClr val="000000">
                      <a:alpha val="40000"/>
                    </a:srgbClr>
                  </a:outerShdw>
                </a:effectLst>
                <a:latin typeface="Times New Roman"/>
                <a:cs typeface="Times New Roman"/>
              </a:rPr>
              <a:t>Theory of knowledge</a:t>
            </a:r>
            <a:endParaRPr lang="zh-CN" altLang="en-GB" sz="2400" b="1" dirty="0">
              <a:ln w="12700">
                <a:solidFill>
                  <a:srgbClr val="000000"/>
                </a:solidFill>
                <a:prstDash val="solid"/>
              </a:ln>
              <a:solidFill>
                <a:srgbClr val="000000"/>
              </a:solidFill>
              <a:effectLst>
                <a:outerShdw blurRad="41275" dist="20320" dir="1800000" algn="tl" rotWithShape="0">
                  <a:srgbClr val="000000">
                    <a:alpha val="40000"/>
                  </a:srgbClr>
                </a:outerShdw>
              </a:effectLst>
              <a:latin typeface="Times New Roman"/>
              <a:cs typeface="Times New Roman"/>
            </a:endParaRPr>
          </a:p>
        </p:txBody>
      </p:sp>
      <p:sp>
        <p:nvSpPr>
          <p:cNvPr id="7" name="矩形 6"/>
          <p:cNvSpPr/>
          <p:nvPr/>
        </p:nvSpPr>
        <p:spPr>
          <a:xfrm>
            <a:off x="648790" y="3227398"/>
            <a:ext cx="3865161" cy="461665"/>
          </a:xfrm>
          <a:prstGeom prst="rect">
            <a:avLst/>
          </a:prstGeom>
        </p:spPr>
        <p:txBody>
          <a:bodyPr wrap="none">
            <a:spAutoFit/>
          </a:bodyPr>
          <a:lstStyle/>
          <a:p>
            <a:pPr marL="342900" indent="-342900" algn="ctr">
              <a:buFont typeface="Arial"/>
              <a:buChar char="•"/>
            </a:pPr>
            <a:r>
              <a:rPr lang="en-GB" altLang="zh-CN" sz="2400" b="1" dirty="0">
                <a:ln w="12700">
                  <a:solidFill>
                    <a:srgbClr val="000000"/>
                  </a:solidFill>
                  <a:prstDash val="solid"/>
                </a:ln>
                <a:solidFill>
                  <a:srgbClr val="000000"/>
                </a:solidFill>
                <a:latin typeface="Times New Roman"/>
                <a:cs typeface="Times New Roman"/>
              </a:rPr>
              <a:t>Knowledge of psychology</a:t>
            </a:r>
            <a:endParaRPr lang="zh-CN" altLang="en-GB" sz="2400" b="1" dirty="0">
              <a:ln w="12700">
                <a:solidFill>
                  <a:srgbClr val="000000"/>
                </a:solidFill>
                <a:prstDash val="solid"/>
              </a:ln>
              <a:solidFill>
                <a:srgbClr val="000000"/>
              </a:solidFill>
              <a:latin typeface="Times New Roman"/>
              <a:cs typeface="Times New Roman"/>
            </a:endParaRPr>
          </a:p>
        </p:txBody>
      </p:sp>
      <p:sp>
        <p:nvSpPr>
          <p:cNvPr id="8" name="矩形 7"/>
          <p:cNvSpPr/>
          <p:nvPr/>
        </p:nvSpPr>
        <p:spPr>
          <a:xfrm>
            <a:off x="977651" y="3689063"/>
            <a:ext cx="7892171" cy="2585323"/>
          </a:xfrm>
          <a:prstGeom prst="rect">
            <a:avLst/>
          </a:prstGeom>
        </p:spPr>
        <p:txBody>
          <a:bodyPr wrap="square">
            <a:spAutoFit/>
          </a:bodyPr>
          <a:lstStyle/>
          <a:p>
            <a:pPr marL="457200" indent="-457200">
              <a:buFont typeface="Arial"/>
              <a:buChar char="•"/>
            </a:pPr>
            <a:r>
              <a:rPr lang="en-US" altLang="zh-CN" b="1" dirty="0" smtClean="0">
                <a:solidFill>
                  <a:schemeClr val="bg1"/>
                </a:solidFill>
                <a:latin typeface="Times New Roman"/>
                <a:cs typeface="Times New Roman"/>
              </a:rPr>
              <a:t>Must </a:t>
            </a:r>
            <a:r>
              <a:rPr lang="en-US" altLang="zh-CN" b="1" dirty="0">
                <a:solidFill>
                  <a:schemeClr val="bg1"/>
                </a:solidFill>
                <a:latin typeface="Times New Roman"/>
                <a:cs typeface="Times New Roman"/>
              </a:rPr>
              <a:t>understand the causes of human </a:t>
            </a:r>
            <a:r>
              <a:rPr lang="en-US" altLang="zh-CN" b="1" dirty="0" err="1">
                <a:solidFill>
                  <a:schemeClr val="bg1"/>
                </a:solidFill>
                <a:latin typeface="Times New Roman"/>
                <a:cs typeface="Times New Roman"/>
              </a:rPr>
              <a:t>behaviour</a:t>
            </a:r>
            <a:endParaRPr lang="en-US" altLang="zh-CN" b="1" dirty="0">
              <a:solidFill>
                <a:schemeClr val="bg1"/>
              </a:solidFill>
              <a:latin typeface="Times New Roman"/>
              <a:cs typeface="Times New Roman"/>
            </a:endParaRPr>
          </a:p>
          <a:p>
            <a:pPr marL="457200" indent="-457200">
              <a:buFont typeface="Arial"/>
              <a:buChar char="•"/>
            </a:pPr>
            <a:r>
              <a:rPr lang="en-US" altLang="zh-CN" b="1" dirty="0">
                <a:solidFill>
                  <a:schemeClr val="bg1"/>
                </a:solidFill>
                <a:latin typeface="Times New Roman"/>
                <a:cs typeface="Times New Roman"/>
              </a:rPr>
              <a:t>Extrinsic motivations in employment may smother intrinsic motivation </a:t>
            </a:r>
            <a:endParaRPr lang="en-US" altLang="zh-CN" b="1" dirty="0" smtClean="0">
              <a:solidFill>
                <a:schemeClr val="bg1"/>
              </a:solidFill>
              <a:latin typeface="Times New Roman"/>
              <a:cs typeface="Times New Roman"/>
            </a:endParaRPr>
          </a:p>
          <a:p>
            <a:pPr marL="457200" indent="-457200">
              <a:buFont typeface="Arial"/>
              <a:buChar char="•"/>
            </a:pPr>
            <a:endParaRPr lang="en-US" altLang="zh-CN" b="1" dirty="0">
              <a:solidFill>
                <a:srgbClr val="0000FF"/>
              </a:solidFill>
              <a:latin typeface="Times New Roman"/>
              <a:cs typeface="Times New Roman"/>
            </a:endParaRPr>
          </a:p>
          <a:p>
            <a:pPr marL="457200" indent="-457200">
              <a:buFont typeface="Arial"/>
              <a:buChar char="•"/>
            </a:pPr>
            <a:r>
              <a:rPr lang="en-US" altLang="zh-CN" b="1" dirty="0">
                <a:solidFill>
                  <a:srgbClr val="000000"/>
                </a:solidFill>
                <a:latin typeface="Times New Roman"/>
                <a:cs typeface="Times New Roman"/>
              </a:rPr>
              <a:t>Likely effects on </a:t>
            </a:r>
            <a:r>
              <a:rPr lang="en-US" altLang="zh-CN" b="1" dirty="0" err="1">
                <a:solidFill>
                  <a:srgbClr val="000000"/>
                </a:solidFill>
                <a:latin typeface="Times New Roman"/>
                <a:cs typeface="Times New Roman"/>
              </a:rPr>
              <a:t>behaviours</a:t>
            </a:r>
            <a:endParaRPr lang="en-US" altLang="zh-CN" b="1" dirty="0">
              <a:solidFill>
                <a:srgbClr val="000000"/>
              </a:solidFill>
              <a:latin typeface="Times New Roman"/>
              <a:cs typeface="Times New Roman"/>
            </a:endParaRPr>
          </a:p>
          <a:p>
            <a:pPr marL="457200" indent="-457200">
              <a:buFont typeface="Arial"/>
              <a:buChar char="•"/>
            </a:pPr>
            <a:r>
              <a:rPr lang="en-US" altLang="zh-CN" b="1" dirty="0">
                <a:solidFill>
                  <a:schemeClr val="bg1"/>
                </a:solidFill>
                <a:latin typeface="Times New Roman"/>
                <a:cs typeface="Times New Roman"/>
              </a:rPr>
              <a:t>Bad Stress</a:t>
            </a:r>
          </a:p>
          <a:p>
            <a:pPr marL="457200" indent="-457200">
              <a:buFont typeface="Arial"/>
              <a:buChar char="•"/>
            </a:pPr>
            <a:r>
              <a:rPr lang="en-US" altLang="zh-CN" b="1" dirty="0">
                <a:solidFill>
                  <a:srgbClr val="FFFFFF"/>
                </a:solidFill>
                <a:latin typeface="Times New Roman"/>
                <a:cs typeface="Times New Roman"/>
              </a:rPr>
              <a:t>Damage morale</a:t>
            </a:r>
          </a:p>
          <a:p>
            <a:pPr marL="457200" indent="-457200">
              <a:buFont typeface="Arial"/>
              <a:buChar char="•"/>
            </a:pPr>
            <a:r>
              <a:rPr lang="en-US" altLang="zh-CN" b="1" dirty="0">
                <a:solidFill>
                  <a:srgbClr val="FFFFFF"/>
                </a:solidFill>
                <a:latin typeface="Times New Roman"/>
                <a:cs typeface="Times New Roman"/>
              </a:rPr>
              <a:t>Decrease job </a:t>
            </a:r>
            <a:r>
              <a:rPr lang="en-US" altLang="zh-CN" b="1" dirty="0" smtClean="0">
                <a:solidFill>
                  <a:srgbClr val="FFFFFF"/>
                </a:solidFill>
                <a:latin typeface="Times New Roman"/>
                <a:cs typeface="Times New Roman"/>
              </a:rPr>
              <a:t>satisfaction</a:t>
            </a:r>
          </a:p>
          <a:p>
            <a:pPr marL="457200" indent="-457200">
              <a:buFont typeface="Arial"/>
              <a:buChar char="•"/>
            </a:pPr>
            <a:r>
              <a:rPr lang="en-US" altLang="zh-CN" b="1" dirty="0" smtClean="0">
                <a:solidFill>
                  <a:srgbClr val="FFFFFF"/>
                </a:solidFill>
                <a:latin typeface="Times New Roman"/>
                <a:cs typeface="Times New Roman"/>
              </a:rPr>
              <a:t>No voluntary </a:t>
            </a:r>
            <a:r>
              <a:rPr lang="en-US" altLang="zh-CN" b="1" dirty="0">
                <a:solidFill>
                  <a:srgbClr val="FFFFFF"/>
                </a:solidFill>
                <a:latin typeface="Times New Roman"/>
                <a:cs typeface="Times New Roman"/>
              </a:rPr>
              <a:t>contribution</a:t>
            </a:r>
          </a:p>
          <a:p>
            <a:pPr marL="457200" indent="-457200">
              <a:buFont typeface="Arial"/>
              <a:buChar char="•"/>
            </a:pPr>
            <a:r>
              <a:rPr lang="en-US" altLang="zh-CN" b="1" dirty="0">
                <a:solidFill>
                  <a:srgbClr val="FFFFFF"/>
                </a:solidFill>
                <a:latin typeface="Times New Roman"/>
                <a:cs typeface="Times New Roman"/>
              </a:rPr>
              <a:t>Break teamwork</a:t>
            </a:r>
          </a:p>
        </p:txBody>
      </p:sp>
    </p:spTree>
    <p:extLst>
      <p:ext uri="{BB962C8B-B14F-4D97-AF65-F5344CB8AC3E}">
        <p14:creationId xmlns:p14="http://schemas.microsoft.com/office/powerpoint/2010/main" val="72362763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76737" y="502376"/>
            <a:ext cx="4133204" cy="1015663"/>
          </a:xfrm>
          <a:prstGeom prst="rect">
            <a:avLst/>
          </a:prstGeom>
          <a:noFill/>
        </p:spPr>
        <p:txBody>
          <a:bodyPr wrap="square" lIns="91440" tIns="45720" rIns="91440" bIns="45720">
            <a:spAutoFit/>
          </a:bodyPr>
          <a:lstStyle/>
          <a:p>
            <a:pPr algn="ctr"/>
            <a:r>
              <a:rPr lang="en-GB" altLang="zh-CN" sz="6000" b="1" cap="none" spc="0"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Times New Roman"/>
                <a:cs typeface="Times New Roman"/>
              </a:rPr>
              <a:t>Conclusion</a:t>
            </a:r>
            <a:endParaRPr lang="zh-CN" altLang="en-GB" sz="6000" b="1" cap="none" spc="0"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Times New Roman"/>
              <a:cs typeface="Times New Roman"/>
            </a:endParaRPr>
          </a:p>
        </p:txBody>
      </p:sp>
      <p:sp>
        <p:nvSpPr>
          <p:cNvPr id="4" name="文本框 3"/>
          <p:cNvSpPr txBox="1"/>
          <p:nvPr/>
        </p:nvSpPr>
        <p:spPr>
          <a:xfrm>
            <a:off x="769617" y="1924377"/>
            <a:ext cx="8177170" cy="2554545"/>
          </a:xfrm>
          <a:prstGeom prst="rect">
            <a:avLst/>
          </a:prstGeom>
          <a:noFill/>
        </p:spPr>
        <p:txBody>
          <a:bodyPr wrap="square" rtlCol="0">
            <a:spAutoFit/>
          </a:bodyPr>
          <a:lstStyle/>
          <a:p>
            <a:pPr marL="457200" indent="-457200">
              <a:buFont typeface="Arial"/>
              <a:buChar char="•"/>
            </a:pPr>
            <a:r>
              <a:rPr kumimoji="1" lang="en-US" altLang="zh-CN" sz="3200" dirty="0" smtClean="0">
                <a:solidFill>
                  <a:srgbClr val="FFFFFF"/>
                </a:solidFill>
                <a:latin typeface="Arial"/>
                <a:cs typeface="Arial"/>
              </a:rPr>
              <a:t>There are two elements involved in Jack Welch’s statement: force ranking and 10% firing</a:t>
            </a:r>
          </a:p>
          <a:p>
            <a:pPr marL="457200" indent="-457200">
              <a:buFont typeface="Arial"/>
              <a:buChar char="•"/>
            </a:pPr>
            <a:r>
              <a:rPr kumimoji="1" lang="en-US" altLang="zh-CN" sz="3200" dirty="0" smtClean="0">
                <a:solidFill>
                  <a:srgbClr val="FFFFFF"/>
                </a:solidFill>
                <a:latin typeface="Arial"/>
                <a:cs typeface="Arial"/>
              </a:rPr>
              <a:t>Jack Welch’s statement is logical but invalid  </a:t>
            </a:r>
            <a:endParaRPr kumimoji="1" lang="zh-CN" altLang="en-US" sz="3200" dirty="0">
              <a:solidFill>
                <a:srgbClr val="FFFFFF"/>
              </a:solidFill>
              <a:latin typeface="Arial"/>
              <a:cs typeface="Arial"/>
            </a:endParaRPr>
          </a:p>
        </p:txBody>
      </p:sp>
    </p:spTree>
    <p:extLst>
      <p:ext uri="{BB962C8B-B14F-4D97-AF65-F5344CB8AC3E}">
        <p14:creationId xmlns:p14="http://schemas.microsoft.com/office/powerpoint/2010/main" val="281701311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07149" y="390332"/>
            <a:ext cx="3759112" cy="1015663"/>
          </a:xfrm>
          <a:prstGeom prst="rect">
            <a:avLst/>
          </a:prstGeom>
          <a:noFill/>
        </p:spPr>
        <p:txBody>
          <a:bodyPr wrap="none" lIns="91440" tIns="45720" rIns="91440" bIns="45720">
            <a:spAutoFit/>
          </a:bodyPr>
          <a:lstStyle/>
          <a:p>
            <a:pPr algn="ctr"/>
            <a:r>
              <a:rPr lang="en-GB" altLang="zh-CN" sz="6000" b="1" cap="none" spc="0"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Times New Roman"/>
                <a:cs typeface="Times New Roman"/>
              </a:rPr>
              <a:t>References</a:t>
            </a:r>
            <a:endParaRPr lang="zh-CN" altLang="en-GB" sz="6000" b="1" cap="none" spc="0"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Times New Roman"/>
              <a:cs typeface="Times New Roman"/>
            </a:endParaRPr>
          </a:p>
        </p:txBody>
      </p:sp>
      <p:sp>
        <p:nvSpPr>
          <p:cNvPr id="3" name="文本框 2"/>
          <p:cNvSpPr txBox="1"/>
          <p:nvPr/>
        </p:nvSpPr>
        <p:spPr>
          <a:xfrm>
            <a:off x="439584" y="1405995"/>
            <a:ext cx="8235494" cy="1908215"/>
          </a:xfrm>
          <a:prstGeom prst="rect">
            <a:avLst/>
          </a:prstGeom>
          <a:noFill/>
        </p:spPr>
        <p:txBody>
          <a:bodyPr wrap="square" rtlCol="0">
            <a:spAutoFit/>
          </a:bodyPr>
          <a:lstStyle/>
          <a:p>
            <a:r>
              <a:rPr kumimoji="1" lang="en-GB" altLang="zh-CN" sz="2000" dirty="0" smtClean="0">
                <a:latin typeface="Times New Roman"/>
                <a:cs typeface="Times New Roman"/>
              </a:rPr>
              <a:t>Julian (2011), Deming’s “system of profound knowledge”. The </a:t>
            </a:r>
            <a:r>
              <a:rPr kumimoji="1" lang="en-GB" altLang="zh-CN" sz="2000" dirty="0">
                <a:latin typeface="Times New Roman"/>
                <a:cs typeface="Times New Roman"/>
              </a:rPr>
              <a:t>I</a:t>
            </a:r>
            <a:r>
              <a:rPr kumimoji="1" lang="en-GB" altLang="zh-CN" sz="2000" dirty="0" smtClean="0">
                <a:latin typeface="Times New Roman"/>
                <a:cs typeface="Times New Roman"/>
              </a:rPr>
              <a:t>mprovement </a:t>
            </a:r>
            <a:r>
              <a:rPr kumimoji="1" lang="en-GB" altLang="zh-CN" sz="2000" dirty="0">
                <a:latin typeface="Times New Roman"/>
                <a:cs typeface="Times New Roman"/>
              </a:rPr>
              <a:t>S</a:t>
            </a:r>
            <a:r>
              <a:rPr kumimoji="1" lang="en-GB" altLang="zh-CN" sz="2000" dirty="0" smtClean="0">
                <a:latin typeface="Times New Roman"/>
                <a:cs typeface="Times New Roman"/>
              </a:rPr>
              <a:t>cience Blog. Saturday, February, </a:t>
            </a:r>
            <a:r>
              <a:rPr kumimoji="1" lang="en-GB" altLang="zh-CN" sz="2000" dirty="0">
                <a:latin typeface="Times New Roman"/>
                <a:cs typeface="Times New Roman"/>
              </a:rPr>
              <a:t>2011. </a:t>
            </a:r>
            <a:r>
              <a:rPr kumimoji="1" lang="en-GB" altLang="zh-CN" sz="2000" dirty="0">
                <a:latin typeface="Times New Roman"/>
                <a:cs typeface="Times New Roman"/>
                <a:hlinkClick r:id="rId2" action="ppaction://hlinkfile"/>
              </a:rPr>
              <a:t>file:///Users/bonniechen/Desktop/To%20be%20a%20student/Master%20Degree/LE/Deming’s%20“System%20of%20Profound%20Knowledge”.</a:t>
            </a:r>
            <a:r>
              <a:rPr kumimoji="1" lang="en-GB" altLang="zh-CN" sz="2000" dirty="0" smtClean="0">
                <a:latin typeface="Times New Roman"/>
                <a:cs typeface="Times New Roman"/>
                <a:hlinkClick r:id="rId2" action="ppaction://hlinkfile"/>
              </a:rPr>
              <a:t>webarchive</a:t>
            </a:r>
            <a:r>
              <a:rPr kumimoji="1" lang="en-GB" altLang="zh-CN" sz="2000" dirty="0" smtClean="0">
                <a:latin typeface="Times New Roman"/>
                <a:cs typeface="Times New Roman"/>
              </a:rPr>
              <a:t> - accessed 06/02/2012</a:t>
            </a:r>
          </a:p>
          <a:p>
            <a:endParaRPr kumimoji="1" lang="zh-CN" altLang="en-US" dirty="0"/>
          </a:p>
        </p:txBody>
      </p:sp>
      <p:sp>
        <p:nvSpPr>
          <p:cNvPr id="5" name="文本框 4"/>
          <p:cNvSpPr txBox="1"/>
          <p:nvPr/>
        </p:nvSpPr>
        <p:spPr>
          <a:xfrm>
            <a:off x="439584" y="3105459"/>
            <a:ext cx="7246101" cy="707886"/>
          </a:xfrm>
          <a:prstGeom prst="rect">
            <a:avLst/>
          </a:prstGeom>
          <a:noFill/>
        </p:spPr>
        <p:txBody>
          <a:bodyPr wrap="square" rtlCol="0">
            <a:spAutoFit/>
          </a:bodyPr>
          <a:lstStyle/>
          <a:p>
            <a:r>
              <a:rPr lang="en-US" altLang="zh-CN" sz="2000" dirty="0">
                <a:latin typeface="Times New Roman"/>
                <a:cs typeface="Times New Roman"/>
              </a:rPr>
              <a:t>Samuel K. </a:t>
            </a:r>
            <a:r>
              <a:rPr lang="en-US" altLang="zh-CN" sz="2000" dirty="0" smtClean="0">
                <a:latin typeface="Times New Roman"/>
                <a:cs typeface="Times New Roman"/>
              </a:rPr>
              <a:t>H, (1996)</a:t>
            </a:r>
            <a:r>
              <a:rPr kumimoji="1" lang="en-US" altLang="zh-CN" sz="2000" dirty="0" smtClean="0">
                <a:latin typeface="Times New Roman"/>
                <a:cs typeface="Times New Roman"/>
              </a:rPr>
              <a:t> </a:t>
            </a:r>
            <a:r>
              <a:rPr kumimoji="1" lang="en-US" altLang="zh-CN" sz="2000" i="1" dirty="0" smtClean="0">
                <a:latin typeface="Times New Roman"/>
                <a:cs typeface="Times New Roman"/>
              </a:rPr>
              <a:t>“</a:t>
            </a:r>
            <a:r>
              <a:rPr lang="en-US" altLang="zh-CN" sz="2000" i="1" dirty="0" smtClean="0">
                <a:latin typeface="Times New Roman"/>
                <a:cs typeface="Times New Roman"/>
              </a:rPr>
              <a:t>Deming’s </a:t>
            </a:r>
            <a:r>
              <a:rPr lang="en-US" altLang="zh-CN" sz="2000" i="1" dirty="0">
                <a:latin typeface="Times New Roman"/>
                <a:cs typeface="Times New Roman"/>
              </a:rPr>
              <a:t>system of profound knowledge and the World </a:t>
            </a:r>
            <a:r>
              <a:rPr lang="en-US" altLang="zh-CN" sz="2000" i="1" dirty="0" smtClean="0">
                <a:latin typeface="Times New Roman"/>
                <a:cs typeface="Times New Roman"/>
              </a:rPr>
              <a:t>Cup”.</a:t>
            </a:r>
            <a:r>
              <a:rPr lang="en-US" altLang="zh-CN" sz="2000" dirty="0" smtClean="0">
                <a:latin typeface="Times New Roman"/>
                <a:cs typeface="Times New Roman"/>
              </a:rPr>
              <a:t> </a:t>
            </a:r>
            <a:r>
              <a:rPr lang="en-US" altLang="zh-CN" sz="2000" dirty="0">
                <a:latin typeface="Times New Roman"/>
                <a:cs typeface="Times New Roman"/>
              </a:rPr>
              <a:t>Managing Service </a:t>
            </a:r>
            <a:r>
              <a:rPr lang="en-US" altLang="zh-CN" sz="2000" dirty="0" smtClean="0">
                <a:latin typeface="Times New Roman"/>
                <a:cs typeface="Times New Roman"/>
              </a:rPr>
              <a:t>Quality. </a:t>
            </a:r>
            <a:r>
              <a:rPr lang="en-US" altLang="zh-CN" sz="2000" dirty="0" err="1" smtClean="0">
                <a:latin typeface="Times New Roman"/>
                <a:cs typeface="Times New Roman"/>
              </a:rPr>
              <a:t>Vol</a:t>
            </a:r>
            <a:r>
              <a:rPr lang="en-US" altLang="zh-CN" sz="2000" dirty="0" smtClean="0">
                <a:latin typeface="Times New Roman"/>
                <a:cs typeface="Times New Roman"/>
              </a:rPr>
              <a:t> 6, No 3 pp</a:t>
            </a:r>
            <a:r>
              <a:rPr lang="en-US" altLang="zh-CN" sz="2000" dirty="0">
                <a:latin typeface="Times New Roman"/>
                <a:cs typeface="Times New Roman"/>
              </a:rPr>
              <a:t>. 43–</a:t>
            </a:r>
            <a:r>
              <a:rPr lang="en-US" altLang="zh-CN" sz="2000" dirty="0" smtClean="0">
                <a:latin typeface="Times New Roman"/>
                <a:cs typeface="Times New Roman"/>
              </a:rPr>
              <a:t>47</a:t>
            </a:r>
            <a:endParaRPr lang="en-US" altLang="zh-CN" sz="2000" i="1" dirty="0">
              <a:latin typeface="Times New Roman"/>
              <a:cs typeface="Times New Roman"/>
            </a:endParaRPr>
          </a:p>
        </p:txBody>
      </p:sp>
      <p:sp>
        <p:nvSpPr>
          <p:cNvPr id="4" name="矩形 3"/>
          <p:cNvSpPr/>
          <p:nvPr/>
        </p:nvSpPr>
        <p:spPr>
          <a:xfrm>
            <a:off x="439584" y="3832052"/>
            <a:ext cx="8510399" cy="1631216"/>
          </a:xfrm>
          <a:prstGeom prst="rect">
            <a:avLst/>
          </a:prstGeom>
        </p:spPr>
        <p:txBody>
          <a:bodyPr wrap="square">
            <a:spAutoFit/>
          </a:bodyPr>
          <a:lstStyle/>
          <a:p>
            <a:r>
              <a:rPr lang="en-US" altLang="zh-CN" sz="2000" dirty="0">
                <a:latin typeface="Times New Roman"/>
                <a:cs typeface="Times New Roman"/>
              </a:rPr>
              <a:t>Gary, L. (1990). The controversial practice of forced ranking. Harvard Business Update, 6, 3-4.</a:t>
            </a:r>
          </a:p>
          <a:p>
            <a:endParaRPr lang="en-US" altLang="zh-CN" sz="2000" dirty="0">
              <a:latin typeface="Times New Roman"/>
              <a:cs typeface="Times New Roman"/>
            </a:endParaRPr>
          </a:p>
          <a:p>
            <a:r>
              <a:rPr lang="en-US" altLang="zh-CN" sz="2000" dirty="0">
                <a:latin typeface="Times New Roman"/>
                <a:cs typeface="Times New Roman"/>
              </a:rPr>
              <a:t>Grote, D. (2005). Forced ranking: Making performance management work. Harvard Business School Press.</a:t>
            </a:r>
          </a:p>
        </p:txBody>
      </p:sp>
      <p:sp>
        <p:nvSpPr>
          <p:cNvPr id="6" name="矩形 5"/>
          <p:cNvSpPr/>
          <p:nvPr/>
        </p:nvSpPr>
        <p:spPr>
          <a:xfrm>
            <a:off x="439584" y="5486306"/>
            <a:ext cx="8235494" cy="707886"/>
          </a:xfrm>
          <a:prstGeom prst="rect">
            <a:avLst/>
          </a:prstGeom>
        </p:spPr>
        <p:txBody>
          <a:bodyPr wrap="square">
            <a:spAutoFit/>
          </a:bodyPr>
          <a:lstStyle/>
          <a:p>
            <a:r>
              <a:rPr lang="en-US" altLang="zh-CN" sz="2000" dirty="0">
                <a:latin typeface="Times New Roman"/>
                <a:cs typeface="Times New Roman"/>
              </a:rPr>
              <a:t>Boyle, M. (2001, May 28). Performance reviews: Perilous curves ahead. Fortune, 143, 187.</a:t>
            </a:r>
            <a:endParaRPr lang="zh-CN" altLang="en-US" sz="2000" dirty="0">
              <a:latin typeface="Times New Roman"/>
              <a:cs typeface="Times New Roman"/>
            </a:endParaRPr>
          </a:p>
        </p:txBody>
      </p:sp>
    </p:spTree>
    <p:extLst>
      <p:ext uri="{BB962C8B-B14F-4D97-AF65-F5344CB8AC3E}">
        <p14:creationId xmlns:p14="http://schemas.microsoft.com/office/powerpoint/2010/main" val="370994302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旋转体">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旋转体.thmx</Template>
  <TotalTime>120</TotalTime>
  <Words>582</Words>
  <Application>Microsoft Macintosh PowerPoint</Application>
  <PresentationFormat>全屏显示(4:3)</PresentationFormat>
  <Paragraphs>61</Paragraphs>
  <Slides>10</Slides>
  <Notes>3</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旋转体</vt:lpstr>
      <vt:lpstr>Promotions and firing policy</vt:lpstr>
      <vt:lpstr>PowerPoint 演示文稿</vt:lpstr>
      <vt:lpstr>PowerPoint 演示文稿</vt:lpstr>
      <vt:lpstr>Deming’s system of profound knowledge</vt:lpstr>
      <vt:lpstr>Logic? - Yes</vt:lpstr>
      <vt:lpstr>Validity? - No</vt:lpstr>
      <vt:lpstr>PowerPoint 演示文稿</vt:lpstr>
      <vt:lpstr>PowerPoint 演示文稿</vt:lpstr>
      <vt:lpstr>PowerPoint 演示文稿</vt:lpstr>
      <vt:lpstr>PowerPoint 演示文稿</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Promotions and firing policy</dc:title>
  <dc:creator>bonnie chen</dc:creator>
  <cp:lastModifiedBy>bonnie chen</cp:lastModifiedBy>
  <cp:revision>14</cp:revision>
  <dcterms:created xsi:type="dcterms:W3CDTF">2012-02-14T23:59:28Z</dcterms:created>
  <dcterms:modified xsi:type="dcterms:W3CDTF">2012-02-15T12:32:02Z</dcterms:modified>
</cp:coreProperties>
</file>