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7" r:id="rId5"/>
    <p:sldId id="262" r:id="rId6"/>
    <p:sldId id="263" r:id="rId7"/>
    <p:sldId id="260" r:id="rId8"/>
    <p:sldId id="269" r:id="rId9"/>
    <p:sldId id="261" r:id="rId10"/>
    <p:sldId id="273" r:id="rId11"/>
    <p:sldId id="274" r:id="rId12"/>
    <p:sldId id="277" r:id="rId13"/>
    <p:sldId id="275" r:id="rId14"/>
    <p:sldId id="276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74B"/>
    <a:srgbClr val="FF6E71"/>
    <a:srgbClr val="9574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07" autoAdjust="0"/>
  </p:normalViewPr>
  <p:slideViewPr>
    <p:cSldViewPr snapToGrid="0" snapToObjects="1">
      <p:cViewPr varScale="1">
        <p:scale>
          <a:sx n="77" d="100"/>
          <a:sy n="77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2/16/12 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2/16/12 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013073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sz="10700" dirty="0" smtClean="0">
                <a:solidFill>
                  <a:srgbClr val="EBE74B"/>
                </a:solidFill>
              </a:rPr>
              <a:t>CSR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3600" dirty="0" smtClean="0"/>
              <a:t>Corporate social Responsibility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Winning Strategy Part II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000" dirty="0" err="1" smtClean="0">
                <a:solidFill>
                  <a:srgbClr val="EBE74B"/>
                </a:solidFill>
              </a:rPr>
              <a:t>WaveRiders</a:t>
            </a:r>
            <a:endParaRPr lang="en-US" sz="6000" dirty="0">
              <a:solidFill>
                <a:srgbClr val="EBE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434074"/>
              </p:ext>
            </p:extLst>
          </p:nvPr>
        </p:nvGraphicFramePr>
        <p:xfrm>
          <a:off x="0" y="1645986"/>
          <a:ext cx="9144000" cy="371634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27527"/>
                <a:gridCol w="3244426"/>
                <a:gridCol w="1763914"/>
                <a:gridCol w="1508133"/>
              </a:tblGrid>
              <a:tr h="8817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CSR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Stakeholder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Impact</a:t>
                      </a:r>
                      <a:endParaRPr lang="en-US" sz="2000" dirty="0"/>
                    </a:p>
                  </a:txBody>
                  <a:tcPr anchor="ctr"/>
                </a:tc>
              </a:tr>
              <a:tr h="1579685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Increased market penetration</a:t>
                      </a:r>
                    </a:p>
                    <a:p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Customer loyalty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Business</a:t>
                      </a:r>
                      <a:r>
                        <a:rPr lang="en-US" b="1" baseline="0" dirty="0" smtClean="0"/>
                        <a:t> Ethics –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produce quality product with competitive (reasonable) price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(reduce no. of defect by 20%)</a:t>
                      </a:r>
                      <a:endParaRPr lang="en-US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Consumer’s Right – </a:t>
                      </a:r>
                    </a:p>
                    <a:p>
                      <a:r>
                        <a:rPr lang="en-US" dirty="0" smtClean="0"/>
                        <a:t>provide good after sales service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warranty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hotline/customer service</a:t>
                      </a:r>
                      <a:br>
                        <a:rPr lang="en-US" dirty="0" smtClean="0"/>
                      </a:b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(90% satisfaction</a:t>
                      </a: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 on survey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Economical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Ethical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66944" y="313414"/>
            <a:ext cx="62183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Customer</a:t>
            </a:r>
            <a:endParaRPr lang="en-US" sz="4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21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157355"/>
              </p:ext>
            </p:extLst>
          </p:nvPr>
        </p:nvGraphicFramePr>
        <p:xfrm>
          <a:off x="0" y="1645986"/>
          <a:ext cx="9144000" cy="352488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91666"/>
                <a:gridCol w="3480287"/>
                <a:gridCol w="1763914"/>
                <a:gridCol w="1508133"/>
              </a:tblGrid>
              <a:tr h="4159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CSR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Stakeholder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Impact</a:t>
                      </a:r>
                      <a:endParaRPr lang="en-US" sz="2000" dirty="0"/>
                    </a:p>
                  </a:txBody>
                  <a:tcPr anchor="ctr"/>
                </a:tc>
              </a:tr>
              <a:tr h="1579685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Increased Productivity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Decreased Inventory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Maintain quality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Resource planning &amp; management</a:t>
                      </a:r>
                      <a:br>
                        <a:rPr lang="en-US" b="1" dirty="0" smtClean="0"/>
                      </a:br>
                      <a:r>
                        <a:rPr lang="en-US" b="0" dirty="0" smtClean="0"/>
                        <a:t>a</a:t>
                      </a:r>
                      <a:r>
                        <a:rPr lang="en-US" dirty="0" smtClean="0"/>
                        <a:t>dopt lean philosophy</a:t>
                      </a:r>
                    </a:p>
                    <a:p>
                      <a:r>
                        <a:rPr lang="en-US" dirty="0" smtClean="0"/>
                        <a:t>reduce</a:t>
                      </a:r>
                      <a:r>
                        <a:rPr lang="en-US" baseline="0" dirty="0" smtClean="0"/>
                        <a:t> waste, time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(Reduce waste by 20%)</a:t>
                      </a:r>
                      <a:endParaRPr lang="en-US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develop partnership with supplier base on good relationship with mutual benefit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(80% of positive feedback from monthly casual meeting) </a:t>
                      </a:r>
                      <a:endParaRPr lang="en-US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Employee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Community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Philanthropic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66944" y="325070"/>
            <a:ext cx="62183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Internal Process</a:t>
            </a:r>
            <a:endParaRPr lang="en-US" sz="4000" b="1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39941" y="6070340"/>
            <a:ext cx="159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Cont. 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329592" y="6334266"/>
            <a:ext cx="4948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820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506055"/>
              </p:ext>
            </p:extLst>
          </p:nvPr>
        </p:nvGraphicFramePr>
        <p:xfrm>
          <a:off x="0" y="1645986"/>
          <a:ext cx="9144000" cy="352488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91666"/>
                <a:gridCol w="3480287"/>
                <a:gridCol w="1763914"/>
                <a:gridCol w="1508133"/>
              </a:tblGrid>
              <a:tr h="4159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CSR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Stakeholder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Impact</a:t>
                      </a:r>
                      <a:endParaRPr lang="en-US" sz="2000" dirty="0"/>
                    </a:p>
                  </a:txBody>
                  <a:tcPr anchor="ctr"/>
                </a:tc>
              </a:tr>
              <a:tr h="1579685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Increased Productivity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Decreased Inventory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Maintain quality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Introduce ergonomics</a:t>
                      </a:r>
                      <a:br>
                        <a:rPr lang="en-US" b="1" dirty="0" smtClean="0"/>
                      </a:br>
                      <a:r>
                        <a:rPr lang="en-US" dirty="0" smtClean="0"/>
                        <a:t>concern</a:t>
                      </a:r>
                      <a:r>
                        <a:rPr lang="en-US" baseline="0" dirty="0" smtClean="0"/>
                        <a:t> employee’s health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produce productivity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(bi-annually session, 5 industrial injury/ year)</a:t>
                      </a:r>
                      <a:endParaRPr lang="en-US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Invest in R&amp;D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for less/robust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new raw material used- environmental friendly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(5 solution/projects a year)</a:t>
                      </a:r>
                      <a:endParaRPr lang="en-US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Employee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Community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Philanthropic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66944" y="325070"/>
            <a:ext cx="62183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Internal Process</a:t>
            </a:r>
            <a:endParaRPr lang="en-US" sz="4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1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06903"/>
              </p:ext>
            </p:extLst>
          </p:nvPr>
        </p:nvGraphicFramePr>
        <p:xfrm>
          <a:off x="0" y="1645986"/>
          <a:ext cx="9144000" cy="53622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27527"/>
                <a:gridCol w="3244426"/>
                <a:gridCol w="1763914"/>
                <a:gridCol w="1508133"/>
              </a:tblGrid>
              <a:tr h="8817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CSR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Stakeholder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Impact</a:t>
                      </a:r>
                      <a:endParaRPr lang="en-US" sz="2000" dirty="0"/>
                    </a:p>
                  </a:txBody>
                  <a:tcPr anchor="ctr"/>
                </a:tc>
              </a:tr>
              <a:tr h="1579685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know-how throughout the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Career development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(90% retention)</a:t>
                      </a:r>
                    </a:p>
                    <a:p>
                      <a:r>
                        <a:rPr lang="en-US" dirty="0" smtClean="0"/>
                        <a:t>Training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(2 annually)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Welfare</a:t>
                      </a:r>
                      <a:br>
                        <a:rPr lang="en-US" b="1" dirty="0" smtClean="0"/>
                      </a:br>
                      <a:r>
                        <a:rPr lang="en-US" dirty="0" err="1" smtClean="0"/>
                        <a:t>Labour</a:t>
                      </a:r>
                      <a:r>
                        <a:rPr lang="en-US" dirty="0" smtClean="0"/>
                        <a:t> Law</a:t>
                      </a:r>
                    </a:p>
                    <a:p>
                      <a:r>
                        <a:rPr lang="en-US" dirty="0" smtClean="0"/>
                        <a:t>Provident</a:t>
                      </a:r>
                      <a:r>
                        <a:rPr lang="en-US" baseline="0" dirty="0" smtClean="0"/>
                        <a:t> fund </a:t>
                      </a: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(15% from salary)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="1" baseline="0" dirty="0" smtClean="0"/>
                        <a:t>Develop relationship with community</a:t>
                      </a:r>
                      <a:br>
                        <a:rPr lang="en-US" b="1" baseline="0" dirty="0" smtClean="0"/>
                      </a:br>
                      <a:r>
                        <a:rPr lang="en-US" b="0" baseline="0" dirty="0" smtClean="0"/>
                        <a:t>communicate, exchange ideas, collaboration</a:t>
                      </a:r>
                    </a:p>
                    <a:p>
                      <a:r>
                        <a:rPr lang="en-US" b="0" baseline="0" dirty="0" smtClean="0">
                          <a:solidFill>
                            <a:srgbClr val="3366FF"/>
                          </a:solidFill>
                        </a:rPr>
                        <a:t>(volunteer activity bi-annually)</a:t>
                      </a:r>
                      <a:br>
                        <a:rPr lang="en-US" b="0" baseline="0" dirty="0" smtClean="0">
                          <a:solidFill>
                            <a:srgbClr val="3366FF"/>
                          </a:solidFill>
                        </a:rPr>
                      </a:br>
                      <a:r>
                        <a:rPr lang="en-US" b="0" baseline="0" dirty="0" smtClean="0">
                          <a:solidFill>
                            <a:srgbClr val="3366FF"/>
                          </a:solidFill>
                        </a:rPr>
                        <a:t>(forum/ town hall meeting quarterly)</a:t>
                      </a:r>
                      <a:br>
                        <a:rPr lang="en-US" b="0" baseline="0" dirty="0" smtClean="0">
                          <a:solidFill>
                            <a:srgbClr val="3366FF"/>
                          </a:solidFill>
                        </a:rPr>
                      </a:br>
                      <a:r>
                        <a:rPr lang="en-US" b="0" baseline="0" dirty="0" smtClean="0">
                          <a:solidFill>
                            <a:srgbClr val="3366FF"/>
                          </a:solidFill>
                        </a:rPr>
                        <a:t>(5 solutions/innovation projects)</a:t>
                      </a:r>
                      <a:endParaRPr lang="en-US" b="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Customer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Community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Philanthropic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Legal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Ethical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Economic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66944" y="313414"/>
            <a:ext cx="62183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Learning and Growth</a:t>
            </a:r>
            <a:endParaRPr lang="en-US" sz="4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124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87866" y="1600200"/>
            <a:ext cx="6991201" cy="4495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Proactive leadership</a:t>
            </a:r>
          </a:p>
          <a:p>
            <a:r>
              <a:rPr lang="en-US" dirty="0" smtClean="0"/>
              <a:t>Cultural architect</a:t>
            </a:r>
          </a:p>
          <a:p>
            <a:r>
              <a:rPr lang="en-US" dirty="0" smtClean="0"/>
              <a:t>Clear vision</a:t>
            </a:r>
          </a:p>
          <a:p>
            <a:r>
              <a:rPr lang="en-US" dirty="0" smtClean="0"/>
              <a:t>Instill CSR value</a:t>
            </a:r>
          </a:p>
          <a:p>
            <a:r>
              <a:rPr lang="en-US" dirty="0" smtClean="0"/>
              <a:t>Corporate brand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3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913605"/>
            <a:ext cx="8153400" cy="44958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Carroll</a:t>
            </a:r>
            <a:r>
              <a:rPr lang="en-US" sz="1600" dirty="0">
                <a:solidFill>
                  <a:srgbClr val="000000"/>
                </a:solidFill>
              </a:rPr>
              <a:t>, A. B. 1979. A three-dimensional model of corporate performance. Academy of Man- </a:t>
            </a:r>
            <a:r>
              <a:rPr lang="en-US" sz="1600" dirty="0" err="1">
                <a:solidFill>
                  <a:srgbClr val="000000"/>
                </a:solidFill>
              </a:rPr>
              <a:t>agement</a:t>
            </a:r>
            <a:r>
              <a:rPr lang="en-US" sz="1600" dirty="0">
                <a:solidFill>
                  <a:srgbClr val="000000"/>
                </a:solidFill>
              </a:rPr>
              <a:t> Review, 4: 497-505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Best Practices in Corporate Social Responsibility: </a:t>
            </a:r>
            <a:r>
              <a:rPr lang="en-US" sz="1600" dirty="0" err="1" smtClean="0">
                <a:solidFill>
                  <a:srgbClr val="000000"/>
                </a:solidFill>
              </a:rPr>
              <a:t>Qfinance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retrieve from </a:t>
            </a:r>
            <a:r>
              <a:rPr lang="en-US" sz="1600" dirty="0">
                <a:solidFill>
                  <a:srgbClr val="000000"/>
                </a:solidFill>
              </a:rPr>
              <a:t>[http://</a:t>
            </a:r>
            <a:r>
              <a:rPr lang="en-US" sz="1600" dirty="0" err="1">
                <a:solidFill>
                  <a:srgbClr val="000000"/>
                </a:solidFill>
              </a:rPr>
              <a:t>www.qfinance.com</a:t>
            </a:r>
            <a:r>
              <a:rPr lang="en-US" sz="1600" dirty="0">
                <a:solidFill>
                  <a:srgbClr val="000000"/>
                </a:solidFill>
              </a:rPr>
              <a:t>/business-ethics-best-practice/</a:t>
            </a:r>
            <a:r>
              <a:rPr lang="en-US" sz="1600" dirty="0" err="1">
                <a:solidFill>
                  <a:srgbClr val="000000"/>
                </a:solidFill>
              </a:rPr>
              <a:t>best-practices-in-corporate-social-responsibility?full</a:t>
            </a:r>
            <a:r>
              <a:rPr lang="en-US" sz="1600" dirty="0">
                <a:solidFill>
                  <a:srgbClr val="000000"/>
                </a:solidFill>
              </a:rPr>
              <a:t>]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Horizon Policy Research Initiative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: </a:t>
            </a:r>
            <a:r>
              <a:rPr lang="en-US" sz="1600" b="1" dirty="0"/>
              <a:t>CSR: Not Just Another Charitable Donation </a:t>
            </a:r>
            <a:br>
              <a:rPr lang="en-US" sz="1600" b="1" dirty="0"/>
            </a:br>
            <a:r>
              <a:rPr lang="en-US" sz="1600" dirty="0" smtClean="0">
                <a:solidFill>
                  <a:srgbClr val="000000"/>
                </a:solidFill>
              </a:rPr>
              <a:t>retrieve at [http</a:t>
            </a:r>
            <a:r>
              <a:rPr lang="en-US" sz="1600" dirty="0">
                <a:solidFill>
                  <a:srgbClr val="000000"/>
                </a:solidFill>
              </a:rPr>
              <a:t>://</a:t>
            </a:r>
            <a:r>
              <a:rPr lang="en-US" sz="1600" dirty="0" err="1">
                <a:solidFill>
                  <a:srgbClr val="000000"/>
                </a:solidFill>
              </a:rPr>
              <a:t>www.horizons.gc.ca</a:t>
            </a:r>
            <a:r>
              <a:rPr lang="en-US" sz="1600" dirty="0">
                <a:solidFill>
                  <a:srgbClr val="000000"/>
                </a:solidFill>
              </a:rPr>
              <a:t>/</a:t>
            </a:r>
            <a:r>
              <a:rPr lang="en-US" sz="1600" dirty="0" err="1">
                <a:solidFill>
                  <a:srgbClr val="000000"/>
                </a:solidFill>
              </a:rPr>
              <a:t>doclib</a:t>
            </a:r>
            <a:r>
              <a:rPr lang="en-US" sz="1600" dirty="0">
                <a:solidFill>
                  <a:srgbClr val="000000"/>
                </a:solidFill>
              </a:rPr>
              <a:t>/</a:t>
            </a:r>
            <a:r>
              <a:rPr lang="en-US" sz="1600" dirty="0" smtClean="0">
                <a:solidFill>
                  <a:srgbClr val="000000"/>
                </a:solidFill>
              </a:rPr>
              <a:t>2011_0061_Graupner_e.pdf]</a:t>
            </a: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272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72324"/>
            <a:ext cx="8153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/>
              <a:t>Carroll’s four parts definition</a:t>
            </a:r>
          </a:p>
          <a:p>
            <a:endParaRPr lang="en-US" sz="2800" dirty="0" smtClean="0"/>
          </a:p>
          <a:p>
            <a:r>
              <a:rPr lang="en-US" sz="2800" dirty="0" smtClean="0"/>
              <a:t>“the </a:t>
            </a:r>
            <a:r>
              <a:rPr lang="en-US" sz="2800" dirty="0"/>
              <a:t>social responsibility of business encompasses the economic, legal, ethical, and discretionary expectations that society has of organizations at a given point in </a:t>
            </a:r>
            <a:r>
              <a:rPr lang="en-US" sz="2800" dirty="0" smtClean="0"/>
              <a:t>time” (Carroll, 1979)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140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434363" y="2299184"/>
            <a:ext cx="4430254" cy="1073298"/>
            <a:chOff x="2434363" y="2299184"/>
            <a:chExt cx="4430254" cy="1073298"/>
          </a:xfrm>
        </p:grpSpPr>
        <p:sp>
          <p:nvSpPr>
            <p:cNvPr id="7" name="Trapezoid 6"/>
            <p:cNvSpPr/>
            <p:nvPr/>
          </p:nvSpPr>
          <p:spPr>
            <a:xfrm>
              <a:off x="2434363" y="2299184"/>
              <a:ext cx="4430254" cy="937329"/>
            </a:xfrm>
            <a:prstGeom prst="trapezoid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38100" dist="30000" dir="5400000" rotWithShape="0">
                <a:srgbClr val="000000">
                  <a:alpha val="45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69420" y="2449152"/>
              <a:ext cx="3235744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Philanthropic Responsibilities</a:t>
              </a:r>
              <a:b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</a:br>
              <a:r>
                <a:rPr lang="en-US" i="1" dirty="0">
                  <a:solidFill>
                    <a:srgbClr val="9574ED"/>
                  </a:solidFill>
                  <a:latin typeface="Arial" charset="0"/>
                </a:rPr>
                <a:t>Be a good corporate citizen.</a:t>
              </a:r>
            </a:p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77319" y="3250415"/>
            <a:ext cx="4944344" cy="1045397"/>
            <a:chOff x="2177319" y="3250415"/>
            <a:chExt cx="4944344" cy="1045397"/>
          </a:xfrm>
        </p:grpSpPr>
        <p:sp>
          <p:nvSpPr>
            <p:cNvPr id="6" name="Trapezoid 5"/>
            <p:cNvSpPr/>
            <p:nvPr/>
          </p:nvSpPr>
          <p:spPr>
            <a:xfrm>
              <a:off x="2177319" y="3250415"/>
              <a:ext cx="4944344" cy="937329"/>
            </a:xfrm>
            <a:prstGeom prst="trapezoid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38100" dist="30000" dir="5400000" rotWithShape="0">
                <a:srgbClr val="000000">
                  <a:alpha val="45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69420" y="3372482"/>
              <a:ext cx="3235744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Ethical Responsibilities</a:t>
              </a:r>
              <a:b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</a:br>
              <a:r>
                <a:rPr lang="en-US" i="1" dirty="0">
                  <a:solidFill>
                    <a:srgbClr val="9574ED"/>
                  </a:solidFill>
                  <a:latin typeface="Arial" charset="0"/>
                </a:rPr>
                <a:t>Be ethical.</a:t>
              </a:r>
            </a:p>
            <a:p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35394" y="4187744"/>
            <a:ext cx="5443313" cy="937329"/>
            <a:chOff x="1935394" y="4187744"/>
            <a:chExt cx="5443313" cy="937329"/>
          </a:xfrm>
        </p:grpSpPr>
        <p:sp>
          <p:nvSpPr>
            <p:cNvPr id="5" name="Trapezoid 4"/>
            <p:cNvSpPr/>
            <p:nvPr/>
          </p:nvSpPr>
          <p:spPr>
            <a:xfrm>
              <a:off x="1935394" y="4187744"/>
              <a:ext cx="5443313" cy="937329"/>
            </a:xfrm>
            <a:prstGeom prst="trapezoid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38100" dist="30000" dir="5400000" rotWithShape="0">
                <a:srgbClr val="000000">
                  <a:alpha val="45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31100" y="4312149"/>
              <a:ext cx="3235744" cy="6463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Legal Responsibilities</a:t>
              </a:r>
              <a:b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</a:br>
              <a:r>
                <a:rPr lang="en-US" i="1" dirty="0">
                  <a:solidFill>
                    <a:srgbClr val="9574ED"/>
                  </a:solidFill>
                  <a:latin typeface="Arial" charset="0"/>
                </a:rPr>
                <a:t>Obey the law.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63234" y="5125074"/>
            <a:ext cx="5957397" cy="1150099"/>
            <a:chOff x="1663234" y="5125074"/>
            <a:chExt cx="5957397" cy="1150099"/>
          </a:xfrm>
        </p:grpSpPr>
        <p:sp>
          <p:nvSpPr>
            <p:cNvPr id="4" name="Trapezoid 3"/>
            <p:cNvSpPr/>
            <p:nvPr/>
          </p:nvSpPr>
          <p:spPr>
            <a:xfrm>
              <a:off x="1663234" y="5125074"/>
              <a:ext cx="5957397" cy="1073393"/>
            </a:xfrm>
            <a:prstGeom prst="trapezoid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38100" dist="30000" dir="5400000" rotWithShape="0">
                <a:srgbClr val="000000">
                  <a:alpha val="45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1100" y="5351843"/>
              <a:ext cx="3235744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Economic Responsibilities</a:t>
              </a:r>
              <a:br>
                <a:rPr lang="en-US" dirty="0">
                  <a:solidFill>
                    <a:srgbClr val="9574E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</a:br>
              <a:r>
                <a:rPr lang="en-US" i="1" dirty="0">
                  <a:solidFill>
                    <a:srgbClr val="9574ED"/>
                  </a:solidFill>
                  <a:latin typeface="Arial" charset="0"/>
                </a:rPr>
                <a:t>Be profitable.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0107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embarking on CSR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6898" y="2194020"/>
            <a:ext cx="8725462" cy="4495800"/>
          </a:xfrm>
        </p:spPr>
        <p:txBody>
          <a:bodyPr>
            <a:normAutofit/>
          </a:bodyPr>
          <a:lstStyle/>
          <a:p>
            <a:r>
              <a:rPr lang="en-US" sz="2400" i="1" dirty="0"/>
              <a:t>Compliance: </a:t>
            </a:r>
            <a:r>
              <a:rPr lang="en-US" sz="2400" dirty="0"/>
              <a:t>What are the firm’s legal and regulatory requirements? </a:t>
            </a:r>
          </a:p>
          <a:p>
            <a:r>
              <a:rPr lang="en-US" sz="2400" i="1" dirty="0"/>
              <a:t>Choice: </a:t>
            </a:r>
            <a:r>
              <a:rPr lang="en-US" sz="2400" dirty="0"/>
              <a:t>Which codes of conduct and other expectations govern the choices of business in this context? </a:t>
            </a:r>
          </a:p>
          <a:p>
            <a:r>
              <a:rPr lang="en-US" sz="2400" i="1" dirty="0"/>
              <a:t>Strategic: </a:t>
            </a:r>
            <a:r>
              <a:rPr lang="en-US" sz="2400" dirty="0"/>
              <a:t>What problems can be tackled that will enhance the value, brand, or profits of a specific firm? </a:t>
            </a:r>
          </a:p>
          <a:p>
            <a:r>
              <a:rPr lang="en-US" sz="2400" i="1" dirty="0"/>
              <a:t>Structural: </a:t>
            </a:r>
            <a:r>
              <a:rPr lang="en-US" sz="2400" dirty="0"/>
              <a:t>What are the problems that no business can solve alone?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92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benefits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648" y="2111418"/>
            <a:ext cx="8153400" cy="381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Achievement of Competitive </a:t>
            </a:r>
            <a:r>
              <a:rPr lang="en-US" sz="2800" dirty="0" smtClean="0"/>
              <a:t>Advantage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Value-Added to Products and </a:t>
            </a:r>
            <a:r>
              <a:rPr lang="en-US" sz="2800" dirty="0" smtClean="0"/>
              <a:t>Services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Achievement </a:t>
            </a:r>
            <a:r>
              <a:rPr lang="en-US" sz="2800" dirty="0"/>
              <a:t>of </a:t>
            </a:r>
            <a:r>
              <a:rPr lang="en-US" sz="2800" dirty="0" err="1"/>
              <a:t>Organisational</a:t>
            </a:r>
            <a:r>
              <a:rPr lang="en-US" sz="2800" dirty="0"/>
              <a:t> </a:t>
            </a:r>
            <a:r>
              <a:rPr lang="en-US" sz="2800" dirty="0" smtClean="0"/>
              <a:t>Commitment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Equal </a:t>
            </a:r>
            <a:r>
              <a:rPr lang="en-US" sz="2800" dirty="0"/>
              <a:t>Opportunity Compliance, Diversity and Their Inherent </a:t>
            </a:r>
            <a:r>
              <a:rPr lang="en-US" sz="2800" dirty="0" smtClean="0"/>
              <a:t>Benefits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Enhanced </a:t>
            </a:r>
            <a:r>
              <a:rPr lang="en-US" sz="2800" dirty="0"/>
              <a:t>Corporate Financial Performance </a:t>
            </a: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Prevention </a:t>
            </a:r>
            <a:r>
              <a:rPr lang="en-US" sz="2800" dirty="0"/>
              <a:t>of or Exit Strategies to </a:t>
            </a:r>
            <a:r>
              <a:rPr lang="en-US" sz="2800" dirty="0" err="1"/>
              <a:t>Organisational</a:t>
            </a:r>
            <a:r>
              <a:rPr lang="en-US" sz="2800" dirty="0"/>
              <a:t> Crises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12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pic>
        <p:nvPicPr>
          <p:cNvPr id="8" name="Picture 7" descr="Screen Shot 2555-02-15 at 10.34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09" y="1811428"/>
            <a:ext cx="6582967" cy="400517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88624" y="3398073"/>
            <a:ext cx="6416258" cy="2385536"/>
            <a:chOff x="1088624" y="3398073"/>
            <a:chExt cx="6416258" cy="2385536"/>
          </a:xfrm>
        </p:grpSpPr>
        <p:sp>
          <p:nvSpPr>
            <p:cNvPr id="9" name="Rectangle 8"/>
            <p:cNvSpPr/>
            <p:nvPr/>
          </p:nvSpPr>
          <p:spPr>
            <a:xfrm>
              <a:off x="1088624" y="3398073"/>
              <a:ext cx="6416258" cy="2385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67988" y="3760972"/>
              <a:ext cx="5805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362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WaveRiders</a:t>
            </a:r>
            <a:r>
              <a:rPr lang="en-US" dirty="0" smtClean="0"/>
              <a:t>’ CSR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 will constantly look into our business conduct and processes to identify ways that help us bring about harmony among people, society and environment.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285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be the leader that provides quality product and strive to grow in boat industry </a:t>
            </a:r>
            <a:r>
              <a:rPr lang="en-US" dirty="0" smtClean="0">
                <a:solidFill>
                  <a:srgbClr val="FF6600"/>
                </a:solidFill>
              </a:rPr>
              <a:t>and take pride in conducting business in the way that bring about harmony among people, society and environment.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46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873846"/>
              </p:ext>
            </p:extLst>
          </p:nvPr>
        </p:nvGraphicFramePr>
        <p:xfrm>
          <a:off x="0" y="1645986"/>
          <a:ext cx="9144000" cy="344202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457643"/>
                <a:gridCol w="3414310"/>
                <a:gridCol w="1763914"/>
                <a:gridCol w="1508133"/>
              </a:tblGrid>
              <a:tr h="8817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CSR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Stakeholder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Impact</a:t>
                      </a:r>
                      <a:endParaRPr lang="en-US" sz="2000" dirty="0"/>
                    </a:p>
                  </a:txBody>
                  <a:tcPr anchor="ctr"/>
                </a:tc>
              </a:tr>
              <a:tr h="1579685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ROCE and profitable growth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Install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baseline="0" dirty="0" err="1" smtClean="0"/>
                        <a:t>computerised</a:t>
                      </a:r>
                      <a:r>
                        <a:rPr lang="en-US" b="1" baseline="0" dirty="0" smtClean="0"/>
                        <a:t> software</a:t>
                      </a:r>
                    </a:p>
                    <a:p>
                      <a:r>
                        <a:rPr lang="en-US" baseline="0" dirty="0" smtClean="0"/>
                        <a:t>to reduce workload, waste (paper)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more systematic and transparency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>
                          <a:solidFill>
                            <a:srgbClr val="3366FF"/>
                          </a:solidFill>
                        </a:rPr>
                        <a:t>(reduce paper by 30%)</a:t>
                      </a:r>
                      <a:br>
                        <a:rPr lang="en-US" baseline="0" dirty="0" smtClean="0">
                          <a:solidFill>
                            <a:srgbClr val="3366FF"/>
                          </a:solidFill>
                        </a:rPr>
                      </a:br>
                      <a:endParaRPr lang="en-US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lang="en-US" b="1" baseline="0" dirty="0" smtClean="0"/>
                        <a:t>encourage transparency- </a:t>
                      </a:r>
                      <a:r>
                        <a:rPr lang="en-US" baseline="0" dirty="0" smtClean="0"/>
                        <a:t>published CSR-related finance report</a:t>
                      </a:r>
                    </a:p>
                    <a:p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(quarterly published)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Shareholder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Customer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Employee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Economical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Legal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Environment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66944" y="313414"/>
            <a:ext cx="62183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Finance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10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661</TotalTime>
  <Words>377</Words>
  <Application>Microsoft Macintosh PowerPoint</Application>
  <PresentationFormat>On-screen Show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CSR Corporate social Responsibility  Winning Strategy Part II</vt:lpstr>
      <vt:lpstr>Definition of CSR</vt:lpstr>
      <vt:lpstr>Pyramid</vt:lpstr>
      <vt:lpstr>Before embarking on CSR</vt:lpstr>
      <vt:lpstr>Potential benefits</vt:lpstr>
      <vt:lpstr>Best Practices</vt:lpstr>
      <vt:lpstr>WaveRiders’ CSR Statement</vt:lpstr>
      <vt:lpstr>New Vision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Role of Leadership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CSR Corporate social Responsibility  Winning Strategy Part II</dc:title>
  <dc:creator>nkib</dc:creator>
  <cp:lastModifiedBy>nkib</cp:lastModifiedBy>
  <cp:revision>77</cp:revision>
  <dcterms:created xsi:type="dcterms:W3CDTF">2012-02-05T14:01:11Z</dcterms:created>
  <dcterms:modified xsi:type="dcterms:W3CDTF">2012-02-16T12:53:13Z</dcterms:modified>
</cp:coreProperties>
</file>