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74" r:id="rId5"/>
    <p:sldId id="275" r:id="rId6"/>
    <p:sldId id="258" r:id="rId7"/>
    <p:sldId id="260" r:id="rId8"/>
    <p:sldId id="259" r:id="rId9"/>
    <p:sldId id="261" r:id="rId10"/>
    <p:sldId id="269" r:id="rId11"/>
    <p:sldId id="271" r:id="rId12"/>
    <p:sldId id="272" r:id="rId13"/>
    <p:sldId id="277" r:id="rId14"/>
    <p:sldId id="285" r:id="rId15"/>
    <p:sldId id="263" r:id="rId16"/>
    <p:sldId id="279" r:id="rId17"/>
    <p:sldId id="280" r:id="rId18"/>
    <p:sldId id="281" r:id="rId19"/>
    <p:sldId id="282" r:id="rId20"/>
    <p:sldId id="283" r:id="rId21"/>
    <p:sldId id="284" r:id="rId22"/>
    <p:sldId id="264" r:id="rId23"/>
    <p:sldId id="266" r:id="rId24"/>
    <p:sldId id="267" r:id="rId25"/>
    <p:sldId id="27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94660"/>
  </p:normalViewPr>
  <p:slideViewPr>
    <p:cSldViewPr>
      <p:cViewPr>
        <p:scale>
          <a:sx n="73" d="100"/>
          <a:sy n="73" d="100"/>
        </p:scale>
        <p:origin x="-1266"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650C5B3-5AFA-410F-A115-33C374827ED6}" type="datetimeFigureOut">
              <a:rPr lang="en-US" smtClean="0"/>
              <a:pPr/>
              <a:t>2/7/2012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0CFCBE5-A34F-4BDC-A24F-DFC3A862EBB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0C5B3-5AFA-410F-A115-33C374827ED6}"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0C5B3-5AFA-410F-A115-33C374827ED6}"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0C5B3-5AFA-410F-A115-33C374827ED6}"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650C5B3-5AFA-410F-A115-33C374827ED6}" type="datetimeFigureOut">
              <a:rPr lang="en-US" smtClean="0"/>
              <a:pPr/>
              <a:t>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BE5-A34F-4BDC-A24F-DFC3A862EBB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650C5B3-5AFA-410F-A115-33C374827ED6}"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650C5B3-5AFA-410F-A115-33C374827ED6}" type="datetimeFigureOut">
              <a:rPr lang="en-US" smtClean="0"/>
              <a:pPr/>
              <a:t>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50C5B3-5AFA-410F-A115-33C374827ED6}" type="datetimeFigureOut">
              <a:rPr lang="en-US" smtClean="0"/>
              <a:pPr/>
              <a:t>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0C5B3-5AFA-410F-A115-33C374827ED6}" type="datetimeFigureOut">
              <a:rPr lang="en-US" smtClean="0"/>
              <a:pPr/>
              <a:t>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650C5B3-5AFA-410F-A115-33C374827ED6}"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FCBE5-A34F-4BDC-A24F-DFC3A862EB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650C5B3-5AFA-410F-A115-33C374827ED6}" type="datetimeFigureOut">
              <a:rPr lang="en-US" smtClean="0"/>
              <a:pPr/>
              <a:t>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0CFCBE5-A34F-4BDC-A24F-DFC3A862EBB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50C5B3-5AFA-410F-A115-33C374827ED6}" type="datetimeFigureOut">
              <a:rPr lang="en-US" smtClean="0"/>
              <a:pPr/>
              <a:t>2/7/2012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CFCBE5-A34F-4BDC-A24F-DFC3A862EBB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Policy Deployment </a:t>
            </a:r>
            <a:endParaRPr lang="en-US" dirty="0"/>
          </a:p>
        </p:txBody>
      </p:sp>
      <p:sp>
        <p:nvSpPr>
          <p:cNvPr id="3" name="Subtitle 2"/>
          <p:cNvSpPr>
            <a:spLocks noGrp="1"/>
          </p:cNvSpPr>
          <p:nvPr>
            <p:ph type="subTitle" idx="1"/>
          </p:nvPr>
        </p:nvSpPr>
        <p:spPr>
          <a:xfrm>
            <a:off x="0" y="3200400"/>
            <a:ext cx="8921496" cy="3505200"/>
          </a:xfrm>
        </p:spPr>
        <p:txBody>
          <a:bodyPr>
            <a:normAutofit fontScale="92500" lnSpcReduction="10000"/>
          </a:bodyPr>
          <a:lstStyle/>
          <a:p>
            <a:r>
              <a:rPr lang="en-US" dirty="0" smtClean="0"/>
              <a:t>Wave Riders Inc.</a:t>
            </a:r>
          </a:p>
          <a:p>
            <a:endParaRPr lang="en-US" dirty="0"/>
          </a:p>
          <a:p>
            <a:r>
              <a:rPr lang="en-US" dirty="0" smtClean="0"/>
              <a:t>By </a:t>
            </a:r>
          </a:p>
          <a:p>
            <a:r>
              <a:rPr lang="en-US" dirty="0" smtClean="0"/>
              <a:t>Fawaz Iqbal</a:t>
            </a:r>
          </a:p>
          <a:p>
            <a:r>
              <a:rPr lang="en-US" dirty="0" smtClean="0"/>
              <a:t>Gurbani Dassan</a:t>
            </a:r>
          </a:p>
          <a:p>
            <a:r>
              <a:rPr lang="en-US" dirty="0" err="1" smtClean="0"/>
              <a:t>Farhaan</a:t>
            </a:r>
            <a:r>
              <a:rPr lang="en-US" dirty="0" smtClean="0"/>
              <a:t> </a:t>
            </a:r>
            <a:r>
              <a:rPr lang="en-US" dirty="0" err="1" smtClean="0"/>
              <a:t>Mirza</a:t>
            </a:r>
            <a:endParaRPr lang="en-US" dirty="0" smtClean="0"/>
          </a:p>
          <a:p>
            <a:r>
              <a:rPr lang="en-US" dirty="0" smtClean="0"/>
              <a:t>Nikhil Nair</a:t>
            </a:r>
          </a:p>
          <a:p>
            <a:r>
              <a:rPr lang="en-US" dirty="0" smtClean="0"/>
              <a:t>Sophie </a:t>
            </a:r>
            <a:r>
              <a:rPr lang="en-US" dirty="0" err="1" smtClean="0"/>
              <a:t>Bellone</a:t>
            </a:r>
            <a:endParaRPr lang="en-US" dirty="0"/>
          </a:p>
        </p:txBody>
      </p:sp>
    </p:spTree>
    <p:extLst>
      <p:ext uri="{BB962C8B-B14F-4D97-AF65-F5344CB8AC3E}">
        <p14:creationId xmlns:p14="http://schemas.microsoft.com/office/powerpoint/2010/main" val="1756775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a:bodyPr>
          <a:lstStyle/>
          <a:p>
            <a:r>
              <a:rPr lang="en-US" sz="3000" dirty="0">
                <a:latin typeface="Arial" pitchFamily="34" charset="0"/>
                <a:cs typeface="Arial" pitchFamily="34" charset="0"/>
              </a:rPr>
              <a:t>What is </a:t>
            </a:r>
            <a:r>
              <a:rPr lang="en-US" sz="3000" dirty="0" smtClean="0">
                <a:latin typeface="Arial" pitchFamily="34" charset="0"/>
                <a:cs typeface="Arial" pitchFamily="34" charset="0"/>
              </a:rPr>
              <a:t>BPR ?</a:t>
            </a:r>
            <a:br>
              <a:rPr lang="en-US" sz="3000" dirty="0" smtClean="0">
                <a:latin typeface="Arial" pitchFamily="34" charset="0"/>
                <a:cs typeface="Arial" pitchFamily="34" charset="0"/>
              </a:rPr>
            </a:br>
            <a:r>
              <a:rPr lang="en-US" sz="3000" dirty="0" smtClean="0">
                <a:latin typeface="Arial" pitchFamily="34" charset="0"/>
                <a:cs typeface="Arial" pitchFamily="34" charset="0"/>
              </a:rPr>
              <a:t>(Business Process Re-engineering)</a:t>
            </a:r>
            <a:endParaRPr lang="en-US" sz="3000" dirty="0">
              <a:latin typeface="Arial" pitchFamily="34" charset="0"/>
              <a:cs typeface="Arial" pitchFamily="34" charset="0"/>
            </a:endParaRPr>
          </a:p>
        </p:txBody>
      </p:sp>
      <p:sp>
        <p:nvSpPr>
          <p:cNvPr id="3" name="Content Placeholder 2"/>
          <p:cNvSpPr>
            <a:spLocks noGrp="1"/>
          </p:cNvSpPr>
          <p:nvPr>
            <p:ph idx="1"/>
          </p:nvPr>
        </p:nvSpPr>
        <p:spPr>
          <a:xfrm>
            <a:off x="381000" y="2209800"/>
            <a:ext cx="8229600" cy="4389120"/>
          </a:xfrm>
        </p:spPr>
        <p:txBody>
          <a:bodyPr>
            <a:normAutofit fontScale="77500" lnSpcReduction="20000"/>
          </a:bodyPr>
          <a:lstStyle/>
          <a:p>
            <a:pPr marL="0" indent="0">
              <a:buNone/>
            </a:pPr>
            <a:r>
              <a:rPr lang="en-US" dirty="0">
                <a:latin typeface="Arial" pitchFamily="34" charset="0"/>
                <a:cs typeface="Arial" pitchFamily="34" charset="0"/>
              </a:rPr>
              <a:t/>
            </a:r>
            <a:br>
              <a:rPr lang="en-US" dirty="0">
                <a:latin typeface="Arial" pitchFamily="34" charset="0"/>
                <a:cs typeface="Arial" pitchFamily="34" charset="0"/>
              </a:rPr>
            </a:br>
            <a:endParaRPr lang="en-US" dirty="0">
              <a:latin typeface="Arial" pitchFamily="34" charset="0"/>
              <a:cs typeface="Arial" pitchFamily="34" charset="0"/>
            </a:endParaRPr>
          </a:p>
          <a:p>
            <a:pPr>
              <a:lnSpc>
                <a:spcPct val="160000"/>
              </a:lnSpc>
            </a:pPr>
            <a:r>
              <a:rPr lang="en-US" dirty="0" err="1">
                <a:latin typeface="Arial" pitchFamily="34" charset="0"/>
                <a:cs typeface="Arial" pitchFamily="34" charset="0"/>
              </a:rPr>
              <a:t>Aikins</a:t>
            </a:r>
            <a:r>
              <a:rPr lang="en-US" dirty="0">
                <a:latin typeface="Arial" pitchFamily="34" charset="0"/>
                <a:cs typeface="Arial" pitchFamily="34" charset="0"/>
              </a:rPr>
              <a:t> - Business Process Re-engineering means to examine an </a:t>
            </a:r>
            <a:r>
              <a:rPr lang="en-US" dirty="0" smtClean="0">
                <a:latin typeface="Arial" pitchFamily="34" charset="0"/>
                <a:cs typeface="Arial" pitchFamily="34" charset="0"/>
              </a:rPr>
              <a:t>organization's </a:t>
            </a:r>
            <a:r>
              <a:rPr lang="en-US" dirty="0">
                <a:latin typeface="Arial" pitchFamily="34" charset="0"/>
                <a:cs typeface="Arial" pitchFamily="34" charset="0"/>
              </a:rPr>
              <a:t>business processes and recommending automation or changes to achieve strategic goals </a:t>
            </a:r>
          </a:p>
          <a:p>
            <a:pPr>
              <a:lnSpc>
                <a:spcPct val="160000"/>
              </a:lnSpc>
            </a:pPr>
            <a:endParaRPr lang="en-US" dirty="0">
              <a:latin typeface="Arial" pitchFamily="34" charset="0"/>
              <a:cs typeface="Arial" pitchFamily="34" charset="0"/>
            </a:endParaRPr>
          </a:p>
          <a:p>
            <a:pPr>
              <a:lnSpc>
                <a:spcPct val="160000"/>
              </a:lnSpc>
            </a:pPr>
            <a:r>
              <a:rPr lang="en-US" dirty="0" smtClean="0">
                <a:latin typeface="Arial" pitchFamily="34" charset="0"/>
                <a:cs typeface="Arial" pitchFamily="34" charset="0"/>
              </a:rPr>
              <a:t>Harrington </a:t>
            </a:r>
            <a:r>
              <a:rPr lang="en-US" dirty="0">
                <a:latin typeface="Arial" pitchFamily="34" charset="0"/>
                <a:cs typeface="Arial" pitchFamily="34" charset="0"/>
              </a:rPr>
              <a:t>- A systematic methodology developed to help an </a:t>
            </a:r>
            <a:r>
              <a:rPr lang="en-US" dirty="0" smtClean="0">
                <a:latin typeface="Arial" pitchFamily="34" charset="0"/>
                <a:cs typeface="Arial" pitchFamily="34" charset="0"/>
              </a:rPr>
              <a:t>organization </a:t>
            </a:r>
            <a:r>
              <a:rPr lang="en-US" dirty="0">
                <a:latin typeface="Arial" pitchFamily="34" charset="0"/>
                <a:cs typeface="Arial" pitchFamily="34" charset="0"/>
              </a:rPr>
              <a:t>make significant advances in the way in which its business processes operate</a:t>
            </a:r>
            <a:r>
              <a:rPr lang="en-US" dirty="0" smtClean="0">
                <a:latin typeface="Arial" pitchFamily="34" charset="0"/>
                <a:cs typeface="Arial" pitchFamily="34" charset="0"/>
              </a:rPr>
              <a:t>.</a:t>
            </a:r>
            <a:r>
              <a:rPr lang="en-US" dirty="0">
                <a:latin typeface="Arial" pitchFamily="34" charset="0"/>
                <a:cs typeface="Arial" pitchFamily="34" charset="0"/>
              </a:rPr>
              <a:t/>
            </a:r>
            <a:br>
              <a:rPr lang="en-US" dirty="0">
                <a:latin typeface="Arial" pitchFamily="34" charset="0"/>
                <a:cs typeface="Arial" pitchFamily="34" charset="0"/>
              </a:rPr>
            </a:br>
            <a:endParaRPr lang="en-US" dirty="0">
              <a:latin typeface="Arial" pitchFamily="34" charset="0"/>
              <a:cs typeface="Arial" pitchFamily="34" charset="0"/>
            </a:endParaRPr>
          </a:p>
        </p:txBody>
      </p:sp>
    </p:spTree>
    <p:extLst>
      <p:ext uri="{BB962C8B-B14F-4D97-AF65-F5344CB8AC3E}">
        <p14:creationId xmlns:p14="http://schemas.microsoft.com/office/powerpoint/2010/main" val="2998255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fontScale="70000" lnSpcReduction="20000"/>
          </a:bodyPr>
          <a:lstStyle/>
          <a:p>
            <a:pPr marL="0" indent="0">
              <a:lnSpc>
                <a:spcPct val="170000"/>
              </a:lnSpc>
              <a:buNone/>
            </a:pPr>
            <a:r>
              <a:rPr lang="en-US" sz="3200" b="1" dirty="0">
                <a:latin typeface="Arial" pitchFamily="34" charset="0"/>
                <a:cs typeface="Arial" pitchFamily="34" charset="0"/>
              </a:rPr>
              <a:t>Advantages</a:t>
            </a:r>
            <a:r>
              <a:rPr lang="en-US" sz="3200" dirty="0" smtClean="0">
                <a:latin typeface="Arial" pitchFamily="34" charset="0"/>
                <a:cs typeface="Arial" pitchFamily="34" charset="0"/>
              </a:rPr>
              <a:t>:</a:t>
            </a:r>
            <a:endParaRPr lang="en-US" dirty="0" smtClean="0">
              <a:latin typeface="Arial" pitchFamily="34" charset="0"/>
              <a:cs typeface="Arial" pitchFamily="34" charset="0"/>
            </a:endParaRPr>
          </a:p>
          <a:p>
            <a:pPr>
              <a:lnSpc>
                <a:spcPct val="170000"/>
              </a:lnSpc>
            </a:pPr>
            <a:r>
              <a:rPr lang="en-US" dirty="0" smtClean="0">
                <a:latin typeface="Arial" pitchFamily="34" charset="0"/>
                <a:cs typeface="Arial" pitchFamily="34" charset="0"/>
              </a:rPr>
              <a:t>Define </a:t>
            </a:r>
            <a:r>
              <a:rPr lang="en-US" dirty="0">
                <a:latin typeface="Arial" pitchFamily="34" charset="0"/>
                <a:cs typeface="Arial" pitchFamily="34" charset="0"/>
              </a:rPr>
              <a:t>business processes and their internal or external </a:t>
            </a:r>
            <a:r>
              <a:rPr lang="en-US" dirty="0" smtClean="0">
                <a:latin typeface="Arial" pitchFamily="34" charset="0"/>
                <a:cs typeface="Arial" pitchFamily="34" charset="0"/>
              </a:rPr>
              <a:t>customers;</a:t>
            </a:r>
          </a:p>
          <a:p>
            <a:pPr>
              <a:lnSpc>
                <a:spcPct val="170000"/>
              </a:lnSpc>
            </a:pPr>
            <a:r>
              <a:rPr lang="en-US" dirty="0" smtClean="0">
                <a:latin typeface="Arial" pitchFamily="34" charset="0"/>
                <a:cs typeface="Arial" pitchFamily="34" charset="0"/>
              </a:rPr>
              <a:t>Highlight </a:t>
            </a:r>
            <a:r>
              <a:rPr lang="en-US" dirty="0">
                <a:latin typeface="Arial" pitchFamily="34" charset="0"/>
                <a:cs typeface="Arial" pitchFamily="34" charset="0"/>
              </a:rPr>
              <a:t>opportunities for both radical and incremental business improvements through the identification and removal of waste and </a:t>
            </a:r>
            <a:r>
              <a:rPr lang="en-US" dirty="0" smtClean="0">
                <a:latin typeface="Arial" pitchFamily="34" charset="0"/>
                <a:cs typeface="Arial" pitchFamily="34" charset="0"/>
              </a:rPr>
              <a:t>inefficiency</a:t>
            </a:r>
            <a:r>
              <a:rPr lang="en-US" dirty="0">
                <a:latin typeface="Arial" pitchFamily="34" charset="0"/>
                <a:cs typeface="Arial" pitchFamily="34" charset="0"/>
              </a:rPr>
              <a:t/>
            </a:r>
            <a:br>
              <a:rPr lang="en-US" dirty="0">
                <a:latin typeface="Arial" pitchFamily="34" charset="0"/>
                <a:cs typeface="Arial" pitchFamily="34" charset="0"/>
              </a:rPr>
            </a:br>
            <a:endParaRPr lang="en-US" dirty="0">
              <a:latin typeface="Arial" pitchFamily="34" charset="0"/>
              <a:cs typeface="Arial" pitchFamily="34" charset="0"/>
            </a:endParaRPr>
          </a:p>
          <a:p>
            <a:pPr marL="0" indent="0">
              <a:lnSpc>
                <a:spcPct val="170000"/>
              </a:lnSpc>
              <a:buNone/>
            </a:pPr>
            <a:r>
              <a:rPr lang="en-US" sz="3200" b="1" dirty="0" smtClean="0">
                <a:latin typeface="Arial" pitchFamily="34" charset="0"/>
                <a:cs typeface="Arial" pitchFamily="34" charset="0"/>
              </a:rPr>
              <a:t>Disadvantages</a:t>
            </a:r>
            <a:r>
              <a:rPr lang="en-US" b="1" dirty="0" smtClean="0">
                <a:latin typeface="Arial" pitchFamily="34" charset="0"/>
                <a:cs typeface="Arial" pitchFamily="34" charset="0"/>
              </a:rPr>
              <a:t>:</a:t>
            </a:r>
          </a:p>
          <a:p>
            <a:pPr>
              <a:lnSpc>
                <a:spcPct val="170000"/>
              </a:lnSpc>
            </a:pPr>
            <a:r>
              <a:rPr lang="en-US" dirty="0" smtClean="0">
                <a:latin typeface="Arial" pitchFamily="34" charset="0"/>
                <a:cs typeface="Arial" pitchFamily="34" charset="0"/>
              </a:rPr>
              <a:t>Some </a:t>
            </a:r>
            <a:r>
              <a:rPr lang="en-US" dirty="0">
                <a:latin typeface="Arial" pitchFamily="34" charset="0"/>
                <a:cs typeface="Arial" pitchFamily="34" charset="0"/>
              </a:rPr>
              <a:t>BPR methodologies are </a:t>
            </a:r>
            <a:r>
              <a:rPr lang="en-US" dirty="0" smtClean="0">
                <a:latin typeface="Arial" pitchFamily="34" charset="0"/>
                <a:cs typeface="Arial" pitchFamily="34" charset="0"/>
              </a:rPr>
              <a:t>quite expensive to implement.</a:t>
            </a:r>
            <a:endParaRPr lang="en-US" dirty="0" smtClean="0">
              <a:latin typeface="Arial" pitchFamily="34" charset="0"/>
              <a:cs typeface="Arial" pitchFamily="34" charset="0"/>
            </a:endParaRPr>
          </a:p>
          <a:p>
            <a:pPr>
              <a:lnSpc>
                <a:spcPct val="170000"/>
              </a:lnSpc>
            </a:pPr>
            <a:r>
              <a:rPr lang="en-US" dirty="0" smtClean="0">
                <a:latin typeface="Arial" pitchFamily="34" charset="0"/>
                <a:cs typeface="Arial" pitchFamily="34" charset="0"/>
              </a:rPr>
              <a:t>BPR </a:t>
            </a:r>
            <a:r>
              <a:rPr lang="en-US" dirty="0">
                <a:latin typeface="Arial" pitchFamily="34" charset="0"/>
                <a:cs typeface="Arial" pitchFamily="34" charset="0"/>
              </a:rPr>
              <a:t>assumes that the problem is with the inefficiency of the processes of the company which is difficult to confirm or deny.</a:t>
            </a:r>
            <a:r>
              <a:rPr lang="en-US" dirty="0"/>
              <a:t/>
            </a:r>
            <a:br>
              <a:rPr lang="en-US" dirty="0"/>
            </a:br>
            <a:endParaRPr lang="en-US" dirty="0"/>
          </a:p>
        </p:txBody>
      </p:sp>
    </p:spTree>
    <p:extLst>
      <p:ext uri="{BB962C8B-B14F-4D97-AF65-F5344CB8AC3E}">
        <p14:creationId xmlns:p14="http://schemas.microsoft.com/office/powerpoint/2010/main" val="150327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47500" lnSpcReduction="20000"/>
          </a:bodyPr>
          <a:lstStyle/>
          <a:p>
            <a:pPr marL="0" indent="0" algn="ctr">
              <a:buNone/>
            </a:pPr>
            <a:r>
              <a:rPr lang="en-US" sz="5900" b="1" dirty="0">
                <a:latin typeface="Arial" pitchFamily="34" charset="0"/>
                <a:cs typeface="Arial" pitchFamily="34" charset="0"/>
              </a:rPr>
              <a:t>Hoshin Kanri/ Policy </a:t>
            </a:r>
            <a:r>
              <a:rPr lang="en-US" sz="5900" b="1" dirty="0" smtClean="0">
                <a:latin typeface="Arial" pitchFamily="34" charset="0"/>
                <a:cs typeface="Arial" pitchFamily="34" charset="0"/>
              </a:rPr>
              <a:t>Deployment</a:t>
            </a:r>
          </a:p>
          <a:p>
            <a:pPr marL="0" indent="0" algn="just">
              <a:buNone/>
            </a:pPr>
            <a:r>
              <a:rPr lang="en-US" dirty="0">
                <a:latin typeface="Arial" pitchFamily="34" charset="0"/>
                <a:cs typeface="Arial" pitchFamily="34" charset="0"/>
              </a:rPr>
              <a:t/>
            </a:r>
            <a:br>
              <a:rPr lang="en-US" dirty="0">
                <a:latin typeface="Arial" pitchFamily="34" charset="0"/>
                <a:cs typeface="Arial" pitchFamily="34" charset="0"/>
              </a:rPr>
            </a:br>
            <a:endParaRPr lang="en-US" dirty="0" smtClean="0">
              <a:latin typeface="Arial" pitchFamily="34" charset="0"/>
              <a:cs typeface="Arial" pitchFamily="34" charset="0"/>
            </a:endParaRPr>
          </a:p>
          <a:p>
            <a:pPr marL="0" indent="0" algn="just">
              <a:buNone/>
            </a:pPr>
            <a:endParaRPr lang="en-US" sz="3600" dirty="0">
              <a:latin typeface="Arial" pitchFamily="34" charset="0"/>
              <a:cs typeface="Arial" pitchFamily="34" charset="0"/>
            </a:endParaRPr>
          </a:p>
          <a:p>
            <a:pPr marL="0" indent="0" algn="just">
              <a:buNone/>
            </a:pPr>
            <a:r>
              <a:rPr lang="en-US" sz="3600" dirty="0" smtClean="0">
                <a:latin typeface="Arial" pitchFamily="34" charset="0"/>
                <a:cs typeface="Arial" pitchFamily="34" charset="0"/>
              </a:rPr>
              <a:t>In </a:t>
            </a:r>
            <a:r>
              <a:rPr lang="en-US" sz="3600" dirty="0">
                <a:latin typeface="Arial" pitchFamily="34" charset="0"/>
                <a:cs typeface="Arial" pitchFamily="34" charset="0"/>
              </a:rPr>
              <a:t>the early 1960s, Hoshin Kanri was first used in Japan to communicate a company’s goals, polices and objectives throughout the </a:t>
            </a:r>
            <a:r>
              <a:rPr lang="en-US" sz="3600" dirty="0" smtClean="0">
                <a:latin typeface="Arial" pitchFamily="34" charset="0"/>
                <a:cs typeface="Arial" pitchFamily="34" charset="0"/>
              </a:rPr>
              <a:t>organizational </a:t>
            </a:r>
            <a:r>
              <a:rPr lang="en-US" sz="3600" dirty="0">
                <a:latin typeface="Arial" pitchFamily="34" charset="0"/>
                <a:cs typeface="Arial" pitchFamily="34" charset="0"/>
              </a:rPr>
              <a:t>hierarchy with the aim of focusing attention on the key activities that would lead to </a:t>
            </a:r>
            <a:r>
              <a:rPr lang="en-US" sz="3600" dirty="0">
                <a:latin typeface="Arial" pitchFamily="34" charset="0"/>
                <a:cs typeface="Arial" pitchFamily="34" charset="0"/>
              </a:rPr>
              <a:t>success (Lee &amp; Dale, 1998).</a:t>
            </a:r>
          </a:p>
          <a:p>
            <a:pPr marL="0" indent="0" algn="just">
              <a:buNone/>
            </a:pPr>
            <a:r>
              <a:rPr lang="en-US" sz="3600" dirty="0" smtClean="0">
                <a:latin typeface="Arial" pitchFamily="34" charset="0"/>
                <a:cs typeface="Arial" pitchFamily="34" charset="0"/>
              </a:rPr>
              <a:t> </a:t>
            </a:r>
            <a:endParaRPr lang="en-US" sz="3600" dirty="0" smtClean="0">
              <a:latin typeface="Arial" pitchFamily="34" charset="0"/>
              <a:cs typeface="Arial" pitchFamily="34" charset="0"/>
            </a:endParaRPr>
          </a:p>
          <a:p>
            <a:pPr marL="0" indent="0" algn="just">
              <a:buNone/>
            </a:pPr>
            <a:r>
              <a:rPr lang="en-US" sz="3600" b="1" dirty="0" smtClean="0">
                <a:latin typeface="Arial" pitchFamily="34" charset="0"/>
                <a:cs typeface="Arial" pitchFamily="34" charset="0"/>
              </a:rPr>
              <a:t>Definition </a:t>
            </a:r>
            <a:r>
              <a:rPr lang="en-US" sz="3600" dirty="0">
                <a:latin typeface="Arial" pitchFamily="34" charset="0"/>
                <a:cs typeface="Arial" pitchFamily="34" charset="0"/>
              </a:rPr>
              <a:t/>
            </a:r>
            <a:br>
              <a:rPr lang="en-US" sz="3600" dirty="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r>
              <a:rPr lang="en-US" sz="3600" dirty="0">
                <a:latin typeface="Arial" pitchFamily="34" charset="0"/>
                <a:cs typeface="Arial" pitchFamily="34" charset="0"/>
              </a:rPr>
              <a:t>Policy deployment is also known as Hoshin </a:t>
            </a:r>
            <a:r>
              <a:rPr lang="en-US" sz="3600" dirty="0" err="1" smtClean="0">
                <a:latin typeface="Arial" pitchFamily="34" charset="0"/>
                <a:cs typeface="Arial" pitchFamily="34" charset="0"/>
              </a:rPr>
              <a:t>Kanri</a:t>
            </a:r>
            <a:r>
              <a:rPr lang="en-US" sz="3600" dirty="0">
                <a:latin typeface="Arial" pitchFamily="34" charset="0"/>
                <a:cs typeface="Arial" pitchFamily="34" charset="0"/>
              </a:rPr>
              <a:t>. Hoshin </a:t>
            </a:r>
            <a:r>
              <a:rPr lang="en-US" sz="3600" dirty="0" err="1">
                <a:latin typeface="Arial" pitchFamily="34" charset="0"/>
                <a:cs typeface="Arial" pitchFamily="34" charset="0"/>
              </a:rPr>
              <a:t>Kanri</a:t>
            </a:r>
            <a:r>
              <a:rPr lang="en-US" sz="3600" dirty="0">
                <a:latin typeface="Arial" pitchFamily="34" charset="0"/>
                <a:cs typeface="Arial" pitchFamily="34" charset="0"/>
              </a:rPr>
              <a:t> is basically an application of Deming's Plan-Do-Check-Act (PDCA) cycle to the management process. The PDCA cycle represents a generic approach to continual improvement of activities and </a:t>
            </a:r>
            <a:r>
              <a:rPr lang="en-US" sz="3600" dirty="0" smtClean="0">
                <a:latin typeface="Arial" pitchFamily="34" charset="0"/>
                <a:cs typeface="Arial" pitchFamily="34" charset="0"/>
              </a:rPr>
              <a:t>processes (Lee &amp; Dale, 1998).</a:t>
            </a:r>
            <a:endParaRPr lang="en-US" sz="3600" dirty="0">
              <a:latin typeface="Arial" pitchFamily="34" charset="0"/>
              <a:cs typeface="Arial" pitchFamily="34" charset="0"/>
            </a:endParaRPr>
          </a:p>
          <a:p>
            <a:pPr marL="0" indent="0" algn="just">
              <a:buNone/>
            </a:pPr>
            <a:endParaRPr lang="en-US" sz="3600" dirty="0">
              <a:latin typeface="Arial" pitchFamily="34" charset="0"/>
              <a:cs typeface="Arial" pitchFamily="34" charset="0"/>
            </a:endParaRPr>
          </a:p>
          <a:p>
            <a:pPr algn="just"/>
            <a:r>
              <a:rPr lang="en-US" sz="3600" dirty="0" err="1" smtClean="0">
                <a:latin typeface="Arial" pitchFamily="34" charset="0"/>
                <a:cs typeface="Arial" pitchFamily="34" charset="0"/>
              </a:rPr>
              <a:t>Mizunode</a:t>
            </a:r>
            <a:r>
              <a:rPr lang="en-US" sz="3600" dirty="0" smtClean="0">
                <a:latin typeface="Arial" pitchFamily="34" charset="0"/>
                <a:cs typeface="Arial" pitchFamily="34" charset="0"/>
              </a:rPr>
              <a:t> </a:t>
            </a:r>
            <a:r>
              <a:rPr lang="en-US" sz="3600" dirty="0">
                <a:latin typeface="Arial" pitchFamily="34" charset="0"/>
                <a:cs typeface="Arial" pitchFamily="34" charset="0"/>
              </a:rPr>
              <a:t>explained the concept of Hoshin Kanri in Eureka and Ryan (1990) as “Deploy and share the direction, goals and approaches of corporate management from top management to employees, and for each unit of the </a:t>
            </a:r>
            <a:r>
              <a:rPr lang="en-US" sz="3600" dirty="0" smtClean="0">
                <a:latin typeface="Arial" pitchFamily="34" charset="0"/>
                <a:cs typeface="Arial" pitchFamily="34" charset="0"/>
              </a:rPr>
              <a:t>organization </a:t>
            </a:r>
            <a:r>
              <a:rPr lang="en-US" sz="3600" dirty="0">
                <a:latin typeface="Arial" pitchFamily="34" charset="0"/>
                <a:cs typeface="Arial" pitchFamily="34" charset="0"/>
              </a:rPr>
              <a:t>to conduct work according to the plan. Then, evaluate, investigate and feed back the results, or go through the cycle of PDCA continuously and attempt to continuously improve the performance of the </a:t>
            </a:r>
            <a:r>
              <a:rPr lang="en-US" sz="3600" dirty="0" smtClean="0">
                <a:latin typeface="Arial" pitchFamily="34" charset="0"/>
                <a:cs typeface="Arial" pitchFamily="34" charset="0"/>
              </a:rPr>
              <a:t>organization”.</a:t>
            </a:r>
            <a:r>
              <a:rPr lang="en-US" sz="3600" dirty="0">
                <a:latin typeface="Arial" pitchFamily="34" charset="0"/>
                <a:cs typeface="Arial" pitchFamily="34" charset="0"/>
              </a:rPr>
              <a:t/>
            </a:r>
            <a:br>
              <a:rPr lang="en-US" sz="3600" dirty="0">
                <a:latin typeface="Arial" pitchFamily="34" charset="0"/>
                <a:cs typeface="Arial" pitchFamily="34" charset="0"/>
              </a:rPr>
            </a:br>
            <a:endParaRPr lang="en-US" dirty="0">
              <a:latin typeface="Arial" pitchFamily="34" charset="0"/>
              <a:cs typeface="Arial" pitchFamily="34" charset="0"/>
            </a:endParaRPr>
          </a:p>
        </p:txBody>
      </p:sp>
    </p:spTree>
    <p:extLst>
      <p:ext uri="{BB962C8B-B14F-4D97-AF65-F5344CB8AC3E}">
        <p14:creationId xmlns:p14="http://schemas.microsoft.com/office/powerpoint/2010/main" val="33834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25000" lnSpcReduction="20000"/>
          </a:bodyPr>
          <a:lstStyle/>
          <a:p>
            <a:pPr marL="0" indent="0">
              <a:buNone/>
            </a:pPr>
            <a:r>
              <a:rPr lang="en-US" sz="7600" b="1" dirty="0" smtClean="0">
                <a:latin typeface="Arial" pitchFamily="34" charset="0"/>
                <a:cs typeface="Arial" pitchFamily="34" charset="0"/>
              </a:rPr>
              <a:t>Strengths</a:t>
            </a:r>
          </a:p>
          <a:p>
            <a:pPr marL="0" indent="0">
              <a:buNone/>
            </a:pPr>
            <a:endParaRPr lang="en-US" sz="7600" b="1" dirty="0" smtClean="0">
              <a:latin typeface="Arial" pitchFamily="34" charset="0"/>
              <a:cs typeface="Arial" pitchFamily="34" charset="0"/>
            </a:endParaRPr>
          </a:p>
          <a:p>
            <a:r>
              <a:rPr lang="en-US" sz="7600" dirty="0" smtClean="0">
                <a:latin typeface="Arial" pitchFamily="34" charset="0"/>
                <a:cs typeface="Arial" pitchFamily="34" charset="0"/>
              </a:rPr>
              <a:t>Creates </a:t>
            </a:r>
            <a:r>
              <a:rPr lang="en-US" sz="7600" dirty="0">
                <a:latin typeface="Arial" pitchFamily="34" charset="0"/>
                <a:cs typeface="Arial" pitchFamily="34" charset="0"/>
              </a:rPr>
              <a:t>cohesiveness within an organization providing a consensus of the company’s objectives at all </a:t>
            </a:r>
            <a:r>
              <a:rPr lang="en-US" sz="7600" dirty="0" smtClean="0">
                <a:latin typeface="Arial" pitchFamily="34" charset="0"/>
                <a:cs typeface="Arial" pitchFamily="34" charset="0"/>
              </a:rPr>
              <a:t>levels.</a:t>
            </a:r>
          </a:p>
          <a:p>
            <a:r>
              <a:rPr lang="en-US" sz="7600" dirty="0" smtClean="0">
                <a:latin typeface="Arial" pitchFamily="34" charset="0"/>
                <a:cs typeface="Arial" pitchFamily="34" charset="0"/>
              </a:rPr>
              <a:t>Integrates </a:t>
            </a:r>
            <a:r>
              <a:rPr lang="en-US" sz="7600" dirty="0">
                <a:latin typeface="Arial" pitchFamily="34" charset="0"/>
                <a:cs typeface="Arial" pitchFamily="34" charset="0"/>
              </a:rPr>
              <a:t>and arranges organizational efforts into actions so that organizational objectives are </a:t>
            </a:r>
            <a:r>
              <a:rPr lang="en-US" sz="7600" dirty="0" smtClean="0">
                <a:latin typeface="Arial" pitchFamily="34" charset="0"/>
                <a:cs typeface="Arial" pitchFamily="34" charset="0"/>
              </a:rPr>
              <a:t>met</a:t>
            </a:r>
          </a:p>
          <a:p>
            <a:r>
              <a:rPr lang="en-US" sz="7600" dirty="0" smtClean="0">
                <a:latin typeface="Arial" pitchFamily="34" charset="0"/>
                <a:cs typeface="Arial" pitchFamily="34" charset="0"/>
              </a:rPr>
              <a:t>Encourages </a:t>
            </a:r>
            <a:r>
              <a:rPr lang="en-US" sz="7600" dirty="0">
                <a:latin typeface="Arial" pitchFamily="34" charset="0"/>
                <a:cs typeface="Arial" pitchFamily="34" charset="0"/>
              </a:rPr>
              <a:t>interdepartmental co-operation and creates alignment through </a:t>
            </a:r>
            <a:r>
              <a:rPr lang="en-US" sz="7600" dirty="0" smtClean="0">
                <a:latin typeface="Arial" pitchFamily="34" charset="0"/>
                <a:cs typeface="Arial" pitchFamily="34" charset="0"/>
              </a:rPr>
              <a:t>participation</a:t>
            </a:r>
          </a:p>
          <a:p>
            <a:r>
              <a:rPr lang="en-US" sz="7600" dirty="0" smtClean="0">
                <a:latin typeface="Arial" pitchFamily="34" charset="0"/>
                <a:cs typeface="Arial" pitchFamily="34" charset="0"/>
              </a:rPr>
              <a:t>Creates </a:t>
            </a:r>
            <a:r>
              <a:rPr lang="en-US" sz="7600" dirty="0">
                <a:latin typeface="Arial" pitchFamily="34" charset="0"/>
                <a:cs typeface="Arial" pitchFamily="34" charset="0"/>
              </a:rPr>
              <a:t>responsive and flexible planning and implementations </a:t>
            </a:r>
            <a:endParaRPr lang="en-US" sz="7600" dirty="0" smtClean="0">
              <a:latin typeface="Arial" pitchFamily="34" charset="0"/>
              <a:cs typeface="Arial" pitchFamily="34" charset="0"/>
            </a:endParaRPr>
          </a:p>
          <a:p>
            <a:r>
              <a:rPr lang="en-US" sz="7600" dirty="0" smtClean="0">
                <a:latin typeface="Arial" pitchFamily="34" charset="0"/>
                <a:cs typeface="Arial" pitchFamily="34" charset="0"/>
              </a:rPr>
              <a:t>identifies </a:t>
            </a:r>
            <a:r>
              <a:rPr lang="en-US" sz="7600" dirty="0">
                <a:latin typeface="Arial" pitchFamily="34" charset="0"/>
                <a:cs typeface="Arial" pitchFamily="34" charset="0"/>
              </a:rPr>
              <a:t>key problem areas within an organization enabling </a:t>
            </a:r>
            <a:r>
              <a:rPr lang="en-US" sz="7600" dirty="0" smtClean="0">
                <a:latin typeface="Arial" pitchFamily="34" charset="0"/>
                <a:cs typeface="Arial" pitchFamily="34" charset="0"/>
              </a:rPr>
              <a:t>prioritization</a:t>
            </a:r>
          </a:p>
          <a:p>
            <a:pPr marL="0" indent="0">
              <a:buNone/>
            </a:pPr>
            <a:endParaRPr lang="en-US" sz="7600" dirty="0">
              <a:latin typeface="Arial" pitchFamily="34" charset="0"/>
              <a:cs typeface="Arial" pitchFamily="34" charset="0"/>
            </a:endParaRPr>
          </a:p>
          <a:p>
            <a:pPr marL="0" indent="0">
              <a:buNone/>
            </a:pPr>
            <a:r>
              <a:rPr lang="en-US" sz="7600" b="1" dirty="0" smtClean="0">
                <a:latin typeface="Arial" pitchFamily="34" charset="0"/>
                <a:cs typeface="Arial" pitchFamily="34" charset="0"/>
              </a:rPr>
              <a:t>Limitations</a:t>
            </a:r>
          </a:p>
          <a:p>
            <a:pPr marL="0" indent="0">
              <a:buNone/>
            </a:pPr>
            <a:endParaRPr lang="en-US" sz="7600" b="1" dirty="0">
              <a:latin typeface="Arial" pitchFamily="34" charset="0"/>
              <a:cs typeface="Arial" pitchFamily="34" charset="0"/>
            </a:endParaRPr>
          </a:p>
          <a:p>
            <a:r>
              <a:rPr lang="en-US" sz="7600" dirty="0">
                <a:latin typeface="Arial" pitchFamily="34" charset="0"/>
                <a:cs typeface="Arial" pitchFamily="34" charset="0"/>
              </a:rPr>
              <a:t>Strict implementation is necessary</a:t>
            </a:r>
          </a:p>
          <a:p>
            <a:r>
              <a:rPr lang="en-US" sz="7600" dirty="0">
                <a:latin typeface="Arial" pitchFamily="34" charset="0"/>
                <a:cs typeface="Arial" pitchFamily="34" charset="0"/>
              </a:rPr>
              <a:t>Long term commitment is essential</a:t>
            </a:r>
          </a:p>
          <a:p>
            <a:r>
              <a:rPr lang="en-US" sz="7600" dirty="0">
                <a:latin typeface="Arial" pitchFamily="34" charset="0"/>
                <a:cs typeface="Arial" pitchFamily="34" charset="0"/>
              </a:rPr>
              <a:t>Relatively Static – the breakthrough objective must be stable during a 5 year period</a:t>
            </a:r>
          </a:p>
          <a:p>
            <a:pPr marL="0" indent="0">
              <a:buNone/>
            </a:pPr>
            <a:endParaRPr lang="en-US" dirty="0" smtClean="0">
              <a:latin typeface="Arial" pitchFamily="34" charset="0"/>
              <a:cs typeface="Arial" pitchFamily="34" charset="0"/>
            </a:endParaRPr>
          </a:p>
          <a:p>
            <a:endParaRPr lang="en-US" dirty="0">
              <a:latin typeface="Arial" pitchFamily="34" charset="0"/>
              <a:cs typeface="Arial" pitchFamily="34" charset="0"/>
            </a:endParaRPr>
          </a:p>
          <a:p>
            <a:endParaRPr lang="en-US" dirty="0" smtClean="0">
              <a:latin typeface="Arial" pitchFamily="34" charset="0"/>
              <a:cs typeface="Arial" pitchFamily="34" charset="0"/>
            </a:endParaRPr>
          </a:p>
          <a:p>
            <a:endParaRPr lang="en-US" dirty="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extLst>
      <p:ext uri="{BB962C8B-B14F-4D97-AF65-F5344CB8AC3E}">
        <p14:creationId xmlns:p14="http://schemas.microsoft.com/office/powerpoint/2010/main" val="3718691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sz="3000" b="1" dirty="0" smtClean="0"/>
              <a:t>COMPARISION OF ALL THE THREE </a:t>
            </a:r>
            <a:r>
              <a:rPr lang="en-US" sz="3000" b="1" dirty="0" smtClean="0"/>
              <a:t>TECHNIQUES</a:t>
            </a:r>
            <a:br>
              <a:rPr lang="en-US" sz="3000" b="1" dirty="0" smtClean="0"/>
            </a:br>
            <a:r>
              <a:rPr lang="en-US" sz="2400" dirty="0" smtClean="0"/>
              <a:t>(Roberts &amp; Tennant, 2001 &amp; </a:t>
            </a:r>
            <a:r>
              <a:rPr lang="en-US" sz="2400" dirty="0" err="1" smtClean="0"/>
              <a:t>Witcher</a:t>
            </a:r>
            <a:r>
              <a:rPr lang="en-US" sz="2400" dirty="0" smtClean="0"/>
              <a:t> &amp; </a:t>
            </a:r>
            <a:r>
              <a:rPr lang="en-US" sz="2400" dirty="0" err="1" smtClean="0"/>
              <a:t>Chau</a:t>
            </a:r>
            <a:r>
              <a:rPr lang="en-US" sz="2400" dirty="0" smtClean="0"/>
              <a:t>, 2007)</a:t>
            </a:r>
            <a:endParaRPr lang="en-US" sz="2400" dirty="0"/>
          </a:p>
        </p:txBody>
      </p:sp>
      <p:sp>
        <p:nvSpPr>
          <p:cNvPr id="4" name="Content Placeholder 3"/>
          <p:cNvSpPr>
            <a:spLocks noGrp="1"/>
          </p:cNvSpPr>
          <p:nvPr>
            <p:ph idx="1"/>
          </p:nvPr>
        </p:nvSpPr>
        <p:spPr/>
        <p:txBody>
          <a:bodyPr/>
          <a:lstStyle/>
          <a:p>
            <a:endParaRPr lang="en-US"/>
          </a:p>
        </p:txBody>
      </p:sp>
      <p:pic>
        <p:nvPicPr>
          <p:cNvPr id="1026" name="Picture 2" descr="C:\Users\Fawaz\Desktop\Picture - 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97" y="1828800"/>
            <a:ext cx="87630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023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u="sng" dirty="0"/>
              <a:t>POLICY DEPLOYMENT</a:t>
            </a:r>
            <a:endParaRPr lang="en-US" dirty="0"/>
          </a:p>
        </p:txBody>
      </p:sp>
      <p:sp>
        <p:nvSpPr>
          <p:cNvPr id="3" name="Content Placeholder 2"/>
          <p:cNvSpPr>
            <a:spLocks noGrp="1"/>
          </p:cNvSpPr>
          <p:nvPr>
            <p:ph idx="1"/>
          </p:nvPr>
        </p:nvSpPr>
        <p:spPr>
          <a:xfrm>
            <a:off x="533400" y="2133600"/>
            <a:ext cx="8229600" cy="4846320"/>
          </a:xfrm>
        </p:spPr>
        <p:txBody>
          <a:bodyPr>
            <a:normAutofit/>
          </a:bodyPr>
          <a:lstStyle/>
          <a:p>
            <a:pPr lvl="0">
              <a:lnSpc>
                <a:spcPct val="150000"/>
              </a:lnSpc>
            </a:pPr>
            <a:r>
              <a:rPr lang="en-US" sz="2000" b="1" dirty="0" smtClean="0">
                <a:latin typeface="Arial" pitchFamily="34" charset="0"/>
                <a:cs typeface="Arial" pitchFamily="34" charset="0"/>
              </a:rPr>
              <a:t>PLAN </a:t>
            </a:r>
            <a:r>
              <a:rPr lang="en-US" sz="2000" b="1" dirty="0">
                <a:latin typeface="Arial" pitchFamily="34" charset="0"/>
                <a:cs typeface="Arial" pitchFamily="34" charset="0"/>
              </a:rPr>
              <a:t>= a plan of action is developed to address a problem</a:t>
            </a:r>
            <a:r>
              <a:rPr lang="en-US" sz="2000" b="1" dirty="0" smtClean="0">
                <a:latin typeface="Arial" pitchFamily="34" charset="0"/>
                <a:cs typeface="Arial" pitchFamily="34" charset="0"/>
              </a:rPr>
              <a:t>.</a:t>
            </a:r>
          </a:p>
          <a:p>
            <a:pPr marL="0" lvl="0" indent="0">
              <a:lnSpc>
                <a:spcPct val="150000"/>
              </a:lnSpc>
              <a:buNone/>
            </a:pPr>
            <a:endParaRPr lang="en-US" sz="2000" b="1" dirty="0">
              <a:latin typeface="Arial" pitchFamily="34" charset="0"/>
              <a:cs typeface="Arial" pitchFamily="34" charset="0"/>
            </a:endParaRPr>
          </a:p>
          <a:p>
            <a:pPr lvl="0">
              <a:lnSpc>
                <a:spcPct val="150000"/>
              </a:lnSpc>
            </a:pPr>
            <a:r>
              <a:rPr lang="en-US" sz="2000" b="1" dirty="0">
                <a:latin typeface="Arial" pitchFamily="34" charset="0"/>
                <a:cs typeface="Arial" pitchFamily="34" charset="0"/>
              </a:rPr>
              <a:t>DO = the plan is implemented. </a:t>
            </a:r>
            <a:endParaRPr lang="en-US" sz="2000" b="1" dirty="0" smtClean="0">
              <a:latin typeface="Arial" pitchFamily="34" charset="0"/>
              <a:cs typeface="Arial" pitchFamily="34" charset="0"/>
            </a:endParaRPr>
          </a:p>
          <a:p>
            <a:pPr marL="0" lvl="0" indent="0">
              <a:lnSpc>
                <a:spcPct val="150000"/>
              </a:lnSpc>
              <a:buNone/>
            </a:pPr>
            <a:endParaRPr lang="en-US" sz="2000" b="1" dirty="0">
              <a:latin typeface="Arial" pitchFamily="34" charset="0"/>
              <a:cs typeface="Arial" pitchFamily="34" charset="0"/>
            </a:endParaRPr>
          </a:p>
          <a:p>
            <a:pPr lvl="0">
              <a:lnSpc>
                <a:spcPct val="150000"/>
              </a:lnSpc>
            </a:pPr>
            <a:r>
              <a:rPr lang="en-US" sz="2000" b="1" dirty="0">
                <a:latin typeface="Arial" pitchFamily="34" charset="0"/>
                <a:cs typeface="Arial" pitchFamily="34" charset="0"/>
              </a:rPr>
              <a:t>CHECK = information is collected on the control parameters. </a:t>
            </a:r>
            <a:endParaRPr lang="en-US" sz="2000" b="1" dirty="0" smtClean="0">
              <a:latin typeface="Arial" pitchFamily="34" charset="0"/>
              <a:cs typeface="Arial" pitchFamily="34" charset="0"/>
            </a:endParaRPr>
          </a:p>
          <a:p>
            <a:pPr marL="0" lvl="0" indent="0">
              <a:lnSpc>
                <a:spcPct val="150000"/>
              </a:lnSpc>
              <a:buNone/>
            </a:pPr>
            <a:endParaRPr lang="en-US" sz="2000" b="1" dirty="0">
              <a:latin typeface="Arial" pitchFamily="34" charset="0"/>
              <a:cs typeface="Arial" pitchFamily="34" charset="0"/>
            </a:endParaRPr>
          </a:p>
          <a:p>
            <a:pPr lvl="0">
              <a:lnSpc>
                <a:spcPct val="150000"/>
              </a:lnSpc>
            </a:pPr>
            <a:r>
              <a:rPr lang="en-US" sz="2000" b="1" dirty="0">
                <a:latin typeface="Arial" pitchFamily="34" charset="0"/>
                <a:cs typeface="Arial" pitchFamily="34" charset="0"/>
              </a:rPr>
              <a:t>ACT = the results are analyzed. Corrective action is </a:t>
            </a:r>
            <a:r>
              <a:rPr lang="en-US" sz="2000" b="1" dirty="0" smtClean="0">
                <a:latin typeface="Arial" pitchFamily="34" charset="0"/>
                <a:cs typeface="Arial" pitchFamily="34" charset="0"/>
              </a:rPr>
              <a:t>identified.</a:t>
            </a:r>
          </a:p>
          <a:p>
            <a:pPr>
              <a:buNone/>
            </a:pPr>
            <a:endParaRPr lang="en-US" dirty="0">
              <a:latin typeface="Arial" pitchFamily="34" charset="0"/>
              <a:cs typeface="Arial" pitchFamily="34" charset="0"/>
            </a:endParaRPr>
          </a:p>
        </p:txBody>
      </p:sp>
    </p:spTree>
    <p:extLst>
      <p:ext uri="{BB962C8B-B14F-4D97-AF65-F5344CB8AC3E}">
        <p14:creationId xmlns:p14="http://schemas.microsoft.com/office/powerpoint/2010/main" val="2858557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466088"/>
          </a:xfrm>
        </p:spPr>
        <p:txBody>
          <a:bodyPr>
            <a:normAutofit fontScale="90000"/>
          </a:bodyPr>
          <a:lstStyle/>
          <a:p>
            <a:pPr lvl="0" algn="ctr"/>
            <a:r>
              <a:rPr lang="en-US" b="1" u="sng" dirty="0" smtClean="0">
                <a:latin typeface="Arial" pitchFamily="34" charset="0"/>
                <a:cs typeface="Arial" pitchFamily="34" charset="0"/>
              </a:rPr>
              <a:t/>
            </a:r>
            <a:br>
              <a:rPr lang="en-US" b="1" u="sng" dirty="0" smtClean="0">
                <a:latin typeface="Arial" pitchFamily="34" charset="0"/>
                <a:cs typeface="Arial" pitchFamily="34" charset="0"/>
              </a:rPr>
            </a:br>
            <a:r>
              <a:rPr lang="en-US" b="1" u="sng" dirty="0" smtClean="0">
                <a:latin typeface="Arial" pitchFamily="34" charset="0"/>
                <a:cs typeface="Arial" pitchFamily="34" charset="0"/>
              </a:rPr>
              <a:t/>
            </a:r>
            <a:br>
              <a:rPr lang="en-US" b="1" u="sng" dirty="0" smtClean="0">
                <a:latin typeface="Arial" pitchFamily="34" charset="0"/>
                <a:cs typeface="Arial" pitchFamily="34" charset="0"/>
              </a:rPr>
            </a:br>
            <a:r>
              <a:rPr lang="en-US" b="1" u="sng" dirty="0" smtClean="0">
                <a:latin typeface="Arial" pitchFamily="34" charset="0"/>
                <a:cs typeface="Arial" pitchFamily="34" charset="0"/>
              </a:rPr>
              <a:t/>
            </a:r>
            <a:br>
              <a:rPr lang="en-US" b="1" u="sng" dirty="0" smtClean="0">
                <a:latin typeface="Arial" pitchFamily="34" charset="0"/>
                <a:cs typeface="Arial" pitchFamily="34" charset="0"/>
              </a:rPr>
            </a:br>
            <a:r>
              <a:rPr lang="en-US" sz="6000" b="1" u="sng" dirty="0" smtClean="0">
                <a:latin typeface="Arial" pitchFamily="34" charset="0"/>
                <a:cs typeface="Arial" pitchFamily="34" charset="0"/>
              </a:rPr>
              <a:t>VISION</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x-none" dirty="0"/>
          </a:p>
        </p:txBody>
      </p:sp>
      <p:sp>
        <p:nvSpPr>
          <p:cNvPr id="3" name="Content Placeholder 2"/>
          <p:cNvSpPr>
            <a:spLocks noGrp="1"/>
          </p:cNvSpPr>
          <p:nvPr>
            <p:ph idx="1"/>
          </p:nvPr>
        </p:nvSpPr>
        <p:spPr>
          <a:xfrm>
            <a:off x="457200" y="2133600"/>
            <a:ext cx="8229600" cy="4389120"/>
          </a:xfrm>
        </p:spPr>
        <p:txBody>
          <a:bodyPr/>
          <a:lstStyle/>
          <a:p>
            <a:pPr>
              <a:lnSpc>
                <a:spcPct val="150000"/>
              </a:lnSpc>
              <a:buNone/>
            </a:pPr>
            <a:r>
              <a:rPr lang="en-US" sz="2400" b="1" dirty="0" smtClean="0">
                <a:latin typeface="Arial" pitchFamily="34" charset="0"/>
                <a:cs typeface="Arial" pitchFamily="34" charset="0"/>
              </a:rPr>
              <a:t>   To become the number one company of selling rafts for both the leisure and the military sectors in the next five years.</a:t>
            </a:r>
            <a:endParaRPr lang="en-US" sz="2400" dirty="0" smtClean="0">
              <a:latin typeface="Arial" pitchFamily="34" charset="0"/>
              <a:cs typeface="Arial" pitchFamily="34" charset="0"/>
            </a:endParaRPr>
          </a:p>
          <a:p>
            <a:endParaRPr lang="x-non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a:bodyPr>
          <a:lstStyle/>
          <a:p>
            <a:pPr algn="ctr"/>
            <a:r>
              <a:rPr lang="en-US" sz="7200" b="1" u="sng" dirty="0" smtClean="0"/>
              <a:t>GOALS</a:t>
            </a:r>
            <a:endParaRPr lang="x-none" sz="7200" b="1" u="sng" dirty="0"/>
          </a:p>
        </p:txBody>
      </p:sp>
      <p:sp>
        <p:nvSpPr>
          <p:cNvPr id="3" name="Content Placeholder 2"/>
          <p:cNvSpPr>
            <a:spLocks noGrp="1"/>
          </p:cNvSpPr>
          <p:nvPr>
            <p:ph idx="1"/>
          </p:nvPr>
        </p:nvSpPr>
        <p:spPr/>
        <p:txBody>
          <a:bodyPr/>
          <a:lstStyle/>
          <a:p>
            <a:pPr>
              <a:buNone/>
            </a:pPr>
            <a:endParaRPr lang="en-US" dirty="0" smtClean="0"/>
          </a:p>
          <a:p>
            <a:pPr>
              <a:lnSpc>
                <a:spcPct val="200000"/>
              </a:lnSpc>
              <a:buNone/>
            </a:pPr>
            <a:r>
              <a:rPr lang="en-US" sz="2800" dirty="0" smtClean="0">
                <a:latin typeface="Arial" pitchFamily="34" charset="0"/>
                <a:cs typeface="Arial" pitchFamily="34" charset="0"/>
              </a:rPr>
              <a:t>Goal 1 - Establish a strong market hold in Europe.</a:t>
            </a:r>
          </a:p>
          <a:p>
            <a:pPr>
              <a:lnSpc>
                <a:spcPct val="200000"/>
              </a:lnSpc>
              <a:buNone/>
            </a:pPr>
            <a:r>
              <a:rPr lang="en-US" sz="2800" dirty="0" smtClean="0">
                <a:latin typeface="Arial" pitchFamily="34" charset="0"/>
                <a:cs typeface="Arial" pitchFamily="34" charset="0"/>
              </a:rPr>
              <a:t>Goal 2 - Increase return on sales.</a:t>
            </a:r>
          </a:p>
          <a:p>
            <a:pPr>
              <a:lnSpc>
                <a:spcPct val="200000"/>
              </a:lnSpc>
              <a:buNone/>
            </a:pPr>
            <a:r>
              <a:rPr lang="en-US" sz="2800" dirty="0" smtClean="0">
                <a:latin typeface="Arial" pitchFamily="34" charset="0"/>
                <a:cs typeface="Arial" pitchFamily="34" charset="0"/>
              </a:rPr>
              <a:t>Goal 3 - Ensure appropriate stock management.</a:t>
            </a:r>
          </a:p>
          <a:p>
            <a:pPr>
              <a:lnSpc>
                <a:spcPct val="200000"/>
              </a:lnSpc>
              <a:buNone/>
            </a:pPr>
            <a:r>
              <a:rPr lang="en-US" sz="2800" dirty="0" smtClean="0">
                <a:latin typeface="Arial" pitchFamily="34" charset="0"/>
                <a:cs typeface="Arial" pitchFamily="34" charset="0"/>
              </a:rPr>
              <a:t>Goal 4 – Try and reduce operation costs.</a:t>
            </a:r>
          </a:p>
          <a:p>
            <a:endParaRPr lang="x-non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normAutofit fontScale="90000"/>
          </a:bodyPr>
          <a:lstStyle/>
          <a:p>
            <a:pPr algn="ctr"/>
            <a:r>
              <a:rPr lang="en-US" sz="4400" b="1" u="sng" dirty="0" smtClean="0"/>
              <a:t>DEPARTMENT SPECIFIC GOALS</a:t>
            </a:r>
            <a:r>
              <a:rPr lang="en-US" dirty="0" smtClean="0"/>
              <a:t/>
            </a:r>
            <a:br>
              <a:rPr lang="en-US" dirty="0" smtClean="0"/>
            </a:br>
            <a:endParaRPr lang="x-none" dirty="0"/>
          </a:p>
        </p:txBody>
      </p:sp>
      <p:sp>
        <p:nvSpPr>
          <p:cNvPr id="3" name="Content Placeholder 2"/>
          <p:cNvSpPr>
            <a:spLocks noGrp="1"/>
          </p:cNvSpPr>
          <p:nvPr>
            <p:ph idx="1"/>
          </p:nvPr>
        </p:nvSpPr>
        <p:spPr/>
        <p:txBody>
          <a:bodyPr>
            <a:normAutofit fontScale="77500" lnSpcReduction="20000"/>
          </a:bodyPr>
          <a:lstStyle/>
          <a:p>
            <a:pPr>
              <a:lnSpc>
                <a:spcPct val="150000"/>
              </a:lnSpc>
              <a:buNone/>
            </a:pPr>
            <a:r>
              <a:rPr lang="en-US" sz="4000" b="1" dirty="0" smtClean="0">
                <a:solidFill>
                  <a:schemeClr val="bg2">
                    <a:lumMod val="25000"/>
                  </a:schemeClr>
                </a:solidFill>
                <a:latin typeface="Arial" pitchFamily="34" charset="0"/>
                <a:cs typeface="Arial" pitchFamily="34" charset="0"/>
              </a:rPr>
              <a:t>Marketing Department</a:t>
            </a:r>
            <a:endParaRPr lang="en-US" sz="4000" dirty="0" smtClean="0">
              <a:solidFill>
                <a:schemeClr val="bg2">
                  <a:lumMod val="25000"/>
                </a:schemeClr>
              </a:solidFill>
              <a:latin typeface="Arial" pitchFamily="34" charset="0"/>
              <a:cs typeface="Arial" pitchFamily="34" charset="0"/>
            </a:endParaRPr>
          </a:p>
          <a:p>
            <a:pPr>
              <a:lnSpc>
                <a:spcPct val="150000"/>
              </a:lnSpc>
            </a:pPr>
            <a:r>
              <a:rPr lang="en-US" dirty="0" smtClean="0">
                <a:latin typeface="Arial" pitchFamily="34" charset="0"/>
                <a:cs typeface="Arial" pitchFamily="34" charset="0"/>
              </a:rPr>
              <a:t>Ensure rigorous marketing techniques inside Europe.</a:t>
            </a:r>
          </a:p>
          <a:p>
            <a:pPr>
              <a:lnSpc>
                <a:spcPct val="150000"/>
              </a:lnSpc>
            </a:pPr>
            <a:r>
              <a:rPr lang="en-US" dirty="0" smtClean="0">
                <a:latin typeface="Arial" pitchFamily="34" charset="0"/>
                <a:cs typeface="Arial" pitchFamily="34" charset="0"/>
              </a:rPr>
              <a:t>Employ advertising through magazines, newspapers, fliers, billboards etc mainly for the leisure market.</a:t>
            </a:r>
          </a:p>
          <a:p>
            <a:pPr>
              <a:lnSpc>
                <a:spcPct val="150000"/>
              </a:lnSpc>
            </a:pPr>
            <a:r>
              <a:rPr lang="en-US" dirty="0" smtClean="0">
                <a:latin typeface="Arial" pitchFamily="34" charset="0"/>
                <a:cs typeface="Arial" pitchFamily="34" charset="0"/>
              </a:rPr>
              <a:t>Make the advertisements fun and attractive (keeping in mind how it is better than the competitors).</a:t>
            </a:r>
          </a:p>
          <a:p>
            <a:pPr>
              <a:lnSpc>
                <a:spcPct val="150000"/>
              </a:lnSpc>
            </a:pPr>
            <a:r>
              <a:rPr lang="en-US" dirty="0" smtClean="0">
                <a:latin typeface="Arial" pitchFamily="34" charset="0"/>
                <a:cs typeface="Arial" pitchFamily="34" charset="0"/>
              </a:rPr>
              <a:t>Appoint team leaders for appropriate sales management </a:t>
            </a:r>
            <a:r>
              <a:rPr lang="en-US" dirty="0" smtClean="0">
                <a:latin typeface="Arial" pitchFamily="34" charset="0"/>
                <a:cs typeface="Arial" pitchFamily="34" charset="0"/>
              </a:rPr>
              <a:t>techniques.</a:t>
            </a:r>
          </a:p>
          <a:p>
            <a:pPr>
              <a:lnSpc>
                <a:spcPct val="150000"/>
              </a:lnSpc>
            </a:pPr>
            <a:r>
              <a:rPr lang="en-US" dirty="0" smtClean="0">
                <a:latin typeface="Arial" pitchFamily="34" charset="0"/>
                <a:cs typeface="Arial" pitchFamily="34" charset="0"/>
              </a:rPr>
              <a:t>Improve Accuracy of Forecasting.</a:t>
            </a:r>
            <a:endParaRPr lang="en-US" dirty="0" smtClean="0">
              <a:latin typeface="Arial" pitchFamily="34" charset="0"/>
              <a:cs typeface="Arial" pitchFamily="34" charset="0"/>
            </a:endParaRPr>
          </a:p>
          <a:p>
            <a:pPr>
              <a:lnSpc>
                <a:spcPct val="150000"/>
              </a:lnSpc>
            </a:pPr>
            <a:endParaRPr lang="en-US" dirty="0" smtClean="0">
              <a:latin typeface="Arial" pitchFamily="34" charset="0"/>
              <a:cs typeface="Arial" pitchFamily="34" charset="0"/>
            </a:endParaRPr>
          </a:p>
          <a:p>
            <a:endParaRPr lang="x-non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normAutofit fontScale="90000"/>
          </a:bodyPr>
          <a:lstStyle/>
          <a:p>
            <a:r>
              <a:rPr lang="en-US" sz="4400" b="1" dirty="0" smtClean="0">
                <a:latin typeface="Arial" pitchFamily="34" charset="0"/>
                <a:cs typeface="Arial" pitchFamily="34" charset="0"/>
              </a:rPr>
              <a:t>Financial Department</a:t>
            </a:r>
            <a:r>
              <a:rPr lang="en-US" b="1" dirty="0" smtClean="0"/>
              <a:t/>
            </a:r>
            <a:br>
              <a:rPr lang="en-US" b="1" dirty="0" smtClean="0"/>
            </a:br>
            <a:endParaRPr lang="x-none" b="1" dirty="0"/>
          </a:p>
        </p:txBody>
      </p:sp>
      <p:sp>
        <p:nvSpPr>
          <p:cNvPr id="3" name="Content Placeholder 2"/>
          <p:cNvSpPr>
            <a:spLocks noGrp="1"/>
          </p:cNvSpPr>
          <p:nvPr>
            <p:ph idx="1"/>
          </p:nvPr>
        </p:nvSpPr>
        <p:spPr/>
        <p:txBody>
          <a:bodyPr/>
          <a:lstStyle/>
          <a:p>
            <a:pPr lvl="0">
              <a:lnSpc>
                <a:spcPct val="150000"/>
              </a:lnSpc>
            </a:pPr>
            <a:r>
              <a:rPr lang="en-US" dirty="0" smtClean="0">
                <a:latin typeface="Arial" pitchFamily="34" charset="0"/>
                <a:cs typeface="Arial" pitchFamily="34" charset="0"/>
              </a:rPr>
              <a:t>Increase price of the products to sell in Europe.</a:t>
            </a:r>
          </a:p>
          <a:p>
            <a:pPr lvl="0">
              <a:lnSpc>
                <a:spcPct val="150000"/>
              </a:lnSpc>
            </a:pPr>
            <a:r>
              <a:rPr lang="en-US" dirty="0" smtClean="0">
                <a:latin typeface="Arial" pitchFamily="34" charset="0"/>
                <a:cs typeface="Arial" pitchFamily="34" charset="0"/>
              </a:rPr>
              <a:t>Ensure the correct utilization of the return on capital employed.</a:t>
            </a:r>
          </a:p>
          <a:p>
            <a:pPr lvl="0">
              <a:lnSpc>
                <a:spcPct val="150000"/>
              </a:lnSpc>
            </a:pPr>
            <a:r>
              <a:rPr lang="en-US" dirty="0" smtClean="0">
                <a:latin typeface="Arial" pitchFamily="34" charset="0"/>
                <a:cs typeface="Arial" pitchFamily="34" charset="0"/>
              </a:rPr>
              <a:t>Increase the gross margin as much as possible.</a:t>
            </a:r>
          </a:p>
          <a:p>
            <a:pPr lvl="0">
              <a:lnSpc>
                <a:spcPct val="150000"/>
              </a:lnSpc>
            </a:pPr>
            <a:r>
              <a:rPr lang="en-US" dirty="0" smtClean="0">
                <a:latin typeface="Arial" pitchFamily="34" charset="0"/>
                <a:cs typeface="Arial" pitchFamily="34" charset="0"/>
              </a:rPr>
              <a:t>Properly manage the accountants and assign jobs efficiently.</a:t>
            </a:r>
          </a:p>
          <a:p>
            <a:endParaRPr lang="x-non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500" dirty="0" smtClean="0">
                <a:latin typeface="Arial" pitchFamily="34" charset="0"/>
                <a:cs typeface="Arial" pitchFamily="34" charset="0"/>
              </a:rPr>
              <a:t>Wave Riders </a:t>
            </a:r>
            <a:br>
              <a:rPr lang="en-US" sz="3500" dirty="0" smtClean="0">
                <a:latin typeface="Arial" pitchFamily="34" charset="0"/>
                <a:cs typeface="Arial" pitchFamily="34" charset="0"/>
              </a:rPr>
            </a:br>
            <a:r>
              <a:rPr lang="en-US" sz="3500" dirty="0" smtClean="0">
                <a:latin typeface="Arial" pitchFamily="34" charset="0"/>
                <a:cs typeface="Arial" pitchFamily="34" charset="0"/>
              </a:rPr>
              <a:t>Current Situation (SWOT Analysis)</a:t>
            </a:r>
            <a:endParaRPr lang="en-US" sz="3500"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pPr marL="0" indent="0">
              <a:buNone/>
            </a:pPr>
            <a:endParaRPr lang="en-US" sz="3000" b="1" dirty="0" smtClean="0">
              <a:latin typeface="Arial" pitchFamily="34" charset="0"/>
              <a:cs typeface="Arial" pitchFamily="34" charset="0"/>
            </a:endParaRPr>
          </a:p>
          <a:p>
            <a:pPr marL="0" indent="0">
              <a:buNone/>
            </a:pPr>
            <a:r>
              <a:rPr lang="en-US" sz="3000" b="1" dirty="0" smtClean="0">
                <a:latin typeface="Arial" pitchFamily="34" charset="0"/>
                <a:cs typeface="Arial" pitchFamily="34" charset="0"/>
              </a:rPr>
              <a:t>Strengths </a:t>
            </a:r>
          </a:p>
          <a:p>
            <a:pPr marL="0" indent="0">
              <a:buNone/>
            </a:pPr>
            <a:endParaRPr lang="en-US" dirty="0">
              <a:latin typeface="Arial" pitchFamily="34" charset="0"/>
              <a:cs typeface="Arial" pitchFamily="34" charset="0"/>
            </a:endParaRPr>
          </a:p>
          <a:p>
            <a:pPr lvl="0">
              <a:lnSpc>
                <a:spcPct val="150000"/>
              </a:lnSpc>
            </a:pPr>
            <a:r>
              <a:rPr lang="en-US" dirty="0">
                <a:latin typeface="Arial" pitchFamily="34" charset="0"/>
                <a:cs typeface="Arial" pitchFamily="34" charset="0"/>
              </a:rPr>
              <a:t>Established brand name &amp; market presence in the UK.</a:t>
            </a:r>
          </a:p>
          <a:p>
            <a:pPr lvl="0">
              <a:lnSpc>
                <a:spcPct val="150000"/>
              </a:lnSpc>
            </a:pPr>
            <a:r>
              <a:rPr lang="en-US" dirty="0">
                <a:latin typeface="Arial" pitchFamily="34" charset="0"/>
                <a:cs typeface="Arial" pitchFamily="34" charset="0"/>
              </a:rPr>
              <a:t>Initiative penetration into the European Market.</a:t>
            </a:r>
          </a:p>
          <a:p>
            <a:pPr lvl="0">
              <a:lnSpc>
                <a:spcPct val="150000"/>
              </a:lnSpc>
            </a:pPr>
            <a:r>
              <a:rPr lang="en-US" dirty="0">
                <a:latin typeface="Arial" pitchFamily="34" charset="0"/>
                <a:cs typeface="Arial" pitchFamily="34" charset="0"/>
              </a:rPr>
              <a:t>Specialty in Rigid inflatable boat segment.</a:t>
            </a:r>
          </a:p>
          <a:p>
            <a:pPr lvl="0">
              <a:lnSpc>
                <a:spcPct val="150000"/>
              </a:lnSpc>
            </a:pPr>
            <a:r>
              <a:rPr lang="en-US" dirty="0">
                <a:latin typeface="Arial" pitchFamily="34" charset="0"/>
                <a:cs typeface="Arial" pitchFamily="34" charset="0"/>
              </a:rPr>
              <a:t>Stable position in the military sector.</a:t>
            </a:r>
          </a:p>
          <a:p>
            <a:pPr lvl="0">
              <a:lnSpc>
                <a:spcPct val="150000"/>
              </a:lnSpc>
            </a:pPr>
            <a:r>
              <a:rPr lang="en-US" dirty="0">
                <a:latin typeface="Arial" pitchFamily="34" charset="0"/>
                <a:cs typeface="Arial" pitchFamily="34" charset="0"/>
              </a:rPr>
              <a:t>Current products reputable.</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2824426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sz="4400" b="1" dirty="0" smtClean="0">
                <a:latin typeface="Arial" pitchFamily="34" charset="0"/>
                <a:cs typeface="Arial" pitchFamily="34" charset="0"/>
              </a:rPr>
              <a:t>Production Department</a:t>
            </a:r>
            <a:r>
              <a:rPr lang="en-US" dirty="0" smtClean="0"/>
              <a:t/>
            </a:r>
            <a:br>
              <a:rPr lang="en-US" dirty="0" smtClean="0"/>
            </a:br>
            <a:endParaRPr lang="x-none" dirty="0"/>
          </a:p>
        </p:txBody>
      </p:sp>
      <p:sp>
        <p:nvSpPr>
          <p:cNvPr id="3" name="Content Placeholder 2"/>
          <p:cNvSpPr>
            <a:spLocks noGrp="1"/>
          </p:cNvSpPr>
          <p:nvPr>
            <p:ph idx="1"/>
          </p:nvPr>
        </p:nvSpPr>
        <p:spPr/>
        <p:txBody>
          <a:bodyPr/>
          <a:lstStyle/>
          <a:p>
            <a:pPr lvl="0">
              <a:lnSpc>
                <a:spcPct val="150000"/>
              </a:lnSpc>
            </a:pPr>
            <a:r>
              <a:rPr lang="en-US" dirty="0" smtClean="0">
                <a:latin typeface="Arial" pitchFamily="34" charset="0"/>
                <a:cs typeface="Arial" pitchFamily="34" charset="0"/>
              </a:rPr>
              <a:t>Communicate and discuss problems before taking action.</a:t>
            </a:r>
          </a:p>
          <a:p>
            <a:pPr lvl="0">
              <a:lnSpc>
                <a:spcPct val="150000"/>
              </a:lnSpc>
            </a:pPr>
            <a:r>
              <a:rPr lang="en-US" dirty="0" smtClean="0">
                <a:latin typeface="Arial" pitchFamily="34" charset="0"/>
                <a:cs typeface="Arial" pitchFamily="34" charset="0"/>
              </a:rPr>
              <a:t>Assign only the right amount of workers for the correct jobs and avoid materials wastage.</a:t>
            </a:r>
          </a:p>
          <a:p>
            <a:pPr lvl="0">
              <a:lnSpc>
                <a:spcPct val="150000"/>
              </a:lnSpc>
            </a:pPr>
            <a:r>
              <a:rPr lang="en-US" dirty="0" smtClean="0">
                <a:latin typeface="Arial" pitchFamily="34" charset="0"/>
                <a:cs typeface="Arial" pitchFamily="34" charset="0"/>
              </a:rPr>
              <a:t>Make exact assumptions about the amount of raw materials </a:t>
            </a:r>
            <a:r>
              <a:rPr lang="en-US" dirty="0" smtClean="0">
                <a:latin typeface="Arial" pitchFamily="34" charset="0"/>
                <a:cs typeface="Arial" pitchFamily="34" charset="0"/>
              </a:rPr>
              <a:t>required – Improve Forecasting.</a:t>
            </a:r>
            <a:endParaRPr lang="en-US" dirty="0" smtClean="0">
              <a:latin typeface="Arial" pitchFamily="34" charset="0"/>
              <a:cs typeface="Arial" pitchFamily="34" charset="0"/>
            </a:endParaRPr>
          </a:p>
          <a:p>
            <a:endParaRPr lang="x-none"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sz="4400" b="1" dirty="0" smtClean="0">
                <a:latin typeface="Arial" pitchFamily="34" charset="0"/>
                <a:cs typeface="Arial" pitchFamily="34" charset="0"/>
              </a:rPr>
              <a:t>Human Resource Department</a:t>
            </a:r>
            <a:r>
              <a:rPr lang="en-US" dirty="0" smtClean="0"/>
              <a:t/>
            </a:r>
            <a:br>
              <a:rPr lang="en-US" dirty="0" smtClean="0"/>
            </a:br>
            <a:endParaRPr lang="x-none" dirty="0"/>
          </a:p>
        </p:txBody>
      </p:sp>
      <p:sp>
        <p:nvSpPr>
          <p:cNvPr id="3" name="Content Placeholder 2"/>
          <p:cNvSpPr>
            <a:spLocks noGrp="1"/>
          </p:cNvSpPr>
          <p:nvPr>
            <p:ph idx="1"/>
          </p:nvPr>
        </p:nvSpPr>
        <p:spPr/>
        <p:txBody>
          <a:bodyPr>
            <a:normAutofit lnSpcReduction="10000"/>
          </a:bodyPr>
          <a:lstStyle/>
          <a:p>
            <a:pPr lvl="0">
              <a:lnSpc>
                <a:spcPct val="150000"/>
              </a:lnSpc>
            </a:pPr>
            <a:r>
              <a:rPr lang="en-US" dirty="0" smtClean="0">
                <a:latin typeface="Arial" pitchFamily="34" charset="0"/>
                <a:cs typeface="Arial" pitchFamily="34" charset="0"/>
              </a:rPr>
              <a:t>Provide convenient incentives to the workers for proper motivation.</a:t>
            </a:r>
          </a:p>
          <a:p>
            <a:pPr lvl="0">
              <a:lnSpc>
                <a:spcPct val="150000"/>
              </a:lnSpc>
            </a:pPr>
            <a:r>
              <a:rPr lang="en-US" dirty="0" smtClean="0">
                <a:latin typeface="Arial" pitchFamily="34" charset="0"/>
                <a:cs typeface="Arial" pitchFamily="34" charset="0"/>
              </a:rPr>
              <a:t>Avoid resources wastage and reorganize the human resources.</a:t>
            </a:r>
          </a:p>
          <a:p>
            <a:pPr lvl="0">
              <a:lnSpc>
                <a:spcPct val="150000"/>
              </a:lnSpc>
            </a:pPr>
            <a:r>
              <a:rPr lang="en-US" dirty="0" smtClean="0">
                <a:latin typeface="Arial" pitchFamily="34" charset="0"/>
                <a:cs typeface="Arial" pitchFamily="34" charset="0"/>
              </a:rPr>
              <a:t>Accommodate employee costs within the system.</a:t>
            </a:r>
          </a:p>
          <a:p>
            <a:pPr lvl="0">
              <a:lnSpc>
                <a:spcPct val="150000"/>
              </a:lnSpc>
            </a:pPr>
            <a:r>
              <a:rPr lang="en-US" dirty="0" smtClean="0">
                <a:latin typeface="Arial" pitchFamily="34" charset="0"/>
                <a:cs typeface="Arial" pitchFamily="34" charset="0"/>
              </a:rPr>
              <a:t>Use motivational techniques in order to get the maximum benefits from the employees.</a:t>
            </a:r>
          </a:p>
          <a:p>
            <a:endParaRPr lang="x-none"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638800"/>
          </a:xfrm>
        </p:spPr>
        <p:txBody>
          <a:bodyPr>
            <a:normAutofit fontScale="70000" lnSpcReduction="20000"/>
          </a:bodyPr>
          <a:lstStyle/>
          <a:p>
            <a:pPr marL="0" indent="0" algn="ctr">
              <a:buNone/>
            </a:pPr>
            <a:r>
              <a:rPr lang="en-US" sz="4600" b="1" u="sng" dirty="0">
                <a:solidFill>
                  <a:schemeClr val="bg2">
                    <a:lumMod val="25000"/>
                  </a:schemeClr>
                </a:solidFill>
                <a:latin typeface="Arial" pitchFamily="34" charset="0"/>
                <a:cs typeface="Arial" pitchFamily="34" charset="0"/>
              </a:rPr>
              <a:t>PLAN FOR WAVE RIDERS </a:t>
            </a:r>
            <a:endParaRPr lang="en-US" sz="4600" b="1" u="sng" dirty="0" smtClean="0">
              <a:solidFill>
                <a:schemeClr val="bg2">
                  <a:lumMod val="25000"/>
                </a:schemeClr>
              </a:solidFill>
              <a:latin typeface="Arial" pitchFamily="34" charset="0"/>
              <a:cs typeface="Arial" pitchFamily="34" charset="0"/>
            </a:endParaRPr>
          </a:p>
          <a:p>
            <a:pPr marL="0" indent="0" algn="ctr">
              <a:buNone/>
            </a:pPr>
            <a:endParaRPr lang="en-US" sz="4600" b="1" u="sng" dirty="0" smtClean="0">
              <a:solidFill>
                <a:schemeClr val="bg2">
                  <a:lumMod val="25000"/>
                </a:schemeClr>
              </a:solidFill>
              <a:latin typeface="Arial" pitchFamily="34" charset="0"/>
              <a:cs typeface="Arial" pitchFamily="34" charset="0"/>
            </a:endParaRPr>
          </a:p>
          <a:p>
            <a:pPr marL="0" indent="0" algn="ctr">
              <a:buNone/>
            </a:pPr>
            <a:r>
              <a:rPr lang="en-US" sz="4600" b="1" dirty="0" smtClean="0">
                <a:solidFill>
                  <a:schemeClr val="bg2">
                    <a:lumMod val="25000"/>
                  </a:schemeClr>
                </a:solidFill>
                <a:latin typeface="Arial" pitchFamily="34" charset="0"/>
                <a:cs typeface="Arial" pitchFamily="34" charset="0"/>
              </a:rPr>
              <a:t>(</a:t>
            </a:r>
            <a:r>
              <a:rPr lang="en-US" sz="4600" b="1" dirty="0">
                <a:solidFill>
                  <a:schemeClr val="bg2">
                    <a:lumMod val="25000"/>
                  </a:schemeClr>
                </a:solidFill>
                <a:latin typeface="Arial" pitchFamily="34" charset="0"/>
                <a:cs typeface="Arial" pitchFamily="34" charset="0"/>
              </a:rPr>
              <a:t>STRATEGY </a:t>
            </a:r>
            <a:r>
              <a:rPr lang="en-US" sz="4600" b="1" dirty="0" smtClean="0">
                <a:solidFill>
                  <a:schemeClr val="bg2">
                    <a:lumMod val="25000"/>
                  </a:schemeClr>
                </a:solidFill>
                <a:latin typeface="Arial" pitchFamily="34" charset="0"/>
                <a:cs typeface="Arial" pitchFamily="34" charset="0"/>
              </a:rPr>
              <a:t>3- </a:t>
            </a:r>
            <a:r>
              <a:rPr lang="en-US" sz="4600" b="1" dirty="0">
                <a:solidFill>
                  <a:schemeClr val="bg2">
                    <a:lumMod val="25000"/>
                  </a:schemeClr>
                </a:solidFill>
                <a:latin typeface="Arial" pitchFamily="34" charset="0"/>
                <a:cs typeface="Arial" pitchFamily="34" charset="0"/>
              </a:rPr>
              <a:t>MARKET DEVELOPMENT</a:t>
            </a:r>
            <a:r>
              <a:rPr lang="en-US" sz="4600" b="1" dirty="0" smtClean="0">
                <a:solidFill>
                  <a:schemeClr val="bg2">
                    <a:lumMod val="25000"/>
                  </a:schemeClr>
                </a:solidFill>
                <a:latin typeface="Arial" pitchFamily="34" charset="0"/>
                <a:cs typeface="Arial" pitchFamily="34" charset="0"/>
              </a:rPr>
              <a:t>)</a:t>
            </a:r>
          </a:p>
          <a:p>
            <a:pPr marL="0" indent="0">
              <a:buNone/>
            </a:pPr>
            <a:endParaRPr lang="en-US" dirty="0">
              <a:latin typeface="Arial" pitchFamily="34" charset="0"/>
              <a:cs typeface="Arial" pitchFamily="34" charset="0"/>
            </a:endParaRPr>
          </a:p>
          <a:p>
            <a:pPr lvl="0">
              <a:lnSpc>
                <a:spcPct val="170000"/>
              </a:lnSpc>
            </a:pPr>
            <a:r>
              <a:rPr lang="en-US" dirty="0">
                <a:latin typeface="Arial" pitchFamily="34" charset="0"/>
                <a:cs typeface="Arial" pitchFamily="34" charset="0"/>
              </a:rPr>
              <a:t>5% of leisure business already established in Europe, therefore, Expand base in the European market. </a:t>
            </a:r>
          </a:p>
          <a:p>
            <a:pPr lvl="0">
              <a:lnSpc>
                <a:spcPct val="170000"/>
              </a:lnSpc>
            </a:pPr>
            <a:r>
              <a:rPr lang="en-US" dirty="0">
                <a:latin typeface="Arial" pitchFamily="34" charset="0"/>
                <a:cs typeface="Arial" pitchFamily="34" charset="0"/>
              </a:rPr>
              <a:t>Communicate the problems before taking actions.</a:t>
            </a:r>
          </a:p>
          <a:p>
            <a:pPr lvl="0">
              <a:lnSpc>
                <a:spcPct val="170000"/>
              </a:lnSpc>
            </a:pPr>
            <a:r>
              <a:rPr lang="en-US" dirty="0">
                <a:latin typeface="Arial" pitchFamily="34" charset="0"/>
                <a:cs typeface="Arial" pitchFamily="34" charset="0"/>
              </a:rPr>
              <a:t>Decrease hold in the UK market for the time being.</a:t>
            </a:r>
          </a:p>
          <a:p>
            <a:pPr lvl="0">
              <a:lnSpc>
                <a:spcPct val="170000"/>
              </a:lnSpc>
            </a:pPr>
            <a:r>
              <a:rPr lang="en-US" dirty="0">
                <a:latin typeface="Arial" pitchFamily="34" charset="0"/>
                <a:cs typeface="Arial" pitchFamily="34" charset="0"/>
              </a:rPr>
              <a:t>Research European market pricing structure, discounts, distribution, competition, product and safety specifications before trying to exploit the markets completely.</a:t>
            </a:r>
          </a:p>
          <a:p>
            <a:pPr lvl="0">
              <a:lnSpc>
                <a:spcPct val="170000"/>
              </a:lnSpc>
            </a:pPr>
            <a:r>
              <a:rPr lang="en-US" dirty="0" smtClean="0">
                <a:latin typeface="Arial" pitchFamily="34" charset="0"/>
                <a:cs typeface="Arial" pitchFamily="34" charset="0"/>
              </a:rPr>
              <a:t>Employ </a:t>
            </a:r>
            <a:r>
              <a:rPr lang="en-US" dirty="0">
                <a:latin typeface="Arial" pitchFamily="34" charset="0"/>
                <a:cs typeface="Arial" pitchFamily="34" charset="0"/>
              </a:rPr>
              <a:t>the Catch ball approach from the policy deployment technique. </a:t>
            </a:r>
          </a:p>
        </p:txBody>
      </p:sp>
    </p:spTree>
    <p:extLst>
      <p:ext uri="{BB962C8B-B14F-4D97-AF65-F5344CB8AC3E}">
        <p14:creationId xmlns:p14="http://schemas.microsoft.com/office/powerpoint/2010/main" val="3958438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4000" b="1" dirty="0" smtClean="0">
                <a:latin typeface="Arial" pitchFamily="34" charset="0"/>
                <a:cs typeface="Arial" pitchFamily="34" charset="0"/>
              </a:rPr>
              <a:t>Implementation</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457200" y="1371600"/>
            <a:ext cx="8229600" cy="4389120"/>
          </a:xfrm>
        </p:spPr>
        <p:txBody>
          <a:bodyPr>
            <a:noAutofit/>
          </a:bodyPr>
          <a:lstStyle/>
          <a:p>
            <a:pPr lvl="0">
              <a:lnSpc>
                <a:spcPct val="170000"/>
              </a:lnSpc>
            </a:pPr>
            <a:r>
              <a:rPr lang="en-US" sz="1600" dirty="0" smtClean="0">
                <a:latin typeface="Arial" pitchFamily="34" charset="0"/>
                <a:cs typeface="Arial" pitchFamily="34" charset="0"/>
              </a:rPr>
              <a:t>Implement </a:t>
            </a:r>
            <a:r>
              <a:rPr lang="en-US" sz="1600" dirty="0">
                <a:latin typeface="Arial" pitchFamily="34" charset="0"/>
                <a:cs typeface="Arial" pitchFamily="34" charset="0"/>
              </a:rPr>
              <a:t>the catch ball technique by making sure that all the employees understand the techniques before implementing them.</a:t>
            </a:r>
          </a:p>
          <a:p>
            <a:pPr lvl="0">
              <a:lnSpc>
                <a:spcPct val="170000"/>
              </a:lnSpc>
            </a:pPr>
            <a:r>
              <a:rPr lang="en-US" sz="1600" dirty="0">
                <a:latin typeface="Arial" pitchFamily="34" charset="0"/>
                <a:cs typeface="Arial" pitchFamily="34" charset="0"/>
              </a:rPr>
              <a:t>Use aggressive selling techniques especially in Europe by advertising </a:t>
            </a:r>
            <a:endParaRPr lang="en-US" sz="1600" dirty="0" smtClean="0">
              <a:latin typeface="Arial" pitchFamily="34" charset="0"/>
              <a:cs typeface="Arial" pitchFamily="34" charset="0"/>
            </a:endParaRPr>
          </a:p>
          <a:p>
            <a:pPr lvl="0">
              <a:lnSpc>
                <a:spcPct val="170000"/>
              </a:lnSpc>
            </a:pPr>
            <a:r>
              <a:rPr lang="en-US" sz="1600" dirty="0" smtClean="0">
                <a:latin typeface="Arial" pitchFamily="34" charset="0"/>
                <a:cs typeface="Arial" pitchFamily="34" charset="0"/>
              </a:rPr>
              <a:t>Increase </a:t>
            </a:r>
            <a:r>
              <a:rPr lang="en-US" sz="1600" dirty="0">
                <a:latin typeface="Arial" pitchFamily="34" charset="0"/>
                <a:cs typeface="Arial" pitchFamily="34" charset="0"/>
              </a:rPr>
              <a:t>2.5% of the selling cost of the products for both the sectors in Europe.</a:t>
            </a:r>
          </a:p>
          <a:p>
            <a:pPr lvl="0">
              <a:lnSpc>
                <a:spcPct val="170000"/>
              </a:lnSpc>
            </a:pPr>
            <a:r>
              <a:rPr lang="en-US" sz="1600" dirty="0">
                <a:latin typeface="Arial" pitchFamily="34" charset="0"/>
                <a:cs typeface="Arial" pitchFamily="34" charset="0"/>
              </a:rPr>
              <a:t>Continue investment in technology to have a winning edge over the competitors.</a:t>
            </a:r>
          </a:p>
          <a:p>
            <a:pPr lvl="0">
              <a:lnSpc>
                <a:spcPct val="170000"/>
              </a:lnSpc>
            </a:pPr>
            <a:r>
              <a:rPr lang="en-US" sz="1600" dirty="0" smtClean="0">
                <a:latin typeface="Arial" pitchFamily="34" charset="0"/>
                <a:cs typeface="Arial" pitchFamily="34" charset="0"/>
              </a:rPr>
              <a:t>Reorganize </a:t>
            </a:r>
            <a:r>
              <a:rPr lang="en-US" sz="1600" dirty="0">
                <a:latin typeface="Arial" pitchFamily="34" charset="0"/>
                <a:cs typeface="Arial" pitchFamily="34" charset="0"/>
              </a:rPr>
              <a:t>the HR and the Financial departments by moving the employees where they are required most. Get rid of all the remaining staff in the HR department and  assign just one person to do the job.</a:t>
            </a:r>
          </a:p>
          <a:p>
            <a:pPr lvl="0">
              <a:lnSpc>
                <a:spcPct val="170000"/>
              </a:lnSpc>
            </a:pPr>
            <a:r>
              <a:rPr lang="en-US" sz="1600" dirty="0">
                <a:latin typeface="Arial" pitchFamily="34" charset="0"/>
                <a:cs typeface="Arial" pitchFamily="34" charset="0"/>
              </a:rPr>
              <a:t> Make contacts with higher government officials to sell the products into the military sectors.</a:t>
            </a:r>
          </a:p>
          <a:p>
            <a:pPr lvl="0">
              <a:lnSpc>
                <a:spcPct val="170000"/>
              </a:lnSpc>
            </a:pPr>
            <a:r>
              <a:rPr lang="en-US" sz="1600" dirty="0">
                <a:latin typeface="Arial" pitchFamily="34" charset="0"/>
                <a:cs typeface="Arial" pitchFamily="34" charset="0"/>
              </a:rPr>
              <a:t>Provide the customers with extensive after sales services </a:t>
            </a:r>
            <a:r>
              <a:rPr lang="en-US" sz="1600" dirty="0" smtClean="0">
                <a:latin typeface="Arial" pitchFamily="34" charset="0"/>
                <a:cs typeface="Arial" pitchFamily="34" charset="0"/>
              </a:rPr>
              <a:t>(Warranty</a:t>
            </a:r>
            <a:r>
              <a:rPr lang="en-US" sz="1600" dirty="0">
                <a:latin typeface="Arial" pitchFamily="34" charset="0"/>
                <a:cs typeface="Arial" pitchFamily="34" charset="0"/>
              </a:rPr>
              <a:t>).</a:t>
            </a:r>
          </a:p>
          <a:p>
            <a:pPr>
              <a:lnSpc>
                <a:spcPct val="170000"/>
              </a:lnSpc>
            </a:pPr>
            <a:endParaRPr lang="en-US" sz="1600" dirty="0">
              <a:latin typeface="Arial" pitchFamily="34" charset="0"/>
              <a:cs typeface="Arial" pitchFamily="34" charset="0"/>
            </a:endParaRPr>
          </a:p>
        </p:txBody>
      </p:sp>
    </p:spTree>
    <p:extLst>
      <p:ext uri="{BB962C8B-B14F-4D97-AF65-F5344CB8AC3E}">
        <p14:creationId xmlns:p14="http://schemas.microsoft.com/office/powerpoint/2010/main" val="3623001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Arial" pitchFamily="34" charset="0"/>
                <a:cs typeface="Arial" pitchFamily="34" charset="0"/>
              </a:rPr>
              <a:t>Review of Plan</a:t>
            </a:r>
            <a:endParaRPr lang="en-US" sz="4000" b="1" dirty="0">
              <a:latin typeface="Arial" pitchFamily="34" charset="0"/>
              <a:cs typeface="Arial" pitchFamily="34" charset="0"/>
            </a:endParaRPr>
          </a:p>
        </p:txBody>
      </p:sp>
      <p:sp>
        <p:nvSpPr>
          <p:cNvPr id="3" name="Content Placeholder 2"/>
          <p:cNvSpPr>
            <a:spLocks noGrp="1"/>
          </p:cNvSpPr>
          <p:nvPr>
            <p:ph idx="1"/>
          </p:nvPr>
        </p:nvSpPr>
        <p:spPr/>
        <p:txBody>
          <a:bodyPr/>
          <a:lstStyle/>
          <a:p>
            <a:pPr lvl="0">
              <a:lnSpc>
                <a:spcPct val="150000"/>
              </a:lnSpc>
            </a:pPr>
            <a:r>
              <a:rPr lang="en-US" dirty="0">
                <a:latin typeface="Arial" pitchFamily="34" charset="0"/>
                <a:cs typeface="Arial" pitchFamily="34" charset="0"/>
              </a:rPr>
              <a:t>Conduct monthly and annual reviews for the strategies implemented and collect the information.</a:t>
            </a:r>
          </a:p>
          <a:p>
            <a:pPr lvl="0">
              <a:lnSpc>
                <a:spcPct val="150000"/>
              </a:lnSpc>
            </a:pPr>
            <a:r>
              <a:rPr lang="en-US" dirty="0">
                <a:latin typeface="Arial" pitchFamily="34" charset="0"/>
                <a:cs typeface="Arial" pitchFamily="34" charset="0"/>
              </a:rPr>
              <a:t>Taking satisfaction surveys from the customers and work on the short comings</a:t>
            </a:r>
            <a:r>
              <a:rPr lang="en-US" dirty="0" smtClean="0">
                <a:latin typeface="Arial" pitchFamily="34" charset="0"/>
                <a:cs typeface="Arial" pitchFamily="34" charset="0"/>
              </a:rPr>
              <a:t>.</a:t>
            </a:r>
          </a:p>
          <a:p>
            <a:pPr>
              <a:lnSpc>
                <a:spcPct val="150000"/>
              </a:lnSpc>
            </a:pPr>
            <a:r>
              <a:rPr lang="en-US" dirty="0">
                <a:latin typeface="Arial" pitchFamily="34" charset="0"/>
                <a:cs typeface="Arial" pitchFamily="34" charset="0"/>
              </a:rPr>
              <a:t>Implement the changes from the previous year to make continual improvements.</a:t>
            </a:r>
          </a:p>
          <a:p>
            <a:pPr lvl="0">
              <a:lnSpc>
                <a:spcPct val="150000"/>
              </a:lnSpc>
            </a:pPr>
            <a:endParaRPr lang="en-US" dirty="0">
              <a:latin typeface="Arial" pitchFamily="34" charset="0"/>
              <a:cs typeface="Arial" pitchFamily="34" charset="0"/>
            </a:endParaRPr>
          </a:p>
          <a:p>
            <a:pPr marL="0" indent="0">
              <a:lnSpc>
                <a:spcPct val="150000"/>
              </a:lnSpc>
              <a:buNone/>
            </a:pPr>
            <a:endParaRPr lang="en-US" dirty="0">
              <a:latin typeface="Arial" pitchFamily="34" charset="0"/>
              <a:cs typeface="Arial" pitchFamily="34" charset="0"/>
            </a:endParaRPr>
          </a:p>
        </p:txBody>
      </p:sp>
    </p:spTree>
    <p:extLst>
      <p:ext uri="{BB962C8B-B14F-4D97-AF65-F5344CB8AC3E}">
        <p14:creationId xmlns:p14="http://schemas.microsoft.com/office/powerpoint/2010/main" val="533708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sz="4000" dirty="0" smtClean="0">
                <a:latin typeface="Arial" pitchFamily="34" charset="0"/>
                <a:cs typeface="Arial" pitchFamily="34" charset="0"/>
              </a:rPr>
              <a:t>References</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457200" y="1371600"/>
            <a:ext cx="8229600" cy="4953000"/>
          </a:xfrm>
        </p:spPr>
        <p:txBody>
          <a:bodyPr>
            <a:normAutofit lnSpcReduction="10000"/>
          </a:bodyPr>
          <a:lstStyle/>
          <a:p>
            <a:pPr marL="342900" indent="-342900">
              <a:buFont typeface="Wingdings 2"/>
              <a:buAutoNum type="arabicPeriod"/>
            </a:pPr>
            <a:r>
              <a:rPr lang="en-US" sz="1800" dirty="0" smtClean="0">
                <a:latin typeface="Arial" pitchFamily="34" charset="0"/>
                <a:cs typeface="Arial" pitchFamily="34" charset="0"/>
              </a:rPr>
              <a:t>S.J</a:t>
            </a:r>
            <a:r>
              <a:rPr lang="en-US" sz="1800" dirty="0">
                <a:latin typeface="Arial" pitchFamily="34" charset="0"/>
                <a:cs typeface="Arial" pitchFamily="34" charset="0"/>
              </a:rPr>
              <a:t>. Childe, R.S. </a:t>
            </a:r>
            <a:r>
              <a:rPr lang="en-US" sz="1800" dirty="0" err="1">
                <a:latin typeface="Arial" pitchFamily="34" charset="0"/>
                <a:cs typeface="Arial" pitchFamily="34" charset="0"/>
              </a:rPr>
              <a:t>Maull</a:t>
            </a:r>
            <a:r>
              <a:rPr lang="en-US" sz="1800" dirty="0">
                <a:latin typeface="Arial" pitchFamily="34" charset="0"/>
                <a:cs typeface="Arial" pitchFamily="34" charset="0"/>
              </a:rPr>
              <a:t>, J. Bennett, (1994) "Frameworks for Understanding Business Process Re-engineering", International Journal of Operations &amp; Production Management, Vol. 14 </a:t>
            </a:r>
            <a:r>
              <a:rPr lang="en-US" sz="1800" dirty="0" err="1">
                <a:latin typeface="Arial" pitchFamily="34" charset="0"/>
                <a:cs typeface="Arial" pitchFamily="34" charset="0"/>
              </a:rPr>
              <a:t>Iss</a:t>
            </a:r>
            <a:r>
              <a:rPr lang="en-US" sz="1800" dirty="0">
                <a:latin typeface="Arial" pitchFamily="34" charset="0"/>
                <a:cs typeface="Arial" pitchFamily="34" charset="0"/>
              </a:rPr>
              <a:t>: 12, pp.22 - 34. </a:t>
            </a:r>
            <a:br>
              <a:rPr lang="en-US" sz="1800" dirty="0">
                <a:latin typeface="Arial" pitchFamily="34" charset="0"/>
                <a:cs typeface="Arial" pitchFamily="34" charset="0"/>
              </a:rPr>
            </a:br>
            <a:endParaRPr lang="en-US" sz="1800" dirty="0">
              <a:latin typeface="Arial" pitchFamily="34" charset="0"/>
              <a:cs typeface="Arial" pitchFamily="34" charset="0"/>
            </a:endParaRPr>
          </a:p>
          <a:p>
            <a:pPr marL="342900" indent="-342900">
              <a:buFont typeface="Wingdings 2"/>
              <a:buAutoNum type="arabicPeriod"/>
            </a:pPr>
            <a:r>
              <a:rPr lang="en-US" sz="1800" dirty="0" smtClean="0">
                <a:latin typeface="Arial" pitchFamily="34" charset="0"/>
                <a:cs typeface="Arial" pitchFamily="34" charset="0"/>
              </a:rPr>
              <a:t>R.G. Lee, B.G. Dale, (1998) “Policy Deployment: an examination of the theory”, International Journal of Quality &amp; Reliability Management, Vol. 15 Iss:5, pp.520- 540</a:t>
            </a:r>
          </a:p>
          <a:p>
            <a:pPr marL="342900" indent="-342900">
              <a:buFont typeface="Wingdings 2"/>
              <a:buAutoNum type="arabicPeriod"/>
            </a:pPr>
            <a:endParaRPr lang="en-US" sz="1800" dirty="0">
              <a:latin typeface="Arial" pitchFamily="34" charset="0"/>
              <a:cs typeface="Arial" pitchFamily="34" charset="0"/>
            </a:endParaRPr>
          </a:p>
          <a:p>
            <a:pPr marL="342900" indent="-342900">
              <a:buFont typeface="Wingdings 2"/>
              <a:buAutoNum type="arabicPeriod"/>
            </a:pPr>
            <a:r>
              <a:rPr lang="en-US" sz="1800" dirty="0" smtClean="0">
                <a:latin typeface="Arial" pitchFamily="34" charset="0"/>
                <a:cs typeface="Arial" pitchFamily="34" charset="0"/>
              </a:rPr>
              <a:t>Tennant, C. and Roberts, P. (2001), Hoshin </a:t>
            </a:r>
            <a:r>
              <a:rPr lang="en-US" sz="1800" dirty="0" err="1" smtClean="0">
                <a:latin typeface="Arial" pitchFamily="34" charset="0"/>
                <a:cs typeface="Arial" pitchFamily="34" charset="0"/>
              </a:rPr>
              <a:t>Kanri</a:t>
            </a:r>
            <a:r>
              <a:rPr lang="en-US" sz="1800" dirty="0" smtClean="0">
                <a:latin typeface="Arial" pitchFamily="34" charset="0"/>
                <a:cs typeface="Arial" pitchFamily="34" charset="0"/>
              </a:rPr>
              <a:t>: a tool for strategic policy deployment. Knowledge and Process Management, Iss:8, pp. 262- 269</a:t>
            </a:r>
          </a:p>
          <a:p>
            <a:pPr marL="342900" indent="-342900">
              <a:buFont typeface="Wingdings 2"/>
              <a:buAutoNum type="arabicPeriod"/>
            </a:pPr>
            <a:endParaRPr lang="en-US" sz="1800" dirty="0" smtClean="0">
              <a:latin typeface="Arial" pitchFamily="34" charset="0"/>
              <a:cs typeface="Arial" pitchFamily="34" charset="0"/>
            </a:endParaRPr>
          </a:p>
          <a:p>
            <a:pPr marL="342900" indent="-342900">
              <a:buFont typeface="Wingdings 2"/>
              <a:buAutoNum type="arabicPeriod"/>
            </a:pPr>
            <a:r>
              <a:rPr lang="en-US" sz="1800" dirty="0" smtClean="0">
                <a:latin typeface="Arial" pitchFamily="34" charset="0"/>
                <a:cs typeface="Arial" pitchFamily="34" charset="0"/>
              </a:rPr>
              <a:t>Kaplan, R. S. &amp; Norton, D.P. (1992), The Balanced Score Card – Measures that drive performance. Harvard Business Review, Vol. 70 Iss:1, pp. 71- 79</a:t>
            </a:r>
          </a:p>
          <a:p>
            <a:pPr marL="342900" indent="-342900">
              <a:buFont typeface="Wingdings 2"/>
              <a:buAutoNum type="arabicPeriod"/>
            </a:pPr>
            <a:endParaRPr lang="en-US" sz="1800" dirty="0" smtClean="0">
              <a:latin typeface="Arial" pitchFamily="34" charset="0"/>
              <a:cs typeface="Arial" pitchFamily="34" charset="0"/>
            </a:endParaRPr>
          </a:p>
          <a:p>
            <a:pPr marL="342900" indent="-342900">
              <a:buFont typeface="Wingdings 2"/>
              <a:buAutoNum type="arabicPeriod"/>
            </a:pPr>
            <a:r>
              <a:rPr lang="en-US" sz="1800" dirty="0" err="1" smtClean="0">
                <a:latin typeface="Arial" pitchFamily="34" charset="0"/>
                <a:cs typeface="Arial" pitchFamily="34" charset="0"/>
              </a:rPr>
              <a:t>Witcher</a:t>
            </a:r>
            <a:r>
              <a:rPr lang="en-US" sz="1800" dirty="0" smtClean="0">
                <a:latin typeface="Arial" pitchFamily="34" charset="0"/>
                <a:cs typeface="Arial" pitchFamily="34" charset="0"/>
              </a:rPr>
              <a:t>, B. J. &amp; </a:t>
            </a:r>
            <a:r>
              <a:rPr lang="en-US" sz="1800" dirty="0" err="1" smtClean="0">
                <a:latin typeface="Arial" pitchFamily="34" charset="0"/>
                <a:cs typeface="Arial" pitchFamily="34" charset="0"/>
              </a:rPr>
              <a:t>Chau</a:t>
            </a:r>
            <a:r>
              <a:rPr lang="en-US" sz="1800" dirty="0" smtClean="0">
                <a:latin typeface="Arial" pitchFamily="34" charset="0"/>
                <a:cs typeface="Arial" pitchFamily="34" charset="0"/>
              </a:rPr>
              <a:t>, V.</a:t>
            </a:r>
            <a:r>
              <a:rPr lang="en-US" sz="1800" dirty="0" smtClean="0">
                <a:latin typeface="Arial" pitchFamily="34" charset="0"/>
                <a:cs typeface="Arial" pitchFamily="34" charset="0"/>
              </a:rPr>
              <a:t> </a:t>
            </a:r>
            <a:r>
              <a:rPr lang="en-US" sz="1800" dirty="0" smtClean="0">
                <a:latin typeface="Arial" pitchFamily="34" charset="0"/>
                <a:cs typeface="Arial" pitchFamily="34" charset="0"/>
              </a:rPr>
              <a:t>S</a:t>
            </a:r>
            <a:r>
              <a:rPr lang="en-US" sz="1800" dirty="0" smtClean="0">
                <a:latin typeface="Arial" pitchFamily="34" charset="0"/>
                <a:cs typeface="Arial" pitchFamily="34" charset="0"/>
              </a:rPr>
              <a:t>. </a:t>
            </a:r>
            <a:r>
              <a:rPr lang="en-US" sz="1800" dirty="0" smtClean="0">
                <a:latin typeface="Arial" pitchFamily="34" charset="0"/>
                <a:cs typeface="Arial" pitchFamily="34" charset="0"/>
              </a:rPr>
              <a:t>(2007), Balanced Score Card and Hoshin </a:t>
            </a:r>
            <a:r>
              <a:rPr lang="en-US" sz="1800" dirty="0" err="1" smtClean="0">
                <a:latin typeface="Arial" pitchFamily="34" charset="0"/>
                <a:cs typeface="Arial" pitchFamily="34" charset="0"/>
              </a:rPr>
              <a:t>Kanri</a:t>
            </a:r>
            <a:r>
              <a:rPr lang="en-US" sz="1800" dirty="0" smtClean="0">
                <a:latin typeface="Arial" pitchFamily="34" charset="0"/>
                <a:cs typeface="Arial" pitchFamily="34" charset="0"/>
              </a:rPr>
              <a:t> : Dynamic Capabilities for Managing Strategic Fit, Management Decision, Vol. 45 Iss:3, pp. 518 – 538</a:t>
            </a:r>
          </a:p>
          <a:p>
            <a:pPr marL="342900" indent="-342900">
              <a:buFont typeface="Wingdings 2"/>
              <a:buAutoNum type="arabicPeriod"/>
            </a:pPr>
            <a:endParaRPr lang="en-US" sz="1800" dirty="0" smtClean="0">
              <a:latin typeface="Arial" pitchFamily="34" charset="0"/>
              <a:cs typeface="Arial" pitchFamily="34" charset="0"/>
            </a:endParaRPr>
          </a:p>
          <a:p>
            <a:pPr marL="342900" indent="-342900">
              <a:buFont typeface="Wingdings 2"/>
              <a:buAutoNum type="arabicPeriod"/>
            </a:pPr>
            <a:endParaRPr lang="en-US" sz="1800" dirty="0">
              <a:latin typeface="Arial" pitchFamily="34" charset="0"/>
              <a:cs typeface="Arial" pitchFamily="34" charset="0"/>
            </a:endParaRPr>
          </a:p>
        </p:txBody>
      </p:sp>
    </p:spTree>
    <p:extLst>
      <p:ext uri="{BB962C8B-B14F-4D97-AF65-F5344CB8AC3E}">
        <p14:creationId xmlns:p14="http://schemas.microsoft.com/office/powerpoint/2010/main" val="3567937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pPr marL="0" indent="0">
              <a:buNone/>
            </a:pPr>
            <a:r>
              <a:rPr lang="en-US" sz="3000" b="1" dirty="0">
                <a:latin typeface="Arial" pitchFamily="34" charset="0"/>
                <a:cs typeface="Arial" pitchFamily="34" charset="0"/>
              </a:rPr>
              <a:t>Weaknesses</a:t>
            </a:r>
          </a:p>
          <a:p>
            <a:pPr lvl="0"/>
            <a:r>
              <a:rPr lang="en-US" dirty="0">
                <a:latin typeface="Arial" pitchFamily="34" charset="0"/>
                <a:cs typeface="Arial" pitchFamily="34" charset="0"/>
              </a:rPr>
              <a:t>Declining Profits &amp; Sales figures.</a:t>
            </a:r>
          </a:p>
          <a:p>
            <a:pPr lvl="0"/>
            <a:r>
              <a:rPr lang="en-US" dirty="0">
                <a:latin typeface="Arial" pitchFamily="34" charset="0"/>
                <a:cs typeface="Arial" pitchFamily="34" charset="0"/>
              </a:rPr>
              <a:t>Ineffective forecasting of sales resulting in over production.</a:t>
            </a:r>
          </a:p>
          <a:p>
            <a:pPr lvl="0"/>
            <a:r>
              <a:rPr lang="en-US" dirty="0">
                <a:latin typeface="Arial" pitchFamily="34" charset="0"/>
                <a:cs typeface="Arial" pitchFamily="34" charset="0"/>
              </a:rPr>
              <a:t>High P</a:t>
            </a:r>
            <a:r>
              <a:rPr lang="en-US" dirty="0" smtClean="0">
                <a:latin typeface="Arial" pitchFamily="34" charset="0"/>
                <a:cs typeface="Arial" pitchFamily="34" charset="0"/>
              </a:rPr>
              <a:t>roduction &amp; Distribution </a:t>
            </a:r>
            <a:r>
              <a:rPr lang="en-US" dirty="0">
                <a:latin typeface="Arial" pitchFamily="34" charset="0"/>
                <a:cs typeface="Arial" pitchFamily="34" charset="0"/>
              </a:rPr>
              <a:t>C</a:t>
            </a:r>
            <a:r>
              <a:rPr lang="en-US" dirty="0" smtClean="0">
                <a:latin typeface="Arial" pitchFamily="34" charset="0"/>
                <a:cs typeface="Arial" pitchFamily="34" charset="0"/>
              </a:rPr>
              <a:t>osts.</a:t>
            </a:r>
          </a:p>
          <a:p>
            <a:pPr lvl="0"/>
            <a:r>
              <a:rPr lang="en-US" dirty="0" smtClean="0">
                <a:latin typeface="Arial" pitchFamily="34" charset="0"/>
                <a:cs typeface="Arial" pitchFamily="34" charset="0"/>
              </a:rPr>
              <a:t>High Inventory levels</a:t>
            </a:r>
          </a:p>
          <a:p>
            <a:pPr lvl="0"/>
            <a:r>
              <a:rPr lang="en-US" dirty="0" smtClean="0">
                <a:latin typeface="Arial" pitchFamily="34" charset="0"/>
                <a:cs typeface="Arial" pitchFamily="34" charset="0"/>
              </a:rPr>
              <a:t>Inefficient </a:t>
            </a:r>
            <a:r>
              <a:rPr lang="en-US" dirty="0">
                <a:latin typeface="Arial" pitchFamily="34" charset="0"/>
                <a:cs typeface="Arial" pitchFamily="34" charset="0"/>
              </a:rPr>
              <a:t>work </a:t>
            </a:r>
            <a:r>
              <a:rPr lang="en-US" dirty="0" smtClean="0">
                <a:latin typeface="Arial" pitchFamily="34" charset="0"/>
                <a:cs typeface="Arial" pitchFamily="34" charset="0"/>
              </a:rPr>
              <a:t>force – Low ROCE </a:t>
            </a:r>
            <a:endParaRPr lang="en-US" dirty="0">
              <a:latin typeface="Arial" pitchFamily="34" charset="0"/>
              <a:cs typeface="Arial" pitchFamily="34" charset="0"/>
            </a:endParaRPr>
          </a:p>
          <a:p>
            <a:pPr lvl="0"/>
            <a:r>
              <a:rPr lang="en-US" dirty="0">
                <a:latin typeface="Arial" pitchFamily="34" charset="0"/>
                <a:cs typeface="Arial" pitchFamily="34" charset="0"/>
              </a:rPr>
              <a:t>Lack of strategic approach.</a:t>
            </a:r>
          </a:p>
          <a:p>
            <a:pPr lvl="0"/>
            <a:r>
              <a:rPr lang="en-US" dirty="0">
                <a:latin typeface="Arial" pitchFamily="34" charset="0"/>
                <a:cs typeface="Arial" pitchFamily="34" charset="0"/>
              </a:rPr>
              <a:t>Limited product range which is on the higher end of the market price range.</a:t>
            </a:r>
          </a:p>
          <a:p>
            <a:pPr lvl="0"/>
            <a:r>
              <a:rPr lang="en-US" dirty="0" smtClean="0">
                <a:latin typeface="Arial" pitchFamily="34" charset="0"/>
                <a:cs typeface="Arial" pitchFamily="34" charset="0"/>
              </a:rPr>
              <a:t>Rigid </a:t>
            </a:r>
            <a:r>
              <a:rPr lang="en-US" dirty="0">
                <a:latin typeface="Arial" pitchFamily="34" charset="0"/>
                <a:cs typeface="Arial" pitchFamily="34" charset="0"/>
              </a:rPr>
              <a:t>&amp; bureaucratic discount structure.</a:t>
            </a:r>
          </a:p>
          <a:p>
            <a:pPr lvl="0"/>
            <a:r>
              <a:rPr lang="en-US" dirty="0">
                <a:latin typeface="Arial" pitchFamily="34" charset="0"/>
                <a:cs typeface="Arial" pitchFamily="34" charset="0"/>
              </a:rPr>
              <a:t>High reaction time to market fluctuations.</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37386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257800"/>
          </a:xfrm>
        </p:spPr>
        <p:txBody>
          <a:bodyPr/>
          <a:lstStyle/>
          <a:p>
            <a:pPr marL="0" indent="0">
              <a:buNone/>
            </a:pPr>
            <a:r>
              <a:rPr lang="en-US" sz="3000" b="1" dirty="0" smtClean="0">
                <a:latin typeface="Arial" pitchFamily="34" charset="0"/>
                <a:cs typeface="Arial" pitchFamily="34" charset="0"/>
              </a:rPr>
              <a:t>Threats</a:t>
            </a:r>
          </a:p>
          <a:p>
            <a:pPr marL="0" indent="0">
              <a:buNone/>
            </a:pPr>
            <a:endParaRPr lang="en-US" dirty="0">
              <a:latin typeface="Arial" pitchFamily="34" charset="0"/>
              <a:cs typeface="Arial" pitchFamily="34" charset="0"/>
            </a:endParaRPr>
          </a:p>
          <a:p>
            <a:pPr lvl="0">
              <a:lnSpc>
                <a:spcPct val="150000"/>
              </a:lnSpc>
            </a:pPr>
            <a:r>
              <a:rPr lang="en-US" dirty="0">
                <a:latin typeface="Arial" pitchFamily="34" charset="0"/>
                <a:cs typeface="Arial" pitchFamily="34" charset="0"/>
              </a:rPr>
              <a:t>Technological </a:t>
            </a:r>
            <a:r>
              <a:rPr lang="en-US" dirty="0" smtClean="0">
                <a:latin typeface="Arial" pitchFamily="34" charset="0"/>
                <a:cs typeface="Arial" pitchFamily="34" charset="0"/>
              </a:rPr>
              <a:t>advancements.</a:t>
            </a:r>
            <a:endParaRPr lang="en-US" dirty="0">
              <a:latin typeface="Arial" pitchFamily="34" charset="0"/>
              <a:cs typeface="Arial" pitchFamily="34" charset="0"/>
            </a:endParaRPr>
          </a:p>
          <a:p>
            <a:pPr lvl="0">
              <a:lnSpc>
                <a:spcPct val="150000"/>
              </a:lnSpc>
            </a:pPr>
            <a:r>
              <a:rPr lang="en-US" dirty="0">
                <a:latin typeface="Arial" pitchFamily="34" charset="0"/>
                <a:cs typeface="Arial" pitchFamily="34" charset="0"/>
              </a:rPr>
              <a:t>Growing rigidity in safety norms.</a:t>
            </a:r>
          </a:p>
          <a:p>
            <a:pPr lvl="0">
              <a:lnSpc>
                <a:spcPct val="150000"/>
              </a:lnSpc>
            </a:pPr>
            <a:r>
              <a:rPr lang="en-US" dirty="0">
                <a:latin typeface="Arial" pitchFamily="34" charset="0"/>
                <a:cs typeface="Arial" pitchFamily="34" charset="0"/>
              </a:rPr>
              <a:t>Trend in the UK Market indicates decreasing prices.</a:t>
            </a:r>
          </a:p>
          <a:p>
            <a:pPr lvl="0">
              <a:lnSpc>
                <a:spcPct val="150000"/>
              </a:lnSpc>
            </a:pPr>
            <a:r>
              <a:rPr lang="en-US" dirty="0" smtClean="0">
                <a:latin typeface="Arial" pitchFamily="34" charset="0"/>
                <a:cs typeface="Arial" pitchFamily="34" charset="0"/>
              </a:rPr>
              <a:t>No </a:t>
            </a:r>
            <a:r>
              <a:rPr lang="en-US" dirty="0">
                <a:latin typeface="Arial" pitchFamily="34" charset="0"/>
                <a:cs typeface="Arial" pitchFamily="34" charset="0"/>
              </a:rPr>
              <a:t>price elasticity in the leisure sector.</a:t>
            </a:r>
          </a:p>
          <a:p>
            <a:pPr lvl="0">
              <a:lnSpc>
                <a:spcPct val="150000"/>
              </a:lnSpc>
            </a:pPr>
            <a:r>
              <a:rPr lang="en-US" dirty="0">
                <a:latin typeface="Arial" pitchFamily="34" charset="0"/>
                <a:cs typeface="Arial" pitchFamily="34" charset="0"/>
              </a:rPr>
              <a:t>Well established competitors with broader product range &amp; lower pricing.</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1334222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181600"/>
          </a:xfrm>
        </p:spPr>
        <p:txBody>
          <a:bodyPr>
            <a:normAutofit fontScale="92500"/>
          </a:bodyPr>
          <a:lstStyle/>
          <a:p>
            <a:pPr marL="0" indent="0">
              <a:buNone/>
            </a:pPr>
            <a:r>
              <a:rPr lang="en-US" sz="3000" b="1" dirty="0">
                <a:latin typeface="Arial" pitchFamily="34" charset="0"/>
                <a:cs typeface="Arial" pitchFamily="34" charset="0"/>
              </a:rPr>
              <a:t>Opportunities</a:t>
            </a:r>
            <a:r>
              <a:rPr lang="en-US" b="1" dirty="0">
                <a:latin typeface="Arial" pitchFamily="34" charset="0"/>
                <a:cs typeface="Arial" pitchFamily="34" charset="0"/>
              </a:rPr>
              <a:t> </a:t>
            </a:r>
            <a:endParaRPr lang="en-US" b="1" dirty="0" smtClean="0">
              <a:latin typeface="Arial" pitchFamily="34" charset="0"/>
              <a:cs typeface="Arial" pitchFamily="34" charset="0"/>
            </a:endParaRPr>
          </a:p>
          <a:p>
            <a:pPr marL="0" indent="0">
              <a:buNone/>
            </a:pPr>
            <a:endParaRPr lang="en-US" dirty="0">
              <a:latin typeface="Arial" pitchFamily="34" charset="0"/>
              <a:cs typeface="Arial" pitchFamily="34" charset="0"/>
            </a:endParaRPr>
          </a:p>
          <a:p>
            <a:pPr lvl="0">
              <a:lnSpc>
                <a:spcPct val="150000"/>
              </a:lnSpc>
            </a:pPr>
            <a:r>
              <a:rPr lang="en-US" dirty="0">
                <a:latin typeface="Arial" pitchFamily="34" charset="0"/>
                <a:cs typeface="Arial" pitchFamily="34" charset="0"/>
              </a:rPr>
              <a:t>Increase market share in Europe as prices of products increasing.</a:t>
            </a:r>
          </a:p>
          <a:p>
            <a:pPr lvl="0">
              <a:lnSpc>
                <a:spcPct val="150000"/>
              </a:lnSpc>
            </a:pPr>
            <a:r>
              <a:rPr lang="en-US" dirty="0">
                <a:latin typeface="Arial" pitchFamily="34" charset="0"/>
                <a:cs typeface="Arial" pitchFamily="34" charset="0"/>
              </a:rPr>
              <a:t>Expansion of Product Range</a:t>
            </a:r>
          </a:p>
          <a:p>
            <a:pPr lvl="0">
              <a:lnSpc>
                <a:spcPct val="150000"/>
              </a:lnSpc>
            </a:pPr>
            <a:r>
              <a:rPr lang="en-US" dirty="0">
                <a:latin typeface="Arial" pitchFamily="34" charset="0"/>
                <a:cs typeface="Arial" pitchFamily="34" charset="0"/>
              </a:rPr>
              <a:t>Worldwide economic growth of 6% </a:t>
            </a:r>
          </a:p>
          <a:p>
            <a:pPr lvl="0">
              <a:lnSpc>
                <a:spcPct val="150000"/>
              </a:lnSpc>
            </a:pPr>
            <a:r>
              <a:rPr lang="en-US" dirty="0">
                <a:latin typeface="Arial" pitchFamily="34" charset="0"/>
                <a:cs typeface="Arial" pitchFamily="34" charset="0"/>
              </a:rPr>
              <a:t>Military sector – Establish good relations with government as price is not a key factor in this market.</a:t>
            </a:r>
          </a:p>
          <a:p>
            <a:pPr lvl="0">
              <a:lnSpc>
                <a:spcPct val="150000"/>
              </a:lnSpc>
            </a:pPr>
            <a:r>
              <a:rPr lang="en-US" dirty="0">
                <a:latin typeface="Arial" pitchFamily="34" charset="0"/>
                <a:cs typeface="Arial" pitchFamily="34" charset="0"/>
              </a:rPr>
              <a:t>Leisure sector expected to grow.</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414552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Balanced Score </a:t>
            </a:r>
            <a:r>
              <a:rPr lang="en-US" b="1" dirty="0" smtClean="0"/>
              <a:t>Card</a:t>
            </a:r>
            <a:endParaRPr lang="en-US" dirty="0"/>
          </a:p>
        </p:txBody>
      </p:sp>
      <p:sp>
        <p:nvSpPr>
          <p:cNvPr id="3" name="Content Placeholder 2"/>
          <p:cNvSpPr>
            <a:spLocks noGrp="1"/>
          </p:cNvSpPr>
          <p:nvPr>
            <p:ph idx="1"/>
          </p:nvPr>
        </p:nvSpPr>
        <p:spPr/>
        <p:txBody>
          <a:bodyPr>
            <a:normAutofit/>
          </a:bodyPr>
          <a:lstStyle/>
          <a:p>
            <a:r>
              <a:rPr lang="en-US" dirty="0" smtClean="0">
                <a:latin typeface="Arial" pitchFamily="34" charset="0"/>
                <a:cs typeface="Arial" pitchFamily="34" charset="0"/>
              </a:rPr>
              <a:t>Strategic </a:t>
            </a:r>
            <a:r>
              <a:rPr lang="en-US" dirty="0">
                <a:latin typeface="Arial" pitchFamily="34" charset="0"/>
                <a:cs typeface="Arial" pitchFamily="34" charset="0"/>
              </a:rPr>
              <a:t>Planning, Implementation and Performance Measurement System</a:t>
            </a:r>
          </a:p>
          <a:p>
            <a:pPr marL="0" indent="0">
              <a:buNone/>
            </a:pPr>
            <a:endParaRPr lang="en-US" dirty="0">
              <a:latin typeface="Arial" pitchFamily="34" charset="0"/>
              <a:cs typeface="Arial" pitchFamily="34" charset="0"/>
            </a:endParaRPr>
          </a:p>
          <a:p>
            <a:r>
              <a:rPr lang="en-US" dirty="0">
                <a:latin typeface="Arial" pitchFamily="34" charset="0"/>
                <a:cs typeface="Arial" pitchFamily="34" charset="0"/>
              </a:rPr>
              <a:t> “The balanced scorecard is like the dials in airplane cockpit : It gives managers complex information at a glance.” (Kaplan &amp; Norton, 1992).</a:t>
            </a:r>
          </a:p>
          <a:p>
            <a:pPr marL="0" indent="0">
              <a:buNone/>
            </a:pPr>
            <a:endParaRPr lang="en-US" dirty="0">
              <a:latin typeface="Arial" pitchFamily="34" charset="0"/>
              <a:cs typeface="Arial" pitchFamily="34" charset="0"/>
            </a:endParaRPr>
          </a:p>
          <a:p>
            <a:pPr marL="0" indent="0">
              <a:buNone/>
            </a:pPr>
            <a:endParaRPr lang="en-US" dirty="0"/>
          </a:p>
          <a:p>
            <a:endParaRPr lang="en-US" dirty="0"/>
          </a:p>
        </p:txBody>
      </p:sp>
    </p:spTree>
    <p:extLst>
      <p:ext uri="{BB962C8B-B14F-4D97-AF65-F5344CB8AC3E}">
        <p14:creationId xmlns:p14="http://schemas.microsoft.com/office/powerpoint/2010/main" val="2586112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4 Core Performance Perspectives for establishing Goals &amp; </a:t>
            </a:r>
            <a:r>
              <a:rPr lang="en-US" sz="2800" dirty="0" smtClean="0"/>
              <a:t>Measures </a:t>
            </a:r>
            <a:r>
              <a:rPr lang="en-US" sz="2800" dirty="0"/>
              <a:t>:  </a:t>
            </a:r>
          </a:p>
        </p:txBody>
      </p:sp>
      <p:pic>
        <p:nvPicPr>
          <p:cNvPr id="4" name="Content Placeholder 3" descr="C:\Users\Fawaz\Desktop\Balanced Score Card.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45709" y="1935163"/>
            <a:ext cx="5852582" cy="4389437"/>
          </a:xfrm>
          <a:prstGeom prst="rect">
            <a:avLst/>
          </a:prstGeom>
          <a:noFill/>
          <a:ln>
            <a:noFill/>
          </a:ln>
        </p:spPr>
      </p:pic>
    </p:spTree>
    <p:extLst>
      <p:ext uri="{BB962C8B-B14F-4D97-AF65-F5344CB8AC3E}">
        <p14:creationId xmlns:p14="http://schemas.microsoft.com/office/powerpoint/2010/main" val="2089692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latin typeface="Arial" pitchFamily="34" charset="0"/>
                <a:cs typeface="Arial" pitchFamily="34" charset="0"/>
              </a:rPr>
              <a:t>Importance &amp; Advantages </a:t>
            </a:r>
            <a:r>
              <a:rPr lang="en-US" sz="2400" b="1" dirty="0" smtClean="0">
                <a:latin typeface="Arial" pitchFamily="34" charset="0"/>
                <a:cs typeface="Arial" pitchFamily="34" charset="0"/>
              </a:rPr>
              <a:t>                                                             (</a:t>
            </a:r>
            <a:r>
              <a:rPr lang="en-US" sz="2400" b="1" dirty="0">
                <a:latin typeface="Arial" pitchFamily="34" charset="0"/>
                <a:cs typeface="Arial" pitchFamily="34" charset="0"/>
              </a:rPr>
              <a:t>Kaplan &amp; Norton, 1992 &amp; Kaplan &amp; Norton, 1996</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3" name="Content Placeholder 2"/>
          <p:cNvSpPr>
            <a:spLocks noGrp="1"/>
          </p:cNvSpPr>
          <p:nvPr>
            <p:ph idx="1"/>
          </p:nvPr>
        </p:nvSpPr>
        <p:spPr/>
        <p:txBody>
          <a:bodyPr>
            <a:normAutofit fontScale="85000" lnSpcReduction="20000"/>
          </a:bodyPr>
          <a:lstStyle/>
          <a:p>
            <a:pPr>
              <a:lnSpc>
                <a:spcPct val="150000"/>
              </a:lnSpc>
            </a:pPr>
            <a:r>
              <a:rPr lang="en-US" dirty="0" smtClean="0">
                <a:latin typeface="Arial" pitchFamily="34" charset="0"/>
                <a:cs typeface="Arial" pitchFamily="34" charset="0"/>
              </a:rPr>
              <a:t>Focuses </a:t>
            </a:r>
            <a:r>
              <a:rPr lang="en-US" dirty="0">
                <a:latin typeface="Arial" pitchFamily="34" charset="0"/>
                <a:cs typeface="Arial" pitchFamily="34" charset="0"/>
              </a:rPr>
              <a:t>on implementation of Strategy </a:t>
            </a:r>
            <a:r>
              <a:rPr lang="en-US" dirty="0" smtClean="0">
                <a:latin typeface="Arial" pitchFamily="34" charset="0"/>
                <a:cs typeface="Arial" pitchFamily="34" charset="0"/>
              </a:rPr>
              <a:t>.</a:t>
            </a:r>
            <a:endParaRPr lang="en-US" dirty="0">
              <a:latin typeface="Arial" pitchFamily="34" charset="0"/>
              <a:cs typeface="Arial" pitchFamily="34" charset="0"/>
            </a:endParaRPr>
          </a:p>
          <a:p>
            <a:pPr lvl="0">
              <a:lnSpc>
                <a:spcPct val="150000"/>
              </a:lnSpc>
            </a:pPr>
            <a:r>
              <a:rPr lang="en-US" dirty="0">
                <a:latin typeface="Arial" pitchFamily="34" charset="0"/>
                <a:cs typeface="Arial" pitchFamily="34" charset="0"/>
              </a:rPr>
              <a:t>Provides a balanced overview of the entire company at a glance.</a:t>
            </a:r>
          </a:p>
          <a:p>
            <a:pPr lvl="0">
              <a:lnSpc>
                <a:spcPct val="150000"/>
              </a:lnSpc>
            </a:pPr>
            <a:r>
              <a:rPr lang="en-US" dirty="0">
                <a:latin typeface="Arial" pitchFamily="34" charset="0"/>
                <a:cs typeface="Arial" pitchFamily="34" charset="0"/>
              </a:rPr>
              <a:t>Translates &amp; breaks down long term strategy objectives into simple steps that can implemented into individual daily operations.</a:t>
            </a:r>
          </a:p>
          <a:p>
            <a:pPr lvl="0">
              <a:lnSpc>
                <a:spcPct val="150000"/>
              </a:lnSpc>
            </a:pPr>
            <a:r>
              <a:rPr lang="en-US" dirty="0" smtClean="0">
                <a:latin typeface="Arial" pitchFamily="34" charset="0"/>
                <a:cs typeface="Arial" pitchFamily="34" charset="0"/>
              </a:rPr>
              <a:t>Integration </a:t>
            </a:r>
            <a:r>
              <a:rPr lang="en-US" dirty="0">
                <a:latin typeface="Arial" pitchFamily="34" charset="0"/>
                <a:cs typeface="Arial" pitchFamily="34" charset="0"/>
              </a:rPr>
              <a:t>&amp; Communication of core strategy and its consequent applications to all levels &amp; functions of the organization.</a:t>
            </a:r>
          </a:p>
          <a:p>
            <a:endParaRPr lang="en-US" dirty="0"/>
          </a:p>
        </p:txBody>
      </p:sp>
    </p:spTree>
    <p:extLst>
      <p:ext uri="{BB962C8B-B14F-4D97-AF65-F5344CB8AC3E}">
        <p14:creationId xmlns:p14="http://schemas.microsoft.com/office/powerpoint/2010/main" val="2519838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05800" cy="4724400"/>
          </a:xfrm>
        </p:spPr>
        <p:txBody>
          <a:bodyPr>
            <a:normAutofit fontScale="85000" lnSpcReduction="10000"/>
          </a:bodyPr>
          <a:lstStyle/>
          <a:p>
            <a:pPr marL="0" indent="0">
              <a:buNone/>
            </a:pPr>
            <a:r>
              <a:rPr lang="en-US" sz="3000" b="1" dirty="0" smtClean="0">
                <a:latin typeface="Arial" pitchFamily="34" charset="0"/>
                <a:cs typeface="Arial" pitchFamily="34" charset="0"/>
              </a:rPr>
              <a:t>Demerits</a:t>
            </a:r>
            <a:r>
              <a:rPr lang="en-US" b="1" dirty="0" smtClean="0">
                <a:latin typeface="Arial" pitchFamily="34" charset="0"/>
                <a:cs typeface="Arial" pitchFamily="34" charset="0"/>
              </a:rPr>
              <a:t> </a:t>
            </a:r>
            <a:endParaRPr lang="en-US" b="1" dirty="0">
              <a:latin typeface="Arial" pitchFamily="34" charset="0"/>
              <a:cs typeface="Arial" pitchFamily="34" charset="0"/>
            </a:endParaRPr>
          </a:p>
          <a:p>
            <a:pPr lvl="0">
              <a:lnSpc>
                <a:spcPct val="150000"/>
              </a:lnSpc>
            </a:pPr>
            <a:r>
              <a:rPr lang="en-US" dirty="0">
                <a:latin typeface="Arial" pitchFamily="34" charset="0"/>
                <a:cs typeface="Arial" pitchFamily="34" charset="0"/>
              </a:rPr>
              <a:t>Lack of citations &amp; substantiation of sources for the basis of the initial research &amp; core model developed by Kaplan &amp; Norton</a:t>
            </a:r>
            <a:r>
              <a:rPr lang="en-US" dirty="0" smtClean="0">
                <a:latin typeface="Arial" pitchFamily="34" charset="0"/>
                <a:cs typeface="Arial" pitchFamily="34" charset="0"/>
              </a:rPr>
              <a:t>.</a:t>
            </a:r>
          </a:p>
          <a:p>
            <a:pPr lvl="0">
              <a:lnSpc>
                <a:spcPct val="150000"/>
              </a:lnSpc>
            </a:pPr>
            <a:r>
              <a:rPr lang="en-US" dirty="0" smtClean="0">
                <a:latin typeface="Arial" pitchFamily="34" charset="0"/>
                <a:cs typeface="Arial" pitchFamily="34" charset="0"/>
              </a:rPr>
              <a:t>Does not include all elements that may be important to the strategy of an organization.</a:t>
            </a:r>
            <a:endParaRPr lang="en-US" dirty="0">
              <a:latin typeface="Arial" pitchFamily="34" charset="0"/>
              <a:cs typeface="Arial" pitchFamily="34" charset="0"/>
            </a:endParaRPr>
          </a:p>
          <a:p>
            <a:pPr>
              <a:lnSpc>
                <a:spcPct val="150000"/>
              </a:lnSpc>
            </a:pPr>
            <a:r>
              <a:rPr lang="en-US" dirty="0" smtClean="0">
                <a:latin typeface="Arial" pitchFamily="34" charset="0"/>
                <a:cs typeface="Arial" pitchFamily="34" charset="0"/>
              </a:rPr>
              <a:t>Only determines </a:t>
            </a:r>
            <a:r>
              <a:rPr lang="en-US" dirty="0">
                <a:latin typeface="Arial" pitchFamily="34" charset="0"/>
                <a:cs typeface="Arial" pitchFamily="34" charset="0"/>
              </a:rPr>
              <a:t>cause-effect chain &amp; </a:t>
            </a:r>
            <a:r>
              <a:rPr lang="en-US" dirty="0" smtClean="0">
                <a:latin typeface="Arial" pitchFamily="34" charset="0"/>
                <a:cs typeface="Arial" pitchFamily="34" charset="0"/>
              </a:rPr>
              <a:t>establishes empirical correlation </a:t>
            </a:r>
            <a:r>
              <a:rPr lang="en-US" dirty="0">
                <a:latin typeface="Arial" pitchFamily="34" charset="0"/>
                <a:cs typeface="Arial" pitchFamily="34" charset="0"/>
              </a:rPr>
              <a:t>between </a:t>
            </a:r>
            <a:r>
              <a:rPr lang="en-US" dirty="0" smtClean="0">
                <a:latin typeface="Arial" pitchFamily="34" charset="0"/>
                <a:cs typeface="Arial" pitchFamily="34" charset="0"/>
              </a:rPr>
              <a:t>perspectives without aiming at the bottom line.</a:t>
            </a:r>
          </a:p>
          <a:p>
            <a:pPr>
              <a:lnSpc>
                <a:spcPct val="150000"/>
              </a:lnSpc>
            </a:pPr>
            <a:r>
              <a:rPr lang="en-US" dirty="0" smtClean="0">
                <a:latin typeface="Arial" pitchFamily="34" charset="0"/>
                <a:cs typeface="Arial" pitchFamily="34" charset="0"/>
              </a:rPr>
              <a:t>Only Bottom-Up Approach with single sided feedback.</a:t>
            </a:r>
            <a:endParaRPr lang="en-US" dirty="0">
              <a:latin typeface="Arial" pitchFamily="34" charset="0"/>
              <a:cs typeface="Arial" pitchFamily="34" charset="0"/>
            </a:endParaRPr>
          </a:p>
          <a:p>
            <a:pPr lvl="0"/>
            <a:endParaRPr lang="en-US" dirty="0"/>
          </a:p>
          <a:p>
            <a:endParaRPr lang="en-US" dirty="0"/>
          </a:p>
        </p:txBody>
      </p:sp>
    </p:spTree>
    <p:extLst>
      <p:ext uri="{BB962C8B-B14F-4D97-AF65-F5344CB8AC3E}">
        <p14:creationId xmlns:p14="http://schemas.microsoft.com/office/powerpoint/2010/main" val="23561300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1436</TotalTime>
  <Words>1097</Words>
  <Application>Microsoft Office PowerPoint</Application>
  <PresentationFormat>On-screen Show (4:3)</PresentationFormat>
  <Paragraphs>164</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Flow</vt:lpstr>
      <vt:lpstr>Policy Deployment </vt:lpstr>
      <vt:lpstr>Wave Riders  Current Situation (SWOT Analysis)</vt:lpstr>
      <vt:lpstr>PowerPoint Presentation</vt:lpstr>
      <vt:lpstr>PowerPoint Presentation</vt:lpstr>
      <vt:lpstr>PowerPoint Presentation</vt:lpstr>
      <vt:lpstr>Balanced Score Card</vt:lpstr>
      <vt:lpstr>The 4 Core Performance Perspectives for establishing Goals &amp; Measures :  </vt:lpstr>
      <vt:lpstr>Importance &amp; Advantages                                                              (Kaplan &amp; Norton, 1992 &amp; Kaplan &amp; Norton, 1996)</vt:lpstr>
      <vt:lpstr>PowerPoint Presentation</vt:lpstr>
      <vt:lpstr>What is BPR ? (Business Process Re-engineering)</vt:lpstr>
      <vt:lpstr>PowerPoint Presentation</vt:lpstr>
      <vt:lpstr>PowerPoint Presentation</vt:lpstr>
      <vt:lpstr>PowerPoint Presentation</vt:lpstr>
      <vt:lpstr>COMPARISION OF ALL THE THREE TECHNIQUES (Roberts &amp; Tennant, 2001 &amp; Witcher &amp; Chau, 2007)</vt:lpstr>
      <vt:lpstr>POLICY DEPLOYMENT</vt:lpstr>
      <vt:lpstr>   VISION </vt:lpstr>
      <vt:lpstr>GOALS</vt:lpstr>
      <vt:lpstr>DEPARTMENT SPECIFIC GOALS </vt:lpstr>
      <vt:lpstr>Financial Department </vt:lpstr>
      <vt:lpstr>Production Department </vt:lpstr>
      <vt:lpstr>Human Resource Department </vt:lpstr>
      <vt:lpstr>PowerPoint Presentation</vt:lpstr>
      <vt:lpstr>Implementation</vt:lpstr>
      <vt:lpstr>Review of Plan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Deployment</dc:title>
  <dc:creator>Fawaz</dc:creator>
  <cp:lastModifiedBy>Fawaz</cp:lastModifiedBy>
  <cp:revision>36</cp:revision>
  <dcterms:created xsi:type="dcterms:W3CDTF">2012-02-02T14:16:26Z</dcterms:created>
  <dcterms:modified xsi:type="dcterms:W3CDTF">2012-02-07T10:59:07Z</dcterms:modified>
</cp:coreProperties>
</file>