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49" r:id="rId2"/>
  </p:sldMasterIdLst>
  <p:notesMasterIdLst>
    <p:notesMasterId r:id="rId19"/>
  </p:notesMasterIdLst>
  <p:handoutMasterIdLst>
    <p:handoutMasterId r:id="rId20"/>
  </p:handoutMasterIdLst>
  <p:sldIdLst>
    <p:sldId id="256" r:id="rId3"/>
    <p:sldId id="268" r:id="rId4"/>
    <p:sldId id="257" r:id="rId5"/>
    <p:sldId id="277" r:id="rId6"/>
    <p:sldId id="279" r:id="rId7"/>
    <p:sldId id="264" r:id="rId8"/>
    <p:sldId id="276" r:id="rId9"/>
    <p:sldId id="258" r:id="rId10"/>
    <p:sldId id="269" r:id="rId11"/>
    <p:sldId id="267" r:id="rId12"/>
    <p:sldId id="260" r:id="rId13"/>
    <p:sldId id="261" r:id="rId14"/>
    <p:sldId id="262" r:id="rId15"/>
    <p:sldId id="273" r:id="rId16"/>
    <p:sldId id="263" r:id="rId17"/>
    <p:sldId id="270" r:id="rId18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000" kern="1200">
        <a:solidFill>
          <a:srgbClr val="727272"/>
        </a:solidFill>
        <a:latin typeface="Futura" charset="0"/>
        <a:ea typeface="ヒラギノ角ゴ ProN W3" charset="-128"/>
        <a:cs typeface="+mn-cs"/>
        <a:sym typeface="Futura" charset="0"/>
      </a:defRPr>
    </a:lvl1pPr>
    <a:lvl2pPr marL="457200" algn="ctr" rtl="0" fontAlgn="base">
      <a:spcBef>
        <a:spcPct val="0"/>
      </a:spcBef>
      <a:spcAft>
        <a:spcPct val="0"/>
      </a:spcAft>
      <a:defRPr sz="4000" kern="1200">
        <a:solidFill>
          <a:srgbClr val="727272"/>
        </a:solidFill>
        <a:latin typeface="Futura" charset="0"/>
        <a:ea typeface="ヒラギノ角ゴ ProN W3" charset="-128"/>
        <a:cs typeface="+mn-cs"/>
        <a:sym typeface="Futura" charset="0"/>
      </a:defRPr>
    </a:lvl2pPr>
    <a:lvl3pPr marL="914400" algn="ctr" rtl="0" fontAlgn="base">
      <a:spcBef>
        <a:spcPct val="0"/>
      </a:spcBef>
      <a:spcAft>
        <a:spcPct val="0"/>
      </a:spcAft>
      <a:defRPr sz="4000" kern="1200">
        <a:solidFill>
          <a:srgbClr val="727272"/>
        </a:solidFill>
        <a:latin typeface="Futura" charset="0"/>
        <a:ea typeface="ヒラギノ角ゴ ProN W3" charset="-128"/>
        <a:cs typeface="+mn-cs"/>
        <a:sym typeface="Futura" charset="0"/>
      </a:defRPr>
    </a:lvl3pPr>
    <a:lvl4pPr marL="1371600" algn="ctr" rtl="0" fontAlgn="base">
      <a:spcBef>
        <a:spcPct val="0"/>
      </a:spcBef>
      <a:spcAft>
        <a:spcPct val="0"/>
      </a:spcAft>
      <a:defRPr sz="4000" kern="1200">
        <a:solidFill>
          <a:srgbClr val="727272"/>
        </a:solidFill>
        <a:latin typeface="Futura" charset="0"/>
        <a:ea typeface="ヒラギノ角ゴ ProN W3" charset="-128"/>
        <a:cs typeface="+mn-cs"/>
        <a:sym typeface="Futura" charset="0"/>
      </a:defRPr>
    </a:lvl4pPr>
    <a:lvl5pPr marL="1828800" algn="ctr" rtl="0" fontAlgn="base">
      <a:spcBef>
        <a:spcPct val="0"/>
      </a:spcBef>
      <a:spcAft>
        <a:spcPct val="0"/>
      </a:spcAft>
      <a:defRPr sz="4000" kern="1200">
        <a:solidFill>
          <a:srgbClr val="727272"/>
        </a:solidFill>
        <a:latin typeface="Futura" charset="0"/>
        <a:ea typeface="ヒラギノ角ゴ ProN W3" charset="-128"/>
        <a:cs typeface="+mn-cs"/>
        <a:sym typeface="Futura" charset="0"/>
      </a:defRPr>
    </a:lvl5pPr>
    <a:lvl6pPr marL="2286000" algn="l" defTabSz="914400" rtl="0" eaLnBrk="1" latinLnBrk="0" hangingPunct="1">
      <a:defRPr sz="4000" kern="1200">
        <a:solidFill>
          <a:srgbClr val="727272"/>
        </a:solidFill>
        <a:latin typeface="Futura" charset="0"/>
        <a:ea typeface="ヒラギノ角ゴ ProN W3" charset="-128"/>
        <a:cs typeface="+mn-cs"/>
        <a:sym typeface="Futura" charset="0"/>
      </a:defRPr>
    </a:lvl6pPr>
    <a:lvl7pPr marL="2743200" algn="l" defTabSz="914400" rtl="0" eaLnBrk="1" latinLnBrk="0" hangingPunct="1">
      <a:defRPr sz="4000" kern="1200">
        <a:solidFill>
          <a:srgbClr val="727272"/>
        </a:solidFill>
        <a:latin typeface="Futura" charset="0"/>
        <a:ea typeface="ヒラギノ角ゴ ProN W3" charset="-128"/>
        <a:cs typeface="+mn-cs"/>
        <a:sym typeface="Futura" charset="0"/>
      </a:defRPr>
    </a:lvl7pPr>
    <a:lvl8pPr marL="3200400" algn="l" defTabSz="914400" rtl="0" eaLnBrk="1" latinLnBrk="0" hangingPunct="1">
      <a:defRPr sz="4000" kern="1200">
        <a:solidFill>
          <a:srgbClr val="727272"/>
        </a:solidFill>
        <a:latin typeface="Futura" charset="0"/>
        <a:ea typeface="ヒラギノ角ゴ ProN W3" charset="-128"/>
        <a:cs typeface="+mn-cs"/>
        <a:sym typeface="Futura" charset="0"/>
      </a:defRPr>
    </a:lvl8pPr>
    <a:lvl9pPr marL="3657600" algn="l" defTabSz="914400" rtl="0" eaLnBrk="1" latinLnBrk="0" hangingPunct="1">
      <a:defRPr sz="4000" kern="1200">
        <a:solidFill>
          <a:srgbClr val="727272"/>
        </a:solidFill>
        <a:latin typeface="Futura" charset="0"/>
        <a:ea typeface="ヒラギノ角ゴ ProN W3" charset="-128"/>
        <a:cs typeface="+mn-cs"/>
        <a:sym typeface="Futur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87" autoAdjust="0"/>
  </p:normalViewPr>
  <p:slideViewPr>
    <p:cSldViewPr>
      <p:cViewPr varScale="1">
        <p:scale>
          <a:sx n="49" d="100"/>
          <a:sy n="49" d="100"/>
        </p:scale>
        <p:origin x="-522" y="-108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7D83A5-743A-4DF5-95FD-BE495205C1F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25B7492-918B-4531-BF14-F5367345402F}">
      <dgm:prSet phldrT="[文字]" custT="1"/>
      <dgm:spPr/>
      <dgm:t>
        <a:bodyPr/>
        <a:lstStyle/>
        <a:p>
          <a:r>
            <a:rPr lang="en-US" sz="4000" dirty="0" smtClean="0"/>
            <a:t>Year 1</a:t>
          </a:r>
          <a:endParaRPr lang="en-GB" sz="4000" dirty="0"/>
        </a:p>
      </dgm:t>
    </dgm:pt>
    <dgm:pt modelId="{37ABD672-F938-4BBC-B0CF-8511D96EC3B8}" type="parTrans" cxnId="{DA456E7F-C2D0-452F-8906-BA1F600E32DA}">
      <dgm:prSet/>
      <dgm:spPr/>
      <dgm:t>
        <a:bodyPr/>
        <a:lstStyle/>
        <a:p>
          <a:endParaRPr lang="en-GB"/>
        </a:p>
      </dgm:t>
    </dgm:pt>
    <dgm:pt modelId="{484187CD-9477-4BF6-BA92-1AF98D856012}" type="sibTrans" cxnId="{DA456E7F-C2D0-452F-8906-BA1F600E32DA}">
      <dgm:prSet/>
      <dgm:spPr/>
      <dgm:t>
        <a:bodyPr/>
        <a:lstStyle/>
        <a:p>
          <a:endParaRPr lang="en-GB"/>
        </a:p>
      </dgm:t>
    </dgm:pt>
    <dgm:pt modelId="{5F377983-74AF-4E0E-8C8A-BC0340EE2368}">
      <dgm:prSet phldrT="[文字]"/>
      <dgm:spPr/>
      <dgm:t>
        <a:bodyPr/>
        <a:lstStyle/>
        <a:p>
          <a:r>
            <a:rPr lang="en-US" dirty="0" smtClean="0"/>
            <a:t>Increase rescue/military sales team by one person and make </a:t>
          </a:r>
          <a:r>
            <a:rPr lang="en-US" dirty="0" smtClean="0">
              <a:solidFill>
                <a:srgbClr val="FF0000"/>
              </a:solidFill>
            </a:rPr>
            <a:t>two production operatives redundant</a:t>
          </a:r>
          <a:r>
            <a:rPr lang="en-US" dirty="0" smtClean="0"/>
            <a:t>	</a:t>
          </a:r>
          <a:endParaRPr lang="en-GB" dirty="0"/>
        </a:p>
      </dgm:t>
    </dgm:pt>
    <dgm:pt modelId="{7C3CDD0E-3864-46A2-8466-B3245AF10BC6}" type="parTrans" cxnId="{F12433CC-FCEB-456D-979A-6104ABD299AD}">
      <dgm:prSet/>
      <dgm:spPr/>
      <dgm:t>
        <a:bodyPr/>
        <a:lstStyle/>
        <a:p>
          <a:endParaRPr lang="en-GB"/>
        </a:p>
      </dgm:t>
    </dgm:pt>
    <dgm:pt modelId="{09880C0F-B9AA-419C-9869-B3DBDDE49203}" type="sibTrans" cxnId="{F12433CC-FCEB-456D-979A-6104ABD299AD}">
      <dgm:prSet/>
      <dgm:spPr/>
      <dgm:t>
        <a:bodyPr/>
        <a:lstStyle/>
        <a:p>
          <a:endParaRPr lang="en-GB"/>
        </a:p>
      </dgm:t>
    </dgm:pt>
    <dgm:pt modelId="{79BBCF0A-BAA0-416C-8E62-1C791BC2B4BC}">
      <dgm:prSet phldrT="[文字]" custT="1"/>
      <dgm:spPr/>
      <dgm:t>
        <a:bodyPr/>
        <a:lstStyle/>
        <a:p>
          <a:r>
            <a:rPr lang="en-US" sz="4000" dirty="0" smtClean="0"/>
            <a:t>Year 2</a:t>
          </a:r>
          <a:endParaRPr lang="en-GB" sz="4000" dirty="0"/>
        </a:p>
      </dgm:t>
    </dgm:pt>
    <dgm:pt modelId="{A9796AD5-7D9A-4BB5-9DD4-6D85EC9BF6E4}" type="parTrans" cxnId="{D10141D3-9AA0-401C-A00C-E10FF7887E4F}">
      <dgm:prSet/>
      <dgm:spPr/>
      <dgm:t>
        <a:bodyPr/>
        <a:lstStyle/>
        <a:p>
          <a:endParaRPr lang="en-GB"/>
        </a:p>
      </dgm:t>
    </dgm:pt>
    <dgm:pt modelId="{BF6725A6-85B2-4385-9324-ECB407D7003B}" type="sibTrans" cxnId="{D10141D3-9AA0-401C-A00C-E10FF7887E4F}">
      <dgm:prSet/>
      <dgm:spPr/>
      <dgm:t>
        <a:bodyPr/>
        <a:lstStyle/>
        <a:p>
          <a:endParaRPr lang="en-GB"/>
        </a:p>
      </dgm:t>
    </dgm:pt>
    <dgm:pt modelId="{0710892C-25CE-41BC-BCE7-1C73B2200552}">
      <dgm:prSet/>
      <dgm:spPr/>
      <dgm:t>
        <a:bodyPr/>
        <a:lstStyle/>
        <a:p>
          <a:r>
            <a:rPr lang="en-US" dirty="0" smtClean="0"/>
            <a:t>Review the </a:t>
          </a:r>
          <a:r>
            <a:rPr lang="en-US" dirty="0" err="1" smtClean="0"/>
            <a:t>SeaSpray</a:t>
          </a:r>
          <a:r>
            <a:rPr lang="en-US" dirty="0" smtClean="0"/>
            <a:t>  and Seahorse markets and target other groups of potential customer in order to develop sales strategy</a:t>
          </a:r>
          <a:endParaRPr lang="th-TH" dirty="0"/>
        </a:p>
      </dgm:t>
    </dgm:pt>
    <dgm:pt modelId="{9FF1F5DD-676C-4AFE-B215-719BF38316E1}" type="parTrans" cxnId="{C70AAD7D-80D3-4F6F-8272-838758B5BBF5}">
      <dgm:prSet/>
      <dgm:spPr/>
      <dgm:t>
        <a:bodyPr/>
        <a:lstStyle/>
        <a:p>
          <a:endParaRPr lang="en-GB"/>
        </a:p>
      </dgm:t>
    </dgm:pt>
    <dgm:pt modelId="{6EDA0D42-1327-4B41-896E-6D0DFA3A917B}" type="sibTrans" cxnId="{C70AAD7D-80D3-4F6F-8272-838758B5BBF5}">
      <dgm:prSet/>
      <dgm:spPr/>
      <dgm:t>
        <a:bodyPr/>
        <a:lstStyle/>
        <a:p>
          <a:endParaRPr lang="en-GB"/>
        </a:p>
      </dgm:t>
    </dgm:pt>
    <dgm:pt modelId="{4E757413-2B41-469C-AB0E-D4D359F6544D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Spend  15 000GBP on media to better position our products publicly – TV ads, campaigns, attend exhibitions.</a:t>
          </a:r>
          <a:endParaRPr lang="th-TH" dirty="0">
            <a:solidFill>
              <a:srgbClr val="FF0000"/>
            </a:solidFill>
          </a:endParaRPr>
        </a:p>
      </dgm:t>
    </dgm:pt>
    <dgm:pt modelId="{0A235314-14F6-44FA-8407-B727D955ACA2}" type="parTrans" cxnId="{250E3835-605A-46E9-AA70-6130DB2DFF8D}">
      <dgm:prSet/>
      <dgm:spPr/>
      <dgm:t>
        <a:bodyPr/>
        <a:lstStyle/>
        <a:p>
          <a:endParaRPr lang="en-GB"/>
        </a:p>
      </dgm:t>
    </dgm:pt>
    <dgm:pt modelId="{4A38E80A-CBC3-4852-B1EA-6614AA3376A7}" type="sibTrans" cxnId="{250E3835-605A-46E9-AA70-6130DB2DFF8D}">
      <dgm:prSet/>
      <dgm:spPr/>
      <dgm:t>
        <a:bodyPr/>
        <a:lstStyle/>
        <a:p>
          <a:endParaRPr lang="en-GB"/>
        </a:p>
      </dgm:t>
    </dgm:pt>
    <dgm:pt modelId="{078636D9-EBE1-4CB8-94B3-2D0BE5D6AC45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Invest 55 000 GBP on marketing  </a:t>
          </a:r>
          <a:endParaRPr lang="th-TH" dirty="0">
            <a:solidFill>
              <a:srgbClr val="FF0000"/>
            </a:solidFill>
          </a:endParaRPr>
        </a:p>
      </dgm:t>
    </dgm:pt>
    <dgm:pt modelId="{638D9AA6-FBE7-4EBD-B830-3BF3B18F3EB7}" type="sibTrans" cxnId="{146F4BFE-37FF-4FE9-85F2-234EF075C079}">
      <dgm:prSet/>
      <dgm:spPr/>
      <dgm:t>
        <a:bodyPr/>
        <a:lstStyle/>
        <a:p>
          <a:endParaRPr lang="en-GB"/>
        </a:p>
      </dgm:t>
    </dgm:pt>
    <dgm:pt modelId="{4CE5B798-67D6-4D54-83FF-12A19A71F111}" type="parTrans" cxnId="{146F4BFE-37FF-4FE9-85F2-234EF075C079}">
      <dgm:prSet/>
      <dgm:spPr/>
      <dgm:t>
        <a:bodyPr/>
        <a:lstStyle/>
        <a:p>
          <a:endParaRPr lang="en-GB"/>
        </a:p>
      </dgm:t>
    </dgm:pt>
    <dgm:pt modelId="{F2CD3C24-D85D-404A-988F-09F50BADCEBC}">
      <dgm:prSet/>
      <dgm:spPr/>
      <dgm:t>
        <a:bodyPr/>
        <a:lstStyle/>
        <a:p>
          <a:r>
            <a:rPr lang="en-US" dirty="0" smtClean="0"/>
            <a:t>Continue new user groups identification</a:t>
          </a:r>
          <a:endParaRPr lang="th-TH" dirty="0"/>
        </a:p>
      </dgm:t>
    </dgm:pt>
    <dgm:pt modelId="{25509F5D-8134-43B5-8F3F-A594162C174F}" type="sibTrans" cxnId="{0BFB0E8D-FC4F-4C20-BAD9-235676E01216}">
      <dgm:prSet/>
      <dgm:spPr/>
      <dgm:t>
        <a:bodyPr/>
        <a:lstStyle/>
        <a:p>
          <a:endParaRPr lang="en-GB"/>
        </a:p>
      </dgm:t>
    </dgm:pt>
    <dgm:pt modelId="{B381E3FA-73BF-4107-B834-C33FDACCC416}" type="parTrans" cxnId="{0BFB0E8D-FC4F-4C20-BAD9-235676E01216}">
      <dgm:prSet/>
      <dgm:spPr/>
      <dgm:t>
        <a:bodyPr/>
        <a:lstStyle/>
        <a:p>
          <a:endParaRPr lang="en-GB"/>
        </a:p>
      </dgm:t>
    </dgm:pt>
    <dgm:pt modelId="{47CE0594-5D3B-46CF-981A-9739AF392540}">
      <dgm:prSet phldrT="[文字]"/>
      <dgm:spPr/>
      <dgm:t>
        <a:bodyPr/>
        <a:lstStyle/>
        <a:p>
          <a:r>
            <a:rPr lang="en-US" dirty="0" smtClean="0"/>
            <a:t>Identify enhancements for customer requirements  and their costs – </a:t>
          </a:r>
          <a:r>
            <a:rPr lang="en-US" dirty="0" smtClean="0">
              <a:solidFill>
                <a:srgbClr val="FF0000"/>
              </a:solidFill>
            </a:rPr>
            <a:t>invest 45 000 GBP on technology</a:t>
          </a:r>
          <a:endParaRPr lang="en-GB" dirty="0">
            <a:solidFill>
              <a:srgbClr val="FF0000"/>
            </a:solidFill>
          </a:endParaRPr>
        </a:p>
      </dgm:t>
    </dgm:pt>
    <dgm:pt modelId="{1E2701D4-4021-4D6A-A68D-5FCC8C696CEE}" type="sibTrans" cxnId="{AA41B948-5E36-4CD9-8B16-8ACA0EAFD7EE}">
      <dgm:prSet/>
      <dgm:spPr/>
      <dgm:t>
        <a:bodyPr/>
        <a:lstStyle/>
        <a:p>
          <a:endParaRPr lang="en-GB"/>
        </a:p>
      </dgm:t>
    </dgm:pt>
    <dgm:pt modelId="{DAE6ED5D-6C6C-48BE-ABF0-CF47CD24EC2E}" type="parTrans" cxnId="{AA41B948-5E36-4CD9-8B16-8ACA0EAFD7EE}">
      <dgm:prSet/>
      <dgm:spPr/>
      <dgm:t>
        <a:bodyPr/>
        <a:lstStyle/>
        <a:p>
          <a:endParaRPr lang="en-GB"/>
        </a:p>
      </dgm:t>
    </dgm:pt>
    <dgm:pt modelId="{78ADDAD3-D487-4D27-AF99-05682247A23D}" type="pres">
      <dgm:prSet presAssocID="{587D83A5-743A-4DF5-95FD-BE495205C1F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F27F7D0-0BB7-48FB-8CBC-7A85E18D720E}" type="pres">
      <dgm:prSet presAssocID="{A25B7492-918B-4531-BF14-F5367345402F}" presName="composite" presStyleCnt="0"/>
      <dgm:spPr/>
    </dgm:pt>
    <dgm:pt modelId="{1757FAF2-9FEA-44C7-B2F1-952C38BCFF9E}" type="pres">
      <dgm:prSet presAssocID="{A25B7492-918B-4531-BF14-F5367345402F}" presName="parentText" presStyleLbl="alignNode1" presStyleIdx="0" presStyleCnt="2" custLinFactNeighborY="-12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3FC9425-E068-425E-8643-080B9676A1A5}" type="pres">
      <dgm:prSet presAssocID="{A25B7492-918B-4531-BF14-F5367345402F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8DA15A-07AB-44E2-9400-ADD06BF9A27C}" type="pres">
      <dgm:prSet presAssocID="{484187CD-9477-4BF6-BA92-1AF98D856012}" presName="sp" presStyleCnt="0"/>
      <dgm:spPr/>
    </dgm:pt>
    <dgm:pt modelId="{75434D94-D195-4423-9FE2-066EA180B2A7}" type="pres">
      <dgm:prSet presAssocID="{79BBCF0A-BAA0-416C-8E62-1C791BC2B4BC}" presName="composite" presStyleCnt="0"/>
      <dgm:spPr/>
    </dgm:pt>
    <dgm:pt modelId="{51E838C3-2D6B-4FF3-8111-1411B89F910F}" type="pres">
      <dgm:prSet presAssocID="{79BBCF0A-BAA0-416C-8E62-1C791BC2B4BC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6BE0FD-E83E-416F-A292-9C5CE38C0803}" type="pres">
      <dgm:prSet presAssocID="{79BBCF0A-BAA0-416C-8E62-1C791BC2B4BC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70AAD7D-80D3-4F6F-8272-838758B5BBF5}" srcId="{A25B7492-918B-4531-BF14-F5367345402F}" destId="{0710892C-25CE-41BC-BCE7-1C73B2200552}" srcOrd="1" destOrd="0" parTransId="{9FF1F5DD-676C-4AFE-B215-719BF38316E1}" sibTransId="{6EDA0D42-1327-4B41-896E-6D0DFA3A917B}"/>
    <dgm:cxn modelId="{98355966-ADF1-44A1-B8CC-3382987F37E9}" type="presOf" srcId="{078636D9-EBE1-4CB8-94B3-2D0BE5D6AC45}" destId="{D16BE0FD-E83E-416F-A292-9C5CE38C0803}" srcOrd="0" destOrd="2" presId="urn:microsoft.com/office/officeart/2005/8/layout/chevron2"/>
    <dgm:cxn modelId="{042BED57-9451-4DEC-9D60-439ADC10780B}" type="presOf" srcId="{F2CD3C24-D85D-404A-988F-09F50BADCEBC}" destId="{D16BE0FD-E83E-416F-A292-9C5CE38C0803}" srcOrd="0" destOrd="1" presId="urn:microsoft.com/office/officeart/2005/8/layout/chevron2"/>
    <dgm:cxn modelId="{305E18FE-D2F6-4B27-BD77-95013F2B64AE}" type="presOf" srcId="{A25B7492-918B-4531-BF14-F5367345402F}" destId="{1757FAF2-9FEA-44C7-B2F1-952C38BCFF9E}" srcOrd="0" destOrd="0" presId="urn:microsoft.com/office/officeart/2005/8/layout/chevron2"/>
    <dgm:cxn modelId="{7F480F86-D799-4E3A-A56C-E78D548818B8}" type="presOf" srcId="{79BBCF0A-BAA0-416C-8E62-1C791BC2B4BC}" destId="{51E838C3-2D6B-4FF3-8111-1411B89F910F}" srcOrd="0" destOrd="0" presId="urn:microsoft.com/office/officeart/2005/8/layout/chevron2"/>
    <dgm:cxn modelId="{F12433CC-FCEB-456D-979A-6104ABD299AD}" srcId="{A25B7492-918B-4531-BF14-F5367345402F}" destId="{5F377983-74AF-4E0E-8C8A-BC0340EE2368}" srcOrd="0" destOrd="0" parTransId="{7C3CDD0E-3864-46A2-8466-B3245AF10BC6}" sibTransId="{09880C0F-B9AA-419C-9869-B3DBDDE49203}"/>
    <dgm:cxn modelId="{F8E10B24-F465-4A3A-9D49-AF0A7820A04C}" type="presOf" srcId="{4E757413-2B41-469C-AB0E-D4D359F6544D}" destId="{13FC9425-E068-425E-8643-080B9676A1A5}" srcOrd="0" destOrd="2" presId="urn:microsoft.com/office/officeart/2005/8/layout/chevron2"/>
    <dgm:cxn modelId="{0BFB0E8D-FC4F-4C20-BAD9-235676E01216}" srcId="{79BBCF0A-BAA0-416C-8E62-1C791BC2B4BC}" destId="{F2CD3C24-D85D-404A-988F-09F50BADCEBC}" srcOrd="1" destOrd="0" parTransId="{B381E3FA-73BF-4107-B834-C33FDACCC416}" sibTransId="{25509F5D-8134-43B5-8F3F-A594162C174F}"/>
    <dgm:cxn modelId="{146F4BFE-37FF-4FE9-85F2-234EF075C079}" srcId="{79BBCF0A-BAA0-416C-8E62-1C791BC2B4BC}" destId="{078636D9-EBE1-4CB8-94B3-2D0BE5D6AC45}" srcOrd="2" destOrd="0" parTransId="{4CE5B798-67D6-4D54-83FF-12A19A71F111}" sibTransId="{638D9AA6-FBE7-4EBD-B830-3BF3B18F3EB7}"/>
    <dgm:cxn modelId="{0D7EA988-E64B-4567-9FD6-AA963A459414}" type="presOf" srcId="{587D83A5-743A-4DF5-95FD-BE495205C1FE}" destId="{78ADDAD3-D487-4D27-AF99-05682247A23D}" srcOrd="0" destOrd="0" presId="urn:microsoft.com/office/officeart/2005/8/layout/chevron2"/>
    <dgm:cxn modelId="{DA456E7F-C2D0-452F-8906-BA1F600E32DA}" srcId="{587D83A5-743A-4DF5-95FD-BE495205C1FE}" destId="{A25B7492-918B-4531-BF14-F5367345402F}" srcOrd="0" destOrd="0" parTransId="{37ABD672-F938-4BBC-B0CF-8511D96EC3B8}" sibTransId="{484187CD-9477-4BF6-BA92-1AF98D856012}"/>
    <dgm:cxn modelId="{DCD85748-3B51-4DE6-AEEB-058238CD3AC9}" type="presOf" srcId="{5F377983-74AF-4E0E-8C8A-BC0340EE2368}" destId="{13FC9425-E068-425E-8643-080B9676A1A5}" srcOrd="0" destOrd="0" presId="urn:microsoft.com/office/officeart/2005/8/layout/chevron2"/>
    <dgm:cxn modelId="{D10141D3-9AA0-401C-A00C-E10FF7887E4F}" srcId="{587D83A5-743A-4DF5-95FD-BE495205C1FE}" destId="{79BBCF0A-BAA0-416C-8E62-1C791BC2B4BC}" srcOrd="1" destOrd="0" parTransId="{A9796AD5-7D9A-4BB5-9DD4-6D85EC9BF6E4}" sibTransId="{BF6725A6-85B2-4385-9324-ECB407D7003B}"/>
    <dgm:cxn modelId="{5D444386-CE08-4E3D-9073-5CACA3F3E33C}" type="presOf" srcId="{0710892C-25CE-41BC-BCE7-1C73B2200552}" destId="{13FC9425-E068-425E-8643-080B9676A1A5}" srcOrd="0" destOrd="1" presId="urn:microsoft.com/office/officeart/2005/8/layout/chevron2"/>
    <dgm:cxn modelId="{90D2A135-68A0-4CAF-AD13-85D4A2B45C8C}" type="presOf" srcId="{47CE0594-5D3B-46CF-981A-9739AF392540}" destId="{D16BE0FD-E83E-416F-A292-9C5CE38C0803}" srcOrd="0" destOrd="0" presId="urn:microsoft.com/office/officeart/2005/8/layout/chevron2"/>
    <dgm:cxn modelId="{250E3835-605A-46E9-AA70-6130DB2DFF8D}" srcId="{A25B7492-918B-4531-BF14-F5367345402F}" destId="{4E757413-2B41-469C-AB0E-D4D359F6544D}" srcOrd="2" destOrd="0" parTransId="{0A235314-14F6-44FA-8407-B727D955ACA2}" sibTransId="{4A38E80A-CBC3-4852-B1EA-6614AA3376A7}"/>
    <dgm:cxn modelId="{AA41B948-5E36-4CD9-8B16-8ACA0EAFD7EE}" srcId="{79BBCF0A-BAA0-416C-8E62-1C791BC2B4BC}" destId="{47CE0594-5D3B-46CF-981A-9739AF392540}" srcOrd="0" destOrd="0" parTransId="{DAE6ED5D-6C6C-48BE-ABF0-CF47CD24EC2E}" sibTransId="{1E2701D4-4021-4D6A-A68D-5FCC8C696CEE}"/>
    <dgm:cxn modelId="{F86CB3C9-2594-4AC6-9BFB-EC37FD29800F}" type="presParOf" srcId="{78ADDAD3-D487-4D27-AF99-05682247A23D}" destId="{4F27F7D0-0BB7-48FB-8CBC-7A85E18D720E}" srcOrd="0" destOrd="0" presId="urn:microsoft.com/office/officeart/2005/8/layout/chevron2"/>
    <dgm:cxn modelId="{7A8BADF9-2DC0-42F5-90A6-D110B8873B2C}" type="presParOf" srcId="{4F27F7D0-0BB7-48FB-8CBC-7A85E18D720E}" destId="{1757FAF2-9FEA-44C7-B2F1-952C38BCFF9E}" srcOrd="0" destOrd="0" presId="urn:microsoft.com/office/officeart/2005/8/layout/chevron2"/>
    <dgm:cxn modelId="{103CB782-637A-47F6-98DE-E8CE798956C1}" type="presParOf" srcId="{4F27F7D0-0BB7-48FB-8CBC-7A85E18D720E}" destId="{13FC9425-E068-425E-8643-080B9676A1A5}" srcOrd="1" destOrd="0" presId="urn:microsoft.com/office/officeart/2005/8/layout/chevron2"/>
    <dgm:cxn modelId="{2B2004A4-A942-4C6D-89EF-64530D8F89A5}" type="presParOf" srcId="{78ADDAD3-D487-4D27-AF99-05682247A23D}" destId="{D58DA15A-07AB-44E2-9400-ADD06BF9A27C}" srcOrd="1" destOrd="0" presId="urn:microsoft.com/office/officeart/2005/8/layout/chevron2"/>
    <dgm:cxn modelId="{1C71B004-8E93-46B6-8A66-BAD011713357}" type="presParOf" srcId="{78ADDAD3-D487-4D27-AF99-05682247A23D}" destId="{75434D94-D195-4423-9FE2-066EA180B2A7}" srcOrd="2" destOrd="0" presId="urn:microsoft.com/office/officeart/2005/8/layout/chevron2"/>
    <dgm:cxn modelId="{60A20C5D-94F7-4C3B-8578-1B1DEC6665FF}" type="presParOf" srcId="{75434D94-D195-4423-9FE2-066EA180B2A7}" destId="{51E838C3-2D6B-4FF3-8111-1411B89F910F}" srcOrd="0" destOrd="0" presId="urn:microsoft.com/office/officeart/2005/8/layout/chevron2"/>
    <dgm:cxn modelId="{D236DFD1-DC18-42C4-9927-B8909ED0655F}" type="presParOf" srcId="{75434D94-D195-4423-9FE2-066EA180B2A7}" destId="{D16BE0FD-E83E-416F-A292-9C5CE38C080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B5D7DD-2216-4CB7-A4B7-CDB2B21F8C1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CDEA096-4D6B-410C-B69F-8D322F52B99F}">
      <dgm:prSet phldrT="[文字]"/>
      <dgm:spPr/>
      <dgm:t>
        <a:bodyPr/>
        <a:lstStyle/>
        <a:p>
          <a:r>
            <a:rPr lang="en-US" dirty="0" smtClean="0"/>
            <a:t>Year 3</a:t>
          </a:r>
          <a:endParaRPr lang="en-GB" dirty="0"/>
        </a:p>
      </dgm:t>
    </dgm:pt>
    <dgm:pt modelId="{B420EB6B-AE92-4476-BE80-6872DB46A46D}" type="parTrans" cxnId="{BC237C91-3858-44BD-A4F9-CA51AC86195E}">
      <dgm:prSet/>
      <dgm:spPr/>
      <dgm:t>
        <a:bodyPr/>
        <a:lstStyle/>
        <a:p>
          <a:endParaRPr lang="en-GB"/>
        </a:p>
      </dgm:t>
    </dgm:pt>
    <dgm:pt modelId="{E1FA52B9-59F5-4F7B-859E-050B1CC47B96}" type="sibTrans" cxnId="{BC237C91-3858-44BD-A4F9-CA51AC86195E}">
      <dgm:prSet/>
      <dgm:spPr/>
      <dgm:t>
        <a:bodyPr/>
        <a:lstStyle/>
        <a:p>
          <a:endParaRPr lang="en-GB"/>
        </a:p>
      </dgm:t>
    </dgm:pt>
    <dgm:pt modelId="{B4F7E783-BEDB-44E1-9B80-C937AD6A920D}">
      <dgm:prSet phldrT="[文字]"/>
      <dgm:spPr/>
      <dgm:t>
        <a:bodyPr/>
        <a:lstStyle/>
        <a:p>
          <a:r>
            <a:rPr lang="en-US" dirty="0" smtClean="0"/>
            <a:t>Evaluate customer feedback on the recently implemented technology</a:t>
          </a:r>
          <a:endParaRPr lang="en-GB" dirty="0"/>
        </a:p>
      </dgm:t>
    </dgm:pt>
    <dgm:pt modelId="{776A7945-72AC-48C1-8F7B-F856415A18F5}" type="parTrans" cxnId="{D093B4C4-442F-4C5A-9923-65F5537F7D8C}">
      <dgm:prSet/>
      <dgm:spPr/>
      <dgm:t>
        <a:bodyPr/>
        <a:lstStyle/>
        <a:p>
          <a:endParaRPr lang="en-GB"/>
        </a:p>
      </dgm:t>
    </dgm:pt>
    <dgm:pt modelId="{7A804FAF-7657-41B1-92A6-D4B95D8A5380}" type="sibTrans" cxnId="{D093B4C4-442F-4C5A-9923-65F5537F7D8C}">
      <dgm:prSet/>
      <dgm:spPr/>
      <dgm:t>
        <a:bodyPr/>
        <a:lstStyle/>
        <a:p>
          <a:endParaRPr lang="en-GB"/>
        </a:p>
      </dgm:t>
    </dgm:pt>
    <dgm:pt modelId="{D18343F9-62CB-4AD7-8031-5F65B0AD3DC5}">
      <dgm:prSet phldrT="[文字]"/>
      <dgm:spPr/>
      <dgm:t>
        <a:bodyPr/>
        <a:lstStyle/>
        <a:p>
          <a:r>
            <a:rPr lang="en-US" dirty="0" smtClean="0"/>
            <a:t>Year 4</a:t>
          </a:r>
          <a:endParaRPr lang="en-GB" dirty="0"/>
        </a:p>
      </dgm:t>
    </dgm:pt>
    <dgm:pt modelId="{EBFB4A95-F61E-4FDC-861E-D458F596622D}" type="parTrans" cxnId="{70F1A450-CC69-4030-AD04-1107DCE563D1}">
      <dgm:prSet/>
      <dgm:spPr/>
      <dgm:t>
        <a:bodyPr/>
        <a:lstStyle/>
        <a:p>
          <a:endParaRPr lang="en-GB"/>
        </a:p>
      </dgm:t>
    </dgm:pt>
    <dgm:pt modelId="{1B9F06F6-58D9-4C50-9C22-800198471355}" type="sibTrans" cxnId="{70F1A450-CC69-4030-AD04-1107DCE563D1}">
      <dgm:prSet/>
      <dgm:spPr/>
      <dgm:t>
        <a:bodyPr/>
        <a:lstStyle/>
        <a:p>
          <a:endParaRPr lang="en-GB"/>
        </a:p>
      </dgm:t>
    </dgm:pt>
    <dgm:pt modelId="{26B85BB8-D7E4-489C-A68C-5897B34510F3}">
      <dgm:prSet phldrT="[文字]"/>
      <dgm:spPr/>
      <dgm:t>
        <a:bodyPr/>
        <a:lstStyle/>
        <a:p>
          <a:r>
            <a:rPr lang="en-US" dirty="0" smtClean="0"/>
            <a:t>Review sales strategy</a:t>
          </a:r>
          <a:endParaRPr lang="en-GB" dirty="0"/>
        </a:p>
      </dgm:t>
    </dgm:pt>
    <dgm:pt modelId="{C9711C8A-8D7B-4ACF-925D-879A3A063D78}" type="parTrans" cxnId="{368064E9-7049-417F-8365-0F5763F44FCD}">
      <dgm:prSet/>
      <dgm:spPr/>
      <dgm:t>
        <a:bodyPr/>
        <a:lstStyle/>
        <a:p>
          <a:endParaRPr lang="en-GB"/>
        </a:p>
      </dgm:t>
    </dgm:pt>
    <dgm:pt modelId="{546E38AC-1549-4E2F-9793-E8C0F2D000B2}" type="sibTrans" cxnId="{368064E9-7049-417F-8365-0F5763F44FCD}">
      <dgm:prSet/>
      <dgm:spPr/>
      <dgm:t>
        <a:bodyPr/>
        <a:lstStyle/>
        <a:p>
          <a:endParaRPr lang="en-GB"/>
        </a:p>
      </dgm:t>
    </dgm:pt>
    <dgm:pt modelId="{43D486A5-692E-45BA-8B9A-408E81C747E8}">
      <dgm:prSet phldrT="[文字]"/>
      <dgm:spPr/>
      <dgm:t>
        <a:bodyPr/>
        <a:lstStyle/>
        <a:p>
          <a:r>
            <a:rPr lang="en-US" dirty="0" smtClean="0"/>
            <a:t>Year 5</a:t>
          </a:r>
          <a:endParaRPr lang="en-GB" dirty="0"/>
        </a:p>
      </dgm:t>
    </dgm:pt>
    <dgm:pt modelId="{F510A7C4-B283-4388-B2BF-EF0BC0D4E3A8}" type="parTrans" cxnId="{8D2732D9-EBE4-4BAE-A6CD-2405F66EACCD}">
      <dgm:prSet/>
      <dgm:spPr/>
      <dgm:t>
        <a:bodyPr/>
        <a:lstStyle/>
        <a:p>
          <a:endParaRPr lang="en-GB"/>
        </a:p>
      </dgm:t>
    </dgm:pt>
    <dgm:pt modelId="{E399D49D-10EC-4674-93C3-D4DBA26E2148}" type="sibTrans" cxnId="{8D2732D9-EBE4-4BAE-A6CD-2405F66EACCD}">
      <dgm:prSet/>
      <dgm:spPr/>
      <dgm:t>
        <a:bodyPr/>
        <a:lstStyle/>
        <a:p>
          <a:endParaRPr lang="en-GB"/>
        </a:p>
      </dgm:t>
    </dgm:pt>
    <dgm:pt modelId="{2DC47479-BE74-4E00-B27C-B7B2B79D28E4}">
      <dgm:prSet phldrT="[文字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Invest  17 500 GBP on marketing, </a:t>
          </a:r>
          <a:r>
            <a:rPr lang="en-US" dirty="0" smtClean="0"/>
            <a:t>increase intensity in successful groups </a:t>
          </a:r>
          <a:endParaRPr lang="en-GB" dirty="0"/>
        </a:p>
      </dgm:t>
    </dgm:pt>
    <dgm:pt modelId="{886AD4E2-B1BF-4627-9179-F7BC49748001}" type="parTrans" cxnId="{85A43406-4C01-4296-A9E5-6B7828D083DB}">
      <dgm:prSet/>
      <dgm:spPr/>
      <dgm:t>
        <a:bodyPr/>
        <a:lstStyle/>
        <a:p>
          <a:endParaRPr lang="en-GB"/>
        </a:p>
      </dgm:t>
    </dgm:pt>
    <dgm:pt modelId="{6ECC3458-ED4D-430B-A161-99C691ECCE09}" type="sibTrans" cxnId="{85A43406-4C01-4296-A9E5-6B7828D083DB}">
      <dgm:prSet/>
      <dgm:spPr/>
      <dgm:t>
        <a:bodyPr/>
        <a:lstStyle/>
        <a:p>
          <a:endParaRPr lang="en-GB"/>
        </a:p>
      </dgm:t>
    </dgm:pt>
    <dgm:pt modelId="{FB345209-49E8-4480-9255-40893AFADA78}">
      <dgm:prSet/>
      <dgm:spPr/>
      <dgm:t>
        <a:bodyPr/>
        <a:lstStyle/>
        <a:p>
          <a:r>
            <a:rPr lang="en-US" dirty="0" smtClean="0"/>
            <a:t>Further identify new enhancements – </a:t>
          </a:r>
          <a:r>
            <a:rPr lang="en-US" dirty="0" smtClean="0">
              <a:solidFill>
                <a:srgbClr val="FF0000"/>
              </a:solidFill>
            </a:rPr>
            <a:t>invest 60 000 GBP on technology</a:t>
          </a:r>
          <a:endParaRPr lang="th-TH" dirty="0">
            <a:solidFill>
              <a:srgbClr val="FF0000"/>
            </a:solidFill>
          </a:endParaRPr>
        </a:p>
      </dgm:t>
    </dgm:pt>
    <dgm:pt modelId="{C166E8AC-C223-4611-BDC0-7F24A70E377A}" type="parTrans" cxnId="{957EF44C-8F0B-4562-97A6-4EC6489F9738}">
      <dgm:prSet/>
      <dgm:spPr/>
      <dgm:t>
        <a:bodyPr/>
        <a:lstStyle/>
        <a:p>
          <a:endParaRPr lang="en-GB"/>
        </a:p>
      </dgm:t>
    </dgm:pt>
    <dgm:pt modelId="{2643FF71-E4EC-4B41-9DE1-F6CD217CC467}" type="sibTrans" cxnId="{957EF44C-8F0B-4562-97A6-4EC6489F9738}">
      <dgm:prSet/>
      <dgm:spPr/>
      <dgm:t>
        <a:bodyPr/>
        <a:lstStyle/>
        <a:p>
          <a:endParaRPr lang="en-GB"/>
        </a:p>
      </dgm:t>
    </dgm:pt>
    <dgm:pt modelId="{E4BB3F55-249D-48B2-8F48-957CE354B0E1}">
      <dgm:prSet/>
      <dgm:spPr/>
      <dgm:t>
        <a:bodyPr/>
        <a:lstStyle/>
        <a:p>
          <a:r>
            <a:rPr lang="en-US" dirty="0" smtClean="0"/>
            <a:t>Review sales strategy and evaluate against sales trend</a:t>
          </a:r>
          <a:endParaRPr lang="th-TH" dirty="0"/>
        </a:p>
      </dgm:t>
    </dgm:pt>
    <dgm:pt modelId="{4C8C371E-A174-4C26-81F5-74F3B9641916}" type="parTrans" cxnId="{3FE6A773-5FC8-4A5F-A905-D1856A3E5F7D}">
      <dgm:prSet/>
      <dgm:spPr/>
      <dgm:t>
        <a:bodyPr/>
        <a:lstStyle/>
        <a:p>
          <a:endParaRPr lang="en-GB"/>
        </a:p>
      </dgm:t>
    </dgm:pt>
    <dgm:pt modelId="{E16A5A89-E0DF-4257-82BD-3A203F9D5FFE}" type="sibTrans" cxnId="{3FE6A773-5FC8-4A5F-A905-D1856A3E5F7D}">
      <dgm:prSet/>
      <dgm:spPr/>
      <dgm:t>
        <a:bodyPr/>
        <a:lstStyle/>
        <a:p>
          <a:endParaRPr lang="en-GB"/>
        </a:p>
      </dgm:t>
    </dgm:pt>
    <dgm:pt modelId="{F9A923A6-9570-4E19-B93D-9E63EDCAAD79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Invest further 37 000 GBP on marketing</a:t>
          </a:r>
          <a:endParaRPr lang="th-TH" dirty="0">
            <a:solidFill>
              <a:srgbClr val="FF0000"/>
            </a:solidFill>
          </a:endParaRPr>
        </a:p>
      </dgm:t>
    </dgm:pt>
    <dgm:pt modelId="{085B79EF-7BA7-4E4F-9390-1495582352EB}" type="parTrans" cxnId="{3FAE030F-95FC-4C07-AA65-5D15FA4350C6}">
      <dgm:prSet/>
      <dgm:spPr/>
      <dgm:t>
        <a:bodyPr/>
        <a:lstStyle/>
        <a:p>
          <a:endParaRPr lang="en-GB"/>
        </a:p>
      </dgm:t>
    </dgm:pt>
    <dgm:pt modelId="{36F284FD-8D28-4533-8F0C-30E4E51CD6B5}" type="sibTrans" cxnId="{3FAE030F-95FC-4C07-AA65-5D15FA4350C6}">
      <dgm:prSet/>
      <dgm:spPr/>
      <dgm:t>
        <a:bodyPr/>
        <a:lstStyle/>
        <a:p>
          <a:endParaRPr lang="en-GB"/>
        </a:p>
      </dgm:t>
    </dgm:pt>
    <dgm:pt modelId="{342DB22B-9B31-47F3-B324-A0BAC445291E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Invest further  35 500 GBP on marketing </a:t>
          </a:r>
          <a:endParaRPr lang="th-TH" dirty="0">
            <a:solidFill>
              <a:srgbClr val="FF0000"/>
            </a:solidFill>
          </a:endParaRPr>
        </a:p>
      </dgm:t>
    </dgm:pt>
    <dgm:pt modelId="{B8ADE573-4AD9-4F9B-BBFD-89C2934EEFD5}" type="parTrans" cxnId="{EC92ED8D-3DCC-4335-AA9E-53448DE94867}">
      <dgm:prSet/>
      <dgm:spPr/>
      <dgm:t>
        <a:bodyPr/>
        <a:lstStyle/>
        <a:p>
          <a:endParaRPr lang="en-GB"/>
        </a:p>
      </dgm:t>
    </dgm:pt>
    <dgm:pt modelId="{7A9A2982-A479-4ED4-9CE4-12D7DB548820}" type="sibTrans" cxnId="{EC92ED8D-3DCC-4335-AA9E-53448DE94867}">
      <dgm:prSet/>
      <dgm:spPr/>
      <dgm:t>
        <a:bodyPr/>
        <a:lstStyle/>
        <a:p>
          <a:endParaRPr lang="en-GB"/>
        </a:p>
      </dgm:t>
    </dgm:pt>
    <dgm:pt modelId="{7554A389-A337-4F26-98DC-5123E33C9CA6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Invest 22 500 GBP on Technology </a:t>
          </a:r>
          <a:r>
            <a:rPr lang="en-US" dirty="0" smtClean="0"/>
            <a:t>– in reference to customer feedback on past enhancements</a:t>
          </a:r>
          <a:endParaRPr lang="th-TH" dirty="0"/>
        </a:p>
      </dgm:t>
    </dgm:pt>
    <dgm:pt modelId="{EBE50D1D-B620-4C8C-808C-9416839F615A}" type="parTrans" cxnId="{45EB0727-36C1-4710-8D48-F71F7CE2F3E7}">
      <dgm:prSet/>
      <dgm:spPr/>
      <dgm:t>
        <a:bodyPr/>
        <a:lstStyle/>
        <a:p>
          <a:endParaRPr lang="en-GB"/>
        </a:p>
      </dgm:t>
    </dgm:pt>
    <dgm:pt modelId="{2556AB3E-3387-4275-8393-66145CBA5DC1}" type="sibTrans" cxnId="{45EB0727-36C1-4710-8D48-F71F7CE2F3E7}">
      <dgm:prSet/>
      <dgm:spPr/>
      <dgm:t>
        <a:bodyPr/>
        <a:lstStyle/>
        <a:p>
          <a:endParaRPr lang="en-GB"/>
        </a:p>
      </dgm:t>
    </dgm:pt>
    <dgm:pt modelId="{0175F295-0B2D-4325-AEB2-3F832284C8A1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Invest 22 500 GBP on Technology </a:t>
          </a:r>
          <a:r>
            <a:rPr lang="en-US" dirty="0" smtClean="0"/>
            <a:t>– in reference to customer feedback on past enhancements</a:t>
          </a:r>
          <a:endParaRPr lang="th-TH" dirty="0"/>
        </a:p>
      </dgm:t>
    </dgm:pt>
    <dgm:pt modelId="{BC3A4E2C-928E-4201-BCD9-AF23A563784A}" type="parTrans" cxnId="{6C442817-BF05-49D4-94E4-3B559556A5F4}">
      <dgm:prSet/>
      <dgm:spPr/>
      <dgm:t>
        <a:bodyPr/>
        <a:lstStyle/>
        <a:p>
          <a:endParaRPr lang="en-GB"/>
        </a:p>
      </dgm:t>
    </dgm:pt>
    <dgm:pt modelId="{56B29615-64A4-455B-889F-B97E5EB448C4}" type="sibTrans" cxnId="{6C442817-BF05-49D4-94E4-3B559556A5F4}">
      <dgm:prSet/>
      <dgm:spPr/>
      <dgm:t>
        <a:bodyPr/>
        <a:lstStyle/>
        <a:p>
          <a:endParaRPr lang="en-GB"/>
        </a:p>
      </dgm:t>
    </dgm:pt>
    <dgm:pt modelId="{957DE5A9-A482-4F85-8AF9-BEC92D45E907}">
      <dgm:prSet/>
      <dgm:spPr/>
      <dgm:t>
        <a:bodyPr/>
        <a:lstStyle/>
        <a:p>
          <a:r>
            <a:rPr lang="en-US" dirty="0" smtClean="0"/>
            <a:t>Evaluate business strategy – assess success and rooms for improvements</a:t>
          </a:r>
          <a:endParaRPr lang="th-TH" dirty="0"/>
        </a:p>
      </dgm:t>
    </dgm:pt>
    <dgm:pt modelId="{4A549C78-349C-41A4-98A4-647D7787F7B6}" type="parTrans" cxnId="{87C5F751-6E9B-4432-8CB0-E7B2B4953E04}">
      <dgm:prSet/>
      <dgm:spPr/>
      <dgm:t>
        <a:bodyPr/>
        <a:lstStyle/>
        <a:p>
          <a:endParaRPr lang="en-GB"/>
        </a:p>
      </dgm:t>
    </dgm:pt>
    <dgm:pt modelId="{78B37FE0-00FF-4F9B-8261-350D9DC88EF4}" type="sibTrans" cxnId="{87C5F751-6E9B-4432-8CB0-E7B2B4953E04}">
      <dgm:prSet/>
      <dgm:spPr/>
      <dgm:t>
        <a:bodyPr/>
        <a:lstStyle/>
        <a:p>
          <a:endParaRPr lang="en-GB"/>
        </a:p>
      </dgm:t>
    </dgm:pt>
    <dgm:pt modelId="{E1D4EE60-201C-49CF-ADD4-E1ED85D824A2}" type="pres">
      <dgm:prSet presAssocID="{67B5D7DD-2216-4CB7-A4B7-CDB2B21F8C1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CDA658D-4904-4013-BD78-2F1F7E9747BF}" type="pres">
      <dgm:prSet presAssocID="{ECDEA096-4D6B-410C-B69F-8D322F52B99F}" presName="composite" presStyleCnt="0"/>
      <dgm:spPr/>
    </dgm:pt>
    <dgm:pt modelId="{CB631D3B-D989-46E8-8892-5AB347A6537E}" type="pres">
      <dgm:prSet presAssocID="{ECDEA096-4D6B-410C-B69F-8D322F52B99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1D9B7CB-B431-484D-B04E-CBB373744788}" type="pres">
      <dgm:prSet presAssocID="{ECDEA096-4D6B-410C-B69F-8D322F52B99F}" presName="descendantText" presStyleLbl="alignAcc1" presStyleIdx="0" presStyleCnt="3" custLinFactNeighborX="1542" custLinFactNeighborY="-2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DBC355A-35B8-45FB-809A-61A6AC7CADC4}" type="pres">
      <dgm:prSet presAssocID="{E1FA52B9-59F5-4F7B-859E-050B1CC47B96}" presName="sp" presStyleCnt="0"/>
      <dgm:spPr/>
    </dgm:pt>
    <dgm:pt modelId="{002A011F-7908-42A0-A3C3-6C016B5E8C45}" type="pres">
      <dgm:prSet presAssocID="{D18343F9-62CB-4AD7-8031-5F65B0AD3DC5}" presName="composite" presStyleCnt="0"/>
      <dgm:spPr/>
    </dgm:pt>
    <dgm:pt modelId="{08C36838-E4CC-42FC-9BA5-43C688B70E9F}" type="pres">
      <dgm:prSet presAssocID="{D18343F9-62CB-4AD7-8031-5F65B0AD3DC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B1B63F7-AD52-4943-891D-181DBFDC642D}" type="pres">
      <dgm:prSet presAssocID="{D18343F9-62CB-4AD7-8031-5F65B0AD3DC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620E9F-B03B-43F5-B680-B01CD53D56EF}" type="pres">
      <dgm:prSet presAssocID="{1B9F06F6-58D9-4C50-9C22-800198471355}" presName="sp" presStyleCnt="0"/>
      <dgm:spPr/>
    </dgm:pt>
    <dgm:pt modelId="{3DE30D7D-9877-48E6-B458-D7A92EA15BC1}" type="pres">
      <dgm:prSet presAssocID="{43D486A5-692E-45BA-8B9A-408E81C747E8}" presName="composite" presStyleCnt="0"/>
      <dgm:spPr/>
    </dgm:pt>
    <dgm:pt modelId="{349BA965-8644-4533-BA30-ED40D982CBDB}" type="pres">
      <dgm:prSet presAssocID="{43D486A5-692E-45BA-8B9A-408E81C747E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8DFC9EB-EB4B-4697-91DE-5B33C743E6A0}" type="pres">
      <dgm:prSet presAssocID="{43D486A5-692E-45BA-8B9A-408E81C747E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4CBD1C1-0B7D-43ED-BDDD-D6469B251176}" type="presOf" srcId="{2DC47479-BE74-4E00-B27C-B7B2B79D28E4}" destId="{D8DFC9EB-EB4B-4697-91DE-5B33C743E6A0}" srcOrd="0" destOrd="0" presId="urn:microsoft.com/office/officeart/2005/8/layout/chevron2"/>
    <dgm:cxn modelId="{0EAB8551-59ED-43E0-AC39-8C0707FE9EB2}" type="presOf" srcId="{B4F7E783-BEDB-44E1-9B80-C937AD6A920D}" destId="{C1D9B7CB-B431-484D-B04E-CBB373744788}" srcOrd="0" destOrd="0" presId="urn:microsoft.com/office/officeart/2005/8/layout/chevron2"/>
    <dgm:cxn modelId="{8767FA60-9BB4-49AD-8433-92E56E4EFCDE}" type="presOf" srcId="{26B85BB8-D7E4-489C-A68C-5897B34510F3}" destId="{AB1B63F7-AD52-4943-891D-181DBFDC642D}" srcOrd="0" destOrd="0" presId="urn:microsoft.com/office/officeart/2005/8/layout/chevron2"/>
    <dgm:cxn modelId="{8D2732D9-EBE4-4BAE-A6CD-2405F66EACCD}" srcId="{67B5D7DD-2216-4CB7-A4B7-CDB2B21F8C13}" destId="{43D486A5-692E-45BA-8B9A-408E81C747E8}" srcOrd="2" destOrd="0" parTransId="{F510A7C4-B283-4388-B2BF-EF0BC0D4E3A8}" sibTransId="{E399D49D-10EC-4674-93C3-D4DBA26E2148}"/>
    <dgm:cxn modelId="{05EB37A3-B4DA-4C95-A520-7CE31B3A75B0}" type="presOf" srcId="{ECDEA096-4D6B-410C-B69F-8D322F52B99F}" destId="{CB631D3B-D989-46E8-8892-5AB347A6537E}" srcOrd="0" destOrd="0" presId="urn:microsoft.com/office/officeart/2005/8/layout/chevron2"/>
    <dgm:cxn modelId="{D093B4C4-442F-4C5A-9923-65F5537F7D8C}" srcId="{ECDEA096-4D6B-410C-B69F-8D322F52B99F}" destId="{B4F7E783-BEDB-44E1-9B80-C937AD6A920D}" srcOrd="0" destOrd="0" parTransId="{776A7945-72AC-48C1-8F7B-F856415A18F5}" sibTransId="{7A804FAF-7657-41B1-92A6-D4B95D8A5380}"/>
    <dgm:cxn modelId="{85A43406-4C01-4296-A9E5-6B7828D083DB}" srcId="{43D486A5-692E-45BA-8B9A-408E81C747E8}" destId="{2DC47479-BE74-4E00-B27C-B7B2B79D28E4}" srcOrd="0" destOrd="0" parTransId="{886AD4E2-B1BF-4627-9179-F7BC49748001}" sibTransId="{6ECC3458-ED4D-430B-A161-99C691ECCE09}"/>
    <dgm:cxn modelId="{BD045887-7023-44C1-98D6-7A48147665BB}" type="presOf" srcId="{E4BB3F55-249D-48B2-8F48-957CE354B0E1}" destId="{C1D9B7CB-B431-484D-B04E-CBB373744788}" srcOrd="0" destOrd="2" presId="urn:microsoft.com/office/officeart/2005/8/layout/chevron2"/>
    <dgm:cxn modelId="{0C20BE90-D74D-4D7D-98CB-80440D049F40}" type="presOf" srcId="{342DB22B-9B31-47F3-B324-A0BAC445291E}" destId="{AB1B63F7-AD52-4943-891D-181DBFDC642D}" srcOrd="0" destOrd="1" presId="urn:microsoft.com/office/officeart/2005/8/layout/chevron2"/>
    <dgm:cxn modelId="{943C973A-0C0B-4A74-8FDC-2AD410E2B7B6}" type="presOf" srcId="{D18343F9-62CB-4AD7-8031-5F65B0AD3DC5}" destId="{08C36838-E4CC-42FC-9BA5-43C688B70E9F}" srcOrd="0" destOrd="0" presId="urn:microsoft.com/office/officeart/2005/8/layout/chevron2"/>
    <dgm:cxn modelId="{957EF44C-8F0B-4562-97A6-4EC6489F9738}" srcId="{ECDEA096-4D6B-410C-B69F-8D322F52B99F}" destId="{FB345209-49E8-4480-9255-40893AFADA78}" srcOrd="1" destOrd="0" parTransId="{C166E8AC-C223-4611-BDC0-7F24A70E377A}" sibTransId="{2643FF71-E4EC-4B41-9DE1-F6CD217CC467}"/>
    <dgm:cxn modelId="{3FE6A773-5FC8-4A5F-A905-D1856A3E5F7D}" srcId="{ECDEA096-4D6B-410C-B69F-8D322F52B99F}" destId="{E4BB3F55-249D-48B2-8F48-957CE354B0E1}" srcOrd="2" destOrd="0" parTransId="{4C8C371E-A174-4C26-81F5-74F3B9641916}" sibTransId="{E16A5A89-E0DF-4257-82BD-3A203F9D5FFE}"/>
    <dgm:cxn modelId="{87C5F751-6E9B-4432-8CB0-E7B2B4953E04}" srcId="{43D486A5-692E-45BA-8B9A-408E81C747E8}" destId="{957DE5A9-A482-4F85-8AF9-BEC92D45E907}" srcOrd="2" destOrd="0" parTransId="{4A549C78-349C-41A4-98A4-647D7787F7B6}" sibTransId="{78B37FE0-00FF-4F9B-8261-350D9DC88EF4}"/>
    <dgm:cxn modelId="{45EB0727-36C1-4710-8D48-F71F7CE2F3E7}" srcId="{D18343F9-62CB-4AD7-8031-5F65B0AD3DC5}" destId="{7554A389-A337-4F26-98DC-5123E33C9CA6}" srcOrd="2" destOrd="0" parTransId="{EBE50D1D-B620-4C8C-808C-9416839F615A}" sibTransId="{2556AB3E-3387-4275-8393-66145CBA5DC1}"/>
    <dgm:cxn modelId="{368064E9-7049-417F-8365-0F5763F44FCD}" srcId="{D18343F9-62CB-4AD7-8031-5F65B0AD3DC5}" destId="{26B85BB8-D7E4-489C-A68C-5897B34510F3}" srcOrd="0" destOrd="0" parTransId="{C9711C8A-8D7B-4ACF-925D-879A3A063D78}" sibTransId="{546E38AC-1549-4E2F-9793-E8C0F2D000B2}"/>
    <dgm:cxn modelId="{7FA0B4F8-F509-4945-B8E5-B9AFF9AD6D78}" type="presOf" srcId="{957DE5A9-A482-4F85-8AF9-BEC92D45E907}" destId="{D8DFC9EB-EB4B-4697-91DE-5B33C743E6A0}" srcOrd="0" destOrd="2" presId="urn:microsoft.com/office/officeart/2005/8/layout/chevron2"/>
    <dgm:cxn modelId="{25ADB34C-57E8-437E-90EB-F427BD49AD15}" type="presOf" srcId="{43D486A5-692E-45BA-8B9A-408E81C747E8}" destId="{349BA965-8644-4533-BA30-ED40D982CBDB}" srcOrd="0" destOrd="0" presId="urn:microsoft.com/office/officeart/2005/8/layout/chevron2"/>
    <dgm:cxn modelId="{3FAE030F-95FC-4C07-AA65-5D15FA4350C6}" srcId="{ECDEA096-4D6B-410C-B69F-8D322F52B99F}" destId="{F9A923A6-9570-4E19-B93D-9E63EDCAAD79}" srcOrd="3" destOrd="0" parTransId="{085B79EF-7BA7-4E4F-9390-1495582352EB}" sibTransId="{36F284FD-8D28-4533-8F0C-30E4E51CD6B5}"/>
    <dgm:cxn modelId="{C641D56A-A6A4-4993-A397-6126993913AB}" type="presOf" srcId="{0175F295-0B2D-4325-AEB2-3F832284C8A1}" destId="{D8DFC9EB-EB4B-4697-91DE-5B33C743E6A0}" srcOrd="0" destOrd="1" presId="urn:microsoft.com/office/officeart/2005/8/layout/chevron2"/>
    <dgm:cxn modelId="{EFC96DF2-A4B3-487D-BCAF-A6C05C354EB5}" type="presOf" srcId="{67B5D7DD-2216-4CB7-A4B7-CDB2B21F8C13}" destId="{E1D4EE60-201C-49CF-ADD4-E1ED85D824A2}" srcOrd="0" destOrd="0" presId="urn:microsoft.com/office/officeart/2005/8/layout/chevron2"/>
    <dgm:cxn modelId="{70F1A450-CC69-4030-AD04-1107DCE563D1}" srcId="{67B5D7DD-2216-4CB7-A4B7-CDB2B21F8C13}" destId="{D18343F9-62CB-4AD7-8031-5F65B0AD3DC5}" srcOrd="1" destOrd="0" parTransId="{EBFB4A95-F61E-4FDC-861E-D458F596622D}" sibTransId="{1B9F06F6-58D9-4C50-9C22-800198471355}"/>
    <dgm:cxn modelId="{4DF95CE3-2F0E-498F-B7D3-F5FFDE240F2B}" type="presOf" srcId="{FB345209-49E8-4480-9255-40893AFADA78}" destId="{C1D9B7CB-B431-484D-B04E-CBB373744788}" srcOrd="0" destOrd="1" presId="urn:microsoft.com/office/officeart/2005/8/layout/chevron2"/>
    <dgm:cxn modelId="{079BA5E8-76DF-49DD-AB7C-50C72CA7FBF0}" type="presOf" srcId="{7554A389-A337-4F26-98DC-5123E33C9CA6}" destId="{AB1B63F7-AD52-4943-891D-181DBFDC642D}" srcOrd="0" destOrd="2" presId="urn:microsoft.com/office/officeart/2005/8/layout/chevron2"/>
    <dgm:cxn modelId="{8EBE5920-D94A-404A-8455-69DEA9BDA0D5}" type="presOf" srcId="{F9A923A6-9570-4E19-B93D-9E63EDCAAD79}" destId="{C1D9B7CB-B431-484D-B04E-CBB373744788}" srcOrd="0" destOrd="3" presId="urn:microsoft.com/office/officeart/2005/8/layout/chevron2"/>
    <dgm:cxn modelId="{BC237C91-3858-44BD-A4F9-CA51AC86195E}" srcId="{67B5D7DD-2216-4CB7-A4B7-CDB2B21F8C13}" destId="{ECDEA096-4D6B-410C-B69F-8D322F52B99F}" srcOrd="0" destOrd="0" parTransId="{B420EB6B-AE92-4476-BE80-6872DB46A46D}" sibTransId="{E1FA52B9-59F5-4F7B-859E-050B1CC47B96}"/>
    <dgm:cxn modelId="{6C442817-BF05-49D4-94E4-3B559556A5F4}" srcId="{43D486A5-692E-45BA-8B9A-408E81C747E8}" destId="{0175F295-0B2D-4325-AEB2-3F832284C8A1}" srcOrd="1" destOrd="0" parTransId="{BC3A4E2C-928E-4201-BCD9-AF23A563784A}" sibTransId="{56B29615-64A4-455B-889F-B97E5EB448C4}"/>
    <dgm:cxn modelId="{EC92ED8D-3DCC-4335-AA9E-53448DE94867}" srcId="{D18343F9-62CB-4AD7-8031-5F65B0AD3DC5}" destId="{342DB22B-9B31-47F3-B324-A0BAC445291E}" srcOrd="1" destOrd="0" parTransId="{B8ADE573-4AD9-4F9B-BBFD-89C2934EEFD5}" sibTransId="{7A9A2982-A479-4ED4-9CE4-12D7DB548820}"/>
    <dgm:cxn modelId="{9AEB850B-F14F-48D4-B360-74153AA10EEF}" type="presParOf" srcId="{E1D4EE60-201C-49CF-ADD4-E1ED85D824A2}" destId="{ECDA658D-4904-4013-BD78-2F1F7E9747BF}" srcOrd="0" destOrd="0" presId="urn:microsoft.com/office/officeart/2005/8/layout/chevron2"/>
    <dgm:cxn modelId="{01E1328F-8232-4F13-8FB2-36DA930512CA}" type="presParOf" srcId="{ECDA658D-4904-4013-BD78-2F1F7E9747BF}" destId="{CB631D3B-D989-46E8-8892-5AB347A6537E}" srcOrd="0" destOrd="0" presId="urn:microsoft.com/office/officeart/2005/8/layout/chevron2"/>
    <dgm:cxn modelId="{3EFB0CDB-1278-4528-AA96-FC943E136A99}" type="presParOf" srcId="{ECDA658D-4904-4013-BD78-2F1F7E9747BF}" destId="{C1D9B7CB-B431-484D-B04E-CBB373744788}" srcOrd="1" destOrd="0" presId="urn:microsoft.com/office/officeart/2005/8/layout/chevron2"/>
    <dgm:cxn modelId="{1278CD08-D9B4-4BD8-B815-43459FF85C40}" type="presParOf" srcId="{E1D4EE60-201C-49CF-ADD4-E1ED85D824A2}" destId="{5DBC355A-35B8-45FB-809A-61A6AC7CADC4}" srcOrd="1" destOrd="0" presId="urn:microsoft.com/office/officeart/2005/8/layout/chevron2"/>
    <dgm:cxn modelId="{23105070-1A2F-4221-8578-E599F8A6D3F6}" type="presParOf" srcId="{E1D4EE60-201C-49CF-ADD4-E1ED85D824A2}" destId="{002A011F-7908-42A0-A3C3-6C016B5E8C45}" srcOrd="2" destOrd="0" presId="urn:microsoft.com/office/officeart/2005/8/layout/chevron2"/>
    <dgm:cxn modelId="{CFA7F928-5B16-4C2A-BB14-9F3ACF5006EE}" type="presParOf" srcId="{002A011F-7908-42A0-A3C3-6C016B5E8C45}" destId="{08C36838-E4CC-42FC-9BA5-43C688B70E9F}" srcOrd="0" destOrd="0" presId="urn:microsoft.com/office/officeart/2005/8/layout/chevron2"/>
    <dgm:cxn modelId="{BAA4BC8D-A7B4-4CA7-B2D0-3708422D2494}" type="presParOf" srcId="{002A011F-7908-42A0-A3C3-6C016B5E8C45}" destId="{AB1B63F7-AD52-4943-891D-181DBFDC642D}" srcOrd="1" destOrd="0" presId="urn:microsoft.com/office/officeart/2005/8/layout/chevron2"/>
    <dgm:cxn modelId="{9FB42CE2-DC94-4095-A8C3-04C5E6F57733}" type="presParOf" srcId="{E1D4EE60-201C-49CF-ADD4-E1ED85D824A2}" destId="{86620E9F-B03B-43F5-B680-B01CD53D56EF}" srcOrd="3" destOrd="0" presId="urn:microsoft.com/office/officeart/2005/8/layout/chevron2"/>
    <dgm:cxn modelId="{B65015E4-7C5F-451C-AED6-B865981904EC}" type="presParOf" srcId="{E1D4EE60-201C-49CF-ADD4-E1ED85D824A2}" destId="{3DE30D7D-9877-48E6-B458-D7A92EA15BC1}" srcOrd="4" destOrd="0" presId="urn:microsoft.com/office/officeart/2005/8/layout/chevron2"/>
    <dgm:cxn modelId="{38238AA7-1FCE-4A40-99D6-6E84AD0134E1}" type="presParOf" srcId="{3DE30D7D-9877-48E6-B458-D7A92EA15BC1}" destId="{349BA965-8644-4533-BA30-ED40D982CBDB}" srcOrd="0" destOrd="0" presId="urn:microsoft.com/office/officeart/2005/8/layout/chevron2"/>
    <dgm:cxn modelId="{E7BE3297-E813-4E3E-AC38-B1AF0DF18A76}" type="presParOf" srcId="{3DE30D7D-9877-48E6-B458-D7A92EA15BC1}" destId="{D8DFC9EB-EB4B-4697-91DE-5B33C743E6A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51C9D5-B67C-514A-97E5-636A3BB697D6}" type="doc">
      <dgm:prSet loTypeId="urn:microsoft.com/office/officeart/2005/8/layout/radial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B2BA7F7-8734-734F-98CD-C0948ACA98CC}">
      <dgm:prSet phldrT="[Text]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CSR</a:t>
          </a:r>
          <a:endParaRPr lang="en-US" dirty="0"/>
        </a:p>
      </dgm:t>
    </dgm:pt>
    <dgm:pt modelId="{98B71765-59F5-C14F-8645-E0A3C2577E96}" type="parTrans" cxnId="{6BEA363C-B02C-3A42-8101-2D6BB84255E1}">
      <dgm:prSet/>
      <dgm:spPr/>
      <dgm:t>
        <a:bodyPr/>
        <a:lstStyle/>
        <a:p>
          <a:endParaRPr lang="en-US"/>
        </a:p>
      </dgm:t>
    </dgm:pt>
    <dgm:pt modelId="{718F1593-C9F7-8647-A688-F8C5F627471A}" type="sibTrans" cxnId="{6BEA363C-B02C-3A42-8101-2D6BB84255E1}">
      <dgm:prSet/>
      <dgm:spPr/>
      <dgm:t>
        <a:bodyPr/>
        <a:lstStyle/>
        <a:p>
          <a:endParaRPr lang="en-US"/>
        </a:p>
      </dgm:t>
    </dgm:pt>
    <dgm:pt modelId="{F3290735-B4A8-874E-8C69-45C049C1F917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600" dirty="0" smtClean="0"/>
            <a:t>Social Sustainability</a:t>
          </a:r>
          <a:endParaRPr lang="en-US" sz="1600" dirty="0"/>
        </a:p>
      </dgm:t>
    </dgm:pt>
    <dgm:pt modelId="{F74A3A03-4342-5D42-8DEF-16917CB32E8A}" type="parTrans" cxnId="{C4E94C17-B04B-3D40-907A-58514386456D}">
      <dgm:prSet/>
      <dgm:spPr/>
      <dgm:t>
        <a:bodyPr/>
        <a:lstStyle/>
        <a:p>
          <a:endParaRPr lang="en-US"/>
        </a:p>
      </dgm:t>
    </dgm:pt>
    <dgm:pt modelId="{1DE046CC-CCAF-3544-9983-81BB7015D2D0}" type="sibTrans" cxnId="{C4E94C17-B04B-3D40-907A-58514386456D}">
      <dgm:prSet/>
      <dgm:spPr/>
      <dgm:t>
        <a:bodyPr/>
        <a:lstStyle/>
        <a:p>
          <a:endParaRPr lang="en-US"/>
        </a:p>
      </dgm:t>
    </dgm:pt>
    <dgm:pt modelId="{47E4197A-90CE-434A-9891-8A07645F145A}">
      <dgm:prSet phldrT="[Text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Environmental Sustainability</a:t>
          </a:r>
          <a:endParaRPr lang="en-US" dirty="0"/>
        </a:p>
      </dgm:t>
    </dgm:pt>
    <dgm:pt modelId="{B712F46F-422F-944D-A36F-0BA4DC2DD8D2}" type="parTrans" cxnId="{D0507691-84E3-C942-AFA6-4E7DB846D0A0}">
      <dgm:prSet/>
      <dgm:spPr/>
      <dgm:t>
        <a:bodyPr/>
        <a:lstStyle/>
        <a:p>
          <a:endParaRPr lang="en-US"/>
        </a:p>
      </dgm:t>
    </dgm:pt>
    <dgm:pt modelId="{4E8CE6B9-C813-E442-932C-31E253E44119}" type="sibTrans" cxnId="{D0507691-84E3-C942-AFA6-4E7DB846D0A0}">
      <dgm:prSet/>
      <dgm:spPr/>
      <dgm:t>
        <a:bodyPr/>
        <a:lstStyle/>
        <a:p>
          <a:endParaRPr lang="en-US"/>
        </a:p>
      </dgm:t>
    </dgm:pt>
    <dgm:pt modelId="{88C27D01-ED6F-1F46-B353-BFD87BED692A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600" dirty="0" smtClean="0"/>
            <a:t>Economic sustainability</a:t>
          </a:r>
          <a:endParaRPr lang="en-US" sz="1600" dirty="0"/>
        </a:p>
      </dgm:t>
    </dgm:pt>
    <dgm:pt modelId="{8ED599ED-EBA5-7E48-B577-A8ED8FA7675D}" type="parTrans" cxnId="{A01C467C-C2C6-214A-A01D-826E8B0B60CB}">
      <dgm:prSet/>
      <dgm:spPr/>
      <dgm:t>
        <a:bodyPr/>
        <a:lstStyle/>
        <a:p>
          <a:endParaRPr lang="en-US"/>
        </a:p>
      </dgm:t>
    </dgm:pt>
    <dgm:pt modelId="{8D75E335-FBC9-6141-9C30-FA56B5781346}" type="sibTrans" cxnId="{A01C467C-C2C6-214A-A01D-826E8B0B60CB}">
      <dgm:prSet/>
      <dgm:spPr/>
      <dgm:t>
        <a:bodyPr/>
        <a:lstStyle/>
        <a:p>
          <a:endParaRPr lang="en-US"/>
        </a:p>
      </dgm:t>
    </dgm:pt>
    <dgm:pt modelId="{ACCC6815-96CD-F041-A6A9-895C0E390F42}" type="pres">
      <dgm:prSet presAssocID="{1551C9D5-B67C-514A-97E5-636A3BB697D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B6B323-A9F9-A347-AF3F-66A766270CC8}" type="pres">
      <dgm:prSet presAssocID="{EB2BA7F7-8734-734F-98CD-C0948ACA98CC}" presName="centerShape" presStyleLbl="node0" presStyleIdx="0" presStyleCnt="1"/>
      <dgm:spPr/>
      <dgm:t>
        <a:bodyPr/>
        <a:lstStyle/>
        <a:p>
          <a:endParaRPr lang="en-US"/>
        </a:p>
      </dgm:t>
    </dgm:pt>
    <dgm:pt modelId="{A0526566-0EC7-4F4B-9F34-245B9B2821CE}" type="pres">
      <dgm:prSet presAssocID="{F3290735-B4A8-874E-8C69-45C049C1F917}" presName="node" presStyleLbl="node1" presStyleIdx="0" presStyleCnt="3" custScaleY="1011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DE96A4-09EA-C743-8D91-DBBE7D0E4C91}" type="pres">
      <dgm:prSet presAssocID="{F3290735-B4A8-874E-8C69-45C049C1F917}" presName="dummy" presStyleCnt="0"/>
      <dgm:spPr/>
    </dgm:pt>
    <dgm:pt modelId="{B810346C-338D-D44C-998A-2B193C542BBD}" type="pres">
      <dgm:prSet presAssocID="{1DE046CC-CCAF-3544-9983-81BB7015D2D0}" presName="sibTrans" presStyleLbl="sibTrans2D1" presStyleIdx="0" presStyleCnt="3"/>
      <dgm:spPr/>
      <dgm:t>
        <a:bodyPr/>
        <a:lstStyle/>
        <a:p>
          <a:endParaRPr lang="en-US"/>
        </a:p>
      </dgm:t>
    </dgm:pt>
    <dgm:pt modelId="{64E03EC6-54E9-F640-BB33-D62B32E15181}" type="pres">
      <dgm:prSet presAssocID="{47E4197A-90CE-434A-9891-8A07645F145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3ED66C-72B6-254A-84F6-844069F5FBCF}" type="pres">
      <dgm:prSet presAssocID="{47E4197A-90CE-434A-9891-8A07645F145A}" presName="dummy" presStyleCnt="0"/>
      <dgm:spPr/>
    </dgm:pt>
    <dgm:pt modelId="{FACC62D1-597F-9443-8DEE-6A0947FC4670}" type="pres">
      <dgm:prSet presAssocID="{4E8CE6B9-C813-E442-932C-31E253E44119}" presName="sibTrans" presStyleLbl="sibTrans2D1" presStyleIdx="1" presStyleCnt="3"/>
      <dgm:spPr/>
      <dgm:t>
        <a:bodyPr/>
        <a:lstStyle/>
        <a:p>
          <a:endParaRPr lang="en-US"/>
        </a:p>
      </dgm:t>
    </dgm:pt>
    <dgm:pt modelId="{BBB803F5-B511-D742-9B98-CE7524AABB24}" type="pres">
      <dgm:prSet presAssocID="{88C27D01-ED6F-1F46-B353-BFD87BED692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7905FB-D2A2-5E48-9885-358638AA5FC3}" type="pres">
      <dgm:prSet presAssocID="{88C27D01-ED6F-1F46-B353-BFD87BED692A}" presName="dummy" presStyleCnt="0"/>
      <dgm:spPr/>
    </dgm:pt>
    <dgm:pt modelId="{839D4542-27ED-4E4B-AA84-EB2195C9F134}" type="pres">
      <dgm:prSet presAssocID="{8D75E335-FBC9-6141-9C30-FA56B5781346}" presName="sibTrans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A44654AA-EDD5-DF4C-B89F-52ACC9FFD962}" type="presOf" srcId="{1551C9D5-B67C-514A-97E5-636A3BB697D6}" destId="{ACCC6815-96CD-F041-A6A9-895C0E390F42}" srcOrd="0" destOrd="0" presId="urn:microsoft.com/office/officeart/2005/8/layout/radial6"/>
    <dgm:cxn modelId="{C4E94C17-B04B-3D40-907A-58514386456D}" srcId="{EB2BA7F7-8734-734F-98CD-C0948ACA98CC}" destId="{F3290735-B4A8-874E-8C69-45C049C1F917}" srcOrd="0" destOrd="0" parTransId="{F74A3A03-4342-5D42-8DEF-16917CB32E8A}" sibTransId="{1DE046CC-CCAF-3544-9983-81BB7015D2D0}"/>
    <dgm:cxn modelId="{51E366AA-BB80-9B48-96E4-A161BC383B85}" type="presOf" srcId="{EB2BA7F7-8734-734F-98CD-C0948ACA98CC}" destId="{85B6B323-A9F9-A347-AF3F-66A766270CC8}" srcOrd="0" destOrd="0" presId="urn:microsoft.com/office/officeart/2005/8/layout/radial6"/>
    <dgm:cxn modelId="{FCADB8F3-4607-9342-B5D4-BD3044D483ED}" type="presOf" srcId="{1DE046CC-CCAF-3544-9983-81BB7015D2D0}" destId="{B810346C-338D-D44C-998A-2B193C542BBD}" srcOrd="0" destOrd="0" presId="urn:microsoft.com/office/officeart/2005/8/layout/radial6"/>
    <dgm:cxn modelId="{EEE1663F-18B4-5247-9793-10F7CA323121}" type="presOf" srcId="{8D75E335-FBC9-6141-9C30-FA56B5781346}" destId="{839D4542-27ED-4E4B-AA84-EB2195C9F134}" srcOrd="0" destOrd="0" presId="urn:microsoft.com/office/officeart/2005/8/layout/radial6"/>
    <dgm:cxn modelId="{390525B7-FC1F-534D-B5FF-42537A7920F6}" type="presOf" srcId="{47E4197A-90CE-434A-9891-8A07645F145A}" destId="{64E03EC6-54E9-F640-BB33-D62B32E15181}" srcOrd="0" destOrd="0" presId="urn:microsoft.com/office/officeart/2005/8/layout/radial6"/>
    <dgm:cxn modelId="{A01C467C-C2C6-214A-A01D-826E8B0B60CB}" srcId="{EB2BA7F7-8734-734F-98CD-C0948ACA98CC}" destId="{88C27D01-ED6F-1F46-B353-BFD87BED692A}" srcOrd="2" destOrd="0" parTransId="{8ED599ED-EBA5-7E48-B577-A8ED8FA7675D}" sibTransId="{8D75E335-FBC9-6141-9C30-FA56B5781346}"/>
    <dgm:cxn modelId="{7A770DA1-EB8E-FE41-A4D2-9814A743816C}" type="presOf" srcId="{88C27D01-ED6F-1F46-B353-BFD87BED692A}" destId="{BBB803F5-B511-D742-9B98-CE7524AABB24}" srcOrd="0" destOrd="0" presId="urn:microsoft.com/office/officeart/2005/8/layout/radial6"/>
    <dgm:cxn modelId="{93BC120A-0B5E-C74C-A190-FDF19A4AA834}" type="presOf" srcId="{F3290735-B4A8-874E-8C69-45C049C1F917}" destId="{A0526566-0EC7-4F4B-9F34-245B9B2821CE}" srcOrd="0" destOrd="0" presId="urn:microsoft.com/office/officeart/2005/8/layout/radial6"/>
    <dgm:cxn modelId="{D0507691-84E3-C942-AFA6-4E7DB846D0A0}" srcId="{EB2BA7F7-8734-734F-98CD-C0948ACA98CC}" destId="{47E4197A-90CE-434A-9891-8A07645F145A}" srcOrd="1" destOrd="0" parTransId="{B712F46F-422F-944D-A36F-0BA4DC2DD8D2}" sibTransId="{4E8CE6B9-C813-E442-932C-31E253E44119}"/>
    <dgm:cxn modelId="{6BEA363C-B02C-3A42-8101-2D6BB84255E1}" srcId="{1551C9D5-B67C-514A-97E5-636A3BB697D6}" destId="{EB2BA7F7-8734-734F-98CD-C0948ACA98CC}" srcOrd="0" destOrd="0" parTransId="{98B71765-59F5-C14F-8645-E0A3C2577E96}" sibTransId="{718F1593-C9F7-8647-A688-F8C5F627471A}"/>
    <dgm:cxn modelId="{83E208EE-D461-8246-BF5F-A66AFB5F1BA0}" type="presOf" srcId="{4E8CE6B9-C813-E442-932C-31E253E44119}" destId="{FACC62D1-597F-9443-8DEE-6A0947FC4670}" srcOrd="0" destOrd="0" presId="urn:microsoft.com/office/officeart/2005/8/layout/radial6"/>
    <dgm:cxn modelId="{2872477F-FC2C-F949-9E59-242DFA53421F}" type="presParOf" srcId="{ACCC6815-96CD-F041-A6A9-895C0E390F42}" destId="{85B6B323-A9F9-A347-AF3F-66A766270CC8}" srcOrd="0" destOrd="0" presId="urn:microsoft.com/office/officeart/2005/8/layout/radial6"/>
    <dgm:cxn modelId="{C8278B17-F89E-1C4B-A454-1C46C9A25B60}" type="presParOf" srcId="{ACCC6815-96CD-F041-A6A9-895C0E390F42}" destId="{A0526566-0EC7-4F4B-9F34-245B9B2821CE}" srcOrd="1" destOrd="0" presId="urn:microsoft.com/office/officeart/2005/8/layout/radial6"/>
    <dgm:cxn modelId="{CC0071B3-F42C-8142-ADAA-1B5240F933EE}" type="presParOf" srcId="{ACCC6815-96CD-F041-A6A9-895C0E390F42}" destId="{BADE96A4-09EA-C743-8D91-DBBE7D0E4C91}" srcOrd="2" destOrd="0" presId="urn:microsoft.com/office/officeart/2005/8/layout/radial6"/>
    <dgm:cxn modelId="{8E8E2215-1162-DF4E-A731-A3A9710F8970}" type="presParOf" srcId="{ACCC6815-96CD-F041-A6A9-895C0E390F42}" destId="{B810346C-338D-D44C-998A-2B193C542BBD}" srcOrd="3" destOrd="0" presId="urn:microsoft.com/office/officeart/2005/8/layout/radial6"/>
    <dgm:cxn modelId="{F4C3C3E4-24B2-3747-9276-7D8E210C58FF}" type="presParOf" srcId="{ACCC6815-96CD-F041-A6A9-895C0E390F42}" destId="{64E03EC6-54E9-F640-BB33-D62B32E15181}" srcOrd="4" destOrd="0" presId="urn:microsoft.com/office/officeart/2005/8/layout/radial6"/>
    <dgm:cxn modelId="{F04EEA8C-CC26-E646-AE77-303E97664015}" type="presParOf" srcId="{ACCC6815-96CD-F041-A6A9-895C0E390F42}" destId="{2A3ED66C-72B6-254A-84F6-844069F5FBCF}" srcOrd="5" destOrd="0" presId="urn:microsoft.com/office/officeart/2005/8/layout/radial6"/>
    <dgm:cxn modelId="{A047C32E-98FE-D74B-8C6C-D679BE0DAD2E}" type="presParOf" srcId="{ACCC6815-96CD-F041-A6A9-895C0E390F42}" destId="{FACC62D1-597F-9443-8DEE-6A0947FC4670}" srcOrd="6" destOrd="0" presId="urn:microsoft.com/office/officeart/2005/8/layout/radial6"/>
    <dgm:cxn modelId="{63ED3C85-F88C-0B4B-9B4F-D8506D7816B2}" type="presParOf" srcId="{ACCC6815-96CD-F041-A6A9-895C0E390F42}" destId="{BBB803F5-B511-D742-9B98-CE7524AABB24}" srcOrd="7" destOrd="0" presId="urn:microsoft.com/office/officeart/2005/8/layout/radial6"/>
    <dgm:cxn modelId="{AFB6C942-7C5F-7940-BFB4-8D50607BEAFA}" type="presParOf" srcId="{ACCC6815-96CD-F041-A6A9-895C0E390F42}" destId="{CB7905FB-D2A2-5E48-9885-358638AA5FC3}" srcOrd="8" destOrd="0" presId="urn:microsoft.com/office/officeart/2005/8/layout/radial6"/>
    <dgm:cxn modelId="{F2BE6519-B2DF-4C4D-BEC5-1532CC644BDE}" type="presParOf" srcId="{ACCC6815-96CD-F041-A6A9-895C0E390F42}" destId="{839D4542-27ED-4E4B-AA84-EB2195C9F134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57FAF2-9FEA-44C7-B2F1-952C38BCFF9E}">
      <dsp:nvSpPr>
        <dsp:cNvPr id="0" name=""/>
        <dsp:cNvSpPr/>
      </dsp:nvSpPr>
      <dsp:spPr>
        <a:xfrm rot="5400000">
          <a:off x="-519581" y="519581"/>
          <a:ext cx="3463875" cy="242471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Year 1</a:t>
          </a:r>
          <a:endParaRPr lang="en-GB" sz="4000" kern="1200" dirty="0"/>
        </a:p>
      </dsp:txBody>
      <dsp:txXfrm rot="-5400000">
        <a:off x="1" y="1212355"/>
        <a:ext cx="2424712" cy="1039163"/>
      </dsp:txXfrm>
    </dsp:sp>
    <dsp:sp modelId="{13FC9425-E068-425E-8643-080B9676A1A5}">
      <dsp:nvSpPr>
        <dsp:cNvPr id="0" name=""/>
        <dsp:cNvSpPr/>
      </dsp:nvSpPr>
      <dsp:spPr>
        <a:xfrm rot="5400000">
          <a:off x="5318996" y="-2891346"/>
          <a:ext cx="2251519" cy="80400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Increase rescue/military sales team by one person and make </a:t>
          </a:r>
          <a:r>
            <a:rPr lang="en-US" sz="2100" kern="1200" dirty="0" smtClean="0">
              <a:solidFill>
                <a:srgbClr val="FF0000"/>
              </a:solidFill>
            </a:rPr>
            <a:t>two production operatives redundant</a:t>
          </a:r>
          <a:r>
            <a:rPr lang="en-US" sz="2100" kern="1200" dirty="0" smtClean="0"/>
            <a:t>	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Review the </a:t>
          </a:r>
          <a:r>
            <a:rPr lang="en-US" sz="2100" kern="1200" dirty="0" err="1" smtClean="0"/>
            <a:t>SeaSpray</a:t>
          </a:r>
          <a:r>
            <a:rPr lang="en-US" sz="2100" kern="1200" dirty="0" smtClean="0"/>
            <a:t>  and Seahorse markets and target other groups of potential customer in order to develop sales strategy</a:t>
          </a:r>
          <a:endParaRPr lang="th-TH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rgbClr val="FF0000"/>
              </a:solidFill>
            </a:rPr>
            <a:t>Spend  15 000GBP on media to better position our products publicly – TV ads, campaigns, attend exhibitions.</a:t>
          </a:r>
          <a:endParaRPr lang="th-TH" sz="2100" kern="1200" dirty="0">
            <a:solidFill>
              <a:srgbClr val="FF0000"/>
            </a:solidFill>
          </a:endParaRPr>
        </a:p>
      </dsp:txBody>
      <dsp:txXfrm rot="-5400000">
        <a:off x="2424712" y="112848"/>
        <a:ext cx="7930177" cy="2031699"/>
      </dsp:txXfrm>
    </dsp:sp>
    <dsp:sp modelId="{51E838C3-2D6B-4FF3-8111-1411B89F910F}">
      <dsp:nvSpPr>
        <dsp:cNvPr id="0" name=""/>
        <dsp:cNvSpPr/>
      </dsp:nvSpPr>
      <dsp:spPr>
        <a:xfrm rot="5400000">
          <a:off x="-519581" y="3707568"/>
          <a:ext cx="3463875" cy="242471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Year 2</a:t>
          </a:r>
          <a:endParaRPr lang="en-GB" sz="4000" kern="1200" dirty="0"/>
        </a:p>
      </dsp:txBody>
      <dsp:txXfrm rot="-5400000">
        <a:off x="1" y="4400342"/>
        <a:ext cx="2424712" cy="1039163"/>
      </dsp:txXfrm>
    </dsp:sp>
    <dsp:sp modelId="{D16BE0FD-E83E-416F-A292-9C5CE38C0803}">
      <dsp:nvSpPr>
        <dsp:cNvPr id="0" name=""/>
        <dsp:cNvSpPr/>
      </dsp:nvSpPr>
      <dsp:spPr>
        <a:xfrm rot="5400000">
          <a:off x="5318996" y="293703"/>
          <a:ext cx="2251519" cy="80400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Identify enhancements for customer requirements  and their costs – </a:t>
          </a:r>
          <a:r>
            <a:rPr lang="en-US" sz="2100" kern="1200" dirty="0" smtClean="0">
              <a:solidFill>
                <a:srgbClr val="FF0000"/>
              </a:solidFill>
            </a:rPr>
            <a:t>invest 45 000 GBP on technology</a:t>
          </a:r>
          <a:endParaRPr lang="en-GB" sz="2100" kern="1200" dirty="0">
            <a:solidFill>
              <a:srgbClr val="FF0000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Continue new user groups identification</a:t>
          </a:r>
          <a:endParaRPr lang="th-TH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rgbClr val="FF0000"/>
              </a:solidFill>
            </a:rPr>
            <a:t>Invest 55 000 GBP on marketing  </a:t>
          </a:r>
          <a:endParaRPr lang="th-TH" sz="2100" kern="1200" dirty="0">
            <a:solidFill>
              <a:srgbClr val="FF0000"/>
            </a:solidFill>
          </a:endParaRPr>
        </a:p>
      </dsp:txBody>
      <dsp:txXfrm rot="-5400000">
        <a:off x="2424712" y="3297897"/>
        <a:ext cx="7930177" cy="20316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631D3B-D989-46E8-8892-5AB347A6537E}">
      <dsp:nvSpPr>
        <dsp:cNvPr id="0" name=""/>
        <dsp:cNvSpPr/>
      </dsp:nvSpPr>
      <dsp:spPr>
        <a:xfrm rot="5400000">
          <a:off x="-351424" y="353169"/>
          <a:ext cx="2342827" cy="163997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Year 3</a:t>
          </a:r>
          <a:endParaRPr lang="en-GB" sz="4300" kern="1200" dirty="0"/>
        </a:p>
      </dsp:txBody>
      <dsp:txXfrm rot="-5400000">
        <a:off x="1" y="821735"/>
        <a:ext cx="1639979" cy="702848"/>
      </dsp:txXfrm>
    </dsp:sp>
    <dsp:sp modelId="{C1D9B7CB-B431-484D-B04E-CBB373744788}">
      <dsp:nvSpPr>
        <dsp:cNvPr id="0" name=""/>
        <dsp:cNvSpPr/>
      </dsp:nvSpPr>
      <dsp:spPr>
        <a:xfrm rot="5400000">
          <a:off x="5290970" y="-3650991"/>
          <a:ext cx="1522837" cy="88248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Evaluate customer feedback on the recently implemented technology</a:t>
          </a: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Further identify new enhancements – </a:t>
          </a:r>
          <a:r>
            <a:rPr lang="en-US" sz="1900" kern="1200" dirty="0" smtClean="0">
              <a:solidFill>
                <a:srgbClr val="FF0000"/>
              </a:solidFill>
            </a:rPr>
            <a:t>invest 60 000 GBP on technology</a:t>
          </a:r>
          <a:endParaRPr lang="th-TH" sz="1900" kern="1200" dirty="0">
            <a:solidFill>
              <a:srgbClr val="FF0000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Review sales strategy and evaluate against sales trend</a:t>
          </a:r>
          <a:endParaRPr lang="th-T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solidFill>
                <a:srgbClr val="FF0000"/>
              </a:solidFill>
            </a:rPr>
            <a:t>Invest further 37 000 GBP on marketing</a:t>
          </a:r>
          <a:endParaRPr lang="th-TH" sz="1900" kern="1200" dirty="0">
            <a:solidFill>
              <a:srgbClr val="FF0000"/>
            </a:solidFill>
          </a:endParaRPr>
        </a:p>
      </dsp:txBody>
      <dsp:txXfrm rot="-5400000">
        <a:off x="1639979" y="74339"/>
        <a:ext cx="8750481" cy="1374159"/>
      </dsp:txXfrm>
    </dsp:sp>
    <dsp:sp modelId="{08C36838-E4CC-42FC-9BA5-43C688B70E9F}">
      <dsp:nvSpPr>
        <dsp:cNvPr id="0" name=""/>
        <dsp:cNvSpPr/>
      </dsp:nvSpPr>
      <dsp:spPr>
        <a:xfrm rot="5400000">
          <a:off x="-351424" y="2507410"/>
          <a:ext cx="2342827" cy="163997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Year 4</a:t>
          </a:r>
          <a:endParaRPr lang="en-GB" sz="4300" kern="1200" dirty="0"/>
        </a:p>
      </dsp:txBody>
      <dsp:txXfrm rot="-5400000">
        <a:off x="1" y="2975976"/>
        <a:ext cx="1639979" cy="702848"/>
      </dsp:txXfrm>
    </dsp:sp>
    <dsp:sp modelId="{AB1B63F7-AD52-4943-891D-181DBFDC642D}">
      <dsp:nvSpPr>
        <dsp:cNvPr id="0" name=""/>
        <dsp:cNvSpPr/>
      </dsp:nvSpPr>
      <dsp:spPr>
        <a:xfrm rot="5400000">
          <a:off x="5290970" y="-1495005"/>
          <a:ext cx="1522837" cy="88248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Review sales strategy</a:t>
          </a: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solidFill>
                <a:srgbClr val="FF0000"/>
              </a:solidFill>
            </a:rPr>
            <a:t>Invest further  35 500 GBP on marketing </a:t>
          </a:r>
          <a:endParaRPr lang="th-TH" sz="1900" kern="1200" dirty="0">
            <a:solidFill>
              <a:srgbClr val="FF0000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solidFill>
                <a:srgbClr val="FF0000"/>
              </a:solidFill>
            </a:rPr>
            <a:t>Invest 22 500 GBP on Technology </a:t>
          </a:r>
          <a:r>
            <a:rPr lang="en-US" sz="1900" kern="1200" dirty="0" smtClean="0"/>
            <a:t>– in reference to customer feedback on past enhancements</a:t>
          </a:r>
          <a:endParaRPr lang="th-TH" sz="1900" kern="1200" dirty="0"/>
        </a:p>
      </dsp:txBody>
      <dsp:txXfrm rot="-5400000">
        <a:off x="1639979" y="2230325"/>
        <a:ext cx="8750481" cy="1374159"/>
      </dsp:txXfrm>
    </dsp:sp>
    <dsp:sp modelId="{349BA965-8644-4533-BA30-ED40D982CBDB}">
      <dsp:nvSpPr>
        <dsp:cNvPr id="0" name=""/>
        <dsp:cNvSpPr/>
      </dsp:nvSpPr>
      <dsp:spPr>
        <a:xfrm rot="5400000">
          <a:off x="-351424" y="4661651"/>
          <a:ext cx="2342827" cy="163997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Year 5</a:t>
          </a:r>
          <a:endParaRPr lang="en-GB" sz="4300" kern="1200" dirty="0"/>
        </a:p>
      </dsp:txBody>
      <dsp:txXfrm rot="-5400000">
        <a:off x="1" y="5130217"/>
        <a:ext cx="1639979" cy="702848"/>
      </dsp:txXfrm>
    </dsp:sp>
    <dsp:sp modelId="{D8DFC9EB-EB4B-4697-91DE-5B33C743E6A0}">
      <dsp:nvSpPr>
        <dsp:cNvPr id="0" name=""/>
        <dsp:cNvSpPr/>
      </dsp:nvSpPr>
      <dsp:spPr>
        <a:xfrm rot="5400000">
          <a:off x="5290970" y="659235"/>
          <a:ext cx="1522837" cy="88248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solidFill>
                <a:srgbClr val="FF0000"/>
              </a:solidFill>
            </a:rPr>
            <a:t>Invest  17 500 GBP on marketing, </a:t>
          </a:r>
          <a:r>
            <a:rPr lang="en-US" sz="1900" kern="1200" dirty="0" smtClean="0"/>
            <a:t>increase intensity in successful groups </a:t>
          </a: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solidFill>
                <a:srgbClr val="FF0000"/>
              </a:solidFill>
            </a:rPr>
            <a:t>Invest 22 500 GBP on Technology </a:t>
          </a:r>
          <a:r>
            <a:rPr lang="en-US" sz="1900" kern="1200" dirty="0" smtClean="0"/>
            <a:t>– in reference to customer feedback on past enhancements</a:t>
          </a:r>
          <a:endParaRPr lang="th-T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Evaluate business strategy – assess success and rooms for improvements</a:t>
          </a:r>
          <a:endParaRPr lang="th-TH" sz="1900" kern="1200" dirty="0"/>
        </a:p>
      </dsp:txBody>
      <dsp:txXfrm rot="-5400000">
        <a:off x="1639979" y="4384566"/>
        <a:ext cx="8750481" cy="13741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9D4542-27ED-4E4B-AA84-EB2195C9F134}">
      <dsp:nvSpPr>
        <dsp:cNvPr id="0" name=""/>
        <dsp:cNvSpPr/>
      </dsp:nvSpPr>
      <dsp:spPr>
        <a:xfrm>
          <a:off x="2774009" y="933772"/>
          <a:ext cx="6186780" cy="6186780"/>
        </a:xfrm>
        <a:prstGeom prst="blockArc">
          <a:avLst>
            <a:gd name="adj1" fmla="val 9000000"/>
            <a:gd name="adj2" fmla="val 16200000"/>
            <a:gd name="adj3" fmla="val 464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CC62D1-597F-9443-8DEE-6A0947FC4670}">
      <dsp:nvSpPr>
        <dsp:cNvPr id="0" name=""/>
        <dsp:cNvSpPr/>
      </dsp:nvSpPr>
      <dsp:spPr>
        <a:xfrm>
          <a:off x="2774009" y="933772"/>
          <a:ext cx="6186780" cy="6186780"/>
        </a:xfrm>
        <a:prstGeom prst="blockArc">
          <a:avLst>
            <a:gd name="adj1" fmla="val 1800000"/>
            <a:gd name="adj2" fmla="val 9000000"/>
            <a:gd name="adj3" fmla="val 464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10346C-338D-D44C-998A-2B193C542BBD}">
      <dsp:nvSpPr>
        <dsp:cNvPr id="0" name=""/>
        <dsp:cNvSpPr/>
      </dsp:nvSpPr>
      <dsp:spPr>
        <a:xfrm>
          <a:off x="2774009" y="933772"/>
          <a:ext cx="6186780" cy="6186780"/>
        </a:xfrm>
        <a:prstGeom prst="blockArc">
          <a:avLst>
            <a:gd name="adj1" fmla="val 16200000"/>
            <a:gd name="adj2" fmla="val 1800000"/>
            <a:gd name="adj3" fmla="val 464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B6B323-A9F9-A347-AF3F-66A766270CC8}">
      <dsp:nvSpPr>
        <dsp:cNvPr id="0" name=""/>
        <dsp:cNvSpPr/>
      </dsp:nvSpPr>
      <dsp:spPr>
        <a:xfrm>
          <a:off x="4443524" y="2603287"/>
          <a:ext cx="2847751" cy="2847751"/>
        </a:xfrm>
        <a:prstGeom prst="ellipse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CSR</a:t>
          </a:r>
          <a:endParaRPr lang="en-US" sz="6500" kern="1200" dirty="0"/>
        </a:p>
      </dsp:txBody>
      <dsp:txXfrm>
        <a:off x="4860567" y="3020330"/>
        <a:ext cx="2013665" cy="2013665"/>
      </dsp:txXfrm>
    </dsp:sp>
    <dsp:sp modelId="{A0526566-0EC7-4F4B-9F34-245B9B2821CE}">
      <dsp:nvSpPr>
        <dsp:cNvPr id="0" name=""/>
        <dsp:cNvSpPr/>
      </dsp:nvSpPr>
      <dsp:spPr>
        <a:xfrm>
          <a:off x="4870686" y="-2459"/>
          <a:ext cx="1993426" cy="2015991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Social Sustainability</a:t>
          </a:r>
          <a:endParaRPr lang="en-US" sz="1600" kern="1200" dirty="0"/>
        </a:p>
      </dsp:txBody>
      <dsp:txXfrm>
        <a:off x="5162616" y="292776"/>
        <a:ext cx="1409566" cy="1425521"/>
      </dsp:txXfrm>
    </dsp:sp>
    <dsp:sp modelId="{64E03EC6-54E9-F640-BB33-D62B32E15181}">
      <dsp:nvSpPr>
        <dsp:cNvPr id="0" name=""/>
        <dsp:cNvSpPr/>
      </dsp:nvSpPr>
      <dsp:spPr>
        <a:xfrm>
          <a:off x="7487492" y="4541263"/>
          <a:ext cx="1993426" cy="1993426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Environmental Sustainability</a:t>
          </a:r>
          <a:endParaRPr lang="en-US" sz="1600" kern="1200" dirty="0"/>
        </a:p>
      </dsp:txBody>
      <dsp:txXfrm>
        <a:off x="7779422" y="4833193"/>
        <a:ext cx="1409566" cy="1409566"/>
      </dsp:txXfrm>
    </dsp:sp>
    <dsp:sp modelId="{BBB803F5-B511-D742-9B98-CE7524AABB24}">
      <dsp:nvSpPr>
        <dsp:cNvPr id="0" name=""/>
        <dsp:cNvSpPr/>
      </dsp:nvSpPr>
      <dsp:spPr>
        <a:xfrm>
          <a:off x="2253881" y="4541263"/>
          <a:ext cx="1993426" cy="1993426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Economic sustainability</a:t>
          </a:r>
          <a:endParaRPr lang="en-US" sz="1600" kern="1200" dirty="0"/>
        </a:p>
      </dsp:txBody>
      <dsp:txXfrm>
        <a:off x="2545811" y="4833193"/>
        <a:ext cx="1409566" cy="14095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86ADDD4-0EC2-4342-9AC1-87053060D0A1}" type="datetime1">
              <a:rPr lang="en-US"/>
              <a:pPr/>
              <a:t>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1608B6-5A29-411B-9205-34E1E4121A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4501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6A5F2-F0A9-4859-8D8A-BADE3F98B1CA}" type="datetime1">
              <a:rPr lang="en-US"/>
              <a:pPr/>
              <a:t>2/9/2012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6F00AC8-CDFD-4FDB-94D1-8BA569F233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8855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D1CD87A-4DE2-4118-B41D-98921B003330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00AC8-CDFD-4FDB-94D1-8BA569F2331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CDE0BC9-4254-4F0E-99C7-77914B3E1C65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 believe this model is more sustainable for our</a:t>
            </a:r>
            <a:r>
              <a:rPr lang="en-GB" baseline="0" dirty="0" smtClean="0"/>
              <a:t> company</a:t>
            </a:r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00AC8-CDFD-4FDB-94D1-8BA569F2331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rPr>
              <a:t>Sponsorship is a strategic investment, in cash or in kind people or equipment), in an activity to access the exploitable commercial potential associated with the sponsored entity or event.</a:t>
            </a:r>
          </a:p>
          <a:p>
            <a:endParaRPr lang="en-GB" sz="1200" kern="1200" baseline="0" dirty="0" smtClean="0">
              <a:solidFill>
                <a:schemeClr val="tx1"/>
              </a:solidFill>
              <a:latin typeface="+mn-lt"/>
              <a:ea typeface="MS PGothic" pitchFamily="34" charset="-128"/>
              <a:cs typeface="ＭＳ Ｐゴシック" charset="0"/>
            </a:endParaRPr>
          </a:p>
          <a:p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rPr>
              <a:t>CRM involves a company’s promise to donate a certain amount of money to a </a:t>
            </a:r>
            <a:r>
              <a:rPr lang="en-GB" sz="1200" kern="1200" baseline="0" dirty="0" err="1" smtClean="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rPr>
              <a:t>nonprofit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rPr>
              <a:t> organization or to a social cause when consumers purchase the company’s products/services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rPr>
              <a:t>.</a:t>
            </a:r>
          </a:p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MS PGothic" pitchFamily="34" charset="-128"/>
              <a:cs typeface="ＭＳ Ｐゴシック" charset="0"/>
            </a:endParaRPr>
          </a:p>
          <a:p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rPr>
              <a:t>True philanthropy involves a firm’s making a contribution of money or kind (people or equipment) to a worthy cause simply because the firm wishes to be a good citizen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rPr>
              <a:t>without any expectation of a benefit tied to that effort</a:t>
            </a:r>
          </a:p>
          <a:p>
            <a:endParaRPr lang="en-GB" sz="1200" kern="1200" baseline="0" dirty="0" smtClean="0">
              <a:solidFill>
                <a:schemeClr val="tx1"/>
              </a:solidFill>
              <a:latin typeface="+mn-lt"/>
              <a:ea typeface="MS PGothic" pitchFamily="34" charset="-128"/>
              <a:cs typeface="ＭＳ Ｐゴシック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2BB5A0-B9F7-4C56-A88F-2064438F6187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Good things and effective practice that CSR</a:t>
            </a:r>
            <a:r>
              <a:rPr lang="en-US" baseline="0" dirty="0" smtClean="0"/>
              <a:t> should do.</a:t>
            </a:r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00AC8-CDFD-4FDB-94D1-8BA569F2331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dirty="0" smtClean="0"/>
              <a:t>For CSR,</a:t>
            </a:r>
            <a:r>
              <a:rPr lang="en-GB" baseline="0" dirty="0" smtClean="0"/>
              <a:t> t</a:t>
            </a:r>
            <a:r>
              <a:rPr lang="en-GB" dirty="0" smtClean="0"/>
              <a:t>he</a:t>
            </a:r>
            <a:r>
              <a:rPr lang="en-GB" baseline="0" dirty="0" smtClean="0"/>
              <a:t> </a:t>
            </a:r>
            <a:r>
              <a:rPr lang="en-GB" dirty="0" smtClean="0"/>
              <a:t>company's activities should benefit the society.</a:t>
            </a:r>
            <a:r>
              <a:rPr lang="en-GB" baseline="0" dirty="0" smtClean="0"/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en-GB" baseline="0" dirty="0" smtClean="0"/>
              <a:t>The </a:t>
            </a:r>
            <a:r>
              <a:rPr lang="en-GB" dirty="0" smtClean="0"/>
              <a:t>environmentally sustainable it means that the activities of the company should not harm the environment.</a:t>
            </a: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For</a:t>
            </a:r>
            <a:r>
              <a:rPr lang="en-US" baseline="0" dirty="0" smtClean="0"/>
              <a:t> environmental: </a:t>
            </a:r>
            <a:r>
              <a:rPr lang="en-US" dirty="0" smtClean="0"/>
              <a:t>Reduce fuel consumption, Reduce emission,</a:t>
            </a:r>
            <a:r>
              <a:rPr lang="en-US" baseline="0" dirty="0" smtClean="0"/>
              <a:t> </a:t>
            </a:r>
            <a:r>
              <a:rPr lang="en-US" dirty="0" smtClean="0"/>
              <a:t>Prevent spillage,</a:t>
            </a:r>
            <a:r>
              <a:rPr lang="en-US" baseline="0" dirty="0" smtClean="0"/>
              <a:t> </a:t>
            </a:r>
            <a:r>
              <a:rPr lang="en-US" dirty="0" smtClean="0"/>
              <a:t>Use Biodiesel fuel (burn efficiently and reduces emissions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Local suppliers,</a:t>
            </a:r>
            <a:r>
              <a:rPr lang="en-US" baseline="0" dirty="0" smtClean="0"/>
              <a:t> </a:t>
            </a:r>
            <a:r>
              <a:rPr lang="en-US" dirty="0" smtClean="0"/>
              <a:t>Quiet waterways (reduce noise pollution)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For social:</a:t>
            </a:r>
            <a:r>
              <a:rPr lang="en-US" baseline="0" dirty="0" smtClean="0"/>
              <a:t> </a:t>
            </a:r>
            <a:r>
              <a:rPr lang="en-US" dirty="0" smtClean="0"/>
              <a:t>Boating customers were educated about the environment benefits (brochure) 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For economic: Partnership with government regulators and non-profit organisations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911ED45-82F4-472F-BDB2-6F616E2ADC43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</a:t>
            </a:r>
            <a:r>
              <a:rPr lang="en-US" baseline="0" dirty="0" smtClean="0"/>
              <a:t> we suggest the company to do:</a:t>
            </a:r>
          </a:p>
          <a:p>
            <a:endParaRPr lang="en-US" baseline="0" dirty="0" smtClean="0"/>
          </a:p>
          <a:p>
            <a:r>
              <a:rPr lang="en-US" baseline="0" dirty="0" smtClean="0"/>
              <a:t>- Borrow and provide boats for racing and local clubs events/activities.</a:t>
            </a:r>
          </a:p>
          <a:p>
            <a:r>
              <a:rPr lang="en-US" baseline="0" dirty="0" smtClean="0"/>
              <a:t>- Trying to create positive image and build loyalty  customers when they were young</a:t>
            </a:r>
          </a:p>
          <a:p>
            <a:r>
              <a:rPr lang="en-US" baseline="0" dirty="0" smtClean="0"/>
              <a:t>- Help redundant to find job.</a:t>
            </a:r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00AC8-CDFD-4FDB-94D1-8BA569F2331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 Improving the process (e.g.</a:t>
            </a:r>
            <a:r>
              <a:rPr lang="en-US" baseline="0" dirty="0" smtClean="0"/>
              <a:t> through lean / Six Sigma)</a:t>
            </a:r>
          </a:p>
          <a:p>
            <a:pPr>
              <a:buFontTx/>
              <a:buChar char="-"/>
            </a:pPr>
            <a:r>
              <a:rPr lang="en-US" dirty="0" smtClean="0"/>
              <a:t> Design</a:t>
            </a:r>
            <a:r>
              <a:rPr lang="en-US" baseline="0" dirty="0" smtClean="0"/>
              <a:t> more fuel efficiency engine to reduce </a:t>
            </a:r>
            <a:r>
              <a:rPr lang="en-US" dirty="0" smtClean="0"/>
              <a:t>fuel consumption </a:t>
            </a:r>
            <a:r>
              <a:rPr lang="en-US" baseline="0" dirty="0" smtClean="0"/>
              <a:t>and use more recyclable materials when constructing the boat</a:t>
            </a:r>
          </a:p>
          <a:p>
            <a:pPr>
              <a:buFontTx/>
              <a:buChar char="-"/>
            </a:pPr>
            <a:r>
              <a:rPr lang="en-US" baseline="0" dirty="0" smtClean="0"/>
              <a:t> Offer a discount for purchasing new fuel efficiency boat when customers trade-in their old boats to attract customers to consume it. Company might be able to recycle the old components. </a:t>
            </a:r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00AC8-CDFD-4FDB-94D1-8BA569F2331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spcBef>
                <a:spcPct val="0"/>
              </a:spcBef>
              <a:buFontTx/>
              <a:buNone/>
            </a:pPr>
            <a:r>
              <a:rPr lang="en-US" dirty="0" smtClean="0"/>
              <a:t>Recycle</a:t>
            </a:r>
            <a:r>
              <a:rPr lang="en-US" baseline="0" dirty="0" smtClean="0"/>
              <a:t> the components can save the costs of production. In long term, the saving may be able to use in </a:t>
            </a:r>
            <a:r>
              <a:rPr lang="en-US" sz="1200" b="1" dirty="0" smtClean="0"/>
              <a:t>Sponsorship, C</a:t>
            </a:r>
            <a:r>
              <a:rPr lang="en-US" sz="1200" b="0" dirty="0" smtClean="0"/>
              <a:t>RM</a:t>
            </a:r>
            <a:r>
              <a:rPr lang="en-US" sz="1200" b="0" baseline="0" dirty="0" smtClean="0"/>
              <a:t> or </a:t>
            </a:r>
            <a:r>
              <a:rPr lang="en-US" sz="1200" b="1" dirty="0" smtClean="0"/>
              <a:t>Philanthropy</a:t>
            </a:r>
            <a:r>
              <a:rPr lang="en-US" sz="1200" dirty="0" smtClean="0"/>
              <a:t> </a:t>
            </a:r>
            <a:endParaRPr lang="en-US" dirty="0" smtClean="0"/>
          </a:p>
          <a:p>
            <a:pPr marL="171450" indent="-171450" eaLnBrk="1" hangingPunct="1">
              <a:spcBef>
                <a:spcPct val="0"/>
              </a:spcBef>
              <a:buFontTx/>
              <a:buNone/>
            </a:pPr>
            <a:endParaRPr lang="en-US" dirty="0" smtClean="0"/>
          </a:p>
          <a:p>
            <a:pPr marL="171450" indent="-171450" eaLnBrk="1" hangingPunct="1">
              <a:spcBef>
                <a:spcPct val="0"/>
              </a:spcBef>
              <a:buFontTx/>
              <a:buNone/>
            </a:pPr>
            <a:r>
              <a:rPr lang="en-US" dirty="0" smtClean="0"/>
              <a:t>Share and transfer knowledge</a:t>
            </a:r>
            <a:r>
              <a:rPr lang="en-US" baseline="0" dirty="0" smtClean="0"/>
              <a:t>:</a:t>
            </a:r>
            <a:endParaRPr lang="en-US" dirty="0" smtClean="0"/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US" dirty="0" smtClean="0"/>
              <a:t>Lower cost of productions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US" dirty="0" smtClean="0"/>
              <a:t>Higher sales </a:t>
            </a:r>
            <a:r>
              <a:rPr lang="en-US" dirty="0" smtClean="0">
                <a:sym typeface="Wingdings" pitchFamily="2" charset="2"/>
              </a:rPr>
              <a:t> decrease in inventory</a:t>
            </a:r>
            <a:endParaRPr lang="en-US" dirty="0" smtClean="0"/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en-US" dirty="0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FFCFBD-7954-4053-AE6A-468DEA2C197E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23388" y="241300"/>
            <a:ext cx="3030537" cy="84709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41300"/>
            <a:ext cx="89423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286000"/>
            <a:ext cx="5156200" cy="665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86000"/>
            <a:ext cx="5156200" cy="665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Palatino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36125" y="254000"/>
            <a:ext cx="3140075" cy="8686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5900" y="254000"/>
            <a:ext cx="9267825" cy="8686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Palatino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10261600" y="241300"/>
            <a:ext cx="2514600" cy="9283700"/>
            <a:chOff x="0" y="0"/>
            <a:chExt cx="1584" cy="5848"/>
          </a:xfrm>
        </p:grpSpPr>
        <p:sp>
          <p:nvSpPr>
            <p:cNvPr id="2" name="Rectangle 2"/>
            <p:cNvSpPr>
              <a:spLocks/>
            </p:cNvSpPr>
            <p:nvPr/>
          </p:nvSpPr>
          <p:spPr bwMode="auto">
            <a:xfrm>
              <a:off x="0" y="1568"/>
              <a:ext cx="1584" cy="4280"/>
            </a:xfrm>
            <a:prstGeom prst="rect">
              <a:avLst/>
            </a:prstGeom>
            <a:solidFill>
              <a:srgbClr val="EDB600">
                <a:alpha val="85097"/>
              </a:srgbClr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4300">
                  <a:solidFill>
                    <a:srgbClr val="FFFFFF"/>
                  </a:solidFill>
                  <a:ea typeface="MS PGothic" pitchFamily="34" charset="-128"/>
                </a:rPr>
                <a:t> </a:t>
              </a:r>
            </a:p>
          </p:txBody>
        </p:sp>
        <p:sp>
          <p:nvSpPr>
            <p:cNvPr id="1029" name="Rectangle 3"/>
            <p:cNvSpPr>
              <a:spLocks/>
            </p:cNvSpPr>
            <p:nvPr/>
          </p:nvSpPr>
          <p:spPr bwMode="auto">
            <a:xfrm>
              <a:off x="0" y="0"/>
              <a:ext cx="1584" cy="1576"/>
            </a:xfrm>
            <a:prstGeom prst="rect">
              <a:avLst/>
            </a:prstGeom>
            <a:solidFill>
              <a:srgbClr val="4883C4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41300"/>
            <a:ext cx="10033000" cy="2501900"/>
          </a:xfrm>
          <a:prstGeom prst="rect">
            <a:avLst/>
          </a:prstGeom>
          <a:solidFill>
            <a:srgbClr val="75C22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hdr="0" ftr="0" dt="0"/>
  <p:txStyles>
    <p:titleStyle>
      <a:lvl1pPr marL="239713" indent="-239713" algn="l" rtl="0" eaLnBrk="0" fontAlgn="base" hangingPunct="0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+mj-lt"/>
          <a:ea typeface="+mj-ea"/>
          <a:cs typeface="+mj-cs"/>
          <a:sym typeface="Futura" charset="0"/>
        </a:defRPr>
      </a:lvl1pPr>
      <a:lvl2pPr marL="239713" indent="-239713" algn="l" rtl="0" eaLnBrk="0" fontAlgn="base" hangingPunct="0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2pPr>
      <a:lvl3pPr marL="239713" indent="-239713" algn="l" rtl="0" eaLnBrk="0" fontAlgn="base" hangingPunct="0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3pPr>
      <a:lvl4pPr marL="239713" indent="-239713" algn="l" rtl="0" eaLnBrk="0" fontAlgn="base" hangingPunct="0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4pPr>
      <a:lvl5pPr marL="239713" indent="-239713" algn="l" rtl="0" eaLnBrk="0" fontAlgn="base" hangingPunct="0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5pPr>
      <a:lvl6pPr marL="696913" indent="-239713" algn="l" rtl="0" fontAlgn="base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6pPr>
      <a:lvl7pPr marL="1154113" indent="-239713" algn="l" rtl="0" fontAlgn="base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7pPr>
      <a:lvl8pPr marL="1611313" indent="-239713" algn="l" rtl="0" fontAlgn="base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8pPr>
      <a:lvl9pPr marL="2068513" indent="-239713" algn="l" rtl="0" fontAlgn="base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15900" y="254000"/>
            <a:ext cx="12560300" cy="1905000"/>
          </a:xfrm>
          <a:prstGeom prst="rect">
            <a:avLst/>
          </a:prstGeom>
          <a:solidFill>
            <a:srgbClr val="7249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Futura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286000"/>
            <a:ext cx="10464800" cy="665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Palatino" charset="0"/>
              </a:rPr>
              <a:t>Click to edit Master text styles</a:t>
            </a:r>
          </a:p>
          <a:p>
            <a:pPr lvl="1"/>
            <a:r>
              <a:rPr lang="en-US">
                <a:sym typeface="Palatino" charset="0"/>
              </a:rPr>
              <a:t>Second level</a:t>
            </a:r>
          </a:p>
          <a:p>
            <a:pPr lvl="2"/>
            <a:r>
              <a:rPr lang="en-US">
                <a:sym typeface="Palatino" charset="0"/>
              </a:rPr>
              <a:t>Third level</a:t>
            </a:r>
          </a:p>
          <a:p>
            <a:pPr lvl="3"/>
            <a:r>
              <a:rPr lang="en-US">
                <a:sym typeface="Palatino" charset="0"/>
              </a:rPr>
              <a:t>Fourth level</a:t>
            </a:r>
          </a:p>
          <a:p>
            <a:pPr lvl="4"/>
            <a:r>
              <a:rPr lang="en-US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+mj-lt"/>
          <a:ea typeface="+mj-ea"/>
          <a:cs typeface="+mj-cs"/>
          <a:sym typeface="Futura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llenbaker.net/csr/definition.php" TargetMode="External"/><Relationship Id="rId2" Type="http://schemas.openxmlformats.org/officeDocument/2006/relationships/hyperlink" Target="http://www.article13.com/A13_ContentList.asp?strAction=GetPublication&amp;PNID=1363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0" indent="0" eaLnBrk="1" hangingPunct="1">
              <a:defRPr/>
            </a:pPr>
            <a:r>
              <a:rPr lang="en-US" sz="7200" dirty="0" smtClean="0"/>
              <a:t>Corporate Social Responsibility</a:t>
            </a:r>
          </a:p>
        </p:txBody>
      </p:sp>
      <p:sp>
        <p:nvSpPr>
          <p:cNvPr id="16386" name="Rectangle 2"/>
          <p:cNvSpPr>
            <a:spLocks/>
          </p:cNvSpPr>
          <p:nvPr/>
        </p:nvSpPr>
        <p:spPr bwMode="auto">
          <a:xfrm>
            <a:off x="7810500" y="1936750"/>
            <a:ext cx="2425700" cy="143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>
                <a:solidFill>
                  <a:schemeClr val="tx1"/>
                </a:solidFill>
                <a:ea typeface="MS PGothic" pitchFamily="34" charset="-128"/>
              </a:rPr>
              <a:t>Team: B2</a:t>
            </a:r>
          </a:p>
          <a:p>
            <a:endParaRPr lang="en-US">
              <a:solidFill>
                <a:schemeClr val="tx1"/>
              </a:solidFill>
              <a:ea typeface="MS PGothic" pitchFamily="34" charset="-128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11500" y="2743200"/>
            <a:ext cx="7002463" cy="681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69752" y="2428528"/>
          <a:ext cx="11734800" cy="7520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>
          <a:solidFill>
            <a:srgbClr val="FD9A00"/>
          </a:solidFill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CSR Categories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2542480"/>
            <a:ext cx="10464800" cy="665480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Sponsorship in races and clubs</a:t>
            </a:r>
          </a:p>
          <a:p>
            <a:pPr eaLnBrk="1" hangingPunct="1"/>
            <a:r>
              <a:rPr lang="en-US" dirty="0" smtClean="0"/>
              <a:t>Provide education about boats through establish Kids racing club</a:t>
            </a:r>
          </a:p>
          <a:p>
            <a:pPr eaLnBrk="1" hangingPunct="1"/>
            <a:r>
              <a:rPr lang="en-US" dirty="0" smtClean="0"/>
              <a:t>Support people that were made redundant 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1. Social Sustainability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2614613"/>
            <a:ext cx="10464800" cy="6654800"/>
          </a:xfrm>
        </p:spPr>
        <p:txBody>
          <a:bodyPr/>
          <a:lstStyle/>
          <a:p>
            <a:pPr marL="266700" indent="0" eaLnBrk="1" hangingPunct="1">
              <a:buFont typeface="Palatino" charset="0"/>
              <a:buNone/>
            </a:pPr>
            <a:endParaRPr lang="en-US" dirty="0" smtClean="0"/>
          </a:p>
          <a:p>
            <a:pPr marL="266700" indent="0" eaLnBrk="1" hangingPunct="1">
              <a:buFont typeface="Palatino" charset="0"/>
              <a:buNone/>
            </a:pPr>
            <a:endParaRPr lang="en-US" dirty="0" smtClean="0"/>
          </a:p>
          <a:p>
            <a:pPr marL="266700" indent="0" eaLnBrk="1" hangingPunct="1"/>
            <a:r>
              <a:rPr lang="en-US" dirty="0" smtClean="0"/>
              <a:t>Greening manufacturing processes</a:t>
            </a:r>
          </a:p>
          <a:p>
            <a:pPr marL="266700" indent="0" eaLnBrk="1" hangingPunct="1"/>
            <a:r>
              <a:rPr lang="en-US" dirty="0" smtClean="0"/>
              <a:t>Minimize wastes during the production   through R&amp;D</a:t>
            </a:r>
          </a:p>
          <a:p>
            <a:pPr marL="266700" indent="0" eaLnBrk="1" hangingPunct="1"/>
            <a:r>
              <a:rPr lang="en-US" dirty="0" smtClean="0"/>
              <a:t>Design environmental friendly products and services </a:t>
            </a:r>
          </a:p>
          <a:p>
            <a:pPr marL="266700" indent="0" eaLnBrk="1" hangingPunct="1"/>
            <a:r>
              <a:rPr lang="en-US" altLang="en-US" dirty="0" smtClean="0"/>
              <a:t>“</a:t>
            </a:r>
            <a:r>
              <a:rPr lang="en-US" dirty="0" smtClean="0"/>
              <a:t>Big cleaning day</a:t>
            </a:r>
            <a:r>
              <a:rPr lang="en-US" altLang="en-US" dirty="0" smtClean="0"/>
              <a:t>”</a:t>
            </a:r>
            <a:r>
              <a:rPr lang="en-US" dirty="0" smtClean="0"/>
              <a:t> - trade-in old boats</a:t>
            </a:r>
          </a:p>
          <a:p>
            <a:pPr marL="266700" indent="0" eaLnBrk="1" hangingPunct="1"/>
            <a:endParaRPr lang="en-US" dirty="0" smtClean="0"/>
          </a:p>
          <a:p>
            <a:pPr marL="266700" indent="0" eaLnBrk="1" hangingPunct="1"/>
            <a:endParaRPr lang="en-US" dirty="0" smtClean="0"/>
          </a:p>
          <a:p>
            <a:pPr marL="266700" indent="0" eaLnBrk="1" hangingPunct="1"/>
            <a:endParaRPr lang="en-US" dirty="0" smtClean="0"/>
          </a:p>
        </p:txBody>
      </p:sp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>
          <a:solidFill>
            <a:srgbClr val="FD9A00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6400" dirty="0" smtClean="0">
                <a:solidFill>
                  <a:srgbClr val="66008D"/>
                </a:solidFill>
              </a:rPr>
              <a:t>2. Environmental Sustainability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Recycling/ re-usage components of old boats from the inventory</a:t>
            </a:r>
          </a:p>
          <a:p>
            <a:pPr eaLnBrk="1" hangingPunct="1">
              <a:defRPr/>
            </a:pPr>
            <a:r>
              <a:rPr lang="en-US" dirty="0" smtClean="0"/>
              <a:t>Partnership with other organisations</a:t>
            </a:r>
          </a:p>
          <a:p>
            <a:pPr marL="266700" indent="0" eaLnBrk="1" hangingPunct="1">
              <a:buFont typeface="Palatino" charset="0"/>
              <a:buNone/>
              <a:defRPr/>
            </a:pPr>
            <a:r>
              <a:rPr lang="en-US" dirty="0" smtClean="0"/>
              <a:t>  </a:t>
            </a:r>
          </a:p>
          <a:p>
            <a:pPr eaLnBrk="1" hangingPunct="1">
              <a:buNone/>
              <a:defRPr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3. Economic Sustainability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3363913"/>
            <a:ext cx="5156200" cy="6296025"/>
          </a:xfrm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Sponsoring activities</a:t>
            </a:r>
          </a:p>
          <a:p>
            <a:pPr eaLnBrk="1" hangingPunct="1">
              <a:defRPr/>
            </a:pPr>
            <a:r>
              <a:rPr lang="en-US" dirty="0" smtClean="0"/>
              <a:t>Old boats trade-in</a:t>
            </a:r>
          </a:p>
          <a:p>
            <a:pPr eaLnBrk="1" hangingPunct="1">
              <a:defRPr/>
            </a:pPr>
            <a:r>
              <a:rPr lang="en-US" dirty="0" smtClean="0"/>
              <a:t>Environmental activities</a:t>
            </a:r>
          </a:p>
          <a:p>
            <a:pPr eaLnBrk="1" hangingPunct="1">
              <a:defRPr/>
            </a:pPr>
            <a:r>
              <a:rPr lang="en-US" dirty="0" smtClean="0"/>
              <a:t>Educational activities</a:t>
            </a:r>
          </a:p>
          <a:p>
            <a:pPr eaLnBrk="1" hangingPunct="1">
              <a:defRPr/>
            </a:pPr>
            <a:r>
              <a:rPr lang="en-US" dirty="0" smtClean="0"/>
              <a:t>Collaboration with other company</a:t>
            </a:r>
          </a:p>
          <a:p>
            <a:pPr eaLnBrk="1" hangingPunct="1">
              <a:defRPr/>
            </a:pPr>
            <a:r>
              <a:rPr lang="en-US" dirty="0" smtClean="0"/>
              <a:t>Utilization </a:t>
            </a:r>
            <a:r>
              <a:rPr lang="en-US" dirty="0" smtClean="0"/>
              <a:t>of technology and marketing investments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925" y="3292475"/>
            <a:ext cx="5156200" cy="6367463"/>
          </a:xfrm>
          <a:ln>
            <a:solidFill>
              <a:srgbClr val="FF66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Reduce inventory</a:t>
            </a:r>
          </a:p>
          <a:p>
            <a:pPr eaLnBrk="1" hangingPunct="1"/>
            <a:r>
              <a:rPr lang="en-US" dirty="0" smtClean="0"/>
              <a:t>Higher sales</a:t>
            </a:r>
          </a:p>
          <a:p>
            <a:pPr eaLnBrk="1" hangingPunct="1"/>
            <a:r>
              <a:rPr lang="en-US" dirty="0" smtClean="0"/>
              <a:t>Attract customers</a:t>
            </a:r>
          </a:p>
          <a:p>
            <a:pPr eaLnBrk="1" hangingPunct="1"/>
            <a:r>
              <a:rPr lang="en-US" dirty="0" smtClean="0"/>
              <a:t>Advertisements</a:t>
            </a:r>
          </a:p>
          <a:p>
            <a:pPr eaLnBrk="1" hangingPunct="1"/>
            <a:r>
              <a:rPr lang="en-US" dirty="0" smtClean="0"/>
              <a:t>Improve corporate image</a:t>
            </a:r>
          </a:p>
          <a:p>
            <a:pPr eaLnBrk="1" hangingPunct="1"/>
            <a:r>
              <a:rPr lang="en-US" dirty="0" smtClean="0"/>
              <a:t>Customer</a:t>
            </a:r>
            <a:r>
              <a:rPr lang="en-US" altLang="en-US" dirty="0" smtClean="0"/>
              <a:t>’</a:t>
            </a:r>
            <a:r>
              <a:rPr lang="en-US" dirty="0" smtClean="0"/>
              <a:t>s better attitude/perception toward the company</a:t>
            </a:r>
          </a:p>
          <a:p>
            <a:pPr eaLnBrk="1" hangingPunct="1"/>
            <a:r>
              <a:rPr lang="en-US" dirty="0" smtClean="0"/>
              <a:t>Alternative revenues</a:t>
            </a:r>
          </a:p>
          <a:p>
            <a:pPr eaLnBrk="1" hangingPunct="1"/>
            <a:endParaRPr lang="en-US" dirty="0" smtClean="0"/>
          </a:p>
        </p:txBody>
      </p:sp>
      <p:sp>
        <p:nvSpPr>
          <p:cNvPr id="6" name="Right Arrow 5"/>
          <p:cNvSpPr/>
          <p:nvPr/>
        </p:nvSpPr>
        <p:spPr bwMode="auto">
          <a:xfrm>
            <a:off x="5638800" y="5524500"/>
            <a:ext cx="1871663" cy="647700"/>
          </a:xfrm>
          <a:prstGeom prst="rightArrow">
            <a:avLst/>
          </a:prstGeom>
          <a:solidFill>
            <a:srgbClr val="418DD9">
              <a:alpha val="6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rgbClr val="ADADAD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01725" y="2428875"/>
            <a:ext cx="31686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  <a:ea typeface="ヒラギノ角ゴ ProN W3" charset="0"/>
                <a:cs typeface="ヒラギノ角ゴ ProN W3" charset="0"/>
              </a:rPr>
              <a:t>Inputs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89963" y="2440583"/>
            <a:ext cx="31686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  <a:ea typeface="ヒラギノ角ゴ ProN W3" charset="0"/>
                <a:cs typeface="ヒラギノ角ゴ ProN W3" charset="0"/>
              </a:rPr>
              <a:t>Outputs</a:t>
            </a:r>
          </a:p>
        </p:txBody>
      </p:sp>
      <p:sp>
        <p:nvSpPr>
          <p:cNvPr id="10" name="Rectangle 1"/>
          <p:cNvSpPr>
            <a:spLocks noGrp="1" noChangeArrowheads="1"/>
          </p:cNvSpPr>
          <p:nvPr>
            <p:ph type="title"/>
          </p:nvPr>
        </p:nvSpPr>
        <p:spPr>
          <a:solidFill>
            <a:srgbClr val="FD9A00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6400" dirty="0" smtClean="0">
                <a:solidFill>
                  <a:srgbClr val="66008D"/>
                </a:solidFill>
              </a:rPr>
              <a:t>Justification of CSR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286000"/>
            <a:ext cx="10464800" cy="6654800"/>
          </a:xfrm>
        </p:spPr>
        <p:txBody>
          <a:bodyPr/>
          <a:lstStyle/>
          <a:p>
            <a:pPr eaLnBrk="1" hangingPunct="1"/>
            <a:r>
              <a:rPr lang="en-US" dirty="0" smtClean="0"/>
              <a:t>When customer</a:t>
            </a:r>
            <a:r>
              <a:rPr lang="en-US" altLang="en-US" dirty="0" smtClean="0"/>
              <a:t>’</a:t>
            </a:r>
            <a:r>
              <a:rPr lang="en-US" dirty="0" smtClean="0"/>
              <a:t>s perception about the company CSR approach identifies with their personal beliefs, they are likely to support it.</a:t>
            </a:r>
          </a:p>
          <a:p>
            <a:pPr eaLnBrk="1" hangingPunct="1"/>
            <a:r>
              <a:rPr lang="en-US" dirty="0" smtClean="0"/>
              <a:t>In whole, CSR is a way for companies to do PR, improve their corporate image and increase sales.</a:t>
            </a:r>
          </a:p>
          <a:p>
            <a:pPr eaLnBrk="1" hangingPunct="1"/>
            <a:r>
              <a:rPr lang="en-US" dirty="0" smtClean="0"/>
              <a:t>Internally, CSR is a way to save money and reduce costs of production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662988" y="8909050"/>
            <a:ext cx="51847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latin typeface="+mn-lt"/>
                <a:ea typeface="ヒラギノ角ゴ ProN W3" charset="0"/>
                <a:cs typeface="ヒラギノ角ゴ ProN W3" charset="0"/>
              </a:rPr>
              <a:t>(</a:t>
            </a:r>
            <a:r>
              <a:rPr lang="en-US" sz="3200" dirty="0" err="1">
                <a:latin typeface="+mn-lt"/>
                <a:ea typeface="ヒラギノ角ゴ ProN W3" charset="0"/>
                <a:cs typeface="ヒラギノ角ゴ ProN W3" charset="0"/>
              </a:rPr>
              <a:t>Lii&amp;Lee</a:t>
            </a:r>
            <a:r>
              <a:rPr lang="en-US" sz="3200" dirty="0">
                <a:latin typeface="+mn-lt"/>
                <a:ea typeface="ヒラギノ角ゴ ProN W3" charset="0"/>
                <a:cs typeface="ヒラギノ角ゴ ProN W3" charset="0"/>
              </a:rPr>
              <a:t>, 2012)</a:t>
            </a:r>
            <a:endParaRPr lang="en-GB" sz="3200" dirty="0">
              <a:latin typeface="+mn-lt"/>
              <a:ea typeface="ヒラギノ角ゴ ProN W3" charset="0"/>
              <a:cs typeface="ヒラギノ角ゴ ProN W3" charset="0"/>
            </a:endParaRPr>
          </a:p>
          <a:p>
            <a:pPr>
              <a:defRPr/>
            </a:pPr>
            <a:endParaRPr lang="en-US" dirty="0"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Conclusion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25463" y="3190875"/>
            <a:ext cx="10464800" cy="6654800"/>
          </a:xfrm>
        </p:spPr>
        <p:txBody>
          <a:bodyPr/>
          <a:lstStyle/>
          <a:p>
            <a:pPr eaLnBrk="1" hangingPunct="1"/>
            <a:endParaRPr lang="en-US" sz="2200" dirty="0" smtClean="0"/>
          </a:p>
          <a:p>
            <a:pPr eaLnBrk="1" hangingPunct="1"/>
            <a:r>
              <a:rPr lang="en-US" sz="2200" dirty="0" smtClean="0"/>
              <a:t>Duncan, A. (2006). </a:t>
            </a:r>
            <a:r>
              <a:rPr lang="en-US" sz="2200" i="1" dirty="0" smtClean="0"/>
              <a:t>New product development: </a:t>
            </a:r>
            <a:r>
              <a:rPr lang="en-US" sz="2200" i="1" dirty="0" err="1" smtClean="0"/>
              <a:t>Yellowfin</a:t>
            </a:r>
            <a:r>
              <a:rPr lang="en-US" sz="2200" i="1" dirty="0" smtClean="0"/>
              <a:t>.</a:t>
            </a:r>
            <a:r>
              <a:rPr lang="en-US" sz="2200" dirty="0" smtClean="0"/>
              <a:t> </a:t>
            </a:r>
            <a:r>
              <a:rPr lang="en-US" sz="2200" u="sng" dirty="0" smtClean="0">
                <a:solidFill>
                  <a:schemeClr val="tx2"/>
                </a:solidFill>
                <a:hlinkClick r:id="rId2"/>
              </a:rPr>
              <a:t>http://www.article13.com/A13_ContentList.asp?strAction=GetPublication&amp;PNID=1363</a:t>
            </a:r>
            <a:endParaRPr lang="en-US" sz="2200" u="sng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200" dirty="0" smtClean="0"/>
              <a:t>Fontaine, M. W., Dunn, M. P. (2012). Overview of the recreational boating industry</a:t>
            </a:r>
            <a:r>
              <a:rPr lang="en-US" altLang="en-US" sz="2200" dirty="0" smtClean="0"/>
              <a:t>’</a:t>
            </a:r>
            <a:r>
              <a:rPr lang="en-US" sz="2200" dirty="0" smtClean="0"/>
              <a:t>s aquatic stewardship through technology, innovation and education. </a:t>
            </a:r>
            <a:r>
              <a:rPr lang="en-US" sz="2200" i="1" dirty="0" smtClean="0"/>
              <a:t>National marine manufacturers association, </a:t>
            </a:r>
            <a:r>
              <a:rPr lang="en-US" sz="2200" dirty="0" smtClean="0"/>
              <a:t>1-24.</a:t>
            </a:r>
            <a:endParaRPr lang="en-GB" sz="2200" dirty="0" smtClean="0"/>
          </a:p>
          <a:p>
            <a:pPr eaLnBrk="1" hangingPunct="1"/>
            <a:r>
              <a:rPr lang="en-US" sz="2200" dirty="0" err="1" smtClean="0"/>
              <a:t>Helslin</a:t>
            </a:r>
            <a:r>
              <a:rPr lang="en-US" sz="2200" dirty="0" smtClean="0"/>
              <a:t>, P. A., Ochoa, G. D. (2008). Understanding and developing strategic corporate social responsibilities. </a:t>
            </a:r>
            <a:r>
              <a:rPr lang="en-US" sz="2200" i="1" dirty="0" smtClean="0"/>
              <a:t>Organizational dynamics, 37(2)</a:t>
            </a:r>
            <a:r>
              <a:rPr lang="en-US" sz="2200" dirty="0" smtClean="0"/>
              <a:t>, 125-144.</a:t>
            </a:r>
          </a:p>
          <a:p>
            <a:pPr eaLnBrk="1" hangingPunct="1"/>
            <a:r>
              <a:rPr lang="en-US" sz="2200" dirty="0" err="1" smtClean="0"/>
              <a:t>Lii</a:t>
            </a:r>
            <a:r>
              <a:rPr lang="en-US" sz="2200" dirty="0" smtClean="0"/>
              <a:t>, Y.S and Lee, M., (2012). </a:t>
            </a:r>
            <a:r>
              <a:rPr lang="en-US" sz="2200" i="1" dirty="0" smtClean="0"/>
              <a:t>Doing Right Leads to Doing Well: When the Type of CSR and Reputation Interact to Affect Consumer Evaluations of the Firm</a:t>
            </a:r>
            <a:r>
              <a:rPr lang="en-US" sz="2200" dirty="0" smtClean="0"/>
              <a:t>, Journal of Business Ethics, 105, 1, p. 69-81.</a:t>
            </a:r>
          </a:p>
          <a:p>
            <a:pPr eaLnBrk="1" hangingPunct="1"/>
            <a:r>
              <a:rPr lang="en-GB" sz="2200" dirty="0" err="1" smtClean="0"/>
              <a:t>Mallen</a:t>
            </a:r>
            <a:r>
              <a:rPr lang="en-GB" sz="2200" dirty="0" smtClean="0"/>
              <a:t> B. (2004). Corporate social responsibility - What does it mean?, [Online], Retrieved 8</a:t>
            </a:r>
            <a:r>
              <a:rPr lang="en-GB" sz="2200" baseline="30000" dirty="0" smtClean="0"/>
              <a:t>th</a:t>
            </a:r>
            <a:r>
              <a:rPr lang="en-GB" sz="2200" dirty="0" smtClean="0"/>
              <a:t> February 2012, from </a:t>
            </a:r>
            <a:r>
              <a:rPr lang="en-GB" sz="2200" dirty="0" smtClean="0">
                <a:hlinkClick r:id="rId3"/>
              </a:rPr>
              <a:t>http://www.mallenbaker.net/csr/definition.php</a:t>
            </a:r>
            <a:r>
              <a:rPr lang="en-GB" sz="2200" dirty="0" smtClean="0"/>
              <a:t> </a:t>
            </a:r>
            <a:endParaRPr lang="en-US" sz="2200" dirty="0" smtClean="0"/>
          </a:p>
          <a:p>
            <a:pPr eaLnBrk="1" hangingPunct="1"/>
            <a:r>
              <a:rPr lang="en-US" sz="2200" dirty="0" smtClean="0"/>
              <a:t>Thomas, G., Nowak, M. (2006, December). Corporate social responsibility: a definition. </a:t>
            </a:r>
            <a:r>
              <a:rPr lang="en-US" sz="2200" i="1" dirty="0" smtClean="0"/>
              <a:t>GSB working paper, 62</a:t>
            </a:r>
            <a:r>
              <a:rPr lang="en-US" sz="2200" dirty="0" smtClean="0"/>
              <a:t>, 1-20.</a:t>
            </a:r>
          </a:p>
          <a:p>
            <a:pPr eaLnBrk="1" hangingPunct="1"/>
            <a:endParaRPr lang="en-GB" sz="2200" dirty="0" smtClean="0"/>
          </a:p>
          <a:p>
            <a:pPr eaLnBrk="1" hangingPunct="1"/>
            <a:endParaRPr lang="en-GB" sz="2200" dirty="0" smtClean="0"/>
          </a:p>
          <a:p>
            <a:pPr eaLnBrk="1" hangingPunct="1"/>
            <a:endParaRPr lang="en-US" sz="2200" dirty="0" smtClean="0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>
          <a:xfrm>
            <a:off x="215900" y="340296"/>
            <a:ext cx="12560300" cy="1905000"/>
          </a:xfrm>
          <a:solidFill>
            <a:srgbClr val="FD9A00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6400" dirty="0" smtClean="0">
                <a:solidFill>
                  <a:srgbClr val="66008D"/>
                </a:solidFill>
              </a:rPr>
              <a:t>References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4388" y="2500313"/>
            <a:ext cx="10464800" cy="6654800"/>
          </a:xfrm>
        </p:spPr>
        <p:txBody>
          <a:bodyPr/>
          <a:lstStyle/>
          <a:p>
            <a:pPr eaLnBrk="1" hangingPunct="1">
              <a:defRPr/>
            </a:pPr>
            <a:endParaRPr lang="en-US" sz="2400" dirty="0" smtClean="0"/>
          </a:p>
          <a:p>
            <a:pPr eaLnBrk="1" hangingPunct="1">
              <a:buFont typeface="+mj-lt"/>
              <a:buAutoNum type="arabicPeriod"/>
              <a:defRPr/>
            </a:pPr>
            <a:r>
              <a:rPr lang="en-US" sz="2400" dirty="0" smtClean="0"/>
              <a:t>Strategy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sz="2400" dirty="0" smtClean="0"/>
              <a:t>Introduction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sz="2400" dirty="0" smtClean="0"/>
              <a:t>Common CSR initiatives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sz="2400" dirty="0" smtClean="0"/>
              <a:t>Strategic CSR principles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sz="2400" dirty="0" smtClean="0"/>
              <a:t>CSR categories</a:t>
            </a:r>
          </a:p>
          <a:p>
            <a:pPr lvl="1" eaLnBrk="1" hangingPunct="1">
              <a:defRPr/>
            </a:pPr>
            <a:r>
              <a:rPr lang="en-US" sz="2400" dirty="0" smtClean="0"/>
              <a:t>Social Sustainability</a:t>
            </a:r>
          </a:p>
          <a:p>
            <a:pPr lvl="1" eaLnBrk="1" hangingPunct="1">
              <a:defRPr/>
            </a:pPr>
            <a:r>
              <a:rPr lang="en-US" sz="2400" dirty="0" smtClean="0"/>
              <a:t>Environmental Sustainability</a:t>
            </a:r>
          </a:p>
          <a:p>
            <a:pPr lvl="1" eaLnBrk="1" hangingPunct="1">
              <a:defRPr/>
            </a:pPr>
            <a:r>
              <a:rPr lang="en-US" sz="2400" dirty="0" smtClean="0"/>
              <a:t>Economic Sustainability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sz="2400" dirty="0" smtClean="0"/>
              <a:t>Justification of CSR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sz="2400" dirty="0" smtClean="0"/>
              <a:t>Conclusion 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sz="2400" dirty="0" smtClean="0"/>
              <a:t>References</a:t>
            </a:r>
          </a:p>
          <a:p>
            <a:pPr eaLnBrk="1" hangingPunct="1">
              <a:defRPr/>
            </a:pPr>
            <a:endParaRPr lang="en-US" sz="2400" dirty="0" smtClean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Identify new user groups of SeaSpray and SeaHorse </a:t>
            </a:r>
          </a:p>
          <a:p>
            <a:pPr eaLnBrk="1" hangingPunct="1"/>
            <a:r>
              <a:rPr lang="en-US" sz="2800" smtClean="0"/>
              <a:t> Introducing jet ski and Rigid Inflatable Boat (RIB) racing clubs</a:t>
            </a:r>
          </a:p>
          <a:p>
            <a:pPr eaLnBrk="1" hangingPunct="1"/>
            <a:r>
              <a:rPr lang="en-US" sz="2800" smtClean="0"/>
              <a:t>Increase rescue/military sales team by 1 person</a:t>
            </a:r>
          </a:p>
          <a:p>
            <a:pPr eaLnBrk="1" hangingPunct="1"/>
            <a:r>
              <a:rPr lang="en-US" sz="2800" smtClean="0"/>
              <a:t>Increase marketing budget to </a:t>
            </a:r>
            <a:r>
              <a:rPr lang="en-US" sz="2800" b="1" smtClean="0">
                <a:latin typeface="Lucida Grande" charset="0"/>
              </a:rPr>
              <a:t>£</a:t>
            </a:r>
            <a:r>
              <a:rPr lang="en-US" sz="2800" smtClean="0"/>
              <a:t>160 K </a:t>
            </a:r>
          </a:p>
          <a:p>
            <a:pPr eaLnBrk="1" hangingPunct="1"/>
            <a:r>
              <a:rPr lang="en-US" sz="2800" smtClean="0"/>
              <a:t>Identify additional specification for the users</a:t>
            </a:r>
          </a:p>
          <a:p>
            <a:pPr eaLnBrk="1" hangingPunct="1"/>
            <a:r>
              <a:rPr lang="en-US" sz="2800" smtClean="0"/>
              <a:t>Reduce production by shedding 2 production operatives</a:t>
            </a:r>
          </a:p>
          <a:p>
            <a:pPr eaLnBrk="1" hangingPunct="1"/>
            <a:r>
              <a:rPr lang="en-US" sz="2800" smtClean="0"/>
              <a:t>New technology investment</a:t>
            </a:r>
          </a:p>
          <a:p>
            <a:pPr eaLnBrk="1" hangingPunct="1"/>
            <a:endParaRPr lang="en-US" smtClean="0"/>
          </a:p>
        </p:txBody>
      </p:sp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>
          <a:solidFill>
            <a:srgbClr val="FD9A00"/>
          </a:solidFill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Strategy 4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Deployment of Strategy</a:t>
            </a:r>
            <a:endParaRPr lang="th-TH" dirty="0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</p:nvPr>
        </p:nvGraphicFramePr>
        <p:xfrm>
          <a:off x="1270000" y="2686496"/>
          <a:ext cx="10464800" cy="665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of Strategy</a:t>
            </a:r>
            <a:endParaRPr lang="en-GB" dirty="0"/>
          </a:p>
        </p:txBody>
      </p:sp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</p:nvPr>
        </p:nvGraphicFramePr>
        <p:xfrm>
          <a:off x="1270000" y="2542480"/>
          <a:ext cx="10464800" cy="665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Introduction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2286000"/>
            <a:ext cx="11404600" cy="7594600"/>
          </a:xfrm>
        </p:spPr>
        <p:txBody>
          <a:bodyPr/>
          <a:lstStyle/>
          <a:p>
            <a:pPr marL="266700" indent="0" eaLnBrk="1" hangingPunct="1">
              <a:buFont typeface="Palatino" charset="0"/>
              <a:buNone/>
              <a:defRPr/>
            </a:pPr>
            <a:r>
              <a:rPr lang="en-US" sz="3200" dirty="0" smtClean="0"/>
              <a:t>Business decision making linked to </a:t>
            </a:r>
            <a:r>
              <a:rPr lang="en-US" sz="3200" b="1" dirty="0" smtClean="0"/>
              <a:t>ethical values</a:t>
            </a:r>
            <a:r>
              <a:rPr lang="en-US" sz="3200" dirty="0" smtClean="0"/>
              <a:t>, compliance with legal requirements, and respect for people, communities, and the environment around the world (</a:t>
            </a:r>
            <a:r>
              <a:rPr lang="en-US" sz="3200" dirty="0" smtClean="0"/>
              <a:t>Thomas &amp; Nowak</a:t>
            </a:r>
            <a:r>
              <a:rPr lang="en-US" sz="3200" dirty="0" smtClean="0"/>
              <a:t>, 2006)</a:t>
            </a:r>
          </a:p>
          <a:p>
            <a:pPr eaLnBrk="1" hangingPunct="1">
              <a:defRPr/>
            </a:pPr>
            <a:endParaRPr lang="en-US" sz="3200" dirty="0" smtClean="0"/>
          </a:p>
          <a:p>
            <a:pPr eaLnBrk="1" hangingPunct="1">
              <a:defRPr/>
            </a:pPr>
            <a:r>
              <a:rPr lang="en-US" sz="3200" dirty="0" smtClean="0"/>
              <a:t>Correct reputation </a:t>
            </a:r>
            <a:r>
              <a:rPr lang="en-US" sz="3200" b="1" dirty="0" smtClean="0"/>
              <a:t>add value </a:t>
            </a:r>
            <a:r>
              <a:rPr lang="en-US" sz="3200" dirty="0" smtClean="0"/>
              <a:t>to companies with various ways: charge higher prices, have </a:t>
            </a:r>
            <a:r>
              <a:rPr lang="en-US" sz="3200" b="1" dirty="0" smtClean="0"/>
              <a:t>loyal customers </a:t>
            </a:r>
            <a:r>
              <a:rPr lang="en-US" sz="3200" dirty="0" smtClean="0"/>
              <a:t>and </a:t>
            </a:r>
            <a:r>
              <a:rPr lang="en-US" sz="3200" b="1" dirty="0" smtClean="0"/>
              <a:t>attract better human and capital support</a:t>
            </a:r>
          </a:p>
          <a:p>
            <a:pPr eaLnBrk="1" hangingPunct="1">
              <a:defRPr/>
            </a:pPr>
            <a:r>
              <a:rPr lang="en-US" sz="3200" dirty="0" smtClean="0"/>
              <a:t>CSR has been established in marketing as it </a:t>
            </a:r>
            <a:r>
              <a:rPr lang="en-US" sz="3200" b="1" dirty="0" smtClean="0"/>
              <a:t>helps the image and reputation</a:t>
            </a:r>
            <a:r>
              <a:rPr lang="en-US" sz="3200" dirty="0" smtClean="0"/>
              <a:t> of a company (</a:t>
            </a:r>
            <a:r>
              <a:rPr lang="en-US" sz="3200" dirty="0" err="1" smtClean="0"/>
              <a:t>Lii</a:t>
            </a:r>
            <a:r>
              <a:rPr lang="en-US" sz="3200" dirty="0" smtClean="0"/>
              <a:t> &amp; Lee</a:t>
            </a:r>
            <a:r>
              <a:rPr lang="en-US" sz="3200" dirty="0" smtClean="0"/>
              <a:t>, 2012)</a:t>
            </a:r>
            <a:endParaRPr lang="en-GB" sz="3200" dirty="0" smtClean="0"/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238125" y="2500313"/>
            <a:ext cx="34559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C000"/>
                </a:solidFill>
              </a:rPr>
              <a:t>What</a:t>
            </a:r>
            <a:r>
              <a:rPr lang="en-US" altLang="en-US">
                <a:solidFill>
                  <a:srgbClr val="00C000"/>
                </a:solidFill>
              </a:rPr>
              <a:t>’</a:t>
            </a:r>
            <a:r>
              <a:rPr lang="en-US">
                <a:solidFill>
                  <a:srgbClr val="00C000"/>
                </a:solidFill>
              </a:rPr>
              <a:t>s CSR?</a:t>
            </a:r>
          </a:p>
        </p:txBody>
      </p:sp>
      <p:sp>
        <p:nvSpPr>
          <p:cNvPr id="20484" name="TextBox 5"/>
          <p:cNvSpPr txBox="1">
            <a:spLocks noChangeArrowheads="1"/>
          </p:cNvSpPr>
          <p:nvPr/>
        </p:nvSpPr>
        <p:spPr bwMode="auto">
          <a:xfrm>
            <a:off x="-31750" y="5321300"/>
            <a:ext cx="34559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C000"/>
                </a:solidFill>
              </a:rPr>
              <a:t>Why CSR?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57784" y="2286000"/>
            <a:ext cx="10464800" cy="6654800"/>
          </a:xfrm>
        </p:spPr>
        <p:txBody>
          <a:bodyPr/>
          <a:lstStyle/>
          <a:p>
            <a:pPr algn="just"/>
            <a:r>
              <a:rPr lang="en-GB" sz="3200" b="1" dirty="0" smtClean="0"/>
              <a:t>Traditionally</a:t>
            </a:r>
            <a:r>
              <a:rPr lang="en-GB" sz="3200" dirty="0" smtClean="0"/>
              <a:t> in the United States, CSR has been defined much more in terms of a </a:t>
            </a:r>
            <a:r>
              <a:rPr lang="en-GB" sz="3200" b="1" dirty="0" smtClean="0"/>
              <a:t>philanthropic</a:t>
            </a:r>
            <a:r>
              <a:rPr lang="en-GB" sz="3200" dirty="0" smtClean="0"/>
              <a:t> </a:t>
            </a:r>
            <a:r>
              <a:rPr lang="en-GB" sz="3200" dirty="0" smtClean="0"/>
              <a:t>model. Companies </a:t>
            </a:r>
            <a:r>
              <a:rPr lang="en-GB" sz="3200" b="1" dirty="0" smtClean="0"/>
              <a:t>make profits</a:t>
            </a:r>
            <a:r>
              <a:rPr lang="en-GB" sz="3200" dirty="0" smtClean="0"/>
              <a:t>, </a:t>
            </a:r>
            <a:r>
              <a:rPr lang="en-GB" sz="3200" b="1" dirty="0" smtClean="0"/>
              <a:t>unhindered</a:t>
            </a:r>
            <a:r>
              <a:rPr lang="en-GB" sz="3200" dirty="0" smtClean="0"/>
              <a:t> except by fulfilling their duty to pay </a:t>
            </a:r>
            <a:r>
              <a:rPr lang="en-GB" sz="3200" b="1" dirty="0" smtClean="0"/>
              <a:t>taxes</a:t>
            </a:r>
            <a:r>
              <a:rPr lang="en-GB" sz="3200" dirty="0" smtClean="0"/>
              <a:t>. Then they donate a certain share of the profits to charitable causes.</a:t>
            </a:r>
          </a:p>
          <a:p>
            <a:pPr algn="just"/>
            <a:r>
              <a:rPr lang="en-GB" sz="3200" dirty="0" smtClean="0"/>
              <a:t>The </a:t>
            </a:r>
            <a:r>
              <a:rPr lang="en-GB" sz="3200" b="1" dirty="0" smtClean="0"/>
              <a:t>European</a:t>
            </a:r>
            <a:r>
              <a:rPr lang="en-GB" sz="3200" dirty="0" smtClean="0"/>
              <a:t> model is much more focused on </a:t>
            </a:r>
            <a:r>
              <a:rPr lang="en-GB" sz="3200" b="1" dirty="0" smtClean="0"/>
              <a:t>operating</a:t>
            </a:r>
            <a:r>
              <a:rPr lang="en-GB" sz="3200" dirty="0" smtClean="0"/>
              <a:t> the </a:t>
            </a:r>
            <a:r>
              <a:rPr lang="en-GB" sz="3200" b="1" dirty="0" smtClean="0"/>
              <a:t>core business </a:t>
            </a:r>
            <a:r>
              <a:rPr lang="en-GB" sz="3200" dirty="0" smtClean="0"/>
              <a:t>in a </a:t>
            </a:r>
            <a:r>
              <a:rPr lang="en-GB" sz="3200" b="1" dirty="0" smtClean="0"/>
              <a:t>socially responsible way</a:t>
            </a:r>
            <a:r>
              <a:rPr lang="en-GB" sz="3200" dirty="0" smtClean="0"/>
              <a:t>, complemented by investment in communities for solid business case reasons</a:t>
            </a:r>
            <a:r>
              <a:rPr lang="en-GB" dirty="0" smtClean="0"/>
              <a:t>. </a:t>
            </a:r>
          </a:p>
          <a:p>
            <a:pPr algn="r">
              <a:buNone/>
            </a:pPr>
            <a:r>
              <a:rPr lang="en-GB" sz="3200" dirty="0" smtClean="0"/>
              <a:t>(</a:t>
            </a:r>
            <a:r>
              <a:rPr lang="en-GB" sz="3200" dirty="0" err="1" smtClean="0"/>
              <a:t>Mallen</a:t>
            </a:r>
            <a:r>
              <a:rPr lang="en-GB" sz="3200" dirty="0" smtClean="0"/>
              <a:t> Baker, 2004)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solidFill>
            <a:srgbClr val="FD9A00"/>
          </a:solidFill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Common CSR initiatives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/>
              <a:t>Sponsorship</a:t>
            </a:r>
            <a:r>
              <a:rPr lang="en-US" sz="3600" dirty="0" smtClean="0"/>
              <a:t> – it is suggested that can generate more money than every kind of advertising</a:t>
            </a:r>
          </a:p>
          <a:p>
            <a:pPr eaLnBrk="1" hangingPunct="1"/>
            <a:r>
              <a:rPr lang="en-US" sz="3600" b="1" dirty="0" smtClean="0"/>
              <a:t>Cause-related marketing (CRM) </a:t>
            </a:r>
            <a:r>
              <a:rPr lang="en-US" sz="3600" dirty="0" smtClean="0"/>
              <a:t>- has a positive effect on consumers perception and customers respond positively to CRM initiatives</a:t>
            </a:r>
          </a:p>
          <a:p>
            <a:pPr eaLnBrk="1" hangingPunct="1"/>
            <a:r>
              <a:rPr lang="en-US" sz="3600" b="1" dirty="0" smtClean="0"/>
              <a:t>Philanthropy</a:t>
            </a:r>
            <a:r>
              <a:rPr lang="en-US" sz="3600" dirty="0" smtClean="0"/>
              <a:t> - is related with corporate image and social recognition and can improve customers attitude towards a company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662988" y="8909050"/>
            <a:ext cx="51847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latin typeface="+mn-lt"/>
                <a:ea typeface="ヒラギノ角ゴ ProN W3" charset="0"/>
                <a:cs typeface="ヒラギノ角ゴ ProN W3" charset="0"/>
              </a:rPr>
              <a:t>(</a:t>
            </a:r>
            <a:r>
              <a:rPr lang="en-US" sz="3200" dirty="0" err="1">
                <a:latin typeface="+mn-lt"/>
                <a:ea typeface="ヒラギノ角ゴ ProN W3" charset="0"/>
                <a:cs typeface="ヒラギノ角ゴ ProN W3" charset="0"/>
              </a:rPr>
              <a:t>Lii&amp;Lee</a:t>
            </a:r>
            <a:r>
              <a:rPr lang="en-US" sz="3200" dirty="0">
                <a:latin typeface="+mn-lt"/>
                <a:ea typeface="ヒラギノ角ゴ ProN W3" charset="0"/>
                <a:cs typeface="ヒラギノ角ゴ ProN W3" charset="0"/>
              </a:rPr>
              <a:t>, 2012)</a:t>
            </a:r>
            <a:endParaRPr lang="en-GB" sz="3200" dirty="0">
              <a:latin typeface="+mn-lt"/>
              <a:ea typeface="ヒラギノ角ゴ ProN W3" charset="0"/>
              <a:cs typeface="ヒラギノ角ゴ ProN W3" charset="0"/>
            </a:endParaRPr>
          </a:p>
          <a:p>
            <a:pPr>
              <a:defRPr/>
            </a:pPr>
            <a:endParaRPr lang="en-US" dirty="0">
              <a:ea typeface="ヒラギノ角ゴ ProN W3" charset="0"/>
              <a:cs typeface="ヒラギノ角ゴ ProN W3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8000" dirty="0" smtClean="0"/>
              <a:t>Strategic CSR principles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z="3200" dirty="0" smtClean="0"/>
          </a:p>
          <a:p>
            <a:pPr marL="266700" indent="0" eaLnBrk="1" hangingPunct="1">
              <a:buFont typeface="Palatino" charset="0"/>
              <a:buNone/>
              <a:defRPr/>
            </a:pPr>
            <a:endParaRPr lang="en-US" sz="3200" dirty="0" smtClean="0"/>
          </a:p>
          <a:p>
            <a:pPr marL="1454150" lvl="1" indent="-742950" eaLnBrk="1" hangingPunct="1">
              <a:buFont typeface="+mj-lt"/>
              <a:buAutoNum type="arabicPeriod"/>
              <a:defRPr/>
            </a:pPr>
            <a:r>
              <a:rPr lang="en-US" sz="3200" dirty="0" smtClean="0"/>
              <a:t>Cultivate needed talent</a:t>
            </a:r>
          </a:p>
          <a:p>
            <a:pPr marL="1454150" lvl="1" indent="-742950" eaLnBrk="1" hangingPunct="1">
              <a:buFont typeface="+mj-lt"/>
              <a:buAutoNum type="arabicPeriod"/>
              <a:defRPr/>
            </a:pPr>
            <a:r>
              <a:rPr lang="en-US" sz="3200" dirty="0" smtClean="0"/>
              <a:t>Develop new markets</a:t>
            </a:r>
          </a:p>
          <a:p>
            <a:pPr marL="1454150" lvl="1" indent="-742950" eaLnBrk="1" hangingPunct="1">
              <a:buFont typeface="+mj-lt"/>
              <a:buAutoNum type="arabicPeriod"/>
              <a:defRPr/>
            </a:pPr>
            <a:r>
              <a:rPr lang="en-US" sz="3200" dirty="0" smtClean="0"/>
              <a:t>Protect labor welfare</a:t>
            </a:r>
          </a:p>
          <a:p>
            <a:pPr marL="1454150" lvl="1" indent="-742950" eaLnBrk="1" hangingPunct="1">
              <a:buFont typeface="+mj-lt"/>
              <a:buAutoNum type="arabicPeriod"/>
              <a:defRPr/>
            </a:pPr>
            <a:r>
              <a:rPr lang="en-US" sz="3200" dirty="0" smtClean="0"/>
              <a:t>Reduce your environmental footprint</a:t>
            </a:r>
          </a:p>
          <a:p>
            <a:pPr marL="1454150" lvl="1" indent="-742950" eaLnBrk="1" hangingPunct="1">
              <a:buFont typeface="+mj-lt"/>
              <a:buAutoNum type="arabicPeriod"/>
              <a:defRPr/>
            </a:pPr>
            <a:r>
              <a:rPr lang="en-US" sz="3200" dirty="0" smtClean="0"/>
              <a:t>Profit from by-products</a:t>
            </a:r>
          </a:p>
          <a:p>
            <a:pPr marL="1454150" lvl="1" indent="-742950" eaLnBrk="1" hangingPunct="1">
              <a:buFont typeface="+mj-lt"/>
              <a:buAutoNum type="arabicPeriod"/>
              <a:defRPr/>
            </a:pPr>
            <a:r>
              <a:rPr lang="en-US" sz="3200" dirty="0" smtClean="0"/>
              <a:t>Involve customers</a:t>
            </a:r>
          </a:p>
          <a:p>
            <a:pPr marL="1454150" lvl="1" indent="-742950" eaLnBrk="1" hangingPunct="1">
              <a:buFont typeface="+mj-lt"/>
              <a:buAutoNum type="arabicPeriod"/>
              <a:defRPr/>
            </a:pPr>
            <a:r>
              <a:rPr lang="en-US" sz="3200" dirty="0" smtClean="0"/>
              <a:t>Green your supply chain</a:t>
            </a:r>
          </a:p>
          <a:p>
            <a:pPr marL="1454150" lvl="1" indent="-742950" eaLnBrk="1" hangingPunct="1">
              <a:buFont typeface="+mj-lt"/>
              <a:buAutoNum type="arabicPeriod"/>
              <a:defRPr/>
            </a:pPr>
            <a:endParaRPr lang="en-US" dirty="0" smtClean="0"/>
          </a:p>
          <a:p>
            <a:pPr marL="1454150" lvl="1" indent="-742950" eaLnBrk="1" hangingPunct="1">
              <a:buFont typeface="+mj-lt"/>
              <a:buAutoNum type="arabicPeriod"/>
              <a:defRPr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131175" y="9169400"/>
            <a:ext cx="48958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latin typeface="+mn-lt"/>
                <a:ea typeface="ヒラギノ角ゴ ProN W3" charset="0"/>
                <a:cs typeface="ヒラギノ角ゴ ProN W3" charset="0"/>
              </a:rPr>
              <a:t>(</a:t>
            </a:r>
            <a:r>
              <a:rPr lang="en-US" sz="3200" dirty="0" err="1">
                <a:latin typeface="+mn-lt"/>
                <a:ea typeface="ヒラギノ角ゴ ProN W3" charset="0"/>
                <a:cs typeface="ヒラギノ角ゴ ProN W3" charset="0"/>
              </a:rPr>
              <a:t>Heslin&amp;Ochoa</a:t>
            </a:r>
            <a:r>
              <a:rPr lang="en-US" sz="3200" dirty="0">
                <a:latin typeface="+mn-lt"/>
                <a:ea typeface="ヒラギノ角ゴ ProN W3" charset="0"/>
                <a:cs typeface="ヒラギノ角ゴ ProN W3" charset="0"/>
              </a:rPr>
              <a:t>, 2009)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hoto - Horizontal">
  <a:themeElements>
    <a:clrScheme name="">
      <a:dk1>
        <a:srgbClr val="727272"/>
      </a:dk1>
      <a:lt1>
        <a:srgbClr val="FFFFFF"/>
      </a:lt1>
      <a:dk2>
        <a:srgbClr val="000000"/>
      </a:dk2>
      <a:lt2>
        <a:srgbClr val="808080"/>
      </a:lt2>
      <a:accent1>
        <a:srgbClr val="418DD9"/>
      </a:accent1>
      <a:accent2>
        <a:srgbClr val="333399"/>
      </a:accent2>
      <a:accent3>
        <a:srgbClr val="FFFFFF"/>
      </a:accent3>
      <a:accent4>
        <a:srgbClr val="606060"/>
      </a:accent4>
      <a:accent5>
        <a:srgbClr val="B0C5E9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Futura"/>
        <a:ea typeface="ヒラギノ角ゴ ProN W3"/>
        <a:cs typeface="ヒラギノ角ゴ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ADADAD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ADADAD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727272"/>
      </a:dk1>
      <a:lt1>
        <a:srgbClr val="FFFFFF"/>
      </a:lt1>
      <a:dk2>
        <a:srgbClr val="000000"/>
      </a:dk2>
      <a:lt2>
        <a:srgbClr val="808080"/>
      </a:lt2>
      <a:accent1>
        <a:srgbClr val="418DD9"/>
      </a:accent1>
      <a:accent2>
        <a:srgbClr val="333399"/>
      </a:accent2>
      <a:accent3>
        <a:srgbClr val="FFFFFF"/>
      </a:accent3>
      <a:accent4>
        <a:srgbClr val="606060"/>
      </a:accent4>
      <a:accent5>
        <a:srgbClr val="B0C5E9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Futura"/>
        <a:ea typeface="ヒラギノ角ゴ ProN W3"/>
        <a:cs typeface="ヒラギノ角ゴ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ADADAD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ADADAD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Pages>0</Pages>
  <Words>1265</Words>
  <Characters>0</Characters>
  <Application>Microsoft Office PowerPoint</Application>
  <PresentationFormat>Custom</PresentationFormat>
  <Lines>0</Lines>
  <Paragraphs>175</Paragraphs>
  <Slides>16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Photo - Horizontal</vt:lpstr>
      <vt:lpstr>Title &amp; Bullets</vt:lpstr>
      <vt:lpstr>Corporate Social Responsibility</vt:lpstr>
      <vt:lpstr>Agenda</vt:lpstr>
      <vt:lpstr>Strategy 4</vt:lpstr>
      <vt:lpstr>Deployment of Strategy</vt:lpstr>
      <vt:lpstr>Deployment of Strategy</vt:lpstr>
      <vt:lpstr>Introduction</vt:lpstr>
      <vt:lpstr>Introduction</vt:lpstr>
      <vt:lpstr>Common CSR initiatives</vt:lpstr>
      <vt:lpstr>Strategic CSR principles</vt:lpstr>
      <vt:lpstr>CSR Categories</vt:lpstr>
      <vt:lpstr>1. Social Sustainability</vt:lpstr>
      <vt:lpstr>2. Environmental Sustainability</vt:lpstr>
      <vt:lpstr>3. Economic Sustainability</vt:lpstr>
      <vt:lpstr>Justification of CSR</vt:lpstr>
      <vt:lpstr>Conclusion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Social Responsibility</dc:title>
  <dc:creator>My</dc:creator>
  <cp:lastModifiedBy>IMT051</cp:lastModifiedBy>
  <cp:revision>83</cp:revision>
  <dcterms:modified xsi:type="dcterms:W3CDTF">2012-02-09T15:15:44Z</dcterms:modified>
</cp:coreProperties>
</file>