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60" r:id="rId4"/>
    <p:sldId id="261" r:id="rId5"/>
    <p:sldId id="258" r:id="rId6"/>
    <p:sldId id="262" r:id="rId7"/>
    <p:sldId id="266" r:id="rId8"/>
    <p:sldId id="267" r:id="rId9"/>
    <p:sldId id="268" r:id="rId10"/>
    <p:sldId id="271" r:id="rId11"/>
    <p:sldId id="272" r:id="rId12"/>
    <p:sldId id="273" r:id="rId13"/>
    <p:sldId id="275" r:id="rId14"/>
    <p:sldId id="269" r:id="rId15"/>
    <p:sldId id="259" r:id="rId16"/>
    <p:sldId id="274" r:id="rId17"/>
  </p:sldIdLst>
  <p:sldSz cx="9144000" cy="6858000" type="screen4x3"/>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796" autoAdjust="0"/>
  </p:normalViewPr>
  <p:slideViewPr>
    <p:cSldViewPr>
      <p:cViewPr varScale="1">
        <p:scale>
          <a:sx n="60" d="100"/>
          <a:sy n="60" d="100"/>
        </p:scale>
        <p:origin x="-16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EF66AB-B494-4D5D-BF0D-D8399088BC74}" type="doc">
      <dgm:prSet loTypeId="urn:microsoft.com/office/officeart/2005/8/layout/arrow2" loCatId="process" qsTypeId="urn:microsoft.com/office/officeart/2005/8/quickstyle/simple1" qsCatId="simple" csTypeId="urn:microsoft.com/office/officeart/2005/8/colors/accent1_2" csCatId="accent1" phldr="1"/>
      <dgm:spPr/>
    </dgm:pt>
    <dgm:pt modelId="{6663E362-561F-405E-998D-7FDC183147BF}">
      <dgm:prSet phldrT="[Text]"/>
      <dgm:spPr/>
      <dgm:t>
        <a:bodyPr/>
        <a:lstStyle/>
        <a:p>
          <a:r>
            <a:rPr lang="en-US" b="1" dirty="0" smtClean="0"/>
            <a:t>Learning</a:t>
          </a:r>
          <a:r>
            <a:rPr lang="en-US" dirty="0" smtClean="0"/>
            <a:t> </a:t>
          </a:r>
          <a:endParaRPr lang="th-TH" dirty="0"/>
        </a:p>
      </dgm:t>
    </dgm:pt>
    <dgm:pt modelId="{B5B9BB16-3196-4A3F-974D-7719E34DECC4}" type="parTrans" cxnId="{A21874B4-3D35-4BD3-9723-C8DB842719B7}">
      <dgm:prSet/>
      <dgm:spPr/>
      <dgm:t>
        <a:bodyPr/>
        <a:lstStyle/>
        <a:p>
          <a:endParaRPr lang="th-TH"/>
        </a:p>
      </dgm:t>
    </dgm:pt>
    <dgm:pt modelId="{F731C7F3-B750-4B45-BE91-AEB4002E7F8D}" type="sibTrans" cxnId="{A21874B4-3D35-4BD3-9723-C8DB842719B7}">
      <dgm:prSet/>
      <dgm:spPr/>
      <dgm:t>
        <a:bodyPr/>
        <a:lstStyle/>
        <a:p>
          <a:endParaRPr lang="th-TH"/>
        </a:p>
      </dgm:t>
    </dgm:pt>
    <dgm:pt modelId="{4929DDEF-3819-4BA3-93CA-9FBA4BEFF403}">
      <dgm:prSet phldrT="[Text]"/>
      <dgm:spPr/>
      <dgm:t>
        <a:bodyPr/>
        <a:lstStyle/>
        <a:p>
          <a:r>
            <a:rPr lang="en-US" b="1" dirty="0" smtClean="0"/>
            <a:t>Internal Business</a:t>
          </a:r>
          <a:endParaRPr lang="th-TH" b="1" dirty="0"/>
        </a:p>
      </dgm:t>
    </dgm:pt>
    <dgm:pt modelId="{77116758-4B50-4404-9673-5A5418256E88}" type="parTrans" cxnId="{86C0553E-B85D-4371-B37B-D7FE35CD88FA}">
      <dgm:prSet/>
      <dgm:spPr/>
      <dgm:t>
        <a:bodyPr/>
        <a:lstStyle/>
        <a:p>
          <a:endParaRPr lang="th-TH"/>
        </a:p>
      </dgm:t>
    </dgm:pt>
    <dgm:pt modelId="{96625A6E-D662-49EA-97A3-F928EE02BE84}" type="sibTrans" cxnId="{86C0553E-B85D-4371-B37B-D7FE35CD88FA}">
      <dgm:prSet/>
      <dgm:spPr/>
      <dgm:t>
        <a:bodyPr/>
        <a:lstStyle/>
        <a:p>
          <a:endParaRPr lang="th-TH"/>
        </a:p>
      </dgm:t>
    </dgm:pt>
    <dgm:pt modelId="{AA40DE3F-A5B6-4ABC-B592-9BD51A41E222}">
      <dgm:prSet phldrT="[Text]"/>
      <dgm:spPr/>
      <dgm:t>
        <a:bodyPr/>
        <a:lstStyle/>
        <a:p>
          <a:r>
            <a:rPr lang="en-US" b="1" dirty="0" smtClean="0"/>
            <a:t>Customer</a:t>
          </a:r>
          <a:endParaRPr lang="th-TH" b="1" dirty="0"/>
        </a:p>
      </dgm:t>
    </dgm:pt>
    <dgm:pt modelId="{AEC0CE3F-BFF1-4BF3-A714-40A16BA74D5E}" type="parTrans" cxnId="{516F5245-A67F-4EF2-B62B-8C892941AAEC}">
      <dgm:prSet/>
      <dgm:spPr/>
      <dgm:t>
        <a:bodyPr/>
        <a:lstStyle/>
        <a:p>
          <a:endParaRPr lang="th-TH"/>
        </a:p>
      </dgm:t>
    </dgm:pt>
    <dgm:pt modelId="{0C43BED8-DF9C-4A23-BF80-110737AA9F22}" type="sibTrans" cxnId="{516F5245-A67F-4EF2-B62B-8C892941AAEC}">
      <dgm:prSet/>
      <dgm:spPr/>
      <dgm:t>
        <a:bodyPr/>
        <a:lstStyle/>
        <a:p>
          <a:endParaRPr lang="th-TH"/>
        </a:p>
      </dgm:t>
    </dgm:pt>
    <dgm:pt modelId="{DF46BE2C-7047-43D8-BB59-19F03CFE0477}">
      <dgm:prSet phldrT="[Text]"/>
      <dgm:spPr/>
      <dgm:t>
        <a:bodyPr/>
        <a:lstStyle/>
        <a:p>
          <a:r>
            <a:rPr lang="en-US" b="1" dirty="0" smtClean="0"/>
            <a:t>Financial</a:t>
          </a:r>
          <a:endParaRPr lang="th-TH" b="1" dirty="0"/>
        </a:p>
      </dgm:t>
    </dgm:pt>
    <dgm:pt modelId="{87440397-956C-4A86-8BFA-2396243EFC85}" type="parTrans" cxnId="{63FB88A1-047C-4F05-8D47-669D7BD3DD44}">
      <dgm:prSet/>
      <dgm:spPr/>
      <dgm:t>
        <a:bodyPr/>
        <a:lstStyle/>
        <a:p>
          <a:endParaRPr lang="th-TH"/>
        </a:p>
      </dgm:t>
    </dgm:pt>
    <dgm:pt modelId="{60213802-0132-440A-B48C-A496B0C52CC2}" type="sibTrans" cxnId="{63FB88A1-047C-4F05-8D47-669D7BD3DD44}">
      <dgm:prSet/>
      <dgm:spPr/>
      <dgm:t>
        <a:bodyPr/>
        <a:lstStyle/>
        <a:p>
          <a:endParaRPr lang="th-TH"/>
        </a:p>
      </dgm:t>
    </dgm:pt>
    <dgm:pt modelId="{7AA9911B-8429-436A-BCD5-A6CDABBB7464}" type="pres">
      <dgm:prSet presAssocID="{8BEF66AB-B494-4D5D-BF0D-D8399088BC74}" presName="arrowDiagram" presStyleCnt="0">
        <dgm:presLayoutVars>
          <dgm:chMax val="5"/>
          <dgm:dir/>
          <dgm:resizeHandles val="exact"/>
        </dgm:presLayoutVars>
      </dgm:prSet>
      <dgm:spPr/>
    </dgm:pt>
    <dgm:pt modelId="{714B25AD-9FDF-48AA-ACCD-642D36EF31E7}" type="pres">
      <dgm:prSet presAssocID="{8BEF66AB-B494-4D5D-BF0D-D8399088BC74}" presName="arrow" presStyleLbl="bgShp" presStyleIdx="0" presStyleCnt="1" custLinFactNeighborX="-76563" custLinFactNeighborY="-38959"/>
      <dgm:spPr/>
    </dgm:pt>
    <dgm:pt modelId="{65A4BF70-EF96-4177-A76D-7D6DE9D3ABDC}" type="pres">
      <dgm:prSet presAssocID="{8BEF66AB-B494-4D5D-BF0D-D8399088BC74}" presName="arrowDiagram4" presStyleCnt="0"/>
      <dgm:spPr/>
    </dgm:pt>
    <dgm:pt modelId="{B2A5F3E8-6482-4828-903E-73B37CF57022}" type="pres">
      <dgm:prSet presAssocID="{6663E362-561F-405E-998D-7FDC183147BF}" presName="bullet4a" presStyleLbl="node1" presStyleIdx="0" presStyleCnt="4"/>
      <dgm:spPr/>
    </dgm:pt>
    <dgm:pt modelId="{839F8BAA-C30E-4360-AD67-819340915064}" type="pres">
      <dgm:prSet presAssocID="{6663E362-561F-405E-998D-7FDC183147BF}" presName="textBox4a" presStyleLbl="revTx" presStyleIdx="0" presStyleCnt="4">
        <dgm:presLayoutVars>
          <dgm:bulletEnabled val="1"/>
        </dgm:presLayoutVars>
      </dgm:prSet>
      <dgm:spPr/>
      <dgm:t>
        <a:bodyPr/>
        <a:lstStyle/>
        <a:p>
          <a:endParaRPr lang="th-TH"/>
        </a:p>
      </dgm:t>
    </dgm:pt>
    <dgm:pt modelId="{2C32640D-FBAB-4305-9F2A-E1FF52CBB347}" type="pres">
      <dgm:prSet presAssocID="{4929DDEF-3819-4BA3-93CA-9FBA4BEFF403}" presName="bullet4b" presStyleLbl="node1" presStyleIdx="1" presStyleCnt="4"/>
      <dgm:spPr/>
    </dgm:pt>
    <dgm:pt modelId="{D9AED0DA-10D7-4CD2-8D1B-F1585A520A9A}" type="pres">
      <dgm:prSet presAssocID="{4929DDEF-3819-4BA3-93CA-9FBA4BEFF403}" presName="textBox4b" presStyleLbl="revTx" presStyleIdx="1" presStyleCnt="4">
        <dgm:presLayoutVars>
          <dgm:bulletEnabled val="1"/>
        </dgm:presLayoutVars>
      </dgm:prSet>
      <dgm:spPr/>
      <dgm:t>
        <a:bodyPr/>
        <a:lstStyle/>
        <a:p>
          <a:endParaRPr lang="th-TH"/>
        </a:p>
      </dgm:t>
    </dgm:pt>
    <dgm:pt modelId="{B8F4F7A3-E47B-488F-A88B-E6152139FE0F}" type="pres">
      <dgm:prSet presAssocID="{AA40DE3F-A5B6-4ABC-B592-9BD51A41E222}" presName="bullet4c" presStyleLbl="node1" presStyleIdx="2" presStyleCnt="4"/>
      <dgm:spPr/>
    </dgm:pt>
    <dgm:pt modelId="{069858D8-A2CC-4C15-AAD9-05AE6DD0DAE8}" type="pres">
      <dgm:prSet presAssocID="{AA40DE3F-A5B6-4ABC-B592-9BD51A41E222}" presName="textBox4c" presStyleLbl="revTx" presStyleIdx="2" presStyleCnt="4">
        <dgm:presLayoutVars>
          <dgm:bulletEnabled val="1"/>
        </dgm:presLayoutVars>
      </dgm:prSet>
      <dgm:spPr/>
      <dgm:t>
        <a:bodyPr/>
        <a:lstStyle/>
        <a:p>
          <a:endParaRPr lang="th-TH"/>
        </a:p>
      </dgm:t>
    </dgm:pt>
    <dgm:pt modelId="{6DB28DEE-72AE-4193-96E5-990635B51028}" type="pres">
      <dgm:prSet presAssocID="{DF46BE2C-7047-43D8-BB59-19F03CFE0477}" presName="bullet4d" presStyleLbl="node1" presStyleIdx="3" presStyleCnt="4"/>
      <dgm:spPr/>
    </dgm:pt>
    <dgm:pt modelId="{05D8EC67-9922-4606-869C-EC8CE7208148}" type="pres">
      <dgm:prSet presAssocID="{DF46BE2C-7047-43D8-BB59-19F03CFE0477}" presName="textBox4d" presStyleLbl="revTx" presStyleIdx="3" presStyleCnt="4">
        <dgm:presLayoutVars>
          <dgm:bulletEnabled val="1"/>
        </dgm:presLayoutVars>
      </dgm:prSet>
      <dgm:spPr/>
      <dgm:t>
        <a:bodyPr/>
        <a:lstStyle/>
        <a:p>
          <a:endParaRPr lang="th-TH"/>
        </a:p>
      </dgm:t>
    </dgm:pt>
  </dgm:ptLst>
  <dgm:cxnLst>
    <dgm:cxn modelId="{5E44CB97-14F2-4200-A2F6-26C2BE09BBD4}" type="presOf" srcId="{6663E362-561F-405E-998D-7FDC183147BF}" destId="{839F8BAA-C30E-4360-AD67-819340915064}" srcOrd="0" destOrd="0" presId="urn:microsoft.com/office/officeart/2005/8/layout/arrow2"/>
    <dgm:cxn modelId="{6B5113EE-D7C9-43B2-BC6D-6104C4EDBF35}" type="presOf" srcId="{DF46BE2C-7047-43D8-BB59-19F03CFE0477}" destId="{05D8EC67-9922-4606-869C-EC8CE7208148}" srcOrd="0" destOrd="0" presId="urn:microsoft.com/office/officeart/2005/8/layout/arrow2"/>
    <dgm:cxn modelId="{63FB88A1-047C-4F05-8D47-669D7BD3DD44}" srcId="{8BEF66AB-B494-4D5D-BF0D-D8399088BC74}" destId="{DF46BE2C-7047-43D8-BB59-19F03CFE0477}" srcOrd="3" destOrd="0" parTransId="{87440397-956C-4A86-8BFA-2396243EFC85}" sibTransId="{60213802-0132-440A-B48C-A496B0C52CC2}"/>
    <dgm:cxn modelId="{516F5245-A67F-4EF2-B62B-8C892941AAEC}" srcId="{8BEF66AB-B494-4D5D-BF0D-D8399088BC74}" destId="{AA40DE3F-A5B6-4ABC-B592-9BD51A41E222}" srcOrd="2" destOrd="0" parTransId="{AEC0CE3F-BFF1-4BF3-A714-40A16BA74D5E}" sibTransId="{0C43BED8-DF9C-4A23-BF80-110737AA9F22}"/>
    <dgm:cxn modelId="{86C0553E-B85D-4371-B37B-D7FE35CD88FA}" srcId="{8BEF66AB-B494-4D5D-BF0D-D8399088BC74}" destId="{4929DDEF-3819-4BA3-93CA-9FBA4BEFF403}" srcOrd="1" destOrd="0" parTransId="{77116758-4B50-4404-9673-5A5418256E88}" sibTransId="{96625A6E-D662-49EA-97A3-F928EE02BE84}"/>
    <dgm:cxn modelId="{A21874B4-3D35-4BD3-9723-C8DB842719B7}" srcId="{8BEF66AB-B494-4D5D-BF0D-D8399088BC74}" destId="{6663E362-561F-405E-998D-7FDC183147BF}" srcOrd="0" destOrd="0" parTransId="{B5B9BB16-3196-4A3F-974D-7719E34DECC4}" sibTransId="{F731C7F3-B750-4B45-BE91-AEB4002E7F8D}"/>
    <dgm:cxn modelId="{695D213E-2B2B-4760-878A-0CEF56525530}" type="presOf" srcId="{8BEF66AB-B494-4D5D-BF0D-D8399088BC74}" destId="{7AA9911B-8429-436A-BCD5-A6CDABBB7464}" srcOrd="0" destOrd="0" presId="urn:microsoft.com/office/officeart/2005/8/layout/arrow2"/>
    <dgm:cxn modelId="{868FC699-D6B4-423C-9056-8B7C90283431}" type="presOf" srcId="{4929DDEF-3819-4BA3-93CA-9FBA4BEFF403}" destId="{D9AED0DA-10D7-4CD2-8D1B-F1585A520A9A}" srcOrd="0" destOrd="0" presId="urn:microsoft.com/office/officeart/2005/8/layout/arrow2"/>
    <dgm:cxn modelId="{00DF7F5D-79F3-4D28-AC65-096E9E46BA42}" type="presOf" srcId="{AA40DE3F-A5B6-4ABC-B592-9BD51A41E222}" destId="{069858D8-A2CC-4C15-AAD9-05AE6DD0DAE8}" srcOrd="0" destOrd="0" presId="urn:microsoft.com/office/officeart/2005/8/layout/arrow2"/>
    <dgm:cxn modelId="{50CE2AA7-81FA-4444-A8A5-5EE4074D4862}" type="presParOf" srcId="{7AA9911B-8429-436A-BCD5-A6CDABBB7464}" destId="{714B25AD-9FDF-48AA-ACCD-642D36EF31E7}" srcOrd="0" destOrd="0" presId="urn:microsoft.com/office/officeart/2005/8/layout/arrow2"/>
    <dgm:cxn modelId="{9B8F0566-329F-4A03-92C9-302B84B90119}" type="presParOf" srcId="{7AA9911B-8429-436A-BCD5-A6CDABBB7464}" destId="{65A4BF70-EF96-4177-A76D-7D6DE9D3ABDC}" srcOrd="1" destOrd="0" presId="urn:microsoft.com/office/officeart/2005/8/layout/arrow2"/>
    <dgm:cxn modelId="{724DEB07-3CDC-40DE-9F4E-B0D557B6B29B}" type="presParOf" srcId="{65A4BF70-EF96-4177-A76D-7D6DE9D3ABDC}" destId="{B2A5F3E8-6482-4828-903E-73B37CF57022}" srcOrd="0" destOrd="0" presId="urn:microsoft.com/office/officeart/2005/8/layout/arrow2"/>
    <dgm:cxn modelId="{902AD445-AD0F-4CE5-BCBE-8564D3B6C643}" type="presParOf" srcId="{65A4BF70-EF96-4177-A76D-7D6DE9D3ABDC}" destId="{839F8BAA-C30E-4360-AD67-819340915064}" srcOrd="1" destOrd="0" presId="urn:microsoft.com/office/officeart/2005/8/layout/arrow2"/>
    <dgm:cxn modelId="{38F8FF26-A866-43C7-BEC2-2AEB9391C12E}" type="presParOf" srcId="{65A4BF70-EF96-4177-A76D-7D6DE9D3ABDC}" destId="{2C32640D-FBAB-4305-9F2A-E1FF52CBB347}" srcOrd="2" destOrd="0" presId="urn:microsoft.com/office/officeart/2005/8/layout/arrow2"/>
    <dgm:cxn modelId="{0B0253ED-5369-44C8-A54E-373276BC3A96}" type="presParOf" srcId="{65A4BF70-EF96-4177-A76D-7D6DE9D3ABDC}" destId="{D9AED0DA-10D7-4CD2-8D1B-F1585A520A9A}" srcOrd="3" destOrd="0" presId="urn:microsoft.com/office/officeart/2005/8/layout/arrow2"/>
    <dgm:cxn modelId="{F5C9E087-8996-4182-ACB8-906C704DB41E}" type="presParOf" srcId="{65A4BF70-EF96-4177-A76D-7D6DE9D3ABDC}" destId="{B8F4F7A3-E47B-488F-A88B-E6152139FE0F}" srcOrd="4" destOrd="0" presId="urn:microsoft.com/office/officeart/2005/8/layout/arrow2"/>
    <dgm:cxn modelId="{53ED7AD3-B195-486C-BFE7-8990EC81C7CC}" type="presParOf" srcId="{65A4BF70-EF96-4177-A76D-7D6DE9D3ABDC}" destId="{069858D8-A2CC-4C15-AAD9-05AE6DD0DAE8}" srcOrd="5" destOrd="0" presId="urn:microsoft.com/office/officeart/2005/8/layout/arrow2"/>
    <dgm:cxn modelId="{BE7D702C-E444-432B-B533-467B8F03D911}" type="presParOf" srcId="{65A4BF70-EF96-4177-A76D-7D6DE9D3ABDC}" destId="{6DB28DEE-72AE-4193-96E5-990635B51028}" srcOrd="6" destOrd="0" presId="urn:microsoft.com/office/officeart/2005/8/layout/arrow2"/>
    <dgm:cxn modelId="{93428ABA-AC74-4A96-88BE-5BC9EA54A2EE}" type="presParOf" srcId="{65A4BF70-EF96-4177-A76D-7D6DE9D3ABDC}" destId="{05D8EC67-9922-4606-869C-EC8CE7208148}" srcOrd="7" destOrd="0" presId="urn:microsoft.com/office/officeart/2005/8/layout/arrow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498EA7-99D8-4363-82BB-2DC6181E763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th-TH"/>
        </a:p>
      </dgm:t>
    </dgm:pt>
    <dgm:pt modelId="{C4F8AB24-8662-43BB-9E67-4340897C8AA6}">
      <dgm:prSet phldrT="[Text]"/>
      <dgm:spPr/>
      <dgm:t>
        <a:bodyPr/>
        <a:lstStyle/>
        <a:p>
          <a:pPr algn="l"/>
          <a:r>
            <a:rPr lang="en-US" dirty="0" smtClean="0"/>
            <a:t>Year 1</a:t>
          </a:r>
          <a:endParaRPr lang="th-TH" dirty="0"/>
        </a:p>
      </dgm:t>
    </dgm:pt>
    <dgm:pt modelId="{A0A78C4E-2FEB-467B-ACD8-3EB550BF78B5}" type="parTrans" cxnId="{2C05CECD-6C88-4115-9A41-CB71C6DA737F}">
      <dgm:prSet/>
      <dgm:spPr/>
      <dgm:t>
        <a:bodyPr/>
        <a:lstStyle/>
        <a:p>
          <a:pPr algn="l"/>
          <a:endParaRPr lang="th-TH"/>
        </a:p>
      </dgm:t>
    </dgm:pt>
    <dgm:pt modelId="{4A18B4F9-9285-42A2-9D95-9009E2E28C09}" type="sibTrans" cxnId="{2C05CECD-6C88-4115-9A41-CB71C6DA737F}">
      <dgm:prSet/>
      <dgm:spPr/>
      <dgm:t>
        <a:bodyPr/>
        <a:lstStyle/>
        <a:p>
          <a:pPr algn="l"/>
          <a:endParaRPr lang="th-TH"/>
        </a:p>
      </dgm:t>
    </dgm:pt>
    <dgm:pt modelId="{B88935D8-262E-49EA-918F-FA0461E4A3C6}">
      <dgm:prSet phldrT="[Text]" custT="1"/>
      <dgm:spPr/>
      <dgm:t>
        <a:bodyPr/>
        <a:lstStyle/>
        <a:p>
          <a:pPr algn="l"/>
          <a:r>
            <a:rPr lang="en-US" sz="1050" dirty="0" smtClean="0"/>
            <a:t>Increase rescue/military sales team by one person and make two production operatives redundant	</a:t>
          </a:r>
          <a:endParaRPr lang="th-TH" sz="1050" dirty="0"/>
        </a:p>
      </dgm:t>
    </dgm:pt>
    <dgm:pt modelId="{29561672-042C-4FF7-BBFC-B8F98210097C}" type="parTrans" cxnId="{C74BD50B-BF56-45D3-8A67-3B568381CD21}">
      <dgm:prSet/>
      <dgm:spPr/>
      <dgm:t>
        <a:bodyPr/>
        <a:lstStyle/>
        <a:p>
          <a:pPr algn="l"/>
          <a:endParaRPr lang="th-TH"/>
        </a:p>
      </dgm:t>
    </dgm:pt>
    <dgm:pt modelId="{4F4F9B8C-A8C8-4103-80E1-F1DA40C64143}" type="sibTrans" cxnId="{C74BD50B-BF56-45D3-8A67-3B568381CD21}">
      <dgm:prSet/>
      <dgm:spPr/>
      <dgm:t>
        <a:bodyPr/>
        <a:lstStyle/>
        <a:p>
          <a:pPr algn="l"/>
          <a:endParaRPr lang="th-TH"/>
        </a:p>
      </dgm:t>
    </dgm:pt>
    <dgm:pt modelId="{7FE7E602-9602-461C-8C28-488E7913D282}">
      <dgm:prSet phldrT="[Text]" custT="1"/>
      <dgm:spPr/>
      <dgm:t>
        <a:bodyPr/>
        <a:lstStyle/>
        <a:p>
          <a:pPr algn="l"/>
          <a:r>
            <a:rPr lang="en-US" sz="1050" dirty="0" smtClean="0"/>
            <a:t>Review the </a:t>
          </a:r>
          <a:r>
            <a:rPr lang="en-US" sz="1050" dirty="0" err="1" smtClean="0"/>
            <a:t>SeaSpray</a:t>
          </a:r>
          <a:r>
            <a:rPr lang="en-US" sz="1050" dirty="0" smtClean="0"/>
            <a:t>  and Seahorse markets and target other groups of potential customer in order to develop sales strategy</a:t>
          </a:r>
          <a:endParaRPr lang="th-TH" sz="1050" dirty="0"/>
        </a:p>
      </dgm:t>
    </dgm:pt>
    <dgm:pt modelId="{2DD0B26F-9C83-41AB-A0C1-500381697E21}" type="parTrans" cxnId="{0BF2A286-E0C9-4F20-A0B4-22C5029B6B85}">
      <dgm:prSet/>
      <dgm:spPr/>
      <dgm:t>
        <a:bodyPr/>
        <a:lstStyle/>
        <a:p>
          <a:pPr algn="l"/>
          <a:endParaRPr lang="th-TH"/>
        </a:p>
      </dgm:t>
    </dgm:pt>
    <dgm:pt modelId="{4D765199-DD9C-4DBB-BBC7-AC272DE5E4AE}" type="sibTrans" cxnId="{0BF2A286-E0C9-4F20-A0B4-22C5029B6B85}">
      <dgm:prSet/>
      <dgm:spPr/>
      <dgm:t>
        <a:bodyPr/>
        <a:lstStyle/>
        <a:p>
          <a:pPr algn="l"/>
          <a:endParaRPr lang="th-TH"/>
        </a:p>
      </dgm:t>
    </dgm:pt>
    <dgm:pt modelId="{177C9052-C10D-4A21-A5B1-159C555334C9}">
      <dgm:prSet phldrT="[Text]"/>
      <dgm:spPr/>
      <dgm:t>
        <a:bodyPr/>
        <a:lstStyle/>
        <a:p>
          <a:pPr algn="l"/>
          <a:r>
            <a:rPr lang="en-US" dirty="0" smtClean="0"/>
            <a:t>Year 2</a:t>
          </a:r>
          <a:endParaRPr lang="th-TH" dirty="0"/>
        </a:p>
      </dgm:t>
    </dgm:pt>
    <dgm:pt modelId="{46DD75E2-9A2D-4E5E-B82F-96BF4CEE715E}" type="parTrans" cxnId="{56FC4E9B-6FDB-4ACD-A4DE-8EE1C33B7FF1}">
      <dgm:prSet/>
      <dgm:spPr/>
      <dgm:t>
        <a:bodyPr/>
        <a:lstStyle/>
        <a:p>
          <a:pPr algn="l"/>
          <a:endParaRPr lang="th-TH"/>
        </a:p>
      </dgm:t>
    </dgm:pt>
    <dgm:pt modelId="{3E2E26A4-228A-405D-813C-83C438DDD41C}" type="sibTrans" cxnId="{56FC4E9B-6FDB-4ACD-A4DE-8EE1C33B7FF1}">
      <dgm:prSet/>
      <dgm:spPr/>
      <dgm:t>
        <a:bodyPr/>
        <a:lstStyle/>
        <a:p>
          <a:pPr algn="l"/>
          <a:endParaRPr lang="th-TH"/>
        </a:p>
      </dgm:t>
    </dgm:pt>
    <dgm:pt modelId="{872FB702-4169-405D-804A-799079275CD6}">
      <dgm:prSet phldrT="[Text]"/>
      <dgm:spPr/>
      <dgm:t>
        <a:bodyPr/>
        <a:lstStyle/>
        <a:p>
          <a:pPr algn="l"/>
          <a:r>
            <a:rPr lang="en-US" dirty="0" smtClean="0"/>
            <a:t>Identify enhancements for customer requirements  and their costs – invest 45 000 GBP on technology</a:t>
          </a:r>
          <a:endParaRPr lang="th-TH" dirty="0"/>
        </a:p>
      </dgm:t>
    </dgm:pt>
    <dgm:pt modelId="{EE0EA5F8-6F6C-403A-9EF5-E309443206D4}" type="parTrans" cxnId="{30DDFA16-B683-43C8-8271-4CD0B2E49274}">
      <dgm:prSet/>
      <dgm:spPr/>
      <dgm:t>
        <a:bodyPr/>
        <a:lstStyle/>
        <a:p>
          <a:pPr algn="l"/>
          <a:endParaRPr lang="th-TH"/>
        </a:p>
      </dgm:t>
    </dgm:pt>
    <dgm:pt modelId="{8F79D451-E3AD-45D4-B65B-47A036302065}" type="sibTrans" cxnId="{30DDFA16-B683-43C8-8271-4CD0B2E49274}">
      <dgm:prSet/>
      <dgm:spPr/>
      <dgm:t>
        <a:bodyPr/>
        <a:lstStyle/>
        <a:p>
          <a:pPr algn="l"/>
          <a:endParaRPr lang="th-TH"/>
        </a:p>
      </dgm:t>
    </dgm:pt>
    <dgm:pt modelId="{6E7DC3A4-5E19-4494-A958-B6640BEF4EC1}">
      <dgm:prSet phldrT="[Text]"/>
      <dgm:spPr/>
      <dgm:t>
        <a:bodyPr/>
        <a:lstStyle/>
        <a:p>
          <a:pPr algn="l"/>
          <a:r>
            <a:rPr lang="en-US" dirty="0" smtClean="0"/>
            <a:t>Continue new user groups identification</a:t>
          </a:r>
          <a:endParaRPr lang="th-TH" dirty="0"/>
        </a:p>
      </dgm:t>
    </dgm:pt>
    <dgm:pt modelId="{0E8937D4-A61F-4E44-B867-AAD5F0217A03}" type="parTrans" cxnId="{88101FAA-13E3-4E38-8DDA-E4700B33B1E0}">
      <dgm:prSet/>
      <dgm:spPr/>
      <dgm:t>
        <a:bodyPr/>
        <a:lstStyle/>
        <a:p>
          <a:pPr algn="l"/>
          <a:endParaRPr lang="th-TH"/>
        </a:p>
      </dgm:t>
    </dgm:pt>
    <dgm:pt modelId="{B0B45599-AFFD-49D1-AC10-B4E7199618F5}" type="sibTrans" cxnId="{88101FAA-13E3-4E38-8DDA-E4700B33B1E0}">
      <dgm:prSet/>
      <dgm:spPr/>
      <dgm:t>
        <a:bodyPr/>
        <a:lstStyle/>
        <a:p>
          <a:pPr algn="l"/>
          <a:endParaRPr lang="th-TH"/>
        </a:p>
      </dgm:t>
    </dgm:pt>
    <dgm:pt modelId="{8BA5B351-2050-4248-840C-D1052641BA2C}">
      <dgm:prSet phldrT="[Text]"/>
      <dgm:spPr/>
      <dgm:t>
        <a:bodyPr/>
        <a:lstStyle/>
        <a:p>
          <a:pPr algn="l"/>
          <a:r>
            <a:rPr lang="en-US" dirty="0" smtClean="0"/>
            <a:t>Year 3</a:t>
          </a:r>
          <a:endParaRPr lang="th-TH" dirty="0"/>
        </a:p>
      </dgm:t>
    </dgm:pt>
    <dgm:pt modelId="{784D62CA-8921-4CC7-94F6-897D8BAAAA23}" type="parTrans" cxnId="{0F5B6BBA-5D57-4E1D-B1E6-6FB915CAF3F0}">
      <dgm:prSet/>
      <dgm:spPr/>
      <dgm:t>
        <a:bodyPr/>
        <a:lstStyle/>
        <a:p>
          <a:pPr algn="l"/>
          <a:endParaRPr lang="th-TH"/>
        </a:p>
      </dgm:t>
    </dgm:pt>
    <dgm:pt modelId="{E30C2816-31FE-4D88-8C2F-6E2C0EF2F210}" type="sibTrans" cxnId="{0F5B6BBA-5D57-4E1D-B1E6-6FB915CAF3F0}">
      <dgm:prSet/>
      <dgm:spPr/>
      <dgm:t>
        <a:bodyPr/>
        <a:lstStyle/>
        <a:p>
          <a:pPr algn="l"/>
          <a:endParaRPr lang="th-TH"/>
        </a:p>
      </dgm:t>
    </dgm:pt>
    <dgm:pt modelId="{2D3B0795-6AB8-463D-9772-F221E302522B}">
      <dgm:prSet phldrT="[Text]"/>
      <dgm:spPr/>
      <dgm:t>
        <a:bodyPr/>
        <a:lstStyle/>
        <a:p>
          <a:pPr algn="l"/>
          <a:r>
            <a:rPr lang="en-US" dirty="0" smtClean="0"/>
            <a:t>Evaluate customer feedback on the recently implemented technology</a:t>
          </a:r>
          <a:endParaRPr lang="th-TH" dirty="0"/>
        </a:p>
      </dgm:t>
    </dgm:pt>
    <dgm:pt modelId="{68AB373C-6253-492B-936B-9ED5443E5D65}" type="parTrans" cxnId="{324C32C6-6987-4AC5-8384-CE7B4BE11026}">
      <dgm:prSet/>
      <dgm:spPr/>
      <dgm:t>
        <a:bodyPr/>
        <a:lstStyle/>
        <a:p>
          <a:pPr algn="l"/>
          <a:endParaRPr lang="th-TH"/>
        </a:p>
      </dgm:t>
    </dgm:pt>
    <dgm:pt modelId="{218A3A91-28E4-4170-AE73-F5480F7DA986}" type="sibTrans" cxnId="{324C32C6-6987-4AC5-8384-CE7B4BE11026}">
      <dgm:prSet/>
      <dgm:spPr/>
      <dgm:t>
        <a:bodyPr/>
        <a:lstStyle/>
        <a:p>
          <a:pPr algn="l"/>
          <a:endParaRPr lang="th-TH"/>
        </a:p>
      </dgm:t>
    </dgm:pt>
    <dgm:pt modelId="{7BC30208-304A-44B8-9522-543FEA9B6789}">
      <dgm:prSet phldrT="[Text]"/>
      <dgm:spPr/>
      <dgm:t>
        <a:bodyPr/>
        <a:lstStyle/>
        <a:p>
          <a:pPr algn="l"/>
          <a:r>
            <a:rPr lang="en-US" dirty="0" smtClean="0"/>
            <a:t>Review sales strategy and evaluate against sales trend</a:t>
          </a:r>
          <a:endParaRPr lang="th-TH" dirty="0"/>
        </a:p>
      </dgm:t>
    </dgm:pt>
    <dgm:pt modelId="{7F7AFAF4-F1C0-4994-BB6E-A141C52C6F3A}" type="parTrans" cxnId="{1D1C90DE-AC77-4327-9083-222B8EDDE5EE}">
      <dgm:prSet/>
      <dgm:spPr/>
      <dgm:t>
        <a:bodyPr/>
        <a:lstStyle/>
        <a:p>
          <a:pPr algn="l"/>
          <a:endParaRPr lang="th-TH"/>
        </a:p>
      </dgm:t>
    </dgm:pt>
    <dgm:pt modelId="{C25B7D54-9995-4A9B-82C7-6BC9D3CDB714}" type="sibTrans" cxnId="{1D1C90DE-AC77-4327-9083-222B8EDDE5EE}">
      <dgm:prSet/>
      <dgm:spPr/>
      <dgm:t>
        <a:bodyPr/>
        <a:lstStyle/>
        <a:p>
          <a:pPr algn="l"/>
          <a:endParaRPr lang="th-TH"/>
        </a:p>
      </dgm:t>
    </dgm:pt>
    <dgm:pt modelId="{4B9D1EC7-A645-407B-8564-9A47124DCAFA}">
      <dgm:prSet/>
      <dgm:spPr/>
      <dgm:t>
        <a:bodyPr/>
        <a:lstStyle/>
        <a:p>
          <a:pPr algn="l"/>
          <a:r>
            <a:rPr lang="en-US" dirty="0" smtClean="0"/>
            <a:t>Year 4</a:t>
          </a:r>
          <a:endParaRPr lang="th-TH" dirty="0"/>
        </a:p>
      </dgm:t>
    </dgm:pt>
    <dgm:pt modelId="{868E498D-371A-4196-92AC-176CE7029D38}" type="parTrans" cxnId="{37B875FD-C8AD-450F-B073-93F47094FF5D}">
      <dgm:prSet/>
      <dgm:spPr/>
      <dgm:t>
        <a:bodyPr/>
        <a:lstStyle/>
        <a:p>
          <a:pPr algn="l"/>
          <a:endParaRPr lang="th-TH"/>
        </a:p>
      </dgm:t>
    </dgm:pt>
    <dgm:pt modelId="{9C2DA38E-C664-4136-A449-8C8A9EE72418}" type="sibTrans" cxnId="{37B875FD-C8AD-450F-B073-93F47094FF5D}">
      <dgm:prSet/>
      <dgm:spPr/>
      <dgm:t>
        <a:bodyPr/>
        <a:lstStyle/>
        <a:p>
          <a:pPr algn="l"/>
          <a:endParaRPr lang="th-TH"/>
        </a:p>
      </dgm:t>
    </dgm:pt>
    <dgm:pt modelId="{80EFC32B-D1B1-48E8-AFDB-60B029DE6C95}">
      <dgm:prSet/>
      <dgm:spPr/>
      <dgm:t>
        <a:bodyPr/>
        <a:lstStyle/>
        <a:p>
          <a:pPr algn="l"/>
          <a:r>
            <a:rPr lang="en-US" dirty="0" smtClean="0"/>
            <a:t>Year 5</a:t>
          </a:r>
          <a:endParaRPr lang="th-TH" dirty="0"/>
        </a:p>
      </dgm:t>
    </dgm:pt>
    <dgm:pt modelId="{E1890643-C072-4FF7-AC82-B21CEB59992B}" type="parTrans" cxnId="{A1900D13-899C-473C-AD83-BF482354CEDD}">
      <dgm:prSet/>
      <dgm:spPr/>
      <dgm:t>
        <a:bodyPr/>
        <a:lstStyle/>
        <a:p>
          <a:pPr algn="l"/>
          <a:endParaRPr lang="th-TH"/>
        </a:p>
      </dgm:t>
    </dgm:pt>
    <dgm:pt modelId="{84B16624-B4F1-4E9D-BA5C-022E2E781037}" type="sibTrans" cxnId="{A1900D13-899C-473C-AD83-BF482354CEDD}">
      <dgm:prSet/>
      <dgm:spPr/>
      <dgm:t>
        <a:bodyPr/>
        <a:lstStyle/>
        <a:p>
          <a:pPr algn="l"/>
          <a:endParaRPr lang="th-TH"/>
        </a:p>
      </dgm:t>
    </dgm:pt>
    <dgm:pt modelId="{1ACEEABB-7E08-4475-B1E7-B5668D8E919B}">
      <dgm:prSet phldrT="[Text]" custT="1"/>
      <dgm:spPr/>
      <dgm:t>
        <a:bodyPr/>
        <a:lstStyle/>
        <a:p>
          <a:pPr algn="l"/>
          <a:r>
            <a:rPr lang="en-US" sz="1050" dirty="0" smtClean="0"/>
            <a:t>Spend  15 000GBP on media to better position our products publicly – TV ads, campaigns, attend exhibitions.</a:t>
          </a:r>
          <a:endParaRPr lang="th-TH" sz="1050" dirty="0"/>
        </a:p>
      </dgm:t>
    </dgm:pt>
    <dgm:pt modelId="{3C9B8AC3-08EF-4FFE-B301-3BFF40642CEB}" type="parTrans" cxnId="{898AE0DF-6E4F-410D-8206-998BDE1D87B2}">
      <dgm:prSet/>
      <dgm:spPr/>
      <dgm:t>
        <a:bodyPr/>
        <a:lstStyle/>
        <a:p>
          <a:pPr algn="l"/>
          <a:endParaRPr lang="th-TH"/>
        </a:p>
      </dgm:t>
    </dgm:pt>
    <dgm:pt modelId="{5AC9D1BC-B422-411E-968C-531422D0B2B9}" type="sibTrans" cxnId="{898AE0DF-6E4F-410D-8206-998BDE1D87B2}">
      <dgm:prSet/>
      <dgm:spPr/>
      <dgm:t>
        <a:bodyPr/>
        <a:lstStyle/>
        <a:p>
          <a:pPr algn="l"/>
          <a:endParaRPr lang="th-TH"/>
        </a:p>
      </dgm:t>
    </dgm:pt>
    <dgm:pt modelId="{C20EDEEF-4143-48DA-BE51-B3E543D66F8A}">
      <dgm:prSet phldrT="[Text]"/>
      <dgm:spPr/>
      <dgm:t>
        <a:bodyPr/>
        <a:lstStyle/>
        <a:p>
          <a:pPr algn="l"/>
          <a:r>
            <a:rPr lang="en-US" dirty="0" smtClean="0"/>
            <a:t>Invest 55 000 GBP on marketing  </a:t>
          </a:r>
          <a:endParaRPr lang="th-TH" dirty="0"/>
        </a:p>
      </dgm:t>
    </dgm:pt>
    <dgm:pt modelId="{EE056D05-8A28-4FAD-B1E1-A62AD44B92E0}" type="parTrans" cxnId="{DBB0F3FC-92D5-4C4C-A1E7-FC4BE7FB5767}">
      <dgm:prSet/>
      <dgm:spPr/>
      <dgm:t>
        <a:bodyPr/>
        <a:lstStyle/>
        <a:p>
          <a:pPr algn="l"/>
          <a:endParaRPr lang="th-TH"/>
        </a:p>
      </dgm:t>
    </dgm:pt>
    <dgm:pt modelId="{89F98201-2489-4F78-9418-432E27B998D6}" type="sibTrans" cxnId="{DBB0F3FC-92D5-4C4C-A1E7-FC4BE7FB5767}">
      <dgm:prSet/>
      <dgm:spPr/>
      <dgm:t>
        <a:bodyPr/>
        <a:lstStyle/>
        <a:p>
          <a:pPr algn="l"/>
          <a:endParaRPr lang="th-TH"/>
        </a:p>
      </dgm:t>
    </dgm:pt>
    <dgm:pt modelId="{BB7E64B1-C451-4470-99E9-4BBCF9003679}">
      <dgm:prSet phldrT="[Text]"/>
      <dgm:spPr/>
      <dgm:t>
        <a:bodyPr/>
        <a:lstStyle/>
        <a:p>
          <a:pPr algn="l"/>
          <a:r>
            <a:rPr lang="en-US" dirty="0" smtClean="0"/>
            <a:t>Further identify new enhancements – invest 60 000 GBP on technology</a:t>
          </a:r>
          <a:endParaRPr lang="th-TH" dirty="0"/>
        </a:p>
      </dgm:t>
    </dgm:pt>
    <dgm:pt modelId="{8BA3A51F-1DC1-4EFE-A3E8-D69C5BFA3734}" type="parTrans" cxnId="{BBECF9F6-8292-482F-8ED4-14C5C2C04AE5}">
      <dgm:prSet/>
      <dgm:spPr/>
      <dgm:t>
        <a:bodyPr/>
        <a:lstStyle/>
        <a:p>
          <a:pPr algn="l"/>
          <a:endParaRPr lang="th-TH"/>
        </a:p>
      </dgm:t>
    </dgm:pt>
    <dgm:pt modelId="{6C602837-6771-4172-9021-DFF6216F2360}" type="sibTrans" cxnId="{BBECF9F6-8292-482F-8ED4-14C5C2C04AE5}">
      <dgm:prSet/>
      <dgm:spPr/>
      <dgm:t>
        <a:bodyPr/>
        <a:lstStyle/>
        <a:p>
          <a:pPr algn="l"/>
          <a:endParaRPr lang="th-TH"/>
        </a:p>
      </dgm:t>
    </dgm:pt>
    <dgm:pt modelId="{0A65AF22-D09A-4572-9C53-EB7097DAEF7B}">
      <dgm:prSet phldrT="[Text]"/>
      <dgm:spPr/>
      <dgm:t>
        <a:bodyPr/>
        <a:lstStyle/>
        <a:p>
          <a:pPr algn="l"/>
          <a:r>
            <a:rPr lang="en-US" dirty="0" smtClean="0"/>
            <a:t>Invest further 37 000 GBP on marketing</a:t>
          </a:r>
          <a:endParaRPr lang="th-TH" dirty="0"/>
        </a:p>
      </dgm:t>
    </dgm:pt>
    <dgm:pt modelId="{EC200ED2-F8CF-43AC-BA1F-DF0756742893}" type="parTrans" cxnId="{6CDC01E2-B357-441B-97DC-80FDAD91EE37}">
      <dgm:prSet/>
      <dgm:spPr/>
      <dgm:t>
        <a:bodyPr/>
        <a:lstStyle/>
        <a:p>
          <a:pPr algn="l"/>
          <a:endParaRPr lang="th-TH"/>
        </a:p>
      </dgm:t>
    </dgm:pt>
    <dgm:pt modelId="{ABA500F4-077E-4818-92D6-1FA76E0F1918}" type="sibTrans" cxnId="{6CDC01E2-B357-441B-97DC-80FDAD91EE37}">
      <dgm:prSet/>
      <dgm:spPr/>
      <dgm:t>
        <a:bodyPr/>
        <a:lstStyle/>
        <a:p>
          <a:pPr algn="l"/>
          <a:endParaRPr lang="th-TH"/>
        </a:p>
      </dgm:t>
    </dgm:pt>
    <dgm:pt modelId="{BA734504-8ED7-4AE5-AAE4-706E7E5915E1}">
      <dgm:prSet/>
      <dgm:spPr/>
      <dgm:t>
        <a:bodyPr/>
        <a:lstStyle/>
        <a:p>
          <a:pPr algn="l"/>
          <a:r>
            <a:rPr lang="en-US" dirty="0" smtClean="0"/>
            <a:t>Invest 22 500 GBP on Technology – in reference to customer feedback on past enhancements</a:t>
          </a:r>
          <a:endParaRPr lang="th-TH" dirty="0"/>
        </a:p>
      </dgm:t>
    </dgm:pt>
    <dgm:pt modelId="{16F9ABD5-1C2F-4353-B5C6-438792F98A66}" type="parTrans" cxnId="{5D6677EB-FF2E-4D41-BAFF-0739244DB697}">
      <dgm:prSet/>
      <dgm:spPr/>
      <dgm:t>
        <a:bodyPr/>
        <a:lstStyle/>
        <a:p>
          <a:pPr algn="l"/>
          <a:endParaRPr lang="th-TH"/>
        </a:p>
      </dgm:t>
    </dgm:pt>
    <dgm:pt modelId="{18F9594D-7EBA-49D1-80EA-317CA99E92A1}" type="sibTrans" cxnId="{5D6677EB-FF2E-4D41-BAFF-0739244DB697}">
      <dgm:prSet/>
      <dgm:spPr/>
      <dgm:t>
        <a:bodyPr/>
        <a:lstStyle/>
        <a:p>
          <a:pPr algn="l"/>
          <a:endParaRPr lang="th-TH"/>
        </a:p>
      </dgm:t>
    </dgm:pt>
    <dgm:pt modelId="{5383B24E-69E6-480B-8171-385912D9E702}">
      <dgm:prSet/>
      <dgm:spPr/>
      <dgm:t>
        <a:bodyPr/>
        <a:lstStyle/>
        <a:p>
          <a:pPr algn="l"/>
          <a:r>
            <a:rPr lang="en-US" dirty="0" smtClean="0"/>
            <a:t>Review sales strategy</a:t>
          </a:r>
          <a:endParaRPr lang="th-TH" dirty="0"/>
        </a:p>
      </dgm:t>
    </dgm:pt>
    <dgm:pt modelId="{74AAF15A-2F84-412F-ACCB-A2FED58C9049}" type="parTrans" cxnId="{38DC3424-BF57-4516-B155-88BBB32CF7E3}">
      <dgm:prSet/>
      <dgm:spPr/>
      <dgm:t>
        <a:bodyPr/>
        <a:lstStyle/>
        <a:p>
          <a:pPr algn="l"/>
          <a:endParaRPr lang="th-TH"/>
        </a:p>
      </dgm:t>
    </dgm:pt>
    <dgm:pt modelId="{B7BAB136-C462-4CF5-88DB-4104B1778471}" type="sibTrans" cxnId="{38DC3424-BF57-4516-B155-88BBB32CF7E3}">
      <dgm:prSet/>
      <dgm:spPr/>
      <dgm:t>
        <a:bodyPr/>
        <a:lstStyle/>
        <a:p>
          <a:pPr algn="l"/>
          <a:endParaRPr lang="th-TH"/>
        </a:p>
      </dgm:t>
    </dgm:pt>
    <dgm:pt modelId="{A809CF9B-E9C8-4B9D-92AF-F1813AF10AD8}">
      <dgm:prSet/>
      <dgm:spPr/>
      <dgm:t>
        <a:bodyPr/>
        <a:lstStyle/>
        <a:p>
          <a:pPr algn="l"/>
          <a:r>
            <a:rPr lang="en-US" dirty="0" smtClean="0"/>
            <a:t>Invest further  35 500 GBP on marketing </a:t>
          </a:r>
          <a:endParaRPr lang="th-TH" dirty="0"/>
        </a:p>
      </dgm:t>
    </dgm:pt>
    <dgm:pt modelId="{6B764AF6-C217-40F8-8EB2-D04BC2B0FCD0}" type="parTrans" cxnId="{DD03ED6D-2F43-47A6-B80B-9112C743ADEA}">
      <dgm:prSet/>
      <dgm:spPr/>
      <dgm:t>
        <a:bodyPr/>
        <a:lstStyle/>
        <a:p>
          <a:pPr algn="l"/>
          <a:endParaRPr lang="th-TH"/>
        </a:p>
      </dgm:t>
    </dgm:pt>
    <dgm:pt modelId="{BB043A8A-7872-4E12-8AC1-80F86C30EDFA}" type="sibTrans" cxnId="{DD03ED6D-2F43-47A6-B80B-9112C743ADEA}">
      <dgm:prSet/>
      <dgm:spPr/>
      <dgm:t>
        <a:bodyPr/>
        <a:lstStyle/>
        <a:p>
          <a:pPr algn="l"/>
          <a:endParaRPr lang="th-TH"/>
        </a:p>
      </dgm:t>
    </dgm:pt>
    <dgm:pt modelId="{AD74205C-5518-413C-80BC-99F529C366D3}">
      <dgm:prSet/>
      <dgm:spPr/>
      <dgm:t>
        <a:bodyPr/>
        <a:lstStyle/>
        <a:p>
          <a:pPr algn="l"/>
          <a:r>
            <a:rPr lang="en-US" dirty="0" smtClean="0"/>
            <a:t>Evaluate business strategy – assess success and rooms for improvements</a:t>
          </a:r>
          <a:endParaRPr lang="th-TH" dirty="0"/>
        </a:p>
      </dgm:t>
    </dgm:pt>
    <dgm:pt modelId="{43B285C6-DADE-4A8E-8F10-488812881D24}" type="sibTrans" cxnId="{5C918EB6-F807-4AB5-8083-9870E2E7BCF2}">
      <dgm:prSet/>
      <dgm:spPr/>
      <dgm:t>
        <a:bodyPr/>
        <a:lstStyle/>
        <a:p>
          <a:pPr algn="l"/>
          <a:endParaRPr lang="th-TH"/>
        </a:p>
      </dgm:t>
    </dgm:pt>
    <dgm:pt modelId="{00B1A78E-E0F2-4A8F-B524-FE887899C682}" type="parTrans" cxnId="{5C918EB6-F807-4AB5-8083-9870E2E7BCF2}">
      <dgm:prSet/>
      <dgm:spPr/>
      <dgm:t>
        <a:bodyPr/>
        <a:lstStyle/>
        <a:p>
          <a:pPr algn="l"/>
          <a:endParaRPr lang="th-TH"/>
        </a:p>
      </dgm:t>
    </dgm:pt>
    <dgm:pt modelId="{5D9124CD-34C9-4FE8-9036-A41E8DB39542}">
      <dgm:prSet/>
      <dgm:spPr/>
      <dgm:t>
        <a:bodyPr/>
        <a:lstStyle/>
        <a:p>
          <a:pPr algn="l"/>
          <a:r>
            <a:rPr lang="en-US" dirty="0" smtClean="0"/>
            <a:t>Invest 22 500 GBP on Technology – in reference to customer feedback on past enhancements</a:t>
          </a:r>
          <a:endParaRPr lang="th-TH" dirty="0"/>
        </a:p>
      </dgm:t>
    </dgm:pt>
    <dgm:pt modelId="{92BC7A97-37E3-4F59-9F0C-BF613209B0A5}" type="sibTrans" cxnId="{D3E454E3-1F7E-489F-AF6F-B1C0508CB75F}">
      <dgm:prSet/>
      <dgm:spPr/>
      <dgm:t>
        <a:bodyPr/>
        <a:lstStyle/>
        <a:p>
          <a:pPr algn="l"/>
          <a:endParaRPr lang="th-TH"/>
        </a:p>
      </dgm:t>
    </dgm:pt>
    <dgm:pt modelId="{ED81A68C-5157-47DA-86A3-245EC950312B}" type="parTrans" cxnId="{D3E454E3-1F7E-489F-AF6F-B1C0508CB75F}">
      <dgm:prSet/>
      <dgm:spPr/>
      <dgm:t>
        <a:bodyPr/>
        <a:lstStyle/>
        <a:p>
          <a:pPr algn="l"/>
          <a:endParaRPr lang="th-TH"/>
        </a:p>
      </dgm:t>
    </dgm:pt>
    <dgm:pt modelId="{6E67573F-E23B-44D0-B000-EF20381E6973}">
      <dgm:prSet/>
      <dgm:spPr/>
      <dgm:t>
        <a:bodyPr/>
        <a:lstStyle/>
        <a:p>
          <a:pPr algn="l"/>
          <a:r>
            <a:rPr lang="en-US" dirty="0" smtClean="0"/>
            <a:t>Invest  17 500 GBP on marketing, increase intensity in successful groups </a:t>
          </a:r>
          <a:endParaRPr lang="th-TH" dirty="0"/>
        </a:p>
      </dgm:t>
    </dgm:pt>
    <dgm:pt modelId="{694ECD6C-A63F-4AD4-93F5-E7A60EE04A0F}" type="sibTrans" cxnId="{866B26F5-BE28-4E9E-87BB-11B595C52C4F}">
      <dgm:prSet/>
      <dgm:spPr/>
      <dgm:t>
        <a:bodyPr/>
        <a:lstStyle/>
        <a:p>
          <a:pPr algn="l"/>
          <a:endParaRPr lang="th-TH"/>
        </a:p>
      </dgm:t>
    </dgm:pt>
    <dgm:pt modelId="{51C89B44-EC83-4FD0-872F-8354DA8EE196}" type="parTrans" cxnId="{866B26F5-BE28-4E9E-87BB-11B595C52C4F}">
      <dgm:prSet/>
      <dgm:spPr/>
      <dgm:t>
        <a:bodyPr/>
        <a:lstStyle/>
        <a:p>
          <a:pPr algn="l"/>
          <a:endParaRPr lang="th-TH"/>
        </a:p>
      </dgm:t>
    </dgm:pt>
    <dgm:pt modelId="{B9391CF3-DA6B-43FA-8081-19A0261E08CF}">
      <dgm:prSet/>
      <dgm:spPr/>
      <dgm:t>
        <a:bodyPr/>
        <a:lstStyle/>
        <a:p>
          <a:pPr algn="l"/>
          <a:endParaRPr lang="th-TH" dirty="0"/>
        </a:p>
      </dgm:t>
    </dgm:pt>
    <dgm:pt modelId="{E2F5040F-5B3E-409B-BE73-C689644F7B74}" type="sibTrans" cxnId="{B80136B3-FF2F-4044-BEE1-69B529C15418}">
      <dgm:prSet/>
      <dgm:spPr/>
      <dgm:t>
        <a:bodyPr/>
        <a:lstStyle/>
        <a:p>
          <a:pPr algn="l"/>
          <a:endParaRPr lang="th-TH"/>
        </a:p>
      </dgm:t>
    </dgm:pt>
    <dgm:pt modelId="{1631E74E-9F9E-4E52-BEEE-D6B0BF8D6518}" type="parTrans" cxnId="{B80136B3-FF2F-4044-BEE1-69B529C15418}">
      <dgm:prSet/>
      <dgm:spPr/>
      <dgm:t>
        <a:bodyPr/>
        <a:lstStyle/>
        <a:p>
          <a:pPr algn="l"/>
          <a:endParaRPr lang="th-TH"/>
        </a:p>
      </dgm:t>
    </dgm:pt>
    <dgm:pt modelId="{CABA9E17-46EE-4F28-BCC4-D044C2A8AAB3}" type="pres">
      <dgm:prSet presAssocID="{20498EA7-99D8-4363-82BB-2DC6181E763F}" presName="linearFlow" presStyleCnt="0">
        <dgm:presLayoutVars>
          <dgm:dir/>
          <dgm:animLvl val="lvl"/>
          <dgm:resizeHandles val="exact"/>
        </dgm:presLayoutVars>
      </dgm:prSet>
      <dgm:spPr/>
      <dgm:t>
        <a:bodyPr/>
        <a:lstStyle/>
        <a:p>
          <a:endParaRPr lang="el-GR"/>
        </a:p>
      </dgm:t>
    </dgm:pt>
    <dgm:pt modelId="{040DB327-3E2D-461D-836F-681D2C9D00CE}" type="pres">
      <dgm:prSet presAssocID="{C4F8AB24-8662-43BB-9E67-4340897C8AA6}" presName="composite" presStyleCnt="0"/>
      <dgm:spPr/>
    </dgm:pt>
    <dgm:pt modelId="{69529642-BBDA-4A15-A692-29E2952E51A5}" type="pres">
      <dgm:prSet presAssocID="{C4F8AB24-8662-43BB-9E67-4340897C8AA6}" presName="parentText" presStyleLbl="alignNode1" presStyleIdx="0" presStyleCnt="5">
        <dgm:presLayoutVars>
          <dgm:chMax val="1"/>
          <dgm:bulletEnabled val="1"/>
        </dgm:presLayoutVars>
      </dgm:prSet>
      <dgm:spPr/>
      <dgm:t>
        <a:bodyPr/>
        <a:lstStyle/>
        <a:p>
          <a:endParaRPr lang="th-TH"/>
        </a:p>
      </dgm:t>
    </dgm:pt>
    <dgm:pt modelId="{33D98135-6054-40E9-95DA-69ADEB4525F4}" type="pres">
      <dgm:prSet presAssocID="{C4F8AB24-8662-43BB-9E67-4340897C8AA6}" presName="descendantText" presStyleLbl="alignAcc1" presStyleIdx="0" presStyleCnt="5">
        <dgm:presLayoutVars>
          <dgm:bulletEnabled val="1"/>
        </dgm:presLayoutVars>
      </dgm:prSet>
      <dgm:spPr/>
      <dgm:t>
        <a:bodyPr/>
        <a:lstStyle/>
        <a:p>
          <a:endParaRPr lang="th-TH"/>
        </a:p>
      </dgm:t>
    </dgm:pt>
    <dgm:pt modelId="{160E6681-030B-4251-AF0F-FACCD9309C49}" type="pres">
      <dgm:prSet presAssocID="{4A18B4F9-9285-42A2-9D95-9009E2E28C09}" presName="sp" presStyleCnt="0"/>
      <dgm:spPr/>
    </dgm:pt>
    <dgm:pt modelId="{54FF0462-5870-4809-B2D2-3FCD9A6DD55D}" type="pres">
      <dgm:prSet presAssocID="{177C9052-C10D-4A21-A5B1-159C555334C9}" presName="composite" presStyleCnt="0"/>
      <dgm:spPr/>
    </dgm:pt>
    <dgm:pt modelId="{4253B9CF-FEDE-4EF3-B08C-6C5B11DAD635}" type="pres">
      <dgm:prSet presAssocID="{177C9052-C10D-4A21-A5B1-159C555334C9}" presName="parentText" presStyleLbl="alignNode1" presStyleIdx="1" presStyleCnt="5">
        <dgm:presLayoutVars>
          <dgm:chMax val="1"/>
          <dgm:bulletEnabled val="1"/>
        </dgm:presLayoutVars>
      </dgm:prSet>
      <dgm:spPr/>
      <dgm:t>
        <a:bodyPr/>
        <a:lstStyle/>
        <a:p>
          <a:endParaRPr lang="el-GR"/>
        </a:p>
      </dgm:t>
    </dgm:pt>
    <dgm:pt modelId="{35E88CBA-CC77-42A8-B83B-83DBACE27930}" type="pres">
      <dgm:prSet presAssocID="{177C9052-C10D-4A21-A5B1-159C555334C9}" presName="descendantText" presStyleLbl="alignAcc1" presStyleIdx="1" presStyleCnt="5">
        <dgm:presLayoutVars>
          <dgm:bulletEnabled val="1"/>
        </dgm:presLayoutVars>
      </dgm:prSet>
      <dgm:spPr/>
      <dgm:t>
        <a:bodyPr/>
        <a:lstStyle/>
        <a:p>
          <a:endParaRPr lang="th-TH"/>
        </a:p>
      </dgm:t>
    </dgm:pt>
    <dgm:pt modelId="{EDDBCE46-24F6-4CB3-88E0-F9F8039BA835}" type="pres">
      <dgm:prSet presAssocID="{3E2E26A4-228A-405D-813C-83C438DDD41C}" presName="sp" presStyleCnt="0"/>
      <dgm:spPr/>
    </dgm:pt>
    <dgm:pt modelId="{2E0E23A6-2842-4AF1-A583-5CDA77D99369}" type="pres">
      <dgm:prSet presAssocID="{8BA5B351-2050-4248-840C-D1052641BA2C}" presName="composite" presStyleCnt="0"/>
      <dgm:spPr/>
    </dgm:pt>
    <dgm:pt modelId="{93EB1BD1-3698-4316-BAE6-AF27A0B9E8C7}" type="pres">
      <dgm:prSet presAssocID="{8BA5B351-2050-4248-840C-D1052641BA2C}" presName="parentText" presStyleLbl="alignNode1" presStyleIdx="2" presStyleCnt="5">
        <dgm:presLayoutVars>
          <dgm:chMax val="1"/>
          <dgm:bulletEnabled val="1"/>
        </dgm:presLayoutVars>
      </dgm:prSet>
      <dgm:spPr/>
      <dgm:t>
        <a:bodyPr/>
        <a:lstStyle/>
        <a:p>
          <a:endParaRPr lang="el-GR"/>
        </a:p>
      </dgm:t>
    </dgm:pt>
    <dgm:pt modelId="{0FC3FE0B-CC1F-49F4-A308-97261C6CE62E}" type="pres">
      <dgm:prSet presAssocID="{8BA5B351-2050-4248-840C-D1052641BA2C}" presName="descendantText" presStyleLbl="alignAcc1" presStyleIdx="2" presStyleCnt="5">
        <dgm:presLayoutVars>
          <dgm:bulletEnabled val="1"/>
        </dgm:presLayoutVars>
      </dgm:prSet>
      <dgm:spPr/>
      <dgm:t>
        <a:bodyPr/>
        <a:lstStyle/>
        <a:p>
          <a:endParaRPr lang="th-TH"/>
        </a:p>
      </dgm:t>
    </dgm:pt>
    <dgm:pt modelId="{9906BE1B-293E-4578-AD41-221C5C6AFE1D}" type="pres">
      <dgm:prSet presAssocID="{E30C2816-31FE-4D88-8C2F-6E2C0EF2F210}" presName="sp" presStyleCnt="0"/>
      <dgm:spPr/>
    </dgm:pt>
    <dgm:pt modelId="{290CA76F-3DE3-40CA-BF9E-D391832C072B}" type="pres">
      <dgm:prSet presAssocID="{4B9D1EC7-A645-407B-8564-9A47124DCAFA}" presName="composite" presStyleCnt="0"/>
      <dgm:spPr/>
    </dgm:pt>
    <dgm:pt modelId="{90544F68-9EA2-439B-A0F9-C3B2F460E945}" type="pres">
      <dgm:prSet presAssocID="{4B9D1EC7-A645-407B-8564-9A47124DCAFA}" presName="parentText" presStyleLbl="alignNode1" presStyleIdx="3" presStyleCnt="5">
        <dgm:presLayoutVars>
          <dgm:chMax val="1"/>
          <dgm:bulletEnabled val="1"/>
        </dgm:presLayoutVars>
      </dgm:prSet>
      <dgm:spPr/>
      <dgm:t>
        <a:bodyPr/>
        <a:lstStyle/>
        <a:p>
          <a:endParaRPr lang="el-GR"/>
        </a:p>
      </dgm:t>
    </dgm:pt>
    <dgm:pt modelId="{F50E8898-357B-421D-92D1-846219D64A72}" type="pres">
      <dgm:prSet presAssocID="{4B9D1EC7-A645-407B-8564-9A47124DCAFA}" presName="descendantText" presStyleLbl="alignAcc1" presStyleIdx="3" presStyleCnt="5">
        <dgm:presLayoutVars>
          <dgm:bulletEnabled val="1"/>
        </dgm:presLayoutVars>
      </dgm:prSet>
      <dgm:spPr/>
      <dgm:t>
        <a:bodyPr/>
        <a:lstStyle/>
        <a:p>
          <a:endParaRPr lang="th-TH"/>
        </a:p>
      </dgm:t>
    </dgm:pt>
    <dgm:pt modelId="{91BBB2D4-5E79-4C1B-9451-AFACEDD91E56}" type="pres">
      <dgm:prSet presAssocID="{9C2DA38E-C664-4136-A449-8C8A9EE72418}" presName="sp" presStyleCnt="0"/>
      <dgm:spPr/>
    </dgm:pt>
    <dgm:pt modelId="{E16AA517-4DD7-4C58-9B67-C729E9863F6A}" type="pres">
      <dgm:prSet presAssocID="{80EFC32B-D1B1-48E8-AFDB-60B029DE6C95}" presName="composite" presStyleCnt="0"/>
      <dgm:spPr/>
    </dgm:pt>
    <dgm:pt modelId="{895E19E2-BA9C-437A-8283-82FCB1D5FAC1}" type="pres">
      <dgm:prSet presAssocID="{80EFC32B-D1B1-48E8-AFDB-60B029DE6C95}" presName="parentText" presStyleLbl="alignNode1" presStyleIdx="4" presStyleCnt="5">
        <dgm:presLayoutVars>
          <dgm:chMax val="1"/>
          <dgm:bulletEnabled val="1"/>
        </dgm:presLayoutVars>
      </dgm:prSet>
      <dgm:spPr/>
      <dgm:t>
        <a:bodyPr/>
        <a:lstStyle/>
        <a:p>
          <a:endParaRPr lang="th-TH"/>
        </a:p>
      </dgm:t>
    </dgm:pt>
    <dgm:pt modelId="{6F384D2E-7C24-4BA7-8251-07AC41444236}" type="pres">
      <dgm:prSet presAssocID="{80EFC32B-D1B1-48E8-AFDB-60B029DE6C95}" presName="descendantText" presStyleLbl="alignAcc1" presStyleIdx="4" presStyleCnt="5">
        <dgm:presLayoutVars>
          <dgm:bulletEnabled val="1"/>
        </dgm:presLayoutVars>
      </dgm:prSet>
      <dgm:spPr/>
      <dgm:t>
        <a:bodyPr/>
        <a:lstStyle/>
        <a:p>
          <a:endParaRPr lang="th-TH"/>
        </a:p>
      </dgm:t>
    </dgm:pt>
  </dgm:ptLst>
  <dgm:cxnLst>
    <dgm:cxn modelId="{81B4E87A-F03F-4126-B7BB-8B6297023C1D}" type="presOf" srcId="{C4F8AB24-8662-43BB-9E67-4340897C8AA6}" destId="{69529642-BBDA-4A15-A692-29E2952E51A5}" srcOrd="0" destOrd="0" presId="urn:microsoft.com/office/officeart/2005/8/layout/chevron2"/>
    <dgm:cxn modelId="{898AE0DF-6E4F-410D-8206-998BDE1D87B2}" srcId="{C4F8AB24-8662-43BB-9E67-4340897C8AA6}" destId="{1ACEEABB-7E08-4475-B1E7-B5668D8E919B}" srcOrd="2" destOrd="0" parTransId="{3C9B8AC3-08EF-4FFE-B301-3BFF40642CEB}" sibTransId="{5AC9D1BC-B422-411E-968C-531422D0B2B9}"/>
    <dgm:cxn modelId="{56FC4E9B-6FDB-4ACD-A4DE-8EE1C33B7FF1}" srcId="{20498EA7-99D8-4363-82BB-2DC6181E763F}" destId="{177C9052-C10D-4A21-A5B1-159C555334C9}" srcOrd="1" destOrd="0" parTransId="{46DD75E2-9A2D-4E5E-B82F-96BF4CEE715E}" sibTransId="{3E2E26A4-228A-405D-813C-83C438DDD41C}"/>
    <dgm:cxn modelId="{02B78294-7EDA-4999-8EB2-609CCAB67D6C}" type="presOf" srcId="{177C9052-C10D-4A21-A5B1-159C555334C9}" destId="{4253B9CF-FEDE-4EF3-B08C-6C5B11DAD635}" srcOrd="0" destOrd="0" presId="urn:microsoft.com/office/officeart/2005/8/layout/chevron2"/>
    <dgm:cxn modelId="{DBB0F3FC-92D5-4C4C-A1E7-FC4BE7FB5767}" srcId="{177C9052-C10D-4A21-A5B1-159C555334C9}" destId="{C20EDEEF-4143-48DA-BE51-B3E543D66F8A}" srcOrd="2" destOrd="0" parTransId="{EE056D05-8A28-4FAD-B1E1-A62AD44B92E0}" sibTransId="{89F98201-2489-4F78-9418-432E27B998D6}"/>
    <dgm:cxn modelId="{1984CE8C-116B-431E-B452-7A506BE97776}" type="presOf" srcId="{8BA5B351-2050-4248-840C-D1052641BA2C}" destId="{93EB1BD1-3698-4316-BAE6-AF27A0B9E8C7}" srcOrd="0" destOrd="0" presId="urn:microsoft.com/office/officeart/2005/8/layout/chevron2"/>
    <dgm:cxn modelId="{5EC4273A-C000-46FA-818D-75A9D1363FC5}" type="presOf" srcId="{A809CF9B-E9C8-4B9D-92AF-F1813AF10AD8}" destId="{F50E8898-357B-421D-92D1-846219D64A72}" srcOrd="0" destOrd="1" presId="urn:microsoft.com/office/officeart/2005/8/layout/chevron2"/>
    <dgm:cxn modelId="{A3932CD3-604A-4262-8589-83CAC169744F}" type="presOf" srcId="{6E7DC3A4-5E19-4494-A958-B6640BEF4EC1}" destId="{35E88CBA-CC77-42A8-B83B-83DBACE27930}" srcOrd="0" destOrd="1" presId="urn:microsoft.com/office/officeart/2005/8/layout/chevron2"/>
    <dgm:cxn modelId="{586D23B4-51C9-42FC-8569-13FD4550C9BD}" type="presOf" srcId="{2D3B0795-6AB8-463D-9772-F221E302522B}" destId="{0FC3FE0B-CC1F-49F4-A308-97261C6CE62E}" srcOrd="0" destOrd="0" presId="urn:microsoft.com/office/officeart/2005/8/layout/chevron2"/>
    <dgm:cxn modelId="{2C05CECD-6C88-4115-9A41-CB71C6DA737F}" srcId="{20498EA7-99D8-4363-82BB-2DC6181E763F}" destId="{C4F8AB24-8662-43BB-9E67-4340897C8AA6}" srcOrd="0" destOrd="0" parTransId="{A0A78C4E-2FEB-467B-ACD8-3EB550BF78B5}" sibTransId="{4A18B4F9-9285-42A2-9D95-9009E2E28C09}"/>
    <dgm:cxn modelId="{5D6677EB-FF2E-4D41-BAFF-0739244DB697}" srcId="{4B9D1EC7-A645-407B-8564-9A47124DCAFA}" destId="{BA734504-8ED7-4AE5-AAE4-706E7E5915E1}" srcOrd="2" destOrd="0" parTransId="{16F9ABD5-1C2F-4353-B5C6-438792F98A66}" sibTransId="{18F9594D-7EBA-49D1-80EA-317CA99E92A1}"/>
    <dgm:cxn modelId="{5A0F78DA-1AEC-4F63-B5FA-D89BF3D00E62}" type="presOf" srcId="{20498EA7-99D8-4363-82BB-2DC6181E763F}" destId="{CABA9E17-46EE-4F28-BCC4-D044C2A8AAB3}" srcOrd="0" destOrd="0" presId="urn:microsoft.com/office/officeart/2005/8/layout/chevron2"/>
    <dgm:cxn modelId="{B80136B3-FF2F-4044-BEE1-69B529C15418}" srcId="{80EFC32B-D1B1-48E8-AFDB-60B029DE6C95}" destId="{B9391CF3-DA6B-43FA-8081-19A0261E08CF}" srcOrd="0" destOrd="0" parTransId="{1631E74E-9F9E-4E52-BEEE-D6B0BF8D6518}" sibTransId="{E2F5040F-5B3E-409B-BE73-C689644F7B74}"/>
    <dgm:cxn modelId="{1D1C90DE-AC77-4327-9083-222B8EDDE5EE}" srcId="{8BA5B351-2050-4248-840C-D1052641BA2C}" destId="{7BC30208-304A-44B8-9522-543FEA9B6789}" srcOrd="2" destOrd="0" parTransId="{7F7AFAF4-F1C0-4994-BB6E-A141C52C6F3A}" sibTransId="{C25B7D54-9995-4A9B-82C7-6BC9D3CDB714}"/>
    <dgm:cxn modelId="{0F5B6BBA-5D57-4E1D-B1E6-6FB915CAF3F0}" srcId="{20498EA7-99D8-4363-82BB-2DC6181E763F}" destId="{8BA5B351-2050-4248-840C-D1052641BA2C}" srcOrd="2" destOrd="0" parTransId="{784D62CA-8921-4CC7-94F6-897D8BAAAA23}" sibTransId="{E30C2816-31FE-4D88-8C2F-6E2C0EF2F210}"/>
    <dgm:cxn modelId="{6CDC01E2-B357-441B-97DC-80FDAD91EE37}" srcId="{8BA5B351-2050-4248-840C-D1052641BA2C}" destId="{0A65AF22-D09A-4572-9C53-EB7097DAEF7B}" srcOrd="3" destOrd="0" parTransId="{EC200ED2-F8CF-43AC-BA1F-DF0756742893}" sibTransId="{ABA500F4-077E-4818-92D6-1FA76E0F1918}"/>
    <dgm:cxn modelId="{BBECF9F6-8292-482F-8ED4-14C5C2C04AE5}" srcId="{8BA5B351-2050-4248-840C-D1052641BA2C}" destId="{BB7E64B1-C451-4470-99E9-4BBCF9003679}" srcOrd="1" destOrd="0" parTransId="{8BA3A51F-1DC1-4EFE-A3E8-D69C5BFA3734}" sibTransId="{6C602837-6771-4172-9021-DFF6216F2360}"/>
    <dgm:cxn modelId="{CE6ED0F6-42C0-46C5-8A91-8D9CD938B4E7}" type="presOf" srcId="{B88935D8-262E-49EA-918F-FA0461E4A3C6}" destId="{33D98135-6054-40E9-95DA-69ADEB4525F4}" srcOrd="0" destOrd="0" presId="urn:microsoft.com/office/officeart/2005/8/layout/chevron2"/>
    <dgm:cxn modelId="{38DC3424-BF57-4516-B155-88BBB32CF7E3}" srcId="{4B9D1EC7-A645-407B-8564-9A47124DCAFA}" destId="{5383B24E-69E6-480B-8171-385912D9E702}" srcOrd="0" destOrd="0" parTransId="{74AAF15A-2F84-412F-ACCB-A2FED58C9049}" sibTransId="{B7BAB136-C462-4CF5-88DB-4104B1778471}"/>
    <dgm:cxn modelId="{F9A3DD26-24CA-4E76-A724-E308CEEB1A0B}" type="presOf" srcId="{80EFC32B-D1B1-48E8-AFDB-60B029DE6C95}" destId="{895E19E2-BA9C-437A-8283-82FCB1D5FAC1}" srcOrd="0" destOrd="0" presId="urn:microsoft.com/office/officeart/2005/8/layout/chevron2"/>
    <dgm:cxn modelId="{C132EDF5-8C94-40AA-B3F1-35781A08DF99}" type="presOf" srcId="{7BC30208-304A-44B8-9522-543FEA9B6789}" destId="{0FC3FE0B-CC1F-49F4-A308-97261C6CE62E}" srcOrd="0" destOrd="2" presId="urn:microsoft.com/office/officeart/2005/8/layout/chevron2"/>
    <dgm:cxn modelId="{2F16B89A-D584-49C8-8A5B-0CAD2854DBDB}" type="presOf" srcId="{5D9124CD-34C9-4FE8-9036-A41E8DB39542}" destId="{6F384D2E-7C24-4BA7-8251-07AC41444236}" srcOrd="0" destOrd="2" presId="urn:microsoft.com/office/officeart/2005/8/layout/chevron2"/>
    <dgm:cxn modelId="{37B875FD-C8AD-450F-B073-93F47094FF5D}" srcId="{20498EA7-99D8-4363-82BB-2DC6181E763F}" destId="{4B9D1EC7-A645-407B-8564-9A47124DCAFA}" srcOrd="3" destOrd="0" parTransId="{868E498D-371A-4196-92AC-176CE7029D38}" sibTransId="{9C2DA38E-C664-4136-A449-8C8A9EE72418}"/>
    <dgm:cxn modelId="{866B26F5-BE28-4E9E-87BB-11B595C52C4F}" srcId="{80EFC32B-D1B1-48E8-AFDB-60B029DE6C95}" destId="{6E67573F-E23B-44D0-B000-EF20381E6973}" srcOrd="1" destOrd="0" parTransId="{51C89B44-EC83-4FD0-872F-8354DA8EE196}" sibTransId="{694ECD6C-A63F-4AD4-93F5-E7A60EE04A0F}"/>
    <dgm:cxn modelId="{06E09AEB-63A3-491E-8B26-1811784EF629}" type="presOf" srcId="{AD74205C-5518-413C-80BC-99F529C366D3}" destId="{6F384D2E-7C24-4BA7-8251-07AC41444236}" srcOrd="0" destOrd="3" presId="urn:microsoft.com/office/officeart/2005/8/layout/chevron2"/>
    <dgm:cxn modelId="{D3E454E3-1F7E-489F-AF6F-B1C0508CB75F}" srcId="{80EFC32B-D1B1-48E8-AFDB-60B029DE6C95}" destId="{5D9124CD-34C9-4FE8-9036-A41E8DB39542}" srcOrd="2" destOrd="0" parTransId="{ED81A68C-5157-47DA-86A3-245EC950312B}" sibTransId="{92BC7A97-37E3-4F59-9F0C-BF613209B0A5}"/>
    <dgm:cxn modelId="{0BF2A286-E0C9-4F20-A0B4-22C5029B6B85}" srcId="{C4F8AB24-8662-43BB-9E67-4340897C8AA6}" destId="{7FE7E602-9602-461C-8C28-488E7913D282}" srcOrd="1" destOrd="0" parTransId="{2DD0B26F-9C83-41AB-A0C1-500381697E21}" sibTransId="{4D765199-DD9C-4DBB-BBC7-AC272DE5E4AE}"/>
    <dgm:cxn modelId="{A18FAA3C-6E01-4CE0-9DE9-0BE0371D482B}" type="presOf" srcId="{872FB702-4169-405D-804A-799079275CD6}" destId="{35E88CBA-CC77-42A8-B83B-83DBACE27930}" srcOrd="0" destOrd="0" presId="urn:microsoft.com/office/officeart/2005/8/layout/chevron2"/>
    <dgm:cxn modelId="{88101FAA-13E3-4E38-8DDA-E4700B33B1E0}" srcId="{177C9052-C10D-4A21-A5B1-159C555334C9}" destId="{6E7DC3A4-5E19-4494-A958-B6640BEF4EC1}" srcOrd="1" destOrd="0" parTransId="{0E8937D4-A61F-4E44-B867-AAD5F0217A03}" sibTransId="{B0B45599-AFFD-49D1-AC10-B4E7199618F5}"/>
    <dgm:cxn modelId="{5C918EB6-F807-4AB5-8083-9870E2E7BCF2}" srcId="{80EFC32B-D1B1-48E8-AFDB-60B029DE6C95}" destId="{AD74205C-5518-413C-80BC-99F529C366D3}" srcOrd="3" destOrd="0" parTransId="{00B1A78E-E0F2-4A8F-B524-FE887899C682}" sibTransId="{43B285C6-DADE-4A8E-8F10-488812881D24}"/>
    <dgm:cxn modelId="{8EED16D1-1F3F-4F6D-B9A6-AB8D5E35AE36}" type="presOf" srcId="{0A65AF22-D09A-4572-9C53-EB7097DAEF7B}" destId="{0FC3FE0B-CC1F-49F4-A308-97261C6CE62E}" srcOrd="0" destOrd="3" presId="urn:microsoft.com/office/officeart/2005/8/layout/chevron2"/>
    <dgm:cxn modelId="{99194AE1-899D-4512-A850-43D357CF7AF6}" type="presOf" srcId="{6E67573F-E23B-44D0-B000-EF20381E6973}" destId="{6F384D2E-7C24-4BA7-8251-07AC41444236}" srcOrd="0" destOrd="1" presId="urn:microsoft.com/office/officeart/2005/8/layout/chevron2"/>
    <dgm:cxn modelId="{30DDFA16-B683-43C8-8271-4CD0B2E49274}" srcId="{177C9052-C10D-4A21-A5B1-159C555334C9}" destId="{872FB702-4169-405D-804A-799079275CD6}" srcOrd="0" destOrd="0" parTransId="{EE0EA5F8-6F6C-403A-9EF5-E309443206D4}" sibTransId="{8F79D451-E3AD-45D4-B65B-47A036302065}"/>
    <dgm:cxn modelId="{933E499B-2412-48D0-8105-84815696CF38}" type="presOf" srcId="{C20EDEEF-4143-48DA-BE51-B3E543D66F8A}" destId="{35E88CBA-CC77-42A8-B83B-83DBACE27930}" srcOrd="0" destOrd="2" presId="urn:microsoft.com/office/officeart/2005/8/layout/chevron2"/>
    <dgm:cxn modelId="{C74BD50B-BF56-45D3-8A67-3B568381CD21}" srcId="{C4F8AB24-8662-43BB-9E67-4340897C8AA6}" destId="{B88935D8-262E-49EA-918F-FA0461E4A3C6}" srcOrd="0" destOrd="0" parTransId="{29561672-042C-4FF7-BBFC-B8F98210097C}" sibTransId="{4F4F9B8C-A8C8-4103-80E1-F1DA40C64143}"/>
    <dgm:cxn modelId="{BB673D81-4877-4287-9D31-4B24E1957447}" type="presOf" srcId="{BA734504-8ED7-4AE5-AAE4-706E7E5915E1}" destId="{F50E8898-357B-421D-92D1-846219D64A72}" srcOrd="0" destOrd="2" presId="urn:microsoft.com/office/officeart/2005/8/layout/chevron2"/>
    <dgm:cxn modelId="{A1900D13-899C-473C-AD83-BF482354CEDD}" srcId="{20498EA7-99D8-4363-82BB-2DC6181E763F}" destId="{80EFC32B-D1B1-48E8-AFDB-60B029DE6C95}" srcOrd="4" destOrd="0" parTransId="{E1890643-C072-4FF7-AC82-B21CEB59992B}" sibTransId="{84B16624-B4F1-4E9D-BA5C-022E2E781037}"/>
    <dgm:cxn modelId="{95F4F833-2053-4272-A77D-64940A704F2C}" type="presOf" srcId="{4B9D1EC7-A645-407B-8564-9A47124DCAFA}" destId="{90544F68-9EA2-439B-A0F9-C3B2F460E945}" srcOrd="0" destOrd="0" presId="urn:microsoft.com/office/officeart/2005/8/layout/chevron2"/>
    <dgm:cxn modelId="{A8AF718E-3994-4B87-963D-F3304E8DBE76}" type="presOf" srcId="{7FE7E602-9602-461C-8C28-488E7913D282}" destId="{33D98135-6054-40E9-95DA-69ADEB4525F4}" srcOrd="0" destOrd="1" presId="urn:microsoft.com/office/officeart/2005/8/layout/chevron2"/>
    <dgm:cxn modelId="{882F6CB3-10A9-4452-89E4-538816337347}" type="presOf" srcId="{1ACEEABB-7E08-4475-B1E7-B5668D8E919B}" destId="{33D98135-6054-40E9-95DA-69ADEB4525F4}" srcOrd="0" destOrd="2" presId="urn:microsoft.com/office/officeart/2005/8/layout/chevron2"/>
    <dgm:cxn modelId="{2E038B49-C29F-44A2-B29F-932D5F465157}" type="presOf" srcId="{B9391CF3-DA6B-43FA-8081-19A0261E08CF}" destId="{6F384D2E-7C24-4BA7-8251-07AC41444236}" srcOrd="0" destOrd="0" presId="urn:microsoft.com/office/officeart/2005/8/layout/chevron2"/>
    <dgm:cxn modelId="{DD03ED6D-2F43-47A6-B80B-9112C743ADEA}" srcId="{4B9D1EC7-A645-407B-8564-9A47124DCAFA}" destId="{A809CF9B-E9C8-4B9D-92AF-F1813AF10AD8}" srcOrd="1" destOrd="0" parTransId="{6B764AF6-C217-40F8-8EB2-D04BC2B0FCD0}" sibTransId="{BB043A8A-7872-4E12-8AC1-80F86C30EDFA}"/>
    <dgm:cxn modelId="{47092037-8A51-43A5-91FC-B042F8FB46F4}" type="presOf" srcId="{BB7E64B1-C451-4470-99E9-4BBCF9003679}" destId="{0FC3FE0B-CC1F-49F4-A308-97261C6CE62E}" srcOrd="0" destOrd="1" presId="urn:microsoft.com/office/officeart/2005/8/layout/chevron2"/>
    <dgm:cxn modelId="{FC7442D2-10B5-497B-9705-13189F502EE7}" type="presOf" srcId="{5383B24E-69E6-480B-8171-385912D9E702}" destId="{F50E8898-357B-421D-92D1-846219D64A72}" srcOrd="0" destOrd="0" presId="urn:microsoft.com/office/officeart/2005/8/layout/chevron2"/>
    <dgm:cxn modelId="{324C32C6-6987-4AC5-8384-CE7B4BE11026}" srcId="{8BA5B351-2050-4248-840C-D1052641BA2C}" destId="{2D3B0795-6AB8-463D-9772-F221E302522B}" srcOrd="0" destOrd="0" parTransId="{68AB373C-6253-492B-936B-9ED5443E5D65}" sibTransId="{218A3A91-28E4-4170-AE73-F5480F7DA986}"/>
    <dgm:cxn modelId="{5D9DDE50-898E-4740-AA8F-51336C20AD9A}" type="presParOf" srcId="{CABA9E17-46EE-4F28-BCC4-D044C2A8AAB3}" destId="{040DB327-3E2D-461D-836F-681D2C9D00CE}" srcOrd="0" destOrd="0" presId="urn:microsoft.com/office/officeart/2005/8/layout/chevron2"/>
    <dgm:cxn modelId="{ABA90522-AFB1-49C6-86DD-D03CD1CB3FD6}" type="presParOf" srcId="{040DB327-3E2D-461D-836F-681D2C9D00CE}" destId="{69529642-BBDA-4A15-A692-29E2952E51A5}" srcOrd="0" destOrd="0" presId="urn:microsoft.com/office/officeart/2005/8/layout/chevron2"/>
    <dgm:cxn modelId="{8B3C295D-29D1-4088-BC2B-C1CAA87E426A}" type="presParOf" srcId="{040DB327-3E2D-461D-836F-681D2C9D00CE}" destId="{33D98135-6054-40E9-95DA-69ADEB4525F4}" srcOrd="1" destOrd="0" presId="urn:microsoft.com/office/officeart/2005/8/layout/chevron2"/>
    <dgm:cxn modelId="{1D971F37-76FA-4114-8027-84BCD44F6A21}" type="presParOf" srcId="{CABA9E17-46EE-4F28-BCC4-D044C2A8AAB3}" destId="{160E6681-030B-4251-AF0F-FACCD9309C49}" srcOrd="1" destOrd="0" presId="urn:microsoft.com/office/officeart/2005/8/layout/chevron2"/>
    <dgm:cxn modelId="{102F7D45-BFA5-4A25-B3DD-59A2A09B9770}" type="presParOf" srcId="{CABA9E17-46EE-4F28-BCC4-D044C2A8AAB3}" destId="{54FF0462-5870-4809-B2D2-3FCD9A6DD55D}" srcOrd="2" destOrd="0" presId="urn:microsoft.com/office/officeart/2005/8/layout/chevron2"/>
    <dgm:cxn modelId="{EEAEF724-F4DB-4693-94CD-70B8C2A34595}" type="presParOf" srcId="{54FF0462-5870-4809-B2D2-3FCD9A6DD55D}" destId="{4253B9CF-FEDE-4EF3-B08C-6C5B11DAD635}" srcOrd="0" destOrd="0" presId="urn:microsoft.com/office/officeart/2005/8/layout/chevron2"/>
    <dgm:cxn modelId="{70DF0FDF-5D01-4BE5-A369-38883D0E328E}" type="presParOf" srcId="{54FF0462-5870-4809-B2D2-3FCD9A6DD55D}" destId="{35E88CBA-CC77-42A8-B83B-83DBACE27930}" srcOrd="1" destOrd="0" presId="urn:microsoft.com/office/officeart/2005/8/layout/chevron2"/>
    <dgm:cxn modelId="{1CE5494B-3FB4-4080-97E9-F972B838F137}" type="presParOf" srcId="{CABA9E17-46EE-4F28-BCC4-D044C2A8AAB3}" destId="{EDDBCE46-24F6-4CB3-88E0-F9F8039BA835}" srcOrd="3" destOrd="0" presId="urn:microsoft.com/office/officeart/2005/8/layout/chevron2"/>
    <dgm:cxn modelId="{908BF5B9-93EF-430C-AE07-DCF6531D4886}" type="presParOf" srcId="{CABA9E17-46EE-4F28-BCC4-D044C2A8AAB3}" destId="{2E0E23A6-2842-4AF1-A583-5CDA77D99369}" srcOrd="4" destOrd="0" presId="urn:microsoft.com/office/officeart/2005/8/layout/chevron2"/>
    <dgm:cxn modelId="{E884F1C1-43FA-4402-97F8-09D034FE9066}" type="presParOf" srcId="{2E0E23A6-2842-4AF1-A583-5CDA77D99369}" destId="{93EB1BD1-3698-4316-BAE6-AF27A0B9E8C7}" srcOrd="0" destOrd="0" presId="urn:microsoft.com/office/officeart/2005/8/layout/chevron2"/>
    <dgm:cxn modelId="{2B4917DB-0A9B-46C7-BD7A-F491DF86D06F}" type="presParOf" srcId="{2E0E23A6-2842-4AF1-A583-5CDA77D99369}" destId="{0FC3FE0B-CC1F-49F4-A308-97261C6CE62E}" srcOrd="1" destOrd="0" presId="urn:microsoft.com/office/officeart/2005/8/layout/chevron2"/>
    <dgm:cxn modelId="{40D33D26-5C3D-496B-95B4-2260164B5492}" type="presParOf" srcId="{CABA9E17-46EE-4F28-BCC4-D044C2A8AAB3}" destId="{9906BE1B-293E-4578-AD41-221C5C6AFE1D}" srcOrd="5" destOrd="0" presId="urn:microsoft.com/office/officeart/2005/8/layout/chevron2"/>
    <dgm:cxn modelId="{2DDECFAF-0E8B-48A1-B455-B7FFCD5F9A40}" type="presParOf" srcId="{CABA9E17-46EE-4F28-BCC4-D044C2A8AAB3}" destId="{290CA76F-3DE3-40CA-BF9E-D391832C072B}" srcOrd="6" destOrd="0" presId="urn:microsoft.com/office/officeart/2005/8/layout/chevron2"/>
    <dgm:cxn modelId="{1A3CC425-5944-4D5A-95DA-F3AD17045031}" type="presParOf" srcId="{290CA76F-3DE3-40CA-BF9E-D391832C072B}" destId="{90544F68-9EA2-439B-A0F9-C3B2F460E945}" srcOrd="0" destOrd="0" presId="urn:microsoft.com/office/officeart/2005/8/layout/chevron2"/>
    <dgm:cxn modelId="{82F49C76-506B-4C5B-83AC-24D6799441DD}" type="presParOf" srcId="{290CA76F-3DE3-40CA-BF9E-D391832C072B}" destId="{F50E8898-357B-421D-92D1-846219D64A72}" srcOrd="1" destOrd="0" presId="urn:microsoft.com/office/officeart/2005/8/layout/chevron2"/>
    <dgm:cxn modelId="{6A2D0AA3-A914-4B1E-A09C-A83AE038EB6D}" type="presParOf" srcId="{CABA9E17-46EE-4F28-BCC4-D044C2A8AAB3}" destId="{91BBB2D4-5E79-4C1B-9451-AFACEDD91E56}" srcOrd="7" destOrd="0" presId="urn:microsoft.com/office/officeart/2005/8/layout/chevron2"/>
    <dgm:cxn modelId="{E810E6C1-A30D-4405-BF89-9B1AB6D1000B}" type="presParOf" srcId="{CABA9E17-46EE-4F28-BCC4-D044C2A8AAB3}" destId="{E16AA517-4DD7-4C58-9B67-C729E9863F6A}" srcOrd="8" destOrd="0" presId="urn:microsoft.com/office/officeart/2005/8/layout/chevron2"/>
    <dgm:cxn modelId="{C9914D00-7605-4458-ABB3-1236B0B7489B}" type="presParOf" srcId="{E16AA517-4DD7-4C58-9B67-C729E9863F6A}" destId="{895E19E2-BA9C-437A-8283-82FCB1D5FAC1}" srcOrd="0" destOrd="0" presId="urn:microsoft.com/office/officeart/2005/8/layout/chevron2"/>
    <dgm:cxn modelId="{A7E35BCB-1FCD-41AF-A5DF-368510D0DCE9}" type="presParOf" srcId="{E16AA517-4DD7-4C58-9B67-C729E9863F6A}" destId="{6F384D2E-7C24-4BA7-8251-07AC41444236}"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4B25AD-9FDF-48AA-ACCD-642D36EF31E7}">
      <dsp:nvSpPr>
        <dsp:cNvPr id="0" name=""/>
        <dsp:cNvSpPr/>
      </dsp:nvSpPr>
      <dsp:spPr>
        <a:xfrm>
          <a:off x="0" y="0"/>
          <a:ext cx="6096000" cy="3810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A5F3E8-6482-4828-903E-73B37CF57022}">
      <dsp:nvSpPr>
        <dsp:cNvPr id="0" name=""/>
        <dsp:cNvSpPr/>
      </dsp:nvSpPr>
      <dsp:spPr>
        <a:xfrm>
          <a:off x="600456" y="2960116"/>
          <a:ext cx="140208" cy="140208"/>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9F8BAA-C30E-4360-AD67-819340915064}">
      <dsp:nvSpPr>
        <dsp:cNvPr id="0" name=""/>
        <dsp:cNvSpPr/>
      </dsp:nvSpPr>
      <dsp:spPr>
        <a:xfrm>
          <a:off x="670560" y="3030220"/>
          <a:ext cx="1042416" cy="906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293" tIns="0" rIns="0" bIns="0" numCol="1" spcCol="1270" anchor="t" anchorCtr="0">
          <a:noAutofit/>
        </a:bodyPr>
        <a:lstStyle/>
        <a:p>
          <a:pPr lvl="0" algn="l" defTabSz="844550">
            <a:lnSpc>
              <a:spcPct val="90000"/>
            </a:lnSpc>
            <a:spcBef>
              <a:spcPct val="0"/>
            </a:spcBef>
            <a:spcAft>
              <a:spcPct val="35000"/>
            </a:spcAft>
          </a:pPr>
          <a:r>
            <a:rPr lang="en-US" sz="1900" b="1" kern="1200" dirty="0" smtClean="0"/>
            <a:t>Learning</a:t>
          </a:r>
          <a:r>
            <a:rPr lang="en-US" sz="1900" kern="1200" dirty="0" smtClean="0"/>
            <a:t> </a:t>
          </a:r>
          <a:endParaRPr lang="th-TH" sz="1900" kern="1200" dirty="0"/>
        </a:p>
      </dsp:txBody>
      <dsp:txXfrm>
        <a:off x="670560" y="3030220"/>
        <a:ext cx="1042416" cy="906780"/>
      </dsp:txXfrm>
    </dsp:sp>
    <dsp:sp modelId="{2C32640D-FBAB-4305-9F2A-E1FF52CBB347}">
      <dsp:nvSpPr>
        <dsp:cNvPr id="0" name=""/>
        <dsp:cNvSpPr/>
      </dsp:nvSpPr>
      <dsp:spPr>
        <a:xfrm>
          <a:off x="1591056" y="2073909"/>
          <a:ext cx="243840" cy="243840"/>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AED0DA-10D7-4CD2-8D1B-F1585A520A9A}">
      <dsp:nvSpPr>
        <dsp:cNvPr id="0" name=""/>
        <dsp:cNvSpPr/>
      </dsp:nvSpPr>
      <dsp:spPr>
        <a:xfrm>
          <a:off x="1712976" y="2195829"/>
          <a:ext cx="1280160" cy="1741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206" tIns="0" rIns="0" bIns="0" numCol="1" spcCol="1270" anchor="t" anchorCtr="0">
          <a:noAutofit/>
        </a:bodyPr>
        <a:lstStyle/>
        <a:p>
          <a:pPr lvl="0" algn="l" defTabSz="844550">
            <a:lnSpc>
              <a:spcPct val="90000"/>
            </a:lnSpc>
            <a:spcBef>
              <a:spcPct val="0"/>
            </a:spcBef>
            <a:spcAft>
              <a:spcPct val="35000"/>
            </a:spcAft>
          </a:pPr>
          <a:r>
            <a:rPr lang="en-US" sz="1900" b="1" kern="1200" dirty="0" smtClean="0"/>
            <a:t>Internal Business</a:t>
          </a:r>
          <a:endParaRPr lang="th-TH" sz="1900" b="1" kern="1200" dirty="0"/>
        </a:p>
      </dsp:txBody>
      <dsp:txXfrm>
        <a:off x="1712976" y="2195829"/>
        <a:ext cx="1280160" cy="1741170"/>
      </dsp:txXfrm>
    </dsp:sp>
    <dsp:sp modelId="{B8F4F7A3-E47B-488F-A88B-E6152139FE0F}">
      <dsp:nvSpPr>
        <dsp:cNvPr id="0" name=""/>
        <dsp:cNvSpPr/>
      </dsp:nvSpPr>
      <dsp:spPr>
        <a:xfrm>
          <a:off x="2855976" y="1420875"/>
          <a:ext cx="323088" cy="323088"/>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9858D8-A2CC-4C15-AAD9-05AE6DD0DAE8}">
      <dsp:nvSpPr>
        <dsp:cNvPr id="0" name=""/>
        <dsp:cNvSpPr/>
      </dsp:nvSpPr>
      <dsp:spPr>
        <a:xfrm>
          <a:off x="3017520" y="1582419"/>
          <a:ext cx="1280160" cy="2354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198" tIns="0" rIns="0" bIns="0" numCol="1" spcCol="1270" anchor="t" anchorCtr="0">
          <a:noAutofit/>
        </a:bodyPr>
        <a:lstStyle/>
        <a:p>
          <a:pPr lvl="0" algn="l" defTabSz="844550">
            <a:lnSpc>
              <a:spcPct val="90000"/>
            </a:lnSpc>
            <a:spcBef>
              <a:spcPct val="0"/>
            </a:spcBef>
            <a:spcAft>
              <a:spcPct val="35000"/>
            </a:spcAft>
          </a:pPr>
          <a:r>
            <a:rPr lang="en-US" sz="1900" b="1" kern="1200" dirty="0" smtClean="0"/>
            <a:t>Customer</a:t>
          </a:r>
          <a:endParaRPr lang="th-TH" sz="1900" b="1" kern="1200" dirty="0"/>
        </a:p>
      </dsp:txBody>
      <dsp:txXfrm>
        <a:off x="3017520" y="1582419"/>
        <a:ext cx="1280160" cy="2354580"/>
      </dsp:txXfrm>
    </dsp:sp>
    <dsp:sp modelId="{6DB28DEE-72AE-4193-96E5-990635B51028}">
      <dsp:nvSpPr>
        <dsp:cNvPr id="0" name=""/>
        <dsp:cNvSpPr/>
      </dsp:nvSpPr>
      <dsp:spPr>
        <a:xfrm>
          <a:off x="4233672" y="988821"/>
          <a:ext cx="432816" cy="432816"/>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D8EC67-9922-4606-869C-EC8CE7208148}">
      <dsp:nvSpPr>
        <dsp:cNvPr id="0" name=""/>
        <dsp:cNvSpPr/>
      </dsp:nvSpPr>
      <dsp:spPr>
        <a:xfrm>
          <a:off x="4450080" y="1205229"/>
          <a:ext cx="1280160" cy="2731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340" tIns="0" rIns="0" bIns="0" numCol="1" spcCol="1270" anchor="t" anchorCtr="0">
          <a:noAutofit/>
        </a:bodyPr>
        <a:lstStyle/>
        <a:p>
          <a:pPr lvl="0" algn="l" defTabSz="844550">
            <a:lnSpc>
              <a:spcPct val="90000"/>
            </a:lnSpc>
            <a:spcBef>
              <a:spcPct val="0"/>
            </a:spcBef>
            <a:spcAft>
              <a:spcPct val="35000"/>
            </a:spcAft>
          </a:pPr>
          <a:r>
            <a:rPr lang="en-US" sz="1900" b="1" kern="1200" dirty="0" smtClean="0"/>
            <a:t>Financial</a:t>
          </a:r>
          <a:endParaRPr lang="th-TH" sz="1900" b="1" kern="1200" dirty="0"/>
        </a:p>
      </dsp:txBody>
      <dsp:txXfrm>
        <a:off x="4450080" y="1205229"/>
        <a:ext cx="1280160" cy="273177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529642-BBDA-4A15-A692-29E2952E51A5}">
      <dsp:nvSpPr>
        <dsp:cNvPr id="0" name=""/>
        <dsp:cNvSpPr/>
      </dsp:nvSpPr>
      <dsp:spPr>
        <a:xfrm rot="5400000">
          <a:off x="-168207" y="170097"/>
          <a:ext cx="1121381" cy="784966"/>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n-US" sz="1900" kern="1200" dirty="0" smtClean="0"/>
            <a:t>Year 1</a:t>
          </a:r>
          <a:endParaRPr lang="th-TH" sz="1900" kern="1200" dirty="0"/>
        </a:p>
      </dsp:txBody>
      <dsp:txXfrm rot="5400000">
        <a:off x="-168207" y="170097"/>
        <a:ext cx="1121381" cy="784966"/>
      </dsp:txXfrm>
    </dsp:sp>
    <dsp:sp modelId="{33D98135-6054-40E9-95DA-69ADEB4525F4}">
      <dsp:nvSpPr>
        <dsp:cNvPr id="0" name=""/>
        <dsp:cNvSpPr/>
      </dsp:nvSpPr>
      <dsp:spPr>
        <a:xfrm rot="5400000">
          <a:off x="4564347" y="-3777490"/>
          <a:ext cx="728897" cy="8287659"/>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66725">
            <a:lnSpc>
              <a:spcPct val="90000"/>
            </a:lnSpc>
            <a:spcBef>
              <a:spcPct val="0"/>
            </a:spcBef>
            <a:spcAft>
              <a:spcPct val="15000"/>
            </a:spcAft>
            <a:buChar char="••"/>
          </a:pPr>
          <a:r>
            <a:rPr lang="en-US" sz="1050" kern="1200" dirty="0" smtClean="0"/>
            <a:t>Increase rescue/military sales team by one person and make two production operatives redundant	</a:t>
          </a:r>
          <a:endParaRPr lang="th-TH" sz="1050" kern="1200" dirty="0"/>
        </a:p>
        <a:p>
          <a:pPr marL="57150" lvl="1" indent="-57150" algn="l" defTabSz="466725">
            <a:lnSpc>
              <a:spcPct val="90000"/>
            </a:lnSpc>
            <a:spcBef>
              <a:spcPct val="0"/>
            </a:spcBef>
            <a:spcAft>
              <a:spcPct val="15000"/>
            </a:spcAft>
            <a:buChar char="••"/>
          </a:pPr>
          <a:r>
            <a:rPr lang="en-US" sz="1050" kern="1200" dirty="0" smtClean="0"/>
            <a:t>Review the </a:t>
          </a:r>
          <a:r>
            <a:rPr lang="en-US" sz="1050" kern="1200" dirty="0" err="1" smtClean="0"/>
            <a:t>SeaSpray</a:t>
          </a:r>
          <a:r>
            <a:rPr lang="en-US" sz="1050" kern="1200" dirty="0" smtClean="0"/>
            <a:t>  and Seahorse markets and target other groups of potential customer in order to develop sales strategy</a:t>
          </a:r>
          <a:endParaRPr lang="th-TH" sz="1050" kern="1200" dirty="0"/>
        </a:p>
        <a:p>
          <a:pPr marL="57150" lvl="1" indent="-57150" algn="l" defTabSz="466725">
            <a:lnSpc>
              <a:spcPct val="90000"/>
            </a:lnSpc>
            <a:spcBef>
              <a:spcPct val="0"/>
            </a:spcBef>
            <a:spcAft>
              <a:spcPct val="15000"/>
            </a:spcAft>
            <a:buChar char="••"/>
          </a:pPr>
          <a:r>
            <a:rPr lang="en-US" sz="1050" kern="1200" dirty="0" smtClean="0"/>
            <a:t>Spend  15 000GBP on media to better position our products publicly – TV ads, campaigns, attend exhibitions.</a:t>
          </a:r>
          <a:endParaRPr lang="th-TH" sz="1050" kern="1200" dirty="0"/>
        </a:p>
      </dsp:txBody>
      <dsp:txXfrm rot="5400000">
        <a:off x="4564347" y="-3777490"/>
        <a:ext cx="728897" cy="8287659"/>
      </dsp:txXfrm>
    </dsp:sp>
    <dsp:sp modelId="{4253B9CF-FEDE-4EF3-B08C-6C5B11DAD635}">
      <dsp:nvSpPr>
        <dsp:cNvPr id="0" name=""/>
        <dsp:cNvSpPr/>
      </dsp:nvSpPr>
      <dsp:spPr>
        <a:xfrm rot="5400000">
          <a:off x="-168207" y="1174690"/>
          <a:ext cx="1121381" cy="784966"/>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n-US" sz="1900" kern="1200" dirty="0" smtClean="0"/>
            <a:t>Year 2</a:t>
          </a:r>
          <a:endParaRPr lang="th-TH" sz="1900" kern="1200" dirty="0"/>
        </a:p>
      </dsp:txBody>
      <dsp:txXfrm rot="5400000">
        <a:off x="-168207" y="1174690"/>
        <a:ext cx="1121381" cy="784966"/>
      </dsp:txXfrm>
    </dsp:sp>
    <dsp:sp modelId="{35E88CBA-CC77-42A8-B83B-83DBACE27930}">
      <dsp:nvSpPr>
        <dsp:cNvPr id="0" name=""/>
        <dsp:cNvSpPr/>
      </dsp:nvSpPr>
      <dsp:spPr>
        <a:xfrm rot="5400000">
          <a:off x="4564347" y="-2772896"/>
          <a:ext cx="728897" cy="8287659"/>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Identify enhancements for customer requirements  and their costs – invest 45 000 GBP on technology</a:t>
          </a:r>
          <a:endParaRPr lang="th-TH" sz="900" kern="1200" dirty="0"/>
        </a:p>
        <a:p>
          <a:pPr marL="57150" lvl="1" indent="-57150" algn="l" defTabSz="400050">
            <a:lnSpc>
              <a:spcPct val="90000"/>
            </a:lnSpc>
            <a:spcBef>
              <a:spcPct val="0"/>
            </a:spcBef>
            <a:spcAft>
              <a:spcPct val="15000"/>
            </a:spcAft>
            <a:buChar char="••"/>
          </a:pPr>
          <a:r>
            <a:rPr lang="en-US" sz="900" kern="1200" dirty="0" smtClean="0"/>
            <a:t>Continue new user groups identification</a:t>
          </a:r>
          <a:endParaRPr lang="th-TH" sz="900" kern="1200" dirty="0"/>
        </a:p>
        <a:p>
          <a:pPr marL="57150" lvl="1" indent="-57150" algn="l" defTabSz="400050">
            <a:lnSpc>
              <a:spcPct val="90000"/>
            </a:lnSpc>
            <a:spcBef>
              <a:spcPct val="0"/>
            </a:spcBef>
            <a:spcAft>
              <a:spcPct val="15000"/>
            </a:spcAft>
            <a:buChar char="••"/>
          </a:pPr>
          <a:r>
            <a:rPr lang="en-US" sz="900" kern="1200" dirty="0" smtClean="0"/>
            <a:t>Invest 55 000 GBP on marketing  </a:t>
          </a:r>
          <a:endParaRPr lang="th-TH" sz="900" kern="1200" dirty="0"/>
        </a:p>
      </dsp:txBody>
      <dsp:txXfrm rot="5400000">
        <a:off x="4564347" y="-2772896"/>
        <a:ext cx="728897" cy="8287659"/>
      </dsp:txXfrm>
    </dsp:sp>
    <dsp:sp modelId="{93EB1BD1-3698-4316-BAE6-AF27A0B9E8C7}">
      <dsp:nvSpPr>
        <dsp:cNvPr id="0" name=""/>
        <dsp:cNvSpPr/>
      </dsp:nvSpPr>
      <dsp:spPr>
        <a:xfrm rot="5400000">
          <a:off x="-168207" y="2179284"/>
          <a:ext cx="1121381" cy="784966"/>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n-US" sz="1900" kern="1200" dirty="0" smtClean="0"/>
            <a:t>Year 3</a:t>
          </a:r>
          <a:endParaRPr lang="th-TH" sz="1900" kern="1200" dirty="0"/>
        </a:p>
      </dsp:txBody>
      <dsp:txXfrm rot="5400000">
        <a:off x="-168207" y="2179284"/>
        <a:ext cx="1121381" cy="784966"/>
      </dsp:txXfrm>
    </dsp:sp>
    <dsp:sp modelId="{0FC3FE0B-CC1F-49F4-A308-97261C6CE62E}">
      <dsp:nvSpPr>
        <dsp:cNvPr id="0" name=""/>
        <dsp:cNvSpPr/>
      </dsp:nvSpPr>
      <dsp:spPr>
        <a:xfrm rot="5400000">
          <a:off x="4564347" y="-1768303"/>
          <a:ext cx="728897" cy="8287659"/>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Evaluate customer feedback on the recently implemented technology</a:t>
          </a:r>
          <a:endParaRPr lang="th-TH" sz="900" kern="1200" dirty="0"/>
        </a:p>
        <a:p>
          <a:pPr marL="57150" lvl="1" indent="-57150" algn="l" defTabSz="400050">
            <a:lnSpc>
              <a:spcPct val="90000"/>
            </a:lnSpc>
            <a:spcBef>
              <a:spcPct val="0"/>
            </a:spcBef>
            <a:spcAft>
              <a:spcPct val="15000"/>
            </a:spcAft>
            <a:buChar char="••"/>
          </a:pPr>
          <a:r>
            <a:rPr lang="en-US" sz="900" kern="1200" dirty="0" smtClean="0"/>
            <a:t>Further identify new enhancements – invest 60 000 GBP on technology</a:t>
          </a:r>
          <a:endParaRPr lang="th-TH" sz="900" kern="1200" dirty="0"/>
        </a:p>
        <a:p>
          <a:pPr marL="57150" lvl="1" indent="-57150" algn="l" defTabSz="400050">
            <a:lnSpc>
              <a:spcPct val="90000"/>
            </a:lnSpc>
            <a:spcBef>
              <a:spcPct val="0"/>
            </a:spcBef>
            <a:spcAft>
              <a:spcPct val="15000"/>
            </a:spcAft>
            <a:buChar char="••"/>
          </a:pPr>
          <a:r>
            <a:rPr lang="en-US" sz="900" kern="1200" dirty="0" smtClean="0"/>
            <a:t>Review sales strategy and evaluate against sales trend</a:t>
          </a:r>
          <a:endParaRPr lang="th-TH" sz="900" kern="1200" dirty="0"/>
        </a:p>
        <a:p>
          <a:pPr marL="57150" lvl="1" indent="-57150" algn="l" defTabSz="400050">
            <a:lnSpc>
              <a:spcPct val="90000"/>
            </a:lnSpc>
            <a:spcBef>
              <a:spcPct val="0"/>
            </a:spcBef>
            <a:spcAft>
              <a:spcPct val="15000"/>
            </a:spcAft>
            <a:buChar char="••"/>
          </a:pPr>
          <a:r>
            <a:rPr lang="en-US" sz="900" kern="1200" dirty="0" smtClean="0"/>
            <a:t>Invest further 37 000 GBP on marketing</a:t>
          </a:r>
          <a:endParaRPr lang="th-TH" sz="900" kern="1200" dirty="0"/>
        </a:p>
      </dsp:txBody>
      <dsp:txXfrm rot="5400000">
        <a:off x="4564347" y="-1768303"/>
        <a:ext cx="728897" cy="8287659"/>
      </dsp:txXfrm>
    </dsp:sp>
    <dsp:sp modelId="{90544F68-9EA2-439B-A0F9-C3B2F460E945}">
      <dsp:nvSpPr>
        <dsp:cNvPr id="0" name=""/>
        <dsp:cNvSpPr/>
      </dsp:nvSpPr>
      <dsp:spPr>
        <a:xfrm rot="5400000">
          <a:off x="-168207" y="3183878"/>
          <a:ext cx="1121381" cy="784966"/>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n-US" sz="1900" kern="1200" dirty="0" smtClean="0"/>
            <a:t>Year 4</a:t>
          </a:r>
          <a:endParaRPr lang="th-TH" sz="1900" kern="1200" dirty="0"/>
        </a:p>
      </dsp:txBody>
      <dsp:txXfrm rot="5400000">
        <a:off x="-168207" y="3183878"/>
        <a:ext cx="1121381" cy="784966"/>
      </dsp:txXfrm>
    </dsp:sp>
    <dsp:sp modelId="{F50E8898-357B-421D-92D1-846219D64A72}">
      <dsp:nvSpPr>
        <dsp:cNvPr id="0" name=""/>
        <dsp:cNvSpPr/>
      </dsp:nvSpPr>
      <dsp:spPr>
        <a:xfrm rot="5400000">
          <a:off x="4564347" y="-763709"/>
          <a:ext cx="728897" cy="8287659"/>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smtClean="0"/>
            <a:t>Review sales strategy</a:t>
          </a:r>
          <a:endParaRPr lang="th-TH" sz="900" kern="1200" dirty="0"/>
        </a:p>
        <a:p>
          <a:pPr marL="57150" lvl="1" indent="-57150" algn="l" defTabSz="400050">
            <a:lnSpc>
              <a:spcPct val="90000"/>
            </a:lnSpc>
            <a:spcBef>
              <a:spcPct val="0"/>
            </a:spcBef>
            <a:spcAft>
              <a:spcPct val="15000"/>
            </a:spcAft>
            <a:buChar char="••"/>
          </a:pPr>
          <a:r>
            <a:rPr lang="en-US" sz="900" kern="1200" dirty="0" smtClean="0"/>
            <a:t>Invest further  35 500 GBP on marketing </a:t>
          </a:r>
          <a:endParaRPr lang="th-TH" sz="900" kern="1200" dirty="0"/>
        </a:p>
        <a:p>
          <a:pPr marL="57150" lvl="1" indent="-57150" algn="l" defTabSz="400050">
            <a:lnSpc>
              <a:spcPct val="90000"/>
            </a:lnSpc>
            <a:spcBef>
              <a:spcPct val="0"/>
            </a:spcBef>
            <a:spcAft>
              <a:spcPct val="15000"/>
            </a:spcAft>
            <a:buChar char="••"/>
          </a:pPr>
          <a:r>
            <a:rPr lang="en-US" sz="900" kern="1200" dirty="0" smtClean="0"/>
            <a:t>Invest 22 500 GBP on Technology – in reference to customer feedback on past enhancements</a:t>
          </a:r>
          <a:endParaRPr lang="th-TH" sz="900" kern="1200" dirty="0"/>
        </a:p>
      </dsp:txBody>
      <dsp:txXfrm rot="5400000">
        <a:off x="4564347" y="-763709"/>
        <a:ext cx="728897" cy="8287659"/>
      </dsp:txXfrm>
    </dsp:sp>
    <dsp:sp modelId="{895E19E2-BA9C-437A-8283-82FCB1D5FAC1}">
      <dsp:nvSpPr>
        <dsp:cNvPr id="0" name=""/>
        <dsp:cNvSpPr/>
      </dsp:nvSpPr>
      <dsp:spPr>
        <a:xfrm rot="5400000">
          <a:off x="-168207" y="4188471"/>
          <a:ext cx="1121381" cy="784966"/>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l" defTabSz="844550">
            <a:lnSpc>
              <a:spcPct val="90000"/>
            </a:lnSpc>
            <a:spcBef>
              <a:spcPct val="0"/>
            </a:spcBef>
            <a:spcAft>
              <a:spcPct val="35000"/>
            </a:spcAft>
          </a:pPr>
          <a:r>
            <a:rPr lang="en-US" sz="1900" kern="1200" dirty="0" smtClean="0"/>
            <a:t>Year 5</a:t>
          </a:r>
          <a:endParaRPr lang="th-TH" sz="1900" kern="1200" dirty="0"/>
        </a:p>
      </dsp:txBody>
      <dsp:txXfrm rot="5400000">
        <a:off x="-168207" y="4188471"/>
        <a:ext cx="1121381" cy="784966"/>
      </dsp:txXfrm>
    </dsp:sp>
    <dsp:sp modelId="{6F384D2E-7C24-4BA7-8251-07AC41444236}">
      <dsp:nvSpPr>
        <dsp:cNvPr id="0" name=""/>
        <dsp:cNvSpPr/>
      </dsp:nvSpPr>
      <dsp:spPr>
        <a:xfrm rot="5400000">
          <a:off x="4564347" y="240883"/>
          <a:ext cx="728897" cy="8287659"/>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endParaRPr lang="th-TH" sz="900" kern="1200" dirty="0"/>
        </a:p>
        <a:p>
          <a:pPr marL="57150" lvl="1" indent="-57150" algn="l" defTabSz="400050">
            <a:lnSpc>
              <a:spcPct val="90000"/>
            </a:lnSpc>
            <a:spcBef>
              <a:spcPct val="0"/>
            </a:spcBef>
            <a:spcAft>
              <a:spcPct val="15000"/>
            </a:spcAft>
            <a:buChar char="••"/>
          </a:pPr>
          <a:r>
            <a:rPr lang="en-US" sz="900" kern="1200" dirty="0" smtClean="0"/>
            <a:t>Invest  17 500 GBP on marketing, increase intensity in successful groups </a:t>
          </a:r>
          <a:endParaRPr lang="th-TH" sz="900" kern="1200" dirty="0"/>
        </a:p>
        <a:p>
          <a:pPr marL="57150" lvl="1" indent="-57150" algn="l" defTabSz="400050">
            <a:lnSpc>
              <a:spcPct val="90000"/>
            </a:lnSpc>
            <a:spcBef>
              <a:spcPct val="0"/>
            </a:spcBef>
            <a:spcAft>
              <a:spcPct val="15000"/>
            </a:spcAft>
            <a:buChar char="••"/>
          </a:pPr>
          <a:r>
            <a:rPr lang="en-US" sz="900" kern="1200" dirty="0" smtClean="0"/>
            <a:t>Invest 22 500 GBP on Technology – in reference to customer feedback on past enhancements</a:t>
          </a:r>
          <a:endParaRPr lang="th-TH" sz="900" kern="1200" dirty="0"/>
        </a:p>
        <a:p>
          <a:pPr marL="57150" lvl="1" indent="-57150" algn="l" defTabSz="400050">
            <a:lnSpc>
              <a:spcPct val="90000"/>
            </a:lnSpc>
            <a:spcBef>
              <a:spcPct val="0"/>
            </a:spcBef>
            <a:spcAft>
              <a:spcPct val="15000"/>
            </a:spcAft>
            <a:buChar char="••"/>
          </a:pPr>
          <a:r>
            <a:rPr lang="en-US" sz="900" kern="1200" dirty="0" smtClean="0"/>
            <a:t>Evaluate business strategy – assess success and rooms for improvements</a:t>
          </a:r>
          <a:endParaRPr lang="th-TH" sz="900" kern="1200" dirty="0"/>
        </a:p>
      </dsp:txBody>
      <dsp:txXfrm rot="5400000">
        <a:off x="4564347" y="240883"/>
        <a:ext cx="728897" cy="8287659"/>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AF8E05-7B67-48AA-A332-60670367350C}" type="datetimeFigureOut">
              <a:rPr lang="th-TH" smtClean="0"/>
              <a:pPr/>
              <a:t>06/02/55</a:t>
            </a:fld>
            <a:endParaRPr lang="th-T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22C379-4D51-4588-B414-478B45A1DF83}" type="slidenum">
              <a:rPr lang="th-TH" smtClean="0"/>
              <a:pPr/>
              <a:t>‹#›</a:t>
            </a:fld>
            <a:endParaRPr lang="th-T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Illustrate the links between today’s actions and tomorrow’s goals </a:t>
            </a:r>
            <a:r>
              <a:rPr lang="en-US" i="1" dirty="0" smtClean="0">
                <a:sym typeface="Wingdings" pitchFamily="2" charset="2"/>
              </a:rPr>
              <a:t> Feed forward</a:t>
            </a:r>
            <a:endParaRPr lang="en-US" i="1" dirty="0" smtClean="0"/>
          </a:p>
          <a:p>
            <a:endParaRPr lang="th-TH" dirty="0"/>
          </a:p>
        </p:txBody>
      </p:sp>
      <p:sp>
        <p:nvSpPr>
          <p:cNvPr id="4" name="Slide Number Placeholder 3"/>
          <p:cNvSpPr>
            <a:spLocks noGrp="1"/>
          </p:cNvSpPr>
          <p:nvPr>
            <p:ph type="sldNum" sz="quarter" idx="10"/>
          </p:nvPr>
        </p:nvSpPr>
        <p:spPr/>
        <p:txBody>
          <a:bodyPr/>
          <a:lstStyle/>
          <a:p>
            <a:fld id="{CF22C379-4D51-4588-B414-478B45A1DF83}" type="slidenum">
              <a:rPr lang="th-TH" smtClean="0"/>
              <a:pPr/>
              <a:t>3</a:t>
            </a:fld>
            <a:endParaRPr lang="th-T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r>
              <a:rPr lang="en-AU" sz="1800" kern="1200" baseline="0" dirty="0" smtClean="0">
                <a:solidFill>
                  <a:schemeClr val="tx1"/>
                </a:solidFill>
                <a:latin typeface="+mn-lt"/>
                <a:ea typeface="+mn-ea"/>
                <a:cs typeface="+mn-cs"/>
              </a:rPr>
              <a:t>Measurements of 4 perspective linking together </a:t>
            </a:r>
            <a:r>
              <a:rPr lang="en-US" sz="1800" kern="1200" baseline="0" dirty="0" smtClean="0">
                <a:solidFill>
                  <a:schemeClr val="tx1"/>
                </a:solidFill>
                <a:latin typeface="+mn-lt"/>
                <a:ea typeface="+mn-ea"/>
                <a:cs typeface="+mn-cs"/>
              </a:rPr>
              <a:t>in a causal </a:t>
            </a:r>
            <a:r>
              <a:rPr lang="en-AU" sz="1800" kern="1200" baseline="0" dirty="0" smtClean="0">
                <a:solidFill>
                  <a:schemeClr val="tx1"/>
                </a:solidFill>
                <a:latin typeface="+mn-lt"/>
                <a:ea typeface="+mn-ea"/>
                <a:cs typeface="+mn-cs"/>
              </a:rPr>
              <a:t>chain: </a:t>
            </a:r>
          </a:p>
          <a:p>
            <a:endParaRPr lang="en-AU" sz="1800" kern="1200" baseline="0" dirty="0" smtClean="0">
              <a:solidFill>
                <a:schemeClr val="tx1"/>
              </a:solidFill>
              <a:latin typeface="+mn-lt"/>
              <a:ea typeface="+mn-ea"/>
              <a:cs typeface="+mn-cs"/>
            </a:endParaRPr>
          </a:p>
          <a:p>
            <a:r>
              <a:rPr lang="en-AU" sz="1800" kern="1200" baseline="0" dirty="0" smtClean="0">
                <a:solidFill>
                  <a:schemeClr val="tx1"/>
                </a:solidFill>
                <a:latin typeface="+mn-lt"/>
                <a:ea typeface="+mn-ea"/>
                <a:cs typeface="+mn-cs"/>
              </a:rPr>
              <a:t>The measures of learning &amp;</a:t>
            </a:r>
            <a:r>
              <a:rPr lang="en-US" sz="1800" kern="1200" baseline="0" dirty="0" smtClean="0">
                <a:solidFill>
                  <a:schemeClr val="tx1"/>
                </a:solidFill>
                <a:latin typeface="+mn-lt"/>
                <a:ea typeface="+mn-ea"/>
                <a:cs typeface="+mn-cs"/>
              </a:rPr>
              <a:t> growth drive the measures </a:t>
            </a:r>
            <a:r>
              <a:rPr lang="en-AU" sz="1800" kern="1200" baseline="0" dirty="0" smtClean="0">
                <a:solidFill>
                  <a:schemeClr val="tx1"/>
                </a:solidFill>
                <a:latin typeface="+mn-lt"/>
                <a:ea typeface="+mn-ea"/>
                <a:cs typeface="+mn-cs"/>
              </a:rPr>
              <a:t>of the internal business </a:t>
            </a:r>
            <a:r>
              <a:rPr lang="en-US" sz="1800" kern="1200" baseline="0" dirty="0" smtClean="0">
                <a:solidFill>
                  <a:schemeClr val="tx1"/>
                </a:solidFill>
                <a:latin typeface="+mn-lt"/>
                <a:ea typeface="+mn-ea"/>
                <a:cs typeface="+mn-cs"/>
              </a:rPr>
              <a:t>processes. They, in turn, drive the measures used for the</a:t>
            </a:r>
          </a:p>
          <a:p>
            <a:r>
              <a:rPr lang="en-AU" sz="1800" kern="1200" baseline="0" dirty="0" smtClean="0">
                <a:solidFill>
                  <a:schemeClr val="tx1"/>
                </a:solidFill>
                <a:latin typeface="+mn-lt"/>
                <a:ea typeface="+mn-ea"/>
                <a:cs typeface="+mn-cs"/>
              </a:rPr>
              <a:t>customer perspective; similarly, customer measures are </a:t>
            </a:r>
            <a:r>
              <a:rPr lang="en-US" sz="1800" kern="1200" baseline="0" dirty="0" smtClean="0">
                <a:solidFill>
                  <a:schemeClr val="tx1"/>
                </a:solidFill>
                <a:latin typeface="+mn-lt"/>
                <a:ea typeface="+mn-ea"/>
                <a:cs typeface="+mn-cs"/>
              </a:rPr>
              <a:t>themselves the drivers of the </a:t>
            </a:r>
            <a:r>
              <a:rPr lang="en-AU" sz="1800" kern="1200" baseline="0" dirty="0" smtClean="0">
                <a:solidFill>
                  <a:schemeClr val="tx1"/>
                </a:solidFill>
                <a:latin typeface="+mn-lt"/>
                <a:ea typeface="+mn-ea"/>
                <a:cs typeface="+mn-cs"/>
              </a:rPr>
              <a:t>financial outcome measures.</a:t>
            </a:r>
          </a:p>
          <a:p>
            <a:endParaRPr lang="en-AU" sz="1800" kern="1200" baseline="0" dirty="0" smtClean="0">
              <a:solidFill>
                <a:schemeClr val="tx1"/>
              </a:solidFill>
              <a:latin typeface="+mn-lt"/>
              <a:ea typeface="+mn-ea"/>
              <a:cs typeface="+mn-cs"/>
            </a:endParaRPr>
          </a:p>
          <a:p>
            <a:r>
              <a:rPr lang="en-AU" sz="1800" kern="1200" baseline="0" dirty="0" smtClean="0">
                <a:solidFill>
                  <a:schemeClr val="tx1"/>
                </a:solidFill>
                <a:latin typeface="+mn-lt"/>
                <a:ea typeface="+mn-ea"/>
                <a:cs typeface="+mn-cs"/>
              </a:rPr>
              <a:t>A well-designed BSC should </a:t>
            </a:r>
            <a:r>
              <a:rPr lang="en-US" sz="1800" kern="1200" baseline="0" dirty="0" smtClean="0">
                <a:solidFill>
                  <a:schemeClr val="tx1"/>
                </a:solidFill>
                <a:latin typeface="+mn-lt"/>
                <a:ea typeface="+mn-ea"/>
                <a:cs typeface="+mn-cs"/>
              </a:rPr>
              <a:t>include a mix of outcome measures </a:t>
            </a:r>
            <a:r>
              <a:rPr lang="en-AU" sz="1800" kern="1200" baseline="0" dirty="0" smtClean="0">
                <a:solidFill>
                  <a:schemeClr val="tx1"/>
                </a:solidFill>
                <a:latin typeface="+mn-lt"/>
                <a:ea typeface="+mn-ea"/>
                <a:cs typeface="+mn-cs"/>
              </a:rPr>
              <a:t>(lag indicators) and performance drivers (lead indicators). For example, one lag</a:t>
            </a:r>
          </a:p>
          <a:p>
            <a:r>
              <a:rPr lang="en-US" sz="1800" kern="1200" baseline="0" dirty="0" smtClean="0">
                <a:solidFill>
                  <a:schemeClr val="tx1"/>
                </a:solidFill>
                <a:latin typeface="+mn-lt"/>
                <a:ea typeface="+mn-ea"/>
                <a:cs typeface="+mn-cs"/>
              </a:rPr>
              <a:t>indicator is an increase in sales, while order execution time is a lead indicator for sales growth. </a:t>
            </a:r>
            <a:r>
              <a:rPr lang="en-AU" sz="1800" kern="1200" baseline="0" dirty="0" smtClean="0">
                <a:solidFill>
                  <a:schemeClr val="tx1"/>
                </a:solidFill>
                <a:latin typeface="+mn-lt"/>
                <a:ea typeface="+mn-ea"/>
                <a:cs typeface="+mn-cs"/>
              </a:rPr>
              <a:t>Each perspective should have </a:t>
            </a:r>
            <a:r>
              <a:rPr lang="en-US" sz="1800" kern="1200" baseline="0" dirty="0" smtClean="0">
                <a:solidFill>
                  <a:schemeClr val="tx1"/>
                </a:solidFill>
                <a:latin typeface="+mn-lt"/>
                <a:ea typeface="+mn-ea"/>
                <a:cs typeface="+mn-cs"/>
              </a:rPr>
              <a:t>lead and lag indicators, thus </a:t>
            </a:r>
            <a:r>
              <a:rPr lang="en-AU" sz="1800" kern="1200" baseline="0" dirty="0" smtClean="0">
                <a:solidFill>
                  <a:schemeClr val="tx1"/>
                </a:solidFill>
                <a:latin typeface="+mn-lt"/>
                <a:ea typeface="+mn-ea"/>
                <a:cs typeface="+mn-cs"/>
              </a:rPr>
              <a:t>yielding two-directional cause and </a:t>
            </a:r>
            <a:r>
              <a:rPr lang="en-US" sz="1800" kern="1200" baseline="0" dirty="0" smtClean="0">
                <a:solidFill>
                  <a:schemeClr val="tx1"/>
                </a:solidFill>
                <a:latin typeface="+mn-lt"/>
                <a:ea typeface="+mn-ea"/>
                <a:cs typeface="+mn-cs"/>
              </a:rPr>
              <a:t>effect chains. Lead and lag </a:t>
            </a:r>
            <a:r>
              <a:rPr lang="en-AU" sz="1800" kern="1200" baseline="0" dirty="0" smtClean="0">
                <a:solidFill>
                  <a:schemeClr val="tx1"/>
                </a:solidFill>
                <a:latin typeface="+mn-lt"/>
                <a:ea typeface="+mn-ea"/>
                <a:cs typeface="+mn-cs"/>
              </a:rPr>
              <a:t>indicators apply horizontally within measurement perspectives</a:t>
            </a:r>
          </a:p>
          <a:p>
            <a:pPr algn="l"/>
            <a:r>
              <a:rPr lang="en-AU" sz="1800" kern="1200" baseline="0" dirty="0" smtClean="0">
                <a:solidFill>
                  <a:schemeClr val="tx1"/>
                </a:solidFill>
                <a:latin typeface="+mn-lt"/>
                <a:ea typeface="+mn-ea"/>
                <a:cs typeface="+mn-cs"/>
              </a:rPr>
              <a:t>and vertically between measurement perspectives. </a:t>
            </a:r>
            <a:r>
              <a:rPr lang="en-US" sz="1800" kern="1200" baseline="0" dirty="0" smtClean="0">
                <a:solidFill>
                  <a:schemeClr val="tx1"/>
                </a:solidFill>
                <a:latin typeface="+mn-lt"/>
                <a:ea typeface="+mn-ea"/>
                <a:cs typeface="+mn-cs"/>
              </a:rPr>
              <a:t>The causal paths from the </a:t>
            </a:r>
            <a:r>
              <a:rPr lang="en-AU" sz="1800" kern="1200" baseline="0" dirty="0" smtClean="0">
                <a:solidFill>
                  <a:schemeClr val="tx1"/>
                </a:solidFill>
                <a:latin typeface="+mn-lt"/>
                <a:ea typeface="+mn-ea"/>
                <a:cs typeface="+mn-cs"/>
              </a:rPr>
              <a:t>scorecard variables should be </a:t>
            </a:r>
            <a:r>
              <a:rPr lang="en-US" sz="1800" kern="1200" baseline="0" dirty="0" smtClean="0">
                <a:solidFill>
                  <a:schemeClr val="tx1"/>
                </a:solidFill>
                <a:latin typeface="+mn-lt"/>
                <a:ea typeface="+mn-ea"/>
                <a:cs typeface="+mn-cs"/>
              </a:rPr>
              <a:t>linked to the financial targets of</a:t>
            </a:r>
          </a:p>
          <a:p>
            <a:r>
              <a:rPr lang="en-AU" sz="1800" kern="1200" baseline="0" dirty="0" smtClean="0">
                <a:solidFill>
                  <a:schemeClr val="tx1"/>
                </a:solidFill>
                <a:latin typeface="+mn-lt"/>
                <a:ea typeface="+mn-ea"/>
                <a:cs typeface="+mn-cs"/>
              </a:rPr>
              <a:t>The organization. This procedure implies that strategy is translated </a:t>
            </a:r>
            <a:r>
              <a:rPr lang="en-US" sz="1800" kern="1200" baseline="0" dirty="0" smtClean="0">
                <a:solidFill>
                  <a:schemeClr val="tx1"/>
                </a:solidFill>
                <a:latin typeface="+mn-lt"/>
                <a:ea typeface="+mn-ea"/>
                <a:cs typeface="+mn-cs"/>
              </a:rPr>
              <a:t>into a set of hypotheses </a:t>
            </a:r>
            <a:r>
              <a:rPr lang="en-AU" sz="1800" kern="1200" baseline="0" dirty="0" smtClean="0">
                <a:solidFill>
                  <a:schemeClr val="tx1"/>
                </a:solidFill>
                <a:latin typeface="+mn-lt"/>
                <a:ea typeface="+mn-ea"/>
                <a:cs typeface="+mn-cs"/>
              </a:rPr>
              <a:t>about cause and effect</a:t>
            </a:r>
          </a:p>
          <a:p>
            <a:r>
              <a:rPr lang="en-AU" sz="1800" kern="1200" baseline="0" dirty="0" smtClean="0">
                <a:solidFill>
                  <a:schemeClr val="tx1"/>
                </a:solidFill>
                <a:latin typeface="+mn-lt"/>
                <a:ea typeface="+mn-ea"/>
                <a:cs typeface="+mn-cs"/>
              </a:rPr>
              <a:t>Without the characteristic of cause and </a:t>
            </a:r>
            <a:r>
              <a:rPr lang="en-US" sz="1800" kern="1200" baseline="0" dirty="0" smtClean="0">
                <a:solidFill>
                  <a:schemeClr val="tx1"/>
                </a:solidFill>
                <a:latin typeface="+mn-lt"/>
                <a:ea typeface="+mn-ea"/>
                <a:cs typeface="+mn-cs"/>
              </a:rPr>
              <a:t>effect, a true BSC does </a:t>
            </a:r>
            <a:r>
              <a:rPr lang="en-AU" sz="1800" kern="1200" baseline="0" dirty="0" smtClean="0">
                <a:solidFill>
                  <a:schemeClr val="tx1"/>
                </a:solidFill>
                <a:latin typeface="+mn-lt"/>
                <a:ea typeface="+mn-ea"/>
                <a:cs typeface="+mn-cs"/>
              </a:rPr>
              <a:t>not exist.</a:t>
            </a:r>
            <a:endParaRPr lang="en-US" sz="1800" kern="1200" baseline="0" dirty="0" smtClean="0">
              <a:solidFill>
                <a:schemeClr val="tx1"/>
              </a:solidFill>
              <a:latin typeface="+mn-lt"/>
              <a:ea typeface="+mn-ea"/>
              <a:cs typeface="+mn-cs"/>
            </a:endParaRPr>
          </a:p>
          <a:p>
            <a:endParaRPr lang="th-TH" dirty="0"/>
          </a:p>
        </p:txBody>
      </p:sp>
      <p:sp>
        <p:nvSpPr>
          <p:cNvPr id="4" name="Slide Number Placeholder 3"/>
          <p:cNvSpPr>
            <a:spLocks noGrp="1"/>
          </p:cNvSpPr>
          <p:nvPr>
            <p:ph type="sldNum" sz="quarter" idx="10"/>
          </p:nvPr>
        </p:nvSpPr>
        <p:spPr/>
        <p:txBody>
          <a:bodyPr/>
          <a:lstStyle/>
          <a:p>
            <a:fld id="{CF22C379-4D51-4588-B414-478B45A1DF83}" type="slidenum">
              <a:rPr lang="th-TH" smtClean="0"/>
              <a:pPr/>
              <a:t>4</a:t>
            </a:fld>
            <a:endParaRPr lang="th-T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Comprehensive &amp; balance view on strategic planning, management system and, organization performance</a:t>
            </a:r>
          </a:p>
          <a:p>
            <a:r>
              <a:rPr lang="en-US" dirty="0" smtClean="0"/>
              <a:t>Framework to identify what should be done and measured</a:t>
            </a:r>
          </a:p>
          <a:p>
            <a:r>
              <a:rPr lang="en-US" dirty="0" smtClean="0"/>
              <a:t>Links measurements and cause-and-effect relationships to business strategy</a:t>
            </a:r>
          </a:p>
          <a:p>
            <a:r>
              <a:rPr lang="en-US" dirty="0" smtClean="0"/>
              <a:t>Translate corporate vision and strategy into meaningful measures for both manages and employees</a:t>
            </a:r>
          </a:p>
          <a:p>
            <a:r>
              <a:rPr lang="en-US" dirty="0" smtClean="0"/>
              <a:t>Long term approach </a:t>
            </a:r>
          </a:p>
          <a:p>
            <a:endParaRPr lang="th-TH" dirty="0"/>
          </a:p>
        </p:txBody>
      </p:sp>
      <p:sp>
        <p:nvSpPr>
          <p:cNvPr id="4" name="Slide Number Placeholder 3"/>
          <p:cNvSpPr>
            <a:spLocks noGrp="1"/>
          </p:cNvSpPr>
          <p:nvPr>
            <p:ph type="sldNum" sz="quarter" idx="10"/>
          </p:nvPr>
        </p:nvSpPr>
        <p:spPr/>
        <p:txBody>
          <a:bodyPr/>
          <a:lstStyle/>
          <a:p>
            <a:fld id="{CF22C379-4D51-4588-B414-478B45A1DF83}" type="slidenum">
              <a:rPr lang="th-TH" smtClean="0"/>
              <a:pPr/>
              <a:t>5</a:t>
            </a:fld>
            <a:endParaRPr lang="th-T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Implementation – complicated: BSC acts as a top management tool and learning might not be adequately promoted (</a:t>
            </a:r>
            <a:r>
              <a:rPr lang="en-US" dirty="0" err="1" smtClean="0"/>
              <a:t>Johanson</a:t>
            </a:r>
            <a:r>
              <a:rPr lang="en-US" dirty="0" smtClean="0"/>
              <a:t> et al 2006)</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lagging – different perspective require different time scales </a:t>
            </a:r>
          </a:p>
          <a:p>
            <a:endParaRPr lang="en-US" dirty="0" smtClean="0"/>
          </a:p>
          <a:p>
            <a:r>
              <a:rPr lang="en-US" dirty="0" smtClean="0"/>
              <a:t>Management isolation – managers become remote from processes they are responsible for (</a:t>
            </a:r>
            <a:r>
              <a:rPr lang="en-US" dirty="0" err="1" smtClean="0"/>
              <a:t>Norreklut</a:t>
            </a:r>
            <a:r>
              <a:rPr lang="en-US" baseline="0" dirty="0" smtClean="0"/>
              <a:t> et al 2008)</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Oversimplification – doesn’t fit all business situations or sizes</a:t>
            </a:r>
          </a:p>
          <a:p>
            <a:endParaRPr lang="en-US" dirty="0" smtClean="0"/>
          </a:p>
          <a:p>
            <a:endParaRPr lang="th-TH" dirty="0"/>
          </a:p>
        </p:txBody>
      </p:sp>
      <p:sp>
        <p:nvSpPr>
          <p:cNvPr id="4" name="Slide Number Placeholder 3"/>
          <p:cNvSpPr>
            <a:spLocks noGrp="1"/>
          </p:cNvSpPr>
          <p:nvPr>
            <p:ph type="sldNum" sz="quarter" idx="10"/>
          </p:nvPr>
        </p:nvSpPr>
        <p:spPr/>
        <p:txBody>
          <a:bodyPr/>
          <a:lstStyle/>
          <a:p>
            <a:fld id="{CF22C379-4D51-4588-B414-478B45A1DF83}" type="slidenum">
              <a:rPr lang="th-TH" smtClean="0"/>
              <a:pPr/>
              <a:t>6</a:t>
            </a:fld>
            <a:endParaRPr lang="th-T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Despite BSC disadvantages,</a:t>
            </a:r>
            <a:r>
              <a:rPr lang="en-US" baseline="0" dirty="0" smtClean="0"/>
              <a:t> the measurement still proving beneficial as not only BSC addresses the financial measurements, it also integrates innovation, customer, and internal business perspectives. Perspectives other than financial will help enhance the company’s performance in both the short term and in the long run. </a:t>
            </a:r>
            <a:endParaRPr lang="th-TH" dirty="0"/>
          </a:p>
        </p:txBody>
      </p:sp>
      <p:sp>
        <p:nvSpPr>
          <p:cNvPr id="4" name="Slide Number Placeholder 3"/>
          <p:cNvSpPr>
            <a:spLocks noGrp="1"/>
          </p:cNvSpPr>
          <p:nvPr>
            <p:ph type="sldNum" sz="quarter" idx="10"/>
          </p:nvPr>
        </p:nvSpPr>
        <p:spPr/>
        <p:txBody>
          <a:bodyPr/>
          <a:lstStyle/>
          <a:p>
            <a:fld id="{CF22C379-4D51-4588-B414-478B45A1DF83}" type="slidenum">
              <a:rPr lang="th-TH" smtClean="0"/>
              <a:pPr/>
              <a:t>8</a:t>
            </a:fld>
            <a:endParaRPr lang="th-T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F22C379-4D51-4588-B414-478B45A1DF83}" type="slidenum">
              <a:rPr lang="th-TH" smtClean="0"/>
              <a:pPr/>
              <a:t>13</a:t>
            </a:fld>
            <a:endParaRPr lang="th-T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66A9D87-040E-4978-830E-D7FFA83000D7}" type="datetimeFigureOut">
              <a:rPr lang="th-TH" smtClean="0"/>
              <a:pPr/>
              <a:t>06/02/55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78254CF3-3431-4095-AA90-2878A31DF2F3}" type="slidenum">
              <a:rPr lang="th-TH" smtClean="0"/>
              <a:pPr/>
              <a:t>‹#›</a:t>
            </a:fld>
            <a:endParaRPr lang="th-TH"/>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6A9D87-040E-4978-830E-D7FFA83000D7}" type="datetimeFigureOut">
              <a:rPr lang="th-TH" smtClean="0"/>
              <a:pPr/>
              <a:t>06/02/55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6A9D87-040E-4978-830E-D7FFA83000D7}" type="datetimeFigureOut">
              <a:rPr lang="th-TH" smtClean="0"/>
              <a:pPr/>
              <a:t>06/02/55</a:t>
            </a:fld>
            <a:endParaRPr lang="th-TH"/>
          </a:p>
        </p:txBody>
      </p:sp>
      <p:sp>
        <p:nvSpPr>
          <p:cNvPr id="5" name="Footer Placeholder 4"/>
          <p:cNvSpPr>
            <a:spLocks noGrp="1"/>
          </p:cNvSpPr>
          <p:nvPr>
            <p:ph type="ftr" sz="quarter" idx="11"/>
          </p:nvPr>
        </p:nvSpPr>
        <p:spPr>
          <a:xfrm>
            <a:off x="2640597" y="6377459"/>
            <a:ext cx="3836404" cy="365125"/>
          </a:xfrm>
        </p:spPr>
        <p:txBody>
          <a:bodyPr/>
          <a:lstStyle/>
          <a:p>
            <a:endParaRPr lang="th-TH"/>
          </a:p>
        </p:txBody>
      </p:sp>
      <p:sp>
        <p:nvSpPr>
          <p:cNvPr id="6" name="Slide Number Placeholder 5"/>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6A9D87-040E-4978-830E-D7FFA83000D7}" type="datetimeFigureOut">
              <a:rPr lang="th-TH" smtClean="0"/>
              <a:pPr/>
              <a:t>06/02/55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6A9D87-040E-4978-830E-D7FFA83000D7}" type="datetimeFigureOut">
              <a:rPr lang="th-TH" smtClean="0"/>
              <a:pPr/>
              <a:t>06/02/55</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6A9D87-040E-4978-830E-D7FFA83000D7}" type="datetimeFigureOut">
              <a:rPr lang="th-TH" smtClean="0"/>
              <a:pPr/>
              <a:t>06/02/55</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6A9D87-040E-4978-830E-D7FFA83000D7}" type="datetimeFigureOut">
              <a:rPr lang="th-TH" smtClean="0"/>
              <a:pPr/>
              <a:t>06/02/55</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6A9D87-040E-4978-830E-D7FFA83000D7}" type="datetimeFigureOut">
              <a:rPr lang="th-TH" smtClean="0"/>
              <a:pPr/>
              <a:t>06/02/55</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6A9D87-040E-4978-830E-D7FFA83000D7}" type="datetimeFigureOut">
              <a:rPr lang="th-TH" smtClean="0"/>
              <a:pPr/>
              <a:t>06/02/55</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78254CF3-3431-4095-AA90-2878A31DF2F3}" type="slidenum">
              <a:rPr lang="th-TH" smtClean="0"/>
              <a:pPr/>
              <a:t>‹#›</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6A9D87-040E-4978-830E-D7FFA83000D7}" type="datetimeFigureOut">
              <a:rPr lang="th-TH" smtClean="0"/>
              <a:pPr/>
              <a:t>06/02/55</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78254CF3-3431-4095-AA90-2878A31DF2F3}" type="slidenum">
              <a:rPr lang="th-TH" smtClean="0"/>
              <a:pPr/>
              <a:t>‹#›</a:t>
            </a:fld>
            <a:endParaRPr lang="th-TH"/>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66A9D87-040E-4978-830E-D7FFA83000D7}" type="datetimeFigureOut">
              <a:rPr lang="th-TH" smtClean="0"/>
              <a:pPr/>
              <a:t>06/02/55</a:t>
            </a:fld>
            <a:endParaRPr lang="th-TH"/>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th-TH"/>
          </a:p>
        </p:txBody>
      </p:sp>
      <p:sp>
        <p:nvSpPr>
          <p:cNvPr id="7" name="Slide Number Placeholder 6"/>
          <p:cNvSpPr>
            <a:spLocks noGrp="1"/>
          </p:cNvSpPr>
          <p:nvPr>
            <p:ph type="sldNum" sz="quarter" idx="12"/>
          </p:nvPr>
        </p:nvSpPr>
        <p:spPr>
          <a:xfrm>
            <a:off x="8339328" y="1170432"/>
            <a:ext cx="733864" cy="201168"/>
          </a:xfrm>
        </p:spPr>
        <p:txBody>
          <a:bodyPr/>
          <a:lstStyle/>
          <a:p>
            <a:fld id="{78254CF3-3431-4095-AA90-2878A31DF2F3}" type="slidenum">
              <a:rPr lang="th-TH" smtClean="0"/>
              <a:pPr/>
              <a:t>‹#›</a:t>
            </a:fld>
            <a:endParaRPr lang="th-T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66A9D87-040E-4978-830E-D7FFA83000D7}" type="datetimeFigureOut">
              <a:rPr lang="th-TH" smtClean="0"/>
              <a:pPr/>
              <a:t>06/02/55</a:t>
            </a:fld>
            <a:endParaRPr lang="th-TH"/>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th-TH"/>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8254CF3-3431-4095-AA90-2878A31DF2F3}" type="slidenum">
              <a:rPr lang="th-TH" smtClean="0"/>
              <a:pPr/>
              <a:t>‹#›</a:t>
            </a:fld>
            <a:endParaRPr lang="th-TH"/>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lssacademy.com/2011/01/03/why-hoshin-kanri/"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gif"/><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40000">
              <a:schemeClr val="tx1">
                <a:alpha val="82000"/>
              </a:schemeClr>
            </a:gs>
            <a:gs pos="50000">
              <a:schemeClr val="accent1">
                <a:tint val="44500"/>
                <a:satMod val="160000"/>
              </a:schemeClr>
            </a:gs>
            <a:gs pos="100000">
              <a:schemeClr val="accent1">
                <a:tint val="23500"/>
                <a:satMod val="160000"/>
              </a:schemeClr>
            </a:gs>
          </a:gsLst>
          <a:lin ang="5400000" scaled="1"/>
        </a:gradFill>
        <a:effectLst/>
      </p:bgPr>
    </p:bg>
    <p:spTree>
      <p:nvGrpSpPr>
        <p:cNvPr id="1" name=""/>
        <p:cNvGrpSpPr/>
        <p:nvPr/>
      </p:nvGrpSpPr>
      <p:grpSpPr>
        <a:xfrm>
          <a:off x="0" y="0"/>
          <a:ext cx="0" cy="0"/>
          <a:chOff x="0" y="0"/>
          <a:chExt cx="0" cy="0"/>
        </a:xfrm>
      </p:grpSpPr>
      <p:pic>
        <p:nvPicPr>
          <p:cNvPr id="7" name="Picture 6" descr="balanced_scorecard_pic1.jpg"/>
          <p:cNvPicPr>
            <a:picLocks noChangeAspect="1"/>
          </p:cNvPicPr>
          <p:nvPr/>
        </p:nvPicPr>
        <p:blipFill>
          <a:blip r:embed="rId2" cstate="print"/>
          <a:srcRect b="7812"/>
          <a:stretch>
            <a:fillRect/>
          </a:stretch>
        </p:blipFill>
        <p:spPr>
          <a:xfrm>
            <a:off x="576266" y="2214554"/>
            <a:ext cx="4138610" cy="3879959"/>
          </a:xfrm>
          <a:prstGeom prst="rect">
            <a:avLst/>
          </a:prstGeom>
          <a:ln>
            <a:noFill/>
          </a:ln>
          <a:effectLst>
            <a:outerShdw blurRad="292100" dist="139700" dir="2700000" algn="tl" rotWithShape="0">
              <a:srgbClr val="333333">
                <a:alpha val="65000"/>
              </a:srgbClr>
            </a:outerShdw>
          </a:effectLst>
          <a:scene3d>
            <a:camera prst="perspectiveHeroicExtremeRightFacing"/>
            <a:lightRig rig="threePt" dir="t"/>
          </a:scene3d>
        </p:spPr>
      </p:pic>
      <p:sp>
        <p:nvSpPr>
          <p:cNvPr id="4" name="Title 3"/>
          <p:cNvSpPr>
            <a:spLocks noGrp="1"/>
          </p:cNvSpPr>
          <p:nvPr>
            <p:ph type="title" idx="4294967295"/>
          </p:nvPr>
        </p:nvSpPr>
        <p:spPr>
          <a:xfrm>
            <a:off x="200052" y="642918"/>
            <a:ext cx="8229600" cy="1252538"/>
          </a:xfrm>
        </p:spPr>
        <p:txBody>
          <a:bodyPr>
            <a:normAutofit fontScale="90000"/>
          </a:bodyPr>
          <a:lstStyle/>
          <a:p>
            <a:r>
              <a:rPr lang="en-AU" dirty="0" smtClean="0"/>
              <a:t>Winning Strategies Part I: </a:t>
            </a:r>
            <a:br>
              <a:rPr lang="en-AU" dirty="0" smtClean="0"/>
            </a:br>
            <a:r>
              <a:rPr lang="en-AU" sz="4000" dirty="0" smtClean="0"/>
              <a:t>Vision and deployment plan through Balanced Scorecard</a:t>
            </a:r>
            <a:r>
              <a:rPr lang="en-AU" dirty="0" smtClean="0"/>
              <a:t/>
            </a:r>
            <a:br>
              <a:rPr lang="en-AU" dirty="0" smtClean="0"/>
            </a:br>
            <a:endParaRPr lang="th-TH" dirty="0"/>
          </a:p>
        </p:txBody>
      </p:sp>
      <p:sp>
        <p:nvSpPr>
          <p:cNvPr id="6" name="TextBox 5"/>
          <p:cNvSpPr txBox="1"/>
          <p:nvPr/>
        </p:nvSpPr>
        <p:spPr>
          <a:xfrm>
            <a:off x="6908740" y="6344687"/>
            <a:ext cx="2235292" cy="584775"/>
          </a:xfrm>
          <a:prstGeom prst="rect">
            <a:avLst/>
          </a:prstGeom>
          <a:noFill/>
        </p:spPr>
        <p:txBody>
          <a:bodyPr wrap="none" rtlCol="0">
            <a:spAutoFit/>
          </a:bodyPr>
          <a:lstStyle/>
          <a:p>
            <a:r>
              <a:rPr lang="en-US" sz="3200" b="1" dirty="0" smtClean="0"/>
              <a:t>By Team B2</a:t>
            </a:r>
            <a:endParaRPr lang="th-TH"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dirty="0" smtClean="0"/>
              <a:t>Four Perspectives - Customer</a:t>
            </a:r>
            <a:endParaRPr lang="th-TH" dirty="0"/>
          </a:p>
        </p:txBody>
      </p:sp>
      <p:pic>
        <p:nvPicPr>
          <p:cNvPr id="2050" name="Picture 2"/>
          <p:cNvPicPr>
            <a:picLocks noGrp="1" noChangeAspect="1" noChangeArrowheads="1"/>
          </p:cNvPicPr>
          <p:nvPr>
            <p:ph idx="1"/>
          </p:nvPr>
        </p:nvPicPr>
        <p:blipFill>
          <a:blip r:embed="rId2" cstate="print"/>
          <a:srcRect l="15419" r="25793" b="13393"/>
          <a:stretch>
            <a:fillRect/>
          </a:stretch>
        </p:blipFill>
        <p:spPr bwMode="auto">
          <a:xfrm>
            <a:off x="395536" y="2420888"/>
            <a:ext cx="8432089" cy="3130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dirty="0" smtClean="0"/>
              <a:t>Four Perspectives - Internal</a:t>
            </a:r>
            <a:endParaRPr lang="th-TH" dirty="0"/>
          </a:p>
        </p:txBody>
      </p:sp>
      <p:pic>
        <p:nvPicPr>
          <p:cNvPr id="3074" name="Picture 2"/>
          <p:cNvPicPr>
            <a:picLocks noGrp="1" noChangeAspect="1" noChangeArrowheads="1"/>
          </p:cNvPicPr>
          <p:nvPr>
            <p:ph idx="1"/>
          </p:nvPr>
        </p:nvPicPr>
        <p:blipFill>
          <a:blip r:embed="rId2" cstate="print"/>
          <a:srcRect l="16571" r="25793" b="10774"/>
          <a:stretch>
            <a:fillRect/>
          </a:stretch>
        </p:blipFill>
        <p:spPr bwMode="auto">
          <a:xfrm>
            <a:off x="680495" y="2143116"/>
            <a:ext cx="8034909" cy="39396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ctr"/>
            <a:r>
              <a:rPr lang="en-US" dirty="0" smtClean="0"/>
              <a:t>Four Perspectives - Learning</a:t>
            </a:r>
            <a:endParaRPr lang="th-TH" dirty="0"/>
          </a:p>
        </p:txBody>
      </p:sp>
      <p:pic>
        <p:nvPicPr>
          <p:cNvPr id="4098" name="Picture 2"/>
          <p:cNvPicPr>
            <a:picLocks noGrp="1" noChangeAspect="1" noChangeArrowheads="1"/>
          </p:cNvPicPr>
          <p:nvPr>
            <p:ph idx="1"/>
          </p:nvPr>
        </p:nvPicPr>
        <p:blipFill>
          <a:blip r:embed="rId2" cstate="print"/>
          <a:srcRect l="16571" r="32709" b="12306"/>
          <a:stretch>
            <a:fillRect/>
          </a:stretch>
        </p:blipFill>
        <p:spPr bwMode="auto">
          <a:xfrm>
            <a:off x="857224" y="2120334"/>
            <a:ext cx="7643866" cy="39518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Deployment of Strategy</a:t>
            </a:r>
            <a:endParaRPr lang="th-TH" dirty="0"/>
          </a:p>
        </p:txBody>
      </p:sp>
      <p:graphicFrame>
        <p:nvGraphicFramePr>
          <p:cNvPr id="4" name="Content Placeholder 3"/>
          <p:cNvGraphicFramePr>
            <a:graphicFrameLocks noGrp="1"/>
          </p:cNvGraphicFramePr>
          <p:nvPr>
            <p:ph idx="1"/>
          </p:nvPr>
        </p:nvGraphicFramePr>
        <p:xfrm>
          <a:off x="71374" y="1571612"/>
          <a:ext cx="9072626"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th-TH" dirty="0"/>
          </a:p>
        </p:txBody>
      </p:sp>
      <p:sp>
        <p:nvSpPr>
          <p:cNvPr id="3" name="Content Placeholder 2"/>
          <p:cNvSpPr>
            <a:spLocks noGrp="1"/>
          </p:cNvSpPr>
          <p:nvPr>
            <p:ph idx="1"/>
          </p:nvPr>
        </p:nvSpPr>
        <p:spPr>
          <a:xfrm>
            <a:off x="285720" y="1946663"/>
            <a:ext cx="8229600" cy="4625609"/>
          </a:xfrm>
        </p:spPr>
        <p:txBody>
          <a:bodyPr/>
          <a:lstStyle/>
          <a:p>
            <a:pPr algn="just">
              <a:buNone/>
            </a:pPr>
            <a:r>
              <a:rPr lang="en-US" dirty="0" smtClean="0"/>
              <a:t>    Similarly to other approaches, it has pro’s and con’s. However, for </a:t>
            </a:r>
            <a:r>
              <a:rPr lang="en-US" dirty="0" err="1" smtClean="0"/>
              <a:t>WaveRider’s</a:t>
            </a:r>
            <a:r>
              <a:rPr lang="en-US" dirty="0" smtClean="0"/>
              <a:t> case, BSC  is most suitable as </a:t>
            </a:r>
            <a:r>
              <a:rPr lang="en-US" dirty="0" smtClean="0"/>
              <a:t>it not only </a:t>
            </a:r>
            <a:r>
              <a:rPr lang="en-US" dirty="0" smtClean="0"/>
              <a:t>does it provide a comprehensive view of the business, but it also focuses on measures other than financial, which in turn, translate to sustainable long term improvement strategy. </a:t>
            </a:r>
          </a:p>
          <a:p>
            <a:pPr algn="just">
              <a:buNone/>
            </a:pPr>
            <a:endParaRPr lang="th-TH"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th-TH" dirty="0"/>
          </a:p>
        </p:txBody>
      </p:sp>
      <p:sp>
        <p:nvSpPr>
          <p:cNvPr id="3" name="Content Placeholder 2"/>
          <p:cNvSpPr>
            <a:spLocks noGrp="1"/>
          </p:cNvSpPr>
          <p:nvPr>
            <p:ph idx="1"/>
          </p:nvPr>
        </p:nvSpPr>
        <p:spPr/>
        <p:txBody>
          <a:bodyPr>
            <a:normAutofit fontScale="47500" lnSpcReduction="20000"/>
          </a:bodyPr>
          <a:lstStyle/>
          <a:p>
            <a:pPr lvl="0"/>
            <a:r>
              <a:rPr lang="en-US" dirty="0" err="1" smtClean="0"/>
              <a:t>Alstyne</a:t>
            </a:r>
            <a:r>
              <a:rPr lang="en-US" dirty="0" smtClean="0"/>
              <a:t>, M., </a:t>
            </a:r>
            <a:r>
              <a:rPr lang="en-US" dirty="0" err="1" smtClean="0"/>
              <a:t>Brynjolfsson</a:t>
            </a:r>
            <a:r>
              <a:rPr lang="en-US" dirty="0" smtClean="0"/>
              <a:t>, E., </a:t>
            </a:r>
            <a:r>
              <a:rPr lang="en-US" dirty="0" err="1" smtClean="0"/>
              <a:t>Renshaw</a:t>
            </a:r>
            <a:r>
              <a:rPr lang="en-US" dirty="0" smtClean="0"/>
              <a:t>, A. (1997). The matrix of change: a tool for BPR. Cambridge: MIT </a:t>
            </a:r>
            <a:r>
              <a:rPr lang="en-US" dirty="0" err="1" smtClean="0"/>
              <a:t>sloan</a:t>
            </a:r>
            <a:r>
              <a:rPr lang="en-US" dirty="0" smtClean="0"/>
              <a:t> school of management.</a:t>
            </a:r>
          </a:p>
          <a:p>
            <a:pPr lvl="0"/>
            <a:r>
              <a:rPr lang="en-US" dirty="0" err="1" smtClean="0"/>
              <a:t>Dinesh</a:t>
            </a:r>
            <a:r>
              <a:rPr lang="en-US" dirty="0" smtClean="0"/>
              <a:t>, D., Palmer, E. (1998). Management by objectives and the balanced scorecard: will </a:t>
            </a:r>
            <a:r>
              <a:rPr lang="en-US" dirty="0" err="1" smtClean="0"/>
              <a:t>rome</a:t>
            </a:r>
            <a:r>
              <a:rPr lang="en-US" dirty="0" smtClean="0"/>
              <a:t> fall again?.</a:t>
            </a:r>
            <a:r>
              <a:rPr lang="en-US" i="1" dirty="0" smtClean="0"/>
              <a:t>Management decision</a:t>
            </a:r>
            <a:r>
              <a:rPr lang="en-US" dirty="0" smtClean="0"/>
              <a:t>, 36(6), 363-369.</a:t>
            </a:r>
          </a:p>
          <a:p>
            <a:pPr lvl="0"/>
            <a:r>
              <a:rPr lang="en-US" dirty="0" smtClean="0"/>
              <a:t>Gupta, V., </a:t>
            </a:r>
            <a:r>
              <a:rPr lang="en-US" dirty="0" err="1" smtClean="0"/>
              <a:t>Rohe</a:t>
            </a:r>
            <a:r>
              <a:rPr lang="en-US" dirty="0" smtClean="0"/>
              <a:t>, D. (1997). Houston business process re-engineering share group: a case study. </a:t>
            </a:r>
            <a:r>
              <a:rPr lang="en-US" i="1" dirty="0" smtClean="0"/>
              <a:t>Business process management journal</a:t>
            </a:r>
            <a:r>
              <a:rPr lang="en-US" dirty="0" smtClean="0"/>
              <a:t>, 3(2), 173.</a:t>
            </a:r>
          </a:p>
          <a:p>
            <a:pPr lvl="0"/>
            <a:r>
              <a:rPr lang="en-US" dirty="0" err="1" smtClean="0"/>
              <a:t>Johanson</a:t>
            </a:r>
            <a:r>
              <a:rPr lang="en-US" dirty="0" smtClean="0"/>
              <a:t>, U., </a:t>
            </a:r>
            <a:r>
              <a:rPr lang="en-US" dirty="0" err="1" smtClean="0"/>
              <a:t>Skoog</a:t>
            </a:r>
            <a:r>
              <a:rPr lang="en-US" dirty="0" smtClean="0"/>
              <a:t>, M., </a:t>
            </a:r>
            <a:r>
              <a:rPr lang="en-US" dirty="0" err="1" smtClean="0"/>
              <a:t>Backlund</a:t>
            </a:r>
            <a:r>
              <a:rPr lang="en-US" dirty="0" smtClean="0"/>
              <a:t>, A., </a:t>
            </a:r>
            <a:r>
              <a:rPr lang="en-US" dirty="0" err="1" smtClean="0"/>
              <a:t>Almqvist</a:t>
            </a:r>
            <a:r>
              <a:rPr lang="en-US" dirty="0" smtClean="0"/>
              <a:t>, R. (2006). Balancing dilemmas of balanced scorecard. </a:t>
            </a:r>
            <a:r>
              <a:rPr lang="en-US" i="1" dirty="0" smtClean="0"/>
              <a:t>Accounting, auditing &amp; accountability journal</a:t>
            </a:r>
            <a:r>
              <a:rPr lang="en-US" dirty="0" smtClean="0"/>
              <a:t>, 19(6), 842-857.</a:t>
            </a:r>
          </a:p>
          <a:p>
            <a:pPr lvl="0"/>
            <a:r>
              <a:rPr lang="en-US" dirty="0" smtClean="0"/>
              <a:t>Kaplan, R. S., Norton, D. P. (1992). The balanced scorecard- measures that drive performance. </a:t>
            </a:r>
            <a:r>
              <a:rPr lang="en-US" i="1" dirty="0" smtClean="0"/>
              <a:t>Harvard business review</a:t>
            </a:r>
            <a:r>
              <a:rPr lang="en-US" dirty="0" smtClean="0"/>
              <a:t>, 83(7/8), 172-180.</a:t>
            </a:r>
          </a:p>
          <a:p>
            <a:pPr lvl="0"/>
            <a:r>
              <a:rPr lang="en-US" dirty="0" smtClean="0"/>
              <a:t>Kaplan, R. S., Norton, D. P. (2001). Transforming the balanced scorecard from performance measurement to strategic management part 1. </a:t>
            </a:r>
            <a:r>
              <a:rPr lang="en-US" i="1" dirty="0" smtClean="0"/>
              <a:t>Accounting horizons</a:t>
            </a:r>
            <a:r>
              <a:rPr lang="en-US" dirty="0" smtClean="0"/>
              <a:t>. 15(1), 87-104.</a:t>
            </a:r>
          </a:p>
          <a:p>
            <a:pPr lvl="0"/>
            <a:r>
              <a:rPr lang="en-US" dirty="0" smtClean="0"/>
              <a:t>Larsen, M., Myers, M. (1997). BPR success or failure? a business process reengineering project in the financial services industry. Auckland: association for information system.</a:t>
            </a:r>
          </a:p>
          <a:p>
            <a:pPr lvl="0"/>
            <a:r>
              <a:rPr lang="en-US" dirty="0" err="1" smtClean="0"/>
              <a:t>Norceklit</a:t>
            </a:r>
            <a:r>
              <a:rPr lang="en-US" dirty="0" smtClean="0"/>
              <a:t>, H., Jacobsen, M., Mitchell, F. (2008). Pitfalls in using the balanced scorecard. </a:t>
            </a:r>
            <a:r>
              <a:rPr lang="en-US" i="1" dirty="0" smtClean="0"/>
              <a:t>The journal of corporate accounting and finance</a:t>
            </a:r>
            <a:r>
              <a:rPr lang="en-US" dirty="0" smtClean="0"/>
              <a:t>. 19(6), 65-68.</a:t>
            </a:r>
          </a:p>
          <a:p>
            <a:pPr lvl="0"/>
            <a:r>
              <a:rPr lang="en-US" dirty="0" smtClean="0"/>
              <a:t>Norton, D. P., Kaplan, R. S. (1996, January-February). Using the balanced scorecard as a strategic management system. </a:t>
            </a:r>
            <a:r>
              <a:rPr lang="en-US" i="1" dirty="0" smtClean="0"/>
              <a:t>Harvard business review</a:t>
            </a:r>
            <a:r>
              <a:rPr lang="en-US" dirty="0" smtClean="0"/>
              <a:t>, 75-85.</a:t>
            </a:r>
          </a:p>
          <a:p>
            <a:pPr lvl="0"/>
            <a:r>
              <a:rPr lang="en-US" dirty="0" smtClean="0"/>
              <a:t>Pereira, R. (2011). </a:t>
            </a:r>
            <a:r>
              <a:rPr lang="en-US" i="1" dirty="0" smtClean="0"/>
              <a:t>Why </a:t>
            </a:r>
            <a:r>
              <a:rPr lang="en-US" i="1" dirty="0" err="1" smtClean="0"/>
              <a:t>HoshinKanri</a:t>
            </a:r>
            <a:r>
              <a:rPr lang="en-US" i="1" dirty="0" smtClean="0"/>
              <a:t>?</a:t>
            </a:r>
            <a:r>
              <a:rPr lang="en-US" dirty="0" smtClean="0"/>
              <a:t>. Retrieved from </a:t>
            </a:r>
            <a:r>
              <a:rPr lang="en-US" dirty="0" smtClean="0">
                <a:hlinkClick r:id="rId2"/>
              </a:rPr>
              <a:t>http://lssacademy.com/2011/01/03/why-hoshin-kanri/</a:t>
            </a:r>
            <a:endParaRPr lang="en-US" dirty="0" smtClean="0"/>
          </a:p>
          <a:p>
            <a:pPr lvl="0"/>
            <a:r>
              <a:rPr lang="en-US" dirty="0" smtClean="0"/>
              <a:t>Rodgers, R., Hunter, J. E. (1991). Impact of management by objectives on </a:t>
            </a:r>
            <a:r>
              <a:rPr lang="en-US" dirty="0" err="1" smtClean="0"/>
              <a:t>organisational</a:t>
            </a:r>
            <a:r>
              <a:rPr lang="en-US" dirty="0" smtClean="0"/>
              <a:t> productivity. </a:t>
            </a:r>
            <a:r>
              <a:rPr lang="en-US" i="1" dirty="0" smtClean="0"/>
              <a:t>Journal of applied psychology monograph</a:t>
            </a:r>
            <a:r>
              <a:rPr lang="en-US" dirty="0" smtClean="0"/>
              <a:t>, 76(2), 322-336.</a:t>
            </a:r>
          </a:p>
          <a:p>
            <a:pPr lvl="0"/>
            <a:r>
              <a:rPr lang="en-US" dirty="0" err="1" smtClean="0"/>
              <a:t>Zairi</a:t>
            </a:r>
            <a:r>
              <a:rPr lang="en-US" dirty="0" smtClean="0"/>
              <a:t>, M., Al-</a:t>
            </a:r>
            <a:r>
              <a:rPr lang="en-US" dirty="0" err="1" smtClean="0"/>
              <a:t>mashari</a:t>
            </a:r>
            <a:r>
              <a:rPr lang="en-US" dirty="0" smtClean="0"/>
              <a:t>, M. (1999). BPR implementation process: an analysis of key success and failure factors. </a:t>
            </a:r>
            <a:r>
              <a:rPr lang="en-US" i="1" dirty="0" smtClean="0"/>
              <a:t>Business process management journal</a:t>
            </a:r>
            <a:r>
              <a:rPr lang="en-US" dirty="0" smtClean="0"/>
              <a:t>, 5(1), 87.</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8662" y="1571612"/>
            <a:ext cx="7286676" cy="156966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9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a:t>
            </a:r>
            <a:endParaRPr lang="en-US" sz="9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Rectangle 4"/>
          <p:cNvSpPr/>
          <p:nvPr/>
        </p:nvSpPr>
        <p:spPr>
          <a:xfrm>
            <a:off x="3000364" y="4214818"/>
            <a:ext cx="2980432"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8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Q &amp; a</a:t>
            </a:r>
            <a:endParaRPr lang="en-US" sz="8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th-TH" dirty="0"/>
          </a:p>
        </p:txBody>
      </p:sp>
      <p:sp>
        <p:nvSpPr>
          <p:cNvPr id="3" name="Content Placeholder 2"/>
          <p:cNvSpPr>
            <a:spLocks noGrp="1"/>
          </p:cNvSpPr>
          <p:nvPr>
            <p:ph idx="1"/>
          </p:nvPr>
        </p:nvSpPr>
        <p:spPr/>
        <p:txBody>
          <a:bodyPr/>
          <a:lstStyle/>
          <a:p>
            <a:r>
              <a:rPr lang="en-US" dirty="0" smtClean="0"/>
              <a:t>Balanced Scorecard Overview</a:t>
            </a:r>
          </a:p>
          <a:p>
            <a:r>
              <a:rPr lang="en-US" dirty="0" smtClean="0"/>
              <a:t>Advantages</a:t>
            </a:r>
          </a:p>
          <a:p>
            <a:r>
              <a:rPr lang="en-US" dirty="0" smtClean="0"/>
              <a:t>Disadvantages &amp; how to overcome them</a:t>
            </a:r>
          </a:p>
          <a:p>
            <a:r>
              <a:rPr lang="en-US" dirty="0" smtClean="0"/>
              <a:t>Comparison to MBO &amp; BPR</a:t>
            </a:r>
          </a:p>
          <a:p>
            <a:r>
              <a:rPr lang="en-US" dirty="0" smtClean="0"/>
              <a:t>Deployment </a:t>
            </a:r>
          </a:p>
          <a:p>
            <a:pPr lvl="1"/>
            <a:r>
              <a:rPr lang="en-US" dirty="0" smtClean="0"/>
              <a:t> Timeline</a:t>
            </a:r>
            <a:endParaRPr lang="th-TH" dirty="0" smtClean="0"/>
          </a:p>
          <a:p>
            <a:pPr lvl="1"/>
            <a:r>
              <a:rPr lang="en-US" dirty="0" smtClean="0"/>
              <a:t>Four perspective</a:t>
            </a:r>
          </a:p>
          <a:p>
            <a:r>
              <a:rPr lang="en-US" dirty="0" smtClean="0"/>
              <a:t>Conclusion</a:t>
            </a:r>
          </a:p>
          <a:p>
            <a:r>
              <a:rPr lang="en-US" dirty="0" smtClean="0"/>
              <a:t>Q &amp; A</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Balanced Scorecard Overview</a:t>
            </a:r>
            <a:endParaRPr lang="th-TH" dirty="0"/>
          </a:p>
        </p:txBody>
      </p:sp>
      <p:sp>
        <p:nvSpPr>
          <p:cNvPr id="3" name="Content Placeholder 2"/>
          <p:cNvSpPr>
            <a:spLocks noGrp="1"/>
          </p:cNvSpPr>
          <p:nvPr>
            <p:ph idx="1"/>
          </p:nvPr>
        </p:nvSpPr>
        <p:spPr/>
        <p:txBody>
          <a:bodyPr>
            <a:normAutofit fontScale="92500" lnSpcReduction="20000"/>
          </a:bodyPr>
          <a:lstStyle/>
          <a:p>
            <a:r>
              <a:rPr lang="en-US" i="1" dirty="0" smtClean="0"/>
              <a:t>“BSC is a set of measures that gives top management a fast but comprehensive view of the business” (Kaplan &amp; Norton 1992)</a:t>
            </a:r>
          </a:p>
          <a:p>
            <a:endParaRPr lang="en-US" i="1" dirty="0" smtClean="0"/>
          </a:p>
          <a:p>
            <a:r>
              <a:rPr lang="en-US" dirty="0" smtClean="0"/>
              <a:t>Illustrate the links between today’s actions and tomorrow’s goals </a:t>
            </a:r>
            <a:r>
              <a:rPr lang="en-US" i="1" dirty="0" smtClean="0"/>
              <a:t>(Kaplan &amp; Norton 1996)</a:t>
            </a:r>
          </a:p>
          <a:p>
            <a:endParaRPr lang="en-US" dirty="0" smtClean="0"/>
          </a:p>
          <a:p>
            <a:r>
              <a:rPr lang="en-US" dirty="0" smtClean="0"/>
              <a:t>4 Perspectives – Financial, Internal business, innovation &amp; Learning, and Customers</a:t>
            </a:r>
          </a:p>
          <a:p>
            <a:endParaRPr lang="en-US" dirty="0" smtClean="0"/>
          </a:p>
          <a:p>
            <a:r>
              <a:rPr lang="en-US" dirty="0" smtClean="0"/>
              <a:t>Created to tackle the overreliance on financial performance indicators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Balanced Scorecard</a:t>
            </a:r>
            <a:endParaRPr lang="th-TH" dirty="0"/>
          </a:p>
        </p:txBody>
      </p:sp>
      <p:pic>
        <p:nvPicPr>
          <p:cNvPr id="4" name="Content Placeholder 3" descr="balance.gif"/>
          <p:cNvPicPr>
            <a:picLocks noGrp="1" noChangeAspect="1"/>
          </p:cNvPicPr>
          <p:nvPr>
            <p:ph idx="1"/>
          </p:nvPr>
        </p:nvPicPr>
        <p:blipFill>
          <a:blip r:embed="rId3" cstate="print"/>
          <a:stretch>
            <a:fillRect/>
          </a:stretch>
        </p:blipFill>
        <p:spPr>
          <a:xfrm>
            <a:off x="1214414" y="1571612"/>
            <a:ext cx="6429420" cy="4961811"/>
          </a:xfrm>
        </p:spPr>
      </p:pic>
      <p:graphicFrame>
        <p:nvGraphicFramePr>
          <p:cNvPr id="5" name="Diagram 4"/>
          <p:cNvGraphicFramePr/>
          <p:nvPr/>
        </p:nvGraphicFramePr>
        <p:xfrm>
          <a:off x="1428728" y="1785926"/>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p:cNvSpPr txBox="1"/>
          <p:nvPr/>
        </p:nvSpPr>
        <p:spPr>
          <a:xfrm>
            <a:off x="285720" y="6357958"/>
            <a:ext cx="2294667" cy="400110"/>
          </a:xfrm>
          <a:prstGeom prst="rect">
            <a:avLst/>
          </a:prstGeom>
          <a:noFill/>
        </p:spPr>
        <p:txBody>
          <a:bodyPr wrap="none" rtlCol="0">
            <a:spAutoFit/>
          </a:bodyPr>
          <a:lstStyle/>
          <a:p>
            <a:r>
              <a:rPr lang="en-US" sz="2000" i="1" dirty="0" smtClean="0"/>
              <a:t>(</a:t>
            </a:r>
            <a:r>
              <a:rPr lang="en-US" sz="2000" i="1" dirty="0" err="1" smtClean="0"/>
              <a:t>Norreklit</a:t>
            </a:r>
            <a:r>
              <a:rPr lang="en-US" sz="2000" i="1" dirty="0" smtClean="0"/>
              <a:t> et al 2008)</a:t>
            </a:r>
          </a:p>
        </p:txBody>
      </p:sp>
      <p:sp>
        <p:nvSpPr>
          <p:cNvPr id="11" name="TextBox 10"/>
          <p:cNvSpPr txBox="1"/>
          <p:nvPr/>
        </p:nvSpPr>
        <p:spPr>
          <a:xfrm>
            <a:off x="6683262" y="6309532"/>
            <a:ext cx="2460738" cy="477054"/>
          </a:xfrm>
          <a:prstGeom prst="rect">
            <a:avLst/>
          </a:prstGeom>
          <a:noFill/>
        </p:spPr>
        <p:txBody>
          <a:bodyPr wrap="none" rtlCol="0">
            <a:spAutoFit/>
          </a:bodyPr>
          <a:lstStyle/>
          <a:p>
            <a:r>
              <a:rPr lang="en-US" sz="2000" i="1" dirty="0" smtClean="0"/>
              <a:t>Kaplan &amp; Norton 1992</a:t>
            </a:r>
            <a:endParaRPr lang="en-US" sz="300" i="1" dirty="0" smtClean="0"/>
          </a:p>
          <a:p>
            <a:endParaRPr lang="th-TH" sz="500" dirty="0"/>
          </a:p>
        </p:txBody>
      </p:sp>
      <p:sp>
        <p:nvSpPr>
          <p:cNvPr id="12" name="TextBox 11"/>
          <p:cNvSpPr txBox="1"/>
          <p:nvPr/>
        </p:nvSpPr>
        <p:spPr>
          <a:xfrm>
            <a:off x="3143240" y="3286124"/>
            <a:ext cx="2462918" cy="523220"/>
          </a:xfrm>
          <a:prstGeom prst="rect">
            <a:avLst/>
          </a:prstGeom>
          <a:noFill/>
          <a:ln w="28575">
            <a:solidFill>
              <a:schemeClr val="accent1"/>
            </a:solidFill>
          </a:ln>
        </p:spPr>
        <p:txBody>
          <a:bodyPr wrap="none" rtlCol="0">
            <a:spAutoFit/>
          </a:bodyPr>
          <a:lstStyle/>
          <a:p>
            <a:r>
              <a:rPr lang="en-US" b="1" dirty="0" smtClean="0"/>
              <a:t>Business Goals</a:t>
            </a:r>
            <a:endParaRPr lang="th-TH"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par>
                                <p:cTn id="11" presetID="4" presetClass="exit" presetSubtype="32" fill="hold" grpId="0" nodeType="withEffect">
                                  <p:stCondLst>
                                    <p:cond delay="0"/>
                                  </p:stCondLst>
                                  <p:childTnLst>
                                    <p:animEffect transition="out" filter="box(out)">
                                      <p:cBhvr>
                                        <p:cTn id="12" dur="500"/>
                                        <p:tgtEl>
                                          <p:spTgt spid="12"/>
                                        </p:tgtEl>
                                      </p:cBhvr>
                                    </p:animEffect>
                                    <p:set>
                                      <p:cBhvr>
                                        <p:cTn id="13" dur="1" fill="hold">
                                          <p:stCondLst>
                                            <p:cond delay="499"/>
                                          </p:stCondLst>
                                        </p:cTn>
                                        <p:tgtEl>
                                          <p:spTgt spid="12"/>
                                        </p:tgtEl>
                                        <p:attrNameLst>
                                          <p:attrName>style.visibility</p:attrName>
                                        </p:attrNameLst>
                                      </p:cBhvr>
                                      <p:to>
                                        <p:strVal val="hidden"/>
                                      </p:to>
                                    </p:set>
                                  </p:childTnLst>
                                </p:cTn>
                              </p:par>
                              <p:par>
                                <p:cTn id="14" presetID="5"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heckerboard(across)">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ox(in)">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10" grpId="0"/>
      <p:bldP spid="11"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th-TH" dirty="0"/>
          </a:p>
        </p:txBody>
      </p:sp>
      <p:sp>
        <p:nvSpPr>
          <p:cNvPr id="3" name="Content Placeholder 2"/>
          <p:cNvSpPr>
            <a:spLocks noGrp="1"/>
          </p:cNvSpPr>
          <p:nvPr>
            <p:ph idx="1"/>
          </p:nvPr>
        </p:nvSpPr>
        <p:spPr/>
        <p:txBody>
          <a:bodyPr>
            <a:normAutofit/>
          </a:bodyPr>
          <a:lstStyle/>
          <a:p>
            <a:r>
              <a:rPr lang="en-US" dirty="0" smtClean="0"/>
              <a:t>Comprehensive &amp; balanced view</a:t>
            </a:r>
          </a:p>
          <a:p>
            <a:r>
              <a:rPr lang="en-US" dirty="0" smtClean="0"/>
              <a:t>Framework - what to be done and measured</a:t>
            </a:r>
          </a:p>
          <a:p>
            <a:r>
              <a:rPr lang="en-US" dirty="0" smtClean="0"/>
              <a:t>Links between measurements &amp; cause-and-effect relationships to business strategy</a:t>
            </a:r>
          </a:p>
          <a:p>
            <a:r>
              <a:rPr lang="en-US" dirty="0" smtClean="0"/>
              <a:t>Corporate vision &amp; strategy </a:t>
            </a:r>
            <a:r>
              <a:rPr lang="en-US" dirty="0" smtClean="0">
                <a:sym typeface="Wingdings" pitchFamily="2" charset="2"/>
              </a:rPr>
              <a:t></a:t>
            </a:r>
            <a:r>
              <a:rPr lang="en-US" dirty="0" smtClean="0"/>
              <a:t> meaningful measures for both manages and employees</a:t>
            </a:r>
          </a:p>
          <a:p>
            <a:r>
              <a:rPr lang="en-US" dirty="0" smtClean="0"/>
              <a:t>Long term approach </a:t>
            </a:r>
          </a:p>
          <a:p>
            <a:endParaRPr lang="th-TH"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Disadvantages &amp; Overcoming</a:t>
            </a:r>
            <a:endParaRPr lang="th-TH" dirty="0"/>
          </a:p>
        </p:txBody>
      </p:sp>
      <p:sp>
        <p:nvSpPr>
          <p:cNvPr id="3" name="Content Placeholder 2"/>
          <p:cNvSpPr>
            <a:spLocks noGrp="1"/>
          </p:cNvSpPr>
          <p:nvPr>
            <p:ph idx="1"/>
          </p:nvPr>
        </p:nvSpPr>
        <p:spPr/>
        <p:txBody>
          <a:bodyPr>
            <a:normAutofit fontScale="92500" lnSpcReduction="20000"/>
          </a:bodyPr>
          <a:lstStyle/>
          <a:p>
            <a:r>
              <a:rPr lang="en-US" dirty="0" smtClean="0"/>
              <a:t>Implementation – complicated: 	</a:t>
            </a:r>
          </a:p>
          <a:p>
            <a:pPr lvl="1"/>
            <a:r>
              <a:rPr lang="en-US" dirty="0" smtClean="0"/>
              <a:t>BSC </a:t>
            </a:r>
            <a:r>
              <a:rPr lang="en-US" dirty="0" smtClean="0">
                <a:sym typeface="Wingdings" pitchFamily="2" charset="2"/>
              </a:rPr>
              <a:t> </a:t>
            </a:r>
            <a:r>
              <a:rPr lang="en-US" dirty="0" smtClean="0"/>
              <a:t>top management tool; learning hindered (</a:t>
            </a:r>
            <a:r>
              <a:rPr lang="en-US" dirty="0" err="1" smtClean="0"/>
              <a:t>Johanson</a:t>
            </a:r>
            <a:r>
              <a:rPr lang="en-US" dirty="0" smtClean="0"/>
              <a:t> et al 2006)</a:t>
            </a:r>
          </a:p>
          <a:p>
            <a:pPr lvl="1"/>
            <a:r>
              <a:rPr lang="en-US" dirty="0" smtClean="0">
                <a:solidFill>
                  <a:srgbClr val="FF0000"/>
                </a:solidFill>
              </a:rPr>
              <a:t>Partial implementation – selective and shorten time requirement</a:t>
            </a:r>
          </a:p>
          <a:p>
            <a:pPr lvl="1"/>
            <a:r>
              <a:rPr lang="en-US" dirty="0" smtClean="0">
                <a:solidFill>
                  <a:srgbClr val="FF0000"/>
                </a:solidFill>
              </a:rPr>
              <a:t>Treat BSC as a broad learning approach and not mechanically</a:t>
            </a:r>
          </a:p>
          <a:p>
            <a:r>
              <a:rPr lang="en-US" dirty="0" smtClean="0"/>
              <a:t>Management isolation (</a:t>
            </a:r>
            <a:r>
              <a:rPr lang="en-US" dirty="0" err="1" smtClean="0"/>
              <a:t>Norreklit</a:t>
            </a:r>
            <a:r>
              <a:rPr lang="en-US" dirty="0" smtClean="0"/>
              <a:t> </a:t>
            </a:r>
            <a:r>
              <a:rPr lang="en-US" dirty="0" smtClean="0"/>
              <a:t>et al 2008)</a:t>
            </a:r>
          </a:p>
          <a:p>
            <a:pPr lvl="1"/>
            <a:r>
              <a:rPr lang="en-US" dirty="0" smtClean="0">
                <a:solidFill>
                  <a:srgbClr val="FF0000"/>
                </a:solidFill>
              </a:rPr>
              <a:t>Managers need to be familiar with business operations</a:t>
            </a:r>
          </a:p>
          <a:p>
            <a:r>
              <a:rPr lang="en-US" dirty="0" smtClean="0"/>
              <a:t>Oversimplification  </a:t>
            </a:r>
          </a:p>
          <a:p>
            <a:pPr lvl="1"/>
            <a:r>
              <a:rPr lang="en-US" sz="2600" dirty="0" smtClean="0">
                <a:solidFill>
                  <a:srgbClr val="FF0000"/>
                </a:solidFill>
              </a:rPr>
              <a:t>Careful study of circumstances and modify accordingly</a:t>
            </a:r>
          </a:p>
          <a:p>
            <a:endParaRPr lang="en-US" dirty="0" smtClean="0"/>
          </a:p>
          <a:p>
            <a:endParaRPr lang="en-US" dirty="0" smtClean="0"/>
          </a:p>
          <a:p>
            <a:endParaRPr lang="en-US" dirty="0" smtClean="0"/>
          </a:p>
          <a:p>
            <a:endParaRPr lang="th-TH"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Disadvantages &amp; Overcoming</a:t>
            </a:r>
            <a:endParaRPr lang="th-TH" dirty="0"/>
          </a:p>
        </p:txBody>
      </p:sp>
      <p:sp>
        <p:nvSpPr>
          <p:cNvPr id="3" name="Content Placeholder 2"/>
          <p:cNvSpPr>
            <a:spLocks noGrp="1"/>
          </p:cNvSpPr>
          <p:nvPr>
            <p:ph idx="1"/>
          </p:nvPr>
        </p:nvSpPr>
        <p:spPr/>
        <p:txBody>
          <a:bodyPr/>
          <a:lstStyle/>
          <a:p>
            <a:r>
              <a:rPr lang="en-US" dirty="0" smtClean="0"/>
              <a:t>Time lagging – different perspective require different time scales </a:t>
            </a:r>
          </a:p>
          <a:p>
            <a:pPr lvl="1"/>
            <a:r>
              <a:rPr lang="en-US" dirty="0" smtClean="0">
                <a:solidFill>
                  <a:srgbClr val="FF0000"/>
                </a:solidFill>
              </a:rPr>
              <a:t>Set a time-frame/ timeline </a:t>
            </a:r>
          </a:p>
          <a:p>
            <a:r>
              <a:rPr lang="en-US" dirty="0" smtClean="0"/>
              <a:t>Measurement prone to manipulation</a:t>
            </a:r>
          </a:p>
          <a:p>
            <a:pPr lvl="1"/>
            <a:r>
              <a:rPr lang="en-US" dirty="0" smtClean="0">
                <a:solidFill>
                  <a:srgbClr val="FF0000"/>
                </a:solidFill>
              </a:rPr>
              <a:t>Clearly define measuring process</a:t>
            </a:r>
          </a:p>
          <a:p>
            <a:pPr lvl="1"/>
            <a:r>
              <a:rPr lang="en-US" dirty="0" smtClean="0">
                <a:solidFill>
                  <a:srgbClr val="FF0000"/>
                </a:solidFill>
              </a:rPr>
              <a:t>Emphasis on the ‘learning approach’ as opposed to promoting/ firing appraisal</a:t>
            </a:r>
          </a:p>
          <a:p>
            <a:endParaRPr lang="en-US" dirty="0" smtClean="0">
              <a:solidFill>
                <a:srgbClr val="FF0000"/>
              </a:solidFill>
            </a:endParaRPr>
          </a:p>
          <a:p>
            <a:endParaRPr lang="th-TH"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92867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 name="Title 1"/>
          <p:cNvSpPr>
            <a:spLocks noGrp="1"/>
          </p:cNvSpPr>
          <p:nvPr>
            <p:ph type="title" idx="4294967295"/>
          </p:nvPr>
        </p:nvSpPr>
        <p:spPr>
          <a:xfrm>
            <a:off x="571472" y="0"/>
            <a:ext cx="8229600" cy="857232"/>
          </a:xfrm>
        </p:spPr>
        <p:txBody>
          <a:bodyPr/>
          <a:lstStyle/>
          <a:p>
            <a:pPr algn="ctr"/>
            <a:r>
              <a:rPr lang="en-US" dirty="0" smtClean="0"/>
              <a:t>Comparisons</a:t>
            </a:r>
            <a:endParaRPr lang="th-TH" dirty="0"/>
          </a:p>
        </p:txBody>
      </p:sp>
      <p:graphicFrame>
        <p:nvGraphicFramePr>
          <p:cNvPr id="4" name="Content Placeholder 3"/>
          <p:cNvGraphicFramePr>
            <a:graphicFrameLocks noGrp="1"/>
          </p:cNvGraphicFramePr>
          <p:nvPr>
            <p:ph idx="4294967295"/>
          </p:nvPr>
        </p:nvGraphicFramePr>
        <p:xfrm>
          <a:off x="928662" y="1000108"/>
          <a:ext cx="7358114" cy="5877262"/>
        </p:xfrm>
        <a:graphic>
          <a:graphicData uri="http://schemas.openxmlformats.org/drawingml/2006/table">
            <a:tbl>
              <a:tblPr/>
              <a:tblGrid>
                <a:gridCol w="1067428"/>
                <a:gridCol w="3147414"/>
                <a:gridCol w="3143272"/>
              </a:tblGrid>
              <a:tr h="654514">
                <a:tc>
                  <a:txBody>
                    <a:bodyPr/>
                    <a:lstStyle/>
                    <a:p>
                      <a:pPr>
                        <a:lnSpc>
                          <a:spcPct val="115000"/>
                        </a:lnSpc>
                        <a:spcAft>
                          <a:spcPts val="0"/>
                        </a:spcAft>
                      </a:pPr>
                      <a:endParaRPr lang="en-US" sz="1600" dirty="0">
                        <a:latin typeface="Calibri"/>
                        <a:ea typeface="Calibri"/>
                        <a:cs typeface="Calibri"/>
                      </a:endParaRPr>
                    </a:p>
                  </a:txBody>
                  <a:tcPr marL="50865" marR="50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b="1" dirty="0">
                          <a:latin typeface="Calibri"/>
                          <a:ea typeface="Calibri"/>
                          <a:cs typeface="Calibri"/>
                        </a:rPr>
                        <a:t>Advantages</a:t>
                      </a:r>
                      <a:endParaRPr lang="en-US" sz="1000" b="1" dirty="0">
                        <a:latin typeface="Calibri"/>
                        <a:ea typeface="Calibri"/>
                        <a:cs typeface="Cordia New"/>
                      </a:endParaRPr>
                    </a:p>
                  </a:txBody>
                  <a:tcPr marL="50865" marR="50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b="1" dirty="0">
                          <a:latin typeface="Calibri"/>
                          <a:ea typeface="Calibri"/>
                          <a:cs typeface="Calibri"/>
                        </a:rPr>
                        <a:t>Disadvantages</a:t>
                      </a:r>
                      <a:endParaRPr lang="en-US" sz="1000" b="1" dirty="0">
                        <a:latin typeface="Calibri"/>
                        <a:ea typeface="Calibri"/>
                        <a:cs typeface="Cordia New"/>
                      </a:endParaRPr>
                    </a:p>
                  </a:txBody>
                  <a:tcPr marL="50865" marR="50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0383">
                <a:tc>
                  <a:txBody>
                    <a:bodyPr/>
                    <a:lstStyle/>
                    <a:p>
                      <a:pPr algn="ctr">
                        <a:lnSpc>
                          <a:spcPct val="115000"/>
                        </a:lnSpc>
                        <a:spcAft>
                          <a:spcPts val="0"/>
                        </a:spcAft>
                      </a:pPr>
                      <a:r>
                        <a:rPr lang="en-US" sz="1600" b="1" dirty="0">
                          <a:latin typeface="Calibri"/>
                          <a:ea typeface="Calibri"/>
                          <a:cs typeface="Calibri"/>
                        </a:rPr>
                        <a:t>BSC</a:t>
                      </a:r>
                      <a:endParaRPr lang="en-US" sz="1000" b="1" dirty="0">
                        <a:latin typeface="Calibri"/>
                        <a:ea typeface="Calibri"/>
                        <a:cs typeface="Cordia New"/>
                      </a:endParaRPr>
                    </a:p>
                  </a:txBody>
                  <a:tcPr marL="50865" marR="50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US" sz="1600" dirty="0">
                          <a:latin typeface="Calibri"/>
                          <a:ea typeface="Calibri"/>
                          <a:cs typeface="Calibri"/>
                        </a:rPr>
                        <a:t>Clear goals &amp; Measurements with links to strategy</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Comprehensive &amp; Balanced View</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Long-term </a:t>
                      </a:r>
                      <a:r>
                        <a:rPr lang="en-US" sz="1600" dirty="0" smtClean="0">
                          <a:latin typeface="Calibri"/>
                          <a:ea typeface="Calibri"/>
                          <a:cs typeface="Calibri"/>
                        </a:rPr>
                        <a:t>structured approach</a:t>
                      </a:r>
                      <a:endParaRPr lang="en-US" sz="1000" dirty="0">
                        <a:latin typeface="Calibri"/>
                        <a:ea typeface="Calibri"/>
                        <a:cs typeface="Cordia New"/>
                      </a:endParaRPr>
                    </a:p>
                  </a:txBody>
                  <a:tcPr marL="50865" marR="50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US" sz="1600" dirty="0">
                          <a:latin typeface="Calibri"/>
                          <a:ea typeface="Calibri"/>
                          <a:cs typeface="Calibri"/>
                        </a:rPr>
                        <a:t>Management isolation</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Time consuming</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Complex </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smtClean="0">
                          <a:latin typeface="Calibri"/>
                          <a:ea typeface="Calibri"/>
                          <a:cs typeface="Calibri"/>
                        </a:rPr>
                        <a:t>Manipulation </a:t>
                      </a:r>
                      <a:endParaRPr lang="en-US" sz="1000" dirty="0">
                        <a:latin typeface="Calibri"/>
                        <a:ea typeface="Calibri"/>
                        <a:cs typeface="Cordia New"/>
                      </a:endParaRPr>
                    </a:p>
                  </a:txBody>
                  <a:tcPr marL="50865" marR="50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6937">
                <a:tc>
                  <a:txBody>
                    <a:bodyPr/>
                    <a:lstStyle/>
                    <a:p>
                      <a:pPr algn="ctr">
                        <a:lnSpc>
                          <a:spcPct val="115000"/>
                        </a:lnSpc>
                        <a:spcAft>
                          <a:spcPts val="0"/>
                        </a:spcAft>
                      </a:pPr>
                      <a:r>
                        <a:rPr lang="en-US" sz="1600" b="1" dirty="0">
                          <a:latin typeface="Calibri"/>
                          <a:ea typeface="Calibri"/>
                          <a:cs typeface="Calibri"/>
                        </a:rPr>
                        <a:t>MBO</a:t>
                      </a:r>
                      <a:endParaRPr lang="en-US" sz="1000" b="1" dirty="0">
                        <a:latin typeface="Calibri"/>
                        <a:ea typeface="Calibri"/>
                        <a:cs typeface="Cordia New"/>
                      </a:endParaRPr>
                    </a:p>
                  </a:txBody>
                  <a:tcPr marL="50865" marR="50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US" sz="1600" dirty="0">
                          <a:latin typeface="Calibri"/>
                          <a:ea typeface="Calibri"/>
                          <a:cs typeface="Calibri"/>
                        </a:rPr>
                        <a:t>Managers &amp; employees - collaborative goals defining (including time-frame </a:t>
                      </a:r>
                      <a:r>
                        <a:rPr lang="en-US" sz="1600" dirty="0">
                          <a:latin typeface="Calibri"/>
                          <a:ea typeface="Calibri"/>
                          <a:cs typeface="Calibri"/>
                          <a:sym typeface="Wingdings"/>
                        </a:rPr>
                        <a:t></a:t>
                      </a:r>
                      <a:r>
                        <a:rPr lang="en-US" sz="1600" dirty="0">
                          <a:latin typeface="Calibri"/>
                          <a:ea typeface="Calibri"/>
                          <a:cs typeface="Calibri"/>
                        </a:rPr>
                        <a:t> best way to obtain goals to improve performance </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Less time consuming</a:t>
                      </a:r>
                      <a:endParaRPr lang="en-US" sz="1000" dirty="0">
                        <a:latin typeface="Calibri"/>
                        <a:ea typeface="Calibri"/>
                        <a:cs typeface="Cordia New"/>
                      </a:endParaRPr>
                    </a:p>
                  </a:txBody>
                  <a:tcPr marL="50865" marR="50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US" sz="1600" dirty="0">
                          <a:latin typeface="Calibri"/>
                          <a:ea typeface="Calibri"/>
                          <a:cs typeface="Calibri"/>
                        </a:rPr>
                        <a:t>Open-ended system </a:t>
                      </a:r>
                      <a:r>
                        <a:rPr lang="en-US" sz="1600" dirty="0">
                          <a:latin typeface="Calibri"/>
                          <a:ea typeface="Calibri"/>
                          <a:cs typeface="Calibri"/>
                          <a:sym typeface="Wingdings"/>
                        </a:rPr>
                        <a:t></a:t>
                      </a:r>
                      <a:r>
                        <a:rPr lang="en-US" sz="1600" dirty="0">
                          <a:latin typeface="Calibri"/>
                          <a:ea typeface="Calibri"/>
                          <a:cs typeface="Calibri"/>
                        </a:rPr>
                        <a:t> too much focus on easily quantifiable financial; overlooking other equally important measures</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Short-term looking </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Less comprehensive/ imbalanced</a:t>
                      </a:r>
                      <a:endParaRPr lang="en-US" sz="1000" dirty="0">
                        <a:latin typeface="Calibri"/>
                        <a:ea typeface="Calibri"/>
                        <a:cs typeface="Cordia New"/>
                      </a:endParaRPr>
                    </a:p>
                  </a:txBody>
                  <a:tcPr marL="50865" marR="50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696">
                <a:tc>
                  <a:txBody>
                    <a:bodyPr/>
                    <a:lstStyle/>
                    <a:p>
                      <a:pPr algn="ctr">
                        <a:lnSpc>
                          <a:spcPct val="115000"/>
                        </a:lnSpc>
                        <a:spcAft>
                          <a:spcPts val="0"/>
                        </a:spcAft>
                      </a:pPr>
                      <a:r>
                        <a:rPr lang="en-US" sz="1600" b="1" dirty="0">
                          <a:latin typeface="Calibri"/>
                          <a:ea typeface="Calibri"/>
                          <a:cs typeface="Calibri"/>
                        </a:rPr>
                        <a:t>BPR</a:t>
                      </a:r>
                      <a:endParaRPr lang="en-US" sz="1000" b="1" dirty="0">
                        <a:latin typeface="Calibri"/>
                        <a:ea typeface="Calibri"/>
                        <a:cs typeface="Cordia New"/>
                      </a:endParaRPr>
                    </a:p>
                  </a:txBody>
                  <a:tcPr marL="50865" marR="50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US" sz="1600" dirty="0">
                          <a:latin typeface="Calibri"/>
                          <a:ea typeface="Calibri"/>
                          <a:cs typeface="Calibri"/>
                        </a:rPr>
                        <a:t>Clear framework to measure organizational performance</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smtClean="0">
                          <a:latin typeface="Calibri"/>
                          <a:ea typeface="Calibri"/>
                          <a:cs typeface="Calibri"/>
                        </a:rPr>
                        <a:t>Systematic </a:t>
                      </a:r>
                      <a:r>
                        <a:rPr lang="en-US" sz="1600" dirty="0">
                          <a:latin typeface="Calibri"/>
                          <a:ea typeface="Calibri"/>
                          <a:cs typeface="Calibri"/>
                        </a:rPr>
                        <a:t>approach </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Innovation orientated – improved productivity</a:t>
                      </a:r>
                      <a:endParaRPr lang="en-US" sz="1000" dirty="0">
                        <a:latin typeface="Calibri"/>
                        <a:ea typeface="Calibri"/>
                        <a:cs typeface="Cordia New"/>
                      </a:endParaRPr>
                    </a:p>
                  </a:txBody>
                  <a:tcPr marL="50865" marR="50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en-US" sz="1600" dirty="0">
                          <a:latin typeface="Calibri"/>
                          <a:ea typeface="Calibri"/>
                          <a:cs typeface="Calibri"/>
                        </a:rPr>
                        <a:t>Lack of shared vision and goals</a:t>
                      </a:r>
                      <a:endParaRPr lang="en-US" sz="1000" dirty="0">
                        <a:latin typeface="Calibri"/>
                        <a:ea typeface="Calibri"/>
                        <a:cs typeface="Cordia New"/>
                      </a:endParaRPr>
                    </a:p>
                    <a:p>
                      <a:pPr marL="342900" lvl="0" indent="-342900">
                        <a:lnSpc>
                          <a:spcPct val="115000"/>
                        </a:lnSpc>
                        <a:spcAft>
                          <a:spcPts val="0"/>
                        </a:spcAft>
                        <a:buFont typeface="Symbol"/>
                        <a:buChar char=""/>
                      </a:pPr>
                      <a:r>
                        <a:rPr lang="en-US" sz="1600" dirty="0">
                          <a:latin typeface="Calibri"/>
                          <a:ea typeface="Calibri"/>
                          <a:cs typeface="Calibri"/>
                        </a:rPr>
                        <a:t>Lack of interaction within </a:t>
                      </a:r>
                      <a:r>
                        <a:rPr lang="en-US" sz="1600" dirty="0" smtClean="0">
                          <a:latin typeface="Calibri"/>
                          <a:ea typeface="Calibri"/>
                          <a:cs typeface="Calibri"/>
                        </a:rPr>
                        <a:t>workforce</a:t>
                      </a:r>
                    </a:p>
                    <a:p>
                      <a:pPr marL="342900" lvl="0" indent="-342900">
                        <a:lnSpc>
                          <a:spcPct val="115000"/>
                        </a:lnSpc>
                        <a:spcAft>
                          <a:spcPts val="0"/>
                        </a:spcAft>
                        <a:buFont typeface="Symbol"/>
                        <a:buChar char=""/>
                      </a:pPr>
                      <a:r>
                        <a:rPr lang="en-US" sz="1600" dirty="0" smtClean="0">
                          <a:latin typeface="Calibri"/>
                          <a:ea typeface="Calibri"/>
                          <a:cs typeface="Calibri"/>
                        </a:rPr>
                        <a:t>Focus</a:t>
                      </a:r>
                      <a:r>
                        <a:rPr lang="en-US" sz="1600" baseline="0" dirty="0" smtClean="0">
                          <a:latin typeface="Calibri"/>
                          <a:ea typeface="Calibri"/>
                          <a:cs typeface="Calibri"/>
                        </a:rPr>
                        <a:t> on short term financial criteria</a:t>
                      </a:r>
                      <a:endParaRPr lang="en-US" sz="1000" dirty="0">
                        <a:latin typeface="Calibri"/>
                        <a:ea typeface="Calibri"/>
                        <a:cs typeface="Cordia New"/>
                      </a:endParaRPr>
                    </a:p>
                    <a:p>
                      <a:pPr marL="342900" lvl="0" indent="-342900">
                        <a:lnSpc>
                          <a:spcPct val="115000"/>
                        </a:lnSpc>
                        <a:spcAft>
                          <a:spcPts val="0"/>
                        </a:spcAft>
                        <a:buFont typeface="Symbol"/>
                        <a:buChar char=""/>
                      </a:pPr>
                      <a:endParaRPr lang="en-US" sz="1000" dirty="0">
                        <a:latin typeface="Calibri"/>
                        <a:ea typeface="Calibri"/>
                        <a:cs typeface="Cordia New"/>
                      </a:endParaRPr>
                    </a:p>
                  </a:txBody>
                  <a:tcPr marL="50865" marR="50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Four Perspectives - Financial</a:t>
            </a:r>
            <a:endParaRPr lang="th-TH" dirty="0"/>
          </a:p>
        </p:txBody>
      </p:sp>
      <p:pic>
        <p:nvPicPr>
          <p:cNvPr id="1027" name="Picture 3"/>
          <p:cNvPicPr>
            <a:picLocks noGrp="1" noChangeAspect="1" noChangeArrowheads="1"/>
          </p:cNvPicPr>
          <p:nvPr>
            <p:ph idx="1"/>
          </p:nvPr>
        </p:nvPicPr>
        <p:blipFill>
          <a:blip r:embed="rId2" cstate="print"/>
          <a:srcRect l="15392" r="25975" b="15151"/>
          <a:stretch>
            <a:fillRect/>
          </a:stretch>
        </p:blipFill>
        <p:spPr bwMode="auto">
          <a:xfrm>
            <a:off x="467544" y="2132856"/>
            <a:ext cx="8136904" cy="35301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1100</TotalTime>
  <Words>1306</Words>
  <Application>Microsoft Office PowerPoint</Application>
  <PresentationFormat>Προβολή στην οθόνη (4:3)</PresentationFormat>
  <Paragraphs>146</Paragraphs>
  <Slides>16</Slides>
  <Notes>6</Notes>
  <HiddenSlides>0</HiddenSlides>
  <MMClips>0</MMClips>
  <ScaleCrop>false</ScaleCrop>
  <HeadingPairs>
    <vt:vector size="4" baseType="variant">
      <vt:variant>
        <vt:lpstr>Θέμα</vt:lpstr>
      </vt:variant>
      <vt:variant>
        <vt:i4>1</vt:i4>
      </vt:variant>
      <vt:variant>
        <vt:lpstr>Τίτλοι διαφανειών</vt:lpstr>
      </vt:variant>
      <vt:variant>
        <vt:i4>16</vt:i4>
      </vt:variant>
    </vt:vector>
  </HeadingPairs>
  <TitlesOfParts>
    <vt:vector size="17" baseType="lpstr">
      <vt:lpstr>Module</vt:lpstr>
      <vt:lpstr>Winning Strategies Part I:  Vision and deployment plan through Balanced Scorecard </vt:lpstr>
      <vt:lpstr>Contents</vt:lpstr>
      <vt:lpstr>Balanced Scorecard Overview</vt:lpstr>
      <vt:lpstr>Balanced Scorecard</vt:lpstr>
      <vt:lpstr>Advantages</vt:lpstr>
      <vt:lpstr>Disadvantages &amp; Overcoming</vt:lpstr>
      <vt:lpstr>Disadvantages &amp; Overcoming</vt:lpstr>
      <vt:lpstr>Comparisons</vt:lpstr>
      <vt:lpstr>Four Perspectives - Financial</vt:lpstr>
      <vt:lpstr>Four Perspectives - Customer</vt:lpstr>
      <vt:lpstr>Four Perspectives - Internal</vt:lpstr>
      <vt:lpstr>Four Perspectives - Learning</vt:lpstr>
      <vt:lpstr>Deployment of Strategy</vt:lpstr>
      <vt:lpstr>Conclusion</vt:lpstr>
      <vt:lpstr>References</vt:lpstr>
      <vt:lpstr>Διαφάνεια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page</dc:title>
  <dc:creator>TOSHIBA</dc:creator>
  <cp:lastModifiedBy>Ilektra</cp:lastModifiedBy>
  <cp:revision>79</cp:revision>
  <dcterms:created xsi:type="dcterms:W3CDTF">2012-02-02T10:55:52Z</dcterms:created>
  <dcterms:modified xsi:type="dcterms:W3CDTF">2012-02-06T15:48:25Z</dcterms:modified>
</cp:coreProperties>
</file>