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heme/themeOverride1.xml" ContentType="application/vnd.openxmlformats-officedocument.themeOverr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94" r:id="rId3"/>
    <p:sldId id="256" r:id="rId4"/>
    <p:sldId id="259" r:id="rId5"/>
    <p:sldId id="260" r:id="rId6"/>
    <p:sldId id="262" r:id="rId7"/>
    <p:sldId id="261" r:id="rId8"/>
    <p:sldId id="264" r:id="rId9"/>
    <p:sldId id="263" r:id="rId10"/>
    <p:sldId id="266" r:id="rId11"/>
    <p:sldId id="286" r:id="rId12"/>
    <p:sldId id="287" r:id="rId13"/>
    <p:sldId id="289" r:id="rId14"/>
    <p:sldId id="296" r:id="rId15"/>
    <p:sldId id="297" r:id="rId16"/>
    <p:sldId id="298" r:id="rId17"/>
    <p:sldId id="293" r:id="rId18"/>
    <p:sldId id="295" r:id="rId19"/>
    <p:sldId id="283" r:id="rId20"/>
    <p:sldId id="284" r:id="rId21"/>
    <p:sldId id="285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 snapToObjects="1">
      <p:cViewPr>
        <p:scale>
          <a:sx n="76" d="100"/>
          <a:sy n="76" d="100"/>
        </p:scale>
        <p:origin x="-2016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title>
      <c:layout/>
      <c:overlay val="0"/>
      <c:txPr>
        <a:bodyPr/>
        <a:lstStyle/>
        <a:p>
          <a:pPr>
            <a:defRPr lang="en-GB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Current Sales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0.059362678366166"/>
                  <c:y val="0.112733068135061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</c:dLbl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UK</c:v>
                </c:pt>
                <c:pt idx="1">
                  <c:v>Europe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0.95</c:v>
                </c:pt>
                <c:pt idx="1">
                  <c:v>0.05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title>
      <c:tx>
        <c:rich>
          <a:bodyPr/>
          <a:lstStyle/>
          <a:p>
            <a:pPr>
              <a:defRPr lang="en-GB"/>
            </a:pPr>
            <a:r>
              <a:rPr lang="en-US" dirty="0" smtClean="0"/>
              <a:t>Market</a:t>
            </a:r>
            <a:r>
              <a:rPr lang="en-US" baseline="0" dirty="0" smtClean="0"/>
              <a:t> Share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3889860989599"/>
          <c:y val="0.188054065358902"/>
          <c:w val="0.535676582093905"/>
          <c:h val="0.5925432760905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WaveRiders sales (units)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Year -5</c:v>
                </c:pt>
                <c:pt idx="1">
                  <c:v>Year -4</c:v>
                </c:pt>
                <c:pt idx="2">
                  <c:v>Year -3</c:v>
                </c:pt>
                <c:pt idx="3">
                  <c:v>Year -2</c:v>
                </c:pt>
                <c:pt idx="4">
                  <c:v>Last year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1170.0</c:v>
                </c:pt>
                <c:pt idx="1">
                  <c:v>1100.0</c:v>
                </c:pt>
                <c:pt idx="2">
                  <c:v>1060.0</c:v>
                </c:pt>
                <c:pt idx="3">
                  <c:v>1000.0</c:v>
                </c:pt>
                <c:pt idx="4" formatCode="General">
                  <c:v>970.0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UK Industry Total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Year -5</c:v>
                </c:pt>
                <c:pt idx="1">
                  <c:v>Year -4</c:v>
                </c:pt>
                <c:pt idx="2">
                  <c:v>Year -3</c:v>
                </c:pt>
                <c:pt idx="3">
                  <c:v>Year -2</c:v>
                </c:pt>
                <c:pt idx="4">
                  <c:v>Last year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11000.0</c:v>
                </c:pt>
                <c:pt idx="1">
                  <c:v>10450.0</c:v>
                </c:pt>
                <c:pt idx="2">
                  <c:v>10300.0</c:v>
                </c:pt>
                <c:pt idx="3">
                  <c:v>10300.0</c:v>
                </c:pt>
                <c:pt idx="4" formatCode="General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8461176"/>
        <c:axId val="2128464184"/>
      </c:barChart>
      <c:catAx>
        <c:axId val="21284611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128464184"/>
        <c:crosses val="autoZero"/>
        <c:auto val="1"/>
        <c:lblAlgn val="ctr"/>
        <c:lblOffset val="100"/>
        <c:noMultiLvlLbl val="0"/>
      </c:catAx>
      <c:valAx>
        <c:axId val="212846418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1284611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title>
      <c:tx>
        <c:rich>
          <a:bodyPr/>
          <a:lstStyle/>
          <a:p>
            <a:pPr>
              <a:defRPr lang="en-GB"/>
            </a:pPr>
            <a:r>
              <a:rPr lang="en-US" dirty="0" smtClean="0"/>
              <a:t>Market Share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WaveRiders Sales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Year -5</c:v>
                </c:pt>
                <c:pt idx="1">
                  <c:v>Year -4</c:v>
                </c:pt>
                <c:pt idx="2">
                  <c:v>Year -3</c:v>
                </c:pt>
                <c:pt idx="3">
                  <c:v>Year -2</c:v>
                </c:pt>
                <c:pt idx="4">
                  <c:v>Last year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381.0</c:v>
                </c:pt>
                <c:pt idx="1">
                  <c:v>368.0</c:v>
                </c:pt>
                <c:pt idx="2">
                  <c:v>350.0</c:v>
                </c:pt>
                <c:pt idx="3">
                  <c:v>321.0</c:v>
                </c:pt>
                <c:pt idx="4" formatCode="General">
                  <c:v>326.0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UK Industry Total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Year -5</c:v>
                </c:pt>
                <c:pt idx="1">
                  <c:v>Year -4</c:v>
                </c:pt>
                <c:pt idx="2">
                  <c:v>Year -3</c:v>
                </c:pt>
                <c:pt idx="3">
                  <c:v>Year -2</c:v>
                </c:pt>
                <c:pt idx="4">
                  <c:v>Last year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1715.0</c:v>
                </c:pt>
                <c:pt idx="1">
                  <c:v>1274.0</c:v>
                </c:pt>
                <c:pt idx="2">
                  <c:v>1750.0</c:v>
                </c:pt>
                <c:pt idx="3">
                  <c:v>1445.0</c:v>
                </c:pt>
                <c:pt idx="4" formatCode="General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8558120"/>
        <c:axId val="2128561128"/>
      </c:barChart>
      <c:catAx>
        <c:axId val="2128558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128561128"/>
        <c:crosses val="autoZero"/>
        <c:auto val="1"/>
        <c:lblAlgn val="ctr"/>
        <c:lblOffset val="100"/>
        <c:noMultiLvlLbl val="0"/>
      </c:catAx>
      <c:valAx>
        <c:axId val="212856112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1285581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title>
      <c:layout/>
      <c:overlay val="0"/>
      <c:txPr>
        <a:bodyPr/>
        <a:lstStyle/>
        <a:p>
          <a:pPr>
            <a:defRPr lang="en-GB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Current sales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UK</c:v>
                </c:pt>
                <c:pt idx="1">
                  <c:v>Europe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title>
      <c:tx>
        <c:rich>
          <a:bodyPr/>
          <a:lstStyle/>
          <a:p>
            <a:pPr>
              <a:defRPr lang="en-GB"/>
            </a:pPr>
            <a:r>
              <a:rPr lang="en-US" dirty="0" smtClean="0"/>
              <a:t>Sales</a:t>
            </a:r>
            <a:r>
              <a:rPr lang="en-US" baseline="0" dirty="0" smtClean="0"/>
              <a:t> to profit analysis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Profit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100000"/>
                    <a:shade val="100000"/>
                    <a:satMod val="130000"/>
                  </a:schemeClr>
                </a:gs>
                <a:gs pos="100000">
                  <a:schemeClr val="accent4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Year -5</c:v>
                </c:pt>
                <c:pt idx="1">
                  <c:v>Year -4</c:v>
                </c:pt>
                <c:pt idx="2">
                  <c:v>Year -3</c:v>
                </c:pt>
                <c:pt idx="3">
                  <c:v>Year -2</c:v>
                </c:pt>
                <c:pt idx="4">
                  <c:v>Last year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180.0</c:v>
                </c:pt>
                <c:pt idx="1">
                  <c:v>614.0</c:v>
                </c:pt>
                <c:pt idx="2">
                  <c:v>552.0</c:v>
                </c:pt>
                <c:pt idx="3">
                  <c:v>494.0</c:v>
                </c:pt>
                <c:pt idx="4" formatCode="General">
                  <c:v>330.0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Sales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Year -5</c:v>
                </c:pt>
                <c:pt idx="1">
                  <c:v>Year -4</c:v>
                </c:pt>
                <c:pt idx="2">
                  <c:v>Year -3</c:v>
                </c:pt>
                <c:pt idx="3">
                  <c:v>Year -2</c:v>
                </c:pt>
                <c:pt idx="4">
                  <c:v>Last year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8490.0</c:v>
                </c:pt>
                <c:pt idx="1">
                  <c:v>8526.0</c:v>
                </c:pt>
                <c:pt idx="2">
                  <c:v>8643.0</c:v>
                </c:pt>
                <c:pt idx="3">
                  <c:v>8415.0</c:v>
                </c:pt>
                <c:pt idx="4" formatCode="General">
                  <c:v>8252.0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1837000"/>
        <c:axId val="2131839912"/>
      </c:barChart>
      <c:catAx>
        <c:axId val="21318370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131839912"/>
        <c:crosses val="autoZero"/>
        <c:auto val="1"/>
        <c:lblAlgn val="ctr"/>
        <c:lblOffset val="100"/>
        <c:noMultiLvlLbl val="0"/>
      </c:catAx>
      <c:valAx>
        <c:axId val="213183991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13183700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title>
      <c:tx>
        <c:rich>
          <a:bodyPr/>
          <a:lstStyle/>
          <a:p>
            <a:pPr>
              <a:defRPr lang="en-GB"/>
            </a:pPr>
            <a:r>
              <a:rPr lang="en-US" dirty="0" smtClean="0"/>
              <a:t>ROCE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Turnover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Year -5  ROCE 32.54%</c:v>
                </c:pt>
                <c:pt idx="1">
                  <c:v>Year -4  ROCE 23.89%</c:v>
                </c:pt>
                <c:pt idx="2">
                  <c:v>Year -3  ROCE 18.41%</c:v>
                </c:pt>
                <c:pt idx="3">
                  <c:v>Year -2  14.6%</c:v>
                </c:pt>
                <c:pt idx="4">
                  <c:v>Last year  ROCE 9.05%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872.0</c:v>
                </c:pt>
                <c:pt idx="1">
                  <c:v>787.0</c:v>
                </c:pt>
                <c:pt idx="2">
                  <c:v>708.0</c:v>
                </c:pt>
                <c:pt idx="3">
                  <c:v>633.0</c:v>
                </c:pt>
                <c:pt idx="4" formatCode="General">
                  <c:v>423.0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PBIT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Year -5  ROCE 32.54%</c:v>
                </c:pt>
                <c:pt idx="1">
                  <c:v>Year -4  ROCE 23.89%</c:v>
                </c:pt>
                <c:pt idx="2">
                  <c:v>Year -3  ROCE 18.41%</c:v>
                </c:pt>
                <c:pt idx="3">
                  <c:v>Year -2  14.6%</c:v>
                </c:pt>
                <c:pt idx="4">
                  <c:v>Last year  ROCE 9.05%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2680.0</c:v>
                </c:pt>
                <c:pt idx="1">
                  <c:v>3294.0</c:v>
                </c:pt>
                <c:pt idx="2">
                  <c:v>3846.0</c:v>
                </c:pt>
                <c:pt idx="3">
                  <c:v>4340.0</c:v>
                </c:pt>
                <c:pt idx="4" formatCode="General">
                  <c:v>4670.0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1904072"/>
        <c:axId val="2131906984"/>
      </c:barChart>
      <c:catAx>
        <c:axId val="21319040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131906984"/>
        <c:crosses val="autoZero"/>
        <c:auto val="1"/>
        <c:lblAlgn val="ctr"/>
        <c:lblOffset val="100"/>
        <c:noMultiLvlLbl val="0"/>
      </c:catAx>
      <c:valAx>
        <c:axId val="213190698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1319040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A793579D-7F49-FC44-8DBC-836109F14E49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F0BD3EE1-516E-474F-806B-4C8BA04A3AD0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B8CCE249-D60C-184C-A1B1-DCAEE4238969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19E58C4-1F4D-F844-A6E3-D1312345F75A}" type="doc">
      <dgm:prSet loTypeId="urn:microsoft.com/office/officeart/2005/8/layout/hierarchy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59321D-B191-2942-96D2-112B468717DE}">
      <dgm:prSet phldrT="[Text]"/>
      <dgm:spPr/>
      <dgm:t>
        <a:bodyPr/>
        <a:lstStyle/>
        <a:p>
          <a:r>
            <a:rPr lang="en-GB" dirty="0" smtClean="0"/>
            <a:t>“to become leaders of RIB in the European market by understanding our market and customers”</a:t>
          </a:r>
          <a:endParaRPr lang="en-US" dirty="0"/>
        </a:p>
      </dgm:t>
    </dgm:pt>
    <dgm:pt modelId="{C69715A8-65C9-964B-96CD-D69A5A7FE482}" type="parTrans" cxnId="{C8CAFE7C-AC78-064D-A6F7-BC5A6D3E97B9}">
      <dgm:prSet/>
      <dgm:spPr/>
      <dgm:t>
        <a:bodyPr/>
        <a:lstStyle/>
        <a:p>
          <a:endParaRPr lang="en-US"/>
        </a:p>
      </dgm:t>
    </dgm:pt>
    <dgm:pt modelId="{F99F207A-6306-5846-8123-FA7C3431D286}" type="sibTrans" cxnId="{C8CAFE7C-AC78-064D-A6F7-BC5A6D3E97B9}">
      <dgm:prSet/>
      <dgm:spPr/>
      <dgm:t>
        <a:bodyPr/>
        <a:lstStyle/>
        <a:p>
          <a:endParaRPr lang="en-US"/>
        </a:p>
      </dgm:t>
    </dgm:pt>
    <dgm:pt modelId="{441EFB0E-AD38-F44A-A0C2-ABA4BE49AFBA}">
      <dgm:prSet phldrT="[Text]"/>
      <dgm:spPr/>
      <dgm:t>
        <a:bodyPr/>
        <a:lstStyle/>
        <a:p>
          <a:r>
            <a:rPr lang="en-GB" dirty="0" smtClean="0"/>
            <a:t>Increase market share</a:t>
          </a:r>
          <a:endParaRPr lang="en-US" dirty="0"/>
        </a:p>
      </dgm:t>
    </dgm:pt>
    <dgm:pt modelId="{7F44DC35-A9A1-F344-A139-8017BC3CB944}" type="parTrans" cxnId="{3C0D5290-2DB1-2E49-BFFD-6E1F8940725A}">
      <dgm:prSet/>
      <dgm:spPr/>
      <dgm:t>
        <a:bodyPr/>
        <a:lstStyle/>
        <a:p>
          <a:endParaRPr lang="en-US"/>
        </a:p>
      </dgm:t>
    </dgm:pt>
    <dgm:pt modelId="{A1B6037A-3060-7349-922F-43205AB2575F}" type="sibTrans" cxnId="{3C0D5290-2DB1-2E49-BFFD-6E1F8940725A}">
      <dgm:prSet/>
      <dgm:spPr/>
      <dgm:t>
        <a:bodyPr/>
        <a:lstStyle/>
        <a:p>
          <a:endParaRPr lang="en-US"/>
        </a:p>
      </dgm:t>
    </dgm:pt>
    <dgm:pt modelId="{53003F7A-A543-7140-B082-800AF56ED26F}">
      <dgm:prSet phldrT="[Text]"/>
      <dgm:spPr/>
      <dgm:t>
        <a:bodyPr/>
        <a:lstStyle/>
        <a:p>
          <a:r>
            <a:rPr lang="en-US" dirty="0" smtClean="0"/>
            <a:t>Vision</a:t>
          </a:r>
          <a:endParaRPr lang="en-US" dirty="0"/>
        </a:p>
      </dgm:t>
    </dgm:pt>
    <dgm:pt modelId="{DEC4CDB6-9D99-DE43-92E6-0131B8AE9E6C}" type="parTrans" cxnId="{FBE59DAF-5DD6-8745-A8FD-EB18E1D0ED68}">
      <dgm:prSet/>
      <dgm:spPr/>
      <dgm:t>
        <a:bodyPr/>
        <a:lstStyle/>
        <a:p>
          <a:endParaRPr lang="en-US"/>
        </a:p>
      </dgm:t>
    </dgm:pt>
    <dgm:pt modelId="{2C377E15-6588-D24F-946E-45945C8C1678}" type="sibTrans" cxnId="{FBE59DAF-5DD6-8745-A8FD-EB18E1D0ED68}">
      <dgm:prSet/>
      <dgm:spPr/>
      <dgm:t>
        <a:bodyPr/>
        <a:lstStyle/>
        <a:p>
          <a:endParaRPr lang="en-US"/>
        </a:p>
      </dgm:t>
    </dgm:pt>
    <dgm:pt modelId="{A3D92F49-C665-9E4E-98D2-99FF1BE18967}">
      <dgm:prSet phldrT="[Text]"/>
      <dgm:spPr/>
      <dgm:t>
        <a:bodyPr/>
        <a:lstStyle/>
        <a:p>
          <a:r>
            <a:rPr lang="en-US" dirty="0" smtClean="0"/>
            <a:t>Goals</a:t>
          </a:r>
          <a:endParaRPr lang="en-US" dirty="0"/>
        </a:p>
      </dgm:t>
    </dgm:pt>
    <dgm:pt modelId="{17EB4385-3E80-8342-B9DA-B1865F3D7A54}" type="parTrans" cxnId="{6E75B6AE-D659-5B48-B794-116F90AE8969}">
      <dgm:prSet/>
      <dgm:spPr/>
      <dgm:t>
        <a:bodyPr/>
        <a:lstStyle/>
        <a:p>
          <a:endParaRPr lang="en-US"/>
        </a:p>
      </dgm:t>
    </dgm:pt>
    <dgm:pt modelId="{25638F45-05F2-0B46-9E47-04356E4A549C}" type="sibTrans" cxnId="{6E75B6AE-D659-5B48-B794-116F90AE8969}">
      <dgm:prSet/>
      <dgm:spPr/>
      <dgm:t>
        <a:bodyPr/>
        <a:lstStyle/>
        <a:p>
          <a:endParaRPr lang="en-US"/>
        </a:p>
      </dgm:t>
    </dgm:pt>
    <dgm:pt modelId="{9C72805C-D761-E047-AC67-5E09DD66F92D}">
      <dgm:prSet phldrT="[Text]"/>
      <dgm:spPr/>
      <dgm:t>
        <a:bodyPr/>
        <a:lstStyle/>
        <a:p>
          <a:r>
            <a:rPr lang="en-GB" dirty="0" smtClean="0"/>
            <a:t>Increase efficiency</a:t>
          </a:r>
          <a:endParaRPr lang="en-US" dirty="0"/>
        </a:p>
      </dgm:t>
    </dgm:pt>
    <dgm:pt modelId="{3DA41123-E33C-DB41-A739-C11A49322208}" type="parTrans" cxnId="{84525F5A-F498-3948-B527-F8645689FA6C}">
      <dgm:prSet/>
      <dgm:spPr/>
      <dgm:t>
        <a:bodyPr/>
        <a:lstStyle/>
        <a:p>
          <a:endParaRPr lang="en-US"/>
        </a:p>
      </dgm:t>
    </dgm:pt>
    <dgm:pt modelId="{98F39C8F-8CBB-5C4C-9DE6-020B7AF97853}" type="sibTrans" cxnId="{84525F5A-F498-3948-B527-F8645689FA6C}">
      <dgm:prSet/>
      <dgm:spPr/>
      <dgm:t>
        <a:bodyPr/>
        <a:lstStyle/>
        <a:p>
          <a:endParaRPr lang="en-US"/>
        </a:p>
      </dgm:t>
    </dgm:pt>
    <dgm:pt modelId="{EFF54253-DB7E-6F46-8183-68D1F12958E7}">
      <dgm:prSet phldrT="[Text]"/>
      <dgm:spPr/>
      <dgm:t>
        <a:bodyPr/>
        <a:lstStyle/>
        <a:p>
          <a:r>
            <a:rPr lang="en-GB" dirty="0" smtClean="0"/>
            <a:t>Increase revenues</a:t>
          </a:r>
          <a:endParaRPr lang="en-US" dirty="0"/>
        </a:p>
      </dgm:t>
    </dgm:pt>
    <dgm:pt modelId="{75029ECD-ED66-C24A-A771-4AB486C78933}" type="parTrans" cxnId="{3FFA372F-87A2-F942-91F8-8DA4F1E6D01C}">
      <dgm:prSet/>
      <dgm:spPr/>
      <dgm:t>
        <a:bodyPr/>
        <a:lstStyle/>
        <a:p>
          <a:endParaRPr lang="en-US"/>
        </a:p>
      </dgm:t>
    </dgm:pt>
    <dgm:pt modelId="{0BF1CBDC-BED4-3845-B8F0-3DD949CC99BE}" type="sibTrans" cxnId="{3FFA372F-87A2-F942-91F8-8DA4F1E6D01C}">
      <dgm:prSet/>
      <dgm:spPr/>
      <dgm:t>
        <a:bodyPr/>
        <a:lstStyle/>
        <a:p>
          <a:endParaRPr lang="en-US"/>
        </a:p>
      </dgm:t>
    </dgm:pt>
    <dgm:pt modelId="{022B7107-00A9-2F47-BB24-D24E3454C45B}" type="pres">
      <dgm:prSet presAssocID="{119E58C4-1F4D-F844-A6E3-D1312345F75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6262EC1-CE4E-3841-B6A3-FA96224D1987}" type="pres">
      <dgm:prSet presAssocID="{119E58C4-1F4D-F844-A6E3-D1312345F75A}" presName="hierFlow" presStyleCnt="0"/>
      <dgm:spPr/>
    </dgm:pt>
    <dgm:pt modelId="{06F91241-D344-E94E-983D-915E23DEF88F}" type="pres">
      <dgm:prSet presAssocID="{119E58C4-1F4D-F844-A6E3-D1312345F75A}" presName="firstBuf" presStyleCnt="0"/>
      <dgm:spPr/>
    </dgm:pt>
    <dgm:pt modelId="{F0BDC82E-1D5D-134F-A437-AE98BA3425BE}" type="pres">
      <dgm:prSet presAssocID="{119E58C4-1F4D-F844-A6E3-D1312345F75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8468B72-DE07-2149-90AA-B35AA3C3FF59}" type="pres">
      <dgm:prSet presAssocID="{CE59321D-B191-2942-96D2-112B468717DE}" presName="Name14" presStyleCnt="0"/>
      <dgm:spPr/>
    </dgm:pt>
    <dgm:pt modelId="{7EE93158-ECE8-774E-B713-A29B3908E729}" type="pres">
      <dgm:prSet presAssocID="{CE59321D-B191-2942-96D2-112B468717DE}" presName="level1Shape" presStyleLbl="node0" presStyleIdx="0" presStyleCnt="1" custScaleX="312569" custScaleY="913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B2A56B-0338-4840-8136-56848E41304C}" type="pres">
      <dgm:prSet presAssocID="{CE59321D-B191-2942-96D2-112B468717DE}" presName="hierChild2" presStyleCnt="0"/>
      <dgm:spPr/>
    </dgm:pt>
    <dgm:pt modelId="{437597AA-7FD2-9C4A-BA77-B86F2FFF4E0B}" type="pres">
      <dgm:prSet presAssocID="{7F44DC35-A9A1-F344-A139-8017BC3CB944}" presName="Name19" presStyleLbl="parChTrans1D2" presStyleIdx="0" presStyleCnt="3"/>
      <dgm:spPr/>
      <dgm:t>
        <a:bodyPr/>
        <a:lstStyle/>
        <a:p>
          <a:endParaRPr lang="en-GB"/>
        </a:p>
      </dgm:t>
    </dgm:pt>
    <dgm:pt modelId="{9F770751-A47C-D44A-9A06-72E0C2363E55}" type="pres">
      <dgm:prSet presAssocID="{441EFB0E-AD38-F44A-A0C2-ABA4BE49AFBA}" presName="Name21" presStyleCnt="0"/>
      <dgm:spPr/>
    </dgm:pt>
    <dgm:pt modelId="{8CE713B1-22AD-1C43-A6A2-EE9F126C7E22}" type="pres">
      <dgm:prSet presAssocID="{441EFB0E-AD38-F44A-A0C2-ABA4BE49AFBA}" presName="level2Shape" presStyleLbl="node2" presStyleIdx="0" presStyleCnt="3"/>
      <dgm:spPr/>
      <dgm:t>
        <a:bodyPr/>
        <a:lstStyle/>
        <a:p>
          <a:endParaRPr lang="en-US"/>
        </a:p>
      </dgm:t>
    </dgm:pt>
    <dgm:pt modelId="{4A9F7905-A246-F146-A2FF-4B89EEE4F51E}" type="pres">
      <dgm:prSet presAssocID="{441EFB0E-AD38-F44A-A0C2-ABA4BE49AFBA}" presName="hierChild3" presStyleCnt="0"/>
      <dgm:spPr/>
    </dgm:pt>
    <dgm:pt modelId="{92C29520-2E2B-DD4A-8B61-3F077E4EB213}" type="pres">
      <dgm:prSet presAssocID="{75029ECD-ED66-C24A-A771-4AB486C78933}" presName="Name19" presStyleLbl="parChTrans1D2" presStyleIdx="1" presStyleCnt="3"/>
      <dgm:spPr/>
      <dgm:t>
        <a:bodyPr/>
        <a:lstStyle/>
        <a:p>
          <a:endParaRPr lang="en-GB"/>
        </a:p>
      </dgm:t>
    </dgm:pt>
    <dgm:pt modelId="{5EEBEBA0-050F-1440-A8BE-5DE7B217A0BF}" type="pres">
      <dgm:prSet presAssocID="{EFF54253-DB7E-6F46-8183-68D1F12958E7}" presName="Name21" presStyleCnt="0"/>
      <dgm:spPr/>
    </dgm:pt>
    <dgm:pt modelId="{68568B37-07D9-FA44-B223-ABC910C3B88F}" type="pres">
      <dgm:prSet presAssocID="{EFF54253-DB7E-6F46-8183-68D1F12958E7}" presName="level2Shape" presStyleLbl="node2" presStyleIdx="1" presStyleCnt="3"/>
      <dgm:spPr/>
      <dgm:t>
        <a:bodyPr/>
        <a:lstStyle/>
        <a:p>
          <a:endParaRPr lang="en-US"/>
        </a:p>
      </dgm:t>
    </dgm:pt>
    <dgm:pt modelId="{7AD441F7-F2A3-F44B-A06A-319566D2315E}" type="pres">
      <dgm:prSet presAssocID="{EFF54253-DB7E-6F46-8183-68D1F12958E7}" presName="hierChild3" presStyleCnt="0"/>
      <dgm:spPr/>
    </dgm:pt>
    <dgm:pt modelId="{495A9796-00D0-E542-B519-CBE6948845F8}" type="pres">
      <dgm:prSet presAssocID="{3DA41123-E33C-DB41-A739-C11A49322208}" presName="Name19" presStyleLbl="parChTrans1D2" presStyleIdx="2" presStyleCnt="3"/>
      <dgm:spPr/>
      <dgm:t>
        <a:bodyPr/>
        <a:lstStyle/>
        <a:p>
          <a:endParaRPr lang="en-GB"/>
        </a:p>
      </dgm:t>
    </dgm:pt>
    <dgm:pt modelId="{41D105A8-F66F-0944-AE18-06DED5812568}" type="pres">
      <dgm:prSet presAssocID="{9C72805C-D761-E047-AC67-5E09DD66F92D}" presName="Name21" presStyleCnt="0"/>
      <dgm:spPr/>
    </dgm:pt>
    <dgm:pt modelId="{9D12F28B-4FBE-8D40-A68E-E2CD52FC9F8C}" type="pres">
      <dgm:prSet presAssocID="{9C72805C-D761-E047-AC67-5E09DD66F92D}" presName="level2Shape" presStyleLbl="node2" presStyleIdx="2" presStyleCnt="3"/>
      <dgm:spPr/>
      <dgm:t>
        <a:bodyPr/>
        <a:lstStyle/>
        <a:p>
          <a:endParaRPr lang="en-US"/>
        </a:p>
      </dgm:t>
    </dgm:pt>
    <dgm:pt modelId="{86FFCE93-736C-5148-8081-DB831225BB1C}" type="pres">
      <dgm:prSet presAssocID="{9C72805C-D761-E047-AC67-5E09DD66F92D}" presName="hierChild3" presStyleCnt="0"/>
      <dgm:spPr/>
    </dgm:pt>
    <dgm:pt modelId="{3FE75810-9D69-164D-8E02-5B455AE0FB8F}" type="pres">
      <dgm:prSet presAssocID="{119E58C4-1F4D-F844-A6E3-D1312345F75A}" presName="bgShapesFlow" presStyleCnt="0"/>
      <dgm:spPr/>
    </dgm:pt>
    <dgm:pt modelId="{B9D5A202-3017-D244-8011-CC1BF8A37D04}" type="pres">
      <dgm:prSet presAssocID="{53003F7A-A543-7140-B082-800AF56ED26F}" presName="rectComp" presStyleCnt="0"/>
      <dgm:spPr/>
    </dgm:pt>
    <dgm:pt modelId="{C7B33387-23B1-A74B-B05A-AA697BEF2301}" type="pres">
      <dgm:prSet presAssocID="{53003F7A-A543-7140-B082-800AF56ED26F}" presName="bgRect" presStyleLbl="bgShp" presStyleIdx="0" presStyleCnt="2"/>
      <dgm:spPr/>
      <dgm:t>
        <a:bodyPr/>
        <a:lstStyle/>
        <a:p>
          <a:endParaRPr lang="en-US"/>
        </a:p>
      </dgm:t>
    </dgm:pt>
    <dgm:pt modelId="{954796C8-BF01-9C45-A084-158A93F0BF5D}" type="pres">
      <dgm:prSet presAssocID="{53003F7A-A543-7140-B082-800AF56ED26F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0A7C2C-948C-1F46-95E2-902058930549}" type="pres">
      <dgm:prSet presAssocID="{53003F7A-A543-7140-B082-800AF56ED26F}" presName="spComp" presStyleCnt="0"/>
      <dgm:spPr/>
    </dgm:pt>
    <dgm:pt modelId="{09117A60-49EE-2A45-9BF3-616BAAF7F4D9}" type="pres">
      <dgm:prSet presAssocID="{53003F7A-A543-7140-B082-800AF56ED26F}" presName="vSp" presStyleCnt="0"/>
      <dgm:spPr/>
    </dgm:pt>
    <dgm:pt modelId="{627794EF-13CF-974D-B333-D6ECC1B16541}" type="pres">
      <dgm:prSet presAssocID="{A3D92F49-C665-9E4E-98D2-99FF1BE18967}" presName="rectComp" presStyleCnt="0"/>
      <dgm:spPr/>
    </dgm:pt>
    <dgm:pt modelId="{31530273-B0F5-2C42-88BE-769DFA45F33D}" type="pres">
      <dgm:prSet presAssocID="{A3D92F49-C665-9E4E-98D2-99FF1BE18967}" presName="bgRect" presStyleLbl="bgShp" presStyleIdx="1" presStyleCnt="2" custLinFactNeighborY="0"/>
      <dgm:spPr/>
      <dgm:t>
        <a:bodyPr/>
        <a:lstStyle/>
        <a:p>
          <a:endParaRPr lang="en-GB"/>
        </a:p>
      </dgm:t>
    </dgm:pt>
    <dgm:pt modelId="{A21CEBB6-06C2-CB4F-AE95-A9A55464D72F}" type="pres">
      <dgm:prSet presAssocID="{A3D92F49-C665-9E4E-98D2-99FF1BE18967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FFA372F-87A2-F942-91F8-8DA4F1E6D01C}" srcId="{CE59321D-B191-2942-96D2-112B468717DE}" destId="{EFF54253-DB7E-6F46-8183-68D1F12958E7}" srcOrd="1" destOrd="0" parTransId="{75029ECD-ED66-C24A-A771-4AB486C78933}" sibTransId="{0BF1CBDC-BED4-3845-B8F0-3DD949CC99BE}"/>
    <dgm:cxn modelId="{A5C5544A-85DA-504A-976A-D0701082C1FD}" type="presOf" srcId="{A3D92F49-C665-9E4E-98D2-99FF1BE18967}" destId="{31530273-B0F5-2C42-88BE-769DFA45F33D}" srcOrd="0" destOrd="0" presId="urn:microsoft.com/office/officeart/2005/8/layout/hierarchy6"/>
    <dgm:cxn modelId="{F2F83B97-38C1-B740-AD82-95A921502334}" type="presOf" srcId="{53003F7A-A543-7140-B082-800AF56ED26F}" destId="{C7B33387-23B1-A74B-B05A-AA697BEF2301}" srcOrd="0" destOrd="0" presId="urn:microsoft.com/office/officeart/2005/8/layout/hierarchy6"/>
    <dgm:cxn modelId="{FF90FDB0-43A9-D34B-8320-02024DFC9F20}" type="presOf" srcId="{CE59321D-B191-2942-96D2-112B468717DE}" destId="{7EE93158-ECE8-774E-B713-A29B3908E729}" srcOrd="0" destOrd="0" presId="urn:microsoft.com/office/officeart/2005/8/layout/hierarchy6"/>
    <dgm:cxn modelId="{84525F5A-F498-3948-B527-F8645689FA6C}" srcId="{CE59321D-B191-2942-96D2-112B468717DE}" destId="{9C72805C-D761-E047-AC67-5E09DD66F92D}" srcOrd="2" destOrd="0" parTransId="{3DA41123-E33C-DB41-A739-C11A49322208}" sibTransId="{98F39C8F-8CBB-5C4C-9DE6-020B7AF97853}"/>
    <dgm:cxn modelId="{B864738A-DC91-454D-9A87-351E006C85EC}" type="presOf" srcId="{A3D92F49-C665-9E4E-98D2-99FF1BE18967}" destId="{A21CEBB6-06C2-CB4F-AE95-A9A55464D72F}" srcOrd="1" destOrd="0" presId="urn:microsoft.com/office/officeart/2005/8/layout/hierarchy6"/>
    <dgm:cxn modelId="{44F6A9CF-10FD-5A4A-8349-543155044754}" type="presOf" srcId="{441EFB0E-AD38-F44A-A0C2-ABA4BE49AFBA}" destId="{8CE713B1-22AD-1C43-A6A2-EE9F126C7E22}" srcOrd="0" destOrd="0" presId="urn:microsoft.com/office/officeart/2005/8/layout/hierarchy6"/>
    <dgm:cxn modelId="{3C0D5290-2DB1-2E49-BFFD-6E1F8940725A}" srcId="{CE59321D-B191-2942-96D2-112B468717DE}" destId="{441EFB0E-AD38-F44A-A0C2-ABA4BE49AFBA}" srcOrd="0" destOrd="0" parTransId="{7F44DC35-A9A1-F344-A139-8017BC3CB944}" sibTransId="{A1B6037A-3060-7349-922F-43205AB2575F}"/>
    <dgm:cxn modelId="{FBE59DAF-5DD6-8745-A8FD-EB18E1D0ED68}" srcId="{119E58C4-1F4D-F844-A6E3-D1312345F75A}" destId="{53003F7A-A543-7140-B082-800AF56ED26F}" srcOrd="1" destOrd="0" parTransId="{DEC4CDB6-9D99-DE43-92E6-0131B8AE9E6C}" sibTransId="{2C377E15-6588-D24F-946E-45945C8C1678}"/>
    <dgm:cxn modelId="{49CE660E-4964-904C-A310-49143F670004}" type="presOf" srcId="{9C72805C-D761-E047-AC67-5E09DD66F92D}" destId="{9D12F28B-4FBE-8D40-A68E-E2CD52FC9F8C}" srcOrd="0" destOrd="0" presId="urn:microsoft.com/office/officeart/2005/8/layout/hierarchy6"/>
    <dgm:cxn modelId="{982480E3-0C37-CE48-BBFD-B132926EFDD0}" type="presOf" srcId="{EFF54253-DB7E-6F46-8183-68D1F12958E7}" destId="{68568B37-07D9-FA44-B223-ABC910C3B88F}" srcOrd="0" destOrd="0" presId="urn:microsoft.com/office/officeart/2005/8/layout/hierarchy6"/>
    <dgm:cxn modelId="{6E75B6AE-D659-5B48-B794-116F90AE8969}" srcId="{119E58C4-1F4D-F844-A6E3-D1312345F75A}" destId="{A3D92F49-C665-9E4E-98D2-99FF1BE18967}" srcOrd="2" destOrd="0" parTransId="{17EB4385-3E80-8342-B9DA-B1865F3D7A54}" sibTransId="{25638F45-05F2-0B46-9E47-04356E4A549C}"/>
    <dgm:cxn modelId="{00EC7C1D-1A7F-E644-BC91-B346D80DEEFF}" type="presOf" srcId="{119E58C4-1F4D-F844-A6E3-D1312345F75A}" destId="{022B7107-00A9-2F47-BB24-D24E3454C45B}" srcOrd="0" destOrd="0" presId="urn:microsoft.com/office/officeart/2005/8/layout/hierarchy6"/>
    <dgm:cxn modelId="{C8CAFE7C-AC78-064D-A6F7-BC5A6D3E97B9}" srcId="{119E58C4-1F4D-F844-A6E3-D1312345F75A}" destId="{CE59321D-B191-2942-96D2-112B468717DE}" srcOrd="0" destOrd="0" parTransId="{C69715A8-65C9-964B-96CD-D69A5A7FE482}" sibTransId="{F99F207A-6306-5846-8123-FA7C3431D286}"/>
    <dgm:cxn modelId="{4084041D-104E-D046-A6B1-537830EC0C66}" type="presOf" srcId="{3DA41123-E33C-DB41-A739-C11A49322208}" destId="{495A9796-00D0-E542-B519-CBE6948845F8}" srcOrd="0" destOrd="0" presId="urn:microsoft.com/office/officeart/2005/8/layout/hierarchy6"/>
    <dgm:cxn modelId="{9BFE1223-A208-3049-9F1A-E306530124A6}" type="presOf" srcId="{7F44DC35-A9A1-F344-A139-8017BC3CB944}" destId="{437597AA-7FD2-9C4A-BA77-B86F2FFF4E0B}" srcOrd="0" destOrd="0" presId="urn:microsoft.com/office/officeart/2005/8/layout/hierarchy6"/>
    <dgm:cxn modelId="{C7F6229E-9D48-2A49-A7DA-D06F4AC3FAF8}" type="presOf" srcId="{75029ECD-ED66-C24A-A771-4AB486C78933}" destId="{92C29520-2E2B-DD4A-8B61-3F077E4EB213}" srcOrd="0" destOrd="0" presId="urn:microsoft.com/office/officeart/2005/8/layout/hierarchy6"/>
    <dgm:cxn modelId="{BC6CD464-D0AC-E743-877A-74ED63B643FE}" type="presOf" srcId="{53003F7A-A543-7140-B082-800AF56ED26F}" destId="{954796C8-BF01-9C45-A084-158A93F0BF5D}" srcOrd="1" destOrd="0" presId="urn:microsoft.com/office/officeart/2005/8/layout/hierarchy6"/>
    <dgm:cxn modelId="{9CAC5DD4-0DB5-A347-ABC6-36FB6A7756C4}" type="presParOf" srcId="{022B7107-00A9-2F47-BB24-D24E3454C45B}" destId="{56262EC1-CE4E-3841-B6A3-FA96224D1987}" srcOrd="0" destOrd="0" presId="urn:microsoft.com/office/officeart/2005/8/layout/hierarchy6"/>
    <dgm:cxn modelId="{8983DE62-6A7A-DB4A-A052-BFCFBE66A521}" type="presParOf" srcId="{56262EC1-CE4E-3841-B6A3-FA96224D1987}" destId="{06F91241-D344-E94E-983D-915E23DEF88F}" srcOrd="0" destOrd="0" presId="urn:microsoft.com/office/officeart/2005/8/layout/hierarchy6"/>
    <dgm:cxn modelId="{235BA7C6-4515-4446-9590-085A51D15F6F}" type="presParOf" srcId="{56262EC1-CE4E-3841-B6A3-FA96224D1987}" destId="{F0BDC82E-1D5D-134F-A437-AE98BA3425BE}" srcOrd="1" destOrd="0" presId="urn:microsoft.com/office/officeart/2005/8/layout/hierarchy6"/>
    <dgm:cxn modelId="{61FFBE47-0E20-FB45-8B30-D923EFD4A836}" type="presParOf" srcId="{F0BDC82E-1D5D-134F-A437-AE98BA3425BE}" destId="{68468B72-DE07-2149-90AA-B35AA3C3FF59}" srcOrd="0" destOrd="0" presId="urn:microsoft.com/office/officeart/2005/8/layout/hierarchy6"/>
    <dgm:cxn modelId="{B3CADC58-A736-DC4E-985A-B2EF77834615}" type="presParOf" srcId="{68468B72-DE07-2149-90AA-B35AA3C3FF59}" destId="{7EE93158-ECE8-774E-B713-A29B3908E729}" srcOrd="0" destOrd="0" presId="urn:microsoft.com/office/officeart/2005/8/layout/hierarchy6"/>
    <dgm:cxn modelId="{0FBEEE47-6672-B346-A728-7427243A6A5B}" type="presParOf" srcId="{68468B72-DE07-2149-90AA-B35AA3C3FF59}" destId="{BCB2A56B-0338-4840-8136-56848E41304C}" srcOrd="1" destOrd="0" presId="urn:microsoft.com/office/officeart/2005/8/layout/hierarchy6"/>
    <dgm:cxn modelId="{166F1610-16DA-8640-8EA2-584A77AD99F0}" type="presParOf" srcId="{BCB2A56B-0338-4840-8136-56848E41304C}" destId="{437597AA-7FD2-9C4A-BA77-B86F2FFF4E0B}" srcOrd="0" destOrd="0" presId="urn:microsoft.com/office/officeart/2005/8/layout/hierarchy6"/>
    <dgm:cxn modelId="{8A552BB7-D72A-9245-ACDC-F8A41414942D}" type="presParOf" srcId="{BCB2A56B-0338-4840-8136-56848E41304C}" destId="{9F770751-A47C-D44A-9A06-72E0C2363E55}" srcOrd="1" destOrd="0" presId="urn:microsoft.com/office/officeart/2005/8/layout/hierarchy6"/>
    <dgm:cxn modelId="{348D8A9D-1B48-034E-A6E0-FD12B3D1012E}" type="presParOf" srcId="{9F770751-A47C-D44A-9A06-72E0C2363E55}" destId="{8CE713B1-22AD-1C43-A6A2-EE9F126C7E22}" srcOrd="0" destOrd="0" presId="urn:microsoft.com/office/officeart/2005/8/layout/hierarchy6"/>
    <dgm:cxn modelId="{EDA1C6C8-3CFA-C146-B479-D1BB7D01EAD6}" type="presParOf" srcId="{9F770751-A47C-D44A-9A06-72E0C2363E55}" destId="{4A9F7905-A246-F146-A2FF-4B89EEE4F51E}" srcOrd="1" destOrd="0" presId="urn:microsoft.com/office/officeart/2005/8/layout/hierarchy6"/>
    <dgm:cxn modelId="{96071497-D898-F54C-9D12-76716E7D18C5}" type="presParOf" srcId="{BCB2A56B-0338-4840-8136-56848E41304C}" destId="{92C29520-2E2B-DD4A-8B61-3F077E4EB213}" srcOrd="2" destOrd="0" presId="urn:microsoft.com/office/officeart/2005/8/layout/hierarchy6"/>
    <dgm:cxn modelId="{F8E0CB30-69FF-6944-8C5F-0EC87D21C86C}" type="presParOf" srcId="{BCB2A56B-0338-4840-8136-56848E41304C}" destId="{5EEBEBA0-050F-1440-A8BE-5DE7B217A0BF}" srcOrd="3" destOrd="0" presId="urn:microsoft.com/office/officeart/2005/8/layout/hierarchy6"/>
    <dgm:cxn modelId="{63063746-4168-3841-BD52-BBD94DFFC99C}" type="presParOf" srcId="{5EEBEBA0-050F-1440-A8BE-5DE7B217A0BF}" destId="{68568B37-07D9-FA44-B223-ABC910C3B88F}" srcOrd="0" destOrd="0" presId="urn:microsoft.com/office/officeart/2005/8/layout/hierarchy6"/>
    <dgm:cxn modelId="{38CAC405-A223-964D-BCE5-EBB03D42DAB1}" type="presParOf" srcId="{5EEBEBA0-050F-1440-A8BE-5DE7B217A0BF}" destId="{7AD441F7-F2A3-F44B-A06A-319566D2315E}" srcOrd="1" destOrd="0" presId="urn:microsoft.com/office/officeart/2005/8/layout/hierarchy6"/>
    <dgm:cxn modelId="{C8D512AC-37EC-D749-AA17-3FFF827850E1}" type="presParOf" srcId="{BCB2A56B-0338-4840-8136-56848E41304C}" destId="{495A9796-00D0-E542-B519-CBE6948845F8}" srcOrd="4" destOrd="0" presId="urn:microsoft.com/office/officeart/2005/8/layout/hierarchy6"/>
    <dgm:cxn modelId="{4649D1AE-9FBA-C946-AEED-0930AFB09DC4}" type="presParOf" srcId="{BCB2A56B-0338-4840-8136-56848E41304C}" destId="{41D105A8-F66F-0944-AE18-06DED5812568}" srcOrd="5" destOrd="0" presId="urn:microsoft.com/office/officeart/2005/8/layout/hierarchy6"/>
    <dgm:cxn modelId="{5E022EC1-50E5-6548-86BF-2DE1BDDFBAFD}" type="presParOf" srcId="{41D105A8-F66F-0944-AE18-06DED5812568}" destId="{9D12F28B-4FBE-8D40-A68E-E2CD52FC9F8C}" srcOrd="0" destOrd="0" presId="urn:microsoft.com/office/officeart/2005/8/layout/hierarchy6"/>
    <dgm:cxn modelId="{53369CA1-F74E-B94F-8E8C-B68F45D4D405}" type="presParOf" srcId="{41D105A8-F66F-0944-AE18-06DED5812568}" destId="{86FFCE93-736C-5148-8081-DB831225BB1C}" srcOrd="1" destOrd="0" presId="urn:microsoft.com/office/officeart/2005/8/layout/hierarchy6"/>
    <dgm:cxn modelId="{71DEAE6C-5549-2949-9B7D-2E93358A7E18}" type="presParOf" srcId="{022B7107-00A9-2F47-BB24-D24E3454C45B}" destId="{3FE75810-9D69-164D-8E02-5B455AE0FB8F}" srcOrd="1" destOrd="0" presId="urn:microsoft.com/office/officeart/2005/8/layout/hierarchy6"/>
    <dgm:cxn modelId="{4BA0EAD4-68D0-694D-AC59-92C528F7E80C}" type="presParOf" srcId="{3FE75810-9D69-164D-8E02-5B455AE0FB8F}" destId="{B9D5A202-3017-D244-8011-CC1BF8A37D04}" srcOrd="0" destOrd="0" presId="urn:microsoft.com/office/officeart/2005/8/layout/hierarchy6"/>
    <dgm:cxn modelId="{D5817292-3646-234B-B74F-C862CB1D1A8C}" type="presParOf" srcId="{B9D5A202-3017-D244-8011-CC1BF8A37D04}" destId="{C7B33387-23B1-A74B-B05A-AA697BEF2301}" srcOrd="0" destOrd="0" presId="urn:microsoft.com/office/officeart/2005/8/layout/hierarchy6"/>
    <dgm:cxn modelId="{684491F1-F7DB-D140-9933-2742B6F1762C}" type="presParOf" srcId="{B9D5A202-3017-D244-8011-CC1BF8A37D04}" destId="{954796C8-BF01-9C45-A084-158A93F0BF5D}" srcOrd="1" destOrd="0" presId="urn:microsoft.com/office/officeart/2005/8/layout/hierarchy6"/>
    <dgm:cxn modelId="{A085972E-FCF8-A74F-B08B-266FC2E57090}" type="presParOf" srcId="{3FE75810-9D69-164D-8E02-5B455AE0FB8F}" destId="{530A7C2C-948C-1F46-95E2-902058930549}" srcOrd="1" destOrd="0" presId="urn:microsoft.com/office/officeart/2005/8/layout/hierarchy6"/>
    <dgm:cxn modelId="{A1E0C564-B0E3-7C4D-9E9F-B743FFC17195}" type="presParOf" srcId="{530A7C2C-948C-1F46-95E2-902058930549}" destId="{09117A60-49EE-2A45-9BF3-616BAAF7F4D9}" srcOrd="0" destOrd="0" presId="urn:microsoft.com/office/officeart/2005/8/layout/hierarchy6"/>
    <dgm:cxn modelId="{3EADE18E-CB21-3141-92F1-7C387B2103D9}" type="presParOf" srcId="{3FE75810-9D69-164D-8E02-5B455AE0FB8F}" destId="{627794EF-13CF-974D-B333-D6ECC1B16541}" srcOrd="2" destOrd="0" presId="urn:microsoft.com/office/officeart/2005/8/layout/hierarchy6"/>
    <dgm:cxn modelId="{D0D2871D-8DE4-8C46-AF12-87D7E5D62A28}" type="presParOf" srcId="{627794EF-13CF-974D-B333-D6ECC1B16541}" destId="{31530273-B0F5-2C42-88BE-769DFA45F33D}" srcOrd="0" destOrd="0" presId="urn:microsoft.com/office/officeart/2005/8/layout/hierarchy6"/>
    <dgm:cxn modelId="{149E6A12-D1BF-0E4E-9CD9-93E6CC9F4A59}" type="presParOf" srcId="{627794EF-13CF-974D-B333-D6ECC1B16541}" destId="{A21CEBB6-06C2-CB4F-AE95-A9A55464D72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09AAA31C-CB48-D740-8ACF-5E7F70747028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0A136CDA-3AA3-944B-8637-612C64FC4508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11AAB639-8ED3-1347-AE87-2DCBD6CCA372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2063EC00-4A07-594A-B389-566705E7DE4A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B9A3664D-9EA9-D940-A824-3223CB807597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AFBBFED9-D1F0-004F-82C2-C210ADDA6428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3926D492-D5F7-444F-AAED-34B6CDE9130E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63BFEDD0-67BE-8145-9BFE-4AAC45A2BB5B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314F03-9D9A-634F-97E4-D15F8EC95891}" type="doc">
      <dgm:prSet loTypeId="urn:microsoft.com/office/officeart/2005/8/layout/pyramid1" loCatId="" qsTypeId="urn:microsoft.com/office/officeart/2005/8/quickstyle/3D2" qsCatId="3D" csTypeId="urn:microsoft.com/office/officeart/2005/8/colors/colorful4" csCatId="colorful" phldr="1"/>
      <dgm:spPr/>
    </dgm:pt>
    <dgm:pt modelId="{9023337F-7318-4C41-8D4F-09BDEB71F79C}">
      <dgm:prSet phldrT="[Text]"/>
      <dgm:spPr/>
      <dgm:t>
        <a:bodyPr/>
        <a:lstStyle/>
        <a:p>
          <a:r>
            <a:rPr lang="en-US" b="1" dirty="0" smtClean="0"/>
            <a:t>Vision</a:t>
          </a:r>
          <a:endParaRPr lang="en-US" b="1" dirty="0"/>
        </a:p>
      </dgm:t>
    </dgm:pt>
    <dgm:pt modelId="{884B694F-50A5-D749-8480-D873CE4E229D}" type="parTrans" cxnId="{336FDC28-9A74-8F4E-946D-701B523E9F4C}">
      <dgm:prSet/>
      <dgm:spPr/>
      <dgm:t>
        <a:bodyPr/>
        <a:lstStyle/>
        <a:p>
          <a:endParaRPr lang="en-US" b="1"/>
        </a:p>
      </dgm:t>
    </dgm:pt>
    <dgm:pt modelId="{DDFC629C-2D70-1A47-BAE6-CEDB992A7DF9}" type="sibTrans" cxnId="{336FDC28-9A74-8F4E-946D-701B523E9F4C}">
      <dgm:prSet/>
      <dgm:spPr/>
      <dgm:t>
        <a:bodyPr/>
        <a:lstStyle/>
        <a:p>
          <a:endParaRPr lang="en-US" b="1"/>
        </a:p>
      </dgm:t>
    </dgm:pt>
    <dgm:pt modelId="{E4AAFDEA-FA3A-304B-9E63-9E87B197A464}">
      <dgm:prSet phldrT="[Text]"/>
      <dgm:spPr/>
      <dgm:t>
        <a:bodyPr/>
        <a:lstStyle/>
        <a:p>
          <a:r>
            <a:rPr lang="en-US" b="1" dirty="0" smtClean="0"/>
            <a:t>Business Objectives</a:t>
          </a:r>
          <a:endParaRPr lang="en-US" b="1" dirty="0"/>
        </a:p>
      </dgm:t>
    </dgm:pt>
    <dgm:pt modelId="{E1DD9176-D81D-BB41-BB1B-7DBED3B36193}" type="parTrans" cxnId="{B715A844-A41F-ED48-8552-34D9932753CD}">
      <dgm:prSet/>
      <dgm:spPr/>
      <dgm:t>
        <a:bodyPr/>
        <a:lstStyle/>
        <a:p>
          <a:endParaRPr lang="en-US" b="1"/>
        </a:p>
      </dgm:t>
    </dgm:pt>
    <dgm:pt modelId="{D7758C2B-3E06-3C41-BD5F-632ED20AAF74}" type="sibTrans" cxnId="{B715A844-A41F-ED48-8552-34D9932753CD}">
      <dgm:prSet/>
      <dgm:spPr/>
      <dgm:t>
        <a:bodyPr/>
        <a:lstStyle/>
        <a:p>
          <a:endParaRPr lang="en-US" b="1"/>
        </a:p>
      </dgm:t>
    </dgm:pt>
    <dgm:pt modelId="{7305F4C7-C620-AE44-98BA-902D23E75717}">
      <dgm:prSet phldrT="[Text]"/>
      <dgm:spPr/>
      <dgm:t>
        <a:bodyPr/>
        <a:lstStyle/>
        <a:p>
          <a:r>
            <a:rPr lang="en-US" b="1" dirty="0" smtClean="0"/>
            <a:t>Strategic goals</a:t>
          </a:r>
          <a:endParaRPr lang="en-US" b="1" dirty="0"/>
        </a:p>
      </dgm:t>
    </dgm:pt>
    <dgm:pt modelId="{A611D37C-A8D1-1A45-8BC3-29A8F5C42F51}" type="parTrans" cxnId="{05DEDDD6-7598-5247-B4DD-580164457322}">
      <dgm:prSet/>
      <dgm:spPr/>
      <dgm:t>
        <a:bodyPr/>
        <a:lstStyle/>
        <a:p>
          <a:endParaRPr lang="en-US" b="1"/>
        </a:p>
      </dgm:t>
    </dgm:pt>
    <dgm:pt modelId="{BE21CADD-437E-8442-A071-7BA3DE8C6299}" type="sibTrans" cxnId="{05DEDDD6-7598-5247-B4DD-580164457322}">
      <dgm:prSet/>
      <dgm:spPr/>
      <dgm:t>
        <a:bodyPr/>
        <a:lstStyle/>
        <a:p>
          <a:endParaRPr lang="en-US" b="1"/>
        </a:p>
      </dgm:t>
    </dgm:pt>
    <dgm:pt modelId="{4D7AEE2A-AF2D-2B4F-9207-58BC2CB7E17B}">
      <dgm:prSet phldrT="[Text]"/>
      <dgm:spPr/>
      <dgm:t>
        <a:bodyPr/>
        <a:lstStyle/>
        <a:p>
          <a:r>
            <a:rPr lang="en-US" b="1" dirty="0" smtClean="0"/>
            <a:t>Critical success factors</a:t>
          </a:r>
          <a:endParaRPr lang="en-US" b="1" dirty="0"/>
        </a:p>
      </dgm:t>
    </dgm:pt>
    <dgm:pt modelId="{409FF3F2-6C9D-D843-A2DD-D75A25BDF7CB}" type="parTrans" cxnId="{A6EF3584-790D-2E46-ADAF-E5C2470397D5}">
      <dgm:prSet/>
      <dgm:spPr/>
      <dgm:t>
        <a:bodyPr/>
        <a:lstStyle/>
        <a:p>
          <a:endParaRPr lang="en-US" b="1"/>
        </a:p>
      </dgm:t>
    </dgm:pt>
    <dgm:pt modelId="{24C786ED-7C46-EF44-9302-E64030CBB501}" type="sibTrans" cxnId="{A6EF3584-790D-2E46-ADAF-E5C2470397D5}">
      <dgm:prSet/>
      <dgm:spPr/>
      <dgm:t>
        <a:bodyPr/>
        <a:lstStyle/>
        <a:p>
          <a:endParaRPr lang="en-US" b="1"/>
        </a:p>
      </dgm:t>
    </dgm:pt>
    <dgm:pt modelId="{93C6DE73-6B61-964C-BB2A-9F7427338370}">
      <dgm:prSet phldrT="[Text]"/>
      <dgm:spPr/>
      <dgm:t>
        <a:bodyPr/>
        <a:lstStyle/>
        <a:p>
          <a:r>
            <a:rPr lang="en-US" b="1" dirty="0" smtClean="0"/>
            <a:t>Critical tasks action plan</a:t>
          </a:r>
          <a:endParaRPr lang="en-US" b="1" dirty="0"/>
        </a:p>
      </dgm:t>
    </dgm:pt>
    <dgm:pt modelId="{77F778AB-CDA9-3E49-A163-744BF436E5C0}" type="parTrans" cxnId="{4509D29E-168C-DD43-8FE4-855E5C33CCB9}">
      <dgm:prSet/>
      <dgm:spPr/>
      <dgm:t>
        <a:bodyPr/>
        <a:lstStyle/>
        <a:p>
          <a:endParaRPr lang="en-US" b="1"/>
        </a:p>
      </dgm:t>
    </dgm:pt>
    <dgm:pt modelId="{BCB40776-6898-3A47-80F8-E5369E036CA5}" type="sibTrans" cxnId="{4509D29E-168C-DD43-8FE4-855E5C33CCB9}">
      <dgm:prSet/>
      <dgm:spPr/>
      <dgm:t>
        <a:bodyPr/>
        <a:lstStyle/>
        <a:p>
          <a:endParaRPr lang="en-US" b="1"/>
        </a:p>
      </dgm:t>
    </dgm:pt>
    <dgm:pt modelId="{D1423780-7437-784B-B5E0-BA0C8544F74B}">
      <dgm:prSet phldrT="[Text]"/>
      <dgm:spPr/>
      <dgm:t>
        <a:bodyPr/>
        <a:lstStyle/>
        <a:p>
          <a:r>
            <a:rPr lang="en-US" b="1" dirty="0" smtClean="0"/>
            <a:t>Performance measures</a:t>
          </a:r>
          <a:endParaRPr lang="en-US" b="1" dirty="0"/>
        </a:p>
      </dgm:t>
    </dgm:pt>
    <dgm:pt modelId="{A449CF3F-35D3-0A46-AA7A-4E7BC79A09F8}" type="parTrans" cxnId="{2E917DA9-59F4-A845-A9EE-286791D3A08E}">
      <dgm:prSet/>
      <dgm:spPr/>
      <dgm:t>
        <a:bodyPr/>
        <a:lstStyle/>
        <a:p>
          <a:endParaRPr lang="en-US" b="1"/>
        </a:p>
      </dgm:t>
    </dgm:pt>
    <dgm:pt modelId="{AE0A7CDB-63AF-5F42-8BC2-B81229202465}" type="sibTrans" cxnId="{2E917DA9-59F4-A845-A9EE-286791D3A08E}">
      <dgm:prSet/>
      <dgm:spPr/>
      <dgm:t>
        <a:bodyPr/>
        <a:lstStyle/>
        <a:p>
          <a:endParaRPr lang="en-US" b="1"/>
        </a:p>
      </dgm:t>
    </dgm:pt>
    <dgm:pt modelId="{F66BBDC8-07E7-5941-8B97-E7F83F9A8A12}" type="pres">
      <dgm:prSet presAssocID="{E3314F03-9D9A-634F-97E4-D15F8EC95891}" presName="Name0" presStyleCnt="0">
        <dgm:presLayoutVars>
          <dgm:dir/>
          <dgm:animLvl val="lvl"/>
          <dgm:resizeHandles val="exact"/>
        </dgm:presLayoutVars>
      </dgm:prSet>
      <dgm:spPr/>
    </dgm:pt>
    <dgm:pt modelId="{10C9B464-FA8D-C64C-9294-98DC7B1F62A3}" type="pres">
      <dgm:prSet presAssocID="{9023337F-7318-4C41-8D4F-09BDEB71F79C}" presName="Name8" presStyleCnt="0"/>
      <dgm:spPr/>
    </dgm:pt>
    <dgm:pt modelId="{7B5751FE-4D3B-8F44-98BD-E0D893D883E8}" type="pres">
      <dgm:prSet presAssocID="{9023337F-7318-4C41-8D4F-09BDEB71F79C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198D2A-1FE6-484F-8C68-69DD46D488D5}" type="pres">
      <dgm:prSet presAssocID="{9023337F-7318-4C41-8D4F-09BDEB71F79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CB1AFB-3B86-CA4A-905A-92176DB4A693}" type="pres">
      <dgm:prSet presAssocID="{E4AAFDEA-FA3A-304B-9E63-9E87B197A464}" presName="Name8" presStyleCnt="0"/>
      <dgm:spPr/>
    </dgm:pt>
    <dgm:pt modelId="{2BF69F1D-A39C-6843-A336-E29F5F6306C3}" type="pres">
      <dgm:prSet presAssocID="{E4AAFDEA-FA3A-304B-9E63-9E87B197A464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77A5C3-87CF-3A44-966B-BEA3169AEB61}" type="pres">
      <dgm:prSet presAssocID="{E4AAFDEA-FA3A-304B-9E63-9E87B197A46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11635B-24CE-9E40-8876-20BB84633759}" type="pres">
      <dgm:prSet presAssocID="{7305F4C7-C620-AE44-98BA-902D23E75717}" presName="Name8" presStyleCnt="0"/>
      <dgm:spPr/>
    </dgm:pt>
    <dgm:pt modelId="{978C7ABA-C5F6-1949-BA9F-6F2C8C96E298}" type="pres">
      <dgm:prSet presAssocID="{7305F4C7-C620-AE44-98BA-902D23E75717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721C62-41B8-2341-93AE-B879D4FC1151}" type="pres">
      <dgm:prSet presAssocID="{7305F4C7-C620-AE44-98BA-902D23E7571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77AE1E-4134-4B4D-8179-85008CD2681C}" type="pres">
      <dgm:prSet presAssocID="{4D7AEE2A-AF2D-2B4F-9207-58BC2CB7E17B}" presName="Name8" presStyleCnt="0"/>
      <dgm:spPr/>
    </dgm:pt>
    <dgm:pt modelId="{AC885B49-C8F2-EF4F-871F-F8E10344A40A}" type="pres">
      <dgm:prSet presAssocID="{4D7AEE2A-AF2D-2B4F-9207-58BC2CB7E17B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6FE9AE-98A8-C047-B005-5F4818722D16}" type="pres">
      <dgm:prSet presAssocID="{4D7AEE2A-AF2D-2B4F-9207-58BC2CB7E17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C727B4-AECA-3E47-8228-CA519AD57617}" type="pres">
      <dgm:prSet presAssocID="{93C6DE73-6B61-964C-BB2A-9F7427338370}" presName="Name8" presStyleCnt="0"/>
      <dgm:spPr/>
    </dgm:pt>
    <dgm:pt modelId="{6EB80964-F102-E74B-B152-C4276142C1B2}" type="pres">
      <dgm:prSet presAssocID="{93C6DE73-6B61-964C-BB2A-9F7427338370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FCE1AD-BC06-5942-81FE-698BAC29B908}" type="pres">
      <dgm:prSet presAssocID="{93C6DE73-6B61-964C-BB2A-9F742733837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984DE0-82FD-8B4A-B2D0-55385AD1E98A}" type="pres">
      <dgm:prSet presAssocID="{D1423780-7437-784B-B5E0-BA0C8544F74B}" presName="Name8" presStyleCnt="0"/>
      <dgm:spPr/>
    </dgm:pt>
    <dgm:pt modelId="{BA60B501-4552-7441-913C-D85BC6F319AA}" type="pres">
      <dgm:prSet presAssocID="{D1423780-7437-784B-B5E0-BA0C8544F74B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3F4324-B577-294C-8B09-BD1ADEE5727F}" type="pres">
      <dgm:prSet presAssocID="{D1423780-7437-784B-B5E0-BA0C8544F74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55E67B-E766-F04F-B2E8-4A9256F6D4EB}" type="presOf" srcId="{93C6DE73-6B61-964C-BB2A-9F7427338370}" destId="{6EB80964-F102-E74B-B152-C4276142C1B2}" srcOrd="0" destOrd="0" presId="urn:microsoft.com/office/officeart/2005/8/layout/pyramid1"/>
    <dgm:cxn modelId="{2E917DA9-59F4-A845-A9EE-286791D3A08E}" srcId="{E3314F03-9D9A-634F-97E4-D15F8EC95891}" destId="{D1423780-7437-784B-B5E0-BA0C8544F74B}" srcOrd="5" destOrd="0" parTransId="{A449CF3F-35D3-0A46-AA7A-4E7BC79A09F8}" sibTransId="{AE0A7CDB-63AF-5F42-8BC2-B81229202465}"/>
    <dgm:cxn modelId="{8F931580-4B7D-1D4A-9735-FBFBC12C8F27}" type="presOf" srcId="{D1423780-7437-784B-B5E0-BA0C8544F74B}" destId="{183F4324-B577-294C-8B09-BD1ADEE5727F}" srcOrd="1" destOrd="0" presId="urn:microsoft.com/office/officeart/2005/8/layout/pyramid1"/>
    <dgm:cxn modelId="{8E14A132-A028-2443-8262-F523882E7F1E}" type="presOf" srcId="{4D7AEE2A-AF2D-2B4F-9207-58BC2CB7E17B}" destId="{AC885B49-C8F2-EF4F-871F-F8E10344A40A}" srcOrd="0" destOrd="0" presId="urn:microsoft.com/office/officeart/2005/8/layout/pyramid1"/>
    <dgm:cxn modelId="{72E15035-51F2-B740-8CC9-E5BCD012A6E9}" type="presOf" srcId="{4D7AEE2A-AF2D-2B4F-9207-58BC2CB7E17B}" destId="{CE6FE9AE-98A8-C047-B005-5F4818722D16}" srcOrd="1" destOrd="0" presId="urn:microsoft.com/office/officeart/2005/8/layout/pyramid1"/>
    <dgm:cxn modelId="{71204BCE-2AD2-EA4A-AFB8-67337C7F7675}" type="presOf" srcId="{9023337F-7318-4C41-8D4F-09BDEB71F79C}" destId="{7B5751FE-4D3B-8F44-98BD-E0D893D883E8}" srcOrd="0" destOrd="0" presId="urn:microsoft.com/office/officeart/2005/8/layout/pyramid1"/>
    <dgm:cxn modelId="{24C10461-7DC5-F348-8F55-B80487333A15}" type="presOf" srcId="{93C6DE73-6B61-964C-BB2A-9F7427338370}" destId="{50FCE1AD-BC06-5942-81FE-698BAC29B908}" srcOrd="1" destOrd="0" presId="urn:microsoft.com/office/officeart/2005/8/layout/pyramid1"/>
    <dgm:cxn modelId="{E3533D49-D5F8-764D-BE38-892D71AF137A}" type="presOf" srcId="{7305F4C7-C620-AE44-98BA-902D23E75717}" destId="{DE721C62-41B8-2341-93AE-B879D4FC1151}" srcOrd="1" destOrd="0" presId="urn:microsoft.com/office/officeart/2005/8/layout/pyramid1"/>
    <dgm:cxn modelId="{05DEDDD6-7598-5247-B4DD-580164457322}" srcId="{E3314F03-9D9A-634F-97E4-D15F8EC95891}" destId="{7305F4C7-C620-AE44-98BA-902D23E75717}" srcOrd="2" destOrd="0" parTransId="{A611D37C-A8D1-1A45-8BC3-29A8F5C42F51}" sibTransId="{BE21CADD-437E-8442-A071-7BA3DE8C6299}"/>
    <dgm:cxn modelId="{336FDC28-9A74-8F4E-946D-701B523E9F4C}" srcId="{E3314F03-9D9A-634F-97E4-D15F8EC95891}" destId="{9023337F-7318-4C41-8D4F-09BDEB71F79C}" srcOrd="0" destOrd="0" parTransId="{884B694F-50A5-D749-8480-D873CE4E229D}" sibTransId="{DDFC629C-2D70-1A47-BAE6-CEDB992A7DF9}"/>
    <dgm:cxn modelId="{4885F9B2-8EDB-E947-B416-5AB7FB34B077}" type="presOf" srcId="{7305F4C7-C620-AE44-98BA-902D23E75717}" destId="{978C7ABA-C5F6-1949-BA9F-6F2C8C96E298}" srcOrd="0" destOrd="0" presId="urn:microsoft.com/office/officeart/2005/8/layout/pyramid1"/>
    <dgm:cxn modelId="{0D5F364B-ADDC-9C44-831A-2E7B902CA8B6}" type="presOf" srcId="{D1423780-7437-784B-B5E0-BA0C8544F74B}" destId="{BA60B501-4552-7441-913C-D85BC6F319AA}" srcOrd="0" destOrd="0" presId="urn:microsoft.com/office/officeart/2005/8/layout/pyramid1"/>
    <dgm:cxn modelId="{041DBABC-9CBD-294A-ACD4-DCBBD6FB2798}" type="presOf" srcId="{9023337F-7318-4C41-8D4F-09BDEB71F79C}" destId="{66198D2A-1FE6-484F-8C68-69DD46D488D5}" srcOrd="1" destOrd="0" presId="urn:microsoft.com/office/officeart/2005/8/layout/pyramid1"/>
    <dgm:cxn modelId="{B715A844-A41F-ED48-8552-34D9932753CD}" srcId="{E3314F03-9D9A-634F-97E4-D15F8EC95891}" destId="{E4AAFDEA-FA3A-304B-9E63-9E87B197A464}" srcOrd="1" destOrd="0" parTransId="{E1DD9176-D81D-BB41-BB1B-7DBED3B36193}" sibTransId="{D7758C2B-3E06-3C41-BD5F-632ED20AAF74}"/>
    <dgm:cxn modelId="{7C10583D-98DF-0A45-926A-81AE2957F5D6}" type="presOf" srcId="{E4AAFDEA-FA3A-304B-9E63-9E87B197A464}" destId="{D277A5C3-87CF-3A44-966B-BEA3169AEB61}" srcOrd="1" destOrd="0" presId="urn:microsoft.com/office/officeart/2005/8/layout/pyramid1"/>
    <dgm:cxn modelId="{82223E79-2631-D64F-AF1B-249487AB52AC}" type="presOf" srcId="{E4AAFDEA-FA3A-304B-9E63-9E87B197A464}" destId="{2BF69F1D-A39C-6843-A336-E29F5F6306C3}" srcOrd="0" destOrd="0" presId="urn:microsoft.com/office/officeart/2005/8/layout/pyramid1"/>
    <dgm:cxn modelId="{4509D29E-168C-DD43-8FE4-855E5C33CCB9}" srcId="{E3314F03-9D9A-634F-97E4-D15F8EC95891}" destId="{93C6DE73-6B61-964C-BB2A-9F7427338370}" srcOrd="4" destOrd="0" parTransId="{77F778AB-CDA9-3E49-A163-744BF436E5C0}" sibTransId="{BCB40776-6898-3A47-80F8-E5369E036CA5}"/>
    <dgm:cxn modelId="{29E5D689-AF57-E444-9207-C3A4B13AF8FC}" type="presOf" srcId="{E3314F03-9D9A-634F-97E4-D15F8EC95891}" destId="{F66BBDC8-07E7-5941-8B97-E7F83F9A8A12}" srcOrd="0" destOrd="0" presId="urn:microsoft.com/office/officeart/2005/8/layout/pyramid1"/>
    <dgm:cxn modelId="{A6EF3584-790D-2E46-ADAF-E5C2470397D5}" srcId="{E3314F03-9D9A-634F-97E4-D15F8EC95891}" destId="{4D7AEE2A-AF2D-2B4F-9207-58BC2CB7E17B}" srcOrd="3" destOrd="0" parTransId="{409FF3F2-6C9D-D843-A2DD-D75A25BDF7CB}" sibTransId="{24C786ED-7C46-EF44-9302-E64030CBB501}"/>
    <dgm:cxn modelId="{BE125CDB-C676-794A-8792-96CACF8C38E4}" type="presParOf" srcId="{F66BBDC8-07E7-5941-8B97-E7F83F9A8A12}" destId="{10C9B464-FA8D-C64C-9294-98DC7B1F62A3}" srcOrd="0" destOrd="0" presId="urn:microsoft.com/office/officeart/2005/8/layout/pyramid1"/>
    <dgm:cxn modelId="{0EE9A4B4-65FC-A046-8A02-4AA16DC250E6}" type="presParOf" srcId="{10C9B464-FA8D-C64C-9294-98DC7B1F62A3}" destId="{7B5751FE-4D3B-8F44-98BD-E0D893D883E8}" srcOrd="0" destOrd="0" presId="urn:microsoft.com/office/officeart/2005/8/layout/pyramid1"/>
    <dgm:cxn modelId="{DFC3A182-22BF-A142-9CE6-A6F782CA7AF9}" type="presParOf" srcId="{10C9B464-FA8D-C64C-9294-98DC7B1F62A3}" destId="{66198D2A-1FE6-484F-8C68-69DD46D488D5}" srcOrd="1" destOrd="0" presId="urn:microsoft.com/office/officeart/2005/8/layout/pyramid1"/>
    <dgm:cxn modelId="{1922D2F2-F78B-A747-BDD2-E0D6B5A662FA}" type="presParOf" srcId="{F66BBDC8-07E7-5941-8B97-E7F83F9A8A12}" destId="{FBCB1AFB-3B86-CA4A-905A-92176DB4A693}" srcOrd="1" destOrd="0" presId="urn:microsoft.com/office/officeart/2005/8/layout/pyramid1"/>
    <dgm:cxn modelId="{A9051E6A-EBEA-3E49-AB29-D22ACF328314}" type="presParOf" srcId="{FBCB1AFB-3B86-CA4A-905A-92176DB4A693}" destId="{2BF69F1D-A39C-6843-A336-E29F5F6306C3}" srcOrd="0" destOrd="0" presId="urn:microsoft.com/office/officeart/2005/8/layout/pyramid1"/>
    <dgm:cxn modelId="{260C005D-36A4-8C47-AA9D-8693576EB73F}" type="presParOf" srcId="{FBCB1AFB-3B86-CA4A-905A-92176DB4A693}" destId="{D277A5C3-87CF-3A44-966B-BEA3169AEB61}" srcOrd="1" destOrd="0" presId="urn:microsoft.com/office/officeart/2005/8/layout/pyramid1"/>
    <dgm:cxn modelId="{CB15905C-2465-354D-BE83-BBF346626D99}" type="presParOf" srcId="{F66BBDC8-07E7-5941-8B97-E7F83F9A8A12}" destId="{A311635B-24CE-9E40-8876-20BB84633759}" srcOrd="2" destOrd="0" presId="urn:microsoft.com/office/officeart/2005/8/layout/pyramid1"/>
    <dgm:cxn modelId="{84013F88-5A82-B648-AE06-427D27DDA8A5}" type="presParOf" srcId="{A311635B-24CE-9E40-8876-20BB84633759}" destId="{978C7ABA-C5F6-1949-BA9F-6F2C8C96E298}" srcOrd="0" destOrd="0" presId="urn:microsoft.com/office/officeart/2005/8/layout/pyramid1"/>
    <dgm:cxn modelId="{CC545C91-0787-A841-AAD9-1D54AB16D253}" type="presParOf" srcId="{A311635B-24CE-9E40-8876-20BB84633759}" destId="{DE721C62-41B8-2341-93AE-B879D4FC1151}" srcOrd="1" destOrd="0" presId="urn:microsoft.com/office/officeart/2005/8/layout/pyramid1"/>
    <dgm:cxn modelId="{69029D50-CCAE-4C4B-A4AF-1E1A4E3147FF}" type="presParOf" srcId="{F66BBDC8-07E7-5941-8B97-E7F83F9A8A12}" destId="{F277AE1E-4134-4B4D-8179-85008CD2681C}" srcOrd="3" destOrd="0" presId="urn:microsoft.com/office/officeart/2005/8/layout/pyramid1"/>
    <dgm:cxn modelId="{31338D7A-BEF1-4F4A-A24D-80829748425D}" type="presParOf" srcId="{F277AE1E-4134-4B4D-8179-85008CD2681C}" destId="{AC885B49-C8F2-EF4F-871F-F8E10344A40A}" srcOrd="0" destOrd="0" presId="urn:microsoft.com/office/officeart/2005/8/layout/pyramid1"/>
    <dgm:cxn modelId="{2DAE8235-F4B7-3C44-8D78-D7CE918DFF55}" type="presParOf" srcId="{F277AE1E-4134-4B4D-8179-85008CD2681C}" destId="{CE6FE9AE-98A8-C047-B005-5F4818722D16}" srcOrd="1" destOrd="0" presId="urn:microsoft.com/office/officeart/2005/8/layout/pyramid1"/>
    <dgm:cxn modelId="{11767900-3260-7D4B-8A67-92D728A6C59F}" type="presParOf" srcId="{F66BBDC8-07E7-5941-8B97-E7F83F9A8A12}" destId="{07C727B4-AECA-3E47-8228-CA519AD57617}" srcOrd="4" destOrd="0" presId="urn:microsoft.com/office/officeart/2005/8/layout/pyramid1"/>
    <dgm:cxn modelId="{FB3F32BD-E1CA-0C4F-B6E5-9C74FAE480C7}" type="presParOf" srcId="{07C727B4-AECA-3E47-8228-CA519AD57617}" destId="{6EB80964-F102-E74B-B152-C4276142C1B2}" srcOrd="0" destOrd="0" presId="urn:microsoft.com/office/officeart/2005/8/layout/pyramid1"/>
    <dgm:cxn modelId="{CC24440C-D0C1-6141-A6F2-D6985FF08725}" type="presParOf" srcId="{07C727B4-AECA-3E47-8228-CA519AD57617}" destId="{50FCE1AD-BC06-5942-81FE-698BAC29B908}" srcOrd="1" destOrd="0" presId="urn:microsoft.com/office/officeart/2005/8/layout/pyramid1"/>
    <dgm:cxn modelId="{D8889022-2705-9449-AFBB-29B90B39404F}" type="presParOf" srcId="{F66BBDC8-07E7-5941-8B97-E7F83F9A8A12}" destId="{97984DE0-82FD-8B4A-B2D0-55385AD1E98A}" srcOrd="5" destOrd="0" presId="urn:microsoft.com/office/officeart/2005/8/layout/pyramid1"/>
    <dgm:cxn modelId="{DD0AAAC7-8057-C74C-B6DD-5ED2D5A805E4}" type="presParOf" srcId="{97984DE0-82FD-8B4A-B2D0-55385AD1E98A}" destId="{BA60B501-4552-7441-913C-D85BC6F319AA}" srcOrd="0" destOrd="0" presId="urn:microsoft.com/office/officeart/2005/8/layout/pyramid1"/>
    <dgm:cxn modelId="{15BF1BFA-403F-ED41-A119-78A5FD854D7A}" type="presParOf" srcId="{97984DE0-82FD-8B4A-B2D0-55385AD1E98A}" destId="{183F4324-B577-294C-8B09-BD1ADEE5727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922CB74B-7E4F-C14C-B681-18B8B26D2C9F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A46144E2-0C02-4242-BA1D-E3ED2A36D035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94EE382-8B73-BD48-88AC-7156D0EE9ED9}" type="doc">
      <dgm:prSet loTypeId="urn:microsoft.com/office/officeart/2005/8/layout/hChevron3" loCatId="" qsTypeId="urn:microsoft.com/office/officeart/2005/8/quickstyle/simple4" qsCatId="simple" csTypeId="urn:microsoft.com/office/officeart/2005/8/colors/colorful1" csCatId="colorful" phldr="1"/>
      <dgm:spPr/>
    </dgm:pt>
    <dgm:pt modelId="{D7BE02EA-C2B9-C548-8CB1-E3CACAF7AD6C}" type="pres">
      <dgm:prSet presAssocID="{694EE382-8B73-BD48-88AC-7156D0EE9ED9}" presName="Name0" presStyleCnt="0">
        <dgm:presLayoutVars>
          <dgm:dir/>
          <dgm:resizeHandles val="exact"/>
        </dgm:presLayoutVars>
      </dgm:prSet>
      <dgm:spPr/>
    </dgm:pt>
  </dgm:ptLst>
  <dgm:cxnLst>
    <dgm:cxn modelId="{60E6524B-29CE-C249-B6B4-EA3D7DB6044D}" type="presOf" srcId="{694EE382-8B73-BD48-88AC-7156D0EE9ED9}" destId="{D7BE02EA-C2B9-C548-8CB1-E3CACAF7AD6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530273-B0F5-2C42-88BE-769DFA45F33D}">
      <dsp:nvSpPr>
        <dsp:cNvPr id="0" name=""/>
        <dsp:cNvSpPr/>
      </dsp:nvSpPr>
      <dsp:spPr>
        <a:xfrm>
          <a:off x="0" y="2737711"/>
          <a:ext cx="8424334" cy="127187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Goals</a:t>
          </a:r>
          <a:endParaRPr lang="en-US" sz="4500" kern="1200" dirty="0"/>
        </a:p>
      </dsp:txBody>
      <dsp:txXfrm>
        <a:off x="0" y="2737711"/>
        <a:ext cx="2527300" cy="1271876"/>
      </dsp:txXfrm>
    </dsp:sp>
    <dsp:sp modelId="{C7B33387-23B1-A74B-B05A-AA697BEF2301}">
      <dsp:nvSpPr>
        <dsp:cNvPr id="0" name=""/>
        <dsp:cNvSpPr/>
      </dsp:nvSpPr>
      <dsp:spPr>
        <a:xfrm>
          <a:off x="0" y="1253855"/>
          <a:ext cx="8424334" cy="127187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Vision</a:t>
          </a:r>
          <a:endParaRPr lang="en-US" sz="4500" kern="1200" dirty="0"/>
        </a:p>
      </dsp:txBody>
      <dsp:txXfrm>
        <a:off x="0" y="1253855"/>
        <a:ext cx="2527300" cy="1271876"/>
      </dsp:txXfrm>
    </dsp:sp>
    <dsp:sp modelId="{7EE93158-ECE8-774E-B713-A29B3908E729}">
      <dsp:nvSpPr>
        <dsp:cNvPr id="0" name=""/>
        <dsp:cNvSpPr/>
      </dsp:nvSpPr>
      <dsp:spPr>
        <a:xfrm>
          <a:off x="2906890" y="1359845"/>
          <a:ext cx="4969366" cy="9686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“to become leaders of RIB in the European market by understanding our market and customers”</a:t>
          </a:r>
          <a:endParaRPr lang="en-US" sz="1800" kern="1200" dirty="0"/>
        </a:p>
      </dsp:txBody>
      <dsp:txXfrm>
        <a:off x="2935261" y="1388216"/>
        <a:ext cx="4912624" cy="911908"/>
      </dsp:txXfrm>
    </dsp:sp>
    <dsp:sp modelId="{437597AA-7FD2-9C4A-BA77-B86F2FFF4E0B}">
      <dsp:nvSpPr>
        <dsp:cNvPr id="0" name=""/>
        <dsp:cNvSpPr/>
      </dsp:nvSpPr>
      <dsp:spPr>
        <a:xfrm>
          <a:off x="3324773" y="2328495"/>
          <a:ext cx="2066800" cy="423958"/>
        </a:xfrm>
        <a:custGeom>
          <a:avLst/>
          <a:gdLst/>
          <a:ahLst/>
          <a:cxnLst/>
          <a:rect l="0" t="0" r="0" b="0"/>
          <a:pathLst>
            <a:path>
              <a:moveTo>
                <a:pt x="2066800" y="0"/>
              </a:moveTo>
              <a:lnTo>
                <a:pt x="2066800" y="211979"/>
              </a:lnTo>
              <a:lnTo>
                <a:pt x="0" y="211979"/>
              </a:lnTo>
              <a:lnTo>
                <a:pt x="0" y="4239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E713B1-22AD-1C43-A6A2-EE9F126C7E22}">
      <dsp:nvSpPr>
        <dsp:cNvPr id="0" name=""/>
        <dsp:cNvSpPr/>
      </dsp:nvSpPr>
      <dsp:spPr>
        <a:xfrm>
          <a:off x="2529850" y="2752454"/>
          <a:ext cx="1589846" cy="10598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Increase market share</a:t>
          </a:r>
          <a:endParaRPr lang="en-US" sz="1800" kern="1200" dirty="0"/>
        </a:p>
      </dsp:txBody>
      <dsp:txXfrm>
        <a:off x="2560893" y="2783497"/>
        <a:ext cx="1527760" cy="997811"/>
      </dsp:txXfrm>
    </dsp:sp>
    <dsp:sp modelId="{92C29520-2E2B-DD4A-8B61-3F077E4EB213}">
      <dsp:nvSpPr>
        <dsp:cNvPr id="0" name=""/>
        <dsp:cNvSpPr/>
      </dsp:nvSpPr>
      <dsp:spPr>
        <a:xfrm>
          <a:off x="5345853" y="2328495"/>
          <a:ext cx="91440" cy="4239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9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8B37-07D9-FA44-B223-ABC910C3B88F}">
      <dsp:nvSpPr>
        <dsp:cNvPr id="0" name=""/>
        <dsp:cNvSpPr/>
      </dsp:nvSpPr>
      <dsp:spPr>
        <a:xfrm>
          <a:off x="4596650" y="2752454"/>
          <a:ext cx="1589846" cy="10598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Increase revenues</a:t>
          </a:r>
          <a:endParaRPr lang="en-US" sz="1800" kern="1200" dirty="0"/>
        </a:p>
      </dsp:txBody>
      <dsp:txXfrm>
        <a:off x="4627693" y="2783497"/>
        <a:ext cx="1527760" cy="997811"/>
      </dsp:txXfrm>
    </dsp:sp>
    <dsp:sp modelId="{495A9796-00D0-E542-B519-CBE6948845F8}">
      <dsp:nvSpPr>
        <dsp:cNvPr id="0" name=""/>
        <dsp:cNvSpPr/>
      </dsp:nvSpPr>
      <dsp:spPr>
        <a:xfrm>
          <a:off x="5391573" y="2328495"/>
          <a:ext cx="2066800" cy="423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979"/>
              </a:lnTo>
              <a:lnTo>
                <a:pt x="2066800" y="211979"/>
              </a:lnTo>
              <a:lnTo>
                <a:pt x="2066800" y="4239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12F28B-4FBE-8D40-A68E-E2CD52FC9F8C}">
      <dsp:nvSpPr>
        <dsp:cNvPr id="0" name=""/>
        <dsp:cNvSpPr/>
      </dsp:nvSpPr>
      <dsp:spPr>
        <a:xfrm>
          <a:off x="6663450" y="2752454"/>
          <a:ext cx="1589846" cy="10598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Increase efficiency</a:t>
          </a:r>
          <a:endParaRPr lang="en-US" sz="1800" kern="1200" dirty="0"/>
        </a:p>
      </dsp:txBody>
      <dsp:txXfrm>
        <a:off x="6694493" y="2783497"/>
        <a:ext cx="1527760" cy="99781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5751FE-4D3B-8F44-98BD-E0D893D883E8}">
      <dsp:nvSpPr>
        <dsp:cNvPr id="0" name=""/>
        <dsp:cNvSpPr/>
      </dsp:nvSpPr>
      <dsp:spPr>
        <a:xfrm>
          <a:off x="1847242" y="0"/>
          <a:ext cx="738896" cy="561438"/>
        </a:xfrm>
        <a:prstGeom prst="trapezoid">
          <a:avLst>
            <a:gd name="adj" fmla="val 6580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Vision</a:t>
          </a:r>
          <a:endParaRPr lang="en-US" sz="1300" b="1" kern="1200" dirty="0"/>
        </a:p>
      </dsp:txBody>
      <dsp:txXfrm>
        <a:off x="1847242" y="0"/>
        <a:ext cx="738896" cy="561438"/>
      </dsp:txXfrm>
    </dsp:sp>
    <dsp:sp modelId="{2BF69F1D-A39C-6843-A336-E29F5F6306C3}">
      <dsp:nvSpPr>
        <dsp:cNvPr id="0" name=""/>
        <dsp:cNvSpPr/>
      </dsp:nvSpPr>
      <dsp:spPr>
        <a:xfrm>
          <a:off x="1477793" y="561438"/>
          <a:ext cx="1477793" cy="561438"/>
        </a:xfrm>
        <a:prstGeom prst="trapezoid">
          <a:avLst>
            <a:gd name="adj" fmla="val 65804"/>
          </a:avLst>
        </a:prstGeom>
        <a:gradFill rotWithShape="0">
          <a:gsLst>
            <a:gs pos="0">
              <a:schemeClr val="accent4">
                <a:hueOff val="-341748"/>
                <a:satOff val="14627"/>
                <a:lumOff val="863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-341748"/>
                <a:satOff val="14627"/>
                <a:lumOff val="863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Business Objectives</a:t>
          </a:r>
          <a:endParaRPr lang="en-US" sz="1300" b="1" kern="1200" dirty="0"/>
        </a:p>
      </dsp:txBody>
      <dsp:txXfrm>
        <a:off x="1736407" y="561438"/>
        <a:ext cx="960565" cy="561438"/>
      </dsp:txXfrm>
    </dsp:sp>
    <dsp:sp modelId="{978C7ABA-C5F6-1949-BA9F-6F2C8C96E298}">
      <dsp:nvSpPr>
        <dsp:cNvPr id="0" name=""/>
        <dsp:cNvSpPr/>
      </dsp:nvSpPr>
      <dsp:spPr>
        <a:xfrm>
          <a:off x="1108345" y="1122877"/>
          <a:ext cx="2216690" cy="561438"/>
        </a:xfrm>
        <a:prstGeom prst="trapezoid">
          <a:avLst>
            <a:gd name="adj" fmla="val 65804"/>
          </a:avLst>
        </a:prstGeom>
        <a:gradFill rotWithShape="0">
          <a:gsLst>
            <a:gs pos="0">
              <a:schemeClr val="accent4">
                <a:hueOff val="-683495"/>
                <a:satOff val="29253"/>
                <a:lumOff val="1725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-683495"/>
                <a:satOff val="29253"/>
                <a:lumOff val="1725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Strategic goals</a:t>
          </a:r>
          <a:endParaRPr lang="en-US" sz="1300" b="1" kern="1200" dirty="0"/>
        </a:p>
      </dsp:txBody>
      <dsp:txXfrm>
        <a:off x="1496266" y="1122877"/>
        <a:ext cx="1440848" cy="561438"/>
      </dsp:txXfrm>
    </dsp:sp>
    <dsp:sp modelId="{AC885B49-C8F2-EF4F-871F-F8E10344A40A}">
      <dsp:nvSpPr>
        <dsp:cNvPr id="0" name=""/>
        <dsp:cNvSpPr/>
      </dsp:nvSpPr>
      <dsp:spPr>
        <a:xfrm>
          <a:off x="738896" y="1684316"/>
          <a:ext cx="2955587" cy="561438"/>
        </a:xfrm>
        <a:prstGeom prst="trapezoid">
          <a:avLst>
            <a:gd name="adj" fmla="val 65804"/>
          </a:avLst>
        </a:prstGeom>
        <a:gradFill rotWithShape="0">
          <a:gsLst>
            <a:gs pos="0">
              <a:schemeClr val="accent4">
                <a:hueOff val="-1025243"/>
                <a:satOff val="43880"/>
                <a:lumOff val="2588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-1025243"/>
                <a:satOff val="43880"/>
                <a:lumOff val="2588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Critical success factors</a:t>
          </a:r>
          <a:endParaRPr lang="en-US" sz="1300" b="1" kern="1200" dirty="0"/>
        </a:p>
      </dsp:txBody>
      <dsp:txXfrm>
        <a:off x="1256124" y="1684316"/>
        <a:ext cx="1921131" cy="561438"/>
      </dsp:txXfrm>
    </dsp:sp>
    <dsp:sp modelId="{6EB80964-F102-E74B-B152-C4276142C1B2}">
      <dsp:nvSpPr>
        <dsp:cNvPr id="0" name=""/>
        <dsp:cNvSpPr/>
      </dsp:nvSpPr>
      <dsp:spPr>
        <a:xfrm>
          <a:off x="369448" y="2245754"/>
          <a:ext cx="3694484" cy="561438"/>
        </a:xfrm>
        <a:prstGeom prst="trapezoid">
          <a:avLst>
            <a:gd name="adj" fmla="val 65804"/>
          </a:avLst>
        </a:prstGeom>
        <a:gradFill rotWithShape="0">
          <a:gsLst>
            <a:gs pos="0">
              <a:schemeClr val="accent4">
                <a:hueOff val="-1366990"/>
                <a:satOff val="58506"/>
                <a:lumOff val="345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-1366990"/>
                <a:satOff val="58506"/>
                <a:lumOff val="345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Critical tasks action plan</a:t>
          </a:r>
          <a:endParaRPr lang="en-US" sz="1300" b="1" kern="1200" dirty="0"/>
        </a:p>
      </dsp:txBody>
      <dsp:txXfrm>
        <a:off x="1015983" y="2245754"/>
        <a:ext cx="2401414" cy="561438"/>
      </dsp:txXfrm>
    </dsp:sp>
    <dsp:sp modelId="{BA60B501-4552-7441-913C-D85BC6F319AA}">
      <dsp:nvSpPr>
        <dsp:cNvPr id="0" name=""/>
        <dsp:cNvSpPr/>
      </dsp:nvSpPr>
      <dsp:spPr>
        <a:xfrm>
          <a:off x="0" y="2807193"/>
          <a:ext cx="4433380" cy="561438"/>
        </a:xfrm>
        <a:prstGeom prst="trapezoid">
          <a:avLst>
            <a:gd name="adj" fmla="val 65804"/>
          </a:avLst>
        </a:prstGeom>
        <a:gradFill rotWithShape="0">
          <a:gsLst>
            <a:gs pos="0">
              <a:schemeClr val="accent4">
                <a:hueOff val="-1708738"/>
                <a:satOff val="73133"/>
                <a:lumOff val="4313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-1708738"/>
                <a:satOff val="73133"/>
                <a:lumOff val="4313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Performance measures</a:t>
          </a:r>
          <a:endParaRPr lang="en-US" sz="1300" b="1" kern="1200" dirty="0"/>
        </a:p>
      </dsp:txBody>
      <dsp:txXfrm>
        <a:off x="775841" y="2807193"/>
        <a:ext cx="2881697" cy="5614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Date Placeholder 3"/>
          <p:cNvSpPr txBox="1">
            <a:spLocks/>
          </p:cNvSpPr>
          <p:nvPr userDrawn="1"/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/>
          <a:lstStyle/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742BC01-9153-0C41-A34F-1CFBABDF0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diagramData" Target="../diagrams/data7.xml"/><Relationship Id="rId8" Type="http://schemas.openxmlformats.org/officeDocument/2006/relationships/diagramLayout" Target="../diagrams/layout7.xml"/><Relationship Id="rId9" Type="http://schemas.openxmlformats.org/officeDocument/2006/relationships/diagramQuickStyle" Target="../diagrams/quickStyle7.xml"/><Relationship Id="rId10" Type="http://schemas.openxmlformats.org/officeDocument/2006/relationships/diagramColors" Target="../diagrams/colors7.xml"/><Relationship Id="rId11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4" Type="http://schemas.openxmlformats.org/officeDocument/2006/relationships/diagramLayout" Target="../diagrams/layout9.xml"/><Relationship Id="rId5" Type="http://schemas.openxmlformats.org/officeDocument/2006/relationships/diagramQuickStyle" Target="../diagrams/quickStyle9.xml"/><Relationship Id="rId6" Type="http://schemas.openxmlformats.org/officeDocument/2006/relationships/diagramColors" Target="../diagrams/colors9.xml"/><Relationship Id="rId7" Type="http://schemas.microsoft.com/office/2007/relationships/diagramDrawing" Target="../diagrams/drawing9.xm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7" Type="http://schemas.openxmlformats.org/officeDocument/2006/relationships/diagramData" Target="../diagrams/data13.xml"/><Relationship Id="rId8" Type="http://schemas.openxmlformats.org/officeDocument/2006/relationships/diagramLayout" Target="../diagrams/layout13.xml"/><Relationship Id="rId9" Type="http://schemas.openxmlformats.org/officeDocument/2006/relationships/diagramQuickStyle" Target="../diagrams/quickStyle13.xml"/><Relationship Id="rId10" Type="http://schemas.openxmlformats.org/officeDocument/2006/relationships/diagramColors" Target="../diagrams/colors13.xml"/><Relationship Id="rId11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Winning Strategies </a:t>
            </a:r>
            <a:br>
              <a:rPr lang="en-GB" dirty="0" smtClean="0"/>
            </a:br>
            <a:r>
              <a:rPr lang="en-GB" dirty="0" smtClean="0"/>
              <a:t>(Part 1)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Team B3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8222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“to become leaders of RIB in the European market by understanding our market and customers”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i="1" dirty="0" smtClean="0"/>
              <a:t>This will be realized using a </a:t>
            </a:r>
            <a:r>
              <a:rPr lang="en-GB" i="1" dirty="0" err="1" smtClean="0"/>
              <a:t>Hoshin</a:t>
            </a:r>
            <a:r>
              <a:rPr lang="en-GB" i="1" dirty="0" smtClean="0"/>
              <a:t> </a:t>
            </a:r>
            <a:r>
              <a:rPr lang="en-GB" i="1" dirty="0" err="1" smtClean="0"/>
              <a:t>Kanri</a:t>
            </a:r>
            <a:r>
              <a:rPr lang="en-GB" i="1" dirty="0" smtClean="0"/>
              <a:t> approach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5" name="Pentagon 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8" name="Pentagon 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94581475"/>
              </p:ext>
            </p:extLst>
          </p:nvPr>
        </p:nvGraphicFramePr>
        <p:xfrm>
          <a:off x="104257" y="6358397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04257" y="6377338"/>
            <a:ext cx="2406496" cy="420400"/>
            <a:chOff x="0" y="0"/>
            <a:chExt cx="2406496" cy="420400"/>
          </a:xfrm>
        </p:grpSpPr>
        <p:sp>
          <p:nvSpPr>
            <p:cNvPr id="12" name="Pentagon 11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53889" y="6374794"/>
            <a:ext cx="2406496" cy="420400"/>
            <a:chOff x="0" y="0"/>
            <a:chExt cx="2406496" cy="420400"/>
          </a:xfrm>
        </p:grpSpPr>
        <p:sp>
          <p:nvSpPr>
            <p:cNvPr id="15" name="Pentagon 1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9497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Brief outline:</a:t>
            </a:r>
            <a:br>
              <a:rPr lang="en-US" dirty="0" smtClean="0"/>
            </a:br>
            <a:r>
              <a:rPr lang="en-US" dirty="0" smtClean="0"/>
              <a:t>Definition of </a:t>
            </a:r>
            <a:r>
              <a:rPr lang="en-US" dirty="0" err="1" smtClean="0"/>
              <a:t>Hoshin</a:t>
            </a:r>
            <a:r>
              <a:rPr lang="en-US" dirty="0" smtClean="0"/>
              <a:t> </a:t>
            </a:r>
            <a:r>
              <a:rPr lang="en-US" dirty="0" err="1" smtClean="0"/>
              <a:t>Kanri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err="1" smtClean="0"/>
              <a:t>Hoshin</a:t>
            </a:r>
            <a:r>
              <a:rPr lang="en-GB" b="1" dirty="0" smtClean="0"/>
              <a:t> </a:t>
            </a:r>
            <a:r>
              <a:rPr lang="en-GB" b="1" dirty="0" err="1" smtClean="0"/>
              <a:t>Kanri</a:t>
            </a:r>
            <a:r>
              <a:rPr lang="en-GB" b="1" dirty="0" smtClean="0"/>
              <a:t> (HK) is </a:t>
            </a:r>
            <a:r>
              <a:rPr lang="en-GB" b="1" dirty="0"/>
              <a:t>a method to communicate the company’s policy &amp; strategy through its hierarchy</a:t>
            </a:r>
            <a:r>
              <a:rPr lang="en-GB" sz="2900" dirty="0"/>
              <a:t> </a:t>
            </a:r>
            <a:r>
              <a:rPr lang="en-GB" sz="2400" dirty="0"/>
              <a:t>(Dale, B.G. &amp; Lee, R.G., 2007, P. 3</a:t>
            </a:r>
            <a:r>
              <a:rPr lang="en-GB" sz="2400" dirty="0" smtClean="0"/>
              <a:t>)</a:t>
            </a:r>
            <a:r>
              <a:rPr lang="en-GB" sz="2400" dirty="0" smtClean="0">
                <a:effectLst/>
              </a:rPr>
              <a:t> </a:t>
            </a:r>
          </a:p>
          <a:p>
            <a:endParaRPr lang="en-US" dirty="0" smtClean="0"/>
          </a:p>
          <a:p>
            <a:r>
              <a:rPr lang="en-US" dirty="0" err="1" smtClean="0"/>
              <a:t>Hoshin</a:t>
            </a:r>
            <a:r>
              <a:rPr lang="en-US" dirty="0" smtClean="0"/>
              <a:t> </a:t>
            </a:r>
            <a:r>
              <a:rPr lang="en-US" dirty="0" err="1"/>
              <a:t>Kanri</a:t>
            </a:r>
            <a:r>
              <a:rPr lang="en-US" dirty="0"/>
              <a:t> operates at 2 levels</a:t>
            </a:r>
            <a:r>
              <a:rPr lang="en-US" sz="2400" dirty="0"/>
              <a:t> (</a:t>
            </a:r>
            <a:r>
              <a:rPr lang="en-US" sz="2400" dirty="0" err="1"/>
              <a:t>Akao</a:t>
            </a:r>
            <a:r>
              <a:rPr lang="en-US" sz="2400" dirty="0"/>
              <a:t>, Y., 1991)</a:t>
            </a:r>
            <a:endParaRPr lang="en-GB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“Breakthrough” management or the strategic planning level</a:t>
            </a:r>
            <a:endParaRPr lang="en-GB" dirty="0"/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Daily management level</a:t>
            </a:r>
            <a:r>
              <a:rPr lang="en-GB" dirty="0"/>
              <a:t> </a:t>
            </a:r>
          </a:p>
          <a:p>
            <a:endParaRPr lang="en-GB" dirty="0" smtClean="0"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6" name="Pentagon 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9" name="Pentagon 8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694581475"/>
              </p:ext>
            </p:extLst>
          </p:nvPr>
        </p:nvGraphicFramePr>
        <p:xfrm>
          <a:off x="104257" y="6358397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104257" y="6377338"/>
            <a:ext cx="2406496" cy="420400"/>
            <a:chOff x="0" y="0"/>
            <a:chExt cx="2406496" cy="420400"/>
          </a:xfrm>
        </p:grpSpPr>
        <p:sp>
          <p:nvSpPr>
            <p:cNvPr id="13" name="Pentagon 1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253889" y="6374794"/>
            <a:ext cx="2406496" cy="420400"/>
            <a:chOff x="0" y="0"/>
            <a:chExt cx="2406496" cy="420400"/>
          </a:xfrm>
        </p:grpSpPr>
        <p:sp>
          <p:nvSpPr>
            <p:cNvPr id="16" name="Pentagon 1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425246" y="6374794"/>
            <a:ext cx="2406496" cy="420400"/>
            <a:chOff x="0" y="0"/>
            <a:chExt cx="2406496" cy="420400"/>
          </a:xfrm>
        </p:grpSpPr>
        <p:sp>
          <p:nvSpPr>
            <p:cNvPr id="22" name="Pentagon 21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8290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Brief outline:</a:t>
            </a:r>
            <a:br>
              <a:rPr lang="en-US" dirty="0" smtClean="0"/>
            </a:br>
            <a:r>
              <a:rPr lang="en-US" dirty="0" smtClean="0"/>
              <a:t>Importance of </a:t>
            </a:r>
            <a:r>
              <a:rPr lang="en-US" dirty="0" err="1" smtClean="0"/>
              <a:t>Hoshin</a:t>
            </a:r>
            <a:r>
              <a:rPr lang="en-US" dirty="0" smtClean="0"/>
              <a:t> </a:t>
            </a:r>
            <a:r>
              <a:rPr lang="en-US" dirty="0" err="1" smtClean="0"/>
              <a:t>Kanri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Hoshin</a:t>
            </a:r>
            <a:r>
              <a:rPr lang="en-US" dirty="0" smtClean="0"/>
              <a:t> </a:t>
            </a:r>
            <a:r>
              <a:rPr lang="en-US" dirty="0" err="1" smtClean="0"/>
              <a:t>Kanri</a:t>
            </a:r>
            <a:r>
              <a:rPr lang="en-US" dirty="0" smtClean="0"/>
              <a:t> provides a step-by-step planning implementation and review process for managed change</a:t>
            </a:r>
            <a:r>
              <a:rPr lang="en-GB" sz="2600" dirty="0" smtClean="0">
                <a:effectLst/>
              </a:rPr>
              <a:t> (</a:t>
            </a:r>
            <a:r>
              <a:rPr lang="en-US" sz="2600" dirty="0" err="1" smtClean="0"/>
              <a:t>Akao</a:t>
            </a:r>
            <a:r>
              <a:rPr lang="en-US" sz="2600" dirty="0" smtClean="0"/>
              <a:t>, Y., 1991)</a:t>
            </a:r>
            <a:endParaRPr lang="en-GB" dirty="0" smtClean="0"/>
          </a:p>
          <a:p>
            <a:r>
              <a:rPr lang="en-GB" dirty="0" smtClean="0"/>
              <a:t>HK addresses the problems with strategic planning such as </a:t>
            </a:r>
            <a:r>
              <a:rPr lang="en-GB" sz="2600" dirty="0" smtClean="0"/>
              <a:t>(</a:t>
            </a:r>
            <a:r>
              <a:rPr lang="en-GB" sz="2600" dirty="0" err="1" smtClean="0"/>
              <a:t>Babich</a:t>
            </a:r>
            <a:r>
              <a:rPr lang="en-GB" sz="2600" dirty="0" smtClean="0"/>
              <a:t>, 1995, cited in Dale, B.G. &amp; Lee, R.G., 2007, P. 5)</a:t>
            </a:r>
            <a:endParaRPr lang="en-GB" dirty="0" smtClean="0"/>
          </a:p>
          <a:p>
            <a:pPr lvl="1"/>
            <a:r>
              <a:rPr lang="en-GB" dirty="0" smtClean="0"/>
              <a:t>Unclear strategic vision</a:t>
            </a:r>
          </a:p>
          <a:p>
            <a:pPr lvl="1"/>
            <a:r>
              <a:rPr lang="en-GB" dirty="0" smtClean="0"/>
              <a:t>Weak organizational linkage</a:t>
            </a:r>
          </a:p>
          <a:p>
            <a:pPr lvl="1"/>
            <a:r>
              <a:rPr lang="en-GB" dirty="0" smtClean="0"/>
              <a:t>Lack of data analysis/periodic review</a:t>
            </a: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8" name="Pentagon 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1" name="Pentagon 10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065618700"/>
              </p:ext>
            </p:extLst>
          </p:nvPr>
        </p:nvGraphicFramePr>
        <p:xfrm>
          <a:off x="104257" y="6358397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104257" y="6377338"/>
            <a:ext cx="2406496" cy="420400"/>
            <a:chOff x="0" y="0"/>
            <a:chExt cx="2406496" cy="420400"/>
          </a:xfrm>
        </p:grpSpPr>
        <p:sp>
          <p:nvSpPr>
            <p:cNvPr id="15" name="Pentagon 1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253889" y="6374794"/>
            <a:ext cx="2406496" cy="420400"/>
            <a:chOff x="0" y="0"/>
            <a:chExt cx="2406496" cy="420400"/>
          </a:xfrm>
        </p:grpSpPr>
        <p:sp>
          <p:nvSpPr>
            <p:cNvPr id="18" name="Pentagon 1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425246" y="6374794"/>
            <a:ext cx="2406496" cy="420400"/>
            <a:chOff x="0" y="0"/>
            <a:chExt cx="2406496" cy="420400"/>
          </a:xfrm>
        </p:grpSpPr>
        <p:sp>
          <p:nvSpPr>
            <p:cNvPr id="21" name="Pentagon 20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44677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Brief outline:</a:t>
            </a:r>
            <a:br>
              <a:rPr lang="en-US" dirty="0" smtClean="0"/>
            </a:br>
            <a:r>
              <a:rPr lang="en-US" dirty="0" smtClean="0"/>
              <a:t>Levels of involvement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982656"/>
              </p:ext>
            </p:extLst>
          </p:nvPr>
        </p:nvGraphicFramePr>
        <p:xfrm>
          <a:off x="2241175" y="2173110"/>
          <a:ext cx="4433381" cy="336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 rot="5400000" flipH="1">
            <a:off x="478114" y="3286316"/>
            <a:ext cx="2390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ambria"/>
                <a:cs typeface="Cambria"/>
              </a:rPr>
              <a:t>Deployment</a:t>
            </a:r>
            <a:endParaRPr lang="en-US" sz="2800" dirty="0">
              <a:latin typeface="Cambria"/>
              <a:cs typeface="Cambria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1699764" y="2352632"/>
            <a:ext cx="470508" cy="3048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 flipH="1">
            <a:off x="6206563" y="3286316"/>
            <a:ext cx="2390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ambria"/>
                <a:cs typeface="Cambria"/>
              </a:rPr>
              <a:t>Feedback</a:t>
            </a:r>
            <a:endParaRPr lang="en-US" sz="2800" dirty="0">
              <a:latin typeface="Cambria"/>
              <a:cs typeface="Cambria"/>
            </a:endParaRPr>
          </a:p>
        </p:txBody>
      </p:sp>
      <p:sp>
        <p:nvSpPr>
          <p:cNvPr id="8" name="Down Arrow 7"/>
          <p:cNvSpPr/>
          <p:nvPr/>
        </p:nvSpPr>
        <p:spPr>
          <a:xfrm rot="10800000">
            <a:off x="6860455" y="2352632"/>
            <a:ext cx="470508" cy="3048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1598707"/>
            <a:ext cx="8044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closed-loop deployment and feedback system for the performance management process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72140" y="6002930"/>
            <a:ext cx="80293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/>
              <a:t>Source: </a:t>
            </a:r>
            <a:r>
              <a:rPr lang="en-US" i="1" dirty="0" err="1" smtClean="0"/>
              <a:t>Bititci</a:t>
            </a:r>
            <a:r>
              <a:rPr lang="en-US" i="1" dirty="0" smtClean="0"/>
              <a:t> et al, 1997. cited in Dale, B.G. &amp; Lee, R.G., 2007</a:t>
            </a:r>
            <a:endParaRPr lang="en-US" i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3" name="Pentagon 1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6" name="Pentagon 1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3065618700"/>
              </p:ext>
            </p:extLst>
          </p:nvPr>
        </p:nvGraphicFramePr>
        <p:xfrm>
          <a:off x="104257" y="6358397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104257" y="6377338"/>
            <a:ext cx="2406496" cy="420400"/>
            <a:chOff x="0" y="0"/>
            <a:chExt cx="2406496" cy="420400"/>
          </a:xfrm>
        </p:grpSpPr>
        <p:sp>
          <p:nvSpPr>
            <p:cNvPr id="20" name="Pentagon 1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253889" y="6374794"/>
            <a:ext cx="2406496" cy="420400"/>
            <a:chOff x="0" y="0"/>
            <a:chExt cx="2406496" cy="420400"/>
          </a:xfrm>
        </p:grpSpPr>
        <p:sp>
          <p:nvSpPr>
            <p:cNvPr id="23" name="Pentagon 2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425246" y="6374794"/>
            <a:ext cx="2406496" cy="420400"/>
            <a:chOff x="0" y="0"/>
            <a:chExt cx="2406496" cy="420400"/>
          </a:xfrm>
        </p:grpSpPr>
        <p:sp>
          <p:nvSpPr>
            <p:cNvPr id="26" name="Pentagon 2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8150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Pros of </a:t>
            </a:r>
            <a:r>
              <a:rPr lang="en-GB" dirty="0" err="1"/>
              <a:t>Hoshin</a:t>
            </a:r>
            <a:r>
              <a:rPr lang="en-GB" dirty="0"/>
              <a:t> </a:t>
            </a:r>
            <a:r>
              <a:rPr lang="en-GB" dirty="0" err="1"/>
              <a:t>Kanri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dirty="0"/>
              <a:t>Everyone knows how their work is related to the strategic and tactical operation </a:t>
            </a:r>
            <a:r>
              <a:rPr lang="en-GB" sz="2400" dirty="0"/>
              <a:t>(</a:t>
            </a:r>
            <a:r>
              <a:rPr lang="en-GB" sz="2400" dirty="0" err="1"/>
              <a:t>Akao</a:t>
            </a:r>
            <a:r>
              <a:rPr lang="en-GB" sz="2400" dirty="0"/>
              <a:t>, Y., 1991)</a:t>
            </a:r>
            <a:endParaRPr lang="en-US" sz="2400" dirty="0"/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dirty="0"/>
              <a:t>It clarifies the communication at different levels </a:t>
            </a:r>
            <a:r>
              <a:rPr lang="en-GB" sz="2400" dirty="0"/>
              <a:t>(</a:t>
            </a:r>
            <a:r>
              <a:rPr lang="en-GB" sz="2400" dirty="0" err="1"/>
              <a:t>Akao</a:t>
            </a:r>
            <a:r>
              <a:rPr lang="en-GB" sz="2400" dirty="0"/>
              <a:t>, Y., 1991)</a:t>
            </a:r>
            <a:endParaRPr lang="en-US" sz="2400" dirty="0"/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dirty="0"/>
              <a:t>It permits open discussion </a:t>
            </a:r>
            <a:r>
              <a:rPr lang="en-GB" sz="2400" dirty="0"/>
              <a:t>(</a:t>
            </a:r>
            <a:r>
              <a:rPr lang="en-GB" sz="2400" dirty="0" err="1"/>
              <a:t>Akao</a:t>
            </a:r>
            <a:r>
              <a:rPr lang="en-GB" sz="2400" dirty="0"/>
              <a:t>, Y., 1991)</a:t>
            </a:r>
            <a:endParaRPr lang="en-US" sz="2400" dirty="0"/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dirty="0"/>
              <a:t>It is continuously reviewed to improve the operational planning </a:t>
            </a:r>
            <a:r>
              <a:rPr lang="en-GB" sz="2400" dirty="0"/>
              <a:t>(</a:t>
            </a:r>
            <a:r>
              <a:rPr lang="en-GB" sz="2400" dirty="0" err="1"/>
              <a:t>Akao</a:t>
            </a:r>
            <a:r>
              <a:rPr lang="en-GB" sz="2400" dirty="0"/>
              <a:t>, Y., 1991)</a:t>
            </a:r>
            <a:endParaRPr lang="en-US" sz="2400" dirty="0"/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dirty="0"/>
              <a:t>It has been adapted by several major companies (HP, Florida Power &amp; Light, P&amp;G, Intel, and Xerox)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r>
              <a:rPr lang="en-US" sz="2400" dirty="0"/>
              <a:t> 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3" name="Pentagon 1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6" name="Pentagon 1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3065618700"/>
              </p:ext>
            </p:extLst>
          </p:nvPr>
        </p:nvGraphicFramePr>
        <p:xfrm>
          <a:off x="104257" y="6358397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104257" y="6377338"/>
            <a:ext cx="2406496" cy="420400"/>
            <a:chOff x="0" y="0"/>
            <a:chExt cx="2406496" cy="420400"/>
          </a:xfrm>
        </p:grpSpPr>
        <p:sp>
          <p:nvSpPr>
            <p:cNvPr id="20" name="Pentagon 1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253889" y="6374794"/>
            <a:ext cx="2406496" cy="420400"/>
            <a:chOff x="0" y="0"/>
            <a:chExt cx="2406496" cy="420400"/>
          </a:xfrm>
        </p:grpSpPr>
        <p:sp>
          <p:nvSpPr>
            <p:cNvPr id="23" name="Pentagon 2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425246" y="6374794"/>
            <a:ext cx="2406496" cy="420400"/>
            <a:chOff x="0" y="0"/>
            <a:chExt cx="2406496" cy="420400"/>
          </a:xfrm>
        </p:grpSpPr>
        <p:sp>
          <p:nvSpPr>
            <p:cNvPr id="26" name="Pentagon 2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030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Cons of </a:t>
            </a:r>
            <a:r>
              <a:rPr lang="en-GB" dirty="0" err="1"/>
              <a:t>Hoshin</a:t>
            </a:r>
            <a:r>
              <a:rPr lang="en-GB" dirty="0"/>
              <a:t> </a:t>
            </a:r>
            <a:r>
              <a:rPr lang="en-GB" dirty="0" err="1"/>
              <a:t>Kanri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dirty="0"/>
              <a:t>It needs great amount of communication (</a:t>
            </a:r>
            <a:r>
              <a:rPr lang="en-US" sz="2400" dirty="0" err="1"/>
              <a:t>Akao</a:t>
            </a:r>
            <a:r>
              <a:rPr lang="en-US" sz="2400" dirty="0"/>
              <a:t>, Y., 1991)</a:t>
            </a:r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dirty="0"/>
              <a:t>It requires long-term commitment (</a:t>
            </a:r>
            <a:r>
              <a:rPr lang="en-US" sz="2400" dirty="0" err="1"/>
              <a:t>Akao</a:t>
            </a:r>
            <a:r>
              <a:rPr lang="en-US" sz="2400" dirty="0"/>
              <a:t>, Y., 1991)</a:t>
            </a:r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None/>
            </a:pPr>
            <a:endParaRPr lang="en-US" sz="2400" dirty="0">
              <a:solidFill>
                <a:srgbClr val="000000"/>
              </a:solidFill>
              <a:latin typeface="Arial" pitchFamily="34" charset="0"/>
            </a:endParaRPr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GB" sz="2400" dirty="0"/>
              <a:t>Steps for </a:t>
            </a:r>
            <a:r>
              <a:rPr lang="en-GB" sz="2400" dirty="0" smtClean="0"/>
              <a:t>reduce limitations (how to enhance HK </a:t>
            </a:r>
            <a:r>
              <a:rPr lang="en-GB" sz="2400" dirty="0" smtClean="0"/>
              <a:t>impact)</a:t>
            </a:r>
            <a:endParaRPr lang="en-GB" sz="2400" dirty="0"/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en-GB" sz="2400" dirty="0"/>
              <a:t>Knowledge sharing and communication through comprehensive learning organization</a:t>
            </a:r>
          </a:p>
          <a:p>
            <a:pPr marL="411480" lvl="1" indent="-30861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Arial" pitchFamily="34" charset="0"/>
              <a:buChar char="•"/>
            </a:pPr>
            <a:r>
              <a:rPr lang="en-GB" sz="2400" dirty="0"/>
              <a:t>Leadership is addressed for leading to common vision with all the employees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5" name="Pentagon 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8" name="Pentagon 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065618700"/>
              </p:ext>
            </p:extLst>
          </p:nvPr>
        </p:nvGraphicFramePr>
        <p:xfrm>
          <a:off x="104257" y="6358397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04257" y="6377338"/>
            <a:ext cx="2406496" cy="420400"/>
            <a:chOff x="0" y="0"/>
            <a:chExt cx="2406496" cy="420400"/>
          </a:xfrm>
        </p:grpSpPr>
        <p:sp>
          <p:nvSpPr>
            <p:cNvPr id="12" name="Pentagon 11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53889" y="6374794"/>
            <a:ext cx="2406496" cy="420400"/>
            <a:chOff x="0" y="0"/>
            <a:chExt cx="2406496" cy="420400"/>
          </a:xfrm>
        </p:grpSpPr>
        <p:sp>
          <p:nvSpPr>
            <p:cNvPr id="15" name="Pentagon 1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25246" y="6374794"/>
            <a:ext cx="2406496" cy="420400"/>
            <a:chOff x="0" y="0"/>
            <a:chExt cx="2406496" cy="420400"/>
          </a:xfrm>
        </p:grpSpPr>
        <p:sp>
          <p:nvSpPr>
            <p:cNvPr id="18" name="Pentagon 1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51277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/>
              <a:t>Comparison of deployment approaches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550518"/>
              </p:ext>
            </p:extLst>
          </p:nvPr>
        </p:nvGraphicFramePr>
        <p:xfrm>
          <a:off x="427917" y="1580447"/>
          <a:ext cx="8322000" cy="4475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0500"/>
                <a:gridCol w="2080500"/>
                <a:gridCol w="2080500"/>
                <a:gridCol w="2080500"/>
              </a:tblGrid>
              <a:tr h="66160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HOSHIN KANRI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BALANCE</a:t>
                      </a:r>
                      <a:r>
                        <a:rPr lang="en-GB" dirty="0" smtClean="0"/>
                        <a:t>D</a:t>
                      </a:r>
                      <a:r>
                        <a:rPr lang="sk-SK" baseline="0" dirty="0" smtClean="0"/>
                        <a:t> SCORECARD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BPR</a:t>
                      </a:r>
                      <a:endParaRPr lang="en-US" dirty="0"/>
                    </a:p>
                  </a:txBody>
                  <a:tcPr/>
                </a:tc>
              </a:tr>
              <a:tr h="506682">
                <a:tc>
                  <a:txBody>
                    <a:bodyPr/>
                    <a:lstStyle/>
                    <a:p>
                      <a:r>
                        <a:rPr lang="sk-SK" dirty="0" smtClean="0"/>
                        <a:t>Vision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Long</a:t>
                      </a:r>
                      <a:r>
                        <a:rPr lang="en-GB" dirty="0" smtClean="0"/>
                        <a:t>-</a:t>
                      </a:r>
                      <a:r>
                        <a:rPr lang="sk-SK" dirty="0" smtClean="0"/>
                        <a:t>term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Long</a:t>
                      </a:r>
                      <a:r>
                        <a:rPr lang="en-GB" dirty="0" smtClean="0"/>
                        <a:t>-</a:t>
                      </a:r>
                      <a:r>
                        <a:rPr lang="sk-SK" dirty="0" smtClean="0"/>
                        <a:t>term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Radical</a:t>
                      </a:r>
                      <a:endParaRPr lang="en-GB" dirty="0" smtClean="0"/>
                    </a:p>
                  </a:txBody>
                  <a:tcPr anchor="ctr"/>
                </a:tc>
              </a:tr>
              <a:tr h="506682">
                <a:tc>
                  <a:txBody>
                    <a:bodyPr/>
                    <a:lstStyle/>
                    <a:p>
                      <a:r>
                        <a:rPr lang="sk-SK" dirty="0" smtClean="0"/>
                        <a:t>Focus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Processes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Objectives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Performance</a:t>
                      </a:r>
                      <a:endParaRPr lang="en-GB" dirty="0" smtClean="0"/>
                    </a:p>
                  </a:txBody>
                  <a:tcPr anchor="ctr"/>
                </a:tc>
              </a:tr>
              <a:tr h="506682">
                <a:tc>
                  <a:txBody>
                    <a:bodyPr/>
                    <a:lstStyle/>
                    <a:p>
                      <a:r>
                        <a:rPr lang="sk-SK" dirty="0" smtClean="0"/>
                        <a:t>Implementation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Prioritize</a:t>
                      </a:r>
                      <a:r>
                        <a:rPr lang="en-GB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Review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Make it work</a:t>
                      </a:r>
                      <a:endParaRPr lang="en-GB" dirty="0" smtClean="0"/>
                    </a:p>
                  </a:txBody>
                  <a:tcPr anchor="ctr"/>
                </a:tc>
              </a:tr>
              <a:tr h="506682">
                <a:tc>
                  <a:txBody>
                    <a:bodyPr/>
                    <a:lstStyle/>
                    <a:p>
                      <a:r>
                        <a:rPr lang="sk-SK" dirty="0" smtClean="0"/>
                        <a:t>Measures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Realistic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Realistic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Growth</a:t>
                      </a:r>
                      <a:endParaRPr lang="en-GB" dirty="0" smtClean="0"/>
                    </a:p>
                  </a:txBody>
                  <a:tcPr anchor="ctr"/>
                </a:tc>
              </a:tr>
              <a:tr h="506682">
                <a:tc>
                  <a:txBody>
                    <a:bodyPr/>
                    <a:lstStyle/>
                    <a:p>
                      <a:r>
                        <a:rPr lang="sk-SK" dirty="0" smtClean="0"/>
                        <a:t>Review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Improvement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Improvement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Renewal</a:t>
                      </a:r>
                      <a:endParaRPr lang="en-GB" dirty="0" smtClean="0"/>
                    </a:p>
                  </a:txBody>
                  <a:tcPr anchor="ctr"/>
                </a:tc>
              </a:tr>
              <a:tr h="598336">
                <a:tc>
                  <a:txBody>
                    <a:bodyPr/>
                    <a:lstStyle/>
                    <a:p>
                      <a:r>
                        <a:rPr lang="sk-SK" dirty="0" smtClean="0"/>
                        <a:t>Communication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Deployment of targets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Tangible message</a:t>
                      </a:r>
                      <a:r>
                        <a:rPr lang="en-GB" dirty="0" smtClean="0"/>
                        <a:t>s</a:t>
                      </a:r>
                    </a:p>
                  </a:txBody>
                  <a:tcPr anchor="ctr"/>
                </a:tc>
              </a:tr>
              <a:tr h="598336">
                <a:tc>
                  <a:txBody>
                    <a:bodyPr/>
                    <a:lstStyle/>
                    <a:p>
                      <a:r>
                        <a:rPr lang="sk-SK" dirty="0" smtClean="0"/>
                        <a:t>Feedback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Top-down</a:t>
                      </a:r>
                      <a:r>
                        <a:rPr lang="sk-SK" baseline="0" dirty="0" smtClean="0"/>
                        <a:t> and bottom-up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Bottom-up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Multiple channels</a:t>
                      </a:r>
                      <a:endParaRPr lang="en-GB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BlokTextu 4"/>
          <p:cNvSpPr txBox="1"/>
          <p:nvPr/>
        </p:nvSpPr>
        <p:spPr>
          <a:xfrm>
            <a:off x="4184981" y="6014900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400" dirty="0" smtClean="0"/>
              <a:t>Source: Tennant &amp; Roberts, 2001</a:t>
            </a:r>
            <a:r>
              <a:rPr lang="en-GB" sz="1400" dirty="0" smtClean="0"/>
              <a:t>; Barry &amp; </a:t>
            </a:r>
            <a:r>
              <a:rPr lang="en-GB" sz="1400" dirty="0" err="1" smtClean="0"/>
              <a:t>Vinh</a:t>
            </a:r>
            <a:r>
              <a:rPr lang="en-GB" sz="1400" dirty="0" smtClean="0"/>
              <a:t>, 2007</a:t>
            </a:r>
            <a:endParaRPr lang="en-US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8" name="Pentagon 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1" name="Pentagon 10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065618700"/>
              </p:ext>
            </p:extLst>
          </p:nvPr>
        </p:nvGraphicFramePr>
        <p:xfrm>
          <a:off x="104257" y="6358397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104257" y="6377338"/>
            <a:ext cx="2406496" cy="420400"/>
            <a:chOff x="0" y="0"/>
            <a:chExt cx="2406496" cy="420400"/>
          </a:xfrm>
        </p:grpSpPr>
        <p:sp>
          <p:nvSpPr>
            <p:cNvPr id="15" name="Pentagon 1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253889" y="6374794"/>
            <a:ext cx="2406496" cy="420400"/>
            <a:chOff x="0" y="0"/>
            <a:chExt cx="2406496" cy="420400"/>
          </a:xfrm>
        </p:grpSpPr>
        <p:sp>
          <p:nvSpPr>
            <p:cNvPr id="18" name="Pentagon 1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425246" y="6374794"/>
            <a:ext cx="2406496" cy="420400"/>
            <a:chOff x="0" y="0"/>
            <a:chExt cx="2406496" cy="420400"/>
          </a:xfrm>
        </p:grpSpPr>
        <p:sp>
          <p:nvSpPr>
            <p:cNvPr id="21" name="Pentagon 20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28376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Direction-Plan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How are we going to do it?</a:t>
            </a:r>
            <a:endParaRPr lang="en-GB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878270991"/>
              </p:ext>
            </p:extLst>
          </p:nvPr>
        </p:nvGraphicFramePr>
        <p:xfrm>
          <a:off x="56444" y="6325525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24" name="Pentagon 23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</p:grpSpPr>
        <p:sp>
          <p:nvSpPr>
            <p:cNvPr id="27" name="Pentagon 26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</p:grpSpPr>
        <p:sp>
          <p:nvSpPr>
            <p:cNvPr id="30" name="Pentagon 2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</p:grpSpPr>
        <p:sp>
          <p:nvSpPr>
            <p:cNvPr id="33" name="Pentagon 3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67462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vision to goals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39527607"/>
              </p:ext>
            </p:extLst>
          </p:nvPr>
        </p:nvGraphicFramePr>
        <p:xfrm>
          <a:off x="564444" y="1199445"/>
          <a:ext cx="8424334" cy="5263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78270991"/>
              </p:ext>
            </p:extLst>
          </p:nvPr>
        </p:nvGraphicFramePr>
        <p:xfrm>
          <a:off x="56444" y="6325525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10" name="Pentagon 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</p:grpSpPr>
        <p:sp>
          <p:nvSpPr>
            <p:cNvPr id="13" name="Pentagon 1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</p:grpSpPr>
        <p:sp>
          <p:nvSpPr>
            <p:cNvPr id="16" name="Pentagon 1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</p:grpSpPr>
        <p:sp>
          <p:nvSpPr>
            <p:cNvPr id="19" name="Pentagon 18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7176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market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Goal: to increase market share by 50% at the end of the 5</a:t>
            </a:r>
            <a:r>
              <a:rPr lang="en-US" baseline="30000" dirty="0" smtClean="0"/>
              <a:t>th</a:t>
            </a:r>
            <a:r>
              <a:rPr lang="en-US" dirty="0" smtClean="0"/>
              <a:t> year</a:t>
            </a:r>
          </a:p>
          <a:p>
            <a:pPr lvl="1"/>
            <a:r>
              <a:rPr lang="en-US" dirty="0"/>
              <a:t>Have better distributing </a:t>
            </a:r>
            <a:r>
              <a:rPr lang="en-US" dirty="0" smtClean="0"/>
              <a:t>channels [Marketing dept.]</a:t>
            </a:r>
          </a:p>
          <a:p>
            <a:pPr lvl="2"/>
            <a:r>
              <a:rPr lang="en-US" dirty="0" smtClean="0"/>
              <a:t>Identify </a:t>
            </a:r>
            <a:r>
              <a:rPr lang="en-US" dirty="0"/>
              <a:t>a distributor by choosing from 5 candidates  within 2 </a:t>
            </a:r>
            <a:r>
              <a:rPr lang="en-US" dirty="0" smtClean="0"/>
              <a:t>months</a:t>
            </a:r>
          </a:p>
          <a:p>
            <a:pPr lvl="1"/>
            <a:r>
              <a:rPr lang="en-US" dirty="0"/>
              <a:t>Better promotion </a:t>
            </a:r>
            <a:r>
              <a:rPr lang="en-US" dirty="0" smtClean="0"/>
              <a:t>strategy</a:t>
            </a:r>
            <a:r>
              <a:rPr lang="en-US" dirty="0"/>
              <a:t> [Marketing dept.]</a:t>
            </a:r>
            <a:endParaRPr lang="en-US" dirty="0" smtClean="0"/>
          </a:p>
          <a:p>
            <a:pPr lvl="2"/>
            <a:r>
              <a:rPr lang="en-US" dirty="0"/>
              <a:t>Identify winning strategies in European market (top 10 companies) and put together a new one in light of best practices, within 3 months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78270991"/>
              </p:ext>
            </p:extLst>
          </p:nvPr>
        </p:nvGraphicFramePr>
        <p:xfrm>
          <a:off x="56444" y="6325525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7" name="Pentagon 6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</p:grpSpPr>
        <p:sp>
          <p:nvSpPr>
            <p:cNvPr id="10" name="Pentagon 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</p:grpSpPr>
        <p:sp>
          <p:nvSpPr>
            <p:cNvPr id="13" name="Pentagon 1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</p:grpSpPr>
        <p:sp>
          <p:nvSpPr>
            <p:cNvPr id="16" name="Pentagon 1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99994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</a:p>
          <a:p>
            <a:r>
              <a:rPr lang="en-US" dirty="0" smtClean="0"/>
              <a:t>Future plans</a:t>
            </a:r>
          </a:p>
          <a:p>
            <a:r>
              <a:rPr lang="en-US" dirty="0" err="1" smtClean="0"/>
              <a:t>Hoshin</a:t>
            </a:r>
            <a:r>
              <a:rPr lang="en-US" dirty="0" smtClean="0"/>
              <a:t> </a:t>
            </a:r>
            <a:r>
              <a:rPr lang="en-US" dirty="0" err="1" smtClean="0"/>
              <a:t>Kanri</a:t>
            </a:r>
            <a:endParaRPr lang="en-US" dirty="0" smtClean="0"/>
          </a:p>
          <a:p>
            <a:r>
              <a:rPr lang="en-US" dirty="0" smtClean="0"/>
              <a:t>Direction - plan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580094" y="46754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AC738C0-56A1-6C43-A380-37D351AC146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-13447" y="4675474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44034707"/>
              </p:ext>
            </p:extLst>
          </p:nvPr>
        </p:nvGraphicFramePr>
        <p:xfrm>
          <a:off x="56444" y="6325525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10" name="Pentagon 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</p:grpSpPr>
        <p:sp>
          <p:nvSpPr>
            <p:cNvPr id="13" name="Pentagon 1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</p:grpSpPr>
        <p:sp>
          <p:nvSpPr>
            <p:cNvPr id="16" name="Pentagon 1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</p:grpSpPr>
        <p:sp>
          <p:nvSpPr>
            <p:cNvPr id="19" name="Pentagon 18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7252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 to increase revenue by  10% every year</a:t>
            </a:r>
          </a:p>
          <a:p>
            <a:pPr lvl="1"/>
            <a:r>
              <a:rPr lang="en-US" dirty="0" smtClean="0"/>
              <a:t>Increasing sales</a:t>
            </a:r>
          </a:p>
          <a:p>
            <a:pPr lvl="2"/>
            <a:r>
              <a:rPr lang="en-US" dirty="0" smtClean="0"/>
              <a:t>Better </a:t>
            </a:r>
            <a:r>
              <a:rPr lang="en-US" dirty="0"/>
              <a:t>understanding of our customers and customer </a:t>
            </a:r>
            <a:r>
              <a:rPr lang="en-US" dirty="0" smtClean="0"/>
              <a:t>needs</a:t>
            </a:r>
            <a:r>
              <a:rPr lang="en-US" dirty="0"/>
              <a:t> [Marketing dept.]</a:t>
            </a:r>
            <a:endParaRPr lang="en-US" dirty="0" smtClean="0"/>
          </a:p>
          <a:p>
            <a:pPr lvl="3"/>
            <a:r>
              <a:rPr lang="en-US" dirty="0"/>
              <a:t>Research European market to identify market segmentation, information and trends, and have a report within 2 </a:t>
            </a:r>
            <a:r>
              <a:rPr lang="en-US" dirty="0" smtClean="0"/>
              <a:t>months</a:t>
            </a:r>
          </a:p>
          <a:p>
            <a:pPr lvl="1">
              <a:buClr>
                <a:srgbClr val="663366">
                  <a:lumMod val="60000"/>
                  <a:lumOff val="40000"/>
                </a:srgbClr>
              </a:buClr>
            </a:pPr>
            <a:r>
              <a:rPr lang="en-US" dirty="0" smtClean="0"/>
              <a:t>Have an aggressive marketing strategy [Marketing dept.]</a:t>
            </a:r>
          </a:p>
          <a:p>
            <a:pPr lvl="1">
              <a:buClr>
                <a:srgbClr val="663366">
                  <a:lumMod val="60000"/>
                  <a:lumOff val="40000"/>
                </a:srgbClr>
              </a:buClr>
            </a:pPr>
            <a:r>
              <a:rPr lang="en-US" dirty="0" smtClean="0"/>
              <a:t>Increase prices by 2.5% upon entering the European market [Finance dept.]</a:t>
            </a:r>
          </a:p>
          <a:p>
            <a:pPr lvl="1">
              <a:buClr>
                <a:srgbClr val="663366">
                  <a:lumMod val="60000"/>
                  <a:lumOff val="40000"/>
                </a:srgbClr>
              </a:buClr>
            </a:pPr>
            <a:r>
              <a:rPr lang="en-US" dirty="0" smtClean="0"/>
              <a:t>Focus innovation and new technology development [Production dept. – R&amp;D]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78270991"/>
              </p:ext>
            </p:extLst>
          </p:nvPr>
        </p:nvGraphicFramePr>
        <p:xfrm>
          <a:off x="56444" y="6325525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6" name="Pentagon 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</p:grpSpPr>
        <p:sp>
          <p:nvSpPr>
            <p:cNvPr id="9" name="Pentagon 8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</p:grpSpPr>
        <p:sp>
          <p:nvSpPr>
            <p:cNvPr id="12" name="Pentagon 11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</p:grpSpPr>
        <p:sp>
          <p:nvSpPr>
            <p:cNvPr id="15" name="Pentagon 1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07274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Increase company efficiency</a:t>
            </a:r>
          </a:p>
          <a:p>
            <a:pPr lvl="1"/>
            <a:r>
              <a:rPr lang="en-US" dirty="0"/>
              <a:t>Buy a new financial package within the next 3 months, with the cost of no more than £5,000 a </a:t>
            </a:r>
            <a:r>
              <a:rPr lang="en-US" dirty="0" smtClean="0"/>
              <a:t>year [Finance dept.]</a:t>
            </a:r>
            <a:endParaRPr lang="en-US" dirty="0"/>
          </a:p>
          <a:p>
            <a:pPr lvl="1"/>
            <a:r>
              <a:rPr lang="en-US" dirty="0" smtClean="0"/>
              <a:t>Manage stock, so 90% of production is sold within two weeks time frame [Marketing dept.]</a:t>
            </a:r>
          </a:p>
          <a:p>
            <a:pPr lvl="1"/>
            <a:r>
              <a:rPr lang="en-US" dirty="0" smtClean="0"/>
              <a:t>Increase productivity by 2% every year [Production dept</a:t>
            </a:r>
            <a:r>
              <a:rPr lang="en-US" dirty="0"/>
              <a:t>.</a:t>
            </a:r>
            <a:r>
              <a:rPr lang="en-US" dirty="0" smtClean="0"/>
              <a:t>]</a:t>
            </a:r>
          </a:p>
          <a:p>
            <a:r>
              <a:rPr lang="en-US" dirty="0" smtClean="0"/>
              <a:t>Change organizational structure [HR dept.]</a:t>
            </a:r>
          </a:p>
          <a:p>
            <a:pPr lvl="1"/>
            <a:r>
              <a:rPr lang="en-US" dirty="0" smtClean="0"/>
              <a:t>Create a cross-departmental team of all directors to promote better communication</a:t>
            </a:r>
          </a:p>
          <a:p>
            <a:pPr lvl="1"/>
            <a:r>
              <a:rPr lang="en-US" dirty="0" smtClean="0"/>
              <a:t>Reduce HR staff to one</a:t>
            </a:r>
          </a:p>
          <a:p>
            <a:pPr lvl="1"/>
            <a:r>
              <a:rPr lang="en-US" dirty="0" smtClean="0"/>
              <a:t>Leisure sales team to include 3 internal &amp; 3 external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78270991"/>
              </p:ext>
            </p:extLst>
          </p:nvPr>
        </p:nvGraphicFramePr>
        <p:xfrm>
          <a:off x="56444" y="6325525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6" name="Pentagon 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</p:grpSpPr>
        <p:sp>
          <p:nvSpPr>
            <p:cNvPr id="9" name="Pentagon 8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</p:grpSpPr>
        <p:sp>
          <p:nvSpPr>
            <p:cNvPr id="12" name="Pentagon 11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</p:grpSpPr>
        <p:sp>
          <p:nvSpPr>
            <p:cNvPr id="15" name="Pentagon 1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68728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err="1"/>
              <a:t>Akao</a:t>
            </a:r>
            <a:r>
              <a:rPr lang="en-GB" dirty="0"/>
              <a:t>, Y., (1991). Hoshin Kanri: Policy Deployment for Successful TQM, Portland, Or: Productivity Press.</a:t>
            </a:r>
          </a:p>
          <a:p>
            <a:r>
              <a:rPr lang="en-GB" dirty="0" smtClean="0"/>
              <a:t>Dale</a:t>
            </a:r>
            <a:r>
              <a:rPr lang="en-GB" dirty="0"/>
              <a:t>, B.G &amp; lee, R.G. (2007). Policy deployment: an examination of the theory. International journal of quality &amp; reliability management, vol. 15 no. 5, 1998, pp. 520-540, © MCB university press, 0265-671X</a:t>
            </a:r>
          </a:p>
          <a:p>
            <a:r>
              <a:rPr lang="en-US" dirty="0" err="1" smtClean="0"/>
              <a:t>Dinesh</a:t>
            </a:r>
            <a:r>
              <a:rPr lang="en-US" dirty="0" smtClean="0"/>
              <a:t>, D. &amp; Palmer, E., (1998). Management by objectives and the Balanced Scorecard: will Rome fall again? </a:t>
            </a:r>
            <a:r>
              <a:rPr lang="en-US" i="1" dirty="0" smtClean="0"/>
              <a:t>Management Decision</a:t>
            </a:r>
            <a:r>
              <a:rPr lang="en-US" dirty="0" smtClean="0"/>
              <a:t>, 36(6), pp.363-369.</a:t>
            </a:r>
          </a:p>
          <a:p>
            <a:r>
              <a:rPr lang="en-US" dirty="0" err="1" smtClean="0"/>
              <a:t>Witcher</a:t>
            </a:r>
            <a:r>
              <a:rPr lang="en-US" dirty="0"/>
              <a:t>, B. &amp; </a:t>
            </a:r>
            <a:r>
              <a:rPr lang="en-US" dirty="0" err="1"/>
              <a:t>Chau</a:t>
            </a:r>
            <a:r>
              <a:rPr lang="en-US" dirty="0"/>
              <a:t>, V.S. (</a:t>
            </a:r>
            <a:r>
              <a:rPr lang="en-US" dirty="0" err="1"/>
              <a:t>n.d.</a:t>
            </a:r>
            <a:r>
              <a:rPr lang="en-US" dirty="0"/>
              <a:t>). What is </a:t>
            </a:r>
            <a:r>
              <a:rPr lang="en-US" dirty="0" err="1"/>
              <a:t>Hoshin</a:t>
            </a:r>
            <a:r>
              <a:rPr lang="en-US" dirty="0"/>
              <a:t> </a:t>
            </a:r>
            <a:r>
              <a:rPr lang="en-US" dirty="0" err="1"/>
              <a:t>Kanri</a:t>
            </a:r>
            <a:r>
              <a:rPr lang="en-US" dirty="0"/>
              <a:t>? Retrieved February 5th 2012, from http://www.uea.ac.uk/%7Emg597/hk.htm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err="1" smtClean="0"/>
              <a:t>Witcher</a:t>
            </a:r>
            <a:r>
              <a:rPr lang="en-GB" dirty="0"/>
              <a:t>, B.J. &amp; </a:t>
            </a:r>
            <a:r>
              <a:rPr lang="en-GB" dirty="0" err="1"/>
              <a:t>Chau</a:t>
            </a:r>
            <a:r>
              <a:rPr lang="en-GB" dirty="0"/>
              <a:t>, V.S., (2007). Balanced scorecard </a:t>
            </a:r>
            <a:r>
              <a:rPr lang="en-GB" dirty="0" smtClean="0"/>
              <a:t>and </a:t>
            </a:r>
            <a:r>
              <a:rPr lang="en-GB" dirty="0" err="1" smtClean="0"/>
              <a:t>hoshin</a:t>
            </a:r>
            <a:r>
              <a:rPr lang="en-GB" dirty="0" smtClean="0"/>
              <a:t> </a:t>
            </a:r>
            <a:r>
              <a:rPr lang="en-GB" dirty="0" err="1" smtClean="0"/>
              <a:t>kanri</a:t>
            </a:r>
            <a:r>
              <a:rPr lang="en-GB" dirty="0" smtClean="0"/>
              <a:t>: </a:t>
            </a:r>
            <a:r>
              <a:rPr lang="en-GB" dirty="0"/>
              <a:t>dynamic capabilities for managing strategic fit. Management Decision, 45(3), </a:t>
            </a:r>
            <a:r>
              <a:rPr lang="en-GB" dirty="0" smtClean="0"/>
              <a:t>pp.518-538</a:t>
            </a:r>
          </a:p>
          <a:p>
            <a:r>
              <a:rPr lang="en-US" dirty="0"/>
              <a:t>Tennant, C., &amp; Roberts, P. (2001). Hoshin Kanri: A tool for strategic policy deployment. </a:t>
            </a:r>
            <a:r>
              <a:rPr lang="en-US" i="1" dirty="0"/>
              <a:t>Knowledge and process management, </a:t>
            </a:r>
            <a:r>
              <a:rPr lang="en-US" i="1" dirty="0" err="1"/>
              <a:t>Vol</a:t>
            </a:r>
            <a:r>
              <a:rPr lang="en-US" i="1" dirty="0"/>
              <a:t> 8, No. 4</a:t>
            </a:r>
            <a:r>
              <a:rPr lang="en-US" dirty="0"/>
              <a:t>, 262-269</a:t>
            </a:r>
            <a:r>
              <a:rPr lang="en-US" dirty="0" smtClean="0"/>
              <a:t>.</a:t>
            </a:r>
          </a:p>
          <a:p>
            <a:r>
              <a:rPr lang="en-US" dirty="0" err="1"/>
              <a:t>Witcher</a:t>
            </a:r>
            <a:r>
              <a:rPr lang="en-US" dirty="0"/>
              <a:t>, B. J., &amp; </a:t>
            </a:r>
            <a:r>
              <a:rPr lang="en-US" dirty="0" err="1"/>
              <a:t>Chau</a:t>
            </a:r>
            <a:r>
              <a:rPr lang="en-US" dirty="0"/>
              <a:t>, V. S. (2007). Balanced scorecard and </a:t>
            </a:r>
            <a:r>
              <a:rPr lang="en-US" dirty="0" err="1"/>
              <a:t>hoshin</a:t>
            </a:r>
            <a:r>
              <a:rPr lang="en-US" dirty="0"/>
              <a:t> </a:t>
            </a:r>
            <a:r>
              <a:rPr lang="en-US" dirty="0" err="1"/>
              <a:t>kanri</a:t>
            </a:r>
            <a:r>
              <a:rPr lang="en-US" dirty="0"/>
              <a:t>: dynamic capabilities for managing strategic fit. </a:t>
            </a:r>
            <a:r>
              <a:rPr lang="en-US" i="1" dirty="0"/>
              <a:t>Management Decision, </a:t>
            </a:r>
            <a:r>
              <a:rPr lang="en-US" i="1" dirty="0" err="1"/>
              <a:t>Vol</a:t>
            </a:r>
            <a:r>
              <a:rPr lang="en-US" i="1" dirty="0"/>
              <a:t> 45. No 3</a:t>
            </a:r>
            <a:r>
              <a:rPr lang="en-US" dirty="0"/>
              <a:t>, 518-538.</a:t>
            </a:r>
            <a:endParaRPr lang="en-GB" dirty="0"/>
          </a:p>
          <a:p>
            <a:endParaRPr lang="en-US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44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Where are we now?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11" name="Pentagon 10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4" name="Pentagon 13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7" name="Pentagon 16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20" name="Pentagon 1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6524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Analysis: Leisure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25979"/>
            <a:ext cx="7556313" cy="4144963"/>
          </a:xfrm>
        </p:spPr>
        <p:txBody>
          <a:bodyPr/>
          <a:lstStyle/>
          <a:p>
            <a:r>
              <a:rPr lang="en-US" dirty="0" err="1" smtClean="0"/>
              <a:t>SeaSpray</a:t>
            </a:r>
            <a:endParaRPr lang="en-US" dirty="0" smtClean="0"/>
          </a:p>
          <a:p>
            <a:pPr lvl="1"/>
            <a:r>
              <a:rPr lang="en-US" sz="2400" dirty="0" smtClean="0"/>
              <a:t>5.5m rigid inflatable boat</a:t>
            </a:r>
          </a:p>
          <a:p>
            <a:pPr lvl="1"/>
            <a:r>
              <a:rPr lang="en-US" sz="2400" dirty="0" smtClean="0"/>
              <a:t>Max engine power 50 horses</a:t>
            </a:r>
          </a:p>
          <a:p>
            <a:pPr lvl="1"/>
            <a:r>
              <a:rPr lang="en-US" sz="2400" dirty="0" smtClean="0"/>
              <a:t>Price </a:t>
            </a:r>
            <a:r>
              <a:rPr lang="en-US" sz="2400" i="1" dirty="0" smtClean="0"/>
              <a:t>£3,500</a:t>
            </a:r>
            <a:endParaRPr lang="en-US" sz="2400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4524261"/>
              </p:ext>
            </p:extLst>
          </p:nvPr>
        </p:nvGraphicFramePr>
        <p:xfrm>
          <a:off x="4816321" y="1262418"/>
          <a:ext cx="3870479" cy="2590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807114"/>
              </p:ext>
            </p:extLst>
          </p:nvPr>
        </p:nvGraphicFramePr>
        <p:xfrm>
          <a:off x="421119" y="3622246"/>
          <a:ext cx="8229600" cy="2907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12" name="Pentagon 11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5" name="Pentagon 1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8" name="Pentagon 1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21" name="Pentagon 20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89370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 Analysis: Rescue/Military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27202"/>
            <a:ext cx="7556313" cy="4144963"/>
          </a:xfrm>
        </p:spPr>
        <p:txBody>
          <a:bodyPr/>
          <a:lstStyle/>
          <a:p>
            <a:r>
              <a:rPr lang="en-US" dirty="0" err="1" smtClean="0"/>
              <a:t>SeaHorse</a:t>
            </a:r>
            <a:endParaRPr lang="en-US" dirty="0" smtClean="0"/>
          </a:p>
          <a:p>
            <a:pPr lvl="1"/>
            <a:r>
              <a:rPr lang="en-US" sz="2400" dirty="0"/>
              <a:t>7</a:t>
            </a:r>
            <a:r>
              <a:rPr lang="en-US" sz="2400" dirty="0" smtClean="0"/>
              <a:t>m rigid inflatable boat</a:t>
            </a:r>
          </a:p>
          <a:p>
            <a:pPr lvl="1"/>
            <a:r>
              <a:rPr lang="en-US" sz="2400" dirty="0" smtClean="0"/>
              <a:t>Max engine power 300 horses</a:t>
            </a:r>
          </a:p>
          <a:p>
            <a:pPr lvl="1"/>
            <a:r>
              <a:rPr lang="en-US" sz="2400" dirty="0" smtClean="0"/>
              <a:t>Price </a:t>
            </a:r>
            <a:r>
              <a:rPr lang="en-US" sz="2400" i="1" dirty="0" smtClean="0"/>
              <a:t>£14,900</a:t>
            </a:r>
            <a:endParaRPr lang="en-US" sz="2400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737931"/>
              </p:ext>
            </p:extLst>
          </p:nvPr>
        </p:nvGraphicFramePr>
        <p:xfrm>
          <a:off x="457200" y="3457487"/>
          <a:ext cx="8229600" cy="2973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896115"/>
              </p:ext>
            </p:extLst>
          </p:nvPr>
        </p:nvGraphicFramePr>
        <p:xfrm>
          <a:off x="4909617" y="1346202"/>
          <a:ext cx="3777183" cy="2478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25" name="Pentagon 2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28" name="Pentagon 2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31" name="Pentagon 30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34" name="Pentagon 33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81670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Competition</a:t>
            </a:r>
          </a:p>
          <a:p>
            <a:pPr lvl="1"/>
            <a:r>
              <a:rPr lang="en-US" dirty="0" smtClean="0"/>
              <a:t>Major producers: Surf ZA &amp; Hagen</a:t>
            </a:r>
          </a:p>
          <a:p>
            <a:pPr lvl="1"/>
            <a:r>
              <a:rPr lang="en-US" dirty="0" smtClean="0"/>
              <a:t>Market growth:</a:t>
            </a:r>
          </a:p>
          <a:p>
            <a:pPr lvl="2"/>
            <a:r>
              <a:rPr lang="en-US" dirty="0" smtClean="0"/>
              <a:t>Leisure market 6% (steadily)</a:t>
            </a:r>
          </a:p>
          <a:p>
            <a:pPr lvl="2"/>
            <a:r>
              <a:rPr lang="en-US" dirty="0" smtClean="0"/>
              <a:t>Rescue/military market is stagnant</a:t>
            </a:r>
          </a:p>
          <a:p>
            <a:r>
              <a:rPr lang="en-US" dirty="0" smtClean="0"/>
              <a:t>Pricing</a:t>
            </a:r>
          </a:p>
          <a:p>
            <a:pPr lvl="2"/>
            <a:r>
              <a:rPr lang="en-US" dirty="0" smtClean="0"/>
              <a:t>UK prices reduced</a:t>
            </a:r>
          </a:p>
          <a:p>
            <a:pPr lvl="2"/>
            <a:r>
              <a:rPr lang="en-US" dirty="0" smtClean="0"/>
              <a:t>Europe steady price increase</a:t>
            </a:r>
          </a:p>
          <a:p>
            <a:pPr lvl="2"/>
            <a:r>
              <a:rPr lang="en-US" dirty="0" smtClean="0"/>
              <a:t>US prices stabilized</a:t>
            </a:r>
          </a:p>
          <a:p>
            <a:r>
              <a:rPr lang="en-US" dirty="0" smtClean="0"/>
              <a:t>Future trends</a:t>
            </a:r>
          </a:p>
          <a:p>
            <a:pPr lvl="1"/>
            <a:r>
              <a:rPr lang="en-US" dirty="0" smtClean="0"/>
              <a:t>Leisure sector will continue to grow</a:t>
            </a:r>
          </a:p>
          <a:p>
            <a:pPr lvl="1"/>
            <a:r>
              <a:rPr lang="en-US" dirty="0" smtClean="0"/>
              <a:t>Rescue/military sector will continue to experience problems, then change within two years</a:t>
            </a:r>
          </a:p>
          <a:p>
            <a:pPr lvl="1"/>
            <a:r>
              <a:rPr lang="en-US" dirty="0" smtClean="0"/>
              <a:t>Rigid safety standards across Europe to match UK &amp; US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3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0" y="2089150"/>
            <a:ext cx="2540000" cy="13335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6" name="Pentagon 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9" name="Pentagon 8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2" name="Pentagon 11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5" name="Pentagon 14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8" name="Pentagon 17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48663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7008001"/>
              </p:ext>
            </p:extLst>
          </p:nvPr>
        </p:nvGraphicFramePr>
        <p:xfrm>
          <a:off x="858982" y="1417638"/>
          <a:ext cx="8077200" cy="3306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9382" y="5107448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Profits have reduced on a yearly basis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Indications of Inefficiency – rising closing stock values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Suggesting improper production planning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Weak communication links in Marketing, Production and Supply - areas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7" name="Pentagon 6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10" name="Pentagon 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3" name="Pentagon 1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6" name="Pentagon 1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9" name="Pentagon 18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20554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</a:t>
            </a:r>
            <a:r>
              <a:rPr lang="en-US" dirty="0" smtClean="0"/>
              <a:t>Analysis (</a:t>
            </a:r>
            <a:r>
              <a:rPr lang="en-US" dirty="0" err="1" smtClean="0"/>
              <a:t>cntd</a:t>
            </a:r>
            <a:r>
              <a:rPr lang="en-US" dirty="0" smtClean="0"/>
              <a:t>.)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7008001"/>
              </p:ext>
            </p:extLst>
          </p:nvPr>
        </p:nvGraphicFramePr>
        <p:xfrm>
          <a:off x="457200" y="1052944"/>
          <a:ext cx="8229602" cy="3823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9382" y="5107448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Decreasing Capital Efficiency despite growing Share Capital &amp; Reserves</a:t>
            </a:r>
          </a:p>
          <a:p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7" name="Pentagon 6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6444" y="6344466"/>
            <a:ext cx="2406496" cy="420400"/>
            <a:chOff x="0" y="0"/>
            <a:chExt cx="2406496" cy="420400"/>
          </a:xfrm>
        </p:grpSpPr>
        <p:sp>
          <p:nvSpPr>
            <p:cNvPr id="10" name="Pentagon 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235958" y="6341922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3" name="Pentagon 12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6" name="Pentagon 15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9" name="Pentagon 18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Future plans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Where do we want to be in the five years?</a:t>
            </a:r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4482020" y="6356863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37" name="Pentagon 36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err="1" smtClean="0"/>
                <a:t>Hoshin</a:t>
              </a:r>
              <a:r>
                <a:rPr lang="en-US" sz="2000" kern="1200" dirty="0" smtClean="0"/>
                <a:t> </a:t>
              </a:r>
              <a:r>
                <a:rPr lang="en-US" sz="2000" kern="1200" dirty="0" err="1" smtClean="0"/>
                <a:t>Kanri</a:t>
              </a:r>
              <a:endParaRPr lang="en-US" sz="2000" kern="12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661534" y="6354319"/>
            <a:ext cx="2406496" cy="420400"/>
            <a:chOff x="0" y="0"/>
            <a:chExt cx="2406496" cy="420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40" name="Pentagon 3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Direction - plan</a:t>
              </a:r>
              <a:endParaRPr lang="en-US" sz="2000" kern="1200" dirty="0"/>
            </a:p>
          </p:txBody>
        </p:sp>
      </p:grpSp>
      <p:graphicFrame>
        <p:nvGraphicFramePr>
          <p:cNvPr id="55" name="Diagram 54"/>
          <p:cNvGraphicFramePr/>
          <p:nvPr>
            <p:extLst>
              <p:ext uri="{D42A27DB-BD31-4B8C-83A1-F6EECF244321}">
                <p14:modId xmlns:p14="http://schemas.microsoft.com/office/powerpoint/2010/main" val="1332617768"/>
              </p:ext>
            </p:extLst>
          </p:nvPr>
        </p:nvGraphicFramePr>
        <p:xfrm>
          <a:off x="104257" y="6358397"/>
          <a:ext cx="2408849" cy="42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6" name="Group 55"/>
          <p:cNvGrpSpPr/>
          <p:nvPr/>
        </p:nvGrpSpPr>
        <p:grpSpPr>
          <a:xfrm>
            <a:off x="104257" y="6377338"/>
            <a:ext cx="2406496" cy="420400"/>
            <a:chOff x="0" y="0"/>
            <a:chExt cx="2406496" cy="420400"/>
          </a:xfrm>
        </p:grpSpPr>
        <p:sp>
          <p:nvSpPr>
            <p:cNvPr id="57" name="Pentagon 56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Current situation</a:t>
              </a:r>
              <a:endParaRPr lang="en-US" sz="2000" kern="1200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253889" y="6374794"/>
            <a:ext cx="2406496" cy="420400"/>
            <a:chOff x="0" y="0"/>
            <a:chExt cx="2406496" cy="420400"/>
          </a:xfrm>
        </p:grpSpPr>
        <p:sp>
          <p:nvSpPr>
            <p:cNvPr id="60" name="Pentagon 59"/>
            <p:cNvSpPr/>
            <p:nvPr/>
          </p:nvSpPr>
          <p:spPr>
            <a:xfrm>
              <a:off x="0" y="0"/>
              <a:ext cx="2406496" cy="420400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Pentagon 4"/>
            <p:cNvSpPr/>
            <p:nvPr/>
          </p:nvSpPr>
          <p:spPr>
            <a:xfrm>
              <a:off x="0" y="0"/>
              <a:ext cx="2301396" cy="42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Future plans</a:t>
              </a:r>
              <a:endParaRPr lang="en-US" sz="2000" kern="12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dvantage">
    <a:dk1>
      <a:sysClr val="windowText" lastClr="000000"/>
    </a:dk1>
    <a:lt1>
      <a:sysClr val="window" lastClr="FFFFFF"/>
    </a:lt1>
    <a:dk2>
      <a:srgbClr val="2B142D"/>
    </a:dk2>
    <a:lt2>
      <a:srgbClr val="C3AFCC"/>
    </a:lt2>
    <a:accent1>
      <a:srgbClr val="663366"/>
    </a:accent1>
    <a:accent2>
      <a:srgbClr val="330F42"/>
    </a:accent2>
    <a:accent3>
      <a:srgbClr val="666699"/>
    </a:accent3>
    <a:accent4>
      <a:srgbClr val="999966"/>
    </a:accent4>
    <a:accent5>
      <a:srgbClr val="F7901E"/>
    </a:accent5>
    <a:accent6>
      <a:srgbClr val="A3A101"/>
    </a:accent6>
    <a:hlink>
      <a:srgbClr val="BC5FBC"/>
    </a:hlink>
    <a:folHlink>
      <a:srgbClr val="9775A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</TotalTime>
  <Words>1426</Words>
  <Application>Microsoft Macintosh PowerPoint</Application>
  <PresentationFormat>On-screen Show (4:3)</PresentationFormat>
  <Paragraphs>260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Advantage</vt:lpstr>
      <vt:lpstr>Winning Strategies  (Part 1)</vt:lpstr>
      <vt:lpstr>Outline</vt:lpstr>
      <vt:lpstr>Current situation</vt:lpstr>
      <vt:lpstr>Product Analysis: Leisure Sector</vt:lpstr>
      <vt:lpstr>Product Analysis: Rescue/Military Sector</vt:lpstr>
      <vt:lpstr>Market Research</vt:lpstr>
      <vt:lpstr>Financial Analysis</vt:lpstr>
      <vt:lpstr>Financial Analysis (cntd.)</vt:lpstr>
      <vt:lpstr>Future plans</vt:lpstr>
      <vt:lpstr>Vision</vt:lpstr>
      <vt:lpstr>Brief outline: Definition of Hoshin Kanri</vt:lpstr>
      <vt:lpstr>Brief outline: Importance of Hoshin Kanri</vt:lpstr>
      <vt:lpstr>Brief outline: Levels of involvement</vt:lpstr>
      <vt:lpstr>Pros of Hoshin Kanri</vt:lpstr>
      <vt:lpstr>Cons of Hoshin Kanri</vt:lpstr>
      <vt:lpstr>Comparison of deployment approaches</vt:lpstr>
      <vt:lpstr>Direction-Plan</vt:lpstr>
      <vt:lpstr>From vision to goals</vt:lpstr>
      <vt:lpstr>Increase market share</vt:lpstr>
      <vt:lpstr>Increase revenue</vt:lpstr>
      <vt:lpstr>Increase efficiency</vt:lpstr>
      <vt:lpstr>references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Waseem Sandouk</dc:creator>
  <cp:lastModifiedBy>Mohammad Waseem Sandouk</cp:lastModifiedBy>
  <cp:revision>78</cp:revision>
  <dcterms:created xsi:type="dcterms:W3CDTF">2012-02-03T16:58:39Z</dcterms:created>
  <dcterms:modified xsi:type="dcterms:W3CDTF">2012-02-07T10:24:09Z</dcterms:modified>
</cp:coreProperties>
</file>