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4" r:id="rId4"/>
    <p:sldId id="265" r:id="rId5"/>
    <p:sldId id="278" r:id="rId6"/>
    <p:sldId id="258" r:id="rId7"/>
    <p:sldId id="261" r:id="rId8"/>
    <p:sldId id="259" r:id="rId9"/>
    <p:sldId id="263" r:id="rId10"/>
    <p:sldId id="267" r:id="rId11"/>
    <p:sldId id="268" r:id="rId12"/>
    <p:sldId id="269" r:id="rId13"/>
    <p:sldId id="276" r:id="rId14"/>
    <p:sldId id="270" r:id="rId15"/>
    <p:sldId id="271" r:id="rId16"/>
    <p:sldId id="273" r:id="rId17"/>
    <p:sldId id="274" r:id="rId18"/>
    <p:sldId id="272" r:id="rId19"/>
    <p:sldId id="277"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0" d="100"/>
          <a:sy n="100" d="100"/>
        </p:scale>
        <p:origin x="-1888"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8E67DD9-4B0A-5E4E-B63D-6744E4425A47}" type="datetimeFigureOut">
              <a:rPr lang="en-US" smtClean="0"/>
              <a:t>08/02/12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484D37-D0EB-8D4A-9A7E-632CEC90A1DC}" type="slidenum">
              <a:rPr lang="en-US" smtClean="0"/>
              <a:t>‹#›</a:t>
            </a:fld>
            <a:endParaRPr lang="en-US"/>
          </a:p>
        </p:txBody>
      </p:sp>
    </p:spTree>
    <p:extLst>
      <p:ext uri="{BB962C8B-B14F-4D97-AF65-F5344CB8AC3E}">
        <p14:creationId xmlns:p14="http://schemas.microsoft.com/office/powerpoint/2010/main" val="2459041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67DD9-4B0A-5E4E-B63D-6744E4425A47}" type="datetimeFigureOut">
              <a:rPr lang="en-US" smtClean="0"/>
              <a:t>08/02/12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484D37-D0EB-8D4A-9A7E-632CEC90A1DC}" type="slidenum">
              <a:rPr lang="en-US" smtClean="0"/>
              <a:t>‹#›</a:t>
            </a:fld>
            <a:endParaRPr lang="en-US"/>
          </a:p>
        </p:txBody>
      </p:sp>
    </p:spTree>
    <p:extLst>
      <p:ext uri="{BB962C8B-B14F-4D97-AF65-F5344CB8AC3E}">
        <p14:creationId xmlns:p14="http://schemas.microsoft.com/office/powerpoint/2010/main" val="1640042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67DD9-4B0A-5E4E-B63D-6744E4425A47}" type="datetimeFigureOut">
              <a:rPr lang="en-US" smtClean="0"/>
              <a:t>08/02/12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484D37-D0EB-8D4A-9A7E-632CEC90A1DC}" type="slidenum">
              <a:rPr lang="en-US" smtClean="0"/>
              <a:t>‹#›</a:t>
            </a:fld>
            <a:endParaRPr lang="en-US"/>
          </a:p>
        </p:txBody>
      </p:sp>
    </p:spTree>
    <p:extLst>
      <p:ext uri="{BB962C8B-B14F-4D97-AF65-F5344CB8AC3E}">
        <p14:creationId xmlns:p14="http://schemas.microsoft.com/office/powerpoint/2010/main" val="89155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67DD9-4B0A-5E4E-B63D-6744E4425A47}" type="datetimeFigureOut">
              <a:rPr lang="en-US" smtClean="0"/>
              <a:t>08/02/12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484D37-D0EB-8D4A-9A7E-632CEC90A1DC}" type="slidenum">
              <a:rPr lang="en-US" smtClean="0"/>
              <a:t>‹#›</a:t>
            </a:fld>
            <a:endParaRPr lang="en-US"/>
          </a:p>
        </p:txBody>
      </p:sp>
    </p:spTree>
    <p:extLst>
      <p:ext uri="{BB962C8B-B14F-4D97-AF65-F5344CB8AC3E}">
        <p14:creationId xmlns:p14="http://schemas.microsoft.com/office/powerpoint/2010/main" val="3094569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E67DD9-4B0A-5E4E-B63D-6744E4425A47}" type="datetimeFigureOut">
              <a:rPr lang="en-US" smtClean="0"/>
              <a:t>08/02/12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484D37-D0EB-8D4A-9A7E-632CEC90A1DC}" type="slidenum">
              <a:rPr lang="en-US" smtClean="0"/>
              <a:t>‹#›</a:t>
            </a:fld>
            <a:endParaRPr lang="en-US"/>
          </a:p>
        </p:txBody>
      </p:sp>
    </p:spTree>
    <p:extLst>
      <p:ext uri="{BB962C8B-B14F-4D97-AF65-F5344CB8AC3E}">
        <p14:creationId xmlns:p14="http://schemas.microsoft.com/office/powerpoint/2010/main" val="1884475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8E67DD9-4B0A-5E4E-B63D-6744E4425A47}" type="datetimeFigureOut">
              <a:rPr lang="en-US" smtClean="0"/>
              <a:t>08/02/12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484D37-D0EB-8D4A-9A7E-632CEC90A1DC}" type="slidenum">
              <a:rPr lang="en-US" smtClean="0"/>
              <a:t>‹#›</a:t>
            </a:fld>
            <a:endParaRPr lang="en-US"/>
          </a:p>
        </p:txBody>
      </p:sp>
    </p:spTree>
    <p:extLst>
      <p:ext uri="{BB962C8B-B14F-4D97-AF65-F5344CB8AC3E}">
        <p14:creationId xmlns:p14="http://schemas.microsoft.com/office/powerpoint/2010/main" val="1206347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8E67DD9-4B0A-5E4E-B63D-6744E4425A47}" type="datetimeFigureOut">
              <a:rPr lang="en-US" smtClean="0"/>
              <a:t>08/02/12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484D37-D0EB-8D4A-9A7E-632CEC90A1DC}" type="slidenum">
              <a:rPr lang="en-US" smtClean="0"/>
              <a:t>‹#›</a:t>
            </a:fld>
            <a:endParaRPr lang="en-US"/>
          </a:p>
        </p:txBody>
      </p:sp>
    </p:spTree>
    <p:extLst>
      <p:ext uri="{BB962C8B-B14F-4D97-AF65-F5344CB8AC3E}">
        <p14:creationId xmlns:p14="http://schemas.microsoft.com/office/powerpoint/2010/main" val="2353746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E67DD9-4B0A-5E4E-B63D-6744E4425A47}" type="datetimeFigureOut">
              <a:rPr lang="en-US" smtClean="0"/>
              <a:t>08/02/12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484D37-D0EB-8D4A-9A7E-632CEC90A1DC}" type="slidenum">
              <a:rPr lang="en-US" smtClean="0"/>
              <a:t>‹#›</a:t>
            </a:fld>
            <a:endParaRPr lang="en-US"/>
          </a:p>
        </p:txBody>
      </p:sp>
    </p:spTree>
    <p:extLst>
      <p:ext uri="{BB962C8B-B14F-4D97-AF65-F5344CB8AC3E}">
        <p14:creationId xmlns:p14="http://schemas.microsoft.com/office/powerpoint/2010/main" val="345997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E67DD9-4B0A-5E4E-B63D-6744E4425A47}" type="datetimeFigureOut">
              <a:rPr lang="en-US" smtClean="0"/>
              <a:t>08/02/12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484D37-D0EB-8D4A-9A7E-632CEC90A1DC}" type="slidenum">
              <a:rPr lang="en-US" smtClean="0"/>
              <a:t>‹#›</a:t>
            </a:fld>
            <a:endParaRPr lang="en-US"/>
          </a:p>
        </p:txBody>
      </p:sp>
    </p:spTree>
    <p:extLst>
      <p:ext uri="{BB962C8B-B14F-4D97-AF65-F5344CB8AC3E}">
        <p14:creationId xmlns:p14="http://schemas.microsoft.com/office/powerpoint/2010/main" val="1092825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E67DD9-4B0A-5E4E-B63D-6744E4425A47}" type="datetimeFigureOut">
              <a:rPr lang="en-US" smtClean="0"/>
              <a:t>08/02/12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484D37-D0EB-8D4A-9A7E-632CEC90A1DC}" type="slidenum">
              <a:rPr lang="en-US" smtClean="0"/>
              <a:t>‹#›</a:t>
            </a:fld>
            <a:endParaRPr lang="en-US"/>
          </a:p>
        </p:txBody>
      </p:sp>
    </p:spTree>
    <p:extLst>
      <p:ext uri="{BB962C8B-B14F-4D97-AF65-F5344CB8AC3E}">
        <p14:creationId xmlns:p14="http://schemas.microsoft.com/office/powerpoint/2010/main" val="4136876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E67DD9-4B0A-5E4E-B63D-6744E4425A47}" type="datetimeFigureOut">
              <a:rPr lang="en-US" smtClean="0"/>
              <a:t>08/02/12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484D37-D0EB-8D4A-9A7E-632CEC90A1DC}" type="slidenum">
              <a:rPr lang="en-US" smtClean="0"/>
              <a:t>‹#›</a:t>
            </a:fld>
            <a:endParaRPr lang="en-US"/>
          </a:p>
        </p:txBody>
      </p:sp>
    </p:spTree>
    <p:extLst>
      <p:ext uri="{BB962C8B-B14F-4D97-AF65-F5344CB8AC3E}">
        <p14:creationId xmlns:p14="http://schemas.microsoft.com/office/powerpoint/2010/main" val="263210295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E67DD9-4B0A-5E4E-B63D-6744E4425A47}" type="datetimeFigureOut">
              <a:rPr lang="en-US" smtClean="0"/>
              <a:t>08/02/12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484D37-D0EB-8D4A-9A7E-632CEC90A1DC}" type="slidenum">
              <a:rPr lang="en-US" smtClean="0"/>
              <a:t>‹#›</a:t>
            </a:fld>
            <a:endParaRPr lang="en-US"/>
          </a:p>
        </p:txBody>
      </p:sp>
    </p:spTree>
    <p:extLst>
      <p:ext uri="{BB962C8B-B14F-4D97-AF65-F5344CB8AC3E}">
        <p14:creationId xmlns:p14="http://schemas.microsoft.com/office/powerpoint/2010/main" val="17704682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lideshare.net/wsalahz/bell-curve-213"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B4 Presentation</a:t>
            </a:r>
            <a:endParaRPr lang="en-US" dirty="0"/>
          </a:p>
        </p:txBody>
      </p:sp>
      <p:sp>
        <p:nvSpPr>
          <p:cNvPr id="3" name="Subtitle 2"/>
          <p:cNvSpPr>
            <a:spLocks noGrp="1"/>
          </p:cNvSpPr>
          <p:nvPr>
            <p:ph type="subTitle" idx="1"/>
          </p:nvPr>
        </p:nvSpPr>
        <p:spPr/>
        <p:txBody>
          <a:bodyPr/>
          <a:lstStyle/>
          <a:p>
            <a:r>
              <a:rPr lang="en-US" dirty="0" smtClean="0"/>
              <a:t>Welch’s PA System</a:t>
            </a:r>
            <a:endParaRPr lang="en-US" dirty="0"/>
          </a:p>
        </p:txBody>
      </p:sp>
    </p:spTree>
    <p:extLst>
      <p:ext uri="{BB962C8B-B14F-4D97-AF65-F5344CB8AC3E}">
        <p14:creationId xmlns:p14="http://schemas.microsoft.com/office/powerpoint/2010/main" val="1953925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PSYCHOLOGY</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Involves interaction with the people to understand them so as to motivate them to work towards the betterment of the system as a whole.</a:t>
            </a:r>
          </a:p>
          <a:p>
            <a:pPr marL="0" indent="0">
              <a:buNone/>
            </a:pPr>
            <a:endParaRPr lang="en-US" dirty="0" smtClean="0"/>
          </a:p>
          <a:p>
            <a:r>
              <a:rPr lang="en-US" dirty="0" smtClean="0"/>
              <a:t>However, Jack Welch’s policy undermines the idea of motivation for </a:t>
            </a:r>
            <a:r>
              <a:rPr lang="en-US" smtClean="0"/>
              <a:t>the system </a:t>
            </a:r>
            <a:r>
              <a:rPr lang="en-US" dirty="0" smtClean="0"/>
              <a:t>as people start to work for individual recognition</a:t>
            </a:r>
            <a:r>
              <a:rPr lang="en-US" dirty="0"/>
              <a:t> </a:t>
            </a:r>
            <a:r>
              <a:rPr lang="en-US" dirty="0" smtClean="0"/>
              <a:t>and not because they are motivated to contribute positively towards the system</a:t>
            </a:r>
          </a:p>
          <a:p>
            <a:r>
              <a:rPr lang="en-US" dirty="0" smtClean="0"/>
              <a:t>This can have a negative impact on their behavior towards their job and colleagues, in addition, it does not encourage co-operation amongst team members.</a:t>
            </a:r>
          </a:p>
          <a:p>
            <a:r>
              <a:rPr lang="en-US" dirty="0" smtClean="0"/>
              <a:t>So, in essence, it draws them away from the idea of working towards the betterment of the system as a whole and shift their focus towards individual perfection. </a:t>
            </a:r>
            <a:endParaRPr lang="en-US" dirty="0"/>
          </a:p>
        </p:txBody>
      </p:sp>
    </p:spTree>
    <p:extLst>
      <p:ext uri="{BB962C8B-B14F-4D97-AF65-F5344CB8AC3E}">
        <p14:creationId xmlns:p14="http://schemas.microsoft.com/office/powerpoint/2010/main" val="170207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APPRECIATION OF A SYSTEM</a:t>
            </a:r>
            <a:endParaRPr lang="en-US" b="1"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Involves understanding how the different components of a system fit together and  specifies that components should not compete with one another</a:t>
            </a:r>
          </a:p>
          <a:p>
            <a:pPr marL="0" indent="0">
              <a:buNone/>
            </a:pPr>
            <a:endParaRPr lang="en-US" dirty="0" smtClean="0"/>
          </a:p>
          <a:p>
            <a:r>
              <a:rPr lang="en-US" dirty="0" smtClean="0"/>
              <a:t>Jack Welch’s policy results in the opposite-people feel pressured to behave in a competitive manner to be at top or just to avoid the sack</a:t>
            </a:r>
          </a:p>
          <a:p>
            <a:r>
              <a:rPr lang="en-US" dirty="0"/>
              <a:t>So, this policy really does not allow the people to </a:t>
            </a:r>
            <a:r>
              <a:rPr lang="en-US" dirty="0" smtClean="0"/>
              <a:t>get a holistic view </a:t>
            </a:r>
            <a:r>
              <a:rPr lang="en-US" dirty="0"/>
              <a:t>of the </a:t>
            </a:r>
            <a:r>
              <a:rPr lang="en-US" dirty="0" smtClean="0"/>
              <a:t>system and appreciate that each component should collaborate and not be in competition against the other. </a:t>
            </a:r>
          </a:p>
          <a:p>
            <a:r>
              <a:rPr lang="en-US" dirty="0" smtClean="0"/>
              <a:t>It is illogical as the very thing this policy was employed was to get the best results out of people for the organization, however, it may maximize individual’s productivity but not necessarily the organization’s</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40901486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THEORY OF VARIATION</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This suggests that it is important to identify the causes of variation- whether it is common cause or a special cause.</a:t>
            </a:r>
          </a:p>
          <a:p>
            <a:pPr marL="0" indent="0">
              <a:buNone/>
            </a:pPr>
            <a:endParaRPr lang="en-US" dirty="0" smtClean="0"/>
          </a:p>
          <a:p>
            <a:r>
              <a:rPr lang="en-US" dirty="0" smtClean="0"/>
              <a:t>Jack Welch’s policy suggests sacking the bottom 10% of employees in terms of productivity. </a:t>
            </a:r>
          </a:p>
          <a:p>
            <a:r>
              <a:rPr lang="en-US" dirty="0" smtClean="0"/>
              <a:t>However, it fails to consider the effect of variation on organizational output/performance.</a:t>
            </a:r>
          </a:p>
          <a:p>
            <a:r>
              <a:rPr lang="en-US" dirty="0" smtClean="0"/>
              <a:t>It may be the case that these employees have been the victims of common cause variations in the production process, and they did not work less or give less of an effort towards the organization. </a:t>
            </a:r>
          </a:p>
          <a:p>
            <a:r>
              <a:rPr lang="en-US" dirty="0"/>
              <a:t>T</a:t>
            </a:r>
            <a:r>
              <a:rPr lang="en-US" dirty="0" smtClean="0"/>
              <a:t>his can also affect the  other employees negatively </a:t>
            </a:r>
            <a:endParaRPr lang="en-US" dirty="0"/>
          </a:p>
        </p:txBody>
      </p:sp>
    </p:spTree>
    <p:extLst>
      <p:ext uri="{BB962C8B-B14F-4D97-AF65-F5344CB8AC3E}">
        <p14:creationId xmlns:p14="http://schemas.microsoft.com/office/powerpoint/2010/main" val="23393254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Deming's 14 Principles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management philosophy of W.E. Deming’s is summarized in 14 main points</a:t>
            </a:r>
          </a:p>
          <a:p>
            <a:r>
              <a:rPr lang="en-US" smtClean="0"/>
              <a:t>A </a:t>
            </a:r>
            <a:r>
              <a:rPr lang="en-US" smtClean="0"/>
              <a:t>number</a:t>
            </a:r>
            <a:r>
              <a:rPr lang="en-US" smtClean="0"/>
              <a:t> </a:t>
            </a:r>
            <a:r>
              <a:rPr lang="en-US" dirty="0" smtClean="0"/>
              <a:t>of these points also serve to address the issue of the Vitality/Bell Curve performance appraisal system</a:t>
            </a:r>
          </a:p>
          <a:p>
            <a:r>
              <a:rPr lang="en-US" dirty="0" smtClean="0"/>
              <a:t>They include the following:</a:t>
            </a:r>
          </a:p>
          <a:p>
            <a:pPr marL="0" indent="0">
              <a:buNone/>
            </a:pPr>
            <a:r>
              <a:rPr lang="en-US" dirty="0" smtClean="0"/>
              <a:t>	-Drive </a:t>
            </a:r>
            <a:r>
              <a:rPr lang="en-US" dirty="0"/>
              <a:t>Out Fear</a:t>
            </a:r>
          </a:p>
          <a:p>
            <a:pPr marL="0" indent="0">
              <a:buNone/>
            </a:pPr>
            <a:r>
              <a:rPr lang="en-US" dirty="0" smtClean="0"/>
              <a:t>	-Remove </a:t>
            </a:r>
            <a:r>
              <a:rPr lang="en-US" dirty="0"/>
              <a:t>Barriers that Deny People Pride of </a:t>
            </a:r>
            <a:r>
              <a:rPr lang="en-US" dirty="0" smtClean="0"/>
              <a:t>                    Workmanship</a:t>
            </a:r>
          </a:p>
          <a:p>
            <a:pPr marL="0" indent="0">
              <a:buNone/>
            </a:pPr>
            <a:r>
              <a:rPr lang="en-US" dirty="0"/>
              <a:t> </a:t>
            </a:r>
            <a:r>
              <a:rPr lang="en-US" dirty="0" smtClean="0"/>
              <a:t>    - </a:t>
            </a:r>
            <a:r>
              <a:rPr lang="en-US" dirty="0"/>
              <a:t>Adopt and institute </a:t>
            </a:r>
            <a:r>
              <a:rPr lang="en-US" dirty="0" smtClean="0"/>
              <a:t>leadership</a:t>
            </a:r>
          </a:p>
          <a:p>
            <a:pPr marL="0" indent="0">
              <a:buNone/>
            </a:pPr>
            <a:r>
              <a:rPr lang="en-US" dirty="0"/>
              <a:t> </a:t>
            </a:r>
            <a:r>
              <a:rPr lang="en-US" dirty="0" smtClean="0"/>
              <a:t>    - </a:t>
            </a:r>
            <a:r>
              <a:rPr lang="en-US" dirty="0"/>
              <a:t>Eliminate numerical quotas for the workforce and numerical goals for </a:t>
            </a:r>
            <a:r>
              <a:rPr lang="en-US" dirty="0" smtClean="0"/>
              <a:t>management</a:t>
            </a:r>
            <a:endParaRPr lang="en-US" dirty="0"/>
          </a:p>
          <a:p>
            <a:endParaRPr lang="en-US" dirty="0" smtClean="0"/>
          </a:p>
          <a:p>
            <a:endParaRPr lang="en-US" dirty="0" smtClean="0"/>
          </a:p>
          <a:p>
            <a:endParaRPr lang="en-US" dirty="0" smtClean="0"/>
          </a:p>
          <a:p>
            <a:pPr marL="0" indent="0">
              <a:buNone/>
            </a:pPr>
            <a:endParaRPr lang="en-US" dirty="0" smtClean="0"/>
          </a:p>
          <a:p>
            <a:endParaRPr lang="en-US" dirty="0"/>
          </a:p>
        </p:txBody>
      </p:sp>
    </p:spTree>
    <p:extLst>
      <p:ext uri="{BB962C8B-B14F-4D97-AF65-F5344CB8AC3E}">
        <p14:creationId xmlns:p14="http://schemas.microsoft.com/office/powerpoint/2010/main" val="38689577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Drive out </a:t>
            </a:r>
            <a:r>
              <a:rPr lang="en-US" dirty="0" smtClean="0"/>
              <a:t>fear</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One of Deming’s 14 points for management suggests that it is important to drive out fear from the employees in order to get the maximum out from them from an organization’s perspective. </a:t>
            </a:r>
          </a:p>
          <a:p>
            <a:endParaRPr lang="en-US" dirty="0"/>
          </a:p>
          <a:p>
            <a:r>
              <a:rPr lang="en-US" dirty="0" smtClean="0"/>
              <a:t>Jack Welch’s policy would work to instill fear amongst the employees. They would be afraid to take risks and experiment, thus, preventing potential </a:t>
            </a:r>
            <a:r>
              <a:rPr lang="en-US" dirty="0" smtClean="0"/>
              <a:t>breakthrough opportunities </a:t>
            </a:r>
            <a:r>
              <a:rPr lang="en-US" dirty="0" smtClean="0"/>
              <a:t>for the organization. </a:t>
            </a:r>
          </a:p>
          <a:p>
            <a:r>
              <a:rPr lang="en-US" dirty="0" smtClean="0"/>
              <a:t>Fear of losing their jobs would be always at the top of their mind, thus, possibly leading them to hide their mistakes. This may turn prove fatal in the long term</a:t>
            </a:r>
            <a:r>
              <a:rPr lang="en-US" dirty="0"/>
              <a:t> </a:t>
            </a:r>
            <a:r>
              <a:rPr lang="en-US" dirty="0" smtClean="0"/>
              <a:t>if their mistakes are </a:t>
            </a:r>
            <a:r>
              <a:rPr lang="en-US" dirty="0"/>
              <a:t>not </a:t>
            </a:r>
            <a:r>
              <a:rPr lang="en-US" dirty="0" smtClean="0"/>
              <a:t>recognized or dealt with earlier. </a:t>
            </a:r>
            <a:endParaRPr lang="en-US" dirty="0"/>
          </a:p>
        </p:txBody>
      </p:sp>
    </p:spTree>
    <p:extLst>
      <p:ext uri="{BB962C8B-B14F-4D97-AF65-F5344CB8AC3E}">
        <p14:creationId xmlns:p14="http://schemas.microsoft.com/office/powerpoint/2010/main" val="5440137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Remove Barriers that Deny People Pride of </a:t>
            </a:r>
            <a:r>
              <a:rPr lang="en-US" dirty="0" smtClean="0"/>
              <a:t>Workmanship</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dirty="0" smtClean="0"/>
              <a:t>It suggest that it is important for the people to have pride of workmanship if you really want them to give their 100% for the company</a:t>
            </a:r>
          </a:p>
          <a:p>
            <a:pPr marL="0" indent="0">
              <a:buNone/>
            </a:pPr>
            <a:endParaRPr lang="en-US" dirty="0" smtClean="0"/>
          </a:p>
          <a:p>
            <a:r>
              <a:rPr lang="en-US" dirty="0" smtClean="0"/>
              <a:t>Jack Welch’s policy does not allow people to derive that pride of workmanship from their jobs.</a:t>
            </a:r>
          </a:p>
          <a:p>
            <a:r>
              <a:rPr lang="en-US" dirty="0" smtClean="0"/>
              <a:t>The policy always provides a constant threat to their jobs, thus, an employee will find it difficult to consider themselves as a valued asset to the  organization</a:t>
            </a:r>
          </a:p>
          <a:p>
            <a:r>
              <a:rPr lang="en-US" dirty="0" smtClean="0"/>
              <a:t>Such a policy will not encourage employees to go above the compliance level of the organization. They are a lot less likely to take pride in their work and desire to go the extra mile </a:t>
            </a:r>
          </a:p>
          <a:p>
            <a:r>
              <a:rPr lang="en-US" dirty="0" smtClean="0"/>
              <a:t>This policy suggests that the management is not concerned about the problems of the workers or seeking to understand their needs. When employees feel this way, it affects their ability to take pride in their jobs. </a:t>
            </a:r>
            <a:endParaRPr lang="en-US" dirty="0"/>
          </a:p>
        </p:txBody>
      </p:sp>
    </p:spTree>
    <p:extLst>
      <p:ext uri="{BB962C8B-B14F-4D97-AF65-F5344CB8AC3E}">
        <p14:creationId xmlns:p14="http://schemas.microsoft.com/office/powerpoint/2010/main" val="19894561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Adopt and institute </a:t>
            </a:r>
            <a:r>
              <a:rPr lang="en-US" dirty="0" smtClean="0"/>
              <a:t>leadership</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This suggests that managers should lead and not supervise. Focus on the outcomes should be abolished. </a:t>
            </a:r>
          </a:p>
          <a:p>
            <a:r>
              <a:rPr lang="en-US" dirty="0" smtClean="0"/>
              <a:t>Jack Welch’s policy contrary to this, focuses on the outcomes rather than motivating people or removing any barriers to their pride of workmanship. </a:t>
            </a:r>
          </a:p>
          <a:p>
            <a:r>
              <a:rPr lang="en-US" dirty="0" smtClean="0"/>
              <a:t>There is little emphasis on building relationships based on </a:t>
            </a:r>
            <a:r>
              <a:rPr lang="en-US" dirty="0"/>
              <a:t>trust </a:t>
            </a:r>
            <a:r>
              <a:rPr lang="en-US" dirty="0" smtClean="0"/>
              <a:t>between leaders and employees</a:t>
            </a:r>
          </a:p>
          <a:p>
            <a:r>
              <a:rPr lang="en-US" dirty="0" smtClean="0"/>
              <a:t>This will likely lead to a high power-distance relationship between employees and management, and reduce the exchange of ideas between them</a:t>
            </a:r>
            <a:endParaRPr lang="en-US" dirty="0"/>
          </a:p>
        </p:txBody>
      </p:sp>
    </p:spTree>
    <p:extLst>
      <p:ext uri="{BB962C8B-B14F-4D97-AF65-F5344CB8AC3E}">
        <p14:creationId xmlns:p14="http://schemas.microsoft.com/office/powerpoint/2010/main" val="38365233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Autofit/>
          </a:bodyPr>
          <a:lstStyle/>
          <a:p>
            <a:r>
              <a:rPr lang="en-US" sz="3200" dirty="0"/>
              <a:t>Eliminate numerical quotas for the workforce and numerical goals for management</a:t>
            </a:r>
            <a:r>
              <a:rPr lang="en-US" sz="3200" dirty="0" smtClean="0"/>
              <a:t>: </a:t>
            </a:r>
            <a:endParaRPr lang="en-US" sz="3200" dirty="0"/>
          </a:p>
        </p:txBody>
      </p:sp>
      <p:sp>
        <p:nvSpPr>
          <p:cNvPr id="3" name="Content Placeholder 2"/>
          <p:cNvSpPr>
            <a:spLocks noGrp="1"/>
          </p:cNvSpPr>
          <p:nvPr>
            <p:ph idx="1"/>
          </p:nvPr>
        </p:nvSpPr>
        <p:spPr/>
        <p:txBody>
          <a:bodyPr>
            <a:normAutofit fontScale="55000" lnSpcReduction="20000"/>
          </a:bodyPr>
          <a:lstStyle/>
          <a:p>
            <a:r>
              <a:rPr lang="en-US" dirty="0" smtClean="0"/>
              <a:t>Having numerical goals can have negative effects on the overall output for the organization</a:t>
            </a:r>
          </a:p>
          <a:p>
            <a:pPr marL="0" indent="0">
              <a:buNone/>
            </a:pPr>
            <a:endParaRPr lang="en-US" dirty="0" smtClean="0"/>
          </a:p>
          <a:p>
            <a:r>
              <a:rPr lang="en-US" dirty="0" smtClean="0"/>
              <a:t>Jack Welch’s policy demands that workers efficiency/output levels be measured on an annual basis. This is likely to encourage a system of numerical quotas for employees, as this makes it easier to measure individual performance.</a:t>
            </a:r>
          </a:p>
          <a:p>
            <a:endParaRPr lang="en-US" dirty="0" smtClean="0"/>
          </a:p>
          <a:p>
            <a:r>
              <a:rPr lang="en-US" dirty="0" smtClean="0"/>
              <a:t>Quotas have several disadvantages in that they are often an unfair system of performance appraisal, as well as a track record of failing to inspire dedication among employees if they have exceeded their quotas for the set time period. </a:t>
            </a:r>
          </a:p>
          <a:p>
            <a:endParaRPr lang="en-US" dirty="0" smtClean="0"/>
          </a:p>
          <a:p>
            <a:r>
              <a:rPr lang="en-US" dirty="0" smtClean="0"/>
              <a:t>Similarly, if an employee is sure that he has already performed poorly this term, he may not work or be motivated to increase any productivity for the organization as he believes that he is already at bottom and cannot avoid being laid off. This may lead to organization losing some good input or effort from this employee.</a:t>
            </a:r>
          </a:p>
        </p:txBody>
      </p:sp>
    </p:spTree>
    <p:extLst>
      <p:ext uri="{BB962C8B-B14F-4D97-AF65-F5344CB8AC3E}">
        <p14:creationId xmlns:p14="http://schemas.microsoft.com/office/powerpoint/2010/main" val="34729240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Jack Welch’s policy may initially lead to very good individual productivity in the short term. </a:t>
            </a:r>
          </a:p>
          <a:p>
            <a:r>
              <a:rPr lang="en-US" dirty="0" smtClean="0"/>
              <a:t>However, it fails in a number of ways</a:t>
            </a:r>
          </a:p>
          <a:p>
            <a:pPr marL="0" indent="0">
              <a:buNone/>
            </a:pPr>
            <a:r>
              <a:rPr lang="en-US" dirty="0" smtClean="0"/>
              <a:t>-To a large extent, It works against the theories behind the System of profound knowledge</a:t>
            </a:r>
          </a:p>
          <a:p>
            <a:pPr marL="0" indent="0">
              <a:buNone/>
            </a:pPr>
            <a:r>
              <a:rPr lang="en-US" dirty="0" smtClean="0"/>
              <a:t>-It fails to consider the importance of psychology, variation in business processes and does not encourage appreciation of the system </a:t>
            </a:r>
          </a:p>
          <a:p>
            <a:pPr marL="0" indent="0">
              <a:buNone/>
            </a:pPr>
            <a:r>
              <a:rPr lang="en-US" dirty="0" smtClean="0"/>
              <a:t>Thus, in this regard, it is unlikely to have a positive effect on an organizations performance in the long term</a:t>
            </a:r>
            <a:r>
              <a:rPr lang="en-US" dirty="0"/>
              <a:t> </a:t>
            </a:r>
            <a:r>
              <a:rPr lang="en-US" dirty="0" smtClean="0"/>
              <a:t>and even if we consider short term, maximum individual productivity does not necessarily translate into maximum </a:t>
            </a:r>
            <a:r>
              <a:rPr lang="en-US" smtClean="0"/>
              <a:t>organizational productivity. </a:t>
            </a:r>
            <a:endParaRPr lang="en-US" dirty="0"/>
          </a:p>
        </p:txBody>
      </p:sp>
    </p:spTree>
    <p:extLst>
      <p:ext uri="{BB962C8B-B14F-4D97-AF65-F5344CB8AC3E}">
        <p14:creationId xmlns:p14="http://schemas.microsoft.com/office/powerpoint/2010/main" val="36129509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92500"/>
          </a:bodyPr>
          <a:lstStyle/>
          <a:p>
            <a:r>
              <a:rPr lang="pl-PL" dirty="0" err="1" smtClean="0"/>
              <a:t>Shaping</a:t>
            </a:r>
            <a:r>
              <a:rPr lang="pl-PL" dirty="0" smtClean="0"/>
              <a:t> the Bell Right. [Online]. </a:t>
            </a:r>
            <a:r>
              <a:rPr lang="pl-PL" dirty="0" smtClean="0">
                <a:hlinkClick r:id="rId2"/>
              </a:rPr>
              <a:t>http</a:t>
            </a:r>
            <a:r>
              <a:rPr lang="pl-PL" dirty="0">
                <a:hlinkClick r:id="rId2"/>
              </a:rPr>
              <a:t>://www.slideshare.net/wsalahz/bell-curve-</a:t>
            </a:r>
            <a:r>
              <a:rPr lang="pl-PL" dirty="0" smtClean="0">
                <a:hlinkClick r:id="rId2"/>
              </a:rPr>
              <a:t>213</a:t>
            </a:r>
            <a:r>
              <a:rPr lang="pl-PL" dirty="0" smtClean="0"/>
              <a:t>. Access </a:t>
            </a:r>
            <a:r>
              <a:rPr lang="pl-PL" dirty="0" err="1"/>
              <a:t>d</a:t>
            </a:r>
            <a:r>
              <a:rPr lang="pl-PL" dirty="0" err="1" smtClean="0"/>
              <a:t>ate</a:t>
            </a:r>
            <a:r>
              <a:rPr lang="pl-PL" dirty="0" smtClean="0"/>
              <a:t> 5th </a:t>
            </a:r>
            <a:r>
              <a:rPr lang="pl-PL" dirty="0" err="1" smtClean="0"/>
              <a:t>February</a:t>
            </a:r>
            <a:r>
              <a:rPr lang="pl-PL" dirty="0" smtClean="0"/>
              <a:t>, 2012.</a:t>
            </a:r>
          </a:p>
          <a:p>
            <a:r>
              <a:rPr lang="pl-PL" dirty="0" smtClean="0"/>
              <a:t> </a:t>
            </a:r>
            <a:r>
              <a:rPr lang="pl-PL" dirty="0" err="1" smtClean="0"/>
              <a:t>Neave</a:t>
            </a:r>
            <a:r>
              <a:rPr lang="pl-PL" dirty="0" smtClean="0"/>
              <a:t>, H.R. (1990). The </a:t>
            </a:r>
            <a:r>
              <a:rPr lang="pl-PL" dirty="0" err="1" smtClean="0"/>
              <a:t>Deming</a:t>
            </a:r>
            <a:r>
              <a:rPr lang="pl-PL" dirty="0" smtClean="0"/>
              <a:t> </a:t>
            </a:r>
            <a:r>
              <a:rPr lang="pl-PL" dirty="0" err="1" smtClean="0"/>
              <a:t>Dimension</a:t>
            </a:r>
            <a:r>
              <a:rPr lang="pl-PL" dirty="0" smtClean="0"/>
              <a:t>. Tennessee: SPC Press, Inc.</a:t>
            </a:r>
          </a:p>
          <a:p>
            <a:r>
              <a:rPr lang="en-US" dirty="0" err="1" smtClean="0"/>
              <a:t>Scherkenbach</a:t>
            </a:r>
            <a:r>
              <a:rPr lang="en-US" dirty="0" smtClean="0"/>
              <a:t>, W.W. (2001). Deming Route to Quality. </a:t>
            </a:r>
            <a:r>
              <a:rPr lang="en-US" dirty="0" err="1" smtClean="0"/>
              <a:t>Chalford</a:t>
            </a:r>
            <a:r>
              <a:rPr lang="en-US" dirty="0" smtClean="0"/>
              <a:t>: Management Books 2000 Ltd.</a:t>
            </a:r>
          </a:p>
          <a:p>
            <a:r>
              <a:rPr lang="en-US" dirty="0" smtClean="0"/>
              <a:t>Deming, W.E. (1986). Out of Crisis. Cambridge: MIT, Centre for Advanced </a:t>
            </a:r>
            <a:r>
              <a:rPr lang="en-US" smtClean="0"/>
              <a:t>Educational Services.</a:t>
            </a:r>
          </a:p>
          <a:p>
            <a:endParaRPr lang="en-US" dirty="0" smtClean="0"/>
          </a:p>
          <a:p>
            <a:endParaRPr lang="en-US" dirty="0"/>
          </a:p>
        </p:txBody>
      </p:sp>
    </p:spTree>
    <p:extLst>
      <p:ext uri="{BB962C8B-B14F-4D97-AF65-F5344CB8AC3E}">
        <p14:creationId xmlns:p14="http://schemas.microsoft.com/office/powerpoint/2010/main" val="4229014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idx="1"/>
          </p:nvPr>
        </p:nvSpPr>
        <p:spPr/>
        <p:txBody>
          <a:bodyPr/>
          <a:lstStyle/>
          <a:p>
            <a:r>
              <a:rPr lang="en-US" dirty="0" smtClean="0"/>
              <a:t>Background of Welch’s PA System</a:t>
            </a:r>
          </a:p>
          <a:p>
            <a:r>
              <a:rPr lang="en-US" dirty="0" smtClean="0"/>
              <a:t>Overview of Deming’s </a:t>
            </a:r>
            <a:r>
              <a:rPr lang="en-US" dirty="0" err="1" smtClean="0"/>
              <a:t>SoPK</a:t>
            </a:r>
            <a:endParaRPr lang="en-US" dirty="0" smtClean="0"/>
          </a:p>
          <a:p>
            <a:r>
              <a:rPr lang="en-US" dirty="0" smtClean="0"/>
              <a:t>Analysis of Welch’s PA in light of Deming's </a:t>
            </a:r>
            <a:r>
              <a:rPr lang="en-US" dirty="0" err="1" smtClean="0"/>
              <a:t>SoPK</a:t>
            </a:r>
            <a:endParaRPr lang="en-US" dirty="0" smtClean="0"/>
          </a:p>
          <a:p>
            <a:r>
              <a:rPr lang="en-US" dirty="0" smtClean="0"/>
              <a:t>Conclusion</a:t>
            </a:r>
          </a:p>
          <a:p>
            <a:endParaRPr lang="en-US" dirty="0" smtClean="0"/>
          </a:p>
          <a:p>
            <a:endParaRPr lang="en-US" dirty="0" smtClean="0"/>
          </a:p>
          <a:p>
            <a:endParaRPr lang="en-US" dirty="0" smtClean="0"/>
          </a:p>
          <a:p>
            <a:endParaRPr lang="en-US" dirty="0"/>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481489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Welch’s Personnel Appraisal Method </a:t>
            </a:r>
            <a:endParaRPr lang="en-US" dirty="0"/>
          </a:p>
        </p:txBody>
      </p:sp>
      <p:sp>
        <p:nvSpPr>
          <p:cNvPr id="3" name="Content Placeholder 2"/>
          <p:cNvSpPr>
            <a:spLocks noGrp="1"/>
          </p:cNvSpPr>
          <p:nvPr>
            <p:ph idx="1"/>
          </p:nvPr>
        </p:nvSpPr>
        <p:spPr/>
        <p:txBody>
          <a:bodyPr>
            <a:normAutofit/>
          </a:bodyPr>
          <a:lstStyle/>
          <a:p>
            <a:r>
              <a:rPr lang="en-US" dirty="0" smtClean="0"/>
              <a:t>Based on the concept of the “Vitality Curve”</a:t>
            </a:r>
          </a:p>
          <a:p>
            <a:r>
              <a:rPr lang="en-US" dirty="0" smtClean="0"/>
              <a:t>A differentiation tool used to assess employees performance and </a:t>
            </a:r>
            <a:r>
              <a:rPr lang="en-US" dirty="0" err="1" smtClean="0"/>
              <a:t>promotability</a:t>
            </a:r>
            <a:endParaRPr lang="en-US" dirty="0" smtClean="0"/>
          </a:p>
          <a:p>
            <a:r>
              <a:rPr lang="en-US" dirty="0" smtClean="0"/>
              <a:t>Requires the ranking of employees in three groups, the high performers, the low-performers, and the middle level performers</a:t>
            </a:r>
          </a:p>
          <a:p>
            <a:pPr marL="0" indent="0">
              <a:buNone/>
            </a:pPr>
            <a:endParaRPr lang="en-US" dirty="0"/>
          </a:p>
        </p:txBody>
      </p:sp>
    </p:spTree>
    <p:extLst>
      <p:ext uri="{BB962C8B-B14F-4D97-AF65-F5344CB8AC3E}">
        <p14:creationId xmlns:p14="http://schemas.microsoft.com/office/powerpoint/2010/main" val="593362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Appraisal </a:t>
            </a:r>
            <a:r>
              <a:rPr lang="en-US" dirty="0"/>
              <a:t>M</a:t>
            </a:r>
            <a:r>
              <a:rPr lang="en-US" dirty="0" smtClean="0"/>
              <a:t>ethod contd.</a:t>
            </a:r>
            <a:endParaRPr lang="en-US" dirty="0"/>
          </a:p>
        </p:txBody>
      </p:sp>
      <p:sp>
        <p:nvSpPr>
          <p:cNvPr id="3" name="Content Placeholder 2"/>
          <p:cNvSpPr>
            <a:spLocks noGrp="1"/>
          </p:cNvSpPr>
          <p:nvPr>
            <p:ph idx="1"/>
          </p:nvPr>
        </p:nvSpPr>
        <p:spPr/>
        <p:txBody>
          <a:bodyPr/>
          <a:lstStyle/>
          <a:p>
            <a:r>
              <a:rPr lang="en-US" dirty="0" smtClean="0"/>
              <a:t>The top excellent performers (usually in the region of 10-20%) are promoted</a:t>
            </a:r>
          </a:p>
          <a:p>
            <a:r>
              <a:rPr lang="en-US" dirty="0" smtClean="0"/>
              <a:t>The Middle Performers (Vital Backbones) are retained at the same position</a:t>
            </a:r>
          </a:p>
          <a:p>
            <a:r>
              <a:rPr lang="en-US" dirty="0" smtClean="0"/>
              <a:t>The Low performers, (bottom feeders) </a:t>
            </a:r>
            <a:r>
              <a:rPr lang="en-US" dirty="0"/>
              <a:t>-</a:t>
            </a:r>
            <a:r>
              <a:rPr lang="en-US" dirty="0" smtClean="0"/>
              <a:t>around 10% of the workforce are relieved of their jobs</a:t>
            </a:r>
            <a:endParaRPr lang="en-US" dirty="0"/>
          </a:p>
        </p:txBody>
      </p:sp>
    </p:spTree>
    <p:extLst>
      <p:ext uri="{BB962C8B-B14F-4D97-AF65-F5344CB8AC3E}">
        <p14:creationId xmlns:p14="http://schemas.microsoft.com/office/powerpoint/2010/main" val="3722209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VITALITY CURVE</a:t>
            </a:r>
            <a:endParaRPr lang="en-US" dirty="0"/>
          </a:p>
        </p:txBody>
      </p:sp>
      <p:pic>
        <p:nvPicPr>
          <p:cNvPr id="4" name="Content Placeholder 3" descr="Screen shot 2012-02-08 at 12.39.13 PM.png"/>
          <p:cNvPicPr>
            <a:picLocks noGrp="1" noChangeAspect="1"/>
          </p:cNvPicPr>
          <p:nvPr>
            <p:ph idx="1"/>
          </p:nvPr>
        </p:nvPicPr>
        <p:blipFill>
          <a:blip r:embed="rId2">
            <a:extLst>
              <a:ext uri="{28A0092B-C50C-407E-A947-70E740481C1C}">
                <a14:useLocalDpi xmlns:a14="http://schemas.microsoft.com/office/drawing/2010/main" val="0"/>
              </a:ext>
            </a:extLst>
          </a:blip>
          <a:srcRect t="7517" b="7517"/>
          <a:stretch>
            <a:fillRect/>
          </a:stretch>
        </p:blipFill>
        <p:spPr>
          <a:xfrm>
            <a:off x="846605" y="1657898"/>
            <a:ext cx="8210811" cy="4308744"/>
          </a:xfrm>
        </p:spPr>
      </p:pic>
      <p:sp>
        <p:nvSpPr>
          <p:cNvPr id="5" name="TextBox 4"/>
          <p:cNvSpPr txBox="1"/>
          <p:nvPr/>
        </p:nvSpPr>
        <p:spPr>
          <a:xfrm>
            <a:off x="846605" y="5966642"/>
            <a:ext cx="7182918" cy="369332"/>
          </a:xfrm>
          <a:prstGeom prst="rect">
            <a:avLst/>
          </a:prstGeom>
          <a:noFill/>
        </p:spPr>
        <p:txBody>
          <a:bodyPr wrap="square" rtlCol="0">
            <a:spAutoFit/>
          </a:bodyPr>
          <a:lstStyle/>
          <a:p>
            <a:r>
              <a:rPr lang="en-US" dirty="0" smtClean="0"/>
              <a:t>Top 20%                                  The Vital 70%                                       Bottom 10%</a:t>
            </a:r>
            <a:endParaRPr lang="en-US" dirty="0"/>
          </a:p>
        </p:txBody>
      </p:sp>
    </p:spTree>
    <p:extLst>
      <p:ext uri="{BB962C8B-B14F-4D97-AF65-F5344CB8AC3E}">
        <p14:creationId xmlns:p14="http://schemas.microsoft.com/office/powerpoint/2010/main" val="2909980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a:t>
            </a:r>
            <a:r>
              <a:rPr lang="en-US" dirty="0" err="1" smtClean="0"/>
              <a:t>SoPK</a:t>
            </a:r>
            <a:endParaRPr lang="en-US" dirty="0"/>
          </a:p>
        </p:txBody>
      </p:sp>
      <p:sp>
        <p:nvSpPr>
          <p:cNvPr id="3" name="Content Placeholder 2"/>
          <p:cNvSpPr>
            <a:spLocks noGrp="1"/>
          </p:cNvSpPr>
          <p:nvPr>
            <p:ph idx="1"/>
          </p:nvPr>
        </p:nvSpPr>
        <p:spPr/>
        <p:txBody>
          <a:bodyPr>
            <a:normAutofit/>
          </a:bodyPr>
          <a:lstStyle/>
          <a:p>
            <a:r>
              <a:rPr lang="en-US" dirty="0" smtClean="0"/>
              <a:t>Introduced by E. Deming in a 1989 paper ‘Foundation for Western Management’</a:t>
            </a:r>
          </a:p>
          <a:p>
            <a:r>
              <a:rPr lang="en-US" dirty="0"/>
              <a:t>A</a:t>
            </a:r>
            <a:r>
              <a:rPr lang="en-US" dirty="0" smtClean="0"/>
              <a:t> theory of management that emphasizes having understanding of a system  </a:t>
            </a:r>
          </a:p>
          <a:p>
            <a:r>
              <a:rPr lang="en-US" dirty="0"/>
              <a:t>S</a:t>
            </a:r>
            <a:r>
              <a:rPr lang="en-US" dirty="0" smtClean="0"/>
              <a:t>ees </a:t>
            </a:r>
            <a:r>
              <a:rPr lang="en-US" dirty="0"/>
              <a:t>enterprises as a collection of interlinking processes working together collectively for a common purpose</a:t>
            </a:r>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5530024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a System</a:t>
            </a:r>
            <a:endParaRPr lang="en-US" dirty="0"/>
          </a:p>
        </p:txBody>
      </p:sp>
      <p:sp>
        <p:nvSpPr>
          <p:cNvPr id="3" name="Content Placeholder 2"/>
          <p:cNvSpPr>
            <a:spLocks noGrp="1"/>
          </p:cNvSpPr>
          <p:nvPr>
            <p:ph idx="1"/>
          </p:nvPr>
        </p:nvSpPr>
        <p:spPr/>
        <p:txBody>
          <a:bodyPr/>
          <a:lstStyle/>
          <a:p>
            <a:r>
              <a:rPr lang="en-US" dirty="0" smtClean="0"/>
              <a:t>“A network of interdependent components that work together to try to accomplish the aim of the system. A system, must have an aim. Without an aim, there is no system. The aim of the system must be clear to everyone in the system. The aim must include plans for the future. The aim is a value judgment.” </a:t>
            </a:r>
          </a:p>
          <a:p>
            <a:pPr marL="0" indent="0">
              <a:buNone/>
            </a:pPr>
            <a:r>
              <a:rPr lang="en-US" dirty="0"/>
              <a:t> </a:t>
            </a:r>
            <a:r>
              <a:rPr lang="en-US" dirty="0" smtClean="0"/>
              <a:t>                                                         Deming, 1993</a:t>
            </a:r>
            <a:endParaRPr lang="en-US" dirty="0"/>
          </a:p>
        </p:txBody>
      </p:sp>
    </p:spTree>
    <p:extLst>
      <p:ext uri="{BB962C8B-B14F-4D97-AF65-F5344CB8AC3E}">
        <p14:creationId xmlns:p14="http://schemas.microsoft.com/office/powerpoint/2010/main" val="332535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a:t>
            </a:r>
            <a:r>
              <a:rPr lang="en-US" dirty="0" err="1" smtClean="0"/>
              <a:t>SoPK</a:t>
            </a:r>
            <a:endParaRPr lang="en-US" dirty="0"/>
          </a:p>
        </p:txBody>
      </p:sp>
      <p:sp>
        <p:nvSpPr>
          <p:cNvPr id="3" name="Content Placeholder 2"/>
          <p:cNvSpPr>
            <a:spLocks noGrp="1"/>
          </p:cNvSpPr>
          <p:nvPr>
            <p:ph idx="1"/>
          </p:nvPr>
        </p:nvSpPr>
        <p:spPr/>
        <p:txBody>
          <a:bodyPr/>
          <a:lstStyle/>
          <a:p>
            <a:pPr marL="0" indent="0">
              <a:buNone/>
            </a:pPr>
            <a:r>
              <a:rPr lang="en-US" dirty="0" smtClean="0"/>
              <a:t>The </a:t>
            </a:r>
            <a:r>
              <a:rPr lang="en-US" dirty="0" err="1" smtClean="0"/>
              <a:t>SoPK</a:t>
            </a:r>
            <a:r>
              <a:rPr lang="en-US" dirty="0" smtClean="0"/>
              <a:t> is divided into </a:t>
            </a:r>
            <a:r>
              <a:rPr lang="en-US" b="1" dirty="0" smtClean="0"/>
              <a:t>four (4)</a:t>
            </a:r>
            <a:r>
              <a:rPr lang="en-US" dirty="0" smtClean="0"/>
              <a:t> interdependent parts:</a:t>
            </a:r>
          </a:p>
          <a:p>
            <a:r>
              <a:rPr lang="en-US" dirty="0"/>
              <a:t>A</a:t>
            </a:r>
            <a:r>
              <a:rPr lang="en-US" dirty="0" smtClean="0"/>
              <a:t>ppreciation </a:t>
            </a:r>
            <a:r>
              <a:rPr lang="en-US" dirty="0"/>
              <a:t>of a system, </a:t>
            </a:r>
            <a:endParaRPr lang="en-US" dirty="0" smtClean="0"/>
          </a:p>
          <a:p>
            <a:r>
              <a:rPr lang="en-US" dirty="0"/>
              <a:t>T</a:t>
            </a:r>
            <a:r>
              <a:rPr lang="en-US" dirty="0" smtClean="0"/>
              <a:t>heory </a:t>
            </a:r>
            <a:r>
              <a:rPr lang="en-US" dirty="0"/>
              <a:t>of variation, </a:t>
            </a:r>
            <a:endParaRPr lang="en-US" dirty="0" smtClean="0"/>
          </a:p>
          <a:p>
            <a:r>
              <a:rPr lang="en-US" dirty="0"/>
              <a:t>T</a:t>
            </a:r>
            <a:r>
              <a:rPr lang="en-US" dirty="0" smtClean="0"/>
              <a:t>heory </a:t>
            </a:r>
            <a:r>
              <a:rPr lang="en-US" dirty="0"/>
              <a:t>of </a:t>
            </a:r>
            <a:r>
              <a:rPr lang="en-US" dirty="0" smtClean="0"/>
              <a:t>knowledge, </a:t>
            </a:r>
            <a:r>
              <a:rPr lang="en-US" dirty="0"/>
              <a:t>and </a:t>
            </a:r>
            <a:endParaRPr lang="en-US" dirty="0" smtClean="0"/>
          </a:p>
          <a:p>
            <a:r>
              <a:rPr lang="en-US" dirty="0"/>
              <a:t>P</a:t>
            </a:r>
            <a:r>
              <a:rPr lang="en-US" dirty="0" smtClean="0"/>
              <a:t>sychology</a:t>
            </a:r>
          </a:p>
          <a:p>
            <a:endParaRPr lang="en-US" dirty="0"/>
          </a:p>
        </p:txBody>
      </p:sp>
    </p:spTree>
    <p:extLst>
      <p:ext uri="{BB962C8B-B14F-4D97-AF65-F5344CB8AC3E}">
        <p14:creationId xmlns:p14="http://schemas.microsoft.com/office/powerpoint/2010/main" val="2634099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97701"/>
            <a:ext cx="8229600" cy="1840992"/>
          </a:xfrm>
        </p:spPr>
        <p:txBody>
          <a:bodyPr>
            <a:normAutofit fontScale="90000"/>
          </a:bodyPr>
          <a:lstStyle/>
          <a:p>
            <a:r>
              <a:rPr lang="en-US" dirty="0"/>
              <a:t>Analysis of Welch’s PA in light of Deming's </a:t>
            </a:r>
            <a:r>
              <a:rPr lang="en-US" dirty="0" err="1"/>
              <a:t>SoPK</a:t>
            </a:r>
            <a:r>
              <a:rPr lang="en-US" dirty="0"/>
              <a:t/>
            </a:r>
            <a:br>
              <a:rPr lang="en-US" dirty="0"/>
            </a:br>
            <a:endParaRPr lang="en-US" dirty="0"/>
          </a:p>
        </p:txBody>
      </p:sp>
    </p:spTree>
    <p:extLst>
      <p:ext uri="{BB962C8B-B14F-4D97-AF65-F5344CB8AC3E}">
        <p14:creationId xmlns:p14="http://schemas.microsoft.com/office/powerpoint/2010/main" val="36332067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389</TotalTime>
  <Words>1403</Words>
  <Application>Microsoft Macintosh PowerPoint</Application>
  <PresentationFormat>On-screen Show (4:3)</PresentationFormat>
  <Paragraphs>105</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B4 Presentation</vt:lpstr>
      <vt:lpstr>Contents</vt:lpstr>
      <vt:lpstr>Welch’s Personnel Appraisal Method </vt:lpstr>
      <vt:lpstr>Appraisal Method contd.</vt:lpstr>
      <vt:lpstr>VITALITY CURVE</vt:lpstr>
      <vt:lpstr>Overview of SoPK</vt:lpstr>
      <vt:lpstr>Definition of a System</vt:lpstr>
      <vt:lpstr>Elements of SoPK</vt:lpstr>
      <vt:lpstr>Analysis of Welch’s PA in light of Deming's SoPK </vt:lpstr>
      <vt:lpstr>PSYCHOLOGY</vt:lpstr>
      <vt:lpstr>APPRECIATION OF A SYSTEM</vt:lpstr>
      <vt:lpstr>THEORY OF VARIATION</vt:lpstr>
      <vt:lpstr>Deming's 14 Principles</vt:lpstr>
      <vt:lpstr>Drive out fear</vt:lpstr>
      <vt:lpstr>Remove Barriers that Deny People Pride of Workmanship</vt:lpstr>
      <vt:lpstr>Adopt and institute leadership</vt:lpstr>
      <vt:lpstr>Eliminate numerical quotas for the workforce and numerical goals for management: </vt:lpstr>
      <vt:lpstr>Conclusions</vt:lpstr>
      <vt:lpstr>REFERENCES</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B4 Presentation</dc:title>
  <dc:creator>Johnnatan Escobar Posada</dc:creator>
  <cp:lastModifiedBy>Manav  Gupta</cp:lastModifiedBy>
  <cp:revision>144</cp:revision>
  <dcterms:created xsi:type="dcterms:W3CDTF">2012-02-03T14:30:37Z</dcterms:created>
  <dcterms:modified xsi:type="dcterms:W3CDTF">2012-02-08T13:21:28Z</dcterms:modified>
</cp:coreProperties>
</file>