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68" r:id="rId6"/>
    <p:sldId id="270" r:id="rId7"/>
    <p:sldId id="271" r:id="rId8"/>
    <p:sldId id="272" r:id="rId9"/>
    <p:sldId id="267" r:id="rId10"/>
    <p:sldId id="274" r:id="rId11"/>
    <p:sldId id="269" r:id="rId12"/>
    <p:sldId id="273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840" y="-6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44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42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8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72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43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3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8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04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53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327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B3568-9012-4085-BC4A-695CED2813A3}" type="datetimeFigureOut">
              <a:rPr lang="en-GB" smtClean="0"/>
              <a:t>01/03/12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1481B-5CE0-434D-9036-0EC18DE64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13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B4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WINNING STRATEGY PART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455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WaveRiders</a:t>
            </a:r>
            <a:r>
              <a:rPr lang="en-GB" dirty="0"/>
              <a:t> CSR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Future Initiatives</a:t>
            </a:r>
          </a:p>
          <a:p>
            <a:r>
              <a:rPr lang="en-GB" dirty="0"/>
              <a:t>Sponsorship of environmental issues in European distributed newspapers and </a:t>
            </a:r>
            <a:r>
              <a:rPr lang="en-GB" dirty="0" smtClean="0"/>
              <a:t>magazines</a:t>
            </a:r>
          </a:p>
          <a:p>
            <a:r>
              <a:rPr lang="en-GB" dirty="0"/>
              <a:t>Participate  twice a year in a charity run to raise money for foundation that work to preserve the ocean life.</a:t>
            </a:r>
          </a:p>
          <a:p>
            <a:r>
              <a:rPr lang="en-GB" dirty="0"/>
              <a:t>Have partnership with “Friends of the earth</a:t>
            </a:r>
            <a:r>
              <a:rPr lang="en-GB" dirty="0" smtClean="0"/>
              <a:t>”</a:t>
            </a:r>
            <a:endParaRPr lang="en-GB" dirty="0"/>
          </a:p>
          <a:p>
            <a:r>
              <a:rPr lang="en-GB" dirty="0"/>
              <a:t>Offices are environment </a:t>
            </a:r>
            <a:r>
              <a:rPr lang="en-GB" dirty="0" smtClean="0"/>
              <a:t>conscious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- Correspondences and other admin documents are encouraged to be sent in electronic formats, the aim is to go ‘paperless’ </a:t>
            </a:r>
          </a:p>
          <a:p>
            <a:pPr marL="0" indent="0">
              <a:buNone/>
            </a:pPr>
            <a:r>
              <a:rPr lang="en-GB" dirty="0"/>
              <a:t>-Staff are encouraged to be save energy by switching of appliances that are not currently in use, turning off all lights,</a:t>
            </a:r>
            <a:r>
              <a:rPr lang="en-GB" b="1" dirty="0"/>
              <a:t> etc</a:t>
            </a:r>
            <a:r>
              <a:rPr lang="en-GB" dirty="0"/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977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CONTRIBUTION OF CSR TO ORGANIZATIONAL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Environmental conscious activities  within </a:t>
            </a:r>
            <a:r>
              <a:rPr lang="en-GB" dirty="0" err="1" smtClean="0"/>
              <a:t>WaveRiders</a:t>
            </a:r>
            <a:r>
              <a:rPr lang="en-GB" dirty="0" smtClean="0"/>
              <a:t> offices will help towards the goal of reducing our overhead costs</a:t>
            </a:r>
          </a:p>
          <a:p>
            <a:r>
              <a:rPr lang="en-GB" dirty="0" smtClean="0"/>
              <a:t>The positive impact of the CSR initiatives on the </a:t>
            </a:r>
            <a:r>
              <a:rPr lang="en-GB" dirty="0" err="1" smtClean="0"/>
              <a:t>WaveRiders</a:t>
            </a:r>
            <a:r>
              <a:rPr lang="en-GB" dirty="0" smtClean="0"/>
              <a:t> brand should help towards the vision of penetrating the European Market</a:t>
            </a:r>
          </a:p>
          <a:p>
            <a:r>
              <a:rPr lang="en-GB" dirty="0" smtClean="0"/>
              <a:t>The promotion of environmental issues in publications can function as a part of the European Promotional Marketing Strategy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94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These new CSR </a:t>
            </a:r>
            <a:r>
              <a:rPr lang="en-GB" dirty="0"/>
              <a:t>p</a:t>
            </a:r>
            <a:r>
              <a:rPr lang="en-GB" dirty="0" smtClean="0"/>
              <a:t>olicies /initiatives can help the organization towards achieving it’s company vision as well as put it on the map as a responsible organization which operates ethically </a:t>
            </a:r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127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Carroll, B.A (1999) Corporate Social Responsibility. </a:t>
            </a:r>
            <a:r>
              <a:rPr lang="en-GB" i="1" dirty="0" smtClean="0"/>
              <a:t>Business and Society. </a:t>
            </a:r>
            <a:r>
              <a:rPr lang="en-GB" dirty="0" smtClean="0"/>
              <a:t> 38(3) pp. 268</a:t>
            </a:r>
          </a:p>
          <a:p>
            <a:r>
              <a:rPr lang="en-US" altLang="zh-CN" dirty="0" err="1"/>
              <a:t>Schnietz</a:t>
            </a:r>
            <a:r>
              <a:rPr lang="en-US" altLang="zh-CN" dirty="0"/>
              <a:t>, </a:t>
            </a:r>
            <a:r>
              <a:rPr lang="en-US" altLang="zh-CN" dirty="0" smtClean="0"/>
              <a:t>K. E</a:t>
            </a:r>
            <a:r>
              <a:rPr lang="en-US" altLang="zh-CN" dirty="0"/>
              <a:t>,</a:t>
            </a:r>
            <a:r>
              <a:rPr lang="en-US" altLang="zh-CN" dirty="0" smtClean="0"/>
              <a:t> &amp; Epstein</a:t>
            </a:r>
            <a:r>
              <a:rPr lang="en-US" altLang="zh-CN" dirty="0"/>
              <a:t>, </a:t>
            </a:r>
            <a:r>
              <a:rPr lang="en-US" altLang="zh-CN" dirty="0" smtClean="0"/>
              <a:t>M.J.(2005):Exploring </a:t>
            </a:r>
            <a:r>
              <a:rPr lang="en-US" altLang="zh-CN" dirty="0"/>
              <a:t>the Financial Value of a Reputation for Corporate Social Responsibility </a:t>
            </a:r>
            <a:r>
              <a:rPr lang="en-US" altLang="zh-CN" dirty="0" smtClean="0"/>
              <a:t>during </a:t>
            </a:r>
            <a:r>
              <a:rPr lang="en-US" altLang="zh-CN" dirty="0"/>
              <a:t>a </a:t>
            </a:r>
            <a:r>
              <a:rPr lang="en-US" altLang="zh-CN" dirty="0" smtClean="0"/>
              <a:t>Crisis. </a:t>
            </a:r>
            <a:r>
              <a:rPr lang="en-US" altLang="zh-CN" i="1" dirty="0" smtClean="0"/>
              <a:t>Corporate Reputation Review</a:t>
            </a:r>
            <a:r>
              <a:rPr lang="en-US" altLang="zh-CN" dirty="0" smtClean="0"/>
              <a:t>. 7(4). Pp. 327-345</a:t>
            </a:r>
          </a:p>
          <a:p>
            <a:r>
              <a:rPr lang="en-US" altLang="zh-CN" dirty="0" smtClean="0"/>
              <a:t>Chilton, Z. (2012) Corporate Social Responsibility. An </a:t>
            </a:r>
            <a:r>
              <a:rPr lang="en-US" altLang="zh-CN" dirty="0"/>
              <a:t>introduction to </a:t>
            </a:r>
            <a:r>
              <a:rPr lang="en-US" altLang="zh-CN" dirty="0" smtClean="0"/>
              <a:t>utilizing </a:t>
            </a:r>
            <a:r>
              <a:rPr lang="en-US" altLang="zh-CN" dirty="0"/>
              <a:t>and </a:t>
            </a:r>
            <a:r>
              <a:rPr lang="en-US" altLang="zh-CN" dirty="0" smtClean="0"/>
              <a:t>maximizing </a:t>
            </a:r>
            <a:r>
              <a:rPr lang="en-US" altLang="zh-CN" dirty="0"/>
              <a:t>benefit of Corporate Social </a:t>
            </a:r>
            <a:r>
              <a:rPr lang="en-US" altLang="zh-CN" dirty="0" smtClean="0"/>
              <a:t>Responsibility. </a:t>
            </a:r>
          </a:p>
          <a:p>
            <a:endParaRPr lang="en-US" altLang="zh-CN" dirty="0"/>
          </a:p>
          <a:p>
            <a:endParaRPr lang="zh-CN" altLang="zh-CN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72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Outline Of CSR</a:t>
            </a:r>
          </a:p>
          <a:p>
            <a:r>
              <a:rPr lang="en-GB" dirty="0" smtClean="0"/>
              <a:t>Concept Of CSR</a:t>
            </a:r>
          </a:p>
          <a:p>
            <a:r>
              <a:rPr lang="en-GB" dirty="0" smtClean="0"/>
              <a:t>CSR Best Practices</a:t>
            </a:r>
          </a:p>
          <a:p>
            <a:r>
              <a:rPr lang="en-GB" dirty="0" err="1" smtClean="0"/>
              <a:t>Waveriders</a:t>
            </a:r>
            <a:r>
              <a:rPr lang="en-GB" dirty="0" smtClean="0"/>
              <a:t> CSR Policy</a:t>
            </a:r>
          </a:p>
          <a:p>
            <a:r>
              <a:rPr lang="en-GB" dirty="0" smtClean="0"/>
              <a:t>CSR &amp; Organizational Vision</a:t>
            </a:r>
          </a:p>
          <a:p>
            <a:r>
              <a:rPr lang="en-GB" dirty="0" err="1" smtClean="0"/>
              <a:t>Waveriders</a:t>
            </a:r>
            <a:r>
              <a:rPr lang="en-GB" dirty="0" smtClean="0"/>
              <a:t> CSR Objectives &amp; </a:t>
            </a:r>
            <a:r>
              <a:rPr lang="en-GB" dirty="0" err="1" smtClean="0"/>
              <a:t>Intiatives</a:t>
            </a:r>
            <a:endParaRPr lang="en-GB" dirty="0" smtClean="0"/>
          </a:p>
          <a:p>
            <a:r>
              <a:rPr lang="en-GB" dirty="0" smtClean="0"/>
              <a:t>Contribution Of CSR </a:t>
            </a:r>
            <a:r>
              <a:rPr lang="en-GB" dirty="0"/>
              <a:t>t</a:t>
            </a:r>
            <a:r>
              <a:rPr lang="en-GB" dirty="0" smtClean="0"/>
              <a:t>o Organizational Objectives</a:t>
            </a:r>
          </a:p>
          <a:p>
            <a:r>
              <a:rPr lang="en-GB" dirty="0" smtClean="0"/>
              <a:t>Conclusion</a:t>
            </a:r>
          </a:p>
          <a:p>
            <a:r>
              <a:rPr lang="en-GB" dirty="0" smtClean="0"/>
              <a:t>References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34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CSR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CSR involves the introduction of codes of ethical conduct and actively accommodating the interests of various groups in society by engaging in purely social endeavours</a:t>
            </a:r>
          </a:p>
          <a:p>
            <a:pPr marL="0" indent="0">
              <a:buNone/>
            </a:pPr>
            <a:r>
              <a:rPr lang="en-GB" dirty="0" smtClean="0"/>
              <a:t>                            </a:t>
            </a:r>
          </a:p>
          <a:p>
            <a:pPr marL="0" indent="0">
              <a:buNone/>
            </a:pPr>
            <a:r>
              <a:rPr lang="en-GB" dirty="0" smtClean="0"/>
              <a:t> -</a:t>
            </a:r>
            <a:r>
              <a:rPr lang="en-GB" dirty="0" err="1" smtClean="0"/>
              <a:t>Lewin</a:t>
            </a:r>
            <a:r>
              <a:rPr lang="en-GB" dirty="0" smtClean="0"/>
              <a:t> 1983,  White and Montgomery, cited by Ibrahim &amp; </a:t>
            </a:r>
            <a:r>
              <a:rPr lang="en-GB" dirty="0" err="1" smtClean="0"/>
              <a:t>Angelidis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91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 of CSR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Also referred to as corporate philanthropy and corporate citizenship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Works on the premise that businesses should be accountable for more than just its legal responsibilities to stakeholders.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910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BEST PRACTICES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Environmental Awareness: Global Warming, Green House Effect, Pollution, sustainable development, etc.</a:t>
            </a:r>
          </a:p>
          <a:p>
            <a:r>
              <a:rPr lang="en-GB" dirty="0" smtClean="0"/>
              <a:t>Social: Forced Labour, Human Rights,  Community Development, etc. </a:t>
            </a:r>
          </a:p>
          <a:p>
            <a:r>
              <a:rPr lang="en-GB" dirty="0" smtClean="0"/>
              <a:t>Economic: Economic Sustainability, SME Development, etc.   </a:t>
            </a:r>
          </a:p>
          <a:p>
            <a:r>
              <a:rPr lang="en-GB" dirty="0" smtClean="0"/>
              <a:t>Education: Scholarships, Library Expansion, Schools Development, etc.  </a:t>
            </a:r>
          </a:p>
          <a:p>
            <a:r>
              <a:rPr lang="en-GB" dirty="0" smtClean="0"/>
              <a:t>Health Initiatives: HIV Awareness </a:t>
            </a:r>
            <a:r>
              <a:rPr lang="en-GB" dirty="0"/>
              <a:t>P</a:t>
            </a:r>
            <a:r>
              <a:rPr lang="en-GB" dirty="0" smtClean="0"/>
              <a:t>rograms,  Vaccinations. </a:t>
            </a:r>
          </a:p>
          <a:p>
            <a:r>
              <a:rPr lang="en-GB" dirty="0" smtClean="0"/>
              <a:t>Safety Initiatives: Road Safety Initiatives, Workplace Safety.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6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WaveRiders</a:t>
            </a:r>
            <a:r>
              <a:rPr lang="en-GB" b="1" dirty="0"/>
              <a:t> CSR Policy</a:t>
            </a:r>
            <a:r>
              <a:rPr lang="en-GB" b="1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 err="1" smtClean="0"/>
              <a:t>WaveRiders</a:t>
            </a:r>
            <a:r>
              <a:rPr lang="en-GB" dirty="0" smtClean="0"/>
              <a:t> </a:t>
            </a:r>
            <a:r>
              <a:rPr lang="en-GB" dirty="0"/>
              <a:t>is committed to actively working towards sustaining our environment as well as helping to improve the local community   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 algn="ctr">
              <a:buNone/>
            </a:pPr>
            <a:r>
              <a:rPr lang="en-GB" b="1" dirty="0" smtClean="0"/>
              <a:t>Our </a:t>
            </a:r>
            <a:r>
              <a:rPr lang="en-GB" b="1" dirty="0"/>
              <a:t>CSR Policy is: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Active and focused largely on environmental sustainability, and the local community to a lesser extent, this ties in with the image of </a:t>
            </a:r>
            <a:r>
              <a:rPr lang="en-GB" dirty="0" err="1"/>
              <a:t>WaveRiders</a:t>
            </a:r>
            <a:r>
              <a:rPr lang="en-GB" dirty="0"/>
              <a:t> as a responsible and trustworthy company </a:t>
            </a:r>
            <a:r>
              <a:rPr lang="en-GB" dirty="0" smtClean="0"/>
              <a:t>operating in </a:t>
            </a:r>
            <a:r>
              <a:rPr lang="en-GB" dirty="0"/>
              <a:t>the manufacturing </a:t>
            </a:r>
            <a:r>
              <a:rPr lang="en-GB" dirty="0" smtClean="0"/>
              <a:t>industry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5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CSR &amp; ORGANIZATIONAL VISION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WAVERIDERS COMPANY VISION</a:t>
            </a:r>
          </a:p>
          <a:p>
            <a:pPr marL="0" indent="0" algn="ctr">
              <a:buNone/>
            </a:pPr>
            <a:r>
              <a:rPr lang="en-US" dirty="0" smtClean="0"/>
              <a:t>To </a:t>
            </a:r>
            <a:r>
              <a:rPr lang="en-US" dirty="0"/>
              <a:t>be the second largest inflatable boat Production Company in Europe in 5 years and start to expand in the U.S. </a:t>
            </a:r>
            <a:r>
              <a:rPr lang="en-US" dirty="0" smtClean="0"/>
              <a:t>market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CONTRIBUTION OF CSR TO COMPANY VISION</a:t>
            </a:r>
          </a:p>
          <a:p>
            <a:pPr marL="0" indent="0" algn="ctr">
              <a:buNone/>
            </a:pPr>
            <a:r>
              <a:rPr lang="en-GB" dirty="0"/>
              <a:t>The benefit of our CSR policy and strategy to our stakeholders is that it will help to promote a positive brand image </a:t>
            </a:r>
            <a:r>
              <a:rPr lang="en-GB" dirty="0" smtClean="0"/>
              <a:t>as well as convey the company’s dedication to it’s local community. This should assist the company towards it’s goal of expansion in the </a:t>
            </a:r>
            <a:r>
              <a:rPr lang="en-GB" dirty="0"/>
              <a:t>E</a:t>
            </a:r>
            <a:r>
              <a:rPr lang="en-GB" dirty="0" smtClean="0"/>
              <a:t>uropean Market. </a:t>
            </a:r>
            <a:endParaRPr lang="en-GB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2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WAVERIDERS CSR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Work towards reducing </a:t>
            </a:r>
            <a:r>
              <a:rPr lang="en-GB" dirty="0"/>
              <a:t>e</a:t>
            </a:r>
            <a:r>
              <a:rPr lang="en-GB" dirty="0" smtClean="0"/>
              <a:t>nvironmental Waste</a:t>
            </a:r>
          </a:p>
          <a:p>
            <a:pPr algn="ctr"/>
            <a:r>
              <a:rPr lang="en-GB" dirty="0" smtClean="0"/>
              <a:t>Promote environmental consciousness in the local community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826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WaveRiders</a:t>
            </a:r>
            <a:r>
              <a:rPr lang="en-GB" dirty="0" smtClean="0"/>
              <a:t> CSR Initiatives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Present Initiatives</a:t>
            </a:r>
          </a:p>
          <a:p>
            <a:r>
              <a:rPr lang="en-GB" sz="2400" dirty="0" smtClean="0"/>
              <a:t>We use recycled plastic in manufacturing our boats.</a:t>
            </a:r>
          </a:p>
          <a:p>
            <a:r>
              <a:rPr lang="en-GB" sz="2400" dirty="0" smtClean="0"/>
              <a:t>Donate Camping Gear and Equipment to Outdoor/Backpacking Camp for children from Underprivileged homes</a:t>
            </a:r>
          </a:p>
          <a:p>
            <a:r>
              <a:rPr lang="en-GB" sz="2400" dirty="0" smtClean="0"/>
              <a:t>Production activities are carried out in our “GREEN”-  </a:t>
            </a:r>
            <a:r>
              <a:rPr lang="en-GB" sz="2400" dirty="0" err="1" smtClean="0"/>
              <a:t>i.e</a:t>
            </a:r>
            <a:r>
              <a:rPr lang="en-GB" sz="2400" dirty="0" smtClean="0"/>
              <a:t> eco friendly- factories</a:t>
            </a:r>
          </a:p>
          <a:p>
            <a:r>
              <a:rPr lang="en-GB" sz="2400" dirty="0" smtClean="0"/>
              <a:t>Our factory is located close our suppliers to reduce environmental pollution caused by transporting raw materials</a:t>
            </a:r>
          </a:p>
          <a:p>
            <a:r>
              <a:rPr lang="en-GB" sz="2400" dirty="0" smtClean="0"/>
              <a:t>Our business processes are designed to function in accordance with the Environmental protection Act of 1990.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789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706</Words>
  <Application>Microsoft Macintosh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B4 PRESENTATION</vt:lpstr>
      <vt:lpstr>Contents</vt:lpstr>
      <vt:lpstr>Outline of CSR</vt:lpstr>
      <vt:lpstr>Concept of CSR</vt:lpstr>
      <vt:lpstr>CSR BEST PRACTICES</vt:lpstr>
      <vt:lpstr>WaveRiders CSR Policy:</vt:lpstr>
      <vt:lpstr>CSR &amp; ORGANIZATIONAL VISION </vt:lpstr>
      <vt:lpstr>WAVERIDERS CSR OBJECTIVES</vt:lpstr>
      <vt:lpstr>WaveRiders CSR Initiatives</vt:lpstr>
      <vt:lpstr>WaveRiders CSR Initiatives</vt:lpstr>
      <vt:lpstr>CONTRIBUTION OF CSR TO ORGANIZATIONAL OBJECTIVES</vt:lpstr>
      <vt:lpstr>CONCLUSION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 PRESENTATION</dc:title>
  <dc:creator>IMT039</dc:creator>
  <cp:lastModifiedBy>Manav  Gupta</cp:lastModifiedBy>
  <cp:revision>136</cp:revision>
  <dcterms:created xsi:type="dcterms:W3CDTF">2012-02-07T20:18:17Z</dcterms:created>
  <dcterms:modified xsi:type="dcterms:W3CDTF">2012-03-01T16:41:02Z</dcterms:modified>
</cp:coreProperties>
</file>